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6" r:id="rId26"/>
    <p:sldId id="280" r:id="rId27"/>
    <p:sldId id="281" r:id="rId28"/>
    <p:sldId id="282" r:id="rId29"/>
    <p:sldId id="283" r:id="rId30"/>
    <p:sldId id="284" r:id="rId31"/>
    <p:sldId id="285" r:id="rId32"/>
    <p:sldId id="287" r:id="rId33"/>
    <p:sldId id="288"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4" autoAdjust="0"/>
    <p:restoredTop sz="84342" autoAdjust="0"/>
  </p:normalViewPr>
  <p:slideViewPr>
    <p:cSldViewPr>
      <p:cViewPr>
        <p:scale>
          <a:sx n="70" d="100"/>
          <a:sy n="70" d="100"/>
        </p:scale>
        <p:origin x="-1752"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6DD682-DEA4-4BFA-8C3D-2D3B55CF61F0}" type="datetimeFigureOut">
              <a:rPr lang="fr-FR" smtClean="0"/>
              <a:t>27/10/2020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75DFA4-C99F-415A-8E72-733736E37274}" type="slidenum">
              <a:rPr lang="fr-FR" smtClean="0"/>
              <a:t>‹N°›</a:t>
            </a:fld>
            <a:endParaRPr lang="fr-FR"/>
          </a:p>
        </p:txBody>
      </p:sp>
    </p:spTree>
    <p:extLst>
      <p:ext uri="{BB962C8B-B14F-4D97-AF65-F5344CB8AC3E}">
        <p14:creationId xmlns:p14="http://schemas.microsoft.com/office/powerpoint/2010/main" val="171673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hadoop.apache.org/docs/current/hadoop-project-dist/hadoop-hdfs/hdf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hadoop.apache.org/docs/r0.17.1/hdfs_user_guid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Lempel-Ziv-"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en.wikipedia.org/wiki/LZ4_(compression_algorith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hadoop.apache.org/docs/current/hadoop-projec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hortonworks.com/HDP2Alpha/index.htm#Hardware_Recommendations_fo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atic.googleusercontent.com/media/research.google.com/en/us/archive/gf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iki.apache.org/hadoop/Roadmap" TargetMode="External"/><Relationship Id="rId4" Type="http://schemas.openxmlformats.org/officeDocument/2006/relationships/hyperlink" Target="http://static.googleusercontent.com/media/research.google.com/en/us/archive/mapredu"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There has </a:t>
            </a:r>
            <a:r>
              <a:rPr lang="en-US" sz="1200" spc="-25" dirty="0" smtClean="0">
                <a:latin typeface="Arial"/>
                <a:cs typeface="Arial"/>
              </a:rPr>
              <a:t>been </a:t>
            </a:r>
            <a:r>
              <a:rPr lang="en-US" sz="1200" spc="-20" dirty="0" smtClean="0">
                <a:latin typeface="Arial"/>
                <a:cs typeface="Arial"/>
              </a:rPr>
              <a:t>much buzz </a:t>
            </a:r>
            <a:r>
              <a:rPr lang="en-US" sz="1200" spc="-25" dirty="0" smtClean="0">
                <a:latin typeface="Arial"/>
                <a:cs typeface="Arial"/>
              </a:rPr>
              <a:t>about Hadoop </a:t>
            </a:r>
            <a:r>
              <a:rPr lang="en-US" sz="1200" spc="-20" dirty="0" smtClean="0">
                <a:latin typeface="Arial"/>
                <a:cs typeface="Arial"/>
              </a:rPr>
              <a:t>and big data </a:t>
            </a:r>
            <a:r>
              <a:rPr lang="en-US" sz="1200" spc="-10" dirty="0" smtClean="0">
                <a:latin typeface="Arial"/>
                <a:cs typeface="Arial"/>
              </a:rPr>
              <a:t>in </a:t>
            </a:r>
            <a:r>
              <a:rPr lang="en-US" sz="1200" spc="-20" dirty="0" smtClean="0">
                <a:latin typeface="Arial"/>
                <a:cs typeface="Arial"/>
              </a:rPr>
              <a:t>the </a:t>
            </a:r>
            <a:r>
              <a:rPr lang="en-US" sz="1200" spc="-25" dirty="0" smtClean="0">
                <a:latin typeface="Arial"/>
                <a:cs typeface="Arial"/>
              </a:rPr>
              <a:t>marketplace over </a:t>
            </a:r>
            <a:r>
              <a:rPr lang="en-US" sz="1200" spc="-20" dirty="0" smtClean="0">
                <a:latin typeface="Arial"/>
                <a:cs typeface="Arial"/>
              </a:rPr>
              <a:t>the  past</a:t>
            </a:r>
            <a:r>
              <a:rPr lang="en-US" sz="1200" spc="-35" dirty="0" smtClean="0">
                <a:latin typeface="Arial"/>
                <a:cs typeface="Arial"/>
              </a:rPr>
              <a:t> </a:t>
            </a:r>
            <a:r>
              <a:rPr lang="en-US" sz="1200" spc="-25" dirty="0" smtClean="0">
                <a:latin typeface="Arial"/>
                <a:cs typeface="Arial"/>
              </a:rPr>
              <a:t>year,</a:t>
            </a:r>
            <a:r>
              <a:rPr lang="en-US" sz="1200" spc="-50" dirty="0" smtClean="0">
                <a:latin typeface="Arial"/>
                <a:cs typeface="Arial"/>
              </a:rPr>
              <a:t> </a:t>
            </a:r>
            <a:r>
              <a:rPr lang="en-US" sz="1200" spc="-20" dirty="0" smtClean="0">
                <a:latin typeface="Arial"/>
                <a:cs typeface="Arial"/>
              </a:rPr>
              <a:t>with</a:t>
            </a:r>
            <a:r>
              <a:rPr lang="en-US" sz="1200" spc="-70" dirty="0" smtClean="0">
                <a:latin typeface="Arial"/>
                <a:cs typeface="Arial"/>
              </a:rPr>
              <a:t> </a:t>
            </a:r>
            <a:r>
              <a:rPr lang="en-US" sz="1200" spc="-25" dirty="0" err="1" smtClean="0">
                <a:latin typeface="Arial"/>
                <a:cs typeface="Arial"/>
              </a:rPr>
              <a:t>Wikibon</a:t>
            </a:r>
            <a:r>
              <a:rPr lang="en-US" sz="1200" spc="-45" dirty="0" smtClean="0">
                <a:latin typeface="Arial"/>
                <a:cs typeface="Arial"/>
              </a:rPr>
              <a:t> </a:t>
            </a:r>
            <a:r>
              <a:rPr lang="en-US" sz="1200" spc="-25" dirty="0" smtClean="0">
                <a:latin typeface="Arial"/>
                <a:cs typeface="Arial"/>
              </a:rPr>
              <a:t>predicting</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$50B</a:t>
            </a:r>
            <a:r>
              <a:rPr lang="en-US" sz="1200" spc="-45" dirty="0" smtClean="0">
                <a:latin typeface="Arial"/>
                <a:cs typeface="Arial"/>
              </a:rPr>
              <a:t> </a:t>
            </a:r>
            <a:r>
              <a:rPr lang="en-US" sz="1200" spc="-25" dirty="0" smtClean="0">
                <a:latin typeface="Arial"/>
                <a:cs typeface="Arial"/>
              </a:rPr>
              <a:t>marketplace</a:t>
            </a:r>
            <a:r>
              <a:rPr lang="en-US" sz="1200" spc="-55"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25" dirty="0" smtClean="0">
                <a:latin typeface="Arial"/>
                <a:cs typeface="Arial"/>
              </a:rPr>
              <a:t>2017.</a:t>
            </a:r>
            <a:r>
              <a:rPr lang="en-US" sz="1200" spc="-50" dirty="0" smtClean="0">
                <a:latin typeface="Arial"/>
                <a:cs typeface="Arial"/>
              </a:rPr>
              <a:t> </a:t>
            </a:r>
            <a:r>
              <a:rPr lang="en-US" sz="1200" spc="-25" dirty="0" smtClean="0">
                <a:latin typeface="Arial"/>
                <a:cs typeface="Arial"/>
              </a:rPr>
              <a:t>Hortonworks</a:t>
            </a:r>
            <a:r>
              <a:rPr lang="en-US" sz="1200" spc="-50" dirty="0" smtClean="0">
                <a:latin typeface="Arial"/>
                <a:cs typeface="Arial"/>
              </a:rPr>
              <a:t> </a:t>
            </a:r>
            <a:r>
              <a:rPr lang="en-US" sz="1200" spc="-25" dirty="0" smtClean="0">
                <a:latin typeface="Arial"/>
                <a:cs typeface="Arial"/>
              </a:rPr>
              <a:t>says</a:t>
            </a:r>
            <a:r>
              <a:rPr lang="en-US" sz="1200" spc="-35" dirty="0" smtClean="0">
                <a:latin typeface="Arial"/>
                <a:cs typeface="Arial"/>
              </a:rPr>
              <a:t> </a:t>
            </a:r>
            <a:r>
              <a:rPr lang="en-US" sz="1200" spc="-30" dirty="0" smtClean="0">
                <a:latin typeface="Arial"/>
                <a:cs typeface="Arial"/>
              </a:rPr>
              <a:t>on  </a:t>
            </a:r>
            <a:r>
              <a:rPr lang="en-US" sz="1200" spc="-20" dirty="0" smtClean="0">
                <a:latin typeface="Arial"/>
                <a:cs typeface="Arial"/>
              </a:rPr>
              <a:t>their </a:t>
            </a:r>
            <a:r>
              <a:rPr lang="en-US" sz="1200" spc="-25" dirty="0" smtClean="0">
                <a:latin typeface="Arial"/>
                <a:cs typeface="Arial"/>
              </a:rPr>
              <a:t>web </a:t>
            </a:r>
            <a:r>
              <a:rPr lang="en-US" sz="1200" spc="-20" dirty="0" smtClean="0">
                <a:latin typeface="Arial"/>
                <a:cs typeface="Arial"/>
              </a:rPr>
              <a:t>site that </a:t>
            </a:r>
            <a:r>
              <a:rPr lang="en-US" sz="1200" spc="-25" dirty="0" smtClean="0">
                <a:latin typeface="Arial"/>
                <a:cs typeface="Arial"/>
              </a:rPr>
              <a:t>they believe </a:t>
            </a:r>
            <a:r>
              <a:rPr lang="en-US" sz="1200" spc="-20" dirty="0" smtClean="0">
                <a:latin typeface="Arial"/>
                <a:cs typeface="Arial"/>
              </a:rPr>
              <a:t>that </a:t>
            </a:r>
            <a:r>
              <a:rPr lang="en-US" sz="1200" spc="-25" dirty="0" smtClean="0">
                <a:latin typeface="Arial"/>
                <a:cs typeface="Arial"/>
              </a:rPr>
              <a:t>half </a:t>
            </a:r>
            <a:r>
              <a:rPr lang="en-US" sz="1200" spc="-15" dirty="0" smtClean="0">
                <a:latin typeface="Arial"/>
                <a:cs typeface="Arial"/>
              </a:rPr>
              <a:t>of </a:t>
            </a:r>
            <a:r>
              <a:rPr lang="en-US" sz="1200" spc="-20" dirty="0" smtClean="0">
                <a:latin typeface="Arial"/>
                <a:cs typeface="Arial"/>
              </a:rPr>
              <a:t>the </a:t>
            </a:r>
            <a:r>
              <a:rPr lang="en-US" sz="1200" spc="-25" dirty="0" smtClean="0">
                <a:latin typeface="Arial"/>
                <a:cs typeface="Arial"/>
              </a:rPr>
              <a:t>world's </a:t>
            </a:r>
            <a:r>
              <a:rPr lang="en-US" sz="1200" spc="-20" dirty="0" smtClean="0">
                <a:latin typeface="Arial"/>
                <a:cs typeface="Arial"/>
              </a:rPr>
              <a:t>data </a:t>
            </a:r>
            <a:r>
              <a:rPr lang="en-US" sz="1200" spc="-25" dirty="0" smtClean="0">
                <a:latin typeface="Arial"/>
                <a:cs typeface="Arial"/>
              </a:rPr>
              <a:t>will </a:t>
            </a:r>
            <a:r>
              <a:rPr lang="en-US" sz="1200" spc="-20" dirty="0" smtClean="0">
                <a:latin typeface="Arial"/>
                <a:cs typeface="Arial"/>
              </a:rPr>
              <a:t>be stored </a:t>
            </a:r>
            <a:r>
              <a:rPr lang="en-US" sz="1200" spc="-10" dirty="0" smtClean="0">
                <a:latin typeface="Arial"/>
                <a:cs typeface="Arial"/>
              </a:rPr>
              <a:t>in </a:t>
            </a:r>
            <a:r>
              <a:rPr lang="en-US" sz="1200" spc="-25" dirty="0" smtClean="0">
                <a:latin typeface="Arial"/>
                <a:cs typeface="Arial"/>
              </a:rPr>
              <a:t>Hadoop  within </a:t>
            </a:r>
            <a:r>
              <a:rPr lang="en-US" sz="1200" spc="-15" dirty="0" smtClean="0">
                <a:latin typeface="Arial"/>
                <a:cs typeface="Arial"/>
              </a:rPr>
              <a:t>the </a:t>
            </a:r>
            <a:r>
              <a:rPr lang="en-US" sz="1200" spc="-25" dirty="0" smtClean="0">
                <a:latin typeface="Arial"/>
                <a:cs typeface="Arial"/>
              </a:rPr>
              <a:t>next </a:t>
            </a:r>
            <a:r>
              <a:rPr lang="en-US" sz="1200" dirty="0" smtClean="0">
                <a:latin typeface="Arial"/>
                <a:cs typeface="Arial"/>
              </a:rPr>
              <a:t>5 </a:t>
            </a:r>
            <a:r>
              <a:rPr lang="en-US" sz="1200" spc="-25" dirty="0" smtClean="0">
                <a:latin typeface="Arial"/>
                <a:cs typeface="Arial"/>
              </a:rPr>
              <a:t>years. </a:t>
            </a:r>
            <a:r>
              <a:rPr lang="en-US" sz="1200" spc="-20" dirty="0" smtClean="0">
                <a:latin typeface="Arial"/>
                <a:cs typeface="Arial"/>
              </a:rPr>
              <a:t>With </a:t>
            </a:r>
            <a:r>
              <a:rPr lang="en-US" sz="1200" spc="-10" dirty="0" smtClean="0">
                <a:latin typeface="Arial"/>
                <a:cs typeface="Arial"/>
              </a:rPr>
              <a:t>so </a:t>
            </a:r>
            <a:r>
              <a:rPr lang="en-US" sz="1200" spc="-20" dirty="0" smtClean="0">
                <a:latin typeface="Arial"/>
                <a:cs typeface="Arial"/>
              </a:rPr>
              <a:t>much at </a:t>
            </a:r>
            <a:r>
              <a:rPr lang="en-US" sz="1200" spc="-25" dirty="0" smtClean="0">
                <a:latin typeface="Arial"/>
                <a:cs typeface="Arial"/>
              </a:rPr>
              <a:t>stake, </a:t>
            </a:r>
            <a:r>
              <a:rPr lang="en-US" sz="1200" spc="-20" dirty="0" smtClean="0">
                <a:latin typeface="Arial"/>
                <a:cs typeface="Arial"/>
              </a:rPr>
              <a:t>there </a:t>
            </a:r>
            <a:r>
              <a:rPr lang="en-US" sz="1200" spc="-25" dirty="0" smtClean="0">
                <a:latin typeface="Arial"/>
                <a:cs typeface="Arial"/>
              </a:rPr>
              <a:t>are </a:t>
            </a:r>
            <a:r>
              <a:rPr lang="en-US" sz="1200" dirty="0" smtClean="0">
                <a:latin typeface="Arial"/>
                <a:cs typeface="Arial"/>
              </a:rPr>
              <a:t>a </a:t>
            </a:r>
            <a:r>
              <a:rPr lang="en-US" sz="1200" spc="-25" dirty="0" smtClean="0">
                <a:latin typeface="Arial"/>
                <a:cs typeface="Arial"/>
              </a:rPr>
              <a:t>lot </a:t>
            </a:r>
            <a:r>
              <a:rPr lang="en-US" sz="1200" spc="-20" dirty="0" smtClean="0">
                <a:latin typeface="Arial"/>
                <a:cs typeface="Arial"/>
              </a:rPr>
              <a:t>of </a:t>
            </a:r>
            <a:r>
              <a:rPr lang="en-US" sz="1200" spc="-30" dirty="0" smtClean="0">
                <a:latin typeface="Arial"/>
                <a:cs typeface="Arial"/>
              </a:rPr>
              <a:t>vendors </a:t>
            </a:r>
            <a:r>
              <a:rPr lang="en-US" sz="1200" spc="-25" dirty="0" smtClean="0">
                <a:latin typeface="Arial"/>
                <a:cs typeface="Arial"/>
              </a:rPr>
              <a:t>looking </a:t>
            </a:r>
            <a:r>
              <a:rPr lang="en-US" sz="1200" spc="-20" dirty="0" smtClean="0">
                <a:latin typeface="Arial"/>
                <a:cs typeface="Arial"/>
              </a:rPr>
              <a:t>for  some</a:t>
            </a:r>
            <a:r>
              <a:rPr lang="en-US" sz="1200" spc="-5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action</a:t>
            </a:r>
            <a:r>
              <a:rPr lang="en-US" sz="1200" spc="-5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big</a:t>
            </a:r>
            <a:r>
              <a:rPr lang="en-US" sz="1200" spc="-55" dirty="0" smtClean="0">
                <a:latin typeface="Arial"/>
                <a:cs typeface="Arial"/>
              </a:rPr>
              <a:t> </a:t>
            </a:r>
            <a:r>
              <a:rPr lang="en-US" sz="1200" spc="-25" dirty="0" smtClean="0">
                <a:latin typeface="Arial"/>
                <a:cs typeface="Arial"/>
              </a:rPr>
              <a:t>database</a:t>
            </a:r>
            <a:r>
              <a:rPr lang="en-US" sz="1200" spc="-55" dirty="0" smtClean="0">
                <a:latin typeface="Arial"/>
                <a:cs typeface="Arial"/>
              </a:rPr>
              <a:t> </a:t>
            </a:r>
            <a:r>
              <a:rPr lang="en-US" sz="1200" spc="-25" dirty="0" smtClean="0">
                <a:latin typeface="Arial"/>
                <a:cs typeface="Arial"/>
              </a:rPr>
              <a:t>vendors</a:t>
            </a:r>
            <a:r>
              <a:rPr lang="en-US" sz="1200" spc="-35"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standing</a:t>
            </a:r>
            <a:r>
              <a:rPr lang="en-US" sz="1200" spc="-55" dirty="0" smtClean="0">
                <a:latin typeface="Arial"/>
                <a:cs typeface="Arial"/>
              </a:rPr>
              <a:t> </a:t>
            </a:r>
            <a:r>
              <a:rPr lang="en-US" sz="1200" spc="-25" dirty="0" smtClean="0">
                <a:latin typeface="Arial"/>
                <a:cs typeface="Arial"/>
              </a:rPr>
              <a:t>still.</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3</a:t>
            </a:fld>
            <a:endParaRPr lang="fr-FR"/>
          </a:p>
        </p:txBody>
      </p:sp>
    </p:spTree>
    <p:extLst>
      <p:ext uri="{BB962C8B-B14F-4D97-AF65-F5344CB8AC3E}">
        <p14:creationId xmlns:p14="http://schemas.microsoft.com/office/powerpoint/2010/main" val="3362093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0795">
              <a:lnSpc>
                <a:spcPct val="96100"/>
              </a:lnSpc>
              <a:spcBef>
                <a:spcPts val="600"/>
              </a:spcBef>
            </a:pPr>
            <a:r>
              <a:rPr lang="en-US" sz="1200" spc="-20" dirty="0" smtClean="0">
                <a:latin typeface="Arial"/>
                <a:cs typeface="Arial"/>
              </a:rPr>
              <a:t>The </a:t>
            </a:r>
            <a:r>
              <a:rPr lang="en-US" sz="1200" spc="-25" dirty="0" smtClean="0">
                <a:latin typeface="Arial"/>
                <a:cs typeface="Arial"/>
              </a:rPr>
              <a:t>entire </a:t>
            </a:r>
            <a:r>
              <a:rPr lang="en-US" sz="1200" spc="-20" dirty="0" smtClean="0">
                <a:latin typeface="Arial"/>
                <a:cs typeface="Arial"/>
              </a:rPr>
              <a:t>file </a:t>
            </a:r>
            <a:r>
              <a:rPr lang="en-US" sz="1200" spc="-25" dirty="0" smtClean="0">
                <a:latin typeface="Arial"/>
                <a:cs typeface="Arial"/>
              </a:rPr>
              <a:t>system namespace, including </a:t>
            </a:r>
            <a:r>
              <a:rPr lang="en-US" sz="1200" spc="-15" dirty="0" smtClean="0">
                <a:latin typeface="Arial"/>
                <a:cs typeface="Arial"/>
              </a:rPr>
              <a:t>the </a:t>
            </a:r>
            <a:r>
              <a:rPr lang="en-US" sz="1200" spc="-25" dirty="0" smtClean="0">
                <a:latin typeface="Arial"/>
                <a:cs typeface="Arial"/>
              </a:rPr>
              <a:t>mapping </a:t>
            </a:r>
            <a:r>
              <a:rPr lang="en-US" sz="1200" spc="-20" dirty="0" smtClean="0">
                <a:latin typeface="Arial"/>
                <a:cs typeface="Arial"/>
              </a:rPr>
              <a:t>of </a:t>
            </a:r>
            <a:r>
              <a:rPr lang="en-US" sz="1200" spc="-25" dirty="0" smtClean="0">
                <a:latin typeface="Arial"/>
                <a:cs typeface="Arial"/>
              </a:rPr>
              <a:t>blocks </a:t>
            </a:r>
            <a:r>
              <a:rPr lang="en-US" sz="1200" spc="-10" dirty="0" smtClean="0">
                <a:latin typeface="Arial"/>
                <a:cs typeface="Arial"/>
              </a:rPr>
              <a:t>to </a:t>
            </a:r>
            <a:r>
              <a:rPr lang="en-US" sz="1200" spc="-20" dirty="0" smtClean="0">
                <a:latin typeface="Arial"/>
                <a:cs typeface="Arial"/>
              </a:rPr>
              <a:t>files and </a:t>
            </a:r>
            <a:r>
              <a:rPr lang="en-US" sz="1200" spc="-25" dirty="0" smtClean="0">
                <a:latin typeface="Arial"/>
                <a:cs typeface="Arial"/>
              </a:rPr>
              <a:t>file  </a:t>
            </a:r>
            <a:r>
              <a:rPr lang="en-US" sz="1200" spc="-20" dirty="0" smtClean="0">
                <a:latin typeface="Arial"/>
                <a:cs typeface="Arial"/>
              </a:rPr>
              <a:t>system</a:t>
            </a:r>
            <a:r>
              <a:rPr lang="en-US" sz="1200" spc="-60" dirty="0" smtClean="0">
                <a:latin typeface="Arial"/>
                <a:cs typeface="Arial"/>
              </a:rPr>
              <a:t> </a:t>
            </a:r>
            <a:r>
              <a:rPr lang="en-US" sz="1200" spc="-25" dirty="0" smtClean="0">
                <a:latin typeface="Arial"/>
                <a:cs typeface="Arial"/>
              </a:rPr>
              <a:t>properties,</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stored</a:t>
            </a:r>
            <a:r>
              <a:rPr lang="en-US" sz="1200" spc="-45" dirty="0" smtClean="0">
                <a:latin typeface="Arial"/>
                <a:cs typeface="Arial"/>
              </a:rPr>
              <a:t> </a:t>
            </a:r>
            <a:r>
              <a:rPr lang="en-US" sz="1200" spc="-20" dirty="0" smtClean="0">
                <a:latin typeface="Arial"/>
                <a:cs typeface="Arial"/>
              </a:rPr>
              <a:t>in</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file</a:t>
            </a:r>
            <a:r>
              <a:rPr lang="en-US" sz="1200" spc="-65" dirty="0" smtClean="0">
                <a:latin typeface="Arial"/>
                <a:cs typeface="Arial"/>
              </a:rPr>
              <a:t> </a:t>
            </a:r>
            <a:r>
              <a:rPr lang="en-US" sz="1200" spc="-25" dirty="0" smtClean="0">
                <a:latin typeface="Arial"/>
                <a:cs typeface="Arial"/>
              </a:rPr>
              <a:t>called</a:t>
            </a:r>
            <a:r>
              <a:rPr lang="en-US" sz="1200" spc="-55" dirty="0" smtClean="0">
                <a:latin typeface="Arial"/>
                <a:cs typeface="Arial"/>
              </a:rPr>
              <a:t> </a:t>
            </a:r>
            <a:r>
              <a:rPr lang="en-US" sz="1200" spc="-15" dirty="0" smtClean="0">
                <a:latin typeface="Arial"/>
                <a:cs typeface="Arial"/>
              </a:rPr>
              <a:t>the</a:t>
            </a:r>
            <a:r>
              <a:rPr lang="en-US" sz="1200" spc="-35" dirty="0" smtClean="0">
                <a:latin typeface="Arial"/>
                <a:cs typeface="Arial"/>
              </a:rPr>
              <a:t> </a:t>
            </a:r>
            <a:r>
              <a:rPr lang="en-US" sz="1200" b="1" spc="-25" dirty="0" err="1" smtClean="0">
                <a:latin typeface="Arial"/>
                <a:cs typeface="Arial"/>
              </a:rPr>
              <a:t>FsImage</a:t>
            </a:r>
            <a:r>
              <a:rPr lang="en-US" sz="1200" spc="-25" dirty="0" smtClean="0">
                <a:latin typeface="Arial"/>
                <a:cs typeface="Arial"/>
              </a:rPr>
              <a:t>.</a:t>
            </a:r>
            <a:r>
              <a:rPr lang="en-US" sz="1200" spc="-3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err="1" smtClean="0">
                <a:latin typeface="Arial"/>
                <a:cs typeface="Arial"/>
              </a:rPr>
              <a:t>FsImage</a:t>
            </a:r>
            <a:r>
              <a:rPr lang="en-US" sz="1200" spc="-45" dirty="0" smtClean="0">
                <a:latin typeface="Arial"/>
                <a:cs typeface="Arial"/>
              </a:rPr>
              <a:t> </a:t>
            </a:r>
            <a:r>
              <a:rPr lang="en-US" sz="1200" spc="-20" dirty="0" smtClean="0">
                <a:latin typeface="Arial"/>
                <a:cs typeface="Arial"/>
              </a:rPr>
              <a:t>is</a:t>
            </a:r>
            <a:r>
              <a:rPr lang="en-US" sz="1200" spc="-55" dirty="0" smtClean="0">
                <a:latin typeface="Arial"/>
                <a:cs typeface="Arial"/>
              </a:rPr>
              <a:t> </a:t>
            </a:r>
            <a:r>
              <a:rPr lang="en-US" sz="1200" spc="-20" dirty="0" smtClean="0">
                <a:latin typeface="Arial"/>
                <a:cs typeface="Arial"/>
              </a:rPr>
              <a:t>stored</a:t>
            </a:r>
            <a:r>
              <a:rPr lang="en-US" sz="1200" spc="-70" dirty="0" smtClean="0">
                <a:latin typeface="Arial"/>
                <a:cs typeface="Arial"/>
              </a:rPr>
              <a:t> </a:t>
            </a:r>
            <a:r>
              <a:rPr lang="en-US" sz="1200" spc="-15" dirty="0" smtClean="0">
                <a:latin typeface="Arial"/>
                <a:cs typeface="Arial"/>
              </a:rPr>
              <a:t>as</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file  </a:t>
            </a:r>
            <a:r>
              <a:rPr lang="en-US" sz="1200" spc="-10" dirty="0" smtClean="0">
                <a:latin typeface="Arial"/>
                <a:cs typeface="Arial"/>
              </a:rPr>
              <a:t>in</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err="1" smtClean="0">
                <a:latin typeface="Arial"/>
                <a:cs typeface="Arial"/>
              </a:rPr>
              <a:t>NameNode's</a:t>
            </a:r>
            <a:r>
              <a:rPr lang="en-US" sz="1200" spc="-45" dirty="0" smtClean="0">
                <a:latin typeface="Arial"/>
                <a:cs typeface="Arial"/>
              </a:rPr>
              <a:t> </a:t>
            </a:r>
            <a:r>
              <a:rPr lang="en-US" sz="1200" spc="-25" dirty="0" smtClean="0">
                <a:latin typeface="Arial"/>
                <a:cs typeface="Arial"/>
              </a:rPr>
              <a:t>local</a:t>
            </a:r>
            <a:r>
              <a:rPr lang="en-US" sz="1200" spc="-55" dirty="0" smtClean="0">
                <a:latin typeface="Arial"/>
                <a:cs typeface="Arial"/>
              </a:rPr>
              <a:t> </a:t>
            </a:r>
            <a:r>
              <a:rPr lang="en-US" sz="1200" spc="-20" dirty="0" smtClean="0">
                <a:latin typeface="Arial"/>
                <a:cs typeface="Arial"/>
              </a:rPr>
              <a:t>file</a:t>
            </a:r>
            <a:r>
              <a:rPr lang="en-US" sz="1200" spc="-65" dirty="0" smtClean="0">
                <a:latin typeface="Arial"/>
                <a:cs typeface="Arial"/>
              </a:rPr>
              <a:t> </a:t>
            </a:r>
            <a:r>
              <a:rPr lang="en-US" sz="1200" spc="-25" dirty="0" smtClean="0">
                <a:latin typeface="Arial"/>
                <a:cs typeface="Arial"/>
              </a:rPr>
              <a:t>system.</a:t>
            </a:r>
            <a:r>
              <a:rPr lang="en-US" sz="1200" spc="-50" dirty="0" smtClean="0">
                <a:latin typeface="Arial"/>
                <a:cs typeface="Arial"/>
              </a:rPr>
              <a:t> </a:t>
            </a:r>
            <a:r>
              <a:rPr lang="en-US" sz="1200" spc="-10" dirty="0" smtClean="0">
                <a:latin typeface="Arial"/>
                <a:cs typeface="Arial"/>
              </a:rPr>
              <a:t>It</a:t>
            </a:r>
            <a:r>
              <a:rPr lang="en-US" sz="1200" spc="-55" dirty="0" smtClean="0">
                <a:latin typeface="Arial"/>
                <a:cs typeface="Arial"/>
              </a:rPr>
              <a:t> </a:t>
            </a:r>
            <a:r>
              <a:rPr lang="en-US" sz="1200" spc="-25" dirty="0" smtClean="0">
                <a:latin typeface="Arial"/>
                <a:cs typeface="Arial"/>
              </a:rPr>
              <a:t>contains</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30" dirty="0" smtClean="0">
                <a:latin typeface="Arial"/>
                <a:cs typeface="Arial"/>
              </a:rPr>
              <a:t>metadata</a:t>
            </a:r>
            <a:r>
              <a:rPr lang="en-US" sz="1200" spc="-40" dirty="0" smtClean="0">
                <a:latin typeface="Arial"/>
                <a:cs typeface="Arial"/>
              </a:rPr>
              <a:t> </a:t>
            </a:r>
            <a:r>
              <a:rPr lang="en-US" sz="1200" spc="-15" dirty="0" smtClean="0">
                <a:latin typeface="Arial"/>
                <a:cs typeface="Arial"/>
              </a:rPr>
              <a:t>on</a:t>
            </a:r>
            <a:r>
              <a:rPr lang="en-US" sz="1200" spc="-45" dirty="0" smtClean="0">
                <a:latin typeface="Arial"/>
                <a:cs typeface="Arial"/>
              </a:rPr>
              <a:t> </a:t>
            </a:r>
            <a:r>
              <a:rPr lang="en-US" sz="1200" spc="-20" dirty="0" smtClean="0">
                <a:latin typeface="Arial"/>
                <a:cs typeface="Arial"/>
              </a:rPr>
              <a:t>disk</a:t>
            </a:r>
            <a:r>
              <a:rPr lang="en-US" sz="1200" spc="-45"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exact</a:t>
            </a:r>
            <a:r>
              <a:rPr lang="en-US" sz="1200" spc="-50" dirty="0" smtClean="0">
                <a:latin typeface="Arial"/>
                <a:cs typeface="Arial"/>
              </a:rPr>
              <a:t> </a:t>
            </a:r>
            <a:r>
              <a:rPr lang="en-US" sz="1200" spc="-20" dirty="0" smtClean="0">
                <a:latin typeface="Arial"/>
                <a:cs typeface="Arial"/>
              </a:rPr>
              <a:t>copy</a:t>
            </a:r>
            <a:r>
              <a:rPr lang="en-US" sz="1200" spc="-55" dirty="0" smtClean="0">
                <a:latin typeface="Arial"/>
                <a:cs typeface="Arial"/>
              </a:rPr>
              <a:t> </a:t>
            </a:r>
            <a:r>
              <a:rPr lang="en-US" sz="1200" spc="-15" dirty="0" smtClean="0">
                <a:latin typeface="Arial"/>
                <a:cs typeface="Arial"/>
              </a:rPr>
              <a:t>of  </a:t>
            </a:r>
            <a:r>
              <a:rPr lang="en-US" sz="1200" spc="-25" dirty="0" smtClean="0">
                <a:latin typeface="Arial"/>
                <a:cs typeface="Arial"/>
              </a:rPr>
              <a:t>what </a:t>
            </a:r>
            <a:r>
              <a:rPr lang="en-US" sz="1200" spc="-15" dirty="0" smtClean="0">
                <a:latin typeface="Arial"/>
                <a:cs typeface="Arial"/>
              </a:rPr>
              <a:t>is </a:t>
            </a:r>
            <a:r>
              <a:rPr lang="en-US" sz="1200" spc="-10" dirty="0" smtClean="0">
                <a:latin typeface="Arial"/>
                <a:cs typeface="Arial"/>
              </a:rPr>
              <a:t>in </a:t>
            </a:r>
            <a:r>
              <a:rPr lang="en-US" sz="1200" spc="-25" dirty="0" smtClean="0">
                <a:latin typeface="Arial"/>
                <a:cs typeface="Arial"/>
              </a:rPr>
              <a:t>RAM, but </a:t>
            </a:r>
            <a:r>
              <a:rPr lang="en-US" sz="1200" dirty="0" smtClean="0">
                <a:latin typeface="Arial"/>
                <a:cs typeface="Arial"/>
              </a:rPr>
              <a:t>a </a:t>
            </a:r>
            <a:r>
              <a:rPr lang="en-US" sz="1200" spc="-25" dirty="0" smtClean="0">
                <a:latin typeface="Arial"/>
                <a:cs typeface="Arial"/>
              </a:rPr>
              <a:t>checkpoint</a:t>
            </a:r>
            <a:r>
              <a:rPr lang="en-US" sz="1200" spc="-250" dirty="0" smtClean="0">
                <a:latin typeface="Arial"/>
                <a:cs typeface="Arial"/>
              </a:rPr>
              <a:t> </a:t>
            </a:r>
            <a:r>
              <a:rPr lang="en-US" sz="1200" spc="-25" dirty="0" smtClean="0">
                <a:latin typeface="Arial"/>
                <a:cs typeface="Arial"/>
              </a:rPr>
              <a:t>copy).</a:t>
            </a:r>
            <a:endParaRPr lang="en-US" sz="1200" dirty="0" smtClean="0">
              <a:latin typeface="Arial"/>
              <a:cs typeface="Arial"/>
            </a:endParaRPr>
          </a:p>
          <a:p>
            <a:pPr marL="12700" marR="5080" algn="just">
              <a:lnSpc>
                <a:spcPts val="1610"/>
              </a:lnSpc>
              <a:spcBef>
                <a:spcPts val="645"/>
              </a:spcBef>
            </a:pPr>
            <a:r>
              <a:rPr lang="en-US" sz="1200" spc="-20" dirty="0" smtClean="0">
                <a:latin typeface="Arial"/>
                <a:cs typeface="Arial"/>
              </a:rPr>
              <a:t>The</a:t>
            </a:r>
            <a:r>
              <a:rPr lang="en-US" sz="1200" spc="-45" dirty="0" smtClean="0">
                <a:latin typeface="Arial"/>
                <a:cs typeface="Arial"/>
              </a:rPr>
              <a:t> </a:t>
            </a:r>
            <a:r>
              <a:rPr lang="en-US" sz="1200" spc="-25" dirty="0" err="1" smtClean="0">
                <a:latin typeface="Arial"/>
                <a:cs typeface="Arial"/>
              </a:rPr>
              <a:t>NameNode</a:t>
            </a:r>
            <a:r>
              <a:rPr lang="en-US" sz="1200" spc="-50" dirty="0" smtClean="0">
                <a:latin typeface="Arial"/>
                <a:cs typeface="Arial"/>
              </a:rPr>
              <a:t> </a:t>
            </a:r>
            <a:r>
              <a:rPr lang="en-US" sz="1200" spc="-25" dirty="0" smtClean="0">
                <a:latin typeface="Arial"/>
                <a:cs typeface="Arial"/>
              </a:rPr>
              <a:t>uses</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transaction</a:t>
            </a:r>
            <a:r>
              <a:rPr lang="en-US" sz="1200" spc="-50" dirty="0" smtClean="0">
                <a:latin typeface="Arial"/>
                <a:cs typeface="Arial"/>
              </a:rPr>
              <a:t> </a:t>
            </a:r>
            <a:r>
              <a:rPr lang="en-US" sz="1200" spc="-20" dirty="0" smtClean="0">
                <a:latin typeface="Arial"/>
                <a:cs typeface="Arial"/>
              </a:rPr>
              <a:t>log</a:t>
            </a:r>
            <a:r>
              <a:rPr lang="en-US" sz="1200" spc="-50" dirty="0" smtClean="0">
                <a:latin typeface="Arial"/>
                <a:cs typeface="Arial"/>
              </a:rPr>
              <a:t> </a:t>
            </a:r>
            <a:r>
              <a:rPr lang="en-US" sz="1200" spc="-25" dirty="0" smtClean="0">
                <a:latin typeface="Arial"/>
                <a:cs typeface="Arial"/>
              </a:rPr>
              <a:t>called</a:t>
            </a:r>
            <a:r>
              <a:rPr lang="en-US" sz="1200" spc="-50" dirty="0" smtClean="0">
                <a:latin typeface="Arial"/>
                <a:cs typeface="Arial"/>
              </a:rPr>
              <a:t> </a:t>
            </a:r>
            <a:r>
              <a:rPr lang="en-US" sz="1200" spc="-20" dirty="0" smtClean="0">
                <a:latin typeface="Arial"/>
                <a:cs typeface="Arial"/>
              </a:rPr>
              <a:t>the</a:t>
            </a:r>
            <a:r>
              <a:rPr lang="en-US" sz="1200" spc="-35" dirty="0" smtClean="0">
                <a:latin typeface="Arial"/>
                <a:cs typeface="Arial"/>
              </a:rPr>
              <a:t> </a:t>
            </a:r>
            <a:r>
              <a:rPr lang="en-US" sz="1200" b="1" spc="-20" dirty="0" err="1" smtClean="0">
                <a:latin typeface="Arial"/>
                <a:cs typeface="Arial"/>
              </a:rPr>
              <a:t>EditLog</a:t>
            </a:r>
            <a:r>
              <a:rPr lang="en-US" sz="1200" b="1" spc="-55" dirty="0" smtClean="0">
                <a:latin typeface="Arial"/>
                <a:cs typeface="Arial"/>
              </a:rPr>
              <a:t> </a:t>
            </a:r>
            <a:r>
              <a:rPr lang="en-US" sz="1200" spc="-20" dirty="0" smtClean="0">
                <a:latin typeface="Arial"/>
                <a:cs typeface="Arial"/>
              </a:rPr>
              <a:t>(or</a:t>
            </a:r>
            <a:r>
              <a:rPr lang="en-US" sz="1200" spc="-35" dirty="0" smtClean="0">
                <a:latin typeface="Arial"/>
                <a:cs typeface="Arial"/>
              </a:rPr>
              <a:t> </a:t>
            </a:r>
            <a:r>
              <a:rPr lang="en-US" sz="1200" b="1" spc="-20" dirty="0" smtClean="0">
                <a:latin typeface="Arial"/>
                <a:cs typeface="Arial"/>
              </a:rPr>
              <a:t>Edits</a:t>
            </a:r>
            <a:r>
              <a:rPr lang="en-US" sz="1200" b="1" spc="-50" dirty="0" smtClean="0">
                <a:latin typeface="Arial"/>
                <a:cs typeface="Arial"/>
              </a:rPr>
              <a:t> </a:t>
            </a:r>
            <a:r>
              <a:rPr lang="en-US" sz="1200" b="1" spc="-20" dirty="0" smtClean="0">
                <a:latin typeface="Arial"/>
                <a:cs typeface="Arial"/>
              </a:rPr>
              <a:t>Log</a:t>
            </a:r>
            <a:r>
              <a:rPr lang="en-US" sz="1200" spc="-20" dirty="0" smtClean="0">
                <a:latin typeface="Arial"/>
                <a:cs typeface="Arial"/>
              </a:rPr>
              <a:t>)</a:t>
            </a:r>
            <a:r>
              <a:rPr lang="en-US" sz="1200" spc="-5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30" dirty="0" smtClean="0">
                <a:latin typeface="Arial"/>
                <a:cs typeface="Arial"/>
              </a:rPr>
              <a:t>persistently  </a:t>
            </a:r>
            <a:r>
              <a:rPr lang="en-US" sz="1200" spc="-25" dirty="0" smtClean="0">
                <a:latin typeface="Arial"/>
                <a:cs typeface="Arial"/>
              </a:rPr>
              <a:t>record every change </a:t>
            </a:r>
            <a:r>
              <a:rPr lang="en-US" sz="1200" spc="-20" dirty="0" smtClean="0">
                <a:latin typeface="Arial"/>
                <a:cs typeface="Arial"/>
              </a:rPr>
              <a:t>that </a:t>
            </a:r>
            <a:r>
              <a:rPr lang="en-US" sz="1200" spc="-25" dirty="0" smtClean="0">
                <a:latin typeface="Arial"/>
                <a:cs typeface="Arial"/>
              </a:rPr>
              <a:t>occurs </a:t>
            </a:r>
            <a:r>
              <a:rPr lang="en-US" sz="1200" spc="-15" dirty="0" smtClean="0">
                <a:latin typeface="Arial"/>
                <a:cs typeface="Arial"/>
              </a:rPr>
              <a:t>to </a:t>
            </a:r>
            <a:r>
              <a:rPr lang="en-US" sz="1200" spc="-20" dirty="0" smtClean="0">
                <a:latin typeface="Arial"/>
                <a:cs typeface="Arial"/>
              </a:rPr>
              <a:t>file </a:t>
            </a:r>
            <a:r>
              <a:rPr lang="en-US" sz="1200" spc="-25" dirty="0" smtClean="0">
                <a:latin typeface="Arial"/>
                <a:cs typeface="Arial"/>
              </a:rPr>
              <a:t>system metadata, </a:t>
            </a:r>
            <a:r>
              <a:rPr lang="en-US" sz="1200" spc="-30" dirty="0" smtClean="0">
                <a:latin typeface="Arial"/>
                <a:cs typeface="Arial"/>
              </a:rPr>
              <a:t>synchronizes </a:t>
            </a:r>
            <a:r>
              <a:rPr lang="en-US" sz="1200" spc="-20" dirty="0" smtClean="0">
                <a:latin typeface="Arial"/>
                <a:cs typeface="Arial"/>
              </a:rPr>
              <a:t>with</a:t>
            </a:r>
            <a:r>
              <a:rPr lang="en-US" sz="1200" spc="-285" dirty="0" smtClean="0">
                <a:latin typeface="Arial"/>
                <a:cs typeface="Arial"/>
              </a:rPr>
              <a:t> </a:t>
            </a:r>
            <a:r>
              <a:rPr lang="en-US" sz="1200" spc="-25" dirty="0" smtClean="0">
                <a:latin typeface="Arial"/>
                <a:cs typeface="Arial"/>
              </a:rPr>
              <a:t>metadata in  </a:t>
            </a:r>
            <a:r>
              <a:rPr lang="en-US" sz="1200" spc="-15" dirty="0" smtClean="0">
                <a:latin typeface="Arial"/>
                <a:cs typeface="Arial"/>
              </a:rPr>
              <a:t>RAM </a:t>
            </a:r>
            <a:r>
              <a:rPr lang="en-US" sz="1200" spc="-25" dirty="0" smtClean="0">
                <a:latin typeface="Arial"/>
                <a:cs typeface="Arial"/>
              </a:rPr>
              <a:t>after each</a:t>
            </a:r>
            <a:r>
              <a:rPr lang="en-US" sz="1200" spc="-105" dirty="0" smtClean="0">
                <a:latin typeface="Arial"/>
                <a:cs typeface="Arial"/>
              </a:rPr>
              <a:t> </a:t>
            </a:r>
            <a:r>
              <a:rPr lang="en-US" sz="1200" spc="-25" dirty="0" smtClean="0">
                <a:latin typeface="Arial"/>
                <a:cs typeface="Arial"/>
              </a:rPr>
              <a:t>write.</a:t>
            </a:r>
            <a:endParaRPr lang="en-US" sz="1200" dirty="0" smtClean="0">
              <a:latin typeface="Arial"/>
              <a:cs typeface="Arial"/>
            </a:endParaRPr>
          </a:p>
          <a:p>
            <a:pPr marL="12700" marR="5080">
              <a:lnSpc>
                <a:spcPct val="95900"/>
              </a:lnSpc>
              <a:spcBef>
                <a:spcPts val="175"/>
              </a:spcBef>
            </a:pPr>
            <a:r>
              <a:rPr lang="en-US" sz="1200" spc="-20" dirty="0" smtClean="0">
                <a:latin typeface="Arial"/>
                <a:cs typeface="Arial"/>
              </a:rPr>
              <a:t>The</a:t>
            </a:r>
            <a:r>
              <a:rPr lang="en-US" sz="1200" spc="-35" dirty="0" smtClean="0">
                <a:latin typeface="Arial"/>
                <a:cs typeface="Arial"/>
              </a:rPr>
              <a:t> </a:t>
            </a:r>
            <a:r>
              <a:rPr lang="en-US" sz="1200" b="1" spc="-25" dirty="0" err="1" smtClean="0">
                <a:latin typeface="Arial"/>
                <a:cs typeface="Arial"/>
              </a:rPr>
              <a:t>NameNode</a:t>
            </a:r>
            <a:r>
              <a:rPr lang="en-US" sz="1200" b="1" spc="-50" dirty="0" smtClean="0">
                <a:latin typeface="Arial"/>
                <a:cs typeface="Arial"/>
              </a:rPr>
              <a:t> </a:t>
            </a:r>
            <a:r>
              <a:rPr lang="en-US" sz="1200" spc="-20" dirty="0" smtClean="0">
                <a:latin typeface="Arial"/>
                <a:cs typeface="Arial"/>
              </a:rPr>
              <a:t>can</a:t>
            </a:r>
            <a:r>
              <a:rPr lang="en-US" sz="1200" spc="-40"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potential</a:t>
            </a:r>
            <a:r>
              <a:rPr lang="en-US" sz="1200" spc="-60" dirty="0" smtClean="0">
                <a:latin typeface="Arial"/>
                <a:cs typeface="Arial"/>
              </a:rPr>
              <a:t> </a:t>
            </a:r>
            <a:r>
              <a:rPr lang="en-US" sz="1200" spc="-25" dirty="0" smtClean="0">
                <a:latin typeface="Arial"/>
                <a:cs typeface="Arial"/>
              </a:rPr>
              <a:t>single</a:t>
            </a:r>
            <a:r>
              <a:rPr lang="en-US" sz="1200" spc="-35" dirty="0" smtClean="0">
                <a:latin typeface="Arial"/>
                <a:cs typeface="Arial"/>
              </a:rPr>
              <a:t> </a:t>
            </a:r>
            <a:r>
              <a:rPr lang="en-US" sz="1200" spc="-25" dirty="0" smtClean="0">
                <a:latin typeface="Arial"/>
                <a:cs typeface="Arial"/>
              </a:rPr>
              <a:t>point</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failure</a:t>
            </a:r>
            <a:r>
              <a:rPr lang="en-US" sz="1200" spc="-50" dirty="0" smtClean="0">
                <a:latin typeface="Arial"/>
                <a:cs typeface="Arial"/>
              </a:rPr>
              <a:t> </a:t>
            </a:r>
            <a:r>
              <a:rPr lang="en-US" sz="1200" spc="-25" dirty="0" smtClean="0">
                <a:latin typeface="Arial"/>
                <a:cs typeface="Arial"/>
              </a:rPr>
              <a:t>(this</a:t>
            </a:r>
            <a:r>
              <a:rPr lang="en-US" sz="1200" spc="-45" dirty="0" smtClean="0">
                <a:latin typeface="Arial"/>
                <a:cs typeface="Arial"/>
              </a:rPr>
              <a:t> </a:t>
            </a:r>
            <a:r>
              <a:rPr lang="en-US" sz="1200" spc="-20" dirty="0" smtClean="0">
                <a:latin typeface="Arial"/>
                <a:cs typeface="Arial"/>
              </a:rPr>
              <a:t>has</a:t>
            </a:r>
            <a:r>
              <a:rPr lang="en-US" sz="1200" spc="-30" dirty="0" smtClean="0">
                <a:latin typeface="Arial"/>
                <a:cs typeface="Arial"/>
              </a:rPr>
              <a:t> </a:t>
            </a:r>
            <a:r>
              <a:rPr lang="en-US" sz="1200" spc="-25" dirty="0" smtClean="0">
                <a:latin typeface="Arial"/>
                <a:cs typeface="Arial"/>
              </a:rPr>
              <a:t>been</a:t>
            </a:r>
            <a:r>
              <a:rPr lang="en-US" sz="1200" spc="-35" dirty="0" smtClean="0">
                <a:latin typeface="Arial"/>
                <a:cs typeface="Arial"/>
              </a:rPr>
              <a:t> </a:t>
            </a:r>
            <a:r>
              <a:rPr lang="en-US" sz="1200" spc="-25" dirty="0" smtClean="0">
                <a:latin typeface="Arial"/>
                <a:cs typeface="Arial"/>
              </a:rPr>
              <a:t>resolved</a:t>
            </a:r>
            <a:r>
              <a:rPr lang="en-US" sz="1200" spc="-3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later  releases </a:t>
            </a:r>
            <a:r>
              <a:rPr lang="en-US" sz="1200" spc="-15" dirty="0" smtClean="0">
                <a:latin typeface="Arial"/>
                <a:cs typeface="Arial"/>
              </a:rPr>
              <a:t>of </a:t>
            </a:r>
            <a:r>
              <a:rPr lang="en-US" sz="1200" spc="-20" dirty="0" smtClean="0">
                <a:latin typeface="Arial"/>
                <a:cs typeface="Arial"/>
              </a:rPr>
              <a:t>HDFS with </a:t>
            </a:r>
            <a:r>
              <a:rPr lang="en-US" sz="1200" spc="-25" dirty="0" smtClean="0">
                <a:latin typeface="Arial"/>
                <a:cs typeface="Arial"/>
              </a:rPr>
              <a:t>Secondary </a:t>
            </a:r>
            <a:r>
              <a:rPr lang="en-US" sz="1200" spc="-25" dirty="0" err="1" smtClean="0">
                <a:latin typeface="Arial"/>
                <a:cs typeface="Arial"/>
              </a:rPr>
              <a:t>NameNode</a:t>
            </a:r>
            <a:r>
              <a:rPr lang="en-US" sz="1200" spc="-25" dirty="0" smtClean="0">
                <a:latin typeface="Arial"/>
                <a:cs typeface="Arial"/>
              </a:rPr>
              <a:t>, various forms </a:t>
            </a:r>
            <a:r>
              <a:rPr lang="en-US" sz="1200" spc="-20" dirty="0" smtClean="0">
                <a:latin typeface="Arial"/>
                <a:cs typeface="Arial"/>
              </a:rPr>
              <a:t>of </a:t>
            </a:r>
            <a:r>
              <a:rPr lang="en-US" sz="1200" spc="-25" dirty="0" smtClean="0">
                <a:latin typeface="Arial"/>
                <a:cs typeface="Arial"/>
              </a:rPr>
              <a:t>high </a:t>
            </a:r>
            <a:r>
              <a:rPr lang="en-US" sz="1200" spc="-30" dirty="0" smtClean="0">
                <a:latin typeface="Arial"/>
                <a:cs typeface="Arial"/>
              </a:rPr>
              <a:t>availability, </a:t>
            </a:r>
            <a:r>
              <a:rPr lang="en-US" sz="1200" spc="-20" dirty="0" smtClean="0">
                <a:latin typeface="Arial"/>
                <a:cs typeface="Arial"/>
              </a:rPr>
              <a:t>and in  </a:t>
            </a:r>
            <a:r>
              <a:rPr lang="en-US" sz="1200" spc="-25" dirty="0" smtClean="0">
                <a:latin typeface="Arial"/>
                <a:cs typeface="Arial"/>
              </a:rPr>
              <a:t>Hadoop</a:t>
            </a:r>
            <a:r>
              <a:rPr lang="en-US" sz="1200" spc="-45" dirty="0" smtClean="0">
                <a:latin typeface="Arial"/>
                <a:cs typeface="Arial"/>
              </a:rPr>
              <a:t> </a:t>
            </a:r>
            <a:r>
              <a:rPr lang="en-US" sz="1200" spc="-20" dirty="0" smtClean="0">
                <a:latin typeface="Arial"/>
                <a:cs typeface="Arial"/>
              </a:rPr>
              <a:t>v2</a:t>
            </a:r>
            <a:r>
              <a:rPr lang="en-US" sz="1200" spc="-40" dirty="0" smtClean="0">
                <a:latin typeface="Arial"/>
                <a:cs typeface="Arial"/>
              </a:rPr>
              <a:t> </a:t>
            </a:r>
            <a:r>
              <a:rPr lang="en-US" sz="1200" spc="-20" dirty="0" smtClean="0">
                <a:latin typeface="Arial"/>
                <a:cs typeface="Arial"/>
              </a:rPr>
              <a:t>with</a:t>
            </a:r>
            <a:r>
              <a:rPr lang="en-US" sz="1200" spc="-55" dirty="0" smtClean="0">
                <a:latin typeface="Arial"/>
                <a:cs typeface="Arial"/>
              </a:rPr>
              <a:t> </a:t>
            </a:r>
            <a:r>
              <a:rPr lang="en-US" sz="1200" spc="-25" dirty="0" err="1" smtClean="0">
                <a:latin typeface="Arial"/>
                <a:cs typeface="Arial"/>
              </a:rPr>
              <a:t>NameNode</a:t>
            </a:r>
            <a:r>
              <a:rPr lang="en-US" sz="1200" spc="-50" dirty="0" smtClean="0">
                <a:latin typeface="Arial"/>
                <a:cs typeface="Arial"/>
              </a:rPr>
              <a:t> </a:t>
            </a:r>
            <a:r>
              <a:rPr lang="en-US" sz="1200" spc="-25" dirty="0" smtClean="0">
                <a:latin typeface="Arial"/>
                <a:cs typeface="Arial"/>
              </a:rPr>
              <a:t>federation</a:t>
            </a:r>
            <a:r>
              <a:rPr lang="en-US" sz="1200" spc="-70" dirty="0" smtClean="0">
                <a:latin typeface="Arial"/>
                <a:cs typeface="Arial"/>
              </a:rPr>
              <a:t> </a:t>
            </a:r>
            <a:r>
              <a:rPr lang="en-US" sz="1200" spc="-20" dirty="0" smtClean="0">
                <a:latin typeface="Arial"/>
                <a:cs typeface="Arial"/>
              </a:rPr>
              <a:t>and</a:t>
            </a:r>
            <a:r>
              <a:rPr lang="en-US" sz="1200" spc="-40" dirty="0" smtClean="0">
                <a:latin typeface="Arial"/>
                <a:cs typeface="Arial"/>
              </a:rPr>
              <a:t> </a:t>
            </a:r>
            <a:r>
              <a:rPr lang="en-US" sz="1200" spc="-25" dirty="0" smtClean="0">
                <a:latin typeface="Arial"/>
                <a:cs typeface="Arial"/>
              </a:rPr>
              <a:t>high</a:t>
            </a:r>
            <a:r>
              <a:rPr lang="en-US" sz="1200" spc="-55" dirty="0" smtClean="0">
                <a:latin typeface="Arial"/>
                <a:cs typeface="Arial"/>
              </a:rPr>
              <a:t> </a:t>
            </a:r>
            <a:r>
              <a:rPr lang="en-US" sz="1200" spc="-25" dirty="0" smtClean="0">
                <a:latin typeface="Arial"/>
                <a:cs typeface="Arial"/>
              </a:rPr>
              <a:t>availability</a:t>
            </a:r>
            <a:r>
              <a:rPr lang="en-US" sz="1200" spc="-55" dirty="0" smtClean="0">
                <a:latin typeface="Arial"/>
                <a:cs typeface="Arial"/>
              </a:rPr>
              <a:t> </a:t>
            </a:r>
            <a:r>
              <a:rPr lang="en-US" sz="1200" spc="-15" dirty="0" smtClean="0">
                <a:latin typeface="Arial"/>
                <a:cs typeface="Arial"/>
              </a:rPr>
              <a:t>as</a:t>
            </a:r>
            <a:r>
              <a:rPr lang="en-US" sz="1200" spc="-50" dirty="0" smtClean="0">
                <a:latin typeface="Arial"/>
                <a:cs typeface="Arial"/>
              </a:rPr>
              <a:t> </a:t>
            </a:r>
            <a:r>
              <a:rPr lang="en-US" sz="1200" spc="-25" dirty="0" smtClean="0">
                <a:latin typeface="Arial"/>
                <a:cs typeface="Arial"/>
              </a:rPr>
              <a:t>out-of-the-box</a:t>
            </a:r>
            <a:r>
              <a:rPr lang="en-US" sz="1200" spc="-55" dirty="0" smtClean="0">
                <a:latin typeface="Arial"/>
                <a:cs typeface="Arial"/>
              </a:rPr>
              <a:t> </a:t>
            </a:r>
            <a:r>
              <a:rPr lang="en-US" sz="1200" spc="-25" dirty="0" smtClean="0">
                <a:latin typeface="Arial"/>
                <a:cs typeface="Arial"/>
              </a:rPr>
              <a:t>options).</a:t>
            </a:r>
            <a:endParaRPr lang="en-US" sz="1200" dirty="0" smtClean="0">
              <a:latin typeface="Arial"/>
              <a:cs typeface="Arial"/>
            </a:endParaRPr>
          </a:p>
          <a:p>
            <a:pPr marL="585470" marR="104139" indent="-344170">
              <a:lnSpc>
                <a:spcPts val="1610"/>
              </a:lnSpc>
              <a:spcBef>
                <a:spcPts val="740"/>
              </a:spcBef>
              <a:buFont typeface="Symbol"/>
              <a:buChar char=""/>
              <a:tabLst>
                <a:tab pos="584835" algn="l"/>
                <a:tab pos="585470" algn="l"/>
              </a:tabLst>
            </a:pPr>
            <a:r>
              <a:rPr lang="en-US" sz="1200" spc="-15" dirty="0" smtClean="0">
                <a:latin typeface="Arial"/>
                <a:cs typeface="Arial"/>
              </a:rPr>
              <a:t>Use</a:t>
            </a:r>
            <a:r>
              <a:rPr lang="en-US" sz="1200" spc="-55" dirty="0" smtClean="0">
                <a:latin typeface="Arial"/>
                <a:cs typeface="Arial"/>
              </a:rPr>
              <a:t> </a:t>
            </a:r>
            <a:r>
              <a:rPr lang="en-US" sz="1200" spc="-25" dirty="0" smtClean="0">
                <a:latin typeface="Arial"/>
                <a:cs typeface="Arial"/>
              </a:rPr>
              <a:t>better</a:t>
            </a:r>
            <a:r>
              <a:rPr lang="en-US" sz="1200" spc="-40" dirty="0" smtClean="0">
                <a:latin typeface="Arial"/>
                <a:cs typeface="Arial"/>
              </a:rPr>
              <a:t> </a:t>
            </a:r>
            <a:r>
              <a:rPr lang="en-US" sz="1200" spc="-25" dirty="0" smtClean="0">
                <a:latin typeface="Arial"/>
                <a:cs typeface="Arial"/>
              </a:rPr>
              <a:t>quality</a:t>
            </a:r>
            <a:r>
              <a:rPr lang="en-US" sz="1200" spc="-55" dirty="0" smtClean="0">
                <a:latin typeface="Arial"/>
                <a:cs typeface="Arial"/>
              </a:rPr>
              <a:t> </a:t>
            </a:r>
            <a:r>
              <a:rPr lang="en-US" sz="1200" spc="-25" dirty="0" smtClean="0">
                <a:latin typeface="Arial"/>
                <a:cs typeface="Arial"/>
              </a:rPr>
              <a:t>hardware</a:t>
            </a:r>
            <a:r>
              <a:rPr lang="en-US" sz="1200" spc="-40" dirty="0" smtClean="0">
                <a:latin typeface="Arial"/>
                <a:cs typeface="Arial"/>
              </a:rPr>
              <a:t> </a:t>
            </a:r>
            <a:r>
              <a:rPr lang="en-US" sz="1200" spc="-20" dirty="0" smtClean="0">
                <a:latin typeface="Arial"/>
                <a:cs typeface="Arial"/>
              </a:rPr>
              <a:t>for</a:t>
            </a:r>
            <a:r>
              <a:rPr lang="en-US" sz="1200" spc="-50" dirty="0" smtClean="0">
                <a:latin typeface="Arial"/>
                <a:cs typeface="Arial"/>
              </a:rPr>
              <a:t> </a:t>
            </a:r>
            <a:r>
              <a:rPr lang="en-US" sz="1200" spc="-20" dirty="0" smtClean="0">
                <a:latin typeface="Arial"/>
                <a:cs typeface="Arial"/>
              </a:rPr>
              <a:t>all</a:t>
            </a:r>
            <a:r>
              <a:rPr lang="en-US" sz="1200" spc="-50" dirty="0" smtClean="0">
                <a:latin typeface="Arial"/>
                <a:cs typeface="Arial"/>
              </a:rPr>
              <a:t> </a:t>
            </a:r>
            <a:r>
              <a:rPr lang="en-US" sz="1200" spc="-25" dirty="0" smtClean="0">
                <a:latin typeface="Arial"/>
                <a:cs typeface="Arial"/>
              </a:rPr>
              <a:t>management</a:t>
            </a:r>
            <a:r>
              <a:rPr lang="en-US" sz="1200" spc="-45" dirty="0" smtClean="0">
                <a:latin typeface="Arial"/>
                <a:cs typeface="Arial"/>
              </a:rPr>
              <a:t> </a:t>
            </a:r>
            <a:r>
              <a:rPr lang="en-US" sz="1200" spc="-25" dirty="0" smtClean="0">
                <a:latin typeface="Arial"/>
                <a:cs typeface="Arial"/>
              </a:rPr>
              <a:t>nodes,</a:t>
            </a:r>
            <a:r>
              <a:rPr lang="en-US" sz="1200" spc="-45"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0" dirty="0" smtClean="0">
                <a:latin typeface="Arial"/>
                <a:cs typeface="Arial"/>
              </a:rPr>
              <a:t>in</a:t>
            </a:r>
            <a:r>
              <a:rPr lang="en-US" sz="1200" spc="-40" dirty="0" smtClean="0">
                <a:latin typeface="Arial"/>
                <a:cs typeface="Arial"/>
              </a:rPr>
              <a:t> </a:t>
            </a:r>
            <a:r>
              <a:rPr lang="en-US" sz="1200" spc="-30" dirty="0" smtClean="0">
                <a:latin typeface="Arial"/>
                <a:cs typeface="Arial"/>
              </a:rPr>
              <a:t>particular</a:t>
            </a:r>
            <a:r>
              <a:rPr lang="en-US" sz="1200" spc="-50" dirty="0" smtClean="0">
                <a:latin typeface="Arial"/>
                <a:cs typeface="Arial"/>
              </a:rPr>
              <a:t> </a:t>
            </a:r>
            <a:r>
              <a:rPr lang="en-US" sz="1200" spc="-15" dirty="0" smtClean="0">
                <a:latin typeface="Arial"/>
                <a:cs typeface="Arial"/>
              </a:rPr>
              <a:t>do</a:t>
            </a:r>
            <a:r>
              <a:rPr lang="en-US" sz="1200" spc="-45" dirty="0" smtClean="0">
                <a:latin typeface="Arial"/>
                <a:cs typeface="Arial"/>
              </a:rPr>
              <a:t> </a:t>
            </a:r>
            <a:r>
              <a:rPr lang="en-US" sz="1200" spc="-20" dirty="0" smtClean="0">
                <a:latin typeface="Arial"/>
                <a:cs typeface="Arial"/>
              </a:rPr>
              <a:t>not  </a:t>
            </a:r>
            <a:r>
              <a:rPr lang="en-US" sz="1200" spc="-15" dirty="0" smtClean="0">
                <a:latin typeface="Arial"/>
                <a:cs typeface="Arial"/>
              </a:rPr>
              <a:t>use </a:t>
            </a:r>
            <a:r>
              <a:rPr lang="en-US" sz="1200" spc="-30" dirty="0" smtClean="0">
                <a:latin typeface="Arial"/>
                <a:cs typeface="Arial"/>
              </a:rPr>
              <a:t>inexpensive </a:t>
            </a:r>
            <a:r>
              <a:rPr lang="en-US" sz="1200" spc="-25" dirty="0" smtClean="0">
                <a:latin typeface="Arial"/>
                <a:cs typeface="Arial"/>
              </a:rPr>
              <a:t>commodity hardware </a:t>
            </a:r>
            <a:r>
              <a:rPr lang="en-US" sz="1200" spc="-20" dirty="0" smtClean="0">
                <a:latin typeface="Arial"/>
                <a:cs typeface="Arial"/>
              </a:rPr>
              <a:t>for </a:t>
            </a:r>
            <a:r>
              <a:rPr lang="en-US" sz="1200" spc="-15" dirty="0" smtClean="0">
                <a:latin typeface="Arial"/>
                <a:cs typeface="Arial"/>
              </a:rPr>
              <a:t>the</a:t>
            </a:r>
            <a:r>
              <a:rPr lang="en-US" sz="1200" spc="-210" dirty="0" smtClean="0">
                <a:latin typeface="Arial"/>
                <a:cs typeface="Arial"/>
              </a:rPr>
              <a:t> </a:t>
            </a:r>
            <a:r>
              <a:rPr lang="en-US" sz="1200" spc="-25" dirty="0" err="1" smtClean="0">
                <a:latin typeface="Arial"/>
                <a:cs typeface="Arial"/>
              </a:rPr>
              <a:t>NameNode</a:t>
            </a:r>
            <a:r>
              <a:rPr lang="en-US" sz="1200" spc="-25" dirty="0" smtClean="0">
                <a:latin typeface="Arial"/>
                <a:cs typeface="Arial"/>
              </a:rPr>
              <a:t>.</a:t>
            </a:r>
            <a:endParaRPr lang="en-US" sz="1200" dirty="0" smtClean="0">
              <a:latin typeface="Arial"/>
              <a:cs typeface="Arial"/>
            </a:endParaRPr>
          </a:p>
          <a:p>
            <a:pPr marL="585470" indent="-344170">
              <a:lnSpc>
                <a:spcPct val="100000"/>
              </a:lnSpc>
              <a:spcBef>
                <a:spcPts val="595"/>
              </a:spcBef>
              <a:buFont typeface="Symbol"/>
              <a:buChar char=""/>
              <a:tabLst>
                <a:tab pos="584835" algn="l"/>
                <a:tab pos="585470" algn="l"/>
              </a:tabLst>
            </a:pPr>
            <a:r>
              <a:rPr lang="en-US" sz="1200" spc="-25" dirty="0" smtClean="0">
                <a:latin typeface="Arial"/>
                <a:cs typeface="Arial"/>
              </a:rPr>
              <a:t>Mitigate </a:t>
            </a:r>
            <a:r>
              <a:rPr lang="en-US" sz="1200" spc="-15" dirty="0" smtClean="0">
                <a:latin typeface="Arial"/>
                <a:cs typeface="Arial"/>
              </a:rPr>
              <a:t>by </a:t>
            </a:r>
            <a:r>
              <a:rPr lang="en-US" sz="1200" spc="-25" dirty="0" smtClean="0">
                <a:latin typeface="Arial"/>
                <a:cs typeface="Arial"/>
              </a:rPr>
              <a:t>backing </a:t>
            </a:r>
            <a:r>
              <a:rPr lang="en-US" sz="1200" spc="-15" dirty="0" smtClean="0">
                <a:latin typeface="Arial"/>
                <a:cs typeface="Arial"/>
              </a:rPr>
              <a:t>up </a:t>
            </a:r>
            <a:r>
              <a:rPr lang="en-US" sz="1200" spc="-10" dirty="0" smtClean="0">
                <a:latin typeface="Arial"/>
                <a:cs typeface="Arial"/>
              </a:rPr>
              <a:t>to </a:t>
            </a:r>
            <a:r>
              <a:rPr lang="en-US" sz="1200" spc="-25" dirty="0" smtClean="0">
                <a:latin typeface="Arial"/>
                <a:cs typeface="Arial"/>
              </a:rPr>
              <a:t>other</a:t>
            </a:r>
            <a:r>
              <a:rPr lang="en-US" sz="1200" spc="-260" dirty="0" smtClean="0">
                <a:latin typeface="Arial"/>
                <a:cs typeface="Arial"/>
              </a:rPr>
              <a:t> </a:t>
            </a:r>
            <a:r>
              <a:rPr lang="en-US" sz="1200" spc="-25" dirty="0" smtClean="0">
                <a:latin typeface="Arial"/>
                <a:cs typeface="Arial"/>
              </a:rPr>
              <a:t>storage.</a:t>
            </a:r>
            <a:endParaRPr lang="en-US" sz="1200" dirty="0" smtClean="0">
              <a:latin typeface="Arial"/>
              <a:cs typeface="Arial"/>
            </a:endParaRPr>
          </a:p>
          <a:p>
            <a:pPr marL="12700" marR="247015">
              <a:lnSpc>
                <a:spcPts val="1610"/>
              </a:lnSpc>
              <a:spcBef>
                <a:spcPts val="645"/>
              </a:spcBef>
            </a:pP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case</a:t>
            </a:r>
            <a:r>
              <a:rPr lang="en-US" sz="1200" spc="-5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power</a:t>
            </a:r>
            <a:r>
              <a:rPr lang="en-US" sz="1200" spc="-50" dirty="0" smtClean="0">
                <a:latin typeface="Arial"/>
                <a:cs typeface="Arial"/>
              </a:rPr>
              <a:t> </a:t>
            </a:r>
            <a:r>
              <a:rPr lang="en-US" sz="1200" spc="-25" dirty="0" smtClean="0">
                <a:latin typeface="Arial"/>
                <a:cs typeface="Arial"/>
              </a:rPr>
              <a:t>failure</a:t>
            </a:r>
            <a:r>
              <a:rPr lang="en-US" sz="1200" spc="-45" dirty="0" smtClean="0">
                <a:latin typeface="Arial"/>
                <a:cs typeface="Arial"/>
              </a:rPr>
              <a:t> </a:t>
            </a:r>
            <a:r>
              <a:rPr lang="en-US" sz="1200" spc="-20" dirty="0" smtClean="0">
                <a:latin typeface="Arial"/>
                <a:cs typeface="Arial"/>
              </a:rPr>
              <a:t>on</a:t>
            </a:r>
            <a:r>
              <a:rPr lang="en-US" sz="1200" spc="-40" dirty="0" smtClean="0">
                <a:latin typeface="Arial"/>
                <a:cs typeface="Arial"/>
              </a:rPr>
              <a:t> </a:t>
            </a:r>
            <a:r>
              <a:rPr lang="en-US" sz="1200" spc="-30" dirty="0" err="1" smtClean="0">
                <a:latin typeface="Arial"/>
                <a:cs typeface="Arial"/>
              </a:rPr>
              <a:t>NameNode</a:t>
            </a:r>
            <a:r>
              <a:rPr lang="en-US" sz="1200" spc="-30" dirty="0" smtClean="0">
                <a:latin typeface="Arial"/>
                <a:cs typeface="Arial"/>
              </a:rPr>
              <a:t>, </a:t>
            </a:r>
            <a:r>
              <a:rPr lang="en-US" sz="1200" spc="-25" dirty="0" smtClean="0">
                <a:latin typeface="Arial"/>
                <a:cs typeface="Arial"/>
              </a:rPr>
              <a:t>recover</a:t>
            </a:r>
            <a:r>
              <a:rPr lang="en-US" sz="1200" spc="-4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performed</a:t>
            </a:r>
            <a:r>
              <a:rPr lang="en-US" sz="1200" spc="-55" dirty="0" smtClean="0">
                <a:latin typeface="Arial"/>
                <a:cs typeface="Arial"/>
              </a:rPr>
              <a:t> </a:t>
            </a:r>
            <a:r>
              <a:rPr lang="en-US" sz="1200" spc="-20" dirty="0" smtClean="0">
                <a:latin typeface="Arial"/>
                <a:cs typeface="Arial"/>
              </a:rPr>
              <a:t>using</a:t>
            </a:r>
            <a:r>
              <a:rPr lang="en-US" sz="1200" spc="-6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err="1" smtClean="0">
                <a:latin typeface="Arial"/>
                <a:cs typeface="Arial"/>
              </a:rPr>
              <a:t>FsImage</a:t>
            </a:r>
            <a:r>
              <a:rPr lang="en-US" sz="1200" spc="-20" dirty="0" smtClean="0">
                <a:latin typeface="Arial"/>
                <a:cs typeface="Arial"/>
              </a:rPr>
              <a:t> and  </a:t>
            </a:r>
            <a:r>
              <a:rPr lang="en-US" sz="1200" spc="-15" dirty="0" smtClean="0">
                <a:latin typeface="Arial"/>
                <a:cs typeface="Arial"/>
              </a:rPr>
              <a:t>the</a:t>
            </a:r>
            <a:r>
              <a:rPr lang="en-US" sz="1200" spc="-60" dirty="0" smtClean="0">
                <a:latin typeface="Arial"/>
                <a:cs typeface="Arial"/>
              </a:rPr>
              <a:t> </a:t>
            </a:r>
            <a:r>
              <a:rPr lang="en-US" sz="1200" spc="-25" dirty="0" err="1" smtClean="0">
                <a:latin typeface="Arial"/>
                <a:cs typeface="Arial"/>
              </a:rPr>
              <a:t>EditLog</a:t>
            </a:r>
            <a:r>
              <a:rPr lang="en-US" sz="1200" spc="-25" dirty="0" smtClean="0">
                <a:latin typeface="Arial"/>
                <a:cs typeface="Arial"/>
              </a:rPr>
              <a:t>.</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14</a:t>
            </a:fld>
            <a:endParaRPr lang="fr-FR"/>
          </a:p>
        </p:txBody>
      </p:sp>
    </p:spTree>
    <p:extLst>
      <p:ext uri="{BB962C8B-B14F-4D97-AF65-F5344CB8AC3E}">
        <p14:creationId xmlns:p14="http://schemas.microsoft.com/office/powerpoint/2010/main" val="2421577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en-US" sz="1200" spc="-20" dirty="0" smtClean="0">
                <a:latin typeface="Arial"/>
                <a:cs typeface="Arial"/>
              </a:rPr>
              <a:t>Data </a:t>
            </a:r>
            <a:r>
              <a:rPr lang="en-US" sz="1200" spc="-10" dirty="0" smtClean="0">
                <a:latin typeface="Arial"/>
                <a:cs typeface="Arial"/>
              </a:rPr>
              <a:t>in </a:t>
            </a:r>
            <a:r>
              <a:rPr lang="en-US" sz="1200" dirty="0" smtClean="0">
                <a:latin typeface="Arial"/>
                <a:cs typeface="Arial"/>
              </a:rPr>
              <a:t>a </a:t>
            </a:r>
            <a:r>
              <a:rPr lang="en-US" sz="1200" spc="-25" dirty="0" smtClean="0">
                <a:latin typeface="Arial"/>
                <a:cs typeface="Arial"/>
              </a:rPr>
              <a:t>Hadoop cluster </a:t>
            </a:r>
            <a:r>
              <a:rPr lang="en-US" sz="1200" spc="-20" dirty="0" smtClean="0">
                <a:latin typeface="Arial"/>
                <a:cs typeface="Arial"/>
              </a:rPr>
              <a:t>is </a:t>
            </a:r>
            <a:r>
              <a:rPr lang="en-US" sz="1200" spc="-25" dirty="0" smtClean="0">
                <a:latin typeface="Arial"/>
                <a:cs typeface="Arial"/>
              </a:rPr>
              <a:t>broken down </a:t>
            </a:r>
            <a:r>
              <a:rPr lang="en-US" sz="1200" spc="-20" dirty="0" smtClean="0">
                <a:latin typeface="Arial"/>
                <a:cs typeface="Arial"/>
              </a:rPr>
              <a:t>into </a:t>
            </a:r>
            <a:r>
              <a:rPr lang="en-US" sz="1200" spc="-25" dirty="0" smtClean="0">
                <a:latin typeface="Arial"/>
                <a:cs typeface="Arial"/>
              </a:rPr>
              <a:t>smaller pieces (called blocks) </a:t>
            </a:r>
            <a:r>
              <a:rPr lang="en-US" sz="1200" spc="-20" dirty="0" smtClean="0">
                <a:latin typeface="Arial"/>
                <a:cs typeface="Arial"/>
              </a:rPr>
              <a:t>and  </a:t>
            </a:r>
            <a:r>
              <a:rPr lang="en-US" sz="1200" spc="-25" dirty="0" smtClean="0">
                <a:latin typeface="Arial"/>
                <a:cs typeface="Arial"/>
              </a:rPr>
              <a:t>distributed</a:t>
            </a:r>
            <a:r>
              <a:rPr lang="en-US" sz="1200" spc="-55" dirty="0" smtClean="0">
                <a:latin typeface="Arial"/>
                <a:cs typeface="Arial"/>
              </a:rPr>
              <a:t> </a:t>
            </a:r>
            <a:r>
              <a:rPr lang="en-US" sz="1200" spc="-25" dirty="0" smtClean="0">
                <a:latin typeface="Arial"/>
                <a:cs typeface="Arial"/>
              </a:rPr>
              <a:t>throughout</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cluster.</a:t>
            </a:r>
            <a:r>
              <a:rPr lang="en-US" sz="1200" spc="-50" dirty="0" smtClean="0">
                <a:latin typeface="Arial"/>
                <a:cs typeface="Arial"/>
              </a:rPr>
              <a:t> </a:t>
            </a:r>
            <a:r>
              <a:rPr lang="en-US" sz="1200" spc="-10" dirty="0" smtClean="0">
                <a:latin typeface="Arial"/>
                <a:cs typeface="Arial"/>
              </a:rPr>
              <a:t>In</a:t>
            </a:r>
            <a:r>
              <a:rPr lang="en-US" sz="1200" spc="-65"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5" dirty="0" smtClean="0">
                <a:latin typeface="Arial"/>
                <a:cs typeface="Arial"/>
              </a:rPr>
              <a:t>way,</a:t>
            </a:r>
            <a:r>
              <a:rPr lang="en-US" sz="1200" spc="-3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smtClean="0">
                <a:latin typeface="Arial"/>
                <a:cs typeface="Arial"/>
              </a:rPr>
              <a:t>map</a:t>
            </a:r>
            <a:r>
              <a:rPr lang="en-US" sz="1200" spc="-5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reduce</a:t>
            </a:r>
            <a:r>
              <a:rPr lang="en-US" sz="1200" spc="-55" dirty="0" smtClean="0">
                <a:latin typeface="Arial"/>
                <a:cs typeface="Arial"/>
              </a:rPr>
              <a:t> </a:t>
            </a:r>
            <a:r>
              <a:rPr lang="en-US" sz="1200" spc="-25" dirty="0" smtClean="0">
                <a:latin typeface="Arial"/>
                <a:cs typeface="Arial"/>
              </a:rPr>
              <a:t>functions</a:t>
            </a:r>
            <a:r>
              <a:rPr lang="en-US" sz="1200" spc="-50" dirty="0" smtClean="0">
                <a:latin typeface="Arial"/>
                <a:cs typeface="Arial"/>
              </a:rPr>
              <a:t> </a:t>
            </a:r>
            <a:r>
              <a:rPr lang="en-US" sz="1200" spc="-20" dirty="0" smtClean="0">
                <a:latin typeface="Arial"/>
                <a:cs typeface="Arial"/>
              </a:rPr>
              <a:t>can</a:t>
            </a:r>
            <a:r>
              <a:rPr lang="en-US" sz="1200" spc="-50"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15" dirty="0" smtClean="0">
                <a:latin typeface="Arial"/>
                <a:cs typeface="Arial"/>
              </a:rPr>
              <a:t>ex-  </a:t>
            </a:r>
            <a:r>
              <a:rPr lang="en-US" sz="1200" spc="-25" dirty="0" err="1" smtClean="0">
                <a:latin typeface="Arial"/>
                <a:cs typeface="Arial"/>
              </a:rPr>
              <a:t>ecuted</a:t>
            </a:r>
            <a:r>
              <a:rPr lang="en-US" sz="1200" spc="-55" dirty="0" smtClean="0">
                <a:latin typeface="Arial"/>
                <a:cs typeface="Arial"/>
              </a:rPr>
              <a:t> </a:t>
            </a:r>
            <a:r>
              <a:rPr lang="en-US" sz="1200" spc="-15" dirty="0" smtClean="0">
                <a:latin typeface="Arial"/>
                <a:cs typeface="Arial"/>
              </a:rPr>
              <a:t>on</a:t>
            </a:r>
            <a:r>
              <a:rPr lang="en-US" sz="1200" spc="-70" dirty="0" smtClean="0">
                <a:latin typeface="Arial"/>
                <a:cs typeface="Arial"/>
              </a:rPr>
              <a:t> </a:t>
            </a:r>
            <a:r>
              <a:rPr lang="en-US" sz="1200" spc="-20" dirty="0" smtClean="0">
                <a:latin typeface="Arial"/>
                <a:cs typeface="Arial"/>
              </a:rPr>
              <a:t>smaller</a:t>
            </a:r>
            <a:r>
              <a:rPr lang="en-US" sz="1200" spc="-65" dirty="0" smtClean="0">
                <a:latin typeface="Arial"/>
                <a:cs typeface="Arial"/>
              </a:rPr>
              <a:t> </a:t>
            </a:r>
            <a:r>
              <a:rPr lang="en-US" sz="1200" spc="-25" dirty="0" smtClean="0">
                <a:latin typeface="Arial"/>
                <a:cs typeface="Arial"/>
              </a:rPr>
              <a:t>subsets</a:t>
            </a:r>
            <a:r>
              <a:rPr lang="en-US" sz="1200" spc="-4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your</a:t>
            </a:r>
            <a:r>
              <a:rPr lang="en-US" sz="1200" spc="-45" dirty="0" smtClean="0">
                <a:latin typeface="Arial"/>
                <a:cs typeface="Arial"/>
              </a:rPr>
              <a:t> </a:t>
            </a:r>
            <a:r>
              <a:rPr lang="en-US" sz="1200" spc="-25" dirty="0" smtClean="0">
                <a:latin typeface="Arial"/>
                <a:cs typeface="Arial"/>
              </a:rPr>
              <a:t>larger</a:t>
            </a:r>
            <a:r>
              <a:rPr lang="en-US" sz="1200" spc="-50"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0" dirty="0" smtClean="0">
                <a:latin typeface="Arial"/>
                <a:cs typeface="Arial"/>
              </a:rPr>
              <a:t>sets,</a:t>
            </a:r>
            <a:r>
              <a:rPr lang="en-US" sz="1200" spc="-3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this</a:t>
            </a:r>
            <a:r>
              <a:rPr lang="en-US" sz="1200" spc="-60" dirty="0" smtClean="0">
                <a:latin typeface="Arial"/>
                <a:cs typeface="Arial"/>
              </a:rPr>
              <a:t> </a:t>
            </a:r>
            <a:r>
              <a:rPr lang="en-US" sz="1200" spc="-25" dirty="0" smtClean="0">
                <a:latin typeface="Arial"/>
                <a:cs typeface="Arial"/>
              </a:rPr>
              <a:t>provides</a:t>
            </a:r>
            <a:r>
              <a:rPr lang="en-US" sz="1200" spc="-50"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scalability</a:t>
            </a:r>
            <a:r>
              <a:rPr lang="en-US" sz="1200" spc="-60" dirty="0" smtClean="0">
                <a:latin typeface="Arial"/>
                <a:cs typeface="Arial"/>
              </a:rPr>
              <a:t> </a:t>
            </a:r>
            <a:r>
              <a:rPr lang="en-US" sz="1200" spc="-20" dirty="0" smtClean="0">
                <a:latin typeface="Arial"/>
                <a:cs typeface="Arial"/>
              </a:rPr>
              <a:t>that  </a:t>
            </a:r>
            <a:r>
              <a:rPr lang="en-US" sz="1200" spc="-15" dirty="0" smtClean="0">
                <a:latin typeface="Arial"/>
                <a:cs typeface="Arial"/>
              </a:rPr>
              <a:t>is </a:t>
            </a:r>
            <a:r>
              <a:rPr lang="en-US" sz="1200" spc="-25" dirty="0" smtClean="0">
                <a:latin typeface="Arial"/>
                <a:cs typeface="Arial"/>
              </a:rPr>
              <a:t>needed </a:t>
            </a:r>
            <a:r>
              <a:rPr lang="en-US" sz="1200" spc="-15" dirty="0" smtClean="0">
                <a:latin typeface="Arial"/>
                <a:cs typeface="Arial"/>
              </a:rPr>
              <a:t>for </a:t>
            </a:r>
            <a:r>
              <a:rPr lang="en-US" sz="1200" spc="-20" dirty="0" smtClean="0">
                <a:latin typeface="Arial"/>
                <a:cs typeface="Arial"/>
              </a:rPr>
              <a:t>big </a:t>
            </a:r>
            <a:r>
              <a:rPr lang="en-US" sz="1200" spc="-25" dirty="0" smtClean="0">
                <a:latin typeface="Arial"/>
                <a:cs typeface="Arial"/>
              </a:rPr>
              <a:t>data</a:t>
            </a:r>
            <a:r>
              <a:rPr lang="en-US" sz="1200" spc="-190" dirty="0" smtClean="0">
                <a:latin typeface="Arial"/>
                <a:cs typeface="Arial"/>
              </a:rPr>
              <a:t> </a:t>
            </a:r>
            <a:r>
              <a:rPr lang="en-US" sz="1200" spc="-25" dirty="0" smtClean="0">
                <a:latin typeface="Arial"/>
                <a:cs typeface="Arial"/>
              </a:rPr>
              <a:t>processing.</a:t>
            </a:r>
            <a:endParaRPr lang="en-US" sz="1200" dirty="0" smtClean="0">
              <a:latin typeface="Arial"/>
              <a:cs typeface="Arial"/>
            </a:endParaRPr>
          </a:p>
          <a:p>
            <a:pPr marL="585470" indent="-344170">
              <a:lnSpc>
                <a:spcPct val="100000"/>
              </a:lnSpc>
              <a:spcBef>
                <a:spcPts val="600"/>
              </a:spcBef>
              <a:buFont typeface="Symbol"/>
              <a:buChar char=""/>
              <a:tabLst>
                <a:tab pos="584835" algn="l"/>
                <a:tab pos="585470" algn="l"/>
              </a:tabLst>
            </a:pPr>
            <a:r>
              <a:rPr lang="en-US" sz="1200" spc="-30" dirty="0" smtClean="0">
                <a:latin typeface="Arial"/>
                <a:cs typeface="Arial"/>
              </a:rPr>
              <a:t>https://hortonworks.com/apache/hdfs/</a:t>
            </a:r>
            <a:endParaRPr lang="en-US" sz="1200" dirty="0" smtClean="0">
              <a:latin typeface="Arial"/>
              <a:cs typeface="Arial"/>
            </a:endParaRPr>
          </a:p>
          <a:p>
            <a:pPr marL="12700" marR="72390">
              <a:lnSpc>
                <a:spcPct val="95900"/>
              </a:lnSpc>
              <a:spcBef>
                <a:spcPts val="605"/>
              </a:spcBef>
            </a:pPr>
            <a:r>
              <a:rPr lang="en-US" sz="1200" spc="-10" dirty="0" smtClean="0">
                <a:latin typeface="Arial"/>
                <a:cs typeface="Arial"/>
              </a:rPr>
              <a:t>In</a:t>
            </a:r>
            <a:r>
              <a:rPr lang="en-US" sz="1200" spc="-55" dirty="0" smtClean="0">
                <a:latin typeface="Arial"/>
                <a:cs typeface="Arial"/>
              </a:rPr>
              <a:t> </a:t>
            </a:r>
            <a:r>
              <a:rPr lang="en-US" sz="1200" spc="-25" dirty="0" smtClean="0">
                <a:latin typeface="Arial"/>
                <a:cs typeface="Arial"/>
              </a:rPr>
              <a:t>earlier</a:t>
            </a:r>
            <a:r>
              <a:rPr lang="en-US" sz="1200" spc="-55" dirty="0" smtClean="0">
                <a:latin typeface="Arial"/>
                <a:cs typeface="Arial"/>
              </a:rPr>
              <a:t> </a:t>
            </a:r>
            <a:r>
              <a:rPr lang="en-US" sz="1200" spc="-25" dirty="0" smtClean="0">
                <a:latin typeface="Arial"/>
                <a:cs typeface="Arial"/>
              </a:rPr>
              <a:t>versions</a:t>
            </a:r>
            <a:r>
              <a:rPr lang="en-US" sz="1200" spc="-4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Hadoop/HDFS,</a:t>
            </a:r>
            <a:r>
              <a:rPr lang="en-US" sz="1200" spc="-50"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default</a:t>
            </a:r>
            <a:r>
              <a:rPr lang="en-US" sz="1200" spc="-50" dirty="0" smtClean="0">
                <a:latin typeface="Arial"/>
                <a:cs typeface="Arial"/>
              </a:rPr>
              <a:t> </a:t>
            </a:r>
            <a:r>
              <a:rPr lang="en-US" sz="1200" spc="-25" dirty="0" err="1" smtClean="0">
                <a:latin typeface="Arial"/>
                <a:cs typeface="Arial"/>
              </a:rPr>
              <a:t>blocksize</a:t>
            </a:r>
            <a:r>
              <a:rPr lang="en-US" sz="1200" spc="-45" dirty="0" smtClean="0">
                <a:latin typeface="Arial"/>
                <a:cs typeface="Arial"/>
              </a:rPr>
              <a:t> </a:t>
            </a:r>
            <a:r>
              <a:rPr lang="en-US" sz="1200" spc="-25" dirty="0" smtClean="0">
                <a:latin typeface="Arial"/>
                <a:cs typeface="Arial"/>
              </a:rPr>
              <a:t>was</a:t>
            </a:r>
            <a:r>
              <a:rPr lang="en-US" sz="1200" spc="-45" dirty="0" smtClean="0">
                <a:latin typeface="Arial"/>
                <a:cs typeface="Arial"/>
              </a:rPr>
              <a:t> </a:t>
            </a:r>
            <a:r>
              <a:rPr lang="en-US" sz="1200" spc="-25" dirty="0" smtClean="0">
                <a:latin typeface="Arial"/>
                <a:cs typeface="Arial"/>
              </a:rPr>
              <a:t>often</a:t>
            </a:r>
            <a:r>
              <a:rPr lang="en-US" sz="1200" spc="-55" dirty="0" smtClean="0">
                <a:latin typeface="Arial"/>
                <a:cs typeface="Arial"/>
              </a:rPr>
              <a:t> </a:t>
            </a:r>
            <a:r>
              <a:rPr lang="en-US" sz="1200" spc="-25" dirty="0" smtClean="0">
                <a:latin typeface="Arial"/>
                <a:cs typeface="Arial"/>
              </a:rPr>
              <a:t>quoted</a:t>
            </a:r>
            <a:r>
              <a:rPr lang="en-US" sz="1200" spc="-45" dirty="0" smtClean="0">
                <a:latin typeface="Arial"/>
                <a:cs typeface="Arial"/>
              </a:rPr>
              <a:t> </a:t>
            </a:r>
            <a:r>
              <a:rPr lang="en-US" sz="1200" spc="-20" dirty="0" smtClean="0">
                <a:latin typeface="Arial"/>
                <a:cs typeface="Arial"/>
              </a:rPr>
              <a:t>as</a:t>
            </a:r>
            <a:r>
              <a:rPr lang="en-US" sz="1200" spc="-45" dirty="0" smtClean="0">
                <a:latin typeface="Arial"/>
                <a:cs typeface="Arial"/>
              </a:rPr>
              <a:t> </a:t>
            </a:r>
            <a:r>
              <a:rPr lang="en-US" sz="1200" spc="-15" dirty="0" smtClean="0">
                <a:latin typeface="Arial"/>
                <a:cs typeface="Arial"/>
              </a:rPr>
              <a:t>64</a:t>
            </a:r>
            <a:r>
              <a:rPr lang="en-US" sz="1200" spc="-55" dirty="0" smtClean="0">
                <a:latin typeface="Arial"/>
                <a:cs typeface="Arial"/>
              </a:rPr>
              <a:t> </a:t>
            </a:r>
            <a:r>
              <a:rPr lang="en-US" sz="1200" spc="-15" dirty="0" smtClean="0">
                <a:latin typeface="Arial"/>
                <a:cs typeface="Arial"/>
              </a:rPr>
              <a:t>MB,  </a:t>
            </a:r>
            <a:r>
              <a:rPr lang="en-US" sz="1200" spc="-20" dirty="0" smtClean="0">
                <a:latin typeface="Arial"/>
                <a:cs typeface="Arial"/>
              </a:rPr>
              <a:t>but the </a:t>
            </a:r>
            <a:r>
              <a:rPr lang="en-US" sz="1200" spc="-25" dirty="0" smtClean="0">
                <a:latin typeface="Arial"/>
                <a:cs typeface="Arial"/>
              </a:rPr>
              <a:t>current default setting </a:t>
            </a:r>
            <a:r>
              <a:rPr lang="en-US" sz="1200" spc="-15" dirty="0" smtClean="0">
                <a:latin typeface="Arial"/>
                <a:cs typeface="Arial"/>
              </a:rPr>
              <a:t>for </a:t>
            </a:r>
            <a:r>
              <a:rPr lang="en-US" sz="1200" spc="-25" dirty="0" smtClean="0">
                <a:latin typeface="Arial"/>
                <a:cs typeface="Arial"/>
              </a:rPr>
              <a:t>Hadoop/HDFS </a:t>
            </a:r>
            <a:r>
              <a:rPr lang="en-US" sz="1200" spc="-20" dirty="0" smtClean="0">
                <a:latin typeface="Arial"/>
                <a:cs typeface="Arial"/>
              </a:rPr>
              <a:t>is </a:t>
            </a:r>
            <a:r>
              <a:rPr lang="en-US" sz="1200" spc="-25" dirty="0" smtClean="0">
                <a:latin typeface="Arial"/>
                <a:cs typeface="Arial"/>
              </a:rPr>
              <a:t>noted </a:t>
            </a:r>
            <a:r>
              <a:rPr lang="en-US" sz="1200" spc="-10" dirty="0" smtClean="0">
                <a:latin typeface="Arial"/>
                <a:cs typeface="Arial"/>
              </a:rPr>
              <a:t>in  </a:t>
            </a:r>
            <a:r>
              <a:rPr lang="en-US" sz="1200" spc="-30" dirty="0" smtClean="0">
                <a:latin typeface="Arial"/>
                <a:cs typeface="Arial"/>
                <a:hlinkClick r:id="rId3"/>
              </a:rPr>
              <a:t>http://hadoop.apache.org/docs/current/hadoop-project-dist/hadoop-hdfs/hdfs- </a:t>
            </a:r>
            <a:r>
              <a:rPr lang="en-US" sz="1200" spc="-30" dirty="0" smtClean="0">
                <a:latin typeface="Arial"/>
                <a:cs typeface="Arial"/>
              </a:rPr>
              <a:t> </a:t>
            </a:r>
            <a:r>
              <a:rPr lang="en-US" sz="1200" spc="-25" dirty="0" smtClean="0">
                <a:latin typeface="Arial"/>
                <a:cs typeface="Arial"/>
              </a:rPr>
              <a:t>default.xml</a:t>
            </a:r>
            <a:endParaRPr lang="en-US" sz="1200" dirty="0" smtClean="0">
              <a:latin typeface="Arial"/>
              <a:cs typeface="Arial"/>
            </a:endParaRPr>
          </a:p>
          <a:p>
            <a:pPr marL="585470" indent="-344170">
              <a:lnSpc>
                <a:spcPts val="1645"/>
              </a:lnSpc>
              <a:spcBef>
                <a:spcPts val="625"/>
              </a:spcBef>
              <a:buFont typeface="Symbol"/>
              <a:buChar char=""/>
              <a:tabLst>
                <a:tab pos="584835" algn="l"/>
                <a:tab pos="585470" algn="l"/>
              </a:tabLst>
            </a:pPr>
            <a:r>
              <a:rPr lang="en-US" sz="1200" spc="-25" dirty="0" err="1" smtClean="0">
                <a:latin typeface="Arial"/>
                <a:cs typeface="Arial"/>
              </a:rPr>
              <a:t>dfs.blocksize</a:t>
            </a:r>
            <a:r>
              <a:rPr lang="en-US" sz="1200" spc="-25" dirty="0" smtClean="0">
                <a:latin typeface="Arial"/>
                <a:cs typeface="Arial"/>
              </a:rPr>
              <a:t> </a:t>
            </a:r>
            <a:r>
              <a:rPr lang="en-US" sz="1200" dirty="0" smtClean="0">
                <a:latin typeface="Arial"/>
                <a:cs typeface="Arial"/>
              </a:rPr>
              <a:t>=</a:t>
            </a:r>
            <a:r>
              <a:rPr lang="en-US" sz="1200" spc="-95" dirty="0" smtClean="0">
                <a:latin typeface="Arial"/>
                <a:cs typeface="Arial"/>
              </a:rPr>
              <a:t> </a:t>
            </a:r>
            <a:r>
              <a:rPr lang="en-US" sz="1200" spc="-30" dirty="0" smtClean="0">
                <a:latin typeface="Arial"/>
                <a:cs typeface="Arial"/>
              </a:rPr>
              <a:t>134217728</a:t>
            </a:r>
            <a:endParaRPr lang="en-US" sz="1200" dirty="0" smtClean="0">
              <a:latin typeface="Arial"/>
              <a:cs typeface="Arial"/>
            </a:endParaRPr>
          </a:p>
          <a:p>
            <a:pPr marL="584835" marR="49530">
              <a:lnSpc>
                <a:spcPct val="96100"/>
              </a:lnSpc>
              <a:spcBef>
                <a:spcPts val="30"/>
              </a:spcBef>
            </a:pPr>
            <a:r>
              <a:rPr lang="en-US" sz="1200" spc="-25" dirty="0" smtClean="0">
                <a:latin typeface="Arial"/>
                <a:cs typeface="Arial"/>
              </a:rPr>
              <a:t>Default block </a:t>
            </a:r>
            <a:r>
              <a:rPr lang="en-US" sz="1200" spc="-20" dirty="0" smtClean="0">
                <a:latin typeface="Arial"/>
                <a:cs typeface="Arial"/>
              </a:rPr>
              <a:t>size </a:t>
            </a:r>
            <a:r>
              <a:rPr lang="en-US" sz="1200" spc="-25" dirty="0" smtClean="0">
                <a:latin typeface="Arial"/>
                <a:cs typeface="Arial"/>
              </a:rPr>
              <a:t>for </a:t>
            </a:r>
            <a:r>
              <a:rPr lang="en-US" sz="1200" spc="-20" dirty="0" smtClean="0">
                <a:latin typeface="Arial"/>
                <a:cs typeface="Arial"/>
              </a:rPr>
              <a:t>new </a:t>
            </a:r>
            <a:r>
              <a:rPr lang="en-US" sz="1200" spc="-25" dirty="0" smtClean="0">
                <a:latin typeface="Arial"/>
                <a:cs typeface="Arial"/>
              </a:rPr>
              <a:t>files, </a:t>
            </a:r>
            <a:r>
              <a:rPr lang="en-US" sz="1200" spc="-10" dirty="0" smtClean="0">
                <a:latin typeface="Arial"/>
                <a:cs typeface="Arial"/>
              </a:rPr>
              <a:t>in </a:t>
            </a:r>
            <a:r>
              <a:rPr lang="en-US" sz="1200" spc="-25" dirty="0" smtClean="0">
                <a:latin typeface="Arial"/>
                <a:cs typeface="Arial"/>
              </a:rPr>
              <a:t>bytes. </a:t>
            </a:r>
            <a:r>
              <a:rPr lang="en-US" sz="1200" spc="-20" dirty="0" smtClean="0">
                <a:latin typeface="Arial"/>
                <a:cs typeface="Arial"/>
              </a:rPr>
              <a:t>You </a:t>
            </a:r>
            <a:r>
              <a:rPr lang="en-US" sz="1200" spc="-15" dirty="0" smtClean="0">
                <a:latin typeface="Arial"/>
                <a:cs typeface="Arial"/>
              </a:rPr>
              <a:t>can </a:t>
            </a:r>
            <a:r>
              <a:rPr lang="en-US" sz="1200" spc="-20" dirty="0" smtClean="0">
                <a:latin typeface="Arial"/>
                <a:cs typeface="Arial"/>
              </a:rPr>
              <a:t>use </a:t>
            </a:r>
            <a:r>
              <a:rPr lang="en-US" sz="1200" spc="-15" dirty="0" smtClean="0">
                <a:latin typeface="Arial"/>
                <a:cs typeface="Arial"/>
              </a:rPr>
              <a:t>the </a:t>
            </a:r>
            <a:r>
              <a:rPr lang="en-US" sz="1200" spc="-30" dirty="0" smtClean="0">
                <a:latin typeface="Arial"/>
                <a:cs typeface="Arial"/>
              </a:rPr>
              <a:t>following </a:t>
            </a:r>
            <a:r>
              <a:rPr lang="en-US" sz="1200" spc="-25" dirty="0" smtClean="0">
                <a:latin typeface="Arial"/>
                <a:cs typeface="Arial"/>
              </a:rPr>
              <a:t>suffix </a:t>
            </a:r>
            <a:r>
              <a:rPr lang="en-US" sz="1200" spc="-20" dirty="0" smtClean="0">
                <a:latin typeface="Arial"/>
                <a:cs typeface="Arial"/>
              </a:rPr>
              <a:t>(case  </a:t>
            </a:r>
            <a:r>
              <a:rPr lang="en-US" sz="1200" spc="-25" dirty="0" smtClean="0">
                <a:latin typeface="Arial"/>
                <a:cs typeface="Arial"/>
              </a:rPr>
              <a:t>insensitive): k(kilo), m(mega), g(</a:t>
            </a:r>
            <a:r>
              <a:rPr lang="en-US" sz="1200" spc="-25" dirty="0" err="1" smtClean="0">
                <a:latin typeface="Arial"/>
                <a:cs typeface="Arial"/>
              </a:rPr>
              <a:t>giga</a:t>
            </a:r>
            <a:r>
              <a:rPr lang="en-US" sz="1200" spc="-25" dirty="0" smtClean="0">
                <a:latin typeface="Arial"/>
                <a:cs typeface="Arial"/>
              </a:rPr>
              <a:t>), t(</a:t>
            </a:r>
            <a:r>
              <a:rPr lang="en-US" sz="1200" spc="-25" dirty="0" err="1" smtClean="0">
                <a:latin typeface="Arial"/>
                <a:cs typeface="Arial"/>
              </a:rPr>
              <a:t>tera</a:t>
            </a:r>
            <a:r>
              <a:rPr lang="en-US" sz="1200" spc="-25" dirty="0" smtClean="0">
                <a:latin typeface="Arial"/>
                <a:cs typeface="Arial"/>
              </a:rPr>
              <a:t>), </a:t>
            </a:r>
            <a:r>
              <a:rPr lang="en-US" sz="1200" spc="-30" dirty="0" smtClean="0">
                <a:latin typeface="Arial"/>
                <a:cs typeface="Arial"/>
              </a:rPr>
              <a:t>p(</a:t>
            </a:r>
            <a:r>
              <a:rPr lang="en-US" sz="1200" spc="-30" dirty="0" err="1" smtClean="0">
                <a:latin typeface="Arial"/>
                <a:cs typeface="Arial"/>
              </a:rPr>
              <a:t>peta</a:t>
            </a:r>
            <a:r>
              <a:rPr lang="en-US" sz="1200" spc="-30" dirty="0" smtClean="0">
                <a:latin typeface="Arial"/>
                <a:cs typeface="Arial"/>
              </a:rPr>
              <a:t>), </a:t>
            </a:r>
            <a:r>
              <a:rPr lang="en-US" sz="1200" spc="-25" dirty="0" smtClean="0">
                <a:latin typeface="Arial"/>
                <a:cs typeface="Arial"/>
              </a:rPr>
              <a:t>e(</a:t>
            </a:r>
            <a:r>
              <a:rPr lang="en-US" sz="1200" spc="-25" dirty="0" err="1" smtClean="0">
                <a:latin typeface="Arial"/>
                <a:cs typeface="Arial"/>
              </a:rPr>
              <a:t>exa</a:t>
            </a:r>
            <a:r>
              <a:rPr lang="en-US" sz="1200" spc="-25" dirty="0" smtClean="0">
                <a:latin typeface="Arial"/>
                <a:cs typeface="Arial"/>
              </a:rPr>
              <a:t>) </a:t>
            </a:r>
            <a:r>
              <a:rPr lang="en-US" sz="1200" spc="-15" dirty="0" smtClean="0">
                <a:latin typeface="Arial"/>
                <a:cs typeface="Arial"/>
              </a:rPr>
              <a:t>to </a:t>
            </a:r>
            <a:r>
              <a:rPr lang="en-US" sz="1200" spc="-25" dirty="0" smtClean="0">
                <a:latin typeface="Arial"/>
                <a:cs typeface="Arial"/>
              </a:rPr>
              <a:t>specify </a:t>
            </a:r>
            <a:r>
              <a:rPr lang="en-US" sz="1200" spc="-15" dirty="0" smtClean="0">
                <a:latin typeface="Arial"/>
                <a:cs typeface="Arial"/>
              </a:rPr>
              <a:t>the</a:t>
            </a:r>
            <a:r>
              <a:rPr lang="en-US" sz="1200" spc="-265" dirty="0" smtClean="0">
                <a:latin typeface="Arial"/>
                <a:cs typeface="Arial"/>
              </a:rPr>
              <a:t> </a:t>
            </a:r>
            <a:r>
              <a:rPr lang="en-US" sz="1200" spc="-20" dirty="0" smtClean="0">
                <a:latin typeface="Arial"/>
                <a:cs typeface="Arial"/>
              </a:rPr>
              <a:t>size  (such as </a:t>
            </a:r>
            <a:r>
              <a:rPr lang="en-US" sz="1200" spc="-25" dirty="0" smtClean="0">
                <a:latin typeface="Arial"/>
                <a:cs typeface="Arial"/>
              </a:rPr>
              <a:t>128k, 512m, 1g, etc.), </a:t>
            </a:r>
            <a:r>
              <a:rPr lang="en-US" sz="1200" spc="-10" dirty="0" smtClean="0">
                <a:latin typeface="Arial"/>
                <a:cs typeface="Arial"/>
              </a:rPr>
              <a:t>or </a:t>
            </a:r>
            <a:r>
              <a:rPr lang="en-US" sz="1200" spc="-25" dirty="0" smtClean="0">
                <a:latin typeface="Arial"/>
                <a:cs typeface="Arial"/>
              </a:rPr>
              <a:t>you </a:t>
            </a:r>
            <a:r>
              <a:rPr lang="en-US" sz="1200" spc="-20" dirty="0" smtClean="0">
                <a:latin typeface="Arial"/>
                <a:cs typeface="Arial"/>
              </a:rPr>
              <a:t>can </a:t>
            </a:r>
            <a:r>
              <a:rPr lang="en-US" sz="1200" spc="-30" dirty="0" smtClean="0">
                <a:latin typeface="Arial"/>
                <a:cs typeface="Arial"/>
              </a:rPr>
              <a:t>provide </a:t>
            </a:r>
            <a:r>
              <a:rPr lang="en-US" sz="1200" spc="-20" dirty="0" smtClean="0">
                <a:latin typeface="Arial"/>
                <a:cs typeface="Arial"/>
              </a:rPr>
              <a:t>the </a:t>
            </a:r>
            <a:r>
              <a:rPr lang="en-US" sz="1200" spc="-25" dirty="0" smtClean="0">
                <a:latin typeface="Arial"/>
                <a:cs typeface="Arial"/>
              </a:rPr>
              <a:t>complete </a:t>
            </a:r>
            <a:r>
              <a:rPr lang="en-US" sz="1200" spc="-20" dirty="0" smtClean="0">
                <a:latin typeface="Arial"/>
                <a:cs typeface="Arial"/>
              </a:rPr>
              <a:t>size </a:t>
            </a:r>
            <a:r>
              <a:rPr lang="en-US" sz="1200" spc="-10" dirty="0" smtClean="0">
                <a:latin typeface="Arial"/>
                <a:cs typeface="Arial"/>
              </a:rPr>
              <a:t>in </a:t>
            </a:r>
            <a:r>
              <a:rPr lang="en-US" sz="1200" spc="-25" dirty="0" smtClean="0">
                <a:latin typeface="Arial"/>
                <a:cs typeface="Arial"/>
              </a:rPr>
              <a:t>bytes  </a:t>
            </a:r>
            <a:r>
              <a:rPr lang="en-US" sz="1200" spc="-20" dirty="0" smtClean="0">
                <a:latin typeface="Arial"/>
                <a:cs typeface="Arial"/>
              </a:rPr>
              <a:t>(such as </a:t>
            </a:r>
            <a:r>
              <a:rPr lang="en-US" sz="1200" spc="-25" dirty="0" smtClean="0">
                <a:latin typeface="Arial"/>
                <a:cs typeface="Arial"/>
              </a:rPr>
              <a:t>134217728 </a:t>
            </a:r>
            <a:r>
              <a:rPr lang="en-US" sz="1200" spc="-20" dirty="0" smtClean="0">
                <a:latin typeface="Arial"/>
                <a:cs typeface="Arial"/>
              </a:rPr>
              <a:t>for 128</a:t>
            </a:r>
            <a:r>
              <a:rPr lang="en-US" sz="1200" spc="-190" dirty="0" smtClean="0">
                <a:latin typeface="Arial"/>
                <a:cs typeface="Arial"/>
              </a:rPr>
              <a:t> </a:t>
            </a:r>
            <a:r>
              <a:rPr lang="en-US" sz="1200" spc="-20" dirty="0" smtClean="0">
                <a:latin typeface="Arial"/>
                <a:cs typeface="Arial"/>
              </a:rPr>
              <a:t>MB).</a:t>
            </a:r>
            <a:endParaRPr lang="en-US" sz="1200" dirty="0" smtClean="0">
              <a:latin typeface="Arial"/>
              <a:cs typeface="Arial"/>
            </a:endParaRPr>
          </a:p>
          <a:p>
            <a:pPr marL="12700" marR="212090">
              <a:lnSpc>
                <a:spcPts val="1610"/>
              </a:lnSpc>
              <a:spcBef>
                <a:spcPts val="645"/>
              </a:spcBef>
            </a:pPr>
            <a:r>
              <a:rPr lang="en-US" sz="1200" spc="-10" dirty="0" smtClean="0">
                <a:latin typeface="Arial"/>
                <a:cs typeface="Arial"/>
              </a:rPr>
              <a:t>It</a:t>
            </a:r>
            <a:r>
              <a:rPr lang="en-US" sz="1200" spc="-60" dirty="0" smtClean="0">
                <a:latin typeface="Arial"/>
                <a:cs typeface="Arial"/>
              </a:rPr>
              <a:t> </a:t>
            </a:r>
            <a:r>
              <a:rPr lang="en-US" sz="1200" spc="-25" dirty="0" smtClean="0">
                <a:latin typeface="Arial"/>
                <a:cs typeface="Arial"/>
              </a:rPr>
              <a:t>should</a:t>
            </a:r>
            <a:r>
              <a:rPr lang="en-US" sz="1200" spc="-55"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0" dirty="0" smtClean="0">
                <a:latin typeface="Arial"/>
                <a:cs typeface="Arial"/>
              </a:rPr>
              <a:t>noted</a:t>
            </a:r>
            <a:r>
              <a:rPr lang="en-US" sz="1200" spc="-55"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0" dirty="0" smtClean="0">
                <a:latin typeface="Arial"/>
                <a:cs typeface="Arial"/>
              </a:rPr>
              <a:t>Linux</a:t>
            </a:r>
            <a:r>
              <a:rPr lang="en-US" sz="1200" spc="-55" dirty="0" smtClean="0">
                <a:latin typeface="Arial"/>
                <a:cs typeface="Arial"/>
              </a:rPr>
              <a:t> </a:t>
            </a:r>
            <a:r>
              <a:rPr lang="en-US" sz="1200" spc="-25" dirty="0" smtClean="0">
                <a:latin typeface="Arial"/>
                <a:cs typeface="Arial"/>
              </a:rPr>
              <a:t>itself</a:t>
            </a:r>
            <a:r>
              <a:rPr lang="en-US" sz="1200" spc="-50" dirty="0" smtClean="0">
                <a:latin typeface="Arial"/>
                <a:cs typeface="Arial"/>
              </a:rPr>
              <a:t> </a:t>
            </a:r>
            <a:r>
              <a:rPr lang="en-US" sz="1200" spc="-20" dirty="0" smtClean="0">
                <a:latin typeface="Arial"/>
                <a:cs typeface="Arial"/>
              </a:rPr>
              <a:t>has</a:t>
            </a:r>
            <a:r>
              <a:rPr lang="en-US" sz="1200" spc="-50" dirty="0" smtClean="0">
                <a:latin typeface="Arial"/>
                <a:cs typeface="Arial"/>
              </a:rPr>
              <a:t> </a:t>
            </a:r>
            <a:r>
              <a:rPr lang="en-US" sz="1200" spc="-20" dirty="0" smtClean="0">
                <a:latin typeface="Arial"/>
                <a:cs typeface="Arial"/>
              </a:rPr>
              <a:t>both</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logical</a:t>
            </a:r>
            <a:r>
              <a:rPr lang="en-US" sz="1200" spc="-50" dirty="0" smtClean="0">
                <a:latin typeface="Arial"/>
                <a:cs typeface="Arial"/>
              </a:rPr>
              <a:t> </a:t>
            </a:r>
            <a:r>
              <a:rPr lang="en-US" sz="1200" spc="-25" dirty="0" smtClean="0">
                <a:latin typeface="Arial"/>
                <a:cs typeface="Arial"/>
              </a:rPr>
              <a:t>block</a:t>
            </a:r>
            <a:r>
              <a:rPr lang="en-US" sz="1200" spc="-50" dirty="0" smtClean="0">
                <a:latin typeface="Arial"/>
                <a:cs typeface="Arial"/>
              </a:rPr>
              <a:t> </a:t>
            </a:r>
            <a:r>
              <a:rPr lang="en-US" sz="1200" spc="-20" dirty="0" smtClean="0">
                <a:latin typeface="Arial"/>
                <a:cs typeface="Arial"/>
              </a:rPr>
              <a:t>size</a:t>
            </a:r>
            <a:r>
              <a:rPr lang="en-US" sz="1200" spc="-45" dirty="0" smtClean="0">
                <a:latin typeface="Arial"/>
                <a:cs typeface="Arial"/>
              </a:rPr>
              <a:t> </a:t>
            </a:r>
            <a:r>
              <a:rPr lang="en-US" sz="1200" spc="-25" dirty="0" smtClean="0">
                <a:latin typeface="Arial"/>
                <a:cs typeface="Arial"/>
              </a:rPr>
              <a:t>(typically</a:t>
            </a:r>
            <a:r>
              <a:rPr lang="en-US" sz="1200" spc="-55" dirty="0" smtClean="0">
                <a:latin typeface="Arial"/>
                <a:cs typeface="Arial"/>
              </a:rPr>
              <a:t> </a:t>
            </a:r>
            <a:r>
              <a:rPr lang="en-US" sz="1200" dirty="0" smtClean="0">
                <a:latin typeface="Arial"/>
                <a:cs typeface="Arial"/>
              </a:rPr>
              <a:t>4</a:t>
            </a:r>
            <a:r>
              <a:rPr lang="en-US" sz="1200" spc="-55" dirty="0" smtClean="0">
                <a:latin typeface="Arial"/>
                <a:cs typeface="Arial"/>
              </a:rPr>
              <a:t> </a:t>
            </a:r>
            <a:r>
              <a:rPr lang="en-US" sz="1200" spc="-15" dirty="0" smtClean="0">
                <a:latin typeface="Arial"/>
                <a:cs typeface="Arial"/>
              </a:rPr>
              <a:t>KB)</a:t>
            </a:r>
            <a:r>
              <a:rPr lang="en-US" sz="1200" spc="-55" dirty="0" smtClean="0">
                <a:latin typeface="Arial"/>
                <a:cs typeface="Arial"/>
              </a:rPr>
              <a:t> </a:t>
            </a:r>
            <a:r>
              <a:rPr lang="en-US" sz="1200" spc="-20" dirty="0" smtClean="0">
                <a:latin typeface="Arial"/>
                <a:cs typeface="Arial"/>
              </a:rPr>
              <a:t>and</a:t>
            </a:r>
            <a:r>
              <a:rPr lang="en-US" sz="1200" spc="-35" dirty="0" smtClean="0">
                <a:latin typeface="Arial"/>
                <a:cs typeface="Arial"/>
              </a:rPr>
              <a:t> </a:t>
            </a:r>
            <a:r>
              <a:rPr lang="en-US" sz="1200" dirty="0" smtClean="0">
                <a:latin typeface="Arial"/>
                <a:cs typeface="Arial"/>
              </a:rPr>
              <a:t>a  </a:t>
            </a:r>
            <a:r>
              <a:rPr lang="en-US" sz="1200" spc="-25" dirty="0" smtClean="0">
                <a:latin typeface="Arial"/>
                <a:cs typeface="Arial"/>
              </a:rPr>
              <a:t>physical </a:t>
            </a:r>
            <a:r>
              <a:rPr lang="en-US" sz="1200" spc="-15" dirty="0" smtClean="0">
                <a:latin typeface="Arial"/>
                <a:cs typeface="Arial"/>
              </a:rPr>
              <a:t>or </a:t>
            </a:r>
            <a:r>
              <a:rPr lang="en-US" sz="1200" spc="-25" dirty="0" smtClean="0">
                <a:latin typeface="Arial"/>
                <a:cs typeface="Arial"/>
              </a:rPr>
              <a:t>hardware block </a:t>
            </a:r>
            <a:r>
              <a:rPr lang="en-US" sz="1200" spc="-20" dirty="0" smtClean="0">
                <a:latin typeface="Arial"/>
                <a:cs typeface="Arial"/>
              </a:rPr>
              <a:t>size </a:t>
            </a:r>
            <a:r>
              <a:rPr lang="en-US" sz="1200" spc="-25" dirty="0" smtClean="0">
                <a:latin typeface="Arial"/>
                <a:cs typeface="Arial"/>
              </a:rPr>
              <a:t>(typically </a:t>
            </a:r>
            <a:r>
              <a:rPr lang="en-US" sz="1200" spc="-20" dirty="0" smtClean="0">
                <a:latin typeface="Arial"/>
                <a:cs typeface="Arial"/>
              </a:rPr>
              <a:t>512</a:t>
            </a:r>
            <a:r>
              <a:rPr lang="en-US" sz="1200" spc="-235" dirty="0" smtClean="0">
                <a:latin typeface="Arial"/>
                <a:cs typeface="Arial"/>
              </a:rPr>
              <a:t> </a:t>
            </a:r>
            <a:r>
              <a:rPr lang="en-US" sz="1200" spc="-25" dirty="0" smtClean="0">
                <a:latin typeface="Arial"/>
                <a:cs typeface="Arial"/>
              </a:rPr>
              <a:t>bytes).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15</a:t>
            </a:fld>
            <a:endParaRPr lang="fr-FR"/>
          </a:p>
        </p:txBody>
      </p:sp>
    </p:spTree>
    <p:extLst>
      <p:ext uri="{BB962C8B-B14F-4D97-AF65-F5344CB8AC3E}">
        <p14:creationId xmlns:p14="http://schemas.microsoft.com/office/powerpoint/2010/main" val="159136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43815">
              <a:lnSpc>
                <a:spcPct val="96000"/>
              </a:lnSpc>
              <a:spcBef>
                <a:spcPts val="595"/>
              </a:spcBef>
            </a:pPr>
            <a:r>
              <a:rPr lang="en-US" sz="1200" spc="-15" dirty="0" smtClean="0">
                <a:latin typeface="Arial"/>
                <a:cs typeface="Arial"/>
              </a:rPr>
              <a:t>To </a:t>
            </a:r>
            <a:r>
              <a:rPr lang="en-US" sz="1200" spc="-25" dirty="0" smtClean="0">
                <a:latin typeface="Arial"/>
                <a:cs typeface="Arial"/>
              </a:rPr>
              <a:t>ensure reliability </a:t>
            </a:r>
            <a:r>
              <a:rPr lang="en-US" sz="1200" spc="-20" dirty="0" smtClean="0">
                <a:latin typeface="Arial"/>
                <a:cs typeface="Arial"/>
              </a:rPr>
              <a:t>and </a:t>
            </a:r>
            <a:r>
              <a:rPr lang="en-US" sz="1200" spc="-30" dirty="0" smtClean="0">
                <a:latin typeface="Arial"/>
                <a:cs typeface="Arial"/>
              </a:rPr>
              <a:t>performance, </a:t>
            </a:r>
            <a:r>
              <a:rPr lang="en-US" sz="1200" spc="-20" dirty="0" smtClean="0">
                <a:latin typeface="Arial"/>
                <a:cs typeface="Arial"/>
              </a:rPr>
              <a:t>the </a:t>
            </a:r>
            <a:r>
              <a:rPr lang="en-US" sz="1200" spc="-25" dirty="0" smtClean="0">
                <a:latin typeface="Arial"/>
                <a:cs typeface="Arial"/>
              </a:rPr>
              <a:t>placement </a:t>
            </a:r>
            <a:r>
              <a:rPr lang="en-US" sz="1200" spc="-20" dirty="0" smtClean="0">
                <a:latin typeface="Arial"/>
                <a:cs typeface="Arial"/>
              </a:rPr>
              <a:t>of </a:t>
            </a:r>
            <a:r>
              <a:rPr lang="en-US" sz="1200" spc="-25" dirty="0" smtClean="0">
                <a:latin typeface="Arial"/>
                <a:cs typeface="Arial"/>
              </a:rPr>
              <a:t>replicas </a:t>
            </a:r>
            <a:r>
              <a:rPr lang="en-US" sz="1200" spc="-15" dirty="0" smtClean="0">
                <a:latin typeface="Arial"/>
                <a:cs typeface="Arial"/>
              </a:rPr>
              <a:t>is </a:t>
            </a:r>
            <a:r>
              <a:rPr lang="en-US" sz="1200" spc="-25" dirty="0" smtClean="0">
                <a:latin typeface="Arial"/>
                <a:cs typeface="Arial"/>
              </a:rPr>
              <a:t>critical </a:t>
            </a:r>
            <a:r>
              <a:rPr lang="en-US" sz="1200" spc="-15" dirty="0" smtClean="0">
                <a:latin typeface="Arial"/>
                <a:cs typeface="Arial"/>
              </a:rPr>
              <a:t>to </a:t>
            </a:r>
            <a:r>
              <a:rPr lang="en-US" sz="1200" spc="-25" dirty="0" smtClean="0">
                <a:latin typeface="Arial"/>
                <a:cs typeface="Arial"/>
              </a:rPr>
              <a:t>HDFS.  </a:t>
            </a:r>
            <a:r>
              <a:rPr lang="en-US" sz="1200" spc="-20" dirty="0" smtClean="0">
                <a:latin typeface="Arial"/>
                <a:cs typeface="Arial"/>
              </a:rPr>
              <a:t>HDFS can be </a:t>
            </a:r>
            <a:r>
              <a:rPr lang="en-US" sz="1200" spc="-25" dirty="0" smtClean="0">
                <a:latin typeface="Arial"/>
                <a:cs typeface="Arial"/>
              </a:rPr>
              <a:t>distinguished </a:t>
            </a:r>
            <a:r>
              <a:rPr lang="en-US" sz="1200" spc="-20" dirty="0" smtClean="0">
                <a:latin typeface="Arial"/>
                <a:cs typeface="Arial"/>
              </a:rPr>
              <a:t>from </a:t>
            </a:r>
            <a:r>
              <a:rPr lang="en-US" sz="1200" spc="-25" dirty="0" smtClean="0">
                <a:latin typeface="Arial"/>
                <a:cs typeface="Arial"/>
              </a:rPr>
              <a:t>most other distributed </a:t>
            </a:r>
            <a:r>
              <a:rPr lang="en-US" sz="1200" spc="-20" dirty="0" smtClean="0">
                <a:latin typeface="Arial"/>
                <a:cs typeface="Arial"/>
              </a:rPr>
              <a:t>file </a:t>
            </a:r>
            <a:r>
              <a:rPr lang="en-US" sz="1200" spc="-25" dirty="0" smtClean="0">
                <a:latin typeface="Arial"/>
                <a:cs typeface="Arial"/>
              </a:rPr>
              <a:t>systems </a:t>
            </a:r>
            <a:r>
              <a:rPr lang="en-US" sz="1200" spc="-15" dirty="0" smtClean="0">
                <a:latin typeface="Arial"/>
                <a:cs typeface="Arial"/>
              </a:rPr>
              <a:t>by </a:t>
            </a:r>
            <a:r>
              <a:rPr lang="en-US" sz="1200" spc="-25" dirty="0" smtClean="0">
                <a:latin typeface="Arial"/>
                <a:cs typeface="Arial"/>
              </a:rPr>
              <a:t>replica  placement. This feature requires tuning </a:t>
            </a:r>
            <a:r>
              <a:rPr lang="en-US" sz="1200" spc="-20" dirty="0" smtClean="0">
                <a:latin typeface="Arial"/>
                <a:cs typeface="Arial"/>
              </a:rPr>
              <a:t>and </a:t>
            </a:r>
            <a:r>
              <a:rPr lang="en-US" sz="1200" spc="-30" dirty="0" smtClean="0">
                <a:latin typeface="Arial"/>
                <a:cs typeface="Arial"/>
              </a:rPr>
              <a:t>experience. </a:t>
            </a:r>
            <a:r>
              <a:rPr lang="en-US" sz="1200" spc="-25" dirty="0" smtClean="0">
                <a:latin typeface="Arial"/>
                <a:cs typeface="Arial"/>
              </a:rPr>
              <a:t>Improving data reliability,  availability, </a:t>
            </a:r>
            <a:r>
              <a:rPr lang="en-US" sz="1200" spc="-20" dirty="0" smtClean="0">
                <a:latin typeface="Arial"/>
                <a:cs typeface="Arial"/>
              </a:rPr>
              <a:t>and </a:t>
            </a:r>
            <a:r>
              <a:rPr lang="en-US" sz="1200" spc="-25" dirty="0" smtClean="0">
                <a:latin typeface="Arial"/>
                <a:cs typeface="Arial"/>
              </a:rPr>
              <a:t>network bandwidth utilization </a:t>
            </a:r>
            <a:r>
              <a:rPr lang="en-US" sz="1200" spc="-20" dirty="0" smtClean="0">
                <a:latin typeface="Arial"/>
                <a:cs typeface="Arial"/>
              </a:rPr>
              <a:t>are </a:t>
            </a:r>
            <a:r>
              <a:rPr lang="en-US" sz="1200" spc="-15" dirty="0" smtClean="0">
                <a:latin typeface="Arial"/>
                <a:cs typeface="Arial"/>
              </a:rPr>
              <a:t>the </a:t>
            </a:r>
            <a:r>
              <a:rPr lang="en-US" sz="1200" spc="-25" dirty="0" smtClean="0">
                <a:latin typeface="Arial"/>
                <a:cs typeface="Arial"/>
              </a:rPr>
              <a:t>purpose </a:t>
            </a:r>
            <a:r>
              <a:rPr lang="en-US" sz="1200" spc="-15" dirty="0" smtClean="0">
                <a:latin typeface="Arial"/>
                <a:cs typeface="Arial"/>
              </a:rPr>
              <a:t>of </a:t>
            </a:r>
            <a:r>
              <a:rPr lang="en-US" sz="1200" dirty="0" smtClean="0">
                <a:latin typeface="Arial"/>
                <a:cs typeface="Arial"/>
              </a:rPr>
              <a:t>a </a:t>
            </a:r>
            <a:r>
              <a:rPr lang="en-US" sz="1200" spc="-25" dirty="0" smtClean="0">
                <a:latin typeface="Arial"/>
                <a:cs typeface="Arial"/>
              </a:rPr>
              <a:t>rack-aware replica  placement </a:t>
            </a:r>
            <a:r>
              <a:rPr lang="en-US" sz="1200" spc="-30" dirty="0" smtClean="0">
                <a:latin typeface="Arial"/>
                <a:cs typeface="Arial"/>
              </a:rPr>
              <a:t>policy. </a:t>
            </a:r>
            <a:r>
              <a:rPr lang="en-US" sz="1200" spc="-20" dirty="0" smtClean="0">
                <a:latin typeface="Arial"/>
                <a:cs typeface="Arial"/>
              </a:rPr>
              <a:t>The </a:t>
            </a:r>
            <a:r>
              <a:rPr lang="en-US" sz="1200" spc="-25" dirty="0" smtClean="0">
                <a:latin typeface="Arial"/>
                <a:cs typeface="Arial"/>
              </a:rPr>
              <a:t>current implementation </a:t>
            </a:r>
            <a:r>
              <a:rPr lang="en-US" sz="1200" spc="-15" dirty="0" smtClean="0">
                <a:latin typeface="Arial"/>
                <a:cs typeface="Arial"/>
              </a:rPr>
              <a:t>for </a:t>
            </a:r>
            <a:r>
              <a:rPr lang="en-US" sz="1200" spc="-20" dirty="0" smtClean="0">
                <a:latin typeface="Arial"/>
                <a:cs typeface="Arial"/>
              </a:rPr>
              <a:t>the </a:t>
            </a:r>
            <a:r>
              <a:rPr lang="en-US" sz="1200" spc="-25" dirty="0" smtClean="0">
                <a:latin typeface="Arial"/>
                <a:cs typeface="Arial"/>
              </a:rPr>
              <a:t>replica placement policy </a:t>
            </a:r>
            <a:r>
              <a:rPr lang="en-US" sz="1200" spc="-20" dirty="0" smtClean="0">
                <a:latin typeface="Arial"/>
                <a:cs typeface="Arial"/>
              </a:rPr>
              <a:t>is </a:t>
            </a:r>
            <a:r>
              <a:rPr lang="en-US" sz="1200" dirty="0" smtClean="0">
                <a:latin typeface="Arial"/>
                <a:cs typeface="Arial"/>
              </a:rPr>
              <a:t>a </a:t>
            </a:r>
            <a:r>
              <a:rPr lang="en-US" sz="1200" spc="-25" dirty="0" smtClean="0">
                <a:latin typeface="Arial"/>
                <a:cs typeface="Arial"/>
              </a:rPr>
              <a:t>first  effort</a:t>
            </a:r>
            <a:r>
              <a:rPr lang="en-US" sz="1200" spc="-35" dirty="0" smtClean="0">
                <a:latin typeface="Arial"/>
                <a:cs typeface="Arial"/>
              </a:rPr>
              <a:t> </a:t>
            </a:r>
            <a:r>
              <a:rPr lang="en-US" sz="1200" spc="-20" dirty="0" smtClean="0">
                <a:latin typeface="Arial"/>
                <a:cs typeface="Arial"/>
              </a:rPr>
              <a:t>in</a:t>
            </a:r>
            <a:r>
              <a:rPr lang="en-US" sz="1200" spc="-50"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direction.</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short-term</a:t>
            </a:r>
            <a:r>
              <a:rPr lang="en-US" sz="1200" spc="-55" dirty="0" smtClean="0">
                <a:latin typeface="Arial"/>
                <a:cs typeface="Arial"/>
              </a:rPr>
              <a:t> </a:t>
            </a:r>
            <a:r>
              <a:rPr lang="en-US" sz="1200" spc="-25" dirty="0" smtClean="0">
                <a:latin typeface="Arial"/>
                <a:cs typeface="Arial"/>
              </a:rPr>
              <a:t>goals</a:t>
            </a:r>
            <a:r>
              <a:rPr lang="en-US" sz="1200" spc="-50"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5" dirty="0" smtClean="0">
                <a:latin typeface="Arial"/>
                <a:cs typeface="Arial"/>
              </a:rPr>
              <a:t>implementing</a:t>
            </a:r>
            <a:r>
              <a:rPr lang="en-US" sz="1200" spc="-65"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5" dirty="0" smtClean="0">
                <a:latin typeface="Arial"/>
                <a:cs typeface="Arial"/>
              </a:rPr>
              <a:t>policy</a:t>
            </a:r>
            <a:r>
              <a:rPr lang="en-US" sz="1200" spc="-55" dirty="0" smtClean="0">
                <a:latin typeface="Arial"/>
                <a:cs typeface="Arial"/>
              </a:rPr>
              <a:t> </a:t>
            </a:r>
            <a:r>
              <a:rPr lang="en-US" sz="1200" spc="-20" dirty="0" smtClean="0">
                <a:latin typeface="Arial"/>
                <a:cs typeface="Arial"/>
              </a:rPr>
              <a:t>are</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validate</a:t>
            </a:r>
            <a:r>
              <a:rPr lang="en-US" sz="1200" spc="-50" dirty="0" smtClean="0">
                <a:latin typeface="Arial"/>
                <a:cs typeface="Arial"/>
              </a:rPr>
              <a:t> </a:t>
            </a:r>
            <a:r>
              <a:rPr lang="en-US" sz="1200" spc="-20" dirty="0" smtClean="0">
                <a:latin typeface="Arial"/>
                <a:cs typeface="Arial"/>
              </a:rPr>
              <a:t>it  </a:t>
            </a:r>
            <a:r>
              <a:rPr lang="en-US" sz="1200" spc="-15" dirty="0" smtClean="0">
                <a:latin typeface="Arial"/>
                <a:cs typeface="Arial"/>
              </a:rPr>
              <a:t>on </a:t>
            </a:r>
            <a:r>
              <a:rPr lang="en-US" sz="1200" spc="-25" dirty="0" smtClean="0">
                <a:latin typeface="Arial"/>
                <a:cs typeface="Arial"/>
              </a:rPr>
              <a:t>production systems, learn </a:t>
            </a:r>
            <a:r>
              <a:rPr lang="en-US" sz="1200" spc="-20" dirty="0" smtClean="0">
                <a:latin typeface="Arial"/>
                <a:cs typeface="Arial"/>
              </a:rPr>
              <a:t>more </a:t>
            </a:r>
            <a:r>
              <a:rPr lang="en-US" sz="1200" spc="-25" dirty="0" smtClean="0">
                <a:latin typeface="Arial"/>
                <a:cs typeface="Arial"/>
              </a:rPr>
              <a:t>about </a:t>
            </a:r>
            <a:r>
              <a:rPr lang="en-US" sz="1200" spc="-20" dirty="0" smtClean="0">
                <a:latin typeface="Arial"/>
                <a:cs typeface="Arial"/>
              </a:rPr>
              <a:t>its </a:t>
            </a:r>
            <a:r>
              <a:rPr lang="en-US" sz="1200" spc="-30" dirty="0" smtClean="0">
                <a:latin typeface="Arial"/>
                <a:cs typeface="Arial"/>
              </a:rPr>
              <a:t>behavior, </a:t>
            </a:r>
            <a:r>
              <a:rPr lang="en-US" sz="1200" spc="-20" dirty="0" smtClean="0">
                <a:latin typeface="Arial"/>
                <a:cs typeface="Arial"/>
              </a:rPr>
              <a:t>and build </a:t>
            </a:r>
            <a:r>
              <a:rPr lang="en-US" sz="1200" dirty="0" smtClean="0">
                <a:latin typeface="Arial"/>
                <a:cs typeface="Arial"/>
              </a:rPr>
              <a:t>a </a:t>
            </a:r>
            <a:r>
              <a:rPr lang="en-US" sz="1200" spc="-25" dirty="0" smtClean="0">
                <a:latin typeface="Arial"/>
                <a:cs typeface="Arial"/>
              </a:rPr>
              <a:t>foundation </a:t>
            </a:r>
            <a:r>
              <a:rPr lang="en-US" sz="1200" spc="-10" dirty="0" smtClean="0">
                <a:latin typeface="Arial"/>
                <a:cs typeface="Arial"/>
              </a:rPr>
              <a:t>to </a:t>
            </a:r>
            <a:r>
              <a:rPr lang="en-US" sz="1200" spc="-15" dirty="0" smtClean="0">
                <a:latin typeface="Arial"/>
                <a:cs typeface="Arial"/>
              </a:rPr>
              <a:t>test  </a:t>
            </a:r>
            <a:r>
              <a:rPr lang="en-US" sz="1200" spc="-20" dirty="0" smtClean="0">
                <a:latin typeface="Arial"/>
                <a:cs typeface="Arial"/>
              </a:rPr>
              <a:t>and </a:t>
            </a:r>
            <a:r>
              <a:rPr lang="en-US" sz="1200" spc="-25" dirty="0" smtClean="0">
                <a:latin typeface="Arial"/>
                <a:cs typeface="Arial"/>
              </a:rPr>
              <a:t>research </a:t>
            </a:r>
            <a:r>
              <a:rPr lang="en-US" sz="1200" spc="-20" dirty="0" smtClean="0">
                <a:latin typeface="Arial"/>
                <a:cs typeface="Arial"/>
              </a:rPr>
              <a:t>more </a:t>
            </a:r>
            <a:r>
              <a:rPr lang="en-US" sz="1200" spc="-25" dirty="0" smtClean="0">
                <a:latin typeface="Arial"/>
                <a:cs typeface="Arial"/>
              </a:rPr>
              <a:t>sophisticated</a:t>
            </a:r>
            <a:r>
              <a:rPr lang="en-US" sz="1200" spc="-165" dirty="0" smtClean="0">
                <a:latin typeface="Arial"/>
                <a:cs typeface="Arial"/>
              </a:rPr>
              <a:t> </a:t>
            </a:r>
            <a:r>
              <a:rPr lang="en-US" sz="1200" spc="-25" dirty="0" smtClean="0">
                <a:latin typeface="Arial"/>
                <a:cs typeface="Arial"/>
              </a:rPr>
              <a:t>policies.</a:t>
            </a:r>
            <a:endParaRPr lang="en-US" sz="1200" dirty="0" smtClean="0">
              <a:latin typeface="Arial"/>
              <a:cs typeface="Arial"/>
            </a:endParaRPr>
          </a:p>
          <a:p>
            <a:pPr marL="12700" marR="209550">
              <a:lnSpc>
                <a:spcPct val="96100"/>
              </a:lnSpc>
              <a:spcBef>
                <a:spcPts val="600"/>
              </a:spcBef>
            </a:pPr>
            <a:r>
              <a:rPr lang="en-US" sz="1200" spc="-20" dirty="0" smtClean="0">
                <a:latin typeface="Arial"/>
                <a:cs typeface="Arial"/>
              </a:rPr>
              <a:t>Large HDFS </a:t>
            </a:r>
            <a:r>
              <a:rPr lang="en-US" sz="1200" spc="-25" dirty="0" smtClean="0">
                <a:latin typeface="Arial"/>
                <a:cs typeface="Arial"/>
              </a:rPr>
              <a:t>instances </a:t>
            </a:r>
            <a:r>
              <a:rPr lang="en-US" sz="1200" spc="-20" dirty="0" smtClean="0">
                <a:latin typeface="Arial"/>
                <a:cs typeface="Arial"/>
              </a:rPr>
              <a:t>run </a:t>
            </a:r>
            <a:r>
              <a:rPr lang="en-US" sz="1200" spc="-15" dirty="0" smtClean="0">
                <a:latin typeface="Arial"/>
                <a:cs typeface="Arial"/>
              </a:rPr>
              <a:t>on </a:t>
            </a:r>
            <a:r>
              <a:rPr lang="en-US" sz="1200" dirty="0" smtClean="0">
                <a:latin typeface="Arial"/>
                <a:cs typeface="Arial"/>
              </a:rPr>
              <a:t>a </a:t>
            </a:r>
            <a:r>
              <a:rPr lang="en-US" sz="1200" spc="-25" dirty="0" smtClean="0">
                <a:latin typeface="Arial"/>
                <a:cs typeface="Arial"/>
              </a:rPr>
              <a:t>cluster </a:t>
            </a:r>
            <a:r>
              <a:rPr lang="en-US" sz="1200" spc="-20" dirty="0" smtClean="0">
                <a:latin typeface="Arial"/>
                <a:cs typeface="Arial"/>
              </a:rPr>
              <a:t>of </a:t>
            </a:r>
            <a:r>
              <a:rPr lang="en-US" sz="1200" spc="-25" dirty="0" smtClean="0">
                <a:latin typeface="Arial"/>
                <a:cs typeface="Arial"/>
              </a:rPr>
              <a:t>computers </a:t>
            </a:r>
            <a:r>
              <a:rPr lang="en-US" sz="1200" spc="-20" dirty="0" smtClean="0">
                <a:latin typeface="Arial"/>
                <a:cs typeface="Arial"/>
              </a:rPr>
              <a:t>that </a:t>
            </a:r>
            <a:r>
              <a:rPr lang="en-US" sz="1200" spc="-25" dirty="0" smtClean="0">
                <a:latin typeface="Arial"/>
                <a:cs typeface="Arial"/>
              </a:rPr>
              <a:t>commonly </a:t>
            </a:r>
            <a:r>
              <a:rPr lang="en-US" sz="1200" spc="-20" dirty="0" smtClean="0">
                <a:latin typeface="Arial"/>
                <a:cs typeface="Arial"/>
              </a:rPr>
              <a:t>spread </a:t>
            </a:r>
            <a:r>
              <a:rPr lang="en-US" sz="1200" spc="-25" dirty="0" smtClean="0">
                <a:latin typeface="Arial"/>
                <a:cs typeface="Arial"/>
              </a:rPr>
              <a:t>across  </a:t>
            </a:r>
            <a:r>
              <a:rPr lang="en-US" sz="1200" spc="-20" dirty="0" smtClean="0">
                <a:latin typeface="Arial"/>
                <a:cs typeface="Arial"/>
              </a:rPr>
              <a:t>many</a:t>
            </a:r>
            <a:r>
              <a:rPr lang="en-US" sz="1200" spc="-60" dirty="0" smtClean="0">
                <a:latin typeface="Arial"/>
                <a:cs typeface="Arial"/>
              </a:rPr>
              <a:t> </a:t>
            </a:r>
            <a:r>
              <a:rPr lang="en-US" sz="1200" spc="-20" dirty="0" smtClean="0">
                <a:latin typeface="Arial"/>
                <a:cs typeface="Arial"/>
              </a:rPr>
              <a:t>racks.</a:t>
            </a:r>
            <a:r>
              <a:rPr lang="en-US" sz="1200" spc="-45" dirty="0" smtClean="0">
                <a:latin typeface="Arial"/>
                <a:cs typeface="Arial"/>
              </a:rPr>
              <a:t> </a:t>
            </a:r>
            <a:r>
              <a:rPr lang="en-US" sz="1200" spc="-25" dirty="0" smtClean="0">
                <a:latin typeface="Arial"/>
                <a:cs typeface="Arial"/>
              </a:rPr>
              <a:t>Communication</a:t>
            </a:r>
            <a:r>
              <a:rPr lang="en-US" sz="1200" spc="-55" dirty="0" smtClean="0">
                <a:latin typeface="Arial"/>
                <a:cs typeface="Arial"/>
              </a:rPr>
              <a:t> </a:t>
            </a:r>
            <a:r>
              <a:rPr lang="en-US" sz="1200" spc="-25" dirty="0" smtClean="0">
                <a:latin typeface="Arial"/>
                <a:cs typeface="Arial"/>
              </a:rPr>
              <a:t>between</a:t>
            </a:r>
            <a:r>
              <a:rPr lang="en-US" sz="1200" spc="-50" dirty="0" smtClean="0">
                <a:latin typeface="Arial"/>
                <a:cs typeface="Arial"/>
              </a:rPr>
              <a:t> </a:t>
            </a:r>
            <a:r>
              <a:rPr lang="en-US" sz="1200" spc="-25" dirty="0" smtClean="0">
                <a:latin typeface="Arial"/>
                <a:cs typeface="Arial"/>
              </a:rPr>
              <a:t>two</a:t>
            </a:r>
            <a:r>
              <a:rPr lang="en-US" sz="1200" spc="-45" dirty="0" smtClean="0">
                <a:latin typeface="Arial"/>
                <a:cs typeface="Arial"/>
              </a:rPr>
              <a:t> </a:t>
            </a:r>
            <a:r>
              <a:rPr lang="en-US" sz="1200" spc="-25" dirty="0" smtClean="0">
                <a:latin typeface="Arial"/>
                <a:cs typeface="Arial"/>
              </a:rPr>
              <a:t>nodes</a:t>
            </a:r>
            <a:r>
              <a:rPr lang="en-US" sz="1200" spc="-4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30" dirty="0" smtClean="0">
                <a:latin typeface="Arial"/>
                <a:cs typeface="Arial"/>
              </a:rPr>
              <a:t>different</a:t>
            </a:r>
            <a:r>
              <a:rPr lang="en-US" sz="1200" spc="-45" dirty="0" smtClean="0">
                <a:latin typeface="Arial"/>
                <a:cs typeface="Arial"/>
              </a:rPr>
              <a:t> </a:t>
            </a:r>
            <a:r>
              <a:rPr lang="en-US" sz="1200" spc="-20" dirty="0" smtClean="0">
                <a:latin typeface="Arial"/>
                <a:cs typeface="Arial"/>
              </a:rPr>
              <a:t>racks</a:t>
            </a:r>
            <a:r>
              <a:rPr lang="en-US" sz="1200" spc="-45" dirty="0" smtClean="0">
                <a:latin typeface="Arial"/>
                <a:cs typeface="Arial"/>
              </a:rPr>
              <a:t> </a:t>
            </a:r>
            <a:r>
              <a:rPr lang="en-US" sz="1200" spc="-20" dirty="0" smtClean="0">
                <a:latin typeface="Arial"/>
                <a:cs typeface="Arial"/>
              </a:rPr>
              <a:t>has</a:t>
            </a:r>
            <a:r>
              <a:rPr lang="en-US" sz="1200" spc="-5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go</a:t>
            </a:r>
            <a:r>
              <a:rPr lang="en-US" sz="1200" spc="-70" dirty="0" smtClean="0">
                <a:latin typeface="Arial"/>
                <a:cs typeface="Arial"/>
              </a:rPr>
              <a:t> </a:t>
            </a:r>
            <a:r>
              <a:rPr lang="en-US" sz="1200" spc="-25" dirty="0" smtClean="0">
                <a:latin typeface="Arial"/>
                <a:cs typeface="Arial"/>
              </a:rPr>
              <a:t>through  switches. </a:t>
            </a:r>
            <a:r>
              <a:rPr lang="en-US" sz="1200" spc="-10" dirty="0" smtClean="0">
                <a:latin typeface="Arial"/>
                <a:cs typeface="Arial"/>
              </a:rPr>
              <a:t>In </a:t>
            </a:r>
            <a:r>
              <a:rPr lang="en-US" sz="1200" spc="-25" dirty="0" smtClean="0">
                <a:latin typeface="Arial"/>
                <a:cs typeface="Arial"/>
              </a:rPr>
              <a:t>most cases, network bandwidth between machines </a:t>
            </a:r>
            <a:r>
              <a:rPr lang="en-US" sz="1200" spc="-10" dirty="0" smtClean="0">
                <a:latin typeface="Arial"/>
                <a:cs typeface="Arial"/>
              </a:rPr>
              <a:t>in </a:t>
            </a:r>
            <a:r>
              <a:rPr lang="en-US" sz="1200" spc="-20" dirty="0" smtClean="0">
                <a:latin typeface="Arial"/>
                <a:cs typeface="Arial"/>
              </a:rPr>
              <a:t>the same </a:t>
            </a:r>
            <a:r>
              <a:rPr lang="en-US" sz="1200" spc="-25" dirty="0" smtClean="0">
                <a:latin typeface="Arial"/>
                <a:cs typeface="Arial"/>
              </a:rPr>
              <a:t>rack </a:t>
            </a:r>
            <a:r>
              <a:rPr lang="en-US" sz="1200" spc="-15" dirty="0" smtClean="0">
                <a:latin typeface="Arial"/>
                <a:cs typeface="Arial"/>
              </a:rPr>
              <a:t>is  </a:t>
            </a:r>
            <a:r>
              <a:rPr lang="en-US" sz="1200" spc="-25" dirty="0" smtClean="0">
                <a:latin typeface="Arial"/>
                <a:cs typeface="Arial"/>
              </a:rPr>
              <a:t>greater </a:t>
            </a:r>
            <a:r>
              <a:rPr lang="en-US" sz="1200" spc="-20" dirty="0" smtClean="0">
                <a:latin typeface="Arial"/>
                <a:cs typeface="Arial"/>
              </a:rPr>
              <a:t>than </a:t>
            </a:r>
            <a:r>
              <a:rPr lang="en-US" sz="1200" spc="-25" dirty="0" smtClean="0">
                <a:latin typeface="Arial"/>
                <a:cs typeface="Arial"/>
              </a:rPr>
              <a:t>network bandwidth between machines </a:t>
            </a:r>
            <a:r>
              <a:rPr lang="en-US" sz="1200" spc="-10" dirty="0" smtClean="0">
                <a:latin typeface="Arial"/>
                <a:cs typeface="Arial"/>
              </a:rPr>
              <a:t>in </a:t>
            </a:r>
            <a:r>
              <a:rPr lang="en-US" sz="1200" spc="-30" dirty="0" smtClean="0">
                <a:latin typeface="Arial"/>
                <a:cs typeface="Arial"/>
              </a:rPr>
              <a:t>different</a:t>
            </a:r>
            <a:r>
              <a:rPr lang="en-US" sz="1200" spc="-260" dirty="0" smtClean="0">
                <a:latin typeface="Arial"/>
                <a:cs typeface="Arial"/>
              </a:rPr>
              <a:t> </a:t>
            </a:r>
            <a:r>
              <a:rPr lang="en-US" sz="1200" spc="-25" dirty="0" smtClean="0">
                <a:latin typeface="Arial"/>
                <a:cs typeface="Arial"/>
              </a:rPr>
              <a:t>racks.</a:t>
            </a:r>
            <a:endParaRPr lang="en-US" sz="1200" dirty="0" smtClean="0">
              <a:latin typeface="Arial"/>
              <a:cs typeface="Arial"/>
            </a:endParaRPr>
          </a:p>
          <a:p>
            <a:pPr marL="12700" marR="163195">
              <a:lnSpc>
                <a:spcPts val="1610"/>
              </a:lnSpc>
              <a:spcBef>
                <a:spcPts val="640"/>
              </a:spcBef>
            </a:pPr>
            <a:r>
              <a:rPr lang="en-US" sz="1200" spc="-20"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a:t>
            </a:r>
            <a:r>
              <a:rPr lang="en-US" sz="1200" spc="-30" dirty="0" smtClean="0">
                <a:latin typeface="Arial"/>
                <a:cs typeface="Arial"/>
              </a:rPr>
              <a:t>determines </a:t>
            </a:r>
            <a:r>
              <a:rPr lang="en-US" sz="1200" spc="-15" dirty="0" smtClean="0">
                <a:latin typeface="Arial"/>
                <a:cs typeface="Arial"/>
              </a:rPr>
              <a:t>the </a:t>
            </a:r>
            <a:r>
              <a:rPr lang="en-US" sz="1200" spc="-25" dirty="0" smtClean="0">
                <a:latin typeface="Arial"/>
                <a:cs typeface="Arial"/>
              </a:rPr>
              <a:t>rack </a:t>
            </a:r>
            <a:r>
              <a:rPr lang="en-US" sz="1200" spc="-10" dirty="0" smtClean="0">
                <a:latin typeface="Arial"/>
                <a:cs typeface="Arial"/>
              </a:rPr>
              <a:t>id </a:t>
            </a:r>
            <a:r>
              <a:rPr lang="en-US" sz="1200" spc="-20" dirty="0" smtClean="0">
                <a:latin typeface="Arial"/>
                <a:cs typeface="Arial"/>
              </a:rPr>
              <a:t>each </a:t>
            </a:r>
            <a:r>
              <a:rPr lang="en-US" sz="1200" spc="-25" dirty="0" err="1" smtClean="0">
                <a:latin typeface="Arial"/>
                <a:cs typeface="Arial"/>
              </a:rPr>
              <a:t>DataNode</a:t>
            </a:r>
            <a:r>
              <a:rPr lang="en-US" sz="1200" spc="-25" dirty="0" smtClean="0">
                <a:latin typeface="Arial"/>
                <a:cs typeface="Arial"/>
              </a:rPr>
              <a:t> belongs </a:t>
            </a:r>
            <a:r>
              <a:rPr lang="en-US" sz="1200" spc="-10" dirty="0" smtClean="0">
                <a:latin typeface="Arial"/>
                <a:cs typeface="Arial"/>
              </a:rPr>
              <a:t>to </a:t>
            </a:r>
            <a:r>
              <a:rPr lang="en-US" sz="1200" spc="-25" dirty="0" smtClean="0">
                <a:latin typeface="Arial"/>
                <a:cs typeface="Arial"/>
              </a:rPr>
              <a:t>via </a:t>
            </a:r>
            <a:r>
              <a:rPr lang="en-US" sz="1200" spc="-15" dirty="0" smtClean="0">
                <a:latin typeface="Arial"/>
                <a:cs typeface="Arial"/>
              </a:rPr>
              <a:t>the </a:t>
            </a:r>
            <a:r>
              <a:rPr lang="en-US" sz="1200" spc="-30" dirty="0" smtClean="0">
                <a:latin typeface="Arial"/>
                <a:cs typeface="Arial"/>
              </a:rPr>
              <a:t>process  </a:t>
            </a:r>
            <a:r>
              <a:rPr lang="en-US" sz="1200" spc="-25" dirty="0" smtClean="0">
                <a:latin typeface="Arial"/>
                <a:cs typeface="Arial"/>
              </a:rPr>
              <a:t>outlined </a:t>
            </a:r>
            <a:r>
              <a:rPr lang="en-US" sz="1200" spc="-10" dirty="0" smtClean="0">
                <a:latin typeface="Arial"/>
                <a:cs typeface="Arial"/>
              </a:rPr>
              <a:t>in </a:t>
            </a:r>
            <a:r>
              <a:rPr lang="en-US" sz="1200" spc="-25" dirty="0" smtClean="0">
                <a:latin typeface="Arial"/>
                <a:cs typeface="Arial"/>
              </a:rPr>
              <a:t>block awareness </a:t>
            </a:r>
            <a:r>
              <a:rPr lang="en-US" sz="1200" spc="-30" dirty="0" smtClean="0">
                <a:latin typeface="Arial"/>
                <a:cs typeface="Arial"/>
              </a:rPr>
              <a:t>(</a:t>
            </a:r>
            <a:r>
              <a:rPr lang="en-US" sz="1200" spc="-30" dirty="0" smtClean="0">
                <a:latin typeface="Arial"/>
                <a:cs typeface="Arial"/>
                <a:hlinkClick r:id="rId3"/>
              </a:rPr>
              <a:t>http://hadoop.apache.org/docs/r0.17.1/hdfs_user_guide</a:t>
            </a:r>
            <a:endParaRPr lang="en-US" sz="1200" dirty="0" smtClean="0">
              <a:latin typeface="Arial"/>
              <a:cs typeface="Arial"/>
            </a:endParaRPr>
          </a:p>
          <a:p>
            <a:pPr marL="12700" marR="5080">
              <a:lnSpc>
                <a:spcPts val="1610"/>
              </a:lnSpc>
              <a:spcBef>
                <a:spcPts val="5"/>
              </a:spcBef>
            </a:pPr>
            <a:r>
              <a:rPr lang="en-US" sz="1200" spc="-25" dirty="0" smtClean="0">
                <a:latin typeface="Arial"/>
                <a:cs typeface="Arial"/>
              </a:rPr>
              <a:t>.</a:t>
            </a:r>
            <a:r>
              <a:rPr lang="en-US" sz="1200" spc="-25" dirty="0" err="1" smtClean="0">
                <a:latin typeface="Arial"/>
                <a:cs typeface="Arial"/>
              </a:rPr>
              <a:t>html#Rack+Awareness</a:t>
            </a:r>
            <a:r>
              <a:rPr lang="en-US" sz="1200" spc="-25" dirty="0" smtClean="0">
                <a:latin typeface="Arial"/>
                <a:cs typeface="Arial"/>
              </a:rPr>
              <a:t>).</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simple</a:t>
            </a:r>
            <a:r>
              <a:rPr lang="en-US" sz="1200" spc="-40" dirty="0" smtClean="0">
                <a:latin typeface="Arial"/>
                <a:cs typeface="Arial"/>
              </a:rPr>
              <a:t> </a:t>
            </a:r>
            <a:r>
              <a:rPr lang="en-US" sz="1200" spc="-25" dirty="0" smtClean="0">
                <a:latin typeface="Arial"/>
                <a:cs typeface="Arial"/>
              </a:rPr>
              <a:t>but</a:t>
            </a:r>
            <a:r>
              <a:rPr lang="en-US" sz="1200" spc="-50" dirty="0" smtClean="0">
                <a:latin typeface="Arial"/>
                <a:cs typeface="Arial"/>
              </a:rPr>
              <a:t> </a:t>
            </a:r>
            <a:r>
              <a:rPr lang="en-US" sz="1200" spc="-25" dirty="0" smtClean="0">
                <a:latin typeface="Arial"/>
                <a:cs typeface="Arial"/>
              </a:rPr>
              <a:t>non-optimal</a:t>
            </a:r>
            <a:r>
              <a:rPr lang="en-US" sz="1200" spc="-50" dirty="0" smtClean="0">
                <a:latin typeface="Arial"/>
                <a:cs typeface="Arial"/>
              </a:rPr>
              <a:t> </a:t>
            </a:r>
            <a:r>
              <a:rPr lang="en-US" sz="1200" spc="-25" dirty="0" smtClean="0">
                <a:latin typeface="Arial"/>
                <a:cs typeface="Arial"/>
              </a:rPr>
              <a:t>policy</a:t>
            </a:r>
            <a:r>
              <a:rPr lang="en-US" sz="1200" spc="-6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spc="-20" dirty="0" smtClean="0">
                <a:latin typeface="Arial"/>
                <a:cs typeface="Arial"/>
              </a:rPr>
              <a:t>place</a:t>
            </a:r>
            <a:r>
              <a:rPr lang="en-US" sz="1200" spc="-55" dirty="0" smtClean="0">
                <a:latin typeface="Arial"/>
                <a:cs typeface="Arial"/>
              </a:rPr>
              <a:t> </a:t>
            </a:r>
            <a:r>
              <a:rPr lang="en-US" sz="1200" spc="-25" dirty="0" smtClean="0">
                <a:latin typeface="Arial"/>
                <a:cs typeface="Arial"/>
              </a:rPr>
              <a:t>replicas</a:t>
            </a:r>
            <a:r>
              <a:rPr lang="en-US" sz="1200" spc="-45" dirty="0" smtClean="0">
                <a:latin typeface="Arial"/>
                <a:cs typeface="Arial"/>
              </a:rPr>
              <a:t> </a:t>
            </a:r>
            <a:r>
              <a:rPr lang="en-US" sz="1200" spc="-15" dirty="0" smtClean="0">
                <a:latin typeface="Arial"/>
                <a:cs typeface="Arial"/>
              </a:rPr>
              <a:t>on</a:t>
            </a:r>
            <a:r>
              <a:rPr lang="en-US" sz="1200" spc="-55" dirty="0" smtClean="0">
                <a:latin typeface="Arial"/>
                <a:cs typeface="Arial"/>
              </a:rPr>
              <a:t> </a:t>
            </a:r>
            <a:r>
              <a:rPr lang="en-US" sz="1200" spc="-30" dirty="0" smtClean="0">
                <a:latin typeface="Arial"/>
                <a:cs typeface="Arial"/>
              </a:rPr>
              <a:t>unique  </a:t>
            </a:r>
            <a:r>
              <a:rPr lang="en-US" sz="1200" spc="-20" dirty="0" smtClean="0">
                <a:latin typeface="Arial"/>
                <a:cs typeface="Arial"/>
              </a:rPr>
              <a:t>racks. </a:t>
            </a:r>
            <a:r>
              <a:rPr lang="en-US" sz="1200" spc="-25" dirty="0" smtClean="0">
                <a:latin typeface="Arial"/>
                <a:cs typeface="Arial"/>
              </a:rPr>
              <a:t>This </a:t>
            </a:r>
            <a:r>
              <a:rPr lang="en-US" sz="1200" spc="-30" dirty="0" smtClean="0">
                <a:latin typeface="Arial"/>
                <a:cs typeface="Arial"/>
              </a:rPr>
              <a:t>prevents </a:t>
            </a:r>
            <a:r>
              <a:rPr lang="en-US" sz="1200" spc="-25" dirty="0" smtClean="0">
                <a:latin typeface="Arial"/>
                <a:cs typeface="Arial"/>
              </a:rPr>
              <a:t>losing </a:t>
            </a:r>
            <a:r>
              <a:rPr lang="en-US" sz="1200" spc="-20" dirty="0" smtClean="0">
                <a:latin typeface="Arial"/>
                <a:cs typeface="Arial"/>
              </a:rPr>
              <a:t>data </a:t>
            </a:r>
            <a:r>
              <a:rPr lang="en-US" sz="1200" spc="-25" dirty="0" smtClean="0">
                <a:latin typeface="Arial"/>
                <a:cs typeface="Arial"/>
              </a:rPr>
              <a:t>when </a:t>
            </a:r>
            <a:r>
              <a:rPr lang="en-US" sz="1200" spc="-20" dirty="0" smtClean="0">
                <a:latin typeface="Arial"/>
                <a:cs typeface="Arial"/>
              </a:rPr>
              <a:t>an </a:t>
            </a:r>
            <a:r>
              <a:rPr lang="en-US" sz="1200" spc="-25" dirty="0" smtClean="0">
                <a:latin typeface="Arial"/>
                <a:cs typeface="Arial"/>
              </a:rPr>
              <a:t>entire rack fails </a:t>
            </a:r>
            <a:r>
              <a:rPr lang="en-US" sz="1200" spc="-20" dirty="0" smtClean="0">
                <a:latin typeface="Arial"/>
                <a:cs typeface="Arial"/>
              </a:rPr>
              <a:t>and </a:t>
            </a:r>
            <a:r>
              <a:rPr lang="en-US" sz="1200" spc="-30" dirty="0" smtClean="0">
                <a:latin typeface="Arial"/>
                <a:cs typeface="Arial"/>
              </a:rPr>
              <a:t>allows </a:t>
            </a:r>
            <a:r>
              <a:rPr lang="en-US" sz="1200" spc="-20" dirty="0" smtClean="0">
                <a:latin typeface="Arial"/>
                <a:cs typeface="Arial"/>
              </a:rPr>
              <a:t>use </a:t>
            </a:r>
            <a:r>
              <a:rPr lang="en-US" sz="1200" spc="-15" dirty="0" smtClean="0">
                <a:latin typeface="Arial"/>
                <a:cs typeface="Arial"/>
              </a:rPr>
              <a:t>of </a:t>
            </a:r>
            <a:r>
              <a:rPr lang="en-US" sz="1200" spc="-30" dirty="0" smtClean="0">
                <a:latin typeface="Arial"/>
                <a:cs typeface="Arial"/>
              </a:rPr>
              <a:t>bandwidth  </a:t>
            </a:r>
            <a:r>
              <a:rPr lang="en-US" sz="1200" spc="-20" dirty="0" smtClean="0">
                <a:latin typeface="Arial"/>
                <a:cs typeface="Arial"/>
              </a:rPr>
              <a:t>from</a:t>
            </a:r>
            <a:r>
              <a:rPr lang="en-US" sz="1200" spc="-60" dirty="0" smtClean="0">
                <a:latin typeface="Arial"/>
                <a:cs typeface="Arial"/>
              </a:rPr>
              <a:t> </a:t>
            </a:r>
            <a:r>
              <a:rPr lang="en-US" sz="1200" spc="-25" dirty="0" smtClean="0">
                <a:latin typeface="Arial"/>
                <a:cs typeface="Arial"/>
              </a:rPr>
              <a:t>multiple</a:t>
            </a:r>
            <a:r>
              <a:rPr lang="en-US" sz="1200" spc="-50" dirty="0" smtClean="0">
                <a:latin typeface="Arial"/>
                <a:cs typeface="Arial"/>
              </a:rPr>
              <a:t> </a:t>
            </a:r>
            <a:r>
              <a:rPr lang="en-US" sz="1200" spc="-25" dirty="0" smtClean="0">
                <a:latin typeface="Arial"/>
                <a:cs typeface="Arial"/>
              </a:rPr>
              <a:t>racks</a:t>
            </a:r>
            <a:r>
              <a:rPr lang="en-US" sz="1200" spc="-50" dirty="0" smtClean="0">
                <a:latin typeface="Arial"/>
                <a:cs typeface="Arial"/>
              </a:rPr>
              <a:t> </a:t>
            </a:r>
            <a:r>
              <a:rPr lang="en-US" sz="1200" spc="-25" dirty="0" smtClean="0">
                <a:latin typeface="Arial"/>
                <a:cs typeface="Arial"/>
              </a:rPr>
              <a:t>when</a:t>
            </a:r>
            <a:r>
              <a:rPr lang="en-US" sz="1200" spc="-40" dirty="0" smtClean="0">
                <a:latin typeface="Arial"/>
                <a:cs typeface="Arial"/>
              </a:rPr>
              <a:t> </a:t>
            </a:r>
            <a:r>
              <a:rPr lang="en-US" sz="1200" spc="-25" dirty="0" smtClean="0">
                <a:latin typeface="Arial"/>
                <a:cs typeface="Arial"/>
              </a:rPr>
              <a:t>reading</a:t>
            </a:r>
            <a:r>
              <a:rPr lang="en-US" sz="1200" spc="-50" dirty="0" smtClean="0">
                <a:latin typeface="Arial"/>
                <a:cs typeface="Arial"/>
              </a:rPr>
              <a:t> </a:t>
            </a:r>
            <a:r>
              <a:rPr lang="en-US" sz="1200" spc="-25" dirty="0" smtClean="0">
                <a:latin typeface="Arial"/>
                <a:cs typeface="Arial"/>
              </a:rPr>
              <a:t>data.</a:t>
            </a:r>
            <a:r>
              <a:rPr lang="en-US" sz="1200" spc="-60"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policy</a:t>
            </a:r>
            <a:r>
              <a:rPr lang="en-US" sz="1200" spc="-55" dirty="0" smtClean="0">
                <a:latin typeface="Arial"/>
                <a:cs typeface="Arial"/>
              </a:rPr>
              <a:t> </a:t>
            </a:r>
            <a:r>
              <a:rPr lang="en-US" sz="1200" spc="-25" dirty="0" smtClean="0">
                <a:latin typeface="Arial"/>
                <a:cs typeface="Arial"/>
              </a:rPr>
              <a:t>evenly</a:t>
            </a:r>
            <a:r>
              <a:rPr lang="en-US" sz="1200" spc="-60" dirty="0" smtClean="0">
                <a:latin typeface="Arial"/>
                <a:cs typeface="Arial"/>
              </a:rPr>
              <a:t> </a:t>
            </a:r>
            <a:r>
              <a:rPr lang="en-US" sz="1200" spc="-25" dirty="0" smtClean="0">
                <a:latin typeface="Arial"/>
                <a:cs typeface="Arial"/>
              </a:rPr>
              <a:t>distributes</a:t>
            </a:r>
            <a:r>
              <a:rPr lang="en-US" sz="1200" spc="-45" dirty="0" smtClean="0">
                <a:latin typeface="Arial"/>
                <a:cs typeface="Arial"/>
              </a:rPr>
              <a:t> </a:t>
            </a:r>
            <a:r>
              <a:rPr lang="en-US" sz="1200" spc="-25" dirty="0" smtClean="0">
                <a:latin typeface="Arial"/>
                <a:cs typeface="Arial"/>
              </a:rPr>
              <a:t>replicas</a:t>
            </a:r>
            <a:r>
              <a:rPr lang="en-US" sz="1200" spc="-45" dirty="0" smtClean="0">
                <a:latin typeface="Arial"/>
                <a:cs typeface="Arial"/>
              </a:rPr>
              <a:t> </a:t>
            </a:r>
            <a:r>
              <a:rPr lang="en-US" sz="1200" spc="-10" dirty="0" smtClean="0">
                <a:latin typeface="Arial"/>
                <a:cs typeface="Arial"/>
              </a:rPr>
              <a:t>in</a:t>
            </a:r>
            <a:r>
              <a:rPr lang="en-US" sz="1200" spc="-30" dirty="0" smtClean="0">
                <a:latin typeface="Arial"/>
                <a:cs typeface="Arial"/>
              </a:rPr>
              <a:t> </a:t>
            </a:r>
            <a:r>
              <a:rPr lang="en-US" sz="1200" spc="-20" dirty="0" smtClean="0">
                <a:latin typeface="Arial"/>
                <a:cs typeface="Arial"/>
              </a:rPr>
              <a:t>the</a:t>
            </a:r>
            <a:endParaRPr lang="en-US" sz="1200" dirty="0" smtClean="0">
              <a:latin typeface="Arial"/>
              <a:cs typeface="Arial"/>
            </a:endParaRPr>
          </a:p>
          <a:p>
            <a:pPr marL="12700" marR="88900">
              <a:lnSpc>
                <a:spcPts val="1610"/>
              </a:lnSpc>
              <a:spcBef>
                <a:spcPts val="10"/>
              </a:spcBef>
            </a:pPr>
            <a:r>
              <a:rPr lang="en-US" sz="1200" spc="-25" dirty="0" smtClean="0">
                <a:latin typeface="Arial"/>
                <a:cs typeface="Arial"/>
              </a:rPr>
              <a:t>cluster which makes </a:t>
            </a:r>
            <a:r>
              <a:rPr lang="en-US" sz="1200" spc="-15" dirty="0" smtClean="0">
                <a:latin typeface="Arial"/>
                <a:cs typeface="Arial"/>
              </a:rPr>
              <a:t>it </a:t>
            </a:r>
            <a:r>
              <a:rPr lang="en-US" sz="1200" spc="-20" dirty="0" smtClean="0">
                <a:latin typeface="Arial"/>
                <a:cs typeface="Arial"/>
              </a:rPr>
              <a:t>easy </a:t>
            </a:r>
            <a:r>
              <a:rPr lang="en-US" sz="1200" spc="-15" dirty="0" smtClean="0">
                <a:latin typeface="Arial"/>
                <a:cs typeface="Arial"/>
              </a:rPr>
              <a:t>to </a:t>
            </a:r>
            <a:r>
              <a:rPr lang="en-US" sz="1200" spc="-25" dirty="0" smtClean="0">
                <a:latin typeface="Arial"/>
                <a:cs typeface="Arial"/>
              </a:rPr>
              <a:t>balance load </a:t>
            </a:r>
            <a:r>
              <a:rPr lang="en-US" sz="1200" spc="-15" dirty="0" smtClean="0">
                <a:latin typeface="Arial"/>
                <a:cs typeface="Arial"/>
              </a:rPr>
              <a:t>on </a:t>
            </a:r>
            <a:r>
              <a:rPr lang="en-US" sz="1200" spc="-25" dirty="0" smtClean="0">
                <a:latin typeface="Arial"/>
                <a:cs typeface="Arial"/>
              </a:rPr>
              <a:t>component failure, </a:t>
            </a:r>
            <a:r>
              <a:rPr lang="en-US" sz="1200" spc="-30" dirty="0" smtClean="0">
                <a:latin typeface="Arial"/>
                <a:cs typeface="Arial"/>
              </a:rPr>
              <a:t>however </a:t>
            </a:r>
            <a:r>
              <a:rPr lang="en-US" sz="1200" spc="-20" dirty="0" smtClean="0">
                <a:latin typeface="Arial"/>
                <a:cs typeface="Arial"/>
              </a:rPr>
              <a:t>this </a:t>
            </a:r>
            <a:r>
              <a:rPr lang="en-US" sz="1200" spc="-25" dirty="0" smtClean="0">
                <a:latin typeface="Arial"/>
                <a:cs typeface="Arial"/>
              </a:rPr>
              <a:t>policy  increases</a:t>
            </a:r>
            <a:r>
              <a:rPr lang="en-US" sz="1200" spc="-5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0" dirty="0" smtClean="0">
                <a:latin typeface="Arial"/>
                <a:cs typeface="Arial"/>
              </a:rPr>
              <a:t>cost</a:t>
            </a:r>
            <a:r>
              <a:rPr lang="en-US" sz="1200" spc="-45" dirty="0" smtClean="0">
                <a:latin typeface="Arial"/>
                <a:cs typeface="Arial"/>
              </a:rPr>
              <a:t> </a:t>
            </a:r>
            <a:r>
              <a:rPr lang="en-US" sz="1200" spc="-20" dirty="0" smtClean="0">
                <a:latin typeface="Arial"/>
                <a:cs typeface="Arial"/>
              </a:rPr>
              <a:t>of</a:t>
            </a:r>
            <a:r>
              <a:rPr lang="en-US" sz="1200" spc="-25" dirty="0" smtClean="0">
                <a:latin typeface="Arial"/>
                <a:cs typeface="Arial"/>
              </a:rPr>
              <a:t> writes</a:t>
            </a:r>
            <a:r>
              <a:rPr lang="en-US" sz="1200" spc="-45" dirty="0" smtClean="0">
                <a:latin typeface="Arial"/>
                <a:cs typeface="Arial"/>
              </a:rPr>
              <a:t> </a:t>
            </a:r>
            <a:r>
              <a:rPr lang="en-US" sz="1200" spc="-25" dirty="0" smtClean="0">
                <a:latin typeface="Arial"/>
                <a:cs typeface="Arial"/>
              </a:rPr>
              <a:t>because</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write</a:t>
            </a:r>
            <a:r>
              <a:rPr lang="en-US" sz="1200" spc="-45" dirty="0" smtClean="0">
                <a:latin typeface="Arial"/>
                <a:cs typeface="Arial"/>
              </a:rPr>
              <a:t> </a:t>
            </a:r>
            <a:r>
              <a:rPr lang="en-US" sz="1200" spc="-25" dirty="0" smtClean="0">
                <a:latin typeface="Arial"/>
                <a:cs typeface="Arial"/>
              </a:rPr>
              <a:t>needs</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30" dirty="0" smtClean="0">
                <a:latin typeface="Arial"/>
                <a:cs typeface="Arial"/>
              </a:rPr>
              <a:t>transfer</a:t>
            </a:r>
            <a:r>
              <a:rPr lang="en-US" sz="1200" spc="-40" dirty="0" smtClean="0">
                <a:latin typeface="Arial"/>
                <a:cs typeface="Arial"/>
              </a:rPr>
              <a:t> </a:t>
            </a:r>
            <a:r>
              <a:rPr lang="en-US" sz="1200" spc="-25" dirty="0" smtClean="0">
                <a:latin typeface="Arial"/>
                <a:cs typeface="Arial"/>
              </a:rPr>
              <a:t>blocks</a:t>
            </a:r>
            <a:r>
              <a:rPr lang="en-US" sz="1200" spc="-4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multiple</a:t>
            </a:r>
            <a:r>
              <a:rPr lang="en-US" sz="1200" spc="-40" dirty="0" smtClean="0">
                <a:latin typeface="Arial"/>
                <a:cs typeface="Arial"/>
              </a:rPr>
              <a:t> </a:t>
            </a:r>
            <a:r>
              <a:rPr lang="en-US" sz="1200" spc="-25" dirty="0" smtClean="0">
                <a:latin typeface="Arial"/>
                <a:cs typeface="Arial"/>
              </a:rPr>
              <a:t>racks</a:t>
            </a:r>
          </a:p>
          <a:p>
            <a:pPr marL="12700" marR="5080">
              <a:lnSpc>
                <a:spcPct val="96000"/>
              </a:lnSpc>
              <a:spcBef>
                <a:spcPts val="170"/>
              </a:spcBef>
            </a:pPr>
            <a:r>
              <a:rPr lang="en-US" sz="1200" spc="-20" dirty="0" smtClean="0">
                <a:latin typeface="Arial"/>
                <a:cs typeface="Arial"/>
              </a:rPr>
              <a:t>For </a:t>
            </a:r>
            <a:r>
              <a:rPr lang="en-US" sz="1200" spc="-15" dirty="0" smtClean="0">
                <a:latin typeface="Arial"/>
                <a:cs typeface="Arial"/>
              </a:rPr>
              <a:t>the </a:t>
            </a:r>
            <a:r>
              <a:rPr lang="en-US" sz="1200" spc="-25" dirty="0" smtClean="0">
                <a:latin typeface="Arial"/>
                <a:cs typeface="Arial"/>
              </a:rPr>
              <a:t>common case, when </a:t>
            </a:r>
            <a:r>
              <a:rPr lang="en-US" sz="1200" spc="-15" dirty="0" smtClean="0">
                <a:latin typeface="Arial"/>
                <a:cs typeface="Arial"/>
              </a:rPr>
              <a:t>the </a:t>
            </a:r>
            <a:r>
              <a:rPr lang="en-US" sz="1200" spc="-25" dirty="0" smtClean="0">
                <a:latin typeface="Arial"/>
                <a:cs typeface="Arial"/>
              </a:rPr>
              <a:t>replication factor </a:t>
            </a:r>
            <a:r>
              <a:rPr lang="en-US" sz="1200" spc="-20" dirty="0" smtClean="0">
                <a:latin typeface="Arial"/>
                <a:cs typeface="Arial"/>
              </a:rPr>
              <a:t>is </a:t>
            </a:r>
            <a:r>
              <a:rPr lang="en-US" sz="1200" spc="-25" dirty="0" smtClean="0">
                <a:latin typeface="Arial"/>
                <a:cs typeface="Arial"/>
              </a:rPr>
              <a:t>three, </a:t>
            </a:r>
            <a:r>
              <a:rPr lang="en-US" sz="1200" spc="-20" dirty="0" smtClean="0">
                <a:latin typeface="Arial"/>
                <a:cs typeface="Arial"/>
              </a:rPr>
              <a:t>HDFS's </a:t>
            </a:r>
            <a:r>
              <a:rPr lang="en-US" sz="1200" spc="-25" dirty="0" smtClean="0">
                <a:latin typeface="Arial"/>
                <a:cs typeface="Arial"/>
              </a:rPr>
              <a:t>placement </a:t>
            </a:r>
            <a:r>
              <a:rPr lang="en-US" sz="1200" spc="-20" dirty="0" smtClean="0">
                <a:latin typeface="Arial"/>
                <a:cs typeface="Arial"/>
              </a:rPr>
              <a:t>policy is  </a:t>
            </a:r>
            <a:r>
              <a:rPr lang="en-US" sz="1200" spc="-10" dirty="0" smtClean="0">
                <a:latin typeface="Arial"/>
                <a:cs typeface="Arial"/>
              </a:rPr>
              <a:t>to </a:t>
            </a:r>
            <a:r>
              <a:rPr lang="en-US" sz="1200" spc="-25" dirty="0" smtClean="0">
                <a:latin typeface="Arial"/>
                <a:cs typeface="Arial"/>
              </a:rPr>
              <a:t>put </a:t>
            </a:r>
            <a:r>
              <a:rPr lang="en-US" sz="1200" spc="-20" dirty="0" smtClean="0">
                <a:latin typeface="Arial"/>
                <a:cs typeface="Arial"/>
              </a:rPr>
              <a:t>one </a:t>
            </a:r>
            <a:r>
              <a:rPr lang="en-US" sz="1200" spc="-25" dirty="0" smtClean="0">
                <a:latin typeface="Arial"/>
                <a:cs typeface="Arial"/>
              </a:rPr>
              <a:t>replica </a:t>
            </a:r>
            <a:r>
              <a:rPr lang="en-US" sz="1200" spc="-15" dirty="0" smtClean="0">
                <a:latin typeface="Arial"/>
                <a:cs typeface="Arial"/>
              </a:rPr>
              <a:t>on </a:t>
            </a:r>
            <a:r>
              <a:rPr lang="en-US" sz="1200" spc="-20" dirty="0" smtClean="0">
                <a:latin typeface="Arial"/>
                <a:cs typeface="Arial"/>
              </a:rPr>
              <a:t>one </a:t>
            </a:r>
            <a:r>
              <a:rPr lang="en-US" sz="1200" spc="-25" dirty="0" smtClean="0">
                <a:latin typeface="Arial"/>
                <a:cs typeface="Arial"/>
              </a:rPr>
              <a:t>node </a:t>
            </a:r>
            <a:r>
              <a:rPr lang="en-US" sz="1200" spc="-10" dirty="0" smtClean="0">
                <a:latin typeface="Arial"/>
                <a:cs typeface="Arial"/>
              </a:rPr>
              <a:t>in </a:t>
            </a:r>
            <a:r>
              <a:rPr lang="en-US" sz="1200" spc="-15" dirty="0" smtClean="0">
                <a:latin typeface="Arial"/>
                <a:cs typeface="Arial"/>
              </a:rPr>
              <a:t>the </a:t>
            </a:r>
            <a:r>
              <a:rPr lang="en-US" sz="1200" spc="-25" dirty="0" smtClean="0">
                <a:latin typeface="Arial"/>
                <a:cs typeface="Arial"/>
              </a:rPr>
              <a:t>local rack, another </a:t>
            </a:r>
            <a:r>
              <a:rPr lang="en-US" sz="1200" spc="-15" dirty="0" smtClean="0">
                <a:latin typeface="Arial"/>
                <a:cs typeface="Arial"/>
              </a:rPr>
              <a:t>on </a:t>
            </a:r>
            <a:r>
              <a:rPr lang="en-US" sz="1200" dirty="0" smtClean="0">
                <a:latin typeface="Arial"/>
                <a:cs typeface="Arial"/>
              </a:rPr>
              <a:t>a </a:t>
            </a:r>
            <a:r>
              <a:rPr lang="en-US" sz="1200" spc="-30" dirty="0" smtClean="0">
                <a:latin typeface="Arial"/>
                <a:cs typeface="Arial"/>
              </a:rPr>
              <a:t>different </a:t>
            </a:r>
            <a:r>
              <a:rPr lang="en-US" sz="1200" spc="-20" dirty="0" smtClean="0">
                <a:latin typeface="Arial"/>
                <a:cs typeface="Arial"/>
              </a:rPr>
              <a:t>node </a:t>
            </a:r>
            <a:r>
              <a:rPr lang="en-US" sz="1200" spc="-10" dirty="0" smtClean="0">
                <a:latin typeface="Arial"/>
                <a:cs typeface="Arial"/>
              </a:rPr>
              <a:t>in </a:t>
            </a:r>
            <a:r>
              <a:rPr lang="en-US" sz="1200" spc="-15" dirty="0" smtClean="0">
                <a:latin typeface="Arial"/>
                <a:cs typeface="Arial"/>
              </a:rPr>
              <a:t>the </a:t>
            </a:r>
            <a:r>
              <a:rPr lang="en-US" sz="1200" spc="-25" dirty="0" smtClean="0">
                <a:latin typeface="Arial"/>
                <a:cs typeface="Arial"/>
              </a:rPr>
              <a:t>local  rack, </a:t>
            </a:r>
            <a:r>
              <a:rPr lang="en-US" sz="1200" spc="-20" dirty="0" smtClean="0">
                <a:latin typeface="Arial"/>
                <a:cs typeface="Arial"/>
              </a:rPr>
              <a:t>and the </a:t>
            </a:r>
            <a:r>
              <a:rPr lang="en-US" sz="1200" spc="-25" dirty="0" smtClean="0">
                <a:latin typeface="Arial"/>
                <a:cs typeface="Arial"/>
              </a:rPr>
              <a:t>last </a:t>
            </a:r>
            <a:r>
              <a:rPr lang="en-US" sz="1200" spc="-15" dirty="0" smtClean="0">
                <a:latin typeface="Arial"/>
                <a:cs typeface="Arial"/>
              </a:rPr>
              <a:t>on </a:t>
            </a:r>
            <a:r>
              <a:rPr lang="en-US" sz="1200" dirty="0" smtClean="0">
                <a:latin typeface="Arial"/>
                <a:cs typeface="Arial"/>
              </a:rPr>
              <a:t>a </a:t>
            </a:r>
            <a:r>
              <a:rPr lang="en-US" sz="1200" spc="-25" dirty="0" smtClean="0">
                <a:latin typeface="Arial"/>
                <a:cs typeface="Arial"/>
              </a:rPr>
              <a:t>different </a:t>
            </a:r>
            <a:r>
              <a:rPr lang="en-US" sz="1200" spc="-20" dirty="0" smtClean="0">
                <a:latin typeface="Arial"/>
                <a:cs typeface="Arial"/>
              </a:rPr>
              <a:t>node </a:t>
            </a:r>
            <a:r>
              <a:rPr lang="en-US" sz="1200" spc="-10" dirty="0" smtClean="0">
                <a:latin typeface="Arial"/>
                <a:cs typeface="Arial"/>
              </a:rPr>
              <a:t>in </a:t>
            </a:r>
            <a:r>
              <a:rPr lang="en-US" sz="1200" dirty="0" smtClean="0">
                <a:latin typeface="Arial"/>
                <a:cs typeface="Arial"/>
              </a:rPr>
              <a:t>a </a:t>
            </a:r>
            <a:r>
              <a:rPr lang="en-US" sz="1200" spc="-30" dirty="0" smtClean="0">
                <a:latin typeface="Arial"/>
                <a:cs typeface="Arial"/>
              </a:rPr>
              <a:t>different </a:t>
            </a:r>
            <a:r>
              <a:rPr lang="en-US" sz="1200" spc="-25" dirty="0" smtClean="0">
                <a:latin typeface="Arial"/>
                <a:cs typeface="Arial"/>
              </a:rPr>
              <a:t>rack. This </a:t>
            </a:r>
            <a:r>
              <a:rPr lang="en-US" sz="1200" spc="-20" dirty="0" smtClean="0">
                <a:latin typeface="Arial"/>
                <a:cs typeface="Arial"/>
              </a:rPr>
              <a:t>policy cuts </a:t>
            </a:r>
            <a:r>
              <a:rPr lang="en-US" sz="1200" spc="-15" dirty="0" smtClean="0">
                <a:latin typeface="Arial"/>
                <a:cs typeface="Arial"/>
              </a:rPr>
              <a:t>the </a:t>
            </a:r>
            <a:r>
              <a:rPr lang="en-US" sz="1200" spc="-25" dirty="0" smtClean="0">
                <a:latin typeface="Arial"/>
                <a:cs typeface="Arial"/>
              </a:rPr>
              <a:t>inter-rack  write traffic which generally improves write performance. </a:t>
            </a:r>
            <a:r>
              <a:rPr lang="en-US" sz="1200" spc="-20" dirty="0" smtClean="0">
                <a:latin typeface="Arial"/>
                <a:cs typeface="Arial"/>
              </a:rPr>
              <a:t>The chance of rack </a:t>
            </a:r>
            <a:r>
              <a:rPr lang="en-US" sz="1200" spc="-25" dirty="0" smtClean="0">
                <a:latin typeface="Arial"/>
                <a:cs typeface="Arial"/>
              </a:rPr>
              <a:t>failure </a:t>
            </a:r>
            <a:r>
              <a:rPr lang="en-US" sz="1200" spc="-20" dirty="0" smtClean="0">
                <a:latin typeface="Arial"/>
                <a:cs typeface="Arial"/>
              </a:rPr>
              <a:t>is  </a:t>
            </a:r>
            <a:r>
              <a:rPr lang="en-US" sz="1200" spc="-15" dirty="0" smtClean="0">
                <a:latin typeface="Arial"/>
                <a:cs typeface="Arial"/>
              </a:rPr>
              <a:t>far </a:t>
            </a:r>
            <a:r>
              <a:rPr lang="en-US" sz="1200" spc="-25" dirty="0" smtClean="0">
                <a:latin typeface="Arial"/>
                <a:cs typeface="Arial"/>
              </a:rPr>
              <a:t>less </a:t>
            </a:r>
            <a:r>
              <a:rPr lang="en-US" sz="1200" spc="-20" dirty="0" smtClean="0">
                <a:latin typeface="Arial"/>
                <a:cs typeface="Arial"/>
              </a:rPr>
              <a:t>than that </a:t>
            </a:r>
            <a:r>
              <a:rPr lang="en-US" sz="1200" spc="-15" dirty="0" smtClean="0">
                <a:latin typeface="Arial"/>
                <a:cs typeface="Arial"/>
              </a:rPr>
              <a:t>of </a:t>
            </a:r>
            <a:r>
              <a:rPr lang="en-US" sz="1200" spc="-20" dirty="0" smtClean="0">
                <a:latin typeface="Arial"/>
                <a:cs typeface="Arial"/>
              </a:rPr>
              <a:t>node </a:t>
            </a:r>
            <a:r>
              <a:rPr lang="en-US" sz="1200" spc="-25" dirty="0" smtClean="0">
                <a:latin typeface="Arial"/>
                <a:cs typeface="Arial"/>
              </a:rPr>
              <a:t>failure; </a:t>
            </a:r>
            <a:r>
              <a:rPr lang="en-US" sz="1200" spc="-20" dirty="0" smtClean="0">
                <a:latin typeface="Arial"/>
                <a:cs typeface="Arial"/>
              </a:rPr>
              <a:t>this </a:t>
            </a:r>
            <a:r>
              <a:rPr lang="en-US" sz="1200" spc="-25" dirty="0" smtClean="0">
                <a:latin typeface="Arial"/>
                <a:cs typeface="Arial"/>
              </a:rPr>
              <a:t>policy </a:t>
            </a:r>
            <a:r>
              <a:rPr lang="en-US" sz="1200" spc="-20" dirty="0" smtClean="0">
                <a:latin typeface="Arial"/>
                <a:cs typeface="Arial"/>
              </a:rPr>
              <a:t>does </a:t>
            </a:r>
            <a:r>
              <a:rPr lang="en-US" sz="1200" spc="-25" dirty="0" smtClean="0">
                <a:latin typeface="Arial"/>
                <a:cs typeface="Arial"/>
              </a:rPr>
              <a:t>not impact </a:t>
            </a:r>
            <a:r>
              <a:rPr lang="en-US" sz="1200" spc="-20" dirty="0" smtClean="0">
                <a:latin typeface="Arial"/>
                <a:cs typeface="Arial"/>
              </a:rPr>
              <a:t>data </a:t>
            </a:r>
            <a:r>
              <a:rPr lang="en-US" sz="1200" spc="-25" dirty="0" smtClean="0">
                <a:latin typeface="Arial"/>
                <a:cs typeface="Arial"/>
              </a:rPr>
              <a:t>reliability </a:t>
            </a:r>
            <a:r>
              <a:rPr lang="en-US" sz="1200" spc="-20" dirty="0" smtClean="0">
                <a:latin typeface="Arial"/>
                <a:cs typeface="Arial"/>
              </a:rPr>
              <a:t>and  </a:t>
            </a:r>
            <a:r>
              <a:rPr lang="en-US" sz="1200" spc="-25" dirty="0" smtClean="0">
                <a:latin typeface="Arial"/>
                <a:cs typeface="Arial"/>
              </a:rPr>
              <a:t>availability guarantees. </a:t>
            </a:r>
            <a:r>
              <a:rPr lang="en-US" sz="1200" spc="-30" dirty="0" smtClean="0">
                <a:latin typeface="Arial"/>
                <a:cs typeface="Arial"/>
              </a:rPr>
              <a:t>However, </a:t>
            </a:r>
            <a:r>
              <a:rPr lang="en-US" sz="1200" spc="-20" dirty="0" smtClean="0">
                <a:latin typeface="Arial"/>
                <a:cs typeface="Arial"/>
              </a:rPr>
              <a:t>it </a:t>
            </a:r>
            <a:r>
              <a:rPr lang="en-US" sz="1200" spc="-25" dirty="0" smtClean="0">
                <a:latin typeface="Arial"/>
                <a:cs typeface="Arial"/>
              </a:rPr>
              <a:t>does reduce </a:t>
            </a:r>
            <a:r>
              <a:rPr lang="en-US" sz="1200" spc="-15" dirty="0" smtClean="0">
                <a:latin typeface="Arial"/>
                <a:cs typeface="Arial"/>
              </a:rPr>
              <a:t>the </a:t>
            </a:r>
            <a:r>
              <a:rPr lang="en-US" sz="1200" spc="-25" dirty="0" smtClean="0">
                <a:latin typeface="Arial"/>
                <a:cs typeface="Arial"/>
              </a:rPr>
              <a:t>aggregate network </a:t>
            </a:r>
            <a:r>
              <a:rPr lang="en-US" sz="1200" spc="-30" dirty="0" smtClean="0">
                <a:latin typeface="Arial"/>
                <a:cs typeface="Arial"/>
              </a:rPr>
              <a:t>bandwidth used  </a:t>
            </a:r>
            <a:r>
              <a:rPr lang="en-US" sz="1200" spc="-25" dirty="0" smtClean="0">
                <a:latin typeface="Arial"/>
                <a:cs typeface="Arial"/>
              </a:rPr>
              <a:t>when</a:t>
            </a:r>
            <a:r>
              <a:rPr lang="en-US" sz="1200" spc="-45" dirty="0" smtClean="0">
                <a:latin typeface="Arial"/>
                <a:cs typeface="Arial"/>
              </a:rPr>
              <a:t> </a:t>
            </a:r>
            <a:r>
              <a:rPr lang="en-US" sz="1200" spc="-25" dirty="0" smtClean="0">
                <a:latin typeface="Arial"/>
                <a:cs typeface="Arial"/>
              </a:rPr>
              <a:t>reading</a:t>
            </a:r>
            <a:r>
              <a:rPr lang="en-US" sz="1200" spc="-50" dirty="0" smtClean="0">
                <a:latin typeface="Arial"/>
                <a:cs typeface="Arial"/>
              </a:rPr>
              <a:t> </a:t>
            </a:r>
            <a:r>
              <a:rPr lang="en-US" sz="1200" spc="-20" dirty="0" smtClean="0">
                <a:latin typeface="Arial"/>
                <a:cs typeface="Arial"/>
              </a:rPr>
              <a:t>data</a:t>
            </a:r>
            <a:r>
              <a:rPr lang="en-US" sz="1200" spc="-65" dirty="0" smtClean="0">
                <a:latin typeface="Arial"/>
                <a:cs typeface="Arial"/>
              </a:rPr>
              <a:t> </a:t>
            </a:r>
            <a:r>
              <a:rPr lang="en-US" sz="1200" spc="-20" dirty="0" smtClean="0">
                <a:latin typeface="Arial"/>
                <a:cs typeface="Arial"/>
              </a:rPr>
              <a:t>since</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block</a:t>
            </a:r>
            <a:r>
              <a:rPr lang="en-US" sz="1200" spc="-4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30" dirty="0" smtClean="0">
                <a:latin typeface="Arial"/>
                <a:cs typeface="Arial"/>
              </a:rPr>
              <a:t>placed</a:t>
            </a:r>
            <a:r>
              <a:rPr lang="en-US" sz="1200" spc="-4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0" dirty="0" smtClean="0">
                <a:latin typeface="Arial"/>
                <a:cs typeface="Arial"/>
              </a:rPr>
              <a:t>only</a:t>
            </a:r>
            <a:r>
              <a:rPr lang="en-US" sz="1200" spc="-75" dirty="0" smtClean="0">
                <a:latin typeface="Arial"/>
                <a:cs typeface="Arial"/>
              </a:rPr>
              <a:t> </a:t>
            </a:r>
            <a:r>
              <a:rPr lang="en-US" sz="1200" spc="-20" dirty="0" smtClean="0">
                <a:latin typeface="Arial"/>
                <a:cs typeface="Arial"/>
              </a:rPr>
              <a:t>two</a:t>
            </a:r>
            <a:r>
              <a:rPr lang="en-US" sz="1200" spc="-40" dirty="0" smtClean="0">
                <a:latin typeface="Arial"/>
                <a:cs typeface="Arial"/>
              </a:rPr>
              <a:t> </a:t>
            </a:r>
            <a:r>
              <a:rPr lang="en-US" sz="1200" spc="-20" dirty="0" smtClean="0">
                <a:latin typeface="Arial"/>
                <a:cs typeface="Arial"/>
              </a:rPr>
              <a:t>unique</a:t>
            </a:r>
            <a:r>
              <a:rPr lang="en-US" sz="1200" spc="-65" dirty="0" smtClean="0">
                <a:latin typeface="Arial"/>
                <a:cs typeface="Arial"/>
              </a:rPr>
              <a:t> </a:t>
            </a:r>
            <a:r>
              <a:rPr lang="en-US" sz="1200" spc="-20" dirty="0" smtClean="0">
                <a:latin typeface="Arial"/>
                <a:cs typeface="Arial"/>
              </a:rPr>
              <a:t>racks</a:t>
            </a:r>
            <a:r>
              <a:rPr lang="en-US" sz="1200" spc="-50" dirty="0" smtClean="0">
                <a:latin typeface="Arial"/>
                <a:cs typeface="Arial"/>
              </a:rPr>
              <a:t> </a:t>
            </a:r>
            <a:r>
              <a:rPr lang="en-US" sz="1200" spc="-25" dirty="0" smtClean="0">
                <a:latin typeface="Arial"/>
                <a:cs typeface="Arial"/>
              </a:rPr>
              <a:t>rather</a:t>
            </a:r>
            <a:r>
              <a:rPr lang="en-US" sz="1200" spc="-50" dirty="0" smtClean="0">
                <a:latin typeface="Arial"/>
                <a:cs typeface="Arial"/>
              </a:rPr>
              <a:t> </a:t>
            </a:r>
            <a:r>
              <a:rPr lang="en-US" sz="1200" spc="-25" dirty="0" smtClean="0">
                <a:latin typeface="Arial"/>
                <a:cs typeface="Arial"/>
              </a:rPr>
              <a:t>than</a:t>
            </a:r>
            <a:r>
              <a:rPr lang="en-US" sz="1200" spc="-50" dirty="0" smtClean="0">
                <a:latin typeface="Arial"/>
                <a:cs typeface="Arial"/>
              </a:rPr>
              <a:t> </a:t>
            </a:r>
            <a:r>
              <a:rPr lang="en-US" sz="1200" spc="-25" dirty="0" smtClean="0">
                <a:latin typeface="Arial"/>
                <a:cs typeface="Arial"/>
              </a:rPr>
              <a:t>three.</a:t>
            </a:r>
            <a:endParaRPr lang="en-US" sz="1200" dirty="0" smtClean="0">
              <a:latin typeface="Arial"/>
              <a:cs typeface="Arial"/>
            </a:endParaRPr>
          </a:p>
          <a:p>
            <a:pPr marL="12700" marR="46355">
              <a:lnSpc>
                <a:spcPts val="1610"/>
              </a:lnSpc>
              <a:spcBef>
                <a:spcPts val="45"/>
              </a:spcBef>
            </a:pPr>
            <a:r>
              <a:rPr lang="en-US" sz="1200" spc="-20" dirty="0" smtClean="0">
                <a:latin typeface="Arial"/>
                <a:cs typeface="Arial"/>
              </a:rPr>
              <a:t>With</a:t>
            </a:r>
            <a:r>
              <a:rPr lang="en-US" sz="1200" spc="-50"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30" dirty="0" smtClean="0">
                <a:latin typeface="Arial"/>
                <a:cs typeface="Arial"/>
              </a:rPr>
              <a:t>policy,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replicas</a:t>
            </a:r>
            <a:r>
              <a:rPr lang="en-US" sz="1200" spc="-30" dirty="0" smtClean="0">
                <a:latin typeface="Arial"/>
                <a:cs typeface="Arial"/>
              </a:rPr>
              <a:t> </a:t>
            </a:r>
            <a:r>
              <a:rPr lang="en-US" sz="1200" spc="-20" dirty="0" smtClean="0">
                <a:latin typeface="Arial"/>
                <a:cs typeface="Arial"/>
              </a:rPr>
              <a:t>of</a:t>
            </a:r>
            <a:r>
              <a:rPr lang="en-US" sz="1200" spc="-4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15" dirty="0" smtClean="0">
                <a:latin typeface="Arial"/>
                <a:cs typeface="Arial"/>
              </a:rPr>
              <a:t>do</a:t>
            </a:r>
            <a:r>
              <a:rPr lang="en-US" sz="1200" spc="-50"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evenly</a:t>
            </a:r>
            <a:r>
              <a:rPr lang="en-US" sz="1200" spc="-55" dirty="0" smtClean="0">
                <a:latin typeface="Arial"/>
                <a:cs typeface="Arial"/>
              </a:rPr>
              <a:t> </a:t>
            </a:r>
            <a:r>
              <a:rPr lang="en-US" sz="1200" spc="-25" dirty="0" smtClean="0">
                <a:latin typeface="Arial"/>
                <a:cs typeface="Arial"/>
              </a:rPr>
              <a:t>distribute</a:t>
            </a:r>
            <a:r>
              <a:rPr lang="en-US" sz="1200" spc="-65" dirty="0" smtClean="0">
                <a:latin typeface="Arial"/>
                <a:cs typeface="Arial"/>
              </a:rPr>
              <a:t> </a:t>
            </a:r>
            <a:r>
              <a:rPr lang="en-US" sz="1200" spc="-25" dirty="0" smtClean="0">
                <a:latin typeface="Arial"/>
                <a:cs typeface="Arial"/>
              </a:rPr>
              <a:t>across</a:t>
            </a:r>
            <a:r>
              <a:rPr lang="en-US" sz="1200" spc="-20" dirty="0" smtClean="0">
                <a:latin typeface="Arial"/>
                <a:cs typeface="Arial"/>
              </a:rPr>
              <a:t> the</a:t>
            </a:r>
            <a:r>
              <a:rPr lang="en-US" sz="1200" spc="-40" dirty="0" smtClean="0">
                <a:latin typeface="Arial"/>
                <a:cs typeface="Arial"/>
              </a:rPr>
              <a:t> </a:t>
            </a:r>
            <a:r>
              <a:rPr lang="en-US" sz="1200" spc="-25" dirty="0" smtClean="0">
                <a:latin typeface="Arial"/>
                <a:cs typeface="Arial"/>
              </a:rPr>
              <a:t>racks.</a:t>
            </a:r>
            <a:r>
              <a:rPr lang="en-US" sz="1200" spc="-45"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5" dirty="0" smtClean="0">
                <a:latin typeface="Arial"/>
                <a:cs typeface="Arial"/>
              </a:rPr>
              <a:t>third  </a:t>
            </a:r>
            <a:r>
              <a:rPr lang="en-US" sz="1200" spc="-15" dirty="0" smtClean="0">
                <a:latin typeface="Arial"/>
                <a:cs typeface="Arial"/>
              </a:rPr>
              <a:t>of </a:t>
            </a:r>
            <a:r>
              <a:rPr lang="en-US" sz="1200" spc="-25" dirty="0" smtClean="0">
                <a:latin typeface="Arial"/>
                <a:cs typeface="Arial"/>
              </a:rPr>
              <a:t>replicas </a:t>
            </a:r>
            <a:r>
              <a:rPr lang="en-US" sz="1200" spc="-20" dirty="0" smtClean="0">
                <a:latin typeface="Arial"/>
                <a:cs typeface="Arial"/>
              </a:rPr>
              <a:t>are </a:t>
            </a:r>
            <a:r>
              <a:rPr lang="en-US" sz="1200" spc="-15" dirty="0" smtClean="0">
                <a:latin typeface="Arial"/>
                <a:cs typeface="Arial"/>
              </a:rPr>
              <a:t>on </a:t>
            </a:r>
            <a:r>
              <a:rPr lang="en-US" sz="1200" spc="-25" dirty="0" smtClean="0">
                <a:latin typeface="Arial"/>
                <a:cs typeface="Arial"/>
              </a:rPr>
              <a:t>one node, </a:t>
            </a:r>
            <a:r>
              <a:rPr lang="en-US" sz="1200" spc="-20" dirty="0" smtClean="0">
                <a:latin typeface="Arial"/>
                <a:cs typeface="Arial"/>
              </a:rPr>
              <a:t>two </a:t>
            </a:r>
            <a:r>
              <a:rPr lang="en-US" sz="1200" spc="-25" dirty="0" smtClean="0">
                <a:latin typeface="Arial"/>
                <a:cs typeface="Arial"/>
              </a:rPr>
              <a:t>thirds </a:t>
            </a:r>
            <a:r>
              <a:rPr lang="en-US" sz="1200" spc="-20" dirty="0" smtClean="0">
                <a:latin typeface="Arial"/>
                <a:cs typeface="Arial"/>
              </a:rPr>
              <a:t>of </a:t>
            </a:r>
            <a:r>
              <a:rPr lang="en-US" sz="1200" spc="-25" dirty="0" smtClean="0">
                <a:latin typeface="Arial"/>
                <a:cs typeface="Arial"/>
              </a:rPr>
              <a:t>replicas are </a:t>
            </a:r>
            <a:r>
              <a:rPr lang="en-US" sz="1200" spc="-20" dirty="0" smtClean="0">
                <a:latin typeface="Arial"/>
                <a:cs typeface="Arial"/>
              </a:rPr>
              <a:t>on one </a:t>
            </a:r>
            <a:r>
              <a:rPr lang="en-US" sz="1200" spc="-25" dirty="0" smtClean="0">
                <a:latin typeface="Arial"/>
                <a:cs typeface="Arial"/>
              </a:rPr>
              <a:t>rack, </a:t>
            </a:r>
            <a:r>
              <a:rPr lang="en-US" sz="1200" spc="-20" dirty="0" smtClean="0">
                <a:latin typeface="Arial"/>
                <a:cs typeface="Arial"/>
              </a:rPr>
              <a:t>and the </a:t>
            </a:r>
            <a:r>
              <a:rPr lang="en-US" sz="1200" spc="-25" dirty="0" smtClean="0">
                <a:latin typeface="Arial"/>
                <a:cs typeface="Arial"/>
              </a:rPr>
              <a:t>other third  </a:t>
            </a:r>
            <a:r>
              <a:rPr lang="en-US" sz="1200" spc="-20" dirty="0" smtClean="0">
                <a:latin typeface="Arial"/>
                <a:cs typeface="Arial"/>
              </a:rPr>
              <a:t>are </a:t>
            </a:r>
            <a:r>
              <a:rPr lang="en-US" sz="1200" spc="-25" dirty="0" smtClean="0">
                <a:latin typeface="Arial"/>
                <a:cs typeface="Arial"/>
              </a:rPr>
              <a:t>evenly </a:t>
            </a:r>
            <a:r>
              <a:rPr lang="en-US" sz="1200" spc="-30" dirty="0" smtClean="0">
                <a:latin typeface="Arial"/>
                <a:cs typeface="Arial"/>
              </a:rPr>
              <a:t>distributed </a:t>
            </a:r>
            <a:r>
              <a:rPr lang="en-US" sz="1200" spc="-25" dirty="0" smtClean="0">
                <a:latin typeface="Arial"/>
                <a:cs typeface="Arial"/>
              </a:rPr>
              <a:t>across </a:t>
            </a:r>
            <a:r>
              <a:rPr lang="en-US" sz="1200" spc="-15" dirty="0" smtClean="0">
                <a:latin typeface="Arial"/>
                <a:cs typeface="Arial"/>
              </a:rPr>
              <a:t>the </a:t>
            </a:r>
            <a:r>
              <a:rPr lang="en-US" sz="1200" spc="-30" dirty="0" smtClean="0">
                <a:latin typeface="Arial"/>
                <a:cs typeface="Arial"/>
              </a:rPr>
              <a:t>remaining </a:t>
            </a:r>
            <a:r>
              <a:rPr lang="en-US" sz="1200" spc="-20" dirty="0" smtClean="0">
                <a:latin typeface="Arial"/>
                <a:cs typeface="Arial"/>
              </a:rPr>
              <a:t>racks. </a:t>
            </a:r>
            <a:r>
              <a:rPr lang="en-US" sz="1200" spc="-25" dirty="0" smtClean="0">
                <a:latin typeface="Arial"/>
                <a:cs typeface="Arial"/>
              </a:rPr>
              <a:t>This policy improves write  performance without compromising </a:t>
            </a:r>
            <a:r>
              <a:rPr lang="en-US" sz="1200" spc="-20" dirty="0" smtClean="0">
                <a:latin typeface="Arial"/>
                <a:cs typeface="Arial"/>
              </a:rPr>
              <a:t>data </a:t>
            </a:r>
            <a:r>
              <a:rPr lang="en-US" sz="1200" spc="-25" dirty="0" smtClean="0">
                <a:latin typeface="Arial"/>
                <a:cs typeface="Arial"/>
              </a:rPr>
              <a:t>reliability </a:t>
            </a:r>
            <a:r>
              <a:rPr lang="en-US" sz="1200" spc="-15" dirty="0" smtClean="0">
                <a:latin typeface="Arial"/>
                <a:cs typeface="Arial"/>
              </a:rPr>
              <a:t>or </a:t>
            </a:r>
            <a:r>
              <a:rPr lang="en-US" sz="1200" spc="-25" dirty="0" smtClean="0">
                <a:latin typeface="Arial"/>
                <a:cs typeface="Arial"/>
              </a:rPr>
              <a:t>read</a:t>
            </a:r>
            <a:r>
              <a:rPr lang="en-US" sz="1200" spc="-245" dirty="0" smtClean="0">
                <a:latin typeface="Arial"/>
                <a:cs typeface="Arial"/>
              </a:rPr>
              <a:t> </a:t>
            </a:r>
            <a:r>
              <a:rPr lang="en-US" sz="1200" spc="-30" dirty="0" smtClean="0">
                <a:latin typeface="Arial"/>
                <a:cs typeface="Arial"/>
              </a:rPr>
              <a:t>performance.</a:t>
            </a:r>
            <a:endParaRPr lang="en-US" sz="1200" dirty="0" smtClean="0">
              <a:latin typeface="Arial"/>
              <a:cs typeface="Arial"/>
            </a:endParaRPr>
          </a:p>
          <a:p>
            <a:pPr marL="12700" marR="88900">
              <a:lnSpc>
                <a:spcPts val="1610"/>
              </a:lnSpc>
              <a:spcBef>
                <a:spcPts val="10"/>
              </a:spcBef>
            </a:pPr>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16</a:t>
            </a:fld>
            <a:endParaRPr lang="fr-FR"/>
          </a:p>
        </p:txBody>
      </p:sp>
    </p:spTree>
    <p:extLst>
      <p:ext uri="{BB962C8B-B14F-4D97-AF65-F5344CB8AC3E}">
        <p14:creationId xmlns:p14="http://schemas.microsoft.com/office/powerpoint/2010/main" val="3029922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2065">
              <a:lnSpc>
                <a:spcPts val="1610"/>
              </a:lnSpc>
              <a:spcBef>
                <a:spcPts val="635"/>
              </a:spcBef>
            </a:pPr>
            <a:r>
              <a:rPr lang="en-US" sz="1200" spc="-20" dirty="0" smtClean="0">
                <a:latin typeface="Arial"/>
                <a:cs typeface="Arial"/>
              </a:rPr>
              <a:t>For small </a:t>
            </a:r>
            <a:r>
              <a:rPr lang="en-US" sz="1200" spc="-25" dirty="0" smtClean="0">
                <a:latin typeface="Arial"/>
                <a:cs typeface="Arial"/>
              </a:rPr>
              <a:t>clusters </a:t>
            </a:r>
            <a:r>
              <a:rPr lang="en-US" sz="1200" spc="-10" dirty="0" smtClean="0">
                <a:latin typeface="Arial"/>
                <a:cs typeface="Arial"/>
              </a:rPr>
              <a:t>in </a:t>
            </a:r>
            <a:r>
              <a:rPr lang="en-US" sz="1200" spc="-25" dirty="0" smtClean="0">
                <a:latin typeface="Arial"/>
                <a:cs typeface="Arial"/>
              </a:rPr>
              <a:t>which </a:t>
            </a:r>
            <a:r>
              <a:rPr lang="en-US" sz="1200" spc="-20" dirty="0" smtClean="0">
                <a:latin typeface="Arial"/>
                <a:cs typeface="Arial"/>
              </a:rPr>
              <a:t>all </a:t>
            </a:r>
            <a:r>
              <a:rPr lang="en-US" sz="1200" spc="-25" dirty="0" smtClean="0">
                <a:latin typeface="Arial"/>
                <a:cs typeface="Arial"/>
              </a:rPr>
              <a:t>servers are connected </a:t>
            </a:r>
            <a:r>
              <a:rPr lang="en-US" sz="1200" spc="-15" dirty="0" smtClean="0">
                <a:latin typeface="Arial"/>
                <a:cs typeface="Arial"/>
              </a:rPr>
              <a:t>by </a:t>
            </a:r>
            <a:r>
              <a:rPr lang="en-US" sz="1200" dirty="0" smtClean="0">
                <a:latin typeface="Arial"/>
                <a:cs typeface="Arial"/>
              </a:rPr>
              <a:t>a </a:t>
            </a:r>
            <a:r>
              <a:rPr lang="en-US" sz="1200" spc="-25" dirty="0" smtClean="0">
                <a:latin typeface="Arial"/>
                <a:cs typeface="Arial"/>
              </a:rPr>
              <a:t>single switch, there </a:t>
            </a:r>
            <a:r>
              <a:rPr lang="en-US" sz="1200" spc="-15" dirty="0" smtClean="0">
                <a:latin typeface="Arial"/>
                <a:cs typeface="Arial"/>
              </a:rPr>
              <a:t>are </a:t>
            </a:r>
            <a:r>
              <a:rPr lang="en-US" sz="1200" spc="-20" dirty="0" smtClean="0">
                <a:latin typeface="Arial"/>
                <a:cs typeface="Arial"/>
              </a:rPr>
              <a:t>only  two </a:t>
            </a:r>
            <a:r>
              <a:rPr lang="en-US" sz="1200" spc="-25" dirty="0" smtClean="0">
                <a:latin typeface="Arial"/>
                <a:cs typeface="Arial"/>
              </a:rPr>
              <a:t>levels </a:t>
            </a:r>
            <a:r>
              <a:rPr lang="en-US" sz="1200" spc="-20" dirty="0" smtClean="0">
                <a:latin typeface="Arial"/>
                <a:cs typeface="Arial"/>
              </a:rPr>
              <a:t>of </a:t>
            </a:r>
            <a:r>
              <a:rPr lang="en-US" sz="1200" spc="-25" dirty="0" smtClean="0">
                <a:latin typeface="Arial"/>
                <a:cs typeface="Arial"/>
              </a:rPr>
              <a:t>locality: on-machine </a:t>
            </a:r>
            <a:r>
              <a:rPr lang="en-US" sz="1200" spc="-20" dirty="0" smtClean="0">
                <a:latin typeface="Arial"/>
                <a:cs typeface="Arial"/>
              </a:rPr>
              <a:t>and </a:t>
            </a:r>
            <a:r>
              <a:rPr lang="en-US" sz="1200" spc="-25" dirty="0" smtClean="0">
                <a:latin typeface="Arial"/>
                <a:cs typeface="Arial"/>
              </a:rPr>
              <a:t>off-machine. </a:t>
            </a:r>
            <a:r>
              <a:rPr lang="en-US" sz="1200" spc="-20" dirty="0" smtClean="0">
                <a:latin typeface="Arial"/>
                <a:cs typeface="Arial"/>
              </a:rPr>
              <a:t>When </a:t>
            </a:r>
            <a:r>
              <a:rPr lang="en-US" sz="1200" spc="-25" dirty="0" smtClean="0">
                <a:latin typeface="Arial"/>
                <a:cs typeface="Arial"/>
              </a:rPr>
              <a:t>loading data </a:t>
            </a:r>
            <a:r>
              <a:rPr lang="en-US" sz="1200" spc="-20" dirty="0" smtClean="0">
                <a:latin typeface="Arial"/>
                <a:cs typeface="Arial"/>
              </a:rPr>
              <a:t>from </a:t>
            </a:r>
            <a:r>
              <a:rPr lang="en-US" sz="1200" dirty="0" smtClean="0">
                <a:latin typeface="Arial"/>
                <a:cs typeface="Arial"/>
              </a:rPr>
              <a:t>a  </a:t>
            </a:r>
            <a:r>
              <a:rPr lang="en-US" sz="1200" spc="-25" dirty="0" err="1" smtClean="0">
                <a:latin typeface="Arial"/>
                <a:cs typeface="Arial"/>
              </a:rPr>
              <a:t>DataNode's</a:t>
            </a:r>
            <a:r>
              <a:rPr lang="en-US" sz="1200" spc="-50" dirty="0" smtClean="0">
                <a:latin typeface="Arial"/>
                <a:cs typeface="Arial"/>
              </a:rPr>
              <a:t> </a:t>
            </a:r>
            <a:r>
              <a:rPr lang="en-US" sz="1200" spc="-25" dirty="0" smtClean="0">
                <a:latin typeface="Arial"/>
                <a:cs typeface="Arial"/>
              </a:rPr>
              <a:t>local</a:t>
            </a:r>
            <a:r>
              <a:rPr lang="en-US" sz="1200" spc="-50" dirty="0" smtClean="0">
                <a:latin typeface="Arial"/>
                <a:cs typeface="Arial"/>
              </a:rPr>
              <a:t> </a:t>
            </a:r>
            <a:r>
              <a:rPr lang="en-US" sz="1200" spc="-30" dirty="0" smtClean="0">
                <a:latin typeface="Arial"/>
                <a:cs typeface="Arial"/>
              </a:rPr>
              <a:t>drive</a:t>
            </a:r>
            <a:r>
              <a:rPr lang="en-US" sz="1200" spc="-40" dirty="0" smtClean="0">
                <a:latin typeface="Arial"/>
                <a:cs typeface="Arial"/>
              </a:rPr>
              <a:t> </a:t>
            </a:r>
            <a:r>
              <a:rPr lang="en-US" sz="1200" spc="-20" dirty="0" smtClean="0">
                <a:latin typeface="Arial"/>
                <a:cs typeface="Arial"/>
              </a:rPr>
              <a:t>into</a:t>
            </a:r>
            <a:r>
              <a:rPr lang="en-US" sz="1200" spc="-40" dirty="0" smtClean="0">
                <a:latin typeface="Arial"/>
                <a:cs typeface="Arial"/>
              </a:rPr>
              <a:t> </a:t>
            </a:r>
            <a:r>
              <a:rPr lang="en-US" sz="1200" spc="-25" dirty="0" smtClean="0">
                <a:latin typeface="Arial"/>
                <a:cs typeface="Arial"/>
              </a:rPr>
              <a:t>HDFS,</a:t>
            </a:r>
            <a:r>
              <a:rPr lang="en-US" sz="1200" spc="-4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err="1" smtClean="0">
                <a:latin typeface="Arial"/>
                <a:cs typeface="Arial"/>
              </a:rPr>
              <a:t>NameNode</a:t>
            </a:r>
            <a:r>
              <a:rPr lang="en-US" sz="1200" spc="-40" dirty="0" smtClean="0">
                <a:latin typeface="Arial"/>
                <a:cs typeface="Arial"/>
              </a:rPr>
              <a:t> </a:t>
            </a:r>
            <a:r>
              <a:rPr lang="en-US" sz="1200" spc="-25" dirty="0" smtClean="0">
                <a:latin typeface="Arial"/>
                <a:cs typeface="Arial"/>
              </a:rPr>
              <a:t>will</a:t>
            </a:r>
            <a:r>
              <a:rPr lang="en-US" sz="1200" spc="-50" dirty="0" smtClean="0">
                <a:latin typeface="Arial"/>
                <a:cs typeface="Arial"/>
              </a:rPr>
              <a:t> </a:t>
            </a:r>
            <a:r>
              <a:rPr lang="en-US" sz="1200" spc="-25" dirty="0" smtClean="0">
                <a:latin typeface="Arial"/>
                <a:cs typeface="Arial"/>
              </a:rPr>
              <a:t>schedule</a:t>
            </a:r>
            <a:r>
              <a:rPr lang="en-US" sz="1200" spc="-40"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0" dirty="0" smtClean="0">
                <a:latin typeface="Arial"/>
                <a:cs typeface="Arial"/>
              </a:rPr>
              <a:t>copy</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go</a:t>
            </a:r>
            <a:r>
              <a:rPr lang="en-US" sz="1200" spc="-50" dirty="0" smtClean="0">
                <a:latin typeface="Arial"/>
                <a:cs typeface="Arial"/>
              </a:rPr>
              <a:t> </a:t>
            </a:r>
            <a:r>
              <a:rPr lang="en-US" sz="1200" spc="-20" dirty="0" smtClean="0">
                <a:latin typeface="Arial"/>
                <a:cs typeface="Arial"/>
              </a:rPr>
              <a:t>into</a:t>
            </a:r>
            <a:r>
              <a:rPr lang="en-US" sz="1200" spc="-50" dirty="0" smtClean="0">
                <a:latin typeface="Arial"/>
                <a:cs typeface="Arial"/>
              </a:rPr>
              <a:t> </a:t>
            </a:r>
            <a:r>
              <a:rPr lang="en-US" sz="1200" spc="-20" dirty="0" smtClean="0">
                <a:latin typeface="Arial"/>
                <a:cs typeface="Arial"/>
              </a:rPr>
              <a:t>the  local</a:t>
            </a:r>
            <a:r>
              <a:rPr lang="en-US" sz="1200" spc="-55" dirty="0" smtClean="0">
                <a:latin typeface="Arial"/>
                <a:cs typeface="Arial"/>
              </a:rPr>
              <a:t> </a:t>
            </a:r>
            <a:r>
              <a:rPr lang="en-US" sz="1200" spc="-25" dirty="0" err="1" smtClean="0">
                <a:latin typeface="Arial"/>
                <a:cs typeface="Arial"/>
              </a:rPr>
              <a:t>DataNode</a:t>
            </a:r>
            <a:r>
              <a:rPr lang="en-US" sz="1200" spc="-25" dirty="0" smtClean="0">
                <a:latin typeface="Arial"/>
                <a:cs typeface="Arial"/>
              </a:rPr>
              <a:t>,</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will</a:t>
            </a:r>
            <a:r>
              <a:rPr lang="en-US" sz="1200" spc="-45" dirty="0" smtClean="0">
                <a:latin typeface="Arial"/>
                <a:cs typeface="Arial"/>
              </a:rPr>
              <a:t> </a:t>
            </a:r>
            <a:r>
              <a:rPr lang="en-US" sz="1200" spc="-20" dirty="0" smtClean="0">
                <a:latin typeface="Arial"/>
                <a:cs typeface="Arial"/>
              </a:rPr>
              <a:t>pick</a:t>
            </a:r>
            <a:r>
              <a:rPr lang="en-US" sz="1200" spc="-60" dirty="0" smtClean="0">
                <a:latin typeface="Arial"/>
                <a:cs typeface="Arial"/>
              </a:rPr>
              <a:t> </a:t>
            </a:r>
            <a:r>
              <a:rPr lang="en-US" sz="1200" spc="-20" dirty="0" smtClean="0">
                <a:latin typeface="Arial"/>
                <a:cs typeface="Arial"/>
              </a:rPr>
              <a:t>two</a:t>
            </a:r>
            <a:r>
              <a:rPr lang="en-US" sz="1200" spc="-45" dirty="0" smtClean="0">
                <a:latin typeface="Arial"/>
                <a:cs typeface="Arial"/>
              </a:rPr>
              <a:t> </a:t>
            </a:r>
            <a:r>
              <a:rPr lang="en-US" sz="1200" spc="-25" dirty="0" smtClean="0">
                <a:latin typeface="Arial"/>
                <a:cs typeface="Arial"/>
              </a:rPr>
              <a:t>other</a:t>
            </a:r>
            <a:r>
              <a:rPr lang="en-US" sz="1200" spc="-60" dirty="0" smtClean="0">
                <a:latin typeface="Arial"/>
                <a:cs typeface="Arial"/>
              </a:rPr>
              <a:t> </a:t>
            </a:r>
            <a:r>
              <a:rPr lang="en-US" sz="1200" spc="-25" dirty="0" smtClean="0">
                <a:latin typeface="Arial"/>
                <a:cs typeface="Arial"/>
              </a:rPr>
              <a:t>machines</a:t>
            </a:r>
            <a:r>
              <a:rPr lang="en-US" sz="1200" spc="-50" dirty="0" smtClean="0">
                <a:latin typeface="Arial"/>
                <a:cs typeface="Arial"/>
              </a:rPr>
              <a:t> </a:t>
            </a:r>
            <a:r>
              <a:rPr lang="en-US" sz="1200" spc="-20" dirty="0" smtClean="0">
                <a:latin typeface="Arial"/>
                <a:cs typeface="Arial"/>
              </a:rPr>
              <a:t>at</a:t>
            </a:r>
            <a:r>
              <a:rPr lang="en-US" sz="1200" spc="-50" dirty="0" smtClean="0">
                <a:latin typeface="Arial"/>
                <a:cs typeface="Arial"/>
              </a:rPr>
              <a:t> </a:t>
            </a:r>
            <a:r>
              <a:rPr lang="en-US" sz="1200" spc="-25" dirty="0" smtClean="0">
                <a:latin typeface="Arial"/>
                <a:cs typeface="Arial"/>
              </a:rPr>
              <a:t>random</a:t>
            </a:r>
            <a:r>
              <a:rPr lang="en-US" sz="1200" spc="-50" dirty="0" smtClean="0">
                <a:latin typeface="Arial"/>
                <a:cs typeface="Arial"/>
              </a:rPr>
              <a:t> </a:t>
            </a:r>
            <a:r>
              <a:rPr lang="en-US" sz="1200" spc="-20" dirty="0" smtClean="0">
                <a:latin typeface="Arial"/>
                <a:cs typeface="Arial"/>
              </a:rPr>
              <a:t>from</a:t>
            </a:r>
            <a:r>
              <a:rPr lang="en-US" sz="1200" spc="-60"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pPr marL="12700" marR="83185">
              <a:lnSpc>
                <a:spcPts val="1610"/>
              </a:lnSpc>
              <a:spcBef>
                <a:spcPts val="615"/>
              </a:spcBef>
            </a:pPr>
            <a:r>
              <a:rPr lang="en-US" sz="1200" spc="-20" dirty="0" smtClean="0">
                <a:latin typeface="Arial"/>
                <a:cs typeface="Arial"/>
              </a:rPr>
              <a:t>For</a:t>
            </a:r>
            <a:r>
              <a:rPr lang="en-US" sz="1200" spc="-45" dirty="0" smtClean="0">
                <a:latin typeface="Arial"/>
                <a:cs typeface="Arial"/>
              </a:rPr>
              <a:t> </a:t>
            </a:r>
            <a:r>
              <a:rPr lang="en-US" sz="1200" spc="-25" dirty="0" smtClean="0">
                <a:latin typeface="Arial"/>
                <a:cs typeface="Arial"/>
              </a:rPr>
              <a:t>larger</a:t>
            </a:r>
            <a:r>
              <a:rPr lang="en-US" sz="1200" spc="-50" dirty="0" smtClean="0">
                <a:latin typeface="Arial"/>
                <a:cs typeface="Arial"/>
              </a:rPr>
              <a:t> </a:t>
            </a:r>
            <a:r>
              <a:rPr lang="en-US" sz="1200" spc="-25" dirty="0" smtClean="0">
                <a:latin typeface="Arial"/>
                <a:cs typeface="Arial"/>
              </a:rPr>
              <a:t>Hadoop</a:t>
            </a:r>
            <a:r>
              <a:rPr lang="en-US" sz="1200" spc="-40" dirty="0" smtClean="0">
                <a:latin typeface="Arial"/>
                <a:cs typeface="Arial"/>
              </a:rPr>
              <a:t> </a:t>
            </a:r>
            <a:r>
              <a:rPr lang="en-US" sz="1200" spc="-25" dirty="0" smtClean="0">
                <a:latin typeface="Arial"/>
                <a:cs typeface="Arial"/>
              </a:rPr>
              <a:t>installations</a:t>
            </a:r>
            <a:r>
              <a:rPr lang="en-US" sz="1200" spc="-45" dirty="0" smtClean="0">
                <a:latin typeface="Arial"/>
                <a:cs typeface="Arial"/>
              </a:rPr>
              <a:t> </a:t>
            </a:r>
            <a:r>
              <a:rPr lang="en-US" sz="1200" spc="-25" dirty="0" smtClean="0">
                <a:latin typeface="Arial"/>
                <a:cs typeface="Arial"/>
              </a:rPr>
              <a:t>which</a:t>
            </a:r>
            <a:r>
              <a:rPr lang="en-US" sz="1200" spc="-50" dirty="0" smtClean="0">
                <a:latin typeface="Arial"/>
                <a:cs typeface="Arial"/>
              </a:rPr>
              <a:t> </a:t>
            </a:r>
            <a:r>
              <a:rPr lang="en-US" sz="1200" spc="-20" dirty="0" smtClean="0">
                <a:latin typeface="Arial"/>
                <a:cs typeface="Arial"/>
              </a:rPr>
              <a:t>span</a:t>
            </a:r>
            <a:r>
              <a:rPr lang="en-US" sz="1200" spc="-40" dirty="0" smtClean="0">
                <a:latin typeface="Arial"/>
                <a:cs typeface="Arial"/>
              </a:rPr>
              <a:t> </a:t>
            </a:r>
            <a:r>
              <a:rPr lang="en-US" sz="1200" spc="-25" dirty="0" smtClean="0">
                <a:latin typeface="Arial"/>
                <a:cs typeface="Arial"/>
              </a:rPr>
              <a:t>multiple</a:t>
            </a:r>
            <a:r>
              <a:rPr lang="en-US" sz="1200" spc="-50" dirty="0" smtClean="0">
                <a:latin typeface="Arial"/>
                <a:cs typeface="Arial"/>
              </a:rPr>
              <a:t> </a:t>
            </a:r>
            <a:r>
              <a:rPr lang="en-US" sz="1200" spc="-25" dirty="0" smtClean="0">
                <a:latin typeface="Arial"/>
                <a:cs typeface="Arial"/>
              </a:rPr>
              <a:t>racks,</a:t>
            </a:r>
            <a:r>
              <a:rPr lang="en-US" sz="1200" spc="-45" dirty="0" smtClean="0">
                <a:latin typeface="Arial"/>
                <a:cs typeface="Arial"/>
              </a:rPr>
              <a:t> </a:t>
            </a:r>
            <a:r>
              <a:rPr lang="en-US" sz="1200" spc="-15" dirty="0" smtClean="0">
                <a:latin typeface="Arial"/>
                <a:cs typeface="Arial"/>
              </a:rPr>
              <a:t>it</a:t>
            </a:r>
            <a:r>
              <a:rPr lang="en-US" sz="1200" spc="-45" dirty="0" smtClean="0">
                <a:latin typeface="Arial"/>
                <a:cs typeface="Arial"/>
              </a:rPr>
              <a:t> </a:t>
            </a:r>
            <a:r>
              <a:rPr lang="en-US" sz="1200" spc="-20" dirty="0" smtClean="0">
                <a:latin typeface="Arial"/>
                <a:cs typeface="Arial"/>
              </a:rPr>
              <a:t>is</a:t>
            </a:r>
            <a:r>
              <a:rPr lang="en-US" sz="1200" spc="-30" dirty="0" smtClean="0">
                <a:latin typeface="Arial"/>
                <a:cs typeface="Arial"/>
              </a:rPr>
              <a:t> important</a:t>
            </a:r>
            <a:r>
              <a:rPr lang="en-US" sz="1200" spc="-4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ensure</a:t>
            </a:r>
            <a:r>
              <a:rPr lang="en-US" sz="1200" spc="-50" dirty="0" smtClean="0">
                <a:latin typeface="Arial"/>
                <a:cs typeface="Arial"/>
              </a:rPr>
              <a:t> </a:t>
            </a:r>
            <a:r>
              <a:rPr lang="en-US" sz="1200" spc="-20" dirty="0" smtClean="0">
                <a:latin typeface="Arial"/>
                <a:cs typeface="Arial"/>
              </a:rPr>
              <a:t>that  </a:t>
            </a:r>
            <a:r>
              <a:rPr lang="en-US" sz="1200" spc="-25" dirty="0" smtClean="0">
                <a:latin typeface="Arial"/>
                <a:cs typeface="Arial"/>
              </a:rPr>
              <a:t>replicas </a:t>
            </a:r>
            <a:r>
              <a:rPr lang="en-US" sz="1200" spc="-20" dirty="0" smtClean="0">
                <a:latin typeface="Arial"/>
                <a:cs typeface="Arial"/>
              </a:rPr>
              <a:t>of data </a:t>
            </a:r>
            <a:r>
              <a:rPr lang="en-US" sz="1200" spc="-25" dirty="0" smtClean="0">
                <a:latin typeface="Arial"/>
                <a:cs typeface="Arial"/>
              </a:rPr>
              <a:t>exist </a:t>
            </a:r>
            <a:r>
              <a:rPr lang="en-US" sz="1200" spc="-15" dirty="0" smtClean="0">
                <a:latin typeface="Arial"/>
                <a:cs typeface="Arial"/>
              </a:rPr>
              <a:t>on </a:t>
            </a:r>
            <a:r>
              <a:rPr lang="en-US" sz="1200" spc="-25" dirty="0" smtClean="0">
                <a:latin typeface="Arial"/>
                <a:cs typeface="Arial"/>
              </a:rPr>
              <a:t>multiple racks </a:t>
            </a:r>
            <a:r>
              <a:rPr lang="en-US" sz="1200" spc="-10" dirty="0" smtClean="0">
                <a:latin typeface="Arial"/>
                <a:cs typeface="Arial"/>
              </a:rPr>
              <a:t>so </a:t>
            </a:r>
            <a:r>
              <a:rPr lang="en-US" sz="1200" spc="-25" dirty="0" smtClean="0">
                <a:latin typeface="Arial"/>
                <a:cs typeface="Arial"/>
              </a:rPr>
              <a:t>that </a:t>
            </a:r>
            <a:r>
              <a:rPr lang="en-US" sz="1200" spc="-15" dirty="0" smtClean="0">
                <a:latin typeface="Arial"/>
                <a:cs typeface="Arial"/>
              </a:rPr>
              <a:t>the </a:t>
            </a:r>
            <a:r>
              <a:rPr lang="en-US" sz="1200" spc="-25" dirty="0" smtClean="0">
                <a:latin typeface="Arial"/>
                <a:cs typeface="Arial"/>
              </a:rPr>
              <a:t>loss </a:t>
            </a:r>
            <a:r>
              <a:rPr lang="en-US" sz="1200" spc="-20" dirty="0" smtClean="0">
                <a:latin typeface="Arial"/>
                <a:cs typeface="Arial"/>
              </a:rPr>
              <a:t>of </a:t>
            </a:r>
            <a:r>
              <a:rPr lang="en-US" sz="1200" dirty="0" smtClean="0">
                <a:latin typeface="Arial"/>
                <a:cs typeface="Arial"/>
              </a:rPr>
              <a:t>a </a:t>
            </a:r>
            <a:r>
              <a:rPr lang="en-US" sz="1200" spc="-25" dirty="0" smtClean="0">
                <a:latin typeface="Arial"/>
                <a:cs typeface="Arial"/>
              </a:rPr>
              <a:t>switch does </a:t>
            </a:r>
            <a:r>
              <a:rPr lang="en-US" sz="1200" spc="-20" dirty="0" smtClean="0">
                <a:latin typeface="Arial"/>
                <a:cs typeface="Arial"/>
              </a:rPr>
              <a:t>not </a:t>
            </a:r>
            <a:r>
              <a:rPr lang="en-US" sz="1200" spc="-25" dirty="0" smtClean="0">
                <a:latin typeface="Arial"/>
                <a:cs typeface="Arial"/>
              </a:rPr>
              <a:t>render  portions</a:t>
            </a:r>
            <a:r>
              <a:rPr lang="en-US" sz="1200" spc="-3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unavailable,</a:t>
            </a:r>
            <a:r>
              <a:rPr lang="en-US" sz="1200" spc="-50" dirty="0" smtClean="0">
                <a:latin typeface="Arial"/>
                <a:cs typeface="Arial"/>
              </a:rPr>
              <a:t> </a:t>
            </a:r>
            <a:r>
              <a:rPr lang="en-US" sz="1200" spc="-20" dirty="0" smtClean="0">
                <a:latin typeface="Arial"/>
                <a:cs typeface="Arial"/>
              </a:rPr>
              <a:t>due</a:t>
            </a:r>
            <a:r>
              <a:rPr lang="en-US" sz="1200" spc="-55" dirty="0" smtClean="0">
                <a:latin typeface="Arial"/>
                <a:cs typeface="Arial"/>
              </a:rPr>
              <a:t> </a:t>
            </a:r>
            <a:r>
              <a:rPr lang="en-US" sz="1200" spc="-10" dirty="0" smtClean="0">
                <a:latin typeface="Arial"/>
                <a:cs typeface="Arial"/>
              </a:rPr>
              <a:t>to</a:t>
            </a:r>
            <a:r>
              <a:rPr lang="en-US" sz="1200" spc="-70" dirty="0" smtClean="0">
                <a:latin typeface="Arial"/>
                <a:cs typeface="Arial"/>
              </a:rPr>
              <a:t> </a:t>
            </a:r>
            <a:r>
              <a:rPr lang="en-US" sz="1200" spc="-20" dirty="0" smtClean="0">
                <a:latin typeface="Arial"/>
                <a:cs typeface="Arial"/>
              </a:rPr>
              <a:t>all</a:t>
            </a:r>
            <a:r>
              <a:rPr lang="en-US" sz="1200" spc="-3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replicas</a:t>
            </a:r>
            <a:r>
              <a:rPr lang="en-US" sz="1200" spc="-50" dirty="0" smtClean="0">
                <a:latin typeface="Arial"/>
                <a:cs typeface="Arial"/>
              </a:rPr>
              <a:t> </a:t>
            </a:r>
            <a:r>
              <a:rPr lang="en-US" sz="1200" spc="-25" dirty="0" smtClean="0">
                <a:latin typeface="Arial"/>
                <a:cs typeface="Arial"/>
              </a:rPr>
              <a:t>being</a:t>
            </a:r>
            <a:r>
              <a:rPr lang="en-US" sz="1200" spc="-40" dirty="0" smtClean="0">
                <a:latin typeface="Arial"/>
                <a:cs typeface="Arial"/>
              </a:rPr>
              <a:t> </a:t>
            </a:r>
            <a:r>
              <a:rPr lang="en-US" sz="1200" spc="-30" dirty="0" smtClean="0">
                <a:latin typeface="Arial"/>
                <a:cs typeface="Arial"/>
              </a:rPr>
              <a:t>underneath</a:t>
            </a:r>
            <a:r>
              <a:rPr lang="en-US" sz="1200" spc="-45" dirty="0" smtClean="0">
                <a:latin typeface="Arial"/>
                <a:cs typeface="Arial"/>
              </a:rPr>
              <a:t> </a:t>
            </a:r>
            <a:r>
              <a:rPr lang="en-US" sz="1200" spc="-25" dirty="0" smtClean="0">
                <a:latin typeface="Arial"/>
                <a:cs typeface="Arial"/>
              </a:rPr>
              <a:t>it.</a:t>
            </a:r>
            <a:endParaRPr lang="en-US" sz="1200" dirty="0" smtClean="0">
              <a:latin typeface="Arial"/>
              <a:cs typeface="Arial"/>
            </a:endParaRPr>
          </a:p>
          <a:p>
            <a:pPr marL="12700" marR="12700">
              <a:lnSpc>
                <a:spcPct val="95900"/>
              </a:lnSpc>
              <a:spcBef>
                <a:spcPts val="560"/>
              </a:spcBef>
            </a:pPr>
            <a:r>
              <a:rPr lang="en-US" sz="1200" spc="-20" dirty="0" smtClean="0">
                <a:latin typeface="Arial"/>
                <a:cs typeface="Arial"/>
              </a:rPr>
              <a:t>HDFS can be </a:t>
            </a:r>
            <a:r>
              <a:rPr lang="en-US" sz="1200" spc="-25" dirty="0" smtClean="0">
                <a:latin typeface="Arial"/>
                <a:cs typeface="Arial"/>
              </a:rPr>
              <a:t>made rack-aware </a:t>
            </a:r>
            <a:r>
              <a:rPr lang="en-US" sz="1200" spc="-15" dirty="0" smtClean="0">
                <a:latin typeface="Arial"/>
                <a:cs typeface="Arial"/>
              </a:rPr>
              <a:t>by the </a:t>
            </a:r>
            <a:r>
              <a:rPr lang="en-US" sz="1200" spc="-20" dirty="0" smtClean="0">
                <a:latin typeface="Arial"/>
                <a:cs typeface="Arial"/>
              </a:rPr>
              <a:t>use </a:t>
            </a:r>
            <a:r>
              <a:rPr lang="en-US" sz="1200" spc="-15" dirty="0" smtClean="0">
                <a:latin typeface="Arial"/>
                <a:cs typeface="Arial"/>
              </a:rPr>
              <a:t>of </a:t>
            </a:r>
            <a:r>
              <a:rPr lang="en-US" sz="1200" dirty="0" smtClean="0">
                <a:latin typeface="Arial"/>
                <a:cs typeface="Arial"/>
              </a:rPr>
              <a:t>a </a:t>
            </a:r>
            <a:r>
              <a:rPr lang="en-US" sz="1200" spc="-25" dirty="0" smtClean="0">
                <a:latin typeface="Arial"/>
                <a:cs typeface="Arial"/>
              </a:rPr>
              <a:t>script which allows </a:t>
            </a:r>
            <a:r>
              <a:rPr lang="en-US" sz="1200" spc="-15" dirty="0" smtClean="0">
                <a:latin typeface="Arial"/>
                <a:cs typeface="Arial"/>
              </a:rPr>
              <a:t>the </a:t>
            </a:r>
            <a:r>
              <a:rPr lang="en-US" sz="1200" spc="-25" dirty="0" smtClean="0">
                <a:latin typeface="Arial"/>
                <a:cs typeface="Arial"/>
              </a:rPr>
              <a:t>master node </a:t>
            </a:r>
            <a:r>
              <a:rPr lang="en-US" sz="1200" spc="-10" dirty="0" smtClean="0">
                <a:latin typeface="Arial"/>
                <a:cs typeface="Arial"/>
              </a:rPr>
              <a:t>to  </a:t>
            </a:r>
            <a:r>
              <a:rPr lang="en-US" sz="1200" spc="-20" dirty="0" smtClean="0">
                <a:latin typeface="Arial"/>
                <a:cs typeface="Arial"/>
              </a:rPr>
              <a:t>map</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network</a:t>
            </a:r>
            <a:r>
              <a:rPr lang="en-US" sz="1200" spc="-50" dirty="0" smtClean="0">
                <a:latin typeface="Arial"/>
                <a:cs typeface="Arial"/>
              </a:rPr>
              <a:t> </a:t>
            </a:r>
            <a:r>
              <a:rPr lang="en-US" sz="1200" spc="-25" dirty="0" smtClean="0">
                <a:latin typeface="Arial"/>
                <a:cs typeface="Arial"/>
              </a:rPr>
              <a:t>topology</a:t>
            </a:r>
            <a:r>
              <a:rPr lang="en-US" sz="1200" spc="-5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cluster.</a:t>
            </a:r>
            <a:r>
              <a:rPr lang="en-US" sz="1200" spc="-55" dirty="0" smtClean="0">
                <a:latin typeface="Arial"/>
                <a:cs typeface="Arial"/>
              </a:rPr>
              <a:t> </a:t>
            </a:r>
            <a:r>
              <a:rPr lang="en-US" sz="1200" spc="-20" dirty="0" smtClean="0">
                <a:latin typeface="Arial"/>
                <a:cs typeface="Arial"/>
              </a:rPr>
              <a:t>While</a:t>
            </a:r>
            <a:r>
              <a:rPr lang="en-US" sz="1200" spc="-55" dirty="0" smtClean="0">
                <a:latin typeface="Arial"/>
                <a:cs typeface="Arial"/>
              </a:rPr>
              <a:t> </a:t>
            </a:r>
            <a:r>
              <a:rPr lang="en-US" sz="1200" spc="-25" dirty="0" smtClean="0">
                <a:latin typeface="Arial"/>
                <a:cs typeface="Arial"/>
              </a:rPr>
              <a:t>alternate</a:t>
            </a:r>
            <a:r>
              <a:rPr lang="en-US" sz="1200" spc="-55" dirty="0" smtClean="0">
                <a:latin typeface="Arial"/>
                <a:cs typeface="Arial"/>
              </a:rPr>
              <a:t> </a:t>
            </a:r>
            <a:r>
              <a:rPr lang="en-US" sz="1200" spc="-25" dirty="0" smtClean="0">
                <a:latin typeface="Arial"/>
                <a:cs typeface="Arial"/>
              </a:rPr>
              <a:t>configuration</a:t>
            </a:r>
            <a:r>
              <a:rPr lang="en-US" sz="1200" spc="-55" dirty="0" smtClean="0">
                <a:latin typeface="Arial"/>
                <a:cs typeface="Arial"/>
              </a:rPr>
              <a:t> </a:t>
            </a:r>
            <a:r>
              <a:rPr lang="en-US" sz="1200" spc="-25" dirty="0" smtClean="0">
                <a:latin typeface="Arial"/>
                <a:cs typeface="Arial"/>
              </a:rPr>
              <a:t>strategies</a:t>
            </a:r>
            <a:r>
              <a:rPr lang="en-US" sz="1200" spc="-45" dirty="0" smtClean="0">
                <a:latin typeface="Arial"/>
                <a:cs typeface="Arial"/>
              </a:rPr>
              <a:t> </a:t>
            </a:r>
            <a:r>
              <a:rPr lang="en-US" sz="1200" spc="-20" dirty="0" smtClean="0">
                <a:latin typeface="Arial"/>
                <a:cs typeface="Arial"/>
              </a:rPr>
              <a:t>can</a:t>
            </a:r>
            <a:r>
              <a:rPr lang="en-US" sz="1200" spc="-45" dirty="0" smtClean="0">
                <a:latin typeface="Arial"/>
                <a:cs typeface="Arial"/>
              </a:rPr>
              <a:t> </a:t>
            </a:r>
            <a:r>
              <a:rPr lang="en-US" sz="1200" spc="-30" dirty="0" smtClean="0">
                <a:latin typeface="Arial"/>
                <a:cs typeface="Arial"/>
              </a:rPr>
              <a:t>be  </a:t>
            </a:r>
            <a:r>
              <a:rPr lang="en-US" sz="1200" spc="-25" dirty="0" smtClean="0">
                <a:latin typeface="Arial"/>
                <a:cs typeface="Arial"/>
              </a:rPr>
              <a:t>used, </a:t>
            </a:r>
            <a:r>
              <a:rPr lang="en-US" sz="1200" spc="-20" dirty="0" smtClean="0">
                <a:latin typeface="Arial"/>
                <a:cs typeface="Arial"/>
              </a:rPr>
              <a:t>the </a:t>
            </a:r>
            <a:r>
              <a:rPr lang="en-US" sz="1200" spc="-30" dirty="0" smtClean="0">
                <a:latin typeface="Arial"/>
                <a:cs typeface="Arial"/>
              </a:rPr>
              <a:t>default implementation </a:t>
            </a:r>
            <a:r>
              <a:rPr lang="en-US" sz="1200" spc="-25" dirty="0" smtClean="0">
                <a:latin typeface="Arial"/>
                <a:cs typeface="Arial"/>
              </a:rPr>
              <a:t>allows you </a:t>
            </a:r>
            <a:r>
              <a:rPr lang="en-US" sz="1200" spc="-10" dirty="0" smtClean="0">
                <a:latin typeface="Arial"/>
                <a:cs typeface="Arial"/>
              </a:rPr>
              <a:t>to </a:t>
            </a:r>
            <a:r>
              <a:rPr lang="en-US" sz="1200" spc="-25" dirty="0" smtClean="0">
                <a:latin typeface="Arial"/>
                <a:cs typeface="Arial"/>
              </a:rPr>
              <a:t>provide </a:t>
            </a:r>
            <a:r>
              <a:rPr lang="en-US" sz="1200" spc="-15" dirty="0" smtClean="0">
                <a:latin typeface="Arial"/>
                <a:cs typeface="Arial"/>
              </a:rPr>
              <a:t>an </a:t>
            </a:r>
            <a:r>
              <a:rPr lang="en-US" sz="1200" spc="-25" dirty="0" smtClean="0">
                <a:latin typeface="Arial"/>
                <a:cs typeface="Arial"/>
              </a:rPr>
              <a:t>executable script which  returns</a:t>
            </a:r>
            <a:r>
              <a:rPr lang="en-US" sz="1200" spc="-6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rack</a:t>
            </a:r>
            <a:r>
              <a:rPr lang="en-US" sz="1200" spc="-50" dirty="0" smtClean="0">
                <a:latin typeface="Arial"/>
                <a:cs typeface="Arial"/>
              </a:rPr>
              <a:t> </a:t>
            </a:r>
            <a:r>
              <a:rPr lang="en-US" sz="1200" spc="-25" dirty="0" smtClean="0">
                <a:latin typeface="Arial"/>
                <a:cs typeface="Arial"/>
              </a:rPr>
              <a:t>address</a:t>
            </a:r>
            <a:r>
              <a:rPr lang="en-US" sz="1200" spc="-4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0" dirty="0" smtClean="0">
                <a:latin typeface="Arial"/>
                <a:cs typeface="Arial"/>
              </a:rPr>
              <a:t>each</a:t>
            </a:r>
            <a:r>
              <a:rPr lang="en-US" sz="1200" spc="-5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list</a:t>
            </a:r>
            <a:r>
              <a:rPr lang="en-US" sz="1200" spc="-6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10" dirty="0" smtClean="0">
                <a:latin typeface="Arial"/>
                <a:cs typeface="Arial"/>
              </a:rPr>
              <a:t>IP</a:t>
            </a:r>
            <a:r>
              <a:rPr lang="en-US" sz="1200" spc="-55" dirty="0" smtClean="0">
                <a:latin typeface="Arial"/>
                <a:cs typeface="Arial"/>
              </a:rPr>
              <a:t> </a:t>
            </a:r>
            <a:r>
              <a:rPr lang="en-US" sz="1200" spc="-25" dirty="0" smtClean="0">
                <a:latin typeface="Arial"/>
                <a:cs typeface="Arial"/>
              </a:rPr>
              <a:t>addresses.</a:t>
            </a:r>
            <a:endParaRPr lang="en-US" sz="1200" dirty="0" smtClean="0">
              <a:latin typeface="Arial"/>
              <a:cs typeface="Arial"/>
            </a:endParaRPr>
          </a:p>
          <a:p>
            <a:pPr marL="12700" marR="5080" algn="just">
              <a:lnSpc>
                <a:spcPts val="1610"/>
              </a:lnSpc>
              <a:spcBef>
                <a:spcPts val="655"/>
              </a:spcBef>
            </a:pP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network</a:t>
            </a:r>
            <a:r>
              <a:rPr lang="en-US" sz="1200" spc="-50" dirty="0" smtClean="0">
                <a:latin typeface="Arial"/>
                <a:cs typeface="Arial"/>
              </a:rPr>
              <a:t> </a:t>
            </a:r>
            <a:r>
              <a:rPr lang="en-US" sz="1200" spc="-25" dirty="0" smtClean="0">
                <a:latin typeface="Arial"/>
                <a:cs typeface="Arial"/>
              </a:rPr>
              <a:t>topology</a:t>
            </a:r>
            <a:r>
              <a:rPr lang="en-US" sz="1200" spc="-60" dirty="0" smtClean="0">
                <a:latin typeface="Arial"/>
                <a:cs typeface="Arial"/>
              </a:rPr>
              <a:t> </a:t>
            </a:r>
            <a:r>
              <a:rPr lang="en-US" sz="1200" spc="-20" dirty="0" smtClean="0">
                <a:latin typeface="Arial"/>
                <a:cs typeface="Arial"/>
              </a:rPr>
              <a:t>script</a:t>
            </a:r>
            <a:r>
              <a:rPr lang="en-US" sz="1200" spc="-50" dirty="0" smtClean="0">
                <a:latin typeface="Arial"/>
                <a:cs typeface="Arial"/>
              </a:rPr>
              <a:t> </a:t>
            </a:r>
            <a:r>
              <a:rPr lang="en-US" sz="1200" spc="-25" dirty="0" smtClean="0">
                <a:latin typeface="Arial"/>
                <a:cs typeface="Arial"/>
              </a:rPr>
              <a:t>receives</a:t>
            </a:r>
            <a:r>
              <a:rPr lang="en-US" sz="1200" spc="-50" dirty="0" smtClean="0">
                <a:latin typeface="Arial"/>
                <a:cs typeface="Arial"/>
              </a:rPr>
              <a:t> </a:t>
            </a:r>
            <a:r>
              <a:rPr lang="en-US" sz="1200" spc="-20" dirty="0" smtClean="0">
                <a:latin typeface="Arial"/>
                <a:cs typeface="Arial"/>
              </a:rPr>
              <a:t>as</a:t>
            </a:r>
            <a:r>
              <a:rPr lang="en-US" sz="1200" spc="-50" dirty="0" smtClean="0">
                <a:latin typeface="Arial"/>
                <a:cs typeface="Arial"/>
              </a:rPr>
              <a:t> </a:t>
            </a:r>
            <a:r>
              <a:rPr lang="en-US" sz="1200" spc="-25" dirty="0" smtClean="0">
                <a:latin typeface="Arial"/>
                <a:cs typeface="Arial"/>
              </a:rPr>
              <a:t>arguments</a:t>
            </a:r>
            <a:r>
              <a:rPr lang="en-US" sz="1200" spc="-35" dirty="0" smtClean="0">
                <a:latin typeface="Arial"/>
                <a:cs typeface="Arial"/>
              </a:rPr>
              <a:t> </a:t>
            </a:r>
            <a:r>
              <a:rPr lang="en-US" sz="1200" spc="-20" dirty="0" smtClean="0">
                <a:latin typeface="Arial"/>
                <a:cs typeface="Arial"/>
              </a:rPr>
              <a:t>one</a:t>
            </a:r>
            <a:r>
              <a:rPr lang="en-US" sz="1200" spc="-55"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spc="-20" dirty="0" smtClean="0">
                <a:latin typeface="Arial"/>
                <a:cs typeface="Arial"/>
              </a:rPr>
              <a:t>more</a:t>
            </a:r>
            <a:r>
              <a:rPr lang="en-US" sz="1200" spc="-55" dirty="0" smtClean="0">
                <a:latin typeface="Arial"/>
                <a:cs typeface="Arial"/>
              </a:rPr>
              <a:t> </a:t>
            </a:r>
            <a:r>
              <a:rPr lang="en-US" sz="1200" spc="-10" dirty="0" smtClean="0">
                <a:latin typeface="Arial"/>
                <a:cs typeface="Arial"/>
              </a:rPr>
              <a:t>IP</a:t>
            </a:r>
            <a:r>
              <a:rPr lang="en-US" sz="1200" spc="-55" dirty="0" smtClean="0">
                <a:latin typeface="Arial"/>
                <a:cs typeface="Arial"/>
              </a:rPr>
              <a:t> </a:t>
            </a:r>
            <a:r>
              <a:rPr lang="en-US" sz="1200" spc="-25" dirty="0" smtClean="0">
                <a:latin typeface="Arial"/>
                <a:cs typeface="Arial"/>
              </a:rPr>
              <a:t>addresses</a:t>
            </a:r>
            <a:r>
              <a:rPr lang="en-US" sz="1200" spc="-50" dirty="0" smtClean="0">
                <a:latin typeface="Arial"/>
                <a:cs typeface="Arial"/>
              </a:rPr>
              <a:t> </a:t>
            </a:r>
            <a:r>
              <a:rPr lang="en-US" sz="1200" spc="-20" dirty="0" smtClean="0">
                <a:latin typeface="Arial"/>
                <a:cs typeface="Arial"/>
              </a:rPr>
              <a:t>of</a:t>
            </a:r>
            <a:r>
              <a:rPr lang="en-US" sz="1200" spc="-60" dirty="0" smtClean="0">
                <a:latin typeface="Arial"/>
                <a:cs typeface="Arial"/>
              </a:rPr>
              <a:t> </a:t>
            </a:r>
            <a:r>
              <a:rPr lang="en-US" sz="1200" spc="-25" dirty="0" smtClean="0">
                <a:latin typeface="Arial"/>
                <a:cs typeface="Arial"/>
              </a:rPr>
              <a:t>nodes  </a:t>
            </a:r>
            <a:r>
              <a:rPr lang="en-US" sz="1200" spc="-10"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cluster.</a:t>
            </a:r>
            <a:r>
              <a:rPr lang="en-US" sz="1200" spc="-60" dirty="0" smtClean="0">
                <a:latin typeface="Arial"/>
                <a:cs typeface="Arial"/>
              </a:rPr>
              <a:t> </a:t>
            </a:r>
            <a:r>
              <a:rPr lang="en-US" sz="1200" spc="-10" dirty="0" smtClean="0">
                <a:latin typeface="Arial"/>
                <a:cs typeface="Arial"/>
              </a:rPr>
              <a:t>It</a:t>
            </a:r>
            <a:r>
              <a:rPr lang="en-US" sz="1200" spc="-45" dirty="0" smtClean="0">
                <a:latin typeface="Arial"/>
                <a:cs typeface="Arial"/>
              </a:rPr>
              <a:t> </a:t>
            </a:r>
            <a:r>
              <a:rPr lang="en-US" sz="1200" spc="-25" dirty="0" smtClean="0">
                <a:latin typeface="Arial"/>
                <a:cs typeface="Arial"/>
              </a:rPr>
              <a:t>returns</a:t>
            </a:r>
            <a:r>
              <a:rPr lang="en-US" sz="1200" spc="-45" dirty="0" smtClean="0">
                <a:latin typeface="Arial"/>
                <a:cs typeface="Arial"/>
              </a:rPr>
              <a:t> </a:t>
            </a:r>
            <a:r>
              <a:rPr lang="en-US" sz="1200" spc="-15" dirty="0" smtClean="0">
                <a:latin typeface="Arial"/>
                <a:cs typeface="Arial"/>
              </a:rPr>
              <a:t>on</a:t>
            </a:r>
            <a:r>
              <a:rPr lang="en-US" sz="1200" spc="-55" dirty="0" smtClean="0">
                <a:latin typeface="Arial"/>
                <a:cs typeface="Arial"/>
              </a:rPr>
              <a:t> </a:t>
            </a:r>
            <a:r>
              <a:rPr lang="en-US" sz="1200" spc="-25" dirty="0" err="1" smtClean="0">
                <a:latin typeface="Arial"/>
                <a:cs typeface="Arial"/>
              </a:rPr>
              <a:t>stdout</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list</a:t>
            </a:r>
            <a:r>
              <a:rPr lang="en-US" sz="1200" spc="-35" dirty="0" smtClean="0">
                <a:latin typeface="Arial"/>
                <a:cs typeface="Arial"/>
              </a:rPr>
              <a:t> </a:t>
            </a:r>
            <a:r>
              <a:rPr lang="en-US" sz="1200" spc="-20" dirty="0" smtClean="0">
                <a:latin typeface="Arial"/>
                <a:cs typeface="Arial"/>
              </a:rPr>
              <a:t>of</a:t>
            </a:r>
            <a:r>
              <a:rPr lang="en-US" sz="1200" spc="-55" dirty="0" smtClean="0">
                <a:latin typeface="Arial"/>
                <a:cs typeface="Arial"/>
              </a:rPr>
              <a:t> </a:t>
            </a:r>
            <a:r>
              <a:rPr lang="en-US" sz="1200" spc="-20" dirty="0" smtClean="0">
                <a:latin typeface="Arial"/>
                <a:cs typeface="Arial"/>
              </a:rPr>
              <a:t>rack</a:t>
            </a:r>
            <a:r>
              <a:rPr lang="en-US" sz="1200" spc="-45" dirty="0" smtClean="0">
                <a:latin typeface="Arial"/>
                <a:cs typeface="Arial"/>
              </a:rPr>
              <a:t> </a:t>
            </a:r>
            <a:r>
              <a:rPr lang="en-US" sz="1200" spc="-25" dirty="0" smtClean="0">
                <a:latin typeface="Arial"/>
                <a:cs typeface="Arial"/>
              </a:rPr>
              <a:t>names,</a:t>
            </a:r>
            <a:r>
              <a:rPr lang="en-US" sz="1200" spc="-50"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15" dirty="0" smtClean="0">
                <a:latin typeface="Arial"/>
                <a:cs typeface="Arial"/>
              </a:rPr>
              <a:t>for</a:t>
            </a:r>
            <a:r>
              <a:rPr lang="en-US" sz="1200" spc="-65" dirty="0" smtClean="0">
                <a:latin typeface="Arial"/>
                <a:cs typeface="Arial"/>
              </a:rPr>
              <a:t> </a:t>
            </a:r>
            <a:r>
              <a:rPr lang="en-US" sz="1200" spc="-20" dirty="0" smtClean="0">
                <a:latin typeface="Arial"/>
                <a:cs typeface="Arial"/>
              </a:rPr>
              <a:t>each</a:t>
            </a:r>
            <a:r>
              <a:rPr lang="en-US" sz="1200" spc="-50" dirty="0" smtClean="0">
                <a:latin typeface="Arial"/>
                <a:cs typeface="Arial"/>
              </a:rPr>
              <a:t> </a:t>
            </a:r>
            <a:r>
              <a:rPr lang="en-US" sz="1200" spc="-25" dirty="0" smtClean="0">
                <a:latin typeface="Arial"/>
                <a:cs typeface="Arial"/>
              </a:rPr>
              <a:t>input.</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input</a:t>
            </a:r>
            <a:r>
              <a:rPr lang="en-US" sz="1200" spc="-45" dirty="0" smtClean="0">
                <a:latin typeface="Arial"/>
                <a:cs typeface="Arial"/>
              </a:rPr>
              <a:t> </a:t>
            </a:r>
            <a:r>
              <a:rPr lang="en-US" sz="1200" spc="-20" dirty="0" smtClean="0">
                <a:latin typeface="Arial"/>
                <a:cs typeface="Arial"/>
              </a:rPr>
              <a:t>and  </a:t>
            </a:r>
            <a:r>
              <a:rPr lang="en-US" sz="1200" spc="-25" dirty="0" smtClean="0">
                <a:latin typeface="Arial"/>
                <a:cs typeface="Arial"/>
              </a:rPr>
              <a:t>output order must </a:t>
            </a:r>
            <a:r>
              <a:rPr lang="en-US" sz="1200" spc="-20" dirty="0" smtClean="0">
                <a:latin typeface="Arial"/>
                <a:cs typeface="Arial"/>
              </a:rPr>
              <a:t>be</a:t>
            </a:r>
            <a:r>
              <a:rPr lang="en-US" sz="1200" spc="-130" dirty="0" smtClean="0">
                <a:latin typeface="Arial"/>
                <a:cs typeface="Arial"/>
              </a:rPr>
              <a:t> </a:t>
            </a:r>
            <a:r>
              <a:rPr lang="en-US" sz="1200" spc="-25" dirty="0" smtClean="0">
                <a:latin typeface="Arial"/>
                <a:cs typeface="Arial"/>
              </a:rPr>
              <a:t>consistent.</a:t>
            </a:r>
            <a:endParaRPr lang="en-US" sz="1200" dirty="0" smtClean="0">
              <a:latin typeface="Arial"/>
              <a:cs typeface="Arial"/>
            </a:endParaRPr>
          </a:p>
          <a:p>
            <a:pPr marL="12700" marR="16510">
              <a:lnSpc>
                <a:spcPct val="95900"/>
              </a:lnSpc>
              <a:spcBef>
                <a:spcPts val="175"/>
              </a:spcBef>
            </a:pPr>
            <a:r>
              <a:rPr lang="en-US" sz="1200" spc="-15" dirty="0" smtClean="0">
                <a:latin typeface="Arial"/>
                <a:cs typeface="Arial"/>
              </a:rPr>
              <a:t>To </a:t>
            </a:r>
            <a:r>
              <a:rPr lang="en-US" sz="1200" spc="-20" dirty="0" smtClean="0">
                <a:latin typeface="Arial"/>
                <a:cs typeface="Arial"/>
              </a:rPr>
              <a:t>set </a:t>
            </a:r>
            <a:r>
              <a:rPr lang="en-US" sz="1200" spc="-15" dirty="0" smtClean="0">
                <a:latin typeface="Arial"/>
                <a:cs typeface="Arial"/>
              </a:rPr>
              <a:t>the </a:t>
            </a:r>
            <a:r>
              <a:rPr lang="en-US" sz="1200" spc="-25" dirty="0" smtClean="0">
                <a:latin typeface="Arial"/>
                <a:cs typeface="Arial"/>
              </a:rPr>
              <a:t>rack mapping script, specify </a:t>
            </a:r>
            <a:r>
              <a:rPr lang="en-US" sz="1200" spc="-20" dirty="0" smtClean="0">
                <a:latin typeface="Arial"/>
                <a:cs typeface="Arial"/>
              </a:rPr>
              <a:t>the </a:t>
            </a:r>
            <a:r>
              <a:rPr lang="en-US" sz="1200" spc="-15" dirty="0" smtClean="0">
                <a:latin typeface="Arial"/>
                <a:cs typeface="Arial"/>
              </a:rPr>
              <a:t>key </a:t>
            </a:r>
            <a:r>
              <a:rPr lang="en-US" sz="1200" spc="-30" dirty="0" smtClean="0">
                <a:latin typeface="Arial"/>
                <a:cs typeface="Arial"/>
              </a:rPr>
              <a:t>topology.script.file.name </a:t>
            </a:r>
            <a:r>
              <a:rPr lang="en-US" sz="1200" spc="-10" dirty="0" smtClean="0">
                <a:latin typeface="Arial"/>
                <a:cs typeface="Arial"/>
              </a:rPr>
              <a:t>in  </a:t>
            </a:r>
            <a:r>
              <a:rPr lang="en-US" sz="1200" spc="-30" dirty="0" err="1" smtClean="0">
                <a:latin typeface="Arial"/>
                <a:cs typeface="Arial"/>
              </a:rPr>
              <a:t>conf</a:t>
            </a:r>
            <a:r>
              <a:rPr lang="en-US" sz="1200" spc="-30" dirty="0" smtClean="0">
                <a:latin typeface="Arial"/>
                <a:cs typeface="Arial"/>
              </a:rPr>
              <a:t>/Hadoop-site.xml.</a:t>
            </a:r>
            <a:r>
              <a:rPr lang="en-US" sz="1200" spc="-25" dirty="0" smtClean="0">
                <a:latin typeface="Arial"/>
                <a:cs typeface="Arial"/>
              </a:rPr>
              <a:t> This</a:t>
            </a:r>
            <a:r>
              <a:rPr lang="en-US" sz="1200" spc="-40" dirty="0" smtClean="0">
                <a:latin typeface="Arial"/>
                <a:cs typeface="Arial"/>
              </a:rPr>
              <a:t> </a:t>
            </a:r>
            <a:r>
              <a:rPr lang="en-US" sz="1200" spc="-30" dirty="0" smtClean="0">
                <a:latin typeface="Arial"/>
                <a:cs typeface="Arial"/>
              </a:rPr>
              <a:t>provides</a:t>
            </a:r>
            <a:r>
              <a:rPr lang="en-US" sz="1200" spc="-25" dirty="0" smtClean="0">
                <a:latin typeface="Arial"/>
                <a:cs typeface="Arial"/>
              </a:rPr>
              <a:t> </a:t>
            </a:r>
            <a:r>
              <a:rPr lang="en-US" sz="1200" dirty="0" smtClean="0">
                <a:latin typeface="Arial"/>
                <a:cs typeface="Arial"/>
              </a:rPr>
              <a:t>a</a:t>
            </a:r>
            <a:r>
              <a:rPr lang="en-US" sz="1200" spc="-60" dirty="0" smtClean="0">
                <a:latin typeface="Arial"/>
                <a:cs typeface="Arial"/>
              </a:rPr>
              <a:t> </a:t>
            </a:r>
            <a:r>
              <a:rPr lang="en-US" sz="1200" spc="-25" dirty="0" smtClean="0">
                <a:latin typeface="Arial"/>
                <a:cs typeface="Arial"/>
              </a:rPr>
              <a:t>command</a:t>
            </a:r>
            <a:r>
              <a:rPr lang="en-US" sz="1200" spc="-60" dirty="0" smtClean="0">
                <a:latin typeface="Arial"/>
                <a:cs typeface="Arial"/>
              </a:rPr>
              <a:t> </a:t>
            </a:r>
            <a:r>
              <a:rPr lang="en-US" sz="1200" spc="-10" dirty="0" smtClean="0">
                <a:latin typeface="Arial"/>
                <a:cs typeface="Arial"/>
              </a:rPr>
              <a:t>to</a:t>
            </a:r>
            <a:r>
              <a:rPr lang="en-US" sz="1200" spc="-45" dirty="0" smtClean="0">
                <a:latin typeface="Arial"/>
                <a:cs typeface="Arial"/>
              </a:rPr>
              <a:t> </a:t>
            </a:r>
            <a:r>
              <a:rPr lang="en-US" sz="1200" spc="-20" dirty="0" smtClean="0">
                <a:latin typeface="Arial"/>
                <a:cs typeface="Arial"/>
              </a:rPr>
              <a:t>run</a:t>
            </a:r>
            <a:r>
              <a:rPr lang="en-US" sz="1200" spc="-40" dirty="0" smtClean="0">
                <a:latin typeface="Arial"/>
                <a:cs typeface="Arial"/>
              </a:rPr>
              <a:t> </a:t>
            </a:r>
            <a:r>
              <a:rPr lang="en-US" sz="1200" spc="-15" dirty="0" smtClean="0">
                <a:latin typeface="Arial"/>
                <a:cs typeface="Arial"/>
              </a:rPr>
              <a:t>to</a:t>
            </a:r>
            <a:r>
              <a:rPr lang="en-US" sz="1200" spc="-35" dirty="0" smtClean="0">
                <a:latin typeface="Arial"/>
                <a:cs typeface="Arial"/>
              </a:rPr>
              <a:t> </a:t>
            </a:r>
            <a:r>
              <a:rPr lang="en-US" sz="1200" spc="-25" dirty="0" smtClean="0">
                <a:latin typeface="Arial"/>
                <a:cs typeface="Arial"/>
              </a:rPr>
              <a:t>return</a:t>
            </a:r>
            <a:r>
              <a:rPr lang="en-US" sz="1200" spc="-45" dirty="0" smtClean="0">
                <a:latin typeface="Arial"/>
                <a:cs typeface="Arial"/>
              </a:rPr>
              <a:t> </a:t>
            </a:r>
            <a:r>
              <a:rPr lang="en-US" sz="1200" dirty="0" smtClean="0">
                <a:latin typeface="Arial"/>
                <a:cs typeface="Arial"/>
              </a:rPr>
              <a:t>a</a:t>
            </a:r>
            <a:r>
              <a:rPr lang="en-US" sz="1200" spc="-45" dirty="0" smtClean="0">
                <a:latin typeface="Arial"/>
                <a:cs typeface="Arial"/>
              </a:rPr>
              <a:t> </a:t>
            </a:r>
            <a:r>
              <a:rPr lang="en-US" sz="1200" spc="-25" dirty="0" smtClean="0">
                <a:latin typeface="Arial"/>
                <a:cs typeface="Arial"/>
              </a:rPr>
              <a:t>rack</a:t>
            </a:r>
            <a:r>
              <a:rPr lang="en-US" sz="1200" spc="-40" dirty="0" smtClean="0">
                <a:latin typeface="Arial"/>
                <a:cs typeface="Arial"/>
              </a:rPr>
              <a:t> </a:t>
            </a:r>
            <a:r>
              <a:rPr lang="en-US" sz="1200" spc="-20" dirty="0" smtClean="0">
                <a:latin typeface="Arial"/>
                <a:cs typeface="Arial"/>
              </a:rPr>
              <a:t>id;</a:t>
            </a:r>
            <a:r>
              <a:rPr lang="en-US" sz="1200" spc="-25" dirty="0" smtClean="0">
                <a:latin typeface="Arial"/>
                <a:cs typeface="Arial"/>
              </a:rPr>
              <a:t> </a:t>
            </a:r>
            <a:r>
              <a:rPr lang="en-US" sz="1200" spc="-20" dirty="0" smtClean="0">
                <a:latin typeface="Arial"/>
                <a:cs typeface="Arial"/>
              </a:rPr>
              <a:t>it</a:t>
            </a:r>
            <a:r>
              <a:rPr lang="en-US" sz="1200" spc="-35" dirty="0" smtClean="0">
                <a:latin typeface="Arial"/>
                <a:cs typeface="Arial"/>
              </a:rPr>
              <a:t> </a:t>
            </a:r>
            <a:r>
              <a:rPr lang="en-US" sz="1200" spc="-20" dirty="0" smtClean="0">
                <a:latin typeface="Arial"/>
                <a:cs typeface="Arial"/>
              </a:rPr>
              <a:t>must</a:t>
            </a:r>
            <a:r>
              <a:rPr lang="en-US" sz="1200" spc="-40" dirty="0" smtClean="0">
                <a:latin typeface="Arial"/>
                <a:cs typeface="Arial"/>
              </a:rPr>
              <a:t> </a:t>
            </a:r>
            <a:r>
              <a:rPr lang="en-US" sz="1200" spc="-15" dirty="0" smtClean="0">
                <a:latin typeface="Arial"/>
                <a:cs typeface="Arial"/>
              </a:rPr>
              <a:t>be</a:t>
            </a:r>
            <a:r>
              <a:rPr lang="en-US" sz="1200" spc="-45" dirty="0" smtClean="0">
                <a:latin typeface="Arial"/>
                <a:cs typeface="Arial"/>
              </a:rPr>
              <a:t> </a:t>
            </a:r>
            <a:r>
              <a:rPr lang="en-US" sz="1200" spc="-20" dirty="0" smtClean="0">
                <a:latin typeface="Arial"/>
                <a:cs typeface="Arial"/>
              </a:rPr>
              <a:t>an  </a:t>
            </a:r>
            <a:r>
              <a:rPr lang="en-US" sz="1200" spc="-25" dirty="0" smtClean="0">
                <a:latin typeface="Arial"/>
                <a:cs typeface="Arial"/>
              </a:rPr>
              <a:t>executable</a:t>
            </a:r>
            <a:r>
              <a:rPr lang="en-US" sz="1200" spc="-70" dirty="0" smtClean="0">
                <a:latin typeface="Arial"/>
                <a:cs typeface="Arial"/>
              </a:rPr>
              <a:t> </a:t>
            </a:r>
            <a:r>
              <a:rPr lang="en-US" sz="1200" spc="-25" dirty="0" smtClean="0">
                <a:latin typeface="Arial"/>
                <a:cs typeface="Arial"/>
              </a:rPr>
              <a:t>script</a:t>
            </a:r>
            <a:r>
              <a:rPr lang="en-US" sz="1200" spc="-50" dirty="0" smtClean="0">
                <a:latin typeface="Arial"/>
                <a:cs typeface="Arial"/>
              </a:rPr>
              <a:t> </a:t>
            </a:r>
            <a:r>
              <a:rPr lang="en-US" sz="1200" spc="-15" dirty="0" smtClean="0">
                <a:latin typeface="Arial"/>
                <a:cs typeface="Arial"/>
              </a:rPr>
              <a:t>or</a:t>
            </a:r>
            <a:r>
              <a:rPr lang="en-US" sz="1200" spc="-65" dirty="0" smtClean="0">
                <a:latin typeface="Arial"/>
                <a:cs typeface="Arial"/>
              </a:rPr>
              <a:t> </a:t>
            </a:r>
            <a:r>
              <a:rPr lang="en-US" sz="1200" spc="-25" dirty="0" smtClean="0">
                <a:latin typeface="Arial"/>
                <a:cs typeface="Arial"/>
              </a:rPr>
              <a:t>program.</a:t>
            </a:r>
            <a:r>
              <a:rPr lang="en-US" sz="1200" spc="-45" dirty="0" smtClean="0">
                <a:latin typeface="Arial"/>
                <a:cs typeface="Arial"/>
              </a:rPr>
              <a:t> </a:t>
            </a:r>
            <a:r>
              <a:rPr lang="en-US" sz="1200" spc="-10" dirty="0" smtClean="0">
                <a:latin typeface="Arial"/>
                <a:cs typeface="Arial"/>
              </a:rPr>
              <a:t>By</a:t>
            </a:r>
            <a:r>
              <a:rPr lang="en-US" sz="1200" spc="-60" dirty="0" smtClean="0">
                <a:latin typeface="Arial"/>
                <a:cs typeface="Arial"/>
              </a:rPr>
              <a:t> </a:t>
            </a:r>
            <a:r>
              <a:rPr lang="en-US" sz="1200" spc="-25" dirty="0" smtClean="0">
                <a:latin typeface="Arial"/>
                <a:cs typeface="Arial"/>
              </a:rPr>
              <a:t>default,</a:t>
            </a:r>
            <a:r>
              <a:rPr lang="en-US" sz="1200" spc="-50" dirty="0" smtClean="0">
                <a:latin typeface="Arial"/>
                <a:cs typeface="Arial"/>
              </a:rPr>
              <a:t> </a:t>
            </a:r>
            <a:r>
              <a:rPr lang="en-US" sz="1200" spc="-25" dirty="0" smtClean="0">
                <a:latin typeface="Arial"/>
                <a:cs typeface="Arial"/>
              </a:rPr>
              <a:t>Hadoop</a:t>
            </a:r>
            <a:r>
              <a:rPr lang="en-US" sz="1200" spc="-50" dirty="0" smtClean="0">
                <a:latin typeface="Arial"/>
                <a:cs typeface="Arial"/>
              </a:rPr>
              <a:t> </a:t>
            </a:r>
            <a:r>
              <a:rPr lang="en-US" sz="1200" spc="-25" dirty="0" smtClean="0">
                <a:latin typeface="Arial"/>
                <a:cs typeface="Arial"/>
              </a:rPr>
              <a:t>will</a:t>
            </a:r>
            <a:r>
              <a:rPr lang="en-US" sz="1200" spc="-45" dirty="0" smtClean="0">
                <a:latin typeface="Arial"/>
                <a:cs typeface="Arial"/>
              </a:rPr>
              <a:t> </a:t>
            </a:r>
            <a:r>
              <a:rPr lang="en-US" sz="1200" spc="-25" dirty="0" smtClean="0">
                <a:latin typeface="Arial"/>
                <a:cs typeface="Arial"/>
              </a:rPr>
              <a:t>attempt</a:t>
            </a:r>
            <a:r>
              <a:rPr lang="en-US" sz="1200" spc="-50" dirty="0" smtClean="0">
                <a:latin typeface="Arial"/>
                <a:cs typeface="Arial"/>
              </a:rPr>
              <a:t> </a:t>
            </a:r>
            <a:r>
              <a:rPr lang="en-US" sz="1200" spc="-15" dirty="0" smtClean="0">
                <a:latin typeface="Arial"/>
                <a:cs typeface="Arial"/>
              </a:rPr>
              <a:t>to</a:t>
            </a:r>
            <a:r>
              <a:rPr lang="en-US" sz="1200" spc="-55" dirty="0" smtClean="0">
                <a:latin typeface="Arial"/>
                <a:cs typeface="Arial"/>
              </a:rPr>
              <a:t> </a:t>
            </a:r>
            <a:r>
              <a:rPr lang="en-US" sz="1200" spc="-20" dirty="0" smtClean="0">
                <a:latin typeface="Arial"/>
                <a:cs typeface="Arial"/>
              </a:rPr>
              <a:t>send</a:t>
            </a:r>
            <a:r>
              <a:rPr lang="en-US" sz="1200" spc="-40"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0" dirty="0" smtClean="0">
                <a:latin typeface="Arial"/>
                <a:cs typeface="Arial"/>
              </a:rPr>
              <a:t>set</a:t>
            </a:r>
            <a:r>
              <a:rPr lang="en-US" sz="1200" spc="-50" dirty="0" smtClean="0">
                <a:latin typeface="Arial"/>
                <a:cs typeface="Arial"/>
              </a:rPr>
              <a:t> </a:t>
            </a:r>
            <a:r>
              <a:rPr lang="en-US" sz="1200" spc="-15" dirty="0" smtClean="0">
                <a:latin typeface="Arial"/>
                <a:cs typeface="Arial"/>
              </a:rPr>
              <a:t>of</a:t>
            </a:r>
            <a:r>
              <a:rPr lang="en-US" sz="1200" spc="-60" dirty="0" smtClean="0">
                <a:latin typeface="Arial"/>
                <a:cs typeface="Arial"/>
              </a:rPr>
              <a:t> </a:t>
            </a:r>
            <a:r>
              <a:rPr lang="en-US" sz="1200" spc="-10" dirty="0" smtClean="0">
                <a:latin typeface="Arial"/>
                <a:cs typeface="Arial"/>
              </a:rPr>
              <a:t>IP</a:t>
            </a:r>
            <a:endParaRPr lang="en-US" sz="1200" dirty="0" smtClean="0">
              <a:latin typeface="Arial"/>
              <a:cs typeface="Arial"/>
            </a:endParaRPr>
          </a:p>
          <a:p>
            <a:pPr marL="12700" marR="5080">
              <a:lnSpc>
                <a:spcPts val="1620"/>
              </a:lnSpc>
              <a:spcBef>
                <a:spcPts val="35"/>
              </a:spcBef>
            </a:pPr>
            <a:r>
              <a:rPr lang="en-US" sz="1200" spc="-25" dirty="0" smtClean="0">
                <a:latin typeface="Arial"/>
                <a:cs typeface="Arial"/>
              </a:rPr>
              <a:t>addresses</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0" dirty="0" smtClean="0">
                <a:latin typeface="Arial"/>
                <a:cs typeface="Arial"/>
              </a:rPr>
              <a:t>as</a:t>
            </a:r>
            <a:r>
              <a:rPr lang="en-US" sz="1200" spc="-40" dirty="0" smtClean="0">
                <a:latin typeface="Arial"/>
                <a:cs typeface="Arial"/>
              </a:rPr>
              <a:t> </a:t>
            </a:r>
            <a:r>
              <a:rPr lang="en-US" sz="1200" spc="-25" dirty="0" smtClean="0">
                <a:latin typeface="Arial"/>
                <a:cs typeface="Arial"/>
              </a:rPr>
              <a:t>several</a:t>
            </a:r>
            <a:r>
              <a:rPr lang="en-US" sz="1200" spc="-50" dirty="0" smtClean="0">
                <a:latin typeface="Arial"/>
                <a:cs typeface="Arial"/>
              </a:rPr>
              <a:t> </a:t>
            </a:r>
            <a:r>
              <a:rPr lang="en-US" sz="1200" spc="-25" dirty="0" smtClean="0">
                <a:latin typeface="Arial"/>
                <a:cs typeface="Arial"/>
              </a:rPr>
              <a:t>separate</a:t>
            </a:r>
            <a:r>
              <a:rPr lang="en-US" sz="1200" spc="-45" dirty="0" smtClean="0">
                <a:latin typeface="Arial"/>
                <a:cs typeface="Arial"/>
              </a:rPr>
              <a:t> </a:t>
            </a:r>
            <a:r>
              <a:rPr lang="en-US" sz="1200" spc="-25" dirty="0" smtClean="0">
                <a:latin typeface="Arial"/>
                <a:cs typeface="Arial"/>
              </a:rPr>
              <a:t>command</a:t>
            </a:r>
            <a:r>
              <a:rPr lang="en-US" sz="1200" spc="-50" dirty="0" smtClean="0">
                <a:latin typeface="Arial"/>
                <a:cs typeface="Arial"/>
              </a:rPr>
              <a:t> </a:t>
            </a:r>
            <a:r>
              <a:rPr lang="en-US" sz="1200" spc="-20" dirty="0" smtClean="0">
                <a:latin typeface="Arial"/>
                <a:cs typeface="Arial"/>
              </a:rPr>
              <a:t>line</a:t>
            </a:r>
            <a:r>
              <a:rPr lang="en-US" sz="1200" spc="-50" dirty="0" smtClean="0">
                <a:latin typeface="Arial"/>
                <a:cs typeface="Arial"/>
              </a:rPr>
              <a:t> </a:t>
            </a:r>
            <a:r>
              <a:rPr lang="en-US" sz="1200" spc="-30" dirty="0" smtClean="0">
                <a:latin typeface="Arial"/>
                <a:cs typeface="Arial"/>
              </a:rPr>
              <a:t>arguments.</a:t>
            </a:r>
            <a:r>
              <a:rPr lang="en-US" sz="1200" spc="-40" dirty="0" smtClean="0">
                <a:latin typeface="Arial"/>
                <a:cs typeface="Arial"/>
              </a:rPr>
              <a:t> </a:t>
            </a:r>
            <a:r>
              <a:rPr lang="en-US" sz="1200" spc="-20" dirty="0" smtClean="0">
                <a:latin typeface="Arial"/>
                <a:cs typeface="Arial"/>
              </a:rPr>
              <a:t>You</a:t>
            </a:r>
            <a:r>
              <a:rPr lang="en-US" sz="1200" spc="-50" dirty="0" smtClean="0">
                <a:latin typeface="Arial"/>
                <a:cs typeface="Arial"/>
              </a:rPr>
              <a:t> </a:t>
            </a:r>
            <a:r>
              <a:rPr lang="en-US" sz="1200" spc="-15" dirty="0" smtClean="0">
                <a:latin typeface="Arial"/>
                <a:cs typeface="Arial"/>
              </a:rPr>
              <a:t>can</a:t>
            </a:r>
            <a:r>
              <a:rPr lang="en-US" sz="1200" spc="-60" dirty="0" smtClean="0">
                <a:latin typeface="Arial"/>
                <a:cs typeface="Arial"/>
              </a:rPr>
              <a:t> </a:t>
            </a:r>
            <a:r>
              <a:rPr lang="en-US" sz="1200" spc="-25" dirty="0" smtClean="0">
                <a:latin typeface="Arial"/>
                <a:cs typeface="Arial"/>
              </a:rPr>
              <a:t>control</a:t>
            </a:r>
            <a:r>
              <a:rPr lang="en-US" sz="1200" spc="-60" dirty="0" smtClean="0">
                <a:latin typeface="Arial"/>
                <a:cs typeface="Arial"/>
              </a:rPr>
              <a:t> </a:t>
            </a:r>
            <a:r>
              <a:rPr lang="en-US" sz="1200" spc="-25" dirty="0" smtClean="0">
                <a:latin typeface="Arial"/>
                <a:cs typeface="Arial"/>
              </a:rPr>
              <a:t>the  maximum acceptable number </a:t>
            </a:r>
            <a:r>
              <a:rPr lang="en-US" sz="1200" spc="-15" dirty="0" smtClean="0">
                <a:latin typeface="Arial"/>
                <a:cs typeface="Arial"/>
              </a:rPr>
              <a:t>of </a:t>
            </a:r>
            <a:r>
              <a:rPr lang="en-US" sz="1200" spc="-30" dirty="0" smtClean="0">
                <a:latin typeface="Arial"/>
                <a:cs typeface="Arial"/>
              </a:rPr>
              <a:t>arguments </a:t>
            </a:r>
            <a:r>
              <a:rPr lang="en-US" sz="1200" spc="-20" dirty="0" smtClean="0">
                <a:latin typeface="Arial"/>
                <a:cs typeface="Arial"/>
              </a:rPr>
              <a:t>with the </a:t>
            </a:r>
            <a:r>
              <a:rPr lang="en-US" sz="1200" spc="-30" dirty="0" err="1" smtClean="0">
                <a:latin typeface="Arial"/>
                <a:cs typeface="Arial"/>
              </a:rPr>
              <a:t>topology.script.number.args</a:t>
            </a:r>
            <a:r>
              <a:rPr lang="en-US" sz="1200" spc="-175" dirty="0" smtClean="0">
                <a:latin typeface="Arial"/>
                <a:cs typeface="Arial"/>
              </a:rPr>
              <a:t> </a:t>
            </a:r>
            <a:r>
              <a:rPr lang="en-US" sz="1200" spc="-35" dirty="0" smtClean="0">
                <a:latin typeface="Arial"/>
                <a:cs typeface="Arial"/>
              </a:rPr>
              <a:t>key.</a:t>
            </a:r>
            <a:endParaRPr lang="en-US" sz="1200" dirty="0" smtClean="0">
              <a:latin typeface="Arial"/>
              <a:cs typeface="Arial"/>
            </a:endParaRPr>
          </a:p>
          <a:p>
            <a:pPr marL="12700" marR="56515">
              <a:lnSpc>
                <a:spcPts val="1610"/>
              </a:lnSpc>
              <a:spcBef>
                <a:spcPts val="600"/>
              </a:spcBef>
            </a:pPr>
            <a:r>
              <a:rPr lang="en-US" sz="1200" spc="-20" dirty="0" smtClean="0">
                <a:latin typeface="Arial"/>
                <a:cs typeface="Arial"/>
              </a:rPr>
              <a:t>Rack </a:t>
            </a:r>
            <a:r>
              <a:rPr lang="en-US" sz="1200" spc="-25" dirty="0" smtClean="0">
                <a:latin typeface="Arial"/>
                <a:cs typeface="Arial"/>
              </a:rPr>
              <a:t>ids </a:t>
            </a:r>
            <a:r>
              <a:rPr lang="en-US" sz="1200" spc="-10" dirty="0" smtClean="0">
                <a:latin typeface="Arial"/>
                <a:cs typeface="Arial"/>
              </a:rPr>
              <a:t>in </a:t>
            </a:r>
            <a:r>
              <a:rPr lang="en-US" sz="1200" spc="-25" dirty="0" smtClean="0">
                <a:latin typeface="Arial"/>
                <a:cs typeface="Arial"/>
              </a:rPr>
              <a:t>Hadoop </a:t>
            </a:r>
            <a:r>
              <a:rPr lang="en-US" sz="1200" spc="-20" dirty="0" smtClean="0">
                <a:latin typeface="Arial"/>
                <a:cs typeface="Arial"/>
              </a:rPr>
              <a:t>are </a:t>
            </a:r>
            <a:r>
              <a:rPr lang="en-US" sz="1200" spc="-30" dirty="0" smtClean="0">
                <a:latin typeface="Arial"/>
                <a:cs typeface="Arial"/>
              </a:rPr>
              <a:t>hierarchical </a:t>
            </a:r>
            <a:r>
              <a:rPr lang="en-US" sz="1200" spc="-20" dirty="0" smtClean="0">
                <a:latin typeface="Arial"/>
                <a:cs typeface="Arial"/>
              </a:rPr>
              <a:t>and look like path </a:t>
            </a:r>
            <a:r>
              <a:rPr lang="en-US" sz="1200" spc="-25" dirty="0" smtClean="0">
                <a:latin typeface="Arial"/>
                <a:cs typeface="Arial"/>
              </a:rPr>
              <a:t>names. </a:t>
            </a:r>
            <a:r>
              <a:rPr lang="en-US" sz="1200" spc="-10" dirty="0" smtClean="0">
                <a:latin typeface="Arial"/>
                <a:cs typeface="Arial"/>
              </a:rPr>
              <a:t>By </a:t>
            </a:r>
            <a:r>
              <a:rPr lang="en-US" sz="1200" spc="-25" dirty="0" smtClean="0">
                <a:latin typeface="Arial"/>
                <a:cs typeface="Arial"/>
              </a:rPr>
              <a:t>default, every </a:t>
            </a:r>
            <a:r>
              <a:rPr lang="en-US" sz="1200" spc="-20" dirty="0" smtClean="0">
                <a:latin typeface="Arial"/>
                <a:cs typeface="Arial"/>
              </a:rPr>
              <a:t>node  has</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rack</a:t>
            </a:r>
            <a:r>
              <a:rPr lang="en-US" sz="1200" spc="-30" dirty="0" smtClean="0">
                <a:latin typeface="Arial"/>
                <a:cs typeface="Arial"/>
              </a:rPr>
              <a:t> </a:t>
            </a:r>
            <a:r>
              <a:rPr lang="en-US" sz="1200" spc="-20" dirty="0" smtClean="0">
                <a:latin typeface="Arial"/>
                <a:cs typeface="Arial"/>
              </a:rPr>
              <a:t>id</a:t>
            </a:r>
            <a:r>
              <a:rPr lang="en-US" sz="1200" spc="-4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30" dirty="0" smtClean="0">
                <a:latin typeface="Arial"/>
                <a:cs typeface="Arial"/>
              </a:rPr>
              <a:t>/default-rack.</a:t>
            </a:r>
            <a:r>
              <a:rPr lang="en-US" sz="1200" spc="-45" dirty="0" smtClean="0">
                <a:latin typeface="Arial"/>
                <a:cs typeface="Arial"/>
              </a:rPr>
              <a:t> </a:t>
            </a:r>
            <a:r>
              <a:rPr lang="en-US" sz="1200" spc="-20" dirty="0" smtClean="0">
                <a:latin typeface="Arial"/>
                <a:cs typeface="Arial"/>
              </a:rPr>
              <a:t>You</a:t>
            </a:r>
            <a:r>
              <a:rPr lang="en-US" sz="1200" spc="-50" dirty="0" smtClean="0">
                <a:latin typeface="Arial"/>
                <a:cs typeface="Arial"/>
              </a:rPr>
              <a:t> </a:t>
            </a:r>
            <a:r>
              <a:rPr lang="en-US" sz="1200" spc="-15" dirty="0" smtClean="0">
                <a:latin typeface="Arial"/>
                <a:cs typeface="Arial"/>
              </a:rPr>
              <a:t>can</a:t>
            </a:r>
            <a:r>
              <a:rPr lang="en-US" sz="1200" spc="-65" dirty="0" smtClean="0">
                <a:latin typeface="Arial"/>
                <a:cs typeface="Arial"/>
              </a:rPr>
              <a:t> </a:t>
            </a:r>
            <a:r>
              <a:rPr lang="en-US" sz="1200" spc="-20" dirty="0" smtClean="0">
                <a:latin typeface="Arial"/>
                <a:cs typeface="Arial"/>
              </a:rPr>
              <a:t>set</a:t>
            </a:r>
            <a:r>
              <a:rPr lang="en-US" sz="1200" spc="-45" dirty="0" smtClean="0">
                <a:latin typeface="Arial"/>
                <a:cs typeface="Arial"/>
              </a:rPr>
              <a:t> </a:t>
            </a:r>
            <a:r>
              <a:rPr lang="en-US" sz="1200" spc="-20" dirty="0" smtClean="0">
                <a:latin typeface="Arial"/>
                <a:cs typeface="Arial"/>
              </a:rPr>
              <a:t>rack</a:t>
            </a:r>
            <a:r>
              <a:rPr lang="en-US" sz="1200" spc="-45" dirty="0" smtClean="0">
                <a:latin typeface="Arial"/>
                <a:cs typeface="Arial"/>
              </a:rPr>
              <a:t> </a:t>
            </a:r>
            <a:r>
              <a:rPr lang="en-US" sz="1200" spc="-20" dirty="0" smtClean="0">
                <a:latin typeface="Arial"/>
                <a:cs typeface="Arial"/>
              </a:rPr>
              <a:t>ids</a:t>
            </a:r>
            <a:r>
              <a:rPr lang="en-US" sz="1200" spc="-5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5" dirty="0" smtClean="0">
                <a:latin typeface="Arial"/>
                <a:cs typeface="Arial"/>
              </a:rPr>
              <a:t>nodes</a:t>
            </a:r>
            <a:r>
              <a:rPr lang="en-US" sz="1200" spc="-45"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spc="-20" dirty="0" smtClean="0">
                <a:latin typeface="Arial"/>
                <a:cs typeface="Arial"/>
              </a:rPr>
              <a:t>any</a:t>
            </a:r>
            <a:r>
              <a:rPr lang="en-US" sz="1200" spc="-55" dirty="0" smtClean="0">
                <a:latin typeface="Arial"/>
                <a:cs typeface="Arial"/>
              </a:rPr>
              <a:t> </a:t>
            </a:r>
            <a:r>
              <a:rPr lang="en-US" sz="1200" spc="-25" dirty="0" smtClean="0">
                <a:latin typeface="Arial"/>
                <a:cs typeface="Arial"/>
              </a:rPr>
              <a:t>arbitrary</a:t>
            </a:r>
            <a:r>
              <a:rPr lang="en-US" sz="1200" spc="-55" dirty="0" smtClean="0">
                <a:latin typeface="Arial"/>
                <a:cs typeface="Arial"/>
              </a:rPr>
              <a:t> </a:t>
            </a:r>
            <a:r>
              <a:rPr lang="en-US" sz="1200" spc="-25" dirty="0" smtClean="0">
                <a:latin typeface="Arial"/>
                <a:cs typeface="Arial"/>
              </a:rPr>
              <a:t>path, such  </a:t>
            </a:r>
            <a:r>
              <a:rPr lang="en-US" sz="1200" spc="-10" dirty="0" smtClean="0">
                <a:latin typeface="Arial"/>
                <a:cs typeface="Arial"/>
              </a:rPr>
              <a:t>as </a:t>
            </a:r>
            <a:r>
              <a:rPr lang="en-US" sz="1200" spc="-25" dirty="0" smtClean="0">
                <a:latin typeface="Arial"/>
                <a:cs typeface="Arial"/>
              </a:rPr>
              <a:t>/foo/bar-rack. Path elements further </a:t>
            </a:r>
            <a:r>
              <a:rPr lang="en-US" sz="1200" spc="-15" dirty="0" smtClean="0">
                <a:latin typeface="Arial"/>
                <a:cs typeface="Arial"/>
              </a:rPr>
              <a:t>to the </a:t>
            </a:r>
            <a:r>
              <a:rPr lang="en-US" sz="1200" spc="-20" dirty="0" smtClean="0">
                <a:latin typeface="Arial"/>
                <a:cs typeface="Arial"/>
              </a:rPr>
              <a:t>left are </a:t>
            </a:r>
            <a:r>
              <a:rPr lang="en-US" sz="1200" spc="-25" dirty="0" smtClean="0">
                <a:latin typeface="Arial"/>
                <a:cs typeface="Arial"/>
              </a:rPr>
              <a:t>higher </a:t>
            </a:r>
            <a:r>
              <a:rPr lang="en-US" sz="1200" spc="-15" dirty="0" smtClean="0">
                <a:latin typeface="Arial"/>
                <a:cs typeface="Arial"/>
              </a:rPr>
              <a:t>up the </a:t>
            </a:r>
            <a:r>
              <a:rPr lang="en-US" sz="1200" spc="-25" dirty="0" smtClean="0">
                <a:latin typeface="Arial"/>
                <a:cs typeface="Arial"/>
              </a:rPr>
              <a:t>tree, </a:t>
            </a:r>
            <a:r>
              <a:rPr lang="en-US" sz="1200" spc="-10" dirty="0" smtClean="0">
                <a:latin typeface="Arial"/>
                <a:cs typeface="Arial"/>
              </a:rPr>
              <a:t>so </a:t>
            </a:r>
            <a:r>
              <a:rPr lang="en-US" sz="1200" dirty="0" smtClean="0">
                <a:latin typeface="Arial"/>
                <a:cs typeface="Arial"/>
              </a:rPr>
              <a:t>a  </a:t>
            </a:r>
            <a:r>
              <a:rPr lang="en-US" sz="1200" spc="-25" dirty="0" smtClean="0">
                <a:latin typeface="Arial"/>
                <a:cs typeface="Arial"/>
              </a:rPr>
              <a:t>reasonable structure </a:t>
            </a:r>
            <a:r>
              <a:rPr lang="en-US" sz="1200" spc="-20" dirty="0" smtClean="0">
                <a:latin typeface="Arial"/>
                <a:cs typeface="Arial"/>
              </a:rPr>
              <a:t>for </a:t>
            </a:r>
            <a:r>
              <a:rPr lang="en-US" sz="1200" dirty="0" smtClean="0">
                <a:latin typeface="Arial"/>
                <a:cs typeface="Arial"/>
              </a:rPr>
              <a:t>a </a:t>
            </a:r>
            <a:r>
              <a:rPr lang="en-US" sz="1200" spc="-25" dirty="0" smtClean="0">
                <a:latin typeface="Arial"/>
                <a:cs typeface="Arial"/>
              </a:rPr>
              <a:t>large installation </a:t>
            </a:r>
            <a:r>
              <a:rPr lang="en-US" sz="1200" spc="-20" dirty="0" smtClean="0">
                <a:latin typeface="Arial"/>
                <a:cs typeface="Arial"/>
              </a:rPr>
              <a:t>may </a:t>
            </a:r>
            <a:r>
              <a:rPr lang="en-US" sz="1200" spc="-15" dirty="0" smtClean="0">
                <a:latin typeface="Arial"/>
                <a:cs typeface="Arial"/>
              </a:rPr>
              <a:t>be</a:t>
            </a:r>
            <a:r>
              <a:rPr lang="en-US" sz="1200" spc="-254" dirty="0" smtClean="0">
                <a:latin typeface="Arial"/>
                <a:cs typeface="Arial"/>
              </a:rPr>
              <a:t> </a:t>
            </a:r>
            <a:r>
              <a:rPr lang="en-US" sz="1200" spc="-30" dirty="0" smtClean="0">
                <a:latin typeface="Arial"/>
                <a:cs typeface="Arial"/>
              </a:rPr>
              <a:t>/top-switch-name/rack-name.</a:t>
            </a:r>
            <a:endParaRPr lang="en-US" sz="1200" dirty="0" smtClean="0">
              <a:latin typeface="Arial"/>
              <a:cs typeface="Arial"/>
            </a:endParaRPr>
          </a:p>
          <a:p>
            <a:pPr marL="12700" marR="56515">
              <a:lnSpc>
                <a:spcPct val="96100"/>
              </a:lnSpc>
              <a:spcBef>
                <a:spcPts val="560"/>
              </a:spcBef>
            </a:pPr>
            <a:r>
              <a:rPr lang="en-US" sz="1200" spc="-20" dirty="0" smtClean="0">
                <a:latin typeface="Arial"/>
                <a:cs typeface="Arial"/>
              </a:rPr>
              <a:t>The </a:t>
            </a:r>
            <a:r>
              <a:rPr lang="en-US" sz="1200" spc="-25" dirty="0" smtClean="0">
                <a:latin typeface="Arial"/>
                <a:cs typeface="Arial"/>
              </a:rPr>
              <a:t>following example script performs rack identification based </a:t>
            </a:r>
            <a:r>
              <a:rPr lang="en-US" sz="1200" spc="-15" dirty="0" smtClean="0">
                <a:latin typeface="Arial"/>
                <a:cs typeface="Arial"/>
              </a:rPr>
              <a:t>on </a:t>
            </a:r>
            <a:r>
              <a:rPr lang="en-US" sz="1200" spc="-10" dirty="0" smtClean="0">
                <a:latin typeface="Arial"/>
                <a:cs typeface="Arial"/>
              </a:rPr>
              <a:t>IP </a:t>
            </a:r>
            <a:r>
              <a:rPr lang="en-US" sz="1200" spc="-25" dirty="0" smtClean="0">
                <a:latin typeface="Arial"/>
                <a:cs typeface="Arial"/>
              </a:rPr>
              <a:t>addresses given  </a:t>
            </a:r>
            <a:r>
              <a:rPr lang="en-US" sz="1200" dirty="0" smtClean="0">
                <a:latin typeface="Arial"/>
                <a:cs typeface="Arial"/>
              </a:rPr>
              <a:t>a </a:t>
            </a:r>
            <a:r>
              <a:rPr lang="en-US" sz="1200" spc="-25" dirty="0" smtClean="0">
                <a:latin typeface="Arial"/>
                <a:cs typeface="Arial"/>
              </a:rPr>
              <a:t>hierarchical </a:t>
            </a:r>
            <a:r>
              <a:rPr lang="en-US" sz="1200" spc="-10" dirty="0" smtClean="0">
                <a:latin typeface="Arial"/>
                <a:cs typeface="Arial"/>
              </a:rPr>
              <a:t>IP </a:t>
            </a:r>
            <a:r>
              <a:rPr lang="en-US" sz="1200" spc="-25" dirty="0" smtClean="0">
                <a:latin typeface="Arial"/>
                <a:cs typeface="Arial"/>
              </a:rPr>
              <a:t>addressing </a:t>
            </a:r>
            <a:r>
              <a:rPr lang="en-US" sz="1200" spc="-20" dirty="0" smtClean="0">
                <a:latin typeface="Arial"/>
                <a:cs typeface="Arial"/>
              </a:rPr>
              <a:t>scheme </a:t>
            </a:r>
            <a:r>
              <a:rPr lang="en-US" sz="1200" spc="-25" dirty="0" smtClean="0">
                <a:latin typeface="Arial"/>
                <a:cs typeface="Arial"/>
              </a:rPr>
              <a:t>enforced </a:t>
            </a:r>
            <a:r>
              <a:rPr lang="en-US" sz="1200" spc="-15" dirty="0" smtClean="0">
                <a:latin typeface="Arial"/>
                <a:cs typeface="Arial"/>
              </a:rPr>
              <a:t>by </a:t>
            </a:r>
            <a:r>
              <a:rPr lang="en-US" sz="1200" spc="-20" dirty="0" smtClean="0">
                <a:latin typeface="Arial"/>
                <a:cs typeface="Arial"/>
              </a:rPr>
              <a:t>the </a:t>
            </a:r>
            <a:r>
              <a:rPr lang="en-US" sz="1200" spc="-25" dirty="0" smtClean="0">
                <a:latin typeface="Arial"/>
                <a:cs typeface="Arial"/>
              </a:rPr>
              <a:t>network administrator. This </a:t>
            </a:r>
            <a:r>
              <a:rPr lang="en-US" sz="1200" spc="-20" dirty="0" smtClean="0">
                <a:latin typeface="Arial"/>
                <a:cs typeface="Arial"/>
              </a:rPr>
              <a:t>may  </a:t>
            </a:r>
            <a:r>
              <a:rPr lang="en-US" sz="1200" spc="-25" dirty="0" smtClean="0">
                <a:latin typeface="Arial"/>
                <a:cs typeface="Arial"/>
              </a:rPr>
              <a:t>work directly </a:t>
            </a:r>
            <a:r>
              <a:rPr lang="en-US" sz="1200" spc="-20" dirty="0" smtClean="0">
                <a:latin typeface="Arial"/>
                <a:cs typeface="Arial"/>
              </a:rPr>
              <a:t>for </a:t>
            </a:r>
            <a:r>
              <a:rPr lang="en-US" sz="1200" spc="-25" dirty="0" smtClean="0">
                <a:latin typeface="Arial"/>
                <a:cs typeface="Arial"/>
              </a:rPr>
              <a:t>simple </a:t>
            </a:r>
            <a:r>
              <a:rPr lang="en-US" sz="1200" spc="-30" dirty="0" smtClean="0">
                <a:latin typeface="Arial"/>
                <a:cs typeface="Arial"/>
              </a:rPr>
              <a:t>installations; </a:t>
            </a:r>
            <a:r>
              <a:rPr lang="en-US" sz="1200" spc="-25" dirty="0" smtClean="0">
                <a:latin typeface="Arial"/>
                <a:cs typeface="Arial"/>
              </a:rPr>
              <a:t>more complex network configurations </a:t>
            </a:r>
            <a:r>
              <a:rPr lang="en-US" sz="1200" spc="-20" dirty="0" smtClean="0">
                <a:latin typeface="Arial"/>
                <a:cs typeface="Arial"/>
              </a:rPr>
              <a:t>may </a:t>
            </a:r>
            <a:r>
              <a:rPr lang="en-US" sz="1200" spc="-25" dirty="0" smtClean="0">
                <a:latin typeface="Arial"/>
                <a:cs typeface="Arial"/>
              </a:rPr>
              <a:t>require  </a:t>
            </a:r>
            <a:r>
              <a:rPr lang="en-US" sz="1200" dirty="0" smtClean="0">
                <a:latin typeface="Arial"/>
                <a:cs typeface="Arial"/>
              </a:rPr>
              <a:t>a </a:t>
            </a:r>
            <a:r>
              <a:rPr lang="en-US" sz="1200" spc="-20" dirty="0" smtClean="0">
                <a:latin typeface="Arial"/>
                <a:cs typeface="Arial"/>
              </a:rPr>
              <a:t>file- </a:t>
            </a:r>
            <a:r>
              <a:rPr lang="en-US" sz="1200" spc="-15" dirty="0" smtClean="0">
                <a:latin typeface="Arial"/>
                <a:cs typeface="Arial"/>
              </a:rPr>
              <a:t>or </a:t>
            </a:r>
            <a:r>
              <a:rPr lang="en-US" sz="1200" spc="-25" dirty="0" smtClean="0">
                <a:latin typeface="Arial"/>
                <a:cs typeface="Arial"/>
              </a:rPr>
              <a:t>table-based lookup process. Care should </a:t>
            </a:r>
            <a:r>
              <a:rPr lang="en-US" sz="1200" spc="-15" dirty="0" smtClean="0">
                <a:latin typeface="Arial"/>
                <a:cs typeface="Arial"/>
              </a:rPr>
              <a:t>be </a:t>
            </a:r>
            <a:r>
              <a:rPr lang="en-US" sz="1200" spc="-20" dirty="0" smtClean="0">
                <a:latin typeface="Arial"/>
                <a:cs typeface="Arial"/>
              </a:rPr>
              <a:t>taken in that case </a:t>
            </a:r>
            <a:r>
              <a:rPr lang="en-US" sz="1200" spc="-15" dirty="0" smtClean="0">
                <a:latin typeface="Arial"/>
                <a:cs typeface="Arial"/>
              </a:rPr>
              <a:t>to </a:t>
            </a:r>
            <a:r>
              <a:rPr lang="en-US" sz="1200" spc="-20" dirty="0" smtClean="0">
                <a:latin typeface="Arial"/>
                <a:cs typeface="Arial"/>
              </a:rPr>
              <a:t>keep </a:t>
            </a:r>
            <a:r>
              <a:rPr lang="en-US" sz="1200" spc="-30" dirty="0" smtClean="0">
                <a:latin typeface="Arial"/>
                <a:cs typeface="Arial"/>
              </a:rPr>
              <a:t>the  </a:t>
            </a:r>
            <a:r>
              <a:rPr lang="en-US" sz="1200" spc="-20" dirty="0" smtClean="0">
                <a:latin typeface="Arial"/>
                <a:cs typeface="Arial"/>
              </a:rPr>
              <a:t>table </a:t>
            </a:r>
            <a:r>
              <a:rPr lang="en-US" sz="1200" spc="-25" dirty="0" smtClean="0">
                <a:latin typeface="Arial"/>
                <a:cs typeface="Arial"/>
              </a:rPr>
              <a:t>up-to-date </a:t>
            </a:r>
            <a:r>
              <a:rPr lang="en-US" sz="1200" spc="-20" dirty="0" smtClean="0">
                <a:latin typeface="Arial"/>
                <a:cs typeface="Arial"/>
              </a:rPr>
              <a:t>as </a:t>
            </a:r>
            <a:r>
              <a:rPr lang="en-US" sz="1200" spc="-25" dirty="0" smtClean="0">
                <a:latin typeface="Arial"/>
                <a:cs typeface="Arial"/>
              </a:rPr>
              <a:t>nodes </a:t>
            </a:r>
            <a:r>
              <a:rPr lang="en-US" sz="1200" spc="-20" dirty="0" smtClean="0">
                <a:latin typeface="Arial"/>
                <a:cs typeface="Arial"/>
              </a:rPr>
              <a:t>are </a:t>
            </a:r>
            <a:r>
              <a:rPr lang="en-US" sz="1200" spc="-25" dirty="0" smtClean="0">
                <a:latin typeface="Arial"/>
                <a:cs typeface="Arial"/>
              </a:rPr>
              <a:t>physically relocated, </a:t>
            </a:r>
            <a:r>
              <a:rPr lang="en-US" sz="1200" spc="-20" dirty="0" smtClean="0">
                <a:latin typeface="Arial"/>
                <a:cs typeface="Arial"/>
              </a:rPr>
              <a:t>etc. </a:t>
            </a:r>
            <a:r>
              <a:rPr lang="en-US" sz="1200" spc="-25" dirty="0" smtClean="0">
                <a:latin typeface="Arial"/>
                <a:cs typeface="Arial"/>
              </a:rPr>
              <a:t>This script requires </a:t>
            </a:r>
            <a:r>
              <a:rPr lang="en-US" sz="1200" spc="-20" dirty="0" smtClean="0">
                <a:latin typeface="Arial"/>
                <a:cs typeface="Arial"/>
              </a:rPr>
              <a:t>that the  </a:t>
            </a:r>
            <a:r>
              <a:rPr lang="en-US" sz="1200" spc="-25" dirty="0" smtClean="0">
                <a:latin typeface="Arial"/>
                <a:cs typeface="Arial"/>
              </a:rPr>
              <a:t>maximum number </a:t>
            </a:r>
            <a:r>
              <a:rPr lang="en-US" sz="1200" spc="-20" dirty="0" smtClean="0">
                <a:latin typeface="Arial"/>
                <a:cs typeface="Arial"/>
              </a:rPr>
              <a:t>of </a:t>
            </a:r>
            <a:r>
              <a:rPr lang="en-US" sz="1200" spc="-25" dirty="0" smtClean="0">
                <a:latin typeface="Arial"/>
                <a:cs typeface="Arial"/>
              </a:rPr>
              <a:t>arguments </a:t>
            </a:r>
            <a:r>
              <a:rPr lang="en-US" sz="1200" spc="-15" dirty="0" smtClean="0">
                <a:latin typeface="Arial"/>
                <a:cs typeface="Arial"/>
              </a:rPr>
              <a:t>be </a:t>
            </a:r>
            <a:r>
              <a:rPr lang="en-US" sz="1200" spc="-20" dirty="0" smtClean="0">
                <a:latin typeface="Arial"/>
                <a:cs typeface="Arial"/>
              </a:rPr>
              <a:t>set </a:t>
            </a:r>
            <a:r>
              <a:rPr lang="en-US" sz="1200" spc="-15" dirty="0" smtClean="0">
                <a:latin typeface="Arial"/>
                <a:cs typeface="Arial"/>
              </a:rPr>
              <a:t>to</a:t>
            </a:r>
            <a:r>
              <a:rPr lang="en-US" sz="1200" spc="-229" dirty="0" smtClean="0">
                <a:latin typeface="Arial"/>
                <a:cs typeface="Arial"/>
              </a:rPr>
              <a:t> </a:t>
            </a:r>
            <a:r>
              <a:rPr lang="en-US" sz="1200" spc="-20" dirty="0" smtClean="0">
                <a:latin typeface="Arial"/>
                <a:cs typeface="Arial"/>
              </a:rPr>
              <a:t>1.</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17</a:t>
            </a:fld>
            <a:endParaRPr lang="fr-FR"/>
          </a:p>
        </p:txBody>
      </p:sp>
    </p:spTree>
    <p:extLst>
      <p:ext uri="{BB962C8B-B14F-4D97-AF65-F5344CB8AC3E}">
        <p14:creationId xmlns:p14="http://schemas.microsoft.com/office/powerpoint/2010/main" val="1055557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b="1" spc="-15" dirty="0" err="1" smtClean="0">
                <a:latin typeface="Arial"/>
                <a:cs typeface="Arial"/>
              </a:rPr>
              <a:t>gzip</a:t>
            </a:r>
            <a:endParaRPr lang="en-US" sz="1200" dirty="0" smtClean="0">
              <a:latin typeface="Arial"/>
              <a:cs typeface="Arial"/>
            </a:endParaRPr>
          </a:p>
          <a:p>
            <a:pPr marL="470534" marR="91440">
              <a:lnSpc>
                <a:spcPts val="1610"/>
              </a:lnSpc>
              <a:spcBef>
                <a:spcPts val="645"/>
              </a:spcBef>
            </a:pPr>
            <a:r>
              <a:rPr lang="en-US" sz="1200" spc="-20" dirty="0" err="1" smtClean="0">
                <a:latin typeface="Arial"/>
                <a:cs typeface="Arial"/>
              </a:rPr>
              <a:t>gzip</a:t>
            </a:r>
            <a:r>
              <a:rPr lang="en-US" sz="1200" spc="-20" dirty="0" smtClean="0">
                <a:latin typeface="Arial"/>
                <a:cs typeface="Arial"/>
              </a:rPr>
              <a:t> is </a:t>
            </a:r>
            <a:r>
              <a:rPr lang="en-US" sz="1200" spc="-25" dirty="0" smtClean="0">
                <a:latin typeface="Arial"/>
                <a:cs typeface="Arial"/>
              </a:rPr>
              <a:t>naturally supported </a:t>
            </a:r>
            <a:r>
              <a:rPr lang="en-US" sz="1200" spc="-15" dirty="0" smtClean="0">
                <a:latin typeface="Arial"/>
                <a:cs typeface="Arial"/>
              </a:rPr>
              <a:t>by </a:t>
            </a:r>
            <a:r>
              <a:rPr lang="en-US" sz="1200" spc="-25" dirty="0" smtClean="0">
                <a:latin typeface="Arial"/>
                <a:cs typeface="Arial"/>
              </a:rPr>
              <a:t>Hadoop. </a:t>
            </a:r>
            <a:r>
              <a:rPr lang="en-US" sz="1200" spc="-20" dirty="0" err="1" smtClean="0">
                <a:latin typeface="Arial"/>
                <a:cs typeface="Arial"/>
              </a:rPr>
              <a:t>gzip</a:t>
            </a:r>
            <a:r>
              <a:rPr lang="en-US" sz="1200" spc="-20" dirty="0" smtClean="0">
                <a:latin typeface="Arial"/>
                <a:cs typeface="Arial"/>
              </a:rPr>
              <a:t> is </a:t>
            </a:r>
            <a:r>
              <a:rPr lang="en-US" sz="1200" spc="-25" dirty="0" smtClean="0">
                <a:latin typeface="Arial"/>
                <a:cs typeface="Arial"/>
              </a:rPr>
              <a:t>based </a:t>
            </a:r>
            <a:r>
              <a:rPr lang="en-US" sz="1200" spc="-15" dirty="0" smtClean="0">
                <a:latin typeface="Arial"/>
                <a:cs typeface="Arial"/>
              </a:rPr>
              <a:t>on</a:t>
            </a:r>
            <a:r>
              <a:rPr lang="en-US" sz="1200" spc="-285" dirty="0" smtClean="0">
                <a:latin typeface="Arial"/>
                <a:cs typeface="Arial"/>
              </a:rPr>
              <a:t> </a:t>
            </a:r>
            <a:r>
              <a:rPr lang="en-US" sz="1200" spc="-20" dirty="0" smtClean="0">
                <a:latin typeface="Arial"/>
                <a:cs typeface="Arial"/>
              </a:rPr>
              <a:t>the </a:t>
            </a:r>
            <a:r>
              <a:rPr lang="en-US" sz="1200" spc="-25" dirty="0" smtClean="0">
                <a:latin typeface="Arial"/>
                <a:cs typeface="Arial"/>
              </a:rPr>
              <a:t>DEFLATE </a:t>
            </a:r>
            <a:r>
              <a:rPr lang="en-US" sz="1200" spc="-35" dirty="0" smtClean="0">
                <a:latin typeface="Arial"/>
                <a:cs typeface="Arial"/>
              </a:rPr>
              <a:t>algorithm,  </a:t>
            </a:r>
            <a:r>
              <a:rPr lang="en-US" sz="1200" spc="-25" dirty="0" smtClean="0">
                <a:latin typeface="Arial"/>
                <a:cs typeface="Arial"/>
              </a:rPr>
              <a:t>which </a:t>
            </a:r>
            <a:r>
              <a:rPr lang="en-US" sz="1200" spc="-20" dirty="0" smtClean="0">
                <a:latin typeface="Arial"/>
                <a:cs typeface="Arial"/>
              </a:rPr>
              <a:t>is </a:t>
            </a:r>
            <a:r>
              <a:rPr lang="en-US" sz="1200" dirty="0" smtClean="0">
                <a:latin typeface="Arial"/>
                <a:cs typeface="Arial"/>
              </a:rPr>
              <a:t>a </a:t>
            </a:r>
            <a:r>
              <a:rPr lang="en-US" sz="1200" spc="-30" dirty="0" smtClean="0">
                <a:latin typeface="Arial"/>
                <a:cs typeface="Arial"/>
              </a:rPr>
              <a:t>combination </a:t>
            </a:r>
            <a:r>
              <a:rPr lang="en-US" sz="1200" spc="-20" dirty="0" smtClean="0">
                <a:latin typeface="Arial"/>
                <a:cs typeface="Arial"/>
              </a:rPr>
              <a:t>of LZ77 and </a:t>
            </a:r>
            <a:r>
              <a:rPr lang="en-US" sz="1200" spc="-25" dirty="0" smtClean="0">
                <a:latin typeface="Arial"/>
                <a:cs typeface="Arial"/>
              </a:rPr>
              <a:t>Huffman</a:t>
            </a:r>
            <a:r>
              <a:rPr lang="en-US" sz="1200" spc="-254" dirty="0" smtClean="0">
                <a:latin typeface="Arial"/>
                <a:cs typeface="Arial"/>
              </a:rPr>
              <a:t> </a:t>
            </a:r>
            <a:r>
              <a:rPr lang="en-US" sz="1200" spc="-30" dirty="0" smtClean="0">
                <a:latin typeface="Arial"/>
                <a:cs typeface="Arial"/>
              </a:rPr>
              <a:t>Coding.</a:t>
            </a:r>
            <a:endParaRPr lang="en-US" sz="1200" dirty="0" smtClean="0">
              <a:latin typeface="Arial"/>
              <a:cs typeface="Arial"/>
            </a:endParaRPr>
          </a:p>
          <a:p>
            <a:pPr marL="12700">
              <a:lnSpc>
                <a:spcPct val="100000"/>
              </a:lnSpc>
              <a:spcBef>
                <a:spcPts val="490"/>
              </a:spcBef>
            </a:pPr>
            <a:r>
              <a:rPr lang="en-US" sz="1200" b="1" spc="-25" dirty="0" smtClean="0">
                <a:latin typeface="Arial"/>
                <a:cs typeface="Arial"/>
              </a:rPr>
              <a:t>bzip2</a:t>
            </a:r>
            <a:endParaRPr lang="en-US" sz="1200" dirty="0" smtClean="0">
              <a:latin typeface="Arial"/>
              <a:cs typeface="Arial"/>
            </a:endParaRPr>
          </a:p>
          <a:p>
            <a:pPr marL="470534" marR="61594">
              <a:lnSpc>
                <a:spcPct val="95900"/>
              </a:lnSpc>
              <a:spcBef>
                <a:spcPts val="615"/>
              </a:spcBef>
            </a:pPr>
            <a:r>
              <a:rPr lang="en-US" sz="1200" spc="-20" dirty="0" smtClean="0">
                <a:latin typeface="Arial"/>
                <a:cs typeface="Arial"/>
              </a:rPr>
              <a:t>bzip2 is </a:t>
            </a:r>
            <a:r>
              <a:rPr lang="en-US" sz="1200" dirty="0" smtClean="0">
                <a:latin typeface="Arial"/>
                <a:cs typeface="Arial"/>
              </a:rPr>
              <a:t>a </a:t>
            </a:r>
            <a:r>
              <a:rPr lang="en-US" sz="1200" spc="-25" dirty="0" smtClean="0">
                <a:latin typeface="Arial"/>
                <a:cs typeface="Arial"/>
              </a:rPr>
              <a:t>freely </a:t>
            </a:r>
            <a:r>
              <a:rPr lang="en-US" sz="1200" spc="-30" dirty="0" smtClean="0">
                <a:latin typeface="Arial"/>
                <a:cs typeface="Arial"/>
              </a:rPr>
              <a:t>available, </a:t>
            </a:r>
            <a:r>
              <a:rPr lang="en-US" sz="1200" spc="-25" dirty="0" smtClean="0">
                <a:latin typeface="Arial"/>
                <a:cs typeface="Arial"/>
              </a:rPr>
              <a:t>patent free, high-quality </a:t>
            </a:r>
            <a:r>
              <a:rPr lang="en-US" sz="1200" spc="-20" dirty="0" smtClean="0">
                <a:latin typeface="Arial"/>
                <a:cs typeface="Arial"/>
              </a:rPr>
              <a:t>data </a:t>
            </a:r>
            <a:r>
              <a:rPr lang="en-US" sz="1200" spc="-25" dirty="0" smtClean="0">
                <a:latin typeface="Arial"/>
                <a:cs typeface="Arial"/>
              </a:rPr>
              <a:t>compressor. </a:t>
            </a:r>
            <a:r>
              <a:rPr lang="en-US" sz="1200" spc="-10" dirty="0" smtClean="0">
                <a:latin typeface="Arial"/>
                <a:cs typeface="Arial"/>
              </a:rPr>
              <a:t>It </a:t>
            </a:r>
            <a:r>
              <a:rPr lang="en-US" sz="1200" spc="-25" dirty="0" smtClean="0">
                <a:latin typeface="Arial"/>
                <a:cs typeface="Arial"/>
              </a:rPr>
              <a:t>typically  compresses</a:t>
            </a:r>
            <a:r>
              <a:rPr lang="en-US" sz="1200" spc="-50" dirty="0" smtClean="0">
                <a:latin typeface="Arial"/>
                <a:cs typeface="Arial"/>
              </a:rPr>
              <a:t> </a:t>
            </a:r>
            <a:r>
              <a:rPr lang="en-US" sz="1200" spc="-20" dirty="0" smtClean="0">
                <a:latin typeface="Arial"/>
                <a:cs typeface="Arial"/>
              </a:rPr>
              <a:t>files</a:t>
            </a:r>
            <a:r>
              <a:rPr lang="en-US" sz="1200" spc="-55" dirty="0" smtClean="0">
                <a:latin typeface="Arial"/>
                <a:cs typeface="Arial"/>
              </a:rPr>
              <a:t> </a:t>
            </a:r>
            <a:r>
              <a:rPr lang="en-US" sz="1200" spc="-10" dirty="0" smtClean="0">
                <a:latin typeface="Arial"/>
                <a:cs typeface="Arial"/>
              </a:rPr>
              <a:t>to</a:t>
            </a:r>
            <a:r>
              <a:rPr lang="en-US" sz="1200" spc="-70" dirty="0" smtClean="0">
                <a:latin typeface="Arial"/>
                <a:cs typeface="Arial"/>
              </a:rPr>
              <a:t> </a:t>
            </a:r>
            <a:r>
              <a:rPr lang="en-US" sz="1200" spc="-25" dirty="0" smtClean="0">
                <a:latin typeface="Arial"/>
                <a:cs typeface="Arial"/>
              </a:rPr>
              <a:t>within</a:t>
            </a:r>
            <a:r>
              <a:rPr lang="en-US" sz="1200" spc="-40" dirty="0" smtClean="0">
                <a:latin typeface="Arial"/>
                <a:cs typeface="Arial"/>
              </a:rPr>
              <a:t> </a:t>
            </a:r>
            <a:r>
              <a:rPr lang="en-US" sz="1200" spc="-20" dirty="0" smtClean="0">
                <a:latin typeface="Arial"/>
                <a:cs typeface="Arial"/>
              </a:rPr>
              <a:t>10%</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15%</a:t>
            </a:r>
            <a:r>
              <a:rPr lang="en-US" sz="1200" spc="-4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best</a:t>
            </a:r>
            <a:r>
              <a:rPr lang="en-US" sz="1200" spc="-45" dirty="0" smtClean="0">
                <a:latin typeface="Arial"/>
                <a:cs typeface="Arial"/>
              </a:rPr>
              <a:t> </a:t>
            </a:r>
            <a:r>
              <a:rPr lang="en-US" sz="1200" spc="-25" dirty="0" smtClean="0">
                <a:latin typeface="Arial"/>
                <a:cs typeface="Arial"/>
              </a:rPr>
              <a:t>available</a:t>
            </a:r>
            <a:r>
              <a:rPr lang="en-US" sz="1200" spc="-50" dirty="0" smtClean="0">
                <a:latin typeface="Arial"/>
                <a:cs typeface="Arial"/>
              </a:rPr>
              <a:t> </a:t>
            </a:r>
            <a:r>
              <a:rPr lang="en-US" sz="1200" spc="-30" dirty="0" smtClean="0">
                <a:latin typeface="Arial"/>
                <a:cs typeface="Arial"/>
              </a:rPr>
              <a:t>techniques</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15" dirty="0" smtClean="0">
                <a:latin typeface="Arial"/>
                <a:cs typeface="Arial"/>
              </a:rPr>
              <a:t>PPM  </a:t>
            </a:r>
            <a:r>
              <a:rPr lang="en-US" sz="1200" spc="-20" dirty="0" smtClean="0">
                <a:latin typeface="Arial"/>
                <a:cs typeface="Arial"/>
              </a:rPr>
              <a:t>family </a:t>
            </a:r>
            <a:r>
              <a:rPr lang="en-US" sz="1200" spc="-15" dirty="0" smtClean="0">
                <a:latin typeface="Arial"/>
                <a:cs typeface="Arial"/>
              </a:rPr>
              <a:t>of </a:t>
            </a:r>
            <a:r>
              <a:rPr lang="en-US" sz="1200" spc="-25" dirty="0" smtClean="0">
                <a:latin typeface="Arial"/>
                <a:cs typeface="Arial"/>
              </a:rPr>
              <a:t>statistical compressors), whilst </a:t>
            </a:r>
            <a:r>
              <a:rPr lang="en-US" sz="1200" spc="-20" dirty="0" smtClean="0">
                <a:latin typeface="Arial"/>
                <a:cs typeface="Arial"/>
              </a:rPr>
              <a:t>being </a:t>
            </a:r>
            <a:r>
              <a:rPr lang="en-US" sz="1200" spc="-25" dirty="0" smtClean="0">
                <a:latin typeface="Arial"/>
                <a:cs typeface="Arial"/>
              </a:rPr>
              <a:t>around </a:t>
            </a:r>
            <a:r>
              <a:rPr lang="en-US" sz="1200" spc="-20" dirty="0" smtClean="0">
                <a:latin typeface="Arial"/>
                <a:cs typeface="Arial"/>
              </a:rPr>
              <a:t>twice </a:t>
            </a:r>
            <a:r>
              <a:rPr lang="en-US" sz="1200" spc="-15" dirty="0" smtClean="0">
                <a:latin typeface="Arial"/>
                <a:cs typeface="Arial"/>
              </a:rPr>
              <a:t>as </a:t>
            </a:r>
            <a:r>
              <a:rPr lang="en-US" sz="1200" spc="-20" dirty="0" smtClean="0">
                <a:latin typeface="Arial"/>
                <a:cs typeface="Arial"/>
              </a:rPr>
              <a:t>fast </a:t>
            </a:r>
            <a:r>
              <a:rPr lang="en-US" sz="1200" spc="-15" dirty="0" smtClean="0">
                <a:latin typeface="Arial"/>
                <a:cs typeface="Arial"/>
              </a:rPr>
              <a:t>at  </a:t>
            </a:r>
            <a:r>
              <a:rPr lang="en-US" sz="1200" spc="-25" dirty="0" smtClean="0">
                <a:latin typeface="Arial"/>
                <a:cs typeface="Arial"/>
              </a:rPr>
              <a:t>compression </a:t>
            </a:r>
            <a:r>
              <a:rPr lang="en-US" sz="1200" spc="-20" dirty="0" smtClean="0">
                <a:latin typeface="Arial"/>
                <a:cs typeface="Arial"/>
              </a:rPr>
              <a:t>and six times </a:t>
            </a:r>
            <a:r>
              <a:rPr lang="en-US" sz="1200" spc="-25" dirty="0" smtClean="0">
                <a:latin typeface="Arial"/>
                <a:cs typeface="Arial"/>
              </a:rPr>
              <a:t>faster </a:t>
            </a:r>
            <a:r>
              <a:rPr lang="en-US" sz="1200" spc="-20" dirty="0" smtClean="0">
                <a:latin typeface="Arial"/>
                <a:cs typeface="Arial"/>
              </a:rPr>
              <a:t>at</a:t>
            </a:r>
            <a:r>
              <a:rPr lang="en-US" sz="1200" spc="-220" dirty="0" smtClean="0">
                <a:latin typeface="Arial"/>
                <a:cs typeface="Arial"/>
              </a:rPr>
              <a:t> </a:t>
            </a:r>
            <a:r>
              <a:rPr lang="en-US" sz="1200" spc="-25" dirty="0" smtClean="0">
                <a:latin typeface="Arial"/>
                <a:cs typeface="Arial"/>
              </a:rPr>
              <a:t>decompression.</a:t>
            </a:r>
            <a:endParaRPr lang="en-US" sz="1200" dirty="0" smtClean="0">
              <a:latin typeface="Arial"/>
              <a:cs typeface="Arial"/>
            </a:endParaRPr>
          </a:p>
          <a:p>
            <a:pPr marL="12700">
              <a:lnSpc>
                <a:spcPct val="100000"/>
              </a:lnSpc>
              <a:spcBef>
                <a:spcPts val="530"/>
              </a:spcBef>
            </a:pPr>
            <a:r>
              <a:rPr lang="en-US" sz="1200" b="1" spc="-30" dirty="0" smtClean="0">
                <a:latin typeface="Arial"/>
                <a:cs typeface="Arial"/>
              </a:rPr>
              <a:t>LZO</a:t>
            </a:r>
            <a:endParaRPr lang="en-US" sz="1200" dirty="0" smtClean="0">
              <a:latin typeface="Arial"/>
              <a:cs typeface="Arial"/>
            </a:endParaRPr>
          </a:p>
          <a:p>
            <a:pPr marL="470534" marR="5080">
              <a:lnSpc>
                <a:spcPct val="96000"/>
              </a:lnSpc>
              <a:spcBef>
                <a:spcPts val="600"/>
              </a:spcBef>
            </a:pPr>
            <a:r>
              <a:rPr lang="en-US" sz="1200" spc="-20" dirty="0" smtClean="0">
                <a:latin typeface="Arial"/>
                <a:cs typeface="Arial"/>
              </a:rPr>
              <a:t>The LZO </a:t>
            </a:r>
            <a:r>
              <a:rPr lang="en-US" sz="1200" spc="-25" dirty="0" smtClean="0">
                <a:latin typeface="Arial"/>
                <a:cs typeface="Arial"/>
              </a:rPr>
              <a:t>compression format </a:t>
            </a:r>
            <a:r>
              <a:rPr lang="en-US" sz="1200" spc="-15" dirty="0" smtClean="0">
                <a:latin typeface="Arial"/>
                <a:cs typeface="Arial"/>
              </a:rPr>
              <a:t>is </a:t>
            </a:r>
            <a:r>
              <a:rPr lang="en-US" sz="1200" spc="-25" dirty="0" smtClean="0">
                <a:latin typeface="Arial"/>
                <a:cs typeface="Arial"/>
              </a:rPr>
              <a:t>composed </a:t>
            </a:r>
            <a:r>
              <a:rPr lang="en-US" sz="1200" spc="-20" dirty="0" smtClean="0">
                <a:latin typeface="Arial"/>
                <a:cs typeface="Arial"/>
              </a:rPr>
              <a:t>of many </a:t>
            </a:r>
            <a:r>
              <a:rPr lang="en-US" sz="1200" spc="-25" dirty="0" smtClean="0">
                <a:latin typeface="Arial"/>
                <a:cs typeface="Arial"/>
              </a:rPr>
              <a:t>smaller (~256K) blocks </a:t>
            </a:r>
            <a:r>
              <a:rPr lang="en-US" sz="1200" spc="-20" dirty="0" smtClean="0">
                <a:latin typeface="Arial"/>
                <a:cs typeface="Arial"/>
              </a:rPr>
              <a:t>of  </a:t>
            </a:r>
            <a:r>
              <a:rPr lang="en-US" sz="1200" spc="-25" dirty="0" smtClean="0">
                <a:latin typeface="Arial"/>
                <a:cs typeface="Arial"/>
              </a:rPr>
              <a:t>compressed data, </a:t>
            </a:r>
            <a:r>
              <a:rPr lang="en-US" sz="1200" spc="-30" dirty="0" smtClean="0">
                <a:latin typeface="Arial"/>
                <a:cs typeface="Arial"/>
              </a:rPr>
              <a:t>allowing </a:t>
            </a:r>
            <a:r>
              <a:rPr lang="en-US" sz="1200" spc="-25" dirty="0" smtClean="0">
                <a:latin typeface="Arial"/>
                <a:cs typeface="Arial"/>
              </a:rPr>
              <a:t>jobs </a:t>
            </a:r>
            <a:r>
              <a:rPr lang="en-US" sz="1200" spc="-10" dirty="0" smtClean="0">
                <a:latin typeface="Arial"/>
                <a:cs typeface="Arial"/>
              </a:rPr>
              <a:t>to </a:t>
            </a:r>
            <a:r>
              <a:rPr lang="en-US" sz="1200" spc="-15" dirty="0" smtClean="0">
                <a:latin typeface="Arial"/>
                <a:cs typeface="Arial"/>
              </a:rPr>
              <a:t>be </a:t>
            </a:r>
            <a:r>
              <a:rPr lang="en-US" sz="1200" spc="-25" dirty="0" smtClean="0">
                <a:latin typeface="Arial"/>
                <a:cs typeface="Arial"/>
              </a:rPr>
              <a:t>split </a:t>
            </a:r>
            <a:r>
              <a:rPr lang="en-US" sz="1200" spc="-20" dirty="0" smtClean="0">
                <a:latin typeface="Arial"/>
                <a:cs typeface="Arial"/>
              </a:rPr>
              <a:t>along </a:t>
            </a:r>
            <a:r>
              <a:rPr lang="en-US" sz="1200" spc="-25" dirty="0" smtClean="0">
                <a:latin typeface="Arial"/>
                <a:cs typeface="Arial"/>
              </a:rPr>
              <a:t>block boundaries. </a:t>
            </a:r>
            <a:r>
              <a:rPr lang="en-US" sz="1200" spc="-30" dirty="0" smtClean="0">
                <a:latin typeface="Arial"/>
                <a:cs typeface="Arial"/>
              </a:rPr>
              <a:t>Moreover, </a:t>
            </a:r>
            <a:r>
              <a:rPr lang="en-US" sz="1200" spc="-20" dirty="0" smtClean="0">
                <a:latin typeface="Arial"/>
                <a:cs typeface="Arial"/>
              </a:rPr>
              <a:t>it  </a:t>
            </a:r>
            <a:r>
              <a:rPr lang="en-US" sz="1200" spc="-25" dirty="0" smtClean="0">
                <a:latin typeface="Arial"/>
                <a:cs typeface="Arial"/>
              </a:rPr>
              <a:t>was designed </a:t>
            </a:r>
            <a:r>
              <a:rPr lang="en-US" sz="1200" spc="-20" dirty="0" smtClean="0">
                <a:latin typeface="Arial"/>
                <a:cs typeface="Arial"/>
              </a:rPr>
              <a:t>with </a:t>
            </a:r>
            <a:r>
              <a:rPr lang="en-US" sz="1200" spc="-25" dirty="0" smtClean="0">
                <a:latin typeface="Arial"/>
                <a:cs typeface="Arial"/>
              </a:rPr>
              <a:t>speed </a:t>
            </a:r>
            <a:r>
              <a:rPr lang="en-US" sz="1200" spc="-10" dirty="0" smtClean="0">
                <a:latin typeface="Arial"/>
                <a:cs typeface="Arial"/>
              </a:rPr>
              <a:t>in </a:t>
            </a:r>
            <a:r>
              <a:rPr lang="en-US" sz="1200" spc="-25" dirty="0" smtClean="0">
                <a:latin typeface="Arial"/>
                <a:cs typeface="Arial"/>
              </a:rPr>
              <a:t>mind: </a:t>
            </a:r>
            <a:r>
              <a:rPr lang="en-US" sz="1200" spc="-20" dirty="0" smtClean="0">
                <a:latin typeface="Arial"/>
                <a:cs typeface="Arial"/>
              </a:rPr>
              <a:t>it </a:t>
            </a:r>
            <a:r>
              <a:rPr lang="en-US" sz="1200" spc="-25" dirty="0" smtClean="0">
                <a:latin typeface="Arial"/>
                <a:cs typeface="Arial"/>
              </a:rPr>
              <a:t>decompresses about </a:t>
            </a:r>
            <a:r>
              <a:rPr lang="en-US" sz="1200" spc="-20" dirty="0" smtClean="0">
                <a:latin typeface="Arial"/>
                <a:cs typeface="Arial"/>
              </a:rPr>
              <a:t>twice as fast </a:t>
            </a:r>
            <a:r>
              <a:rPr lang="en-US" sz="1200" spc="-15" dirty="0" smtClean="0">
                <a:latin typeface="Arial"/>
                <a:cs typeface="Arial"/>
              </a:rPr>
              <a:t>as </a:t>
            </a:r>
            <a:r>
              <a:rPr lang="en-US" sz="1200" spc="-25" dirty="0" err="1" smtClean="0">
                <a:latin typeface="Arial"/>
                <a:cs typeface="Arial"/>
              </a:rPr>
              <a:t>gzip</a:t>
            </a:r>
            <a:r>
              <a:rPr lang="en-US" sz="1200" spc="-25" dirty="0" smtClean="0">
                <a:latin typeface="Arial"/>
                <a:cs typeface="Arial"/>
              </a:rPr>
              <a:t>,  meaning </a:t>
            </a:r>
            <a:r>
              <a:rPr lang="en-US" sz="1200" spc="-20" dirty="0" smtClean="0">
                <a:latin typeface="Arial"/>
                <a:cs typeface="Arial"/>
              </a:rPr>
              <a:t>it is </a:t>
            </a:r>
            <a:r>
              <a:rPr lang="en-US" sz="1200" spc="-25" dirty="0" smtClean="0">
                <a:latin typeface="Arial"/>
                <a:cs typeface="Arial"/>
              </a:rPr>
              <a:t>fast enough </a:t>
            </a:r>
            <a:r>
              <a:rPr lang="en-US" sz="1200" spc="-10" dirty="0" smtClean="0">
                <a:latin typeface="Arial"/>
                <a:cs typeface="Arial"/>
              </a:rPr>
              <a:t>to </a:t>
            </a:r>
            <a:r>
              <a:rPr lang="en-US" sz="1200" spc="-20" dirty="0" smtClean="0">
                <a:latin typeface="Arial"/>
                <a:cs typeface="Arial"/>
              </a:rPr>
              <a:t>keep </a:t>
            </a:r>
            <a:r>
              <a:rPr lang="en-US" sz="1200" spc="-15" dirty="0" smtClean="0">
                <a:latin typeface="Arial"/>
                <a:cs typeface="Arial"/>
              </a:rPr>
              <a:t>up </a:t>
            </a:r>
            <a:r>
              <a:rPr lang="en-US" sz="1200" spc="-25" dirty="0" smtClean="0">
                <a:latin typeface="Arial"/>
                <a:cs typeface="Arial"/>
              </a:rPr>
              <a:t>with hard drive </a:t>
            </a:r>
            <a:r>
              <a:rPr lang="en-US" sz="1200" spc="-20" dirty="0" smtClean="0">
                <a:latin typeface="Arial"/>
                <a:cs typeface="Arial"/>
              </a:rPr>
              <a:t>read speeds. It </a:t>
            </a:r>
            <a:r>
              <a:rPr lang="en-US" sz="1200" spc="-25" dirty="0" smtClean="0">
                <a:latin typeface="Arial"/>
                <a:cs typeface="Arial"/>
              </a:rPr>
              <a:t>does </a:t>
            </a:r>
            <a:r>
              <a:rPr lang="en-US" sz="1200" spc="-20" dirty="0" smtClean="0">
                <a:latin typeface="Arial"/>
                <a:cs typeface="Arial"/>
              </a:rPr>
              <a:t>not  </a:t>
            </a:r>
            <a:r>
              <a:rPr lang="en-US" sz="1200" spc="-25" dirty="0" smtClean="0">
                <a:latin typeface="Arial"/>
                <a:cs typeface="Arial"/>
              </a:rPr>
              <a:t>compress quite </a:t>
            </a:r>
            <a:r>
              <a:rPr lang="en-US" sz="1200" spc="-20" dirty="0" smtClean="0">
                <a:latin typeface="Arial"/>
                <a:cs typeface="Arial"/>
              </a:rPr>
              <a:t>as </a:t>
            </a:r>
            <a:r>
              <a:rPr lang="en-US" sz="1200" spc="-25" dirty="0" smtClean="0">
                <a:latin typeface="Arial"/>
                <a:cs typeface="Arial"/>
              </a:rPr>
              <a:t>well </a:t>
            </a:r>
            <a:r>
              <a:rPr lang="en-US" sz="1200" spc="-15" dirty="0" smtClean="0">
                <a:latin typeface="Arial"/>
                <a:cs typeface="Arial"/>
              </a:rPr>
              <a:t>as </a:t>
            </a:r>
            <a:r>
              <a:rPr lang="en-US" sz="1200" spc="-25" dirty="0" err="1" smtClean="0">
                <a:latin typeface="Arial"/>
                <a:cs typeface="Arial"/>
              </a:rPr>
              <a:t>gzip</a:t>
            </a:r>
            <a:r>
              <a:rPr lang="en-US" sz="1200" spc="-25" dirty="0" smtClean="0">
                <a:latin typeface="Arial"/>
                <a:cs typeface="Arial"/>
              </a:rPr>
              <a:t>; expect </a:t>
            </a:r>
            <a:r>
              <a:rPr lang="en-US" sz="1200" spc="-20" dirty="0" smtClean="0">
                <a:latin typeface="Arial"/>
                <a:cs typeface="Arial"/>
              </a:rPr>
              <a:t>files that </a:t>
            </a:r>
            <a:r>
              <a:rPr lang="en-US" sz="1200" spc="-25" dirty="0" smtClean="0">
                <a:latin typeface="Arial"/>
                <a:cs typeface="Arial"/>
              </a:rPr>
              <a:t>are </a:t>
            </a:r>
            <a:r>
              <a:rPr lang="en-US" sz="1200" spc="-20" dirty="0" smtClean="0">
                <a:latin typeface="Arial"/>
                <a:cs typeface="Arial"/>
              </a:rPr>
              <a:t>on </a:t>
            </a:r>
            <a:r>
              <a:rPr lang="en-US" sz="1200" spc="-15" dirty="0" smtClean="0">
                <a:latin typeface="Arial"/>
                <a:cs typeface="Arial"/>
              </a:rPr>
              <a:t>the </a:t>
            </a:r>
            <a:r>
              <a:rPr lang="en-US" sz="1200" spc="-20" dirty="0" smtClean="0">
                <a:latin typeface="Arial"/>
                <a:cs typeface="Arial"/>
              </a:rPr>
              <a:t>order of 50% </a:t>
            </a:r>
            <a:r>
              <a:rPr lang="en-US" sz="1200" spc="-30" dirty="0" smtClean="0">
                <a:latin typeface="Arial"/>
                <a:cs typeface="Arial"/>
              </a:rPr>
              <a:t>larger  </a:t>
            </a:r>
            <a:r>
              <a:rPr lang="en-US" sz="1200" spc="-20" dirty="0" smtClean="0">
                <a:latin typeface="Arial"/>
                <a:cs typeface="Arial"/>
              </a:rPr>
              <a:t>than their </a:t>
            </a:r>
            <a:r>
              <a:rPr lang="en-US" sz="1200" spc="-25" dirty="0" err="1" smtClean="0">
                <a:latin typeface="Arial"/>
                <a:cs typeface="Arial"/>
              </a:rPr>
              <a:t>gzipped</a:t>
            </a:r>
            <a:r>
              <a:rPr lang="en-US" sz="1200" spc="-25" dirty="0" smtClean="0">
                <a:latin typeface="Arial"/>
                <a:cs typeface="Arial"/>
              </a:rPr>
              <a:t> version. But </a:t>
            </a:r>
            <a:r>
              <a:rPr lang="en-US" sz="1200" spc="-20" dirty="0" smtClean="0">
                <a:latin typeface="Arial"/>
                <a:cs typeface="Arial"/>
              </a:rPr>
              <a:t>that is still </a:t>
            </a:r>
            <a:r>
              <a:rPr lang="en-US" sz="1200" spc="-25" dirty="0" smtClean="0">
                <a:latin typeface="Arial"/>
                <a:cs typeface="Arial"/>
              </a:rPr>
              <a:t>20-50% </a:t>
            </a:r>
            <a:r>
              <a:rPr lang="en-US" sz="1200" spc="-20" dirty="0" smtClean="0">
                <a:latin typeface="Arial"/>
                <a:cs typeface="Arial"/>
              </a:rPr>
              <a:t>of the size of </a:t>
            </a:r>
            <a:r>
              <a:rPr lang="en-US" sz="1200" spc="-15" dirty="0" smtClean="0">
                <a:latin typeface="Arial"/>
                <a:cs typeface="Arial"/>
              </a:rPr>
              <a:t>the </a:t>
            </a:r>
            <a:r>
              <a:rPr lang="en-US" sz="1200" spc="-20" dirty="0" smtClean="0">
                <a:latin typeface="Arial"/>
                <a:cs typeface="Arial"/>
              </a:rPr>
              <a:t>files </a:t>
            </a:r>
            <a:r>
              <a:rPr lang="en-US" sz="1200" spc="-30" dirty="0" smtClean="0">
                <a:latin typeface="Arial"/>
                <a:cs typeface="Arial"/>
              </a:rPr>
              <a:t>without  </a:t>
            </a:r>
            <a:r>
              <a:rPr lang="en-US" sz="1200" spc="-20" dirty="0" smtClean="0">
                <a:latin typeface="Arial"/>
                <a:cs typeface="Arial"/>
              </a:rPr>
              <a:t>any</a:t>
            </a:r>
            <a:r>
              <a:rPr lang="en-US" sz="1200" spc="-55" dirty="0" smtClean="0">
                <a:latin typeface="Arial"/>
                <a:cs typeface="Arial"/>
              </a:rPr>
              <a:t> </a:t>
            </a:r>
            <a:r>
              <a:rPr lang="en-US" sz="1200" spc="-25" dirty="0" smtClean="0">
                <a:latin typeface="Arial"/>
                <a:cs typeface="Arial"/>
              </a:rPr>
              <a:t>compression</a:t>
            </a:r>
            <a:r>
              <a:rPr lang="en-US" sz="1200" spc="-45" dirty="0" smtClean="0">
                <a:latin typeface="Arial"/>
                <a:cs typeface="Arial"/>
              </a:rPr>
              <a:t> </a:t>
            </a:r>
            <a:r>
              <a:rPr lang="en-US" sz="1200" spc="-20" dirty="0" smtClean="0">
                <a:latin typeface="Arial"/>
                <a:cs typeface="Arial"/>
              </a:rPr>
              <a:t>at</a:t>
            </a:r>
            <a:r>
              <a:rPr lang="en-US" sz="1200" spc="-45" dirty="0" smtClean="0">
                <a:latin typeface="Arial"/>
                <a:cs typeface="Arial"/>
              </a:rPr>
              <a:t> </a:t>
            </a:r>
            <a:r>
              <a:rPr lang="en-US" sz="1200" spc="-20" dirty="0" smtClean="0">
                <a:latin typeface="Arial"/>
                <a:cs typeface="Arial"/>
              </a:rPr>
              <a:t>all,</a:t>
            </a:r>
            <a:r>
              <a:rPr lang="en-US" sz="1200" spc="-40" dirty="0" smtClean="0">
                <a:latin typeface="Arial"/>
                <a:cs typeface="Arial"/>
              </a:rPr>
              <a:t> </a:t>
            </a:r>
            <a:r>
              <a:rPr lang="en-US" sz="1200" spc="-25" dirty="0" smtClean="0">
                <a:latin typeface="Arial"/>
                <a:cs typeface="Arial"/>
              </a:rPr>
              <a:t>which</a:t>
            </a:r>
            <a:r>
              <a:rPr lang="en-US" sz="1200" spc="-45" dirty="0" smtClean="0">
                <a:latin typeface="Arial"/>
                <a:cs typeface="Arial"/>
              </a:rPr>
              <a:t> </a:t>
            </a:r>
            <a:r>
              <a:rPr lang="en-US" sz="1200" spc="-25" dirty="0" smtClean="0">
                <a:latin typeface="Arial"/>
                <a:cs typeface="Arial"/>
              </a:rPr>
              <a:t>means</a:t>
            </a:r>
            <a:r>
              <a:rPr lang="en-US" sz="1200" spc="-45" dirty="0" smtClean="0">
                <a:latin typeface="Arial"/>
                <a:cs typeface="Arial"/>
              </a:rPr>
              <a:t> </a:t>
            </a:r>
            <a:r>
              <a:rPr lang="en-US" sz="1200" spc="-25" dirty="0" smtClean="0">
                <a:latin typeface="Arial"/>
                <a:cs typeface="Arial"/>
              </a:rPr>
              <a:t>that</a:t>
            </a:r>
            <a:r>
              <a:rPr lang="en-US" sz="1200" spc="-40" dirty="0" smtClean="0">
                <a:latin typeface="Arial"/>
                <a:cs typeface="Arial"/>
              </a:rPr>
              <a:t> </a:t>
            </a:r>
            <a:r>
              <a:rPr lang="en-US" sz="1200" spc="-25" dirty="0" smtClean="0">
                <a:latin typeface="Arial"/>
                <a:cs typeface="Arial"/>
              </a:rPr>
              <a:t>IO-bound</a:t>
            </a:r>
            <a:r>
              <a:rPr lang="en-US" sz="1200" spc="-35" dirty="0" smtClean="0">
                <a:latin typeface="Arial"/>
                <a:cs typeface="Arial"/>
              </a:rPr>
              <a:t> </a:t>
            </a:r>
            <a:r>
              <a:rPr lang="en-US" sz="1200" spc="-25" dirty="0" smtClean="0">
                <a:latin typeface="Arial"/>
                <a:cs typeface="Arial"/>
              </a:rPr>
              <a:t>jobs</a:t>
            </a:r>
            <a:r>
              <a:rPr lang="en-US" sz="1200" spc="-55" dirty="0" smtClean="0">
                <a:latin typeface="Arial"/>
                <a:cs typeface="Arial"/>
              </a:rPr>
              <a:t> </a:t>
            </a:r>
            <a:r>
              <a:rPr lang="en-US" sz="1200" spc="-25" dirty="0" smtClean="0">
                <a:latin typeface="Arial"/>
                <a:cs typeface="Arial"/>
              </a:rPr>
              <a:t>complete</a:t>
            </a:r>
            <a:r>
              <a:rPr lang="en-US" sz="1200" spc="-60"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20" dirty="0" smtClean="0">
                <a:latin typeface="Arial"/>
                <a:cs typeface="Arial"/>
              </a:rPr>
              <a:t>map</a:t>
            </a:r>
            <a:r>
              <a:rPr lang="en-US" sz="1200" spc="-50" dirty="0" smtClean="0">
                <a:latin typeface="Arial"/>
                <a:cs typeface="Arial"/>
              </a:rPr>
              <a:t> </a:t>
            </a:r>
            <a:r>
              <a:rPr lang="en-US" sz="1200" spc="-25" dirty="0" smtClean="0">
                <a:latin typeface="Arial"/>
                <a:cs typeface="Arial"/>
              </a:rPr>
              <a:t>phase  about </a:t>
            </a:r>
            <a:r>
              <a:rPr lang="en-US" sz="1200" spc="-20" dirty="0" smtClean="0">
                <a:latin typeface="Arial"/>
                <a:cs typeface="Arial"/>
              </a:rPr>
              <a:t>four times</a:t>
            </a:r>
            <a:r>
              <a:rPr lang="en-US" sz="1200" spc="-140" dirty="0" smtClean="0">
                <a:latin typeface="Arial"/>
                <a:cs typeface="Arial"/>
              </a:rPr>
              <a:t> </a:t>
            </a:r>
            <a:r>
              <a:rPr lang="en-US" sz="1200" spc="-25" dirty="0" smtClean="0">
                <a:latin typeface="Arial"/>
                <a:cs typeface="Arial"/>
              </a:rPr>
              <a:t>faster.</a:t>
            </a:r>
            <a:endParaRPr lang="en-US" sz="1200" dirty="0" smtClean="0">
              <a:latin typeface="Arial"/>
              <a:cs typeface="Arial"/>
            </a:endParaRPr>
          </a:p>
          <a:p>
            <a:pPr marL="470534" marR="178435">
              <a:lnSpc>
                <a:spcPct val="96100"/>
              </a:lnSpc>
              <a:spcBef>
                <a:spcPts val="170"/>
              </a:spcBef>
            </a:pPr>
            <a:r>
              <a:rPr lang="en-US" sz="1200" spc="-20" dirty="0" smtClean="0">
                <a:latin typeface="Arial"/>
                <a:cs typeface="Arial"/>
              </a:rPr>
              <a:t>LZO </a:t>
            </a:r>
            <a:r>
              <a:rPr lang="en-US" sz="1200" dirty="0" smtClean="0">
                <a:latin typeface="Arial"/>
                <a:cs typeface="Arial"/>
              </a:rPr>
              <a:t>= </a:t>
            </a:r>
            <a:r>
              <a:rPr lang="en-US" sz="1200" spc="-25" dirty="0" smtClean="0">
                <a:latin typeface="Arial"/>
                <a:cs typeface="Arial"/>
              </a:rPr>
              <a:t>Lempel </a:t>
            </a:r>
            <a:r>
              <a:rPr lang="en-US" sz="1200" spc="-20" dirty="0" err="1" smtClean="0">
                <a:latin typeface="Arial"/>
                <a:cs typeface="Arial"/>
              </a:rPr>
              <a:t>Ziv</a:t>
            </a:r>
            <a:r>
              <a:rPr lang="en-US" sz="1200" spc="-20" dirty="0" smtClean="0">
                <a:latin typeface="Arial"/>
                <a:cs typeface="Arial"/>
              </a:rPr>
              <a:t> </a:t>
            </a:r>
            <a:r>
              <a:rPr lang="en-US" sz="1200" spc="-30" dirty="0" err="1" smtClean="0">
                <a:latin typeface="Arial"/>
                <a:cs typeface="Arial"/>
              </a:rPr>
              <a:t>Oberhummer</a:t>
            </a:r>
            <a:r>
              <a:rPr lang="en-US" sz="1200" spc="-30" dirty="0" smtClean="0">
                <a:latin typeface="Arial"/>
                <a:cs typeface="Arial"/>
              </a:rPr>
              <a:t>, </a:t>
            </a:r>
            <a:r>
              <a:rPr lang="en-US" sz="1200" spc="-30" dirty="0" smtClean="0">
                <a:latin typeface="Arial"/>
                <a:cs typeface="Arial"/>
                <a:hlinkClick r:id="rId3"/>
              </a:rPr>
              <a:t>http://en.wikipedia.org/wiki/Lempel-Ziv- </a:t>
            </a:r>
            <a:r>
              <a:rPr lang="en-US" sz="1200" spc="-30" dirty="0" smtClean="0">
                <a:latin typeface="Arial"/>
                <a:cs typeface="Arial"/>
              </a:rPr>
              <a:t> </a:t>
            </a:r>
            <a:r>
              <a:rPr lang="en-US" sz="1200" spc="-25" dirty="0" err="1" smtClean="0">
                <a:latin typeface="Arial"/>
                <a:cs typeface="Arial"/>
              </a:rPr>
              <a:t>Oberhumer</a:t>
            </a:r>
            <a:r>
              <a:rPr lang="en-US" sz="1200" spc="-25" dirty="0" smtClean="0">
                <a:latin typeface="Arial"/>
                <a:cs typeface="Arial"/>
              </a:rPr>
              <a:t>.</a:t>
            </a:r>
            <a:r>
              <a:rPr lang="en-US" sz="1200" spc="-50"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0" dirty="0" smtClean="0">
                <a:latin typeface="Arial"/>
                <a:cs typeface="Arial"/>
              </a:rPr>
              <a:t>free</a:t>
            </a:r>
            <a:r>
              <a:rPr lang="en-US" sz="1200" spc="-55" dirty="0" smtClean="0">
                <a:latin typeface="Arial"/>
                <a:cs typeface="Arial"/>
              </a:rPr>
              <a:t> </a:t>
            </a:r>
            <a:r>
              <a:rPr lang="en-US" sz="1200" spc="-25" dirty="0" smtClean="0">
                <a:latin typeface="Arial"/>
                <a:cs typeface="Arial"/>
              </a:rPr>
              <a:t>software</a:t>
            </a:r>
            <a:r>
              <a:rPr lang="en-US" sz="1200" spc="-35" dirty="0" smtClean="0">
                <a:latin typeface="Arial"/>
                <a:cs typeface="Arial"/>
              </a:rPr>
              <a:t> </a:t>
            </a:r>
            <a:r>
              <a:rPr lang="en-US" sz="1200" spc="-20" dirty="0" smtClean="0">
                <a:latin typeface="Arial"/>
                <a:cs typeface="Arial"/>
              </a:rPr>
              <a:t>tool</a:t>
            </a:r>
            <a:r>
              <a:rPr lang="en-US" sz="1200" spc="-55" dirty="0" smtClean="0">
                <a:latin typeface="Arial"/>
                <a:cs typeface="Arial"/>
              </a:rPr>
              <a:t> </a:t>
            </a:r>
            <a:r>
              <a:rPr lang="en-US" sz="1200" spc="-25" dirty="0" smtClean="0">
                <a:latin typeface="Arial"/>
                <a:cs typeface="Arial"/>
              </a:rPr>
              <a:t>which</a:t>
            </a:r>
            <a:r>
              <a:rPr lang="en-US" sz="1200" spc="-40" dirty="0" smtClean="0">
                <a:latin typeface="Arial"/>
                <a:cs typeface="Arial"/>
              </a:rPr>
              <a:t> </a:t>
            </a:r>
            <a:r>
              <a:rPr lang="en-US" sz="1200" spc="-25" dirty="0" smtClean="0">
                <a:latin typeface="Arial"/>
                <a:cs typeface="Arial"/>
              </a:rPr>
              <a:t>implements</a:t>
            </a:r>
            <a:r>
              <a:rPr lang="en-US" sz="1200" spc="-50" dirty="0" smtClean="0">
                <a:latin typeface="Arial"/>
                <a:cs typeface="Arial"/>
              </a:rPr>
              <a:t> </a:t>
            </a:r>
            <a:r>
              <a:rPr lang="en-US" sz="1200" spc="-20" dirty="0" smtClean="0">
                <a:latin typeface="Arial"/>
                <a:cs typeface="Arial"/>
              </a:rPr>
              <a:t>it</a:t>
            </a:r>
            <a:r>
              <a:rPr lang="en-US" sz="1200" spc="-3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err="1" smtClean="0">
                <a:latin typeface="Arial"/>
                <a:cs typeface="Arial"/>
              </a:rPr>
              <a:t>lzop</a:t>
            </a:r>
            <a:r>
              <a:rPr lang="en-US" sz="1200" spc="-25" dirty="0" smtClean="0">
                <a:latin typeface="Arial"/>
                <a:cs typeface="Arial"/>
              </a:rPr>
              <a:t>.</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original</a:t>
            </a:r>
            <a:r>
              <a:rPr lang="en-US" sz="1200" spc="-50" dirty="0" smtClean="0">
                <a:latin typeface="Arial"/>
                <a:cs typeface="Arial"/>
              </a:rPr>
              <a:t> </a:t>
            </a:r>
            <a:r>
              <a:rPr lang="en-US" sz="1200" spc="-25" dirty="0" smtClean="0">
                <a:latin typeface="Arial"/>
                <a:cs typeface="Arial"/>
              </a:rPr>
              <a:t>library  was</a:t>
            </a:r>
            <a:r>
              <a:rPr lang="en-US" sz="1200" spc="-35" dirty="0" smtClean="0">
                <a:latin typeface="Arial"/>
                <a:cs typeface="Arial"/>
              </a:rPr>
              <a:t> </a:t>
            </a:r>
            <a:r>
              <a:rPr lang="en-US" sz="1200" spc="-25" dirty="0" smtClean="0">
                <a:latin typeface="Arial"/>
                <a:cs typeface="Arial"/>
              </a:rPr>
              <a:t>written</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ANSI</a:t>
            </a:r>
            <a:r>
              <a:rPr lang="en-US" sz="1200" spc="-60" dirty="0" smtClean="0">
                <a:latin typeface="Arial"/>
                <a:cs typeface="Arial"/>
              </a:rPr>
              <a:t> </a:t>
            </a:r>
            <a:r>
              <a:rPr lang="en-US" sz="1200" spc="-15" dirty="0" smtClean="0">
                <a:latin typeface="Arial"/>
                <a:cs typeface="Arial"/>
              </a:rPr>
              <a:t>C,</a:t>
            </a:r>
            <a:r>
              <a:rPr lang="en-US" sz="1200" spc="-3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20" dirty="0" smtClean="0">
                <a:latin typeface="Arial"/>
                <a:cs typeface="Arial"/>
              </a:rPr>
              <a:t>has</a:t>
            </a:r>
            <a:r>
              <a:rPr lang="en-US" sz="1200" spc="-50" dirty="0" smtClean="0">
                <a:latin typeface="Arial"/>
                <a:cs typeface="Arial"/>
              </a:rPr>
              <a:t> </a:t>
            </a:r>
            <a:r>
              <a:rPr lang="en-US" sz="1200" spc="-20" dirty="0" smtClean="0">
                <a:latin typeface="Arial"/>
                <a:cs typeface="Arial"/>
              </a:rPr>
              <a:t>been</a:t>
            </a:r>
            <a:r>
              <a:rPr lang="en-US" sz="1200" spc="-70" dirty="0" smtClean="0">
                <a:latin typeface="Arial"/>
                <a:cs typeface="Arial"/>
              </a:rPr>
              <a:t> </a:t>
            </a:r>
            <a:r>
              <a:rPr lang="en-US" sz="1200" spc="-20" dirty="0" smtClean="0">
                <a:latin typeface="Arial"/>
                <a:cs typeface="Arial"/>
              </a:rPr>
              <a:t>made</a:t>
            </a:r>
            <a:r>
              <a:rPr lang="en-US" sz="1200" spc="-45" dirty="0" smtClean="0">
                <a:latin typeface="Arial"/>
                <a:cs typeface="Arial"/>
              </a:rPr>
              <a:t> </a:t>
            </a:r>
            <a:r>
              <a:rPr lang="en-US" sz="1200" spc="-25" dirty="0" smtClean="0">
                <a:latin typeface="Arial"/>
                <a:cs typeface="Arial"/>
              </a:rPr>
              <a:t>available</a:t>
            </a:r>
            <a:r>
              <a:rPr lang="en-US" sz="1200" spc="-55" dirty="0" smtClean="0">
                <a:latin typeface="Arial"/>
                <a:cs typeface="Arial"/>
              </a:rPr>
              <a:t> </a:t>
            </a:r>
            <a:r>
              <a:rPr lang="en-US" sz="1200" spc="-25" dirty="0" smtClean="0">
                <a:latin typeface="Arial"/>
                <a:cs typeface="Arial"/>
              </a:rPr>
              <a:t>under</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15" dirty="0" smtClean="0">
                <a:latin typeface="Arial"/>
                <a:cs typeface="Arial"/>
              </a:rPr>
              <a:t>GNU</a:t>
            </a:r>
            <a:r>
              <a:rPr lang="en-US" sz="1200" spc="-60" dirty="0" smtClean="0">
                <a:latin typeface="Arial"/>
                <a:cs typeface="Arial"/>
              </a:rPr>
              <a:t> </a:t>
            </a:r>
            <a:r>
              <a:rPr lang="en-US" sz="1200" spc="-25" dirty="0" smtClean="0">
                <a:latin typeface="Arial"/>
                <a:cs typeface="Arial"/>
              </a:rPr>
              <a:t>General  Purpose License. Versions </a:t>
            </a:r>
            <a:r>
              <a:rPr lang="en-US" sz="1200" spc="-20" dirty="0" smtClean="0">
                <a:latin typeface="Arial"/>
                <a:cs typeface="Arial"/>
              </a:rPr>
              <a:t>of LZO are </a:t>
            </a:r>
            <a:r>
              <a:rPr lang="en-US" sz="1200" spc="-25" dirty="0" smtClean="0">
                <a:latin typeface="Arial"/>
                <a:cs typeface="Arial"/>
              </a:rPr>
              <a:t>available </a:t>
            </a:r>
            <a:r>
              <a:rPr lang="en-US" sz="1200" spc="-20" dirty="0" smtClean="0">
                <a:latin typeface="Arial"/>
                <a:cs typeface="Arial"/>
              </a:rPr>
              <a:t>for </a:t>
            </a:r>
            <a:r>
              <a:rPr lang="en-US" sz="1200" spc="-15" dirty="0" smtClean="0">
                <a:latin typeface="Arial"/>
                <a:cs typeface="Arial"/>
              </a:rPr>
              <a:t>the </a:t>
            </a:r>
            <a:r>
              <a:rPr lang="en-US" sz="1200" spc="-25" dirty="0" smtClean="0">
                <a:latin typeface="Arial"/>
                <a:cs typeface="Arial"/>
              </a:rPr>
              <a:t>Perl, Python, </a:t>
            </a:r>
            <a:r>
              <a:rPr lang="en-US" sz="1200" spc="-20" dirty="0" smtClean="0">
                <a:latin typeface="Arial"/>
                <a:cs typeface="Arial"/>
              </a:rPr>
              <a:t>and Java  </a:t>
            </a:r>
            <a:r>
              <a:rPr lang="en-US" sz="1200" spc="-25" dirty="0" smtClean="0">
                <a:latin typeface="Arial"/>
                <a:cs typeface="Arial"/>
              </a:rPr>
              <a:t>languages.</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30" dirty="0" smtClean="0">
                <a:latin typeface="Arial"/>
                <a:cs typeface="Arial"/>
              </a:rPr>
              <a:t>copyright</a:t>
            </a:r>
            <a:r>
              <a:rPr lang="en-US" sz="1200" spc="-45"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code</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owned</a:t>
            </a:r>
            <a:r>
              <a:rPr lang="en-US" sz="1200" spc="-45"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25" dirty="0" smtClean="0">
                <a:latin typeface="Arial"/>
                <a:cs typeface="Arial"/>
              </a:rPr>
              <a:t>Markus</a:t>
            </a:r>
            <a:r>
              <a:rPr lang="en-US" sz="1200" spc="-30" dirty="0" smtClean="0">
                <a:latin typeface="Arial"/>
                <a:cs typeface="Arial"/>
              </a:rPr>
              <a:t> </a:t>
            </a:r>
            <a:r>
              <a:rPr lang="en-US" sz="1200" spc="-20" dirty="0" smtClean="0">
                <a:latin typeface="Arial"/>
                <a:cs typeface="Arial"/>
              </a:rPr>
              <a:t>F.</a:t>
            </a:r>
            <a:r>
              <a:rPr lang="en-US" sz="1200" spc="-50" dirty="0" smtClean="0">
                <a:latin typeface="Arial"/>
                <a:cs typeface="Arial"/>
              </a:rPr>
              <a:t> </a:t>
            </a:r>
            <a:r>
              <a:rPr lang="en-US" sz="1200" spc="-10" dirty="0" smtClean="0">
                <a:latin typeface="Arial"/>
                <a:cs typeface="Arial"/>
              </a:rPr>
              <a:t>X.</a:t>
            </a:r>
            <a:r>
              <a:rPr lang="en-US" sz="1200" spc="-60" dirty="0" smtClean="0">
                <a:latin typeface="Arial"/>
                <a:cs typeface="Arial"/>
              </a:rPr>
              <a:t> </a:t>
            </a:r>
            <a:r>
              <a:rPr lang="en-US" sz="1200" spc="-10" dirty="0" smtClean="0">
                <a:latin typeface="Arial"/>
                <a:cs typeface="Arial"/>
              </a:rPr>
              <a:t>J.</a:t>
            </a:r>
            <a:r>
              <a:rPr lang="en-US" sz="1200" spc="-50" dirty="0" smtClean="0">
                <a:latin typeface="Arial"/>
                <a:cs typeface="Arial"/>
              </a:rPr>
              <a:t> </a:t>
            </a:r>
            <a:r>
              <a:rPr lang="en-US" sz="1200" spc="-25" dirty="0" err="1" smtClean="0">
                <a:latin typeface="Arial"/>
                <a:cs typeface="Arial"/>
              </a:rPr>
              <a:t>Oberhumer</a:t>
            </a:r>
            <a:r>
              <a:rPr lang="en-US" sz="1200" spc="-25" dirty="0" smtClean="0">
                <a:latin typeface="Arial"/>
                <a:cs typeface="Arial"/>
              </a:rPr>
              <a:t>.</a:t>
            </a:r>
            <a:endParaRPr lang="en-US" sz="1200" dirty="0" smtClean="0">
              <a:latin typeface="Arial"/>
              <a:cs typeface="Arial"/>
            </a:endParaRPr>
          </a:p>
          <a:p>
            <a:pPr marL="12700">
              <a:lnSpc>
                <a:spcPct val="100000"/>
              </a:lnSpc>
              <a:spcBef>
                <a:spcPts val="530"/>
              </a:spcBef>
            </a:pPr>
            <a:r>
              <a:rPr lang="en-US" sz="1200" b="1" spc="-30" dirty="0" smtClean="0">
                <a:latin typeface="Arial"/>
                <a:cs typeface="Arial"/>
              </a:rPr>
              <a:t>LZ4</a:t>
            </a:r>
            <a:endParaRPr lang="en-US" sz="1200" dirty="0" smtClean="0">
              <a:latin typeface="Arial"/>
              <a:cs typeface="Arial"/>
            </a:endParaRPr>
          </a:p>
          <a:p>
            <a:pPr marL="470534" marR="5080">
              <a:lnSpc>
                <a:spcPct val="96000"/>
              </a:lnSpc>
              <a:spcBef>
                <a:spcPts val="600"/>
              </a:spcBef>
            </a:pPr>
            <a:r>
              <a:rPr lang="en-US" sz="1200" spc="-20" dirty="0" smtClean="0">
                <a:latin typeface="Arial"/>
                <a:cs typeface="Arial"/>
              </a:rPr>
              <a:t>LZ4 is </a:t>
            </a:r>
            <a:r>
              <a:rPr lang="en-US" sz="1200" dirty="0" smtClean="0">
                <a:latin typeface="Arial"/>
                <a:cs typeface="Arial"/>
              </a:rPr>
              <a:t>a </a:t>
            </a:r>
            <a:r>
              <a:rPr lang="en-US" sz="1200" spc="-25" dirty="0" smtClean="0">
                <a:latin typeface="Arial"/>
                <a:cs typeface="Arial"/>
              </a:rPr>
              <a:t>lossless data compression algorithm </a:t>
            </a:r>
            <a:r>
              <a:rPr lang="en-US" sz="1200" spc="-20" dirty="0" smtClean="0">
                <a:latin typeface="Arial"/>
                <a:cs typeface="Arial"/>
              </a:rPr>
              <a:t>that is </a:t>
            </a:r>
            <a:r>
              <a:rPr lang="en-US" sz="1200" spc="-25" dirty="0" smtClean="0">
                <a:latin typeface="Arial"/>
                <a:cs typeface="Arial"/>
              </a:rPr>
              <a:t>focused </a:t>
            </a:r>
            <a:r>
              <a:rPr lang="en-US" sz="1200" spc="-15" dirty="0" smtClean="0">
                <a:latin typeface="Arial"/>
                <a:cs typeface="Arial"/>
              </a:rPr>
              <a:t>on </a:t>
            </a:r>
            <a:r>
              <a:rPr lang="en-US" sz="1200" spc="-25" dirty="0" smtClean="0">
                <a:latin typeface="Arial"/>
                <a:cs typeface="Arial"/>
              </a:rPr>
              <a:t>compression </a:t>
            </a:r>
            <a:r>
              <a:rPr lang="en-US" sz="1200" spc="-20" dirty="0" smtClean="0">
                <a:latin typeface="Arial"/>
                <a:cs typeface="Arial"/>
              </a:rPr>
              <a:t>and  </a:t>
            </a:r>
            <a:r>
              <a:rPr lang="en-US" sz="1200" spc="-25" dirty="0" smtClean="0">
                <a:latin typeface="Arial"/>
                <a:cs typeface="Arial"/>
              </a:rPr>
              <a:t>decompression</a:t>
            </a:r>
            <a:r>
              <a:rPr lang="en-US" sz="1200" spc="-60" dirty="0" smtClean="0">
                <a:latin typeface="Arial"/>
                <a:cs typeface="Arial"/>
              </a:rPr>
              <a:t> </a:t>
            </a:r>
            <a:r>
              <a:rPr lang="en-US" sz="1200" spc="-25" dirty="0" smtClean="0">
                <a:latin typeface="Arial"/>
                <a:cs typeface="Arial"/>
              </a:rPr>
              <a:t>speed.</a:t>
            </a:r>
            <a:r>
              <a:rPr lang="en-US" sz="1200" spc="-50" dirty="0" smtClean="0">
                <a:latin typeface="Arial"/>
                <a:cs typeface="Arial"/>
              </a:rPr>
              <a:t> </a:t>
            </a:r>
            <a:r>
              <a:rPr lang="en-US" sz="1200" spc="-20" dirty="0" smtClean="0">
                <a:latin typeface="Arial"/>
                <a:cs typeface="Arial"/>
              </a:rPr>
              <a:t>It</a:t>
            </a:r>
            <a:r>
              <a:rPr lang="en-US" sz="1200" spc="-50" dirty="0" smtClean="0">
                <a:latin typeface="Arial"/>
                <a:cs typeface="Arial"/>
              </a:rPr>
              <a:t> </a:t>
            </a:r>
            <a:r>
              <a:rPr lang="en-US" sz="1200" spc="-25" dirty="0" smtClean="0">
                <a:latin typeface="Arial"/>
                <a:cs typeface="Arial"/>
              </a:rPr>
              <a:t>belongs</a:t>
            </a:r>
            <a:r>
              <a:rPr lang="en-US" sz="1200" spc="-5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the</a:t>
            </a:r>
            <a:r>
              <a:rPr lang="en-US" sz="1200" spc="-65" dirty="0" smtClean="0">
                <a:latin typeface="Arial"/>
                <a:cs typeface="Arial"/>
              </a:rPr>
              <a:t> </a:t>
            </a:r>
            <a:r>
              <a:rPr lang="en-US" sz="1200" spc="-20" dirty="0" smtClean="0">
                <a:latin typeface="Arial"/>
                <a:cs typeface="Arial"/>
              </a:rPr>
              <a:t>LZ77</a:t>
            </a:r>
            <a:r>
              <a:rPr lang="en-US" sz="1200" spc="-55" dirty="0" smtClean="0">
                <a:latin typeface="Arial"/>
                <a:cs typeface="Arial"/>
              </a:rPr>
              <a:t> </a:t>
            </a:r>
            <a:r>
              <a:rPr lang="en-US" sz="1200" spc="-20" dirty="0" smtClean="0">
                <a:latin typeface="Arial"/>
                <a:cs typeface="Arial"/>
              </a:rPr>
              <a:t>family</a:t>
            </a:r>
            <a:r>
              <a:rPr lang="en-US" sz="1200" spc="-6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byte-oriented</a:t>
            </a:r>
            <a:r>
              <a:rPr lang="en-US" sz="1200" spc="-55" dirty="0" smtClean="0">
                <a:latin typeface="Arial"/>
                <a:cs typeface="Arial"/>
              </a:rPr>
              <a:t> </a:t>
            </a:r>
            <a:r>
              <a:rPr lang="en-US" sz="1200" spc="-25" dirty="0" smtClean="0">
                <a:latin typeface="Arial"/>
                <a:cs typeface="Arial"/>
              </a:rPr>
              <a:t>compression  schemes. </a:t>
            </a:r>
            <a:r>
              <a:rPr lang="en-US" sz="1200" spc="-20" dirty="0" smtClean="0">
                <a:latin typeface="Arial"/>
                <a:cs typeface="Arial"/>
              </a:rPr>
              <a:t>The </a:t>
            </a:r>
            <a:r>
              <a:rPr lang="en-US" sz="1200" spc="-25" dirty="0" smtClean="0">
                <a:latin typeface="Arial"/>
                <a:cs typeface="Arial"/>
              </a:rPr>
              <a:t>algorithm gives </a:t>
            </a:r>
            <a:r>
              <a:rPr lang="en-US" sz="1200" dirty="0" smtClean="0">
                <a:latin typeface="Arial"/>
                <a:cs typeface="Arial"/>
              </a:rPr>
              <a:t>a </a:t>
            </a:r>
            <a:r>
              <a:rPr lang="en-US" sz="1200" spc="-25" dirty="0" smtClean="0">
                <a:latin typeface="Arial"/>
                <a:cs typeface="Arial"/>
              </a:rPr>
              <a:t>slightly worse compression </a:t>
            </a:r>
            <a:r>
              <a:rPr lang="en-US" sz="1200" spc="-20" dirty="0" smtClean="0">
                <a:latin typeface="Arial"/>
                <a:cs typeface="Arial"/>
              </a:rPr>
              <a:t>ratio than </a:t>
            </a:r>
            <a:r>
              <a:rPr lang="en-US" sz="1200" spc="-30" dirty="0" smtClean="0">
                <a:latin typeface="Arial"/>
                <a:cs typeface="Arial"/>
              </a:rPr>
              <a:t>algorithms  </a:t>
            </a:r>
            <a:r>
              <a:rPr lang="en-US" sz="1200" spc="-20" dirty="0" smtClean="0">
                <a:latin typeface="Arial"/>
                <a:cs typeface="Arial"/>
              </a:rPr>
              <a:t>like </a:t>
            </a:r>
            <a:r>
              <a:rPr lang="en-US" sz="1200" spc="-25" dirty="0" err="1" smtClean="0">
                <a:latin typeface="Arial"/>
                <a:cs typeface="Arial"/>
              </a:rPr>
              <a:t>gzip</a:t>
            </a:r>
            <a:r>
              <a:rPr lang="en-US" sz="1200" spc="-25" dirty="0" smtClean="0">
                <a:latin typeface="Arial"/>
                <a:cs typeface="Arial"/>
              </a:rPr>
              <a:t>. However, compression speeds </a:t>
            </a:r>
            <a:r>
              <a:rPr lang="en-US" sz="1200" spc="-20" dirty="0" smtClean="0">
                <a:latin typeface="Arial"/>
                <a:cs typeface="Arial"/>
              </a:rPr>
              <a:t>are </a:t>
            </a:r>
            <a:r>
              <a:rPr lang="en-US" sz="1200" spc="-25" dirty="0" smtClean="0">
                <a:latin typeface="Arial"/>
                <a:cs typeface="Arial"/>
              </a:rPr>
              <a:t>several times faster than </a:t>
            </a:r>
            <a:r>
              <a:rPr lang="en-US" sz="1200" spc="-20" dirty="0" err="1" smtClean="0">
                <a:latin typeface="Arial"/>
                <a:cs typeface="Arial"/>
              </a:rPr>
              <a:t>gzip</a:t>
            </a:r>
            <a:r>
              <a:rPr lang="en-US" sz="1200" spc="-20" dirty="0" smtClean="0">
                <a:latin typeface="Arial"/>
                <a:cs typeface="Arial"/>
              </a:rPr>
              <a:t> </a:t>
            </a:r>
            <a:r>
              <a:rPr lang="en-US" sz="1200" spc="-30" dirty="0" smtClean="0">
                <a:latin typeface="Arial"/>
                <a:cs typeface="Arial"/>
              </a:rPr>
              <a:t>while  </a:t>
            </a:r>
            <a:r>
              <a:rPr lang="en-US" sz="1200" spc="-25" dirty="0" smtClean="0">
                <a:latin typeface="Arial"/>
                <a:cs typeface="Arial"/>
              </a:rPr>
              <a:t>decompression speeds </a:t>
            </a:r>
            <a:r>
              <a:rPr lang="en-US" sz="1200" spc="-15" dirty="0" smtClean="0">
                <a:latin typeface="Arial"/>
                <a:cs typeface="Arial"/>
              </a:rPr>
              <a:t>can be </a:t>
            </a:r>
            <a:r>
              <a:rPr lang="en-US" sz="1200" spc="-25" dirty="0" smtClean="0">
                <a:latin typeface="Arial"/>
                <a:cs typeface="Arial"/>
              </a:rPr>
              <a:t>significantly </a:t>
            </a:r>
            <a:r>
              <a:rPr lang="en-US" sz="1200" spc="-20" dirty="0" smtClean="0">
                <a:latin typeface="Arial"/>
                <a:cs typeface="Arial"/>
              </a:rPr>
              <a:t>faster </a:t>
            </a:r>
            <a:r>
              <a:rPr lang="en-US" sz="1200" spc="-25" dirty="0" smtClean="0">
                <a:latin typeface="Arial"/>
                <a:cs typeface="Arial"/>
              </a:rPr>
              <a:t>than </a:t>
            </a:r>
            <a:r>
              <a:rPr lang="en-US" sz="1200" spc="-20" dirty="0" smtClean="0">
                <a:latin typeface="Arial"/>
                <a:cs typeface="Arial"/>
              </a:rPr>
              <a:t>LZO </a:t>
            </a:r>
            <a:r>
              <a:rPr lang="en-US" sz="1200" dirty="0" smtClean="0">
                <a:latin typeface="Arial"/>
                <a:cs typeface="Arial"/>
              </a:rPr>
              <a:t>.  </a:t>
            </a:r>
            <a:r>
              <a:rPr lang="en-US" sz="1200" spc="-30" dirty="0" smtClean="0">
                <a:latin typeface="Arial"/>
                <a:cs typeface="Arial"/>
                <a:hlinkClick r:id="rId4"/>
              </a:rPr>
              <a:t>http://en.wikipedia.org/wiki/LZ4_(compression_algorithm), </a:t>
            </a:r>
            <a:r>
              <a:rPr lang="en-US" sz="1200" spc="-25" dirty="0" smtClean="0">
                <a:latin typeface="Arial"/>
                <a:cs typeface="Arial"/>
              </a:rPr>
              <a:t>the reference  implementation</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dirty="0" smtClean="0">
                <a:latin typeface="Arial"/>
                <a:cs typeface="Arial"/>
              </a:rPr>
              <a:t>C</a:t>
            </a:r>
            <a:r>
              <a:rPr lang="en-US" sz="1200" spc="-60"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25" dirty="0" smtClean="0">
                <a:latin typeface="Arial"/>
                <a:cs typeface="Arial"/>
              </a:rPr>
              <a:t>Yann</a:t>
            </a:r>
            <a:r>
              <a:rPr lang="en-US" sz="1200" spc="-45" dirty="0" smtClean="0">
                <a:latin typeface="Arial"/>
                <a:cs typeface="Arial"/>
              </a:rPr>
              <a:t> </a:t>
            </a:r>
            <a:r>
              <a:rPr lang="en-US" sz="1200" spc="-25" dirty="0" smtClean="0">
                <a:latin typeface="Arial"/>
                <a:cs typeface="Arial"/>
              </a:rPr>
              <a:t>Collet</a:t>
            </a:r>
            <a:r>
              <a:rPr lang="en-US" sz="1200" spc="-5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licensed</a:t>
            </a:r>
            <a:r>
              <a:rPr lang="en-US" sz="1200" spc="-40" dirty="0" smtClean="0">
                <a:latin typeface="Arial"/>
                <a:cs typeface="Arial"/>
              </a:rPr>
              <a:t> </a:t>
            </a:r>
            <a:r>
              <a:rPr lang="en-US" sz="1200" spc="-25" dirty="0" smtClean="0">
                <a:latin typeface="Arial"/>
                <a:cs typeface="Arial"/>
              </a:rPr>
              <a:t>under</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15" dirty="0" smtClean="0">
                <a:latin typeface="Arial"/>
                <a:cs typeface="Arial"/>
              </a:rPr>
              <a:t>BSD</a:t>
            </a:r>
            <a:r>
              <a:rPr lang="en-US" sz="1200" spc="-75" dirty="0" smtClean="0">
                <a:latin typeface="Arial"/>
                <a:cs typeface="Arial"/>
              </a:rPr>
              <a:t> </a:t>
            </a:r>
            <a:r>
              <a:rPr lang="en-US" sz="1200" spc="-25" dirty="0" smtClean="0">
                <a:latin typeface="Arial"/>
                <a:cs typeface="Arial"/>
              </a:rPr>
              <a:t>license.</a:t>
            </a:r>
            <a:endParaRPr lang="en-US" sz="1200" dirty="0" smtClean="0">
              <a:latin typeface="Arial"/>
              <a:cs typeface="Arial"/>
            </a:endParaRPr>
          </a:p>
          <a:p>
            <a:pPr marL="12700">
              <a:lnSpc>
                <a:spcPct val="100000"/>
              </a:lnSpc>
              <a:spcBef>
                <a:spcPts val="535"/>
              </a:spcBef>
            </a:pPr>
            <a:r>
              <a:rPr lang="en-US" sz="1200" b="1" spc="-20" dirty="0" smtClean="0">
                <a:latin typeface="Arial"/>
                <a:cs typeface="Arial"/>
              </a:rPr>
              <a:t>Snappy</a:t>
            </a:r>
            <a:endParaRPr lang="en-US" sz="1200" dirty="0" smtClean="0">
              <a:latin typeface="Arial"/>
              <a:cs typeface="Arial"/>
            </a:endParaRPr>
          </a:p>
          <a:p>
            <a:pPr marL="470534" marR="22225">
              <a:lnSpc>
                <a:spcPct val="96000"/>
              </a:lnSpc>
              <a:spcBef>
                <a:spcPts val="595"/>
              </a:spcBef>
            </a:pPr>
            <a:r>
              <a:rPr lang="en-US" sz="1200" spc="-25" dirty="0" smtClean="0">
                <a:latin typeface="Arial"/>
                <a:cs typeface="Arial"/>
              </a:rPr>
              <a:t>Snappy </a:t>
            </a:r>
            <a:r>
              <a:rPr lang="en-US" sz="1200" spc="-15" dirty="0" smtClean="0">
                <a:latin typeface="Arial"/>
                <a:cs typeface="Arial"/>
              </a:rPr>
              <a:t>is </a:t>
            </a:r>
            <a:r>
              <a:rPr lang="en-US" sz="1200" dirty="0" smtClean="0">
                <a:latin typeface="Arial"/>
                <a:cs typeface="Arial"/>
              </a:rPr>
              <a:t>a </a:t>
            </a:r>
            <a:r>
              <a:rPr lang="en-US" sz="1200" spc="-25" dirty="0" smtClean="0">
                <a:latin typeface="Arial"/>
                <a:cs typeface="Arial"/>
              </a:rPr>
              <a:t>compression/decompression library. </a:t>
            </a:r>
            <a:r>
              <a:rPr lang="en-US" sz="1200" spc="-10" dirty="0" smtClean="0">
                <a:latin typeface="Arial"/>
                <a:cs typeface="Arial"/>
              </a:rPr>
              <a:t>It </a:t>
            </a:r>
            <a:r>
              <a:rPr lang="en-US" sz="1200" spc="-25" dirty="0" smtClean="0">
                <a:latin typeface="Arial"/>
                <a:cs typeface="Arial"/>
              </a:rPr>
              <a:t>does not </a:t>
            </a:r>
            <a:r>
              <a:rPr lang="en-US" sz="1200" spc="-15" dirty="0" smtClean="0">
                <a:latin typeface="Arial"/>
                <a:cs typeface="Arial"/>
              </a:rPr>
              <a:t>aim for </a:t>
            </a:r>
            <a:r>
              <a:rPr lang="en-US" sz="1200" spc="-25" dirty="0" smtClean="0">
                <a:latin typeface="Arial"/>
                <a:cs typeface="Arial"/>
              </a:rPr>
              <a:t>maximum  compression, </a:t>
            </a:r>
            <a:r>
              <a:rPr lang="en-US" sz="1200" spc="-15" dirty="0" smtClean="0">
                <a:latin typeface="Arial"/>
                <a:cs typeface="Arial"/>
              </a:rPr>
              <a:t>or </a:t>
            </a:r>
            <a:r>
              <a:rPr lang="en-US" sz="1200" spc="-25" dirty="0" smtClean="0">
                <a:latin typeface="Arial"/>
                <a:cs typeface="Arial"/>
              </a:rPr>
              <a:t>compatibility </a:t>
            </a:r>
            <a:r>
              <a:rPr lang="en-US" sz="1200" spc="-20" dirty="0" smtClean="0">
                <a:latin typeface="Arial"/>
                <a:cs typeface="Arial"/>
              </a:rPr>
              <a:t>with any other </a:t>
            </a:r>
            <a:r>
              <a:rPr lang="en-US" sz="1200" spc="-25" dirty="0" smtClean="0">
                <a:latin typeface="Arial"/>
                <a:cs typeface="Arial"/>
              </a:rPr>
              <a:t>compression </a:t>
            </a:r>
            <a:r>
              <a:rPr lang="en-US" sz="1200" spc="-30" dirty="0" smtClean="0">
                <a:latin typeface="Arial"/>
                <a:cs typeface="Arial"/>
              </a:rPr>
              <a:t>library; </a:t>
            </a:r>
            <a:r>
              <a:rPr lang="en-US" sz="1200" spc="-25" dirty="0" smtClean="0">
                <a:latin typeface="Arial"/>
                <a:cs typeface="Arial"/>
              </a:rPr>
              <a:t>instead, </a:t>
            </a:r>
            <a:r>
              <a:rPr lang="en-US" sz="1200" spc="-15" dirty="0" smtClean="0">
                <a:latin typeface="Arial"/>
                <a:cs typeface="Arial"/>
              </a:rPr>
              <a:t>it </a:t>
            </a:r>
            <a:r>
              <a:rPr lang="en-US" sz="1200" spc="-25" dirty="0" smtClean="0">
                <a:latin typeface="Arial"/>
                <a:cs typeface="Arial"/>
              </a:rPr>
              <a:t>aims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very</a:t>
            </a:r>
            <a:r>
              <a:rPr lang="en-US" sz="1200" spc="-60" dirty="0" smtClean="0">
                <a:latin typeface="Arial"/>
                <a:cs typeface="Arial"/>
              </a:rPr>
              <a:t> </a:t>
            </a:r>
            <a:r>
              <a:rPr lang="en-US" sz="1200" spc="-20" dirty="0" smtClean="0">
                <a:latin typeface="Arial"/>
                <a:cs typeface="Arial"/>
              </a:rPr>
              <a:t>high</a:t>
            </a:r>
            <a:r>
              <a:rPr lang="en-US" sz="1200" spc="-40" dirty="0" smtClean="0">
                <a:latin typeface="Arial"/>
                <a:cs typeface="Arial"/>
              </a:rPr>
              <a:t> </a:t>
            </a:r>
            <a:r>
              <a:rPr lang="en-US" sz="1200" spc="-25" dirty="0" smtClean="0">
                <a:latin typeface="Arial"/>
                <a:cs typeface="Arial"/>
              </a:rPr>
              <a:t>speeds</a:t>
            </a:r>
            <a:r>
              <a:rPr lang="en-US" sz="1200" spc="-5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reasonable</a:t>
            </a:r>
            <a:r>
              <a:rPr lang="en-US" sz="1200" spc="-70" dirty="0" smtClean="0">
                <a:latin typeface="Arial"/>
                <a:cs typeface="Arial"/>
              </a:rPr>
              <a:t> </a:t>
            </a:r>
            <a:r>
              <a:rPr lang="en-US" sz="1200" spc="-25" dirty="0" smtClean="0">
                <a:latin typeface="Arial"/>
                <a:cs typeface="Arial"/>
              </a:rPr>
              <a:t>compression.</a:t>
            </a:r>
            <a:r>
              <a:rPr lang="en-US" sz="1200" spc="-50" dirty="0" smtClean="0">
                <a:latin typeface="Arial"/>
                <a:cs typeface="Arial"/>
              </a:rPr>
              <a:t> </a:t>
            </a:r>
            <a:r>
              <a:rPr lang="en-US" sz="1200" spc="-20" dirty="0" smtClean="0">
                <a:latin typeface="Arial"/>
                <a:cs typeface="Arial"/>
              </a:rPr>
              <a:t>For</a:t>
            </a:r>
            <a:r>
              <a:rPr lang="en-US" sz="1200" spc="-50" dirty="0" smtClean="0">
                <a:latin typeface="Arial"/>
                <a:cs typeface="Arial"/>
              </a:rPr>
              <a:t> </a:t>
            </a:r>
            <a:r>
              <a:rPr lang="en-US" sz="1200" spc="-25" dirty="0" smtClean="0">
                <a:latin typeface="Arial"/>
                <a:cs typeface="Arial"/>
              </a:rPr>
              <a:t>instance,</a:t>
            </a:r>
            <a:r>
              <a:rPr lang="en-US" sz="1200" spc="-50" dirty="0" smtClean="0">
                <a:latin typeface="Arial"/>
                <a:cs typeface="Arial"/>
              </a:rPr>
              <a:t> </a:t>
            </a:r>
            <a:r>
              <a:rPr lang="en-US" sz="1200" spc="-25" dirty="0" smtClean="0">
                <a:latin typeface="Arial"/>
                <a:cs typeface="Arial"/>
              </a:rPr>
              <a:t>compared</a:t>
            </a:r>
            <a:r>
              <a:rPr lang="en-US" sz="1200" spc="-6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the  </a:t>
            </a:r>
            <a:r>
              <a:rPr lang="en-US" sz="1200" spc="-25" dirty="0" smtClean="0">
                <a:latin typeface="Arial"/>
                <a:cs typeface="Arial"/>
              </a:rPr>
              <a:t>fastest </a:t>
            </a:r>
            <a:r>
              <a:rPr lang="en-US" sz="1200" spc="-20" dirty="0" smtClean="0">
                <a:latin typeface="Arial"/>
                <a:cs typeface="Arial"/>
              </a:rPr>
              <a:t>mode of </a:t>
            </a:r>
            <a:r>
              <a:rPr lang="en-US" sz="1200" spc="-20" dirty="0" err="1" smtClean="0">
                <a:latin typeface="Arial"/>
                <a:cs typeface="Arial"/>
              </a:rPr>
              <a:t>zlib</a:t>
            </a:r>
            <a:r>
              <a:rPr lang="en-US" sz="1200" spc="-20" dirty="0" smtClean="0">
                <a:latin typeface="Arial"/>
                <a:cs typeface="Arial"/>
              </a:rPr>
              <a:t>, </a:t>
            </a:r>
            <a:r>
              <a:rPr lang="en-US" sz="1200" spc="-25" dirty="0" smtClean="0">
                <a:latin typeface="Arial"/>
                <a:cs typeface="Arial"/>
              </a:rPr>
              <a:t>Snappy </a:t>
            </a:r>
            <a:r>
              <a:rPr lang="en-US" sz="1200" spc="-15" dirty="0" smtClean="0">
                <a:latin typeface="Arial"/>
                <a:cs typeface="Arial"/>
              </a:rPr>
              <a:t>is an </a:t>
            </a:r>
            <a:r>
              <a:rPr lang="en-US" sz="1200" spc="-25" dirty="0" smtClean="0">
                <a:latin typeface="Arial"/>
                <a:cs typeface="Arial"/>
              </a:rPr>
              <a:t>order </a:t>
            </a:r>
            <a:r>
              <a:rPr lang="en-US" sz="1200" spc="-15" dirty="0" smtClean="0">
                <a:latin typeface="Arial"/>
                <a:cs typeface="Arial"/>
              </a:rPr>
              <a:t>of </a:t>
            </a:r>
            <a:r>
              <a:rPr lang="en-US" sz="1200" spc="-25" dirty="0" smtClean="0">
                <a:latin typeface="Arial"/>
                <a:cs typeface="Arial"/>
              </a:rPr>
              <a:t>magnitude faster </a:t>
            </a:r>
            <a:r>
              <a:rPr lang="en-US" sz="1200" spc="-20" dirty="0" smtClean="0">
                <a:latin typeface="Arial"/>
                <a:cs typeface="Arial"/>
              </a:rPr>
              <a:t>for </a:t>
            </a:r>
            <a:r>
              <a:rPr lang="en-US" sz="1200" spc="-25" dirty="0" smtClean="0">
                <a:latin typeface="Arial"/>
                <a:cs typeface="Arial"/>
              </a:rPr>
              <a:t>most inputs, but  </a:t>
            </a:r>
            <a:r>
              <a:rPr lang="en-US" sz="1200" spc="-15" dirty="0" smtClean="0">
                <a:latin typeface="Arial"/>
                <a:cs typeface="Arial"/>
              </a:rPr>
              <a:t>the </a:t>
            </a:r>
            <a:r>
              <a:rPr lang="en-US" sz="1200" spc="-25" dirty="0" smtClean="0">
                <a:latin typeface="Arial"/>
                <a:cs typeface="Arial"/>
              </a:rPr>
              <a:t>resulting compressed </a:t>
            </a:r>
            <a:r>
              <a:rPr lang="en-US" sz="1200" spc="-20" dirty="0" smtClean="0">
                <a:latin typeface="Arial"/>
                <a:cs typeface="Arial"/>
              </a:rPr>
              <a:t>files are </a:t>
            </a:r>
            <a:r>
              <a:rPr lang="en-US" sz="1200" spc="-25" dirty="0" smtClean="0">
                <a:latin typeface="Arial"/>
                <a:cs typeface="Arial"/>
              </a:rPr>
              <a:t>anywhere </a:t>
            </a:r>
            <a:r>
              <a:rPr lang="en-US" sz="1200" spc="-20" dirty="0" smtClean="0">
                <a:latin typeface="Arial"/>
                <a:cs typeface="Arial"/>
              </a:rPr>
              <a:t>from 20% </a:t>
            </a:r>
            <a:r>
              <a:rPr lang="en-US" sz="1200" spc="-10" dirty="0" smtClean="0">
                <a:latin typeface="Arial"/>
                <a:cs typeface="Arial"/>
              </a:rPr>
              <a:t>to </a:t>
            </a:r>
            <a:r>
              <a:rPr lang="en-US" sz="1200" spc="-25" dirty="0" smtClean="0">
                <a:latin typeface="Arial"/>
                <a:cs typeface="Arial"/>
              </a:rPr>
              <a:t>100% </a:t>
            </a:r>
            <a:r>
              <a:rPr lang="en-US" sz="1200" spc="-30" dirty="0" smtClean="0">
                <a:latin typeface="Arial"/>
                <a:cs typeface="Arial"/>
              </a:rPr>
              <a:t>bigger. </a:t>
            </a:r>
            <a:r>
              <a:rPr lang="en-US" sz="1200" spc="-10" dirty="0" smtClean="0">
                <a:latin typeface="Arial"/>
                <a:cs typeface="Arial"/>
              </a:rPr>
              <a:t>On </a:t>
            </a:r>
            <a:r>
              <a:rPr lang="en-US" sz="1200" dirty="0" smtClean="0">
                <a:latin typeface="Arial"/>
                <a:cs typeface="Arial"/>
              </a:rPr>
              <a:t>a  </a:t>
            </a:r>
            <a:r>
              <a:rPr lang="en-US" sz="1200" spc="-25" dirty="0" smtClean="0">
                <a:latin typeface="Arial"/>
                <a:cs typeface="Arial"/>
              </a:rPr>
              <a:t>single </a:t>
            </a:r>
            <a:r>
              <a:rPr lang="en-US" sz="1200" spc="-20" dirty="0" smtClean="0">
                <a:latin typeface="Arial"/>
                <a:cs typeface="Arial"/>
              </a:rPr>
              <a:t>core </a:t>
            </a:r>
            <a:r>
              <a:rPr lang="en-US" sz="1200" spc="-15" dirty="0" smtClean="0">
                <a:latin typeface="Arial"/>
                <a:cs typeface="Arial"/>
              </a:rPr>
              <a:t>of </a:t>
            </a:r>
            <a:r>
              <a:rPr lang="en-US" sz="1200" dirty="0" smtClean="0">
                <a:latin typeface="Arial"/>
                <a:cs typeface="Arial"/>
              </a:rPr>
              <a:t>a </a:t>
            </a:r>
            <a:r>
              <a:rPr lang="en-US" sz="1200" spc="-25" dirty="0" smtClean="0">
                <a:latin typeface="Arial"/>
                <a:cs typeface="Arial"/>
              </a:rPr>
              <a:t>Core </a:t>
            </a:r>
            <a:r>
              <a:rPr lang="en-US" sz="1200" spc="-10" dirty="0" smtClean="0">
                <a:latin typeface="Arial"/>
                <a:cs typeface="Arial"/>
              </a:rPr>
              <a:t>i7 </a:t>
            </a:r>
            <a:r>
              <a:rPr lang="en-US" sz="1200" spc="-25" dirty="0" smtClean="0">
                <a:latin typeface="Arial"/>
                <a:cs typeface="Arial"/>
              </a:rPr>
              <a:t>processor </a:t>
            </a:r>
            <a:r>
              <a:rPr lang="en-US" sz="1200" spc="-10" dirty="0" smtClean="0">
                <a:latin typeface="Arial"/>
                <a:cs typeface="Arial"/>
              </a:rPr>
              <a:t>in </a:t>
            </a:r>
            <a:r>
              <a:rPr lang="en-US" sz="1200" spc="-25" dirty="0" smtClean="0">
                <a:latin typeface="Arial"/>
                <a:cs typeface="Arial"/>
              </a:rPr>
              <a:t>64-bit mode, Snappy compresses </a:t>
            </a:r>
            <a:r>
              <a:rPr lang="en-US" sz="1200" spc="-20" dirty="0" smtClean="0">
                <a:latin typeface="Arial"/>
                <a:cs typeface="Arial"/>
              </a:rPr>
              <a:t>at </a:t>
            </a:r>
            <a:r>
              <a:rPr lang="en-US" sz="1200" spc="-25" dirty="0" smtClean="0">
                <a:latin typeface="Arial"/>
                <a:cs typeface="Arial"/>
              </a:rPr>
              <a:t>about  </a:t>
            </a:r>
            <a:r>
              <a:rPr lang="en-US" sz="1200" spc="-20" dirty="0" smtClean="0">
                <a:latin typeface="Arial"/>
                <a:cs typeface="Arial"/>
              </a:rPr>
              <a:t>250</a:t>
            </a:r>
            <a:r>
              <a:rPr lang="en-US" sz="1200" spc="-45" dirty="0" smtClean="0">
                <a:latin typeface="Arial"/>
                <a:cs typeface="Arial"/>
              </a:rPr>
              <a:t> </a:t>
            </a:r>
            <a:r>
              <a:rPr lang="en-US" sz="1200" spc="-25" dirty="0" smtClean="0">
                <a:latin typeface="Arial"/>
                <a:cs typeface="Arial"/>
              </a:rPr>
              <a:t>MB/sec</a:t>
            </a:r>
            <a:r>
              <a:rPr lang="en-US" sz="1200" spc="-45"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spc="-20" dirty="0" smtClean="0">
                <a:latin typeface="Arial"/>
                <a:cs typeface="Arial"/>
              </a:rPr>
              <a:t>more</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decompresses</a:t>
            </a:r>
            <a:r>
              <a:rPr lang="en-US" sz="1200" spc="-55" dirty="0" smtClean="0">
                <a:latin typeface="Arial"/>
                <a:cs typeface="Arial"/>
              </a:rPr>
              <a:t> </a:t>
            </a:r>
            <a:r>
              <a:rPr lang="en-US" sz="1200" spc="-15" dirty="0" smtClean="0">
                <a:latin typeface="Arial"/>
                <a:cs typeface="Arial"/>
              </a:rPr>
              <a:t>at</a:t>
            </a:r>
            <a:r>
              <a:rPr lang="en-US" sz="1200" spc="-45" dirty="0" smtClean="0">
                <a:latin typeface="Arial"/>
                <a:cs typeface="Arial"/>
              </a:rPr>
              <a:t> </a:t>
            </a:r>
            <a:r>
              <a:rPr lang="en-US" sz="1200" spc="-25" dirty="0" smtClean="0">
                <a:latin typeface="Arial"/>
                <a:cs typeface="Arial"/>
              </a:rPr>
              <a:t>about</a:t>
            </a:r>
            <a:r>
              <a:rPr lang="en-US" sz="1200" spc="-50" dirty="0" smtClean="0">
                <a:latin typeface="Arial"/>
                <a:cs typeface="Arial"/>
              </a:rPr>
              <a:t> </a:t>
            </a:r>
            <a:r>
              <a:rPr lang="en-US" sz="1200" spc="-20" dirty="0" smtClean="0">
                <a:latin typeface="Arial"/>
                <a:cs typeface="Arial"/>
              </a:rPr>
              <a:t>500</a:t>
            </a:r>
            <a:r>
              <a:rPr lang="en-US" sz="1200" spc="-50" dirty="0" smtClean="0">
                <a:latin typeface="Arial"/>
                <a:cs typeface="Arial"/>
              </a:rPr>
              <a:t> </a:t>
            </a:r>
            <a:r>
              <a:rPr lang="en-US" sz="1200" spc="-25" dirty="0" smtClean="0">
                <a:latin typeface="Arial"/>
                <a:cs typeface="Arial"/>
              </a:rPr>
              <a:t>MB/sec</a:t>
            </a:r>
            <a:r>
              <a:rPr lang="en-US" sz="1200" spc="-50" dirty="0" smtClean="0">
                <a:latin typeface="Arial"/>
                <a:cs typeface="Arial"/>
              </a:rPr>
              <a:t> </a:t>
            </a:r>
            <a:r>
              <a:rPr lang="en-US" sz="1200" spc="-15" dirty="0" smtClean="0">
                <a:latin typeface="Arial"/>
                <a:cs typeface="Arial"/>
              </a:rPr>
              <a:t>or</a:t>
            </a:r>
            <a:r>
              <a:rPr lang="en-US" sz="1200" spc="-50" dirty="0" smtClean="0">
                <a:latin typeface="Arial"/>
                <a:cs typeface="Arial"/>
              </a:rPr>
              <a:t> </a:t>
            </a:r>
            <a:r>
              <a:rPr lang="en-US" sz="1200" spc="-25" dirty="0" smtClean="0">
                <a:latin typeface="Arial"/>
                <a:cs typeface="Arial"/>
              </a:rPr>
              <a:t>more.</a:t>
            </a:r>
            <a:r>
              <a:rPr lang="en-US" sz="1200" spc="-50" dirty="0" smtClean="0">
                <a:latin typeface="Arial"/>
                <a:cs typeface="Arial"/>
              </a:rPr>
              <a:t> </a:t>
            </a:r>
            <a:r>
              <a:rPr lang="en-US" sz="1200" spc="-25" dirty="0" smtClean="0">
                <a:latin typeface="Arial"/>
                <a:cs typeface="Arial"/>
              </a:rPr>
              <a:t>Snappy</a:t>
            </a:r>
            <a:r>
              <a:rPr lang="en-US" sz="1200" spc="-55" dirty="0" smtClean="0">
                <a:latin typeface="Arial"/>
                <a:cs typeface="Arial"/>
              </a:rPr>
              <a:t> </a:t>
            </a:r>
            <a:r>
              <a:rPr lang="en-US" sz="1200" spc="-20" dirty="0" smtClean="0">
                <a:latin typeface="Arial"/>
                <a:cs typeface="Arial"/>
              </a:rPr>
              <a:t>is  </a:t>
            </a:r>
            <a:r>
              <a:rPr lang="en-US" sz="1200" spc="-25" dirty="0" smtClean="0">
                <a:latin typeface="Arial"/>
                <a:cs typeface="Arial"/>
              </a:rPr>
              <a:t>widely </a:t>
            </a:r>
            <a:r>
              <a:rPr lang="en-US" sz="1200" spc="-20" dirty="0" smtClean="0">
                <a:latin typeface="Arial"/>
                <a:cs typeface="Arial"/>
              </a:rPr>
              <a:t>used </a:t>
            </a:r>
            <a:r>
              <a:rPr lang="en-US" sz="1200" spc="-25" dirty="0" smtClean="0">
                <a:latin typeface="Arial"/>
                <a:cs typeface="Arial"/>
              </a:rPr>
              <a:t>inside Google, </a:t>
            </a:r>
            <a:r>
              <a:rPr lang="en-US" sz="1200" spc="-10" dirty="0" smtClean="0">
                <a:latin typeface="Arial"/>
                <a:cs typeface="Arial"/>
              </a:rPr>
              <a:t>in </a:t>
            </a:r>
            <a:r>
              <a:rPr lang="en-US" sz="1200" spc="-30" dirty="0" smtClean="0">
                <a:latin typeface="Arial"/>
                <a:cs typeface="Arial"/>
              </a:rPr>
              <a:t>everything </a:t>
            </a:r>
            <a:r>
              <a:rPr lang="en-US" sz="1200" spc="-20" dirty="0" smtClean="0">
                <a:latin typeface="Arial"/>
                <a:cs typeface="Arial"/>
              </a:rPr>
              <a:t>from </a:t>
            </a:r>
            <a:r>
              <a:rPr lang="en-US" sz="1200" spc="-25" dirty="0" err="1" smtClean="0">
                <a:latin typeface="Arial"/>
                <a:cs typeface="Arial"/>
              </a:rPr>
              <a:t>BigTable</a:t>
            </a:r>
            <a:r>
              <a:rPr lang="en-US" sz="1200" spc="-25" dirty="0" smtClean="0">
                <a:latin typeface="Arial"/>
                <a:cs typeface="Arial"/>
              </a:rPr>
              <a:t> </a:t>
            </a:r>
            <a:r>
              <a:rPr lang="en-US" sz="1200" spc="-20" dirty="0" smtClean="0">
                <a:latin typeface="Arial"/>
                <a:cs typeface="Arial"/>
              </a:rPr>
              <a:t>and </a:t>
            </a:r>
            <a:r>
              <a:rPr lang="en-US" sz="1200" spc="-25" dirty="0" smtClean="0">
                <a:latin typeface="Arial"/>
                <a:cs typeface="Arial"/>
              </a:rPr>
              <a:t>MapReduce </a:t>
            </a:r>
            <a:r>
              <a:rPr lang="en-US" sz="1200" spc="-10" dirty="0" smtClean="0">
                <a:latin typeface="Arial"/>
                <a:cs typeface="Arial"/>
              </a:rPr>
              <a:t>to </a:t>
            </a:r>
            <a:r>
              <a:rPr lang="en-US" sz="1200" spc="-25" dirty="0" smtClean="0">
                <a:latin typeface="Arial"/>
                <a:cs typeface="Arial"/>
              </a:rPr>
              <a:t>RPC  systems.</a:t>
            </a:r>
            <a:endParaRPr lang="en-US" sz="1200" dirty="0" smtClean="0">
              <a:latin typeface="Arial"/>
              <a:cs typeface="Arial"/>
            </a:endParaRPr>
          </a:p>
          <a:p>
            <a:pPr marL="12700" marR="224790">
              <a:lnSpc>
                <a:spcPct val="96100"/>
              </a:lnSpc>
              <a:spcBef>
                <a:spcPts val="600"/>
              </a:spcBef>
            </a:pPr>
            <a:r>
              <a:rPr lang="en-US" sz="1200" spc="-15" dirty="0" smtClean="0">
                <a:latin typeface="Arial"/>
                <a:cs typeface="Arial"/>
              </a:rPr>
              <a:t>All </a:t>
            </a:r>
            <a:r>
              <a:rPr lang="en-US" sz="1200" spc="-25" dirty="0" smtClean="0">
                <a:latin typeface="Arial"/>
                <a:cs typeface="Arial"/>
              </a:rPr>
              <a:t>packages produced </a:t>
            </a:r>
            <a:r>
              <a:rPr lang="en-US" sz="1200" spc="-15" dirty="0" smtClean="0">
                <a:latin typeface="Arial"/>
                <a:cs typeface="Arial"/>
              </a:rPr>
              <a:t>by </a:t>
            </a:r>
            <a:r>
              <a:rPr lang="en-US" sz="1200" spc="-20" dirty="0" smtClean="0">
                <a:latin typeface="Arial"/>
                <a:cs typeface="Arial"/>
              </a:rPr>
              <a:t>the </a:t>
            </a:r>
            <a:r>
              <a:rPr lang="en-US" sz="1200" spc="-25" dirty="0" smtClean="0">
                <a:latin typeface="Arial"/>
                <a:cs typeface="Arial"/>
              </a:rPr>
              <a:t>Apache Software Foundation </a:t>
            </a:r>
            <a:r>
              <a:rPr lang="en-US" sz="1200" spc="-20" dirty="0" smtClean="0">
                <a:latin typeface="Arial"/>
                <a:cs typeface="Arial"/>
              </a:rPr>
              <a:t>(ASF), such as </a:t>
            </a:r>
            <a:r>
              <a:rPr lang="en-US" sz="1200" spc="-25" dirty="0" smtClean="0">
                <a:latin typeface="Arial"/>
                <a:cs typeface="Arial"/>
              </a:rPr>
              <a:t>Hadoop,  </a:t>
            </a:r>
            <a:r>
              <a:rPr lang="en-US" sz="1200" spc="-20" dirty="0" smtClean="0">
                <a:latin typeface="Arial"/>
                <a:cs typeface="Arial"/>
              </a:rPr>
              <a:t>are </a:t>
            </a:r>
            <a:r>
              <a:rPr lang="en-US" sz="1200" spc="-25" dirty="0" smtClean="0">
                <a:latin typeface="Arial"/>
                <a:cs typeface="Arial"/>
              </a:rPr>
              <a:t>implicitly licensed under </a:t>
            </a:r>
            <a:r>
              <a:rPr lang="en-US" sz="1200" spc="-20" dirty="0" smtClean="0">
                <a:latin typeface="Arial"/>
                <a:cs typeface="Arial"/>
              </a:rPr>
              <a:t>the </a:t>
            </a:r>
            <a:r>
              <a:rPr lang="en-US" sz="1200" spc="-25" dirty="0" smtClean="0">
                <a:latin typeface="Arial"/>
                <a:cs typeface="Arial"/>
              </a:rPr>
              <a:t>Apache License, Version </a:t>
            </a:r>
            <a:r>
              <a:rPr lang="en-US" sz="1200" spc="-20" dirty="0" smtClean="0">
                <a:latin typeface="Arial"/>
                <a:cs typeface="Arial"/>
              </a:rPr>
              <a:t>2.0, </a:t>
            </a:r>
            <a:r>
              <a:rPr lang="en-US" sz="1200" spc="-25" dirty="0" smtClean="0">
                <a:latin typeface="Arial"/>
                <a:cs typeface="Arial"/>
              </a:rPr>
              <a:t>unless otherwise  explicitly</a:t>
            </a:r>
            <a:r>
              <a:rPr lang="en-US" sz="1200" spc="-55" dirty="0" smtClean="0">
                <a:latin typeface="Arial"/>
                <a:cs typeface="Arial"/>
              </a:rPr>
              <a:t> </a:t>
            </a:r>
            <a:r>
              <a:rPr lang="en-US" sz="1200" spc="-25" dirty="0" smtClean="0">
                <a:latin typeface="Arial"/>
                <a:cs typeface="Arial"/>
              </a:rPr>
              <a:t>stated.</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licensing</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other</a:t>
            </a:r>
            <a:r>
              <a:rPr lang="en-US" sz="1200" spc="-50" dirty="0" smtClean="0">
                <a:latin typeface="Arial"/>
                <a:cs typeface="Arial"/>
              </a:rPr>
              <a:t> </a:t>
            </a:r>
            <a:r>
              <a:rPr lang="en-US" sz="1200" spc="-25" dirty="0" smtClean="0">
                <a:latin typeface="Arial"/>
                <a:cs typeface="Arial"/>
              </a:rPr>
              <a:t>algorithms,</a:t>
            </a:r>
            <a:r>
              <a:rPr lang="en-US" sz="1200" spc="-20" dirty="0" smtClean="0">
                <a:latin typeface="Arial"/>
                <a:cs typeface="Arial"/>
              </a:rPr>
              <a:t> such</a:t>
            </a:r>
            <a:r>
              <a:rPr lang="en-US" sz="1200" spc="-50" dirty="0" smtClean="0">
                <a:latin typeface="Arial"/>
                <a:cs typeface="Arial"/>
              </a:rPr>
              <a:t> </a:t>
            </a:r>
            <a:r>
              <a:rPr lang="en-US" sz="1200" spc="-20" dirty="0" smtClean="0">
                <a:latin typeface="Arial"/>
                <a:cs typeface="Arial"/>
              </a:rPr>
              <a:t>as</a:t>
            </a:r>
            <a:r>
              <a:rPr lang="en-US" sz="1200" spc="-45" dirty="0" smtClean="0">
                <a:latin typeface="Arial"/>
                <a:cs typeface="Arial"/>
              </a:rPr>
              <a:t> </a:t>
            </a:r>
            <a:r>
              <a:rPr lang="en-US" sz="1200" spc="-25" dirty="0" smtClean="0">
                <a:latin typeface="Arial"/>
                <a:cs typeface="Arial"/>
              </a:rPr>
              <a:t>LZO,</a:t>
            </a:r>
            <a:r>
              <a:rPr lang="en-US" sz="1200" spc="-40" dirty="0" smtClean="0">
                <a:latin typeface="Arial"/>
                <a:cs typeface="Arial"/>
              </a:rPr>
              <a:t> </a:t>
            </a:r>
            <a:r>
              <a:rPr lang="en-US" sz="1200" spc="-20" dirty="0" smtClean="0">
                <a:latin typeface="Arial"/>
                <a:cs typeface="Arial"/>
              </a:rPr>
              <a:t>that</a:t>
            </a:r>
            <a:r>
              <a:rPr lang="en-US" sz="1200" spc="-40" dirty="0" smtClean="0">
                <a:latin typeface="Arial"/>
                <a:cs typeface="Arial"/>
              </a:rPr>
              <a:t> </a:t>
            </a:r>
            <a:r>
              <a:rPr lang="en-US" sz="1200" spc="-20" dirty="0" smtClean="0">
                <a:latin typeface="Arial"/>
                <a:cs typeface="Arial"/>
              </a:rPr>
              <a:t>are</a:t>
            </a:r>
            <a:r>
              <a:rPr lang="en-US" sz="1200" spc="-50" dirty="0" smtClean="0">
                <a:latin typeface="Arial"/>
                <a:cs typeface="Arial"/>
              </a:rPr>
              <a:t> </a:t>
            </a:r>
            <a:r>
              <a:rPr lang="en-US" sz="1200" spc="-25" dirty="0" smtClean="0">
                <a:latin typeface="Arial"/>
                <a:cs typeface="Arial"/>
              </a:rPr>
              <a:t>not</a:t>
            </a:r>
            <a:r>
              <a:rPr lang="en-US" sz="1200" spc="-40" dirty="0" smtClean="0">
                <a:latin typeface="Arial"/>
                <a:cs typeface="Arial"/>
              </a:rPr>
              <a:t> </a:t>
            </a:r>
            <a:r>
              <a:rPr lang="en-US" sz="1200" spc="-30" dirty="0" smtClean="0">
                <a:latin typeface="Arial"/>
                <a:cs typeface="Arial"/>
              </a:rPr>
              <a:t>licensed  </a:t>
            </a:r>
            <a:r>
              <a:rPr lang="en-US" sz="1200" spc="-25" dirty="0" smtClean="0">
                <a:latin typeface="Arial"/>
                <a:cs typeface="Arial"/>
              </a:rPr>
              <a:t>under </a:t>
            </a:r>
            <a:r>
              <a:rPr lang="en-US" sz="1200" spc="-15" dirty="0" smtClean="0">
                <a:latin typeface="Arial"/>
                <a:cs typeface="Arial"/>
              </a:rPr>
              <a:t>ASF </a:t>
            </a:r>
            <a:r>
              <a:rPr lang="en-US" sz="1200" spc="-20" dirty="0" smtClean="0">
                <a:latin typeface="Arial"/>
                <a:cs typeface="Arial"/>
              </a:rPr>
              <a:t>may pose some </a:t>
            </a:r>
            <a:r>
              <a:rPr lang="en-US" sz="1200" spc="-25" dirty="0" smtClean="0">
                <a:latin typeface="Arial"/>
                <a:cs typeface="Arial"/>
              </a:rPr>
              <a:t>problems </a:t>
            </a:r>
            <a:r>
              <a:rPr lang="en-US" sz="1200" spc="-20" dirty="0" smtClean="0">
                <a:latin typeface="Arial"/>
                <a:cs typeface="Arial"/>
              </a:rPr>
              <a:t>for </a:t>
            </a:r>
            <a:r>
              <a:rPr lang="en-US" sz="1200" spc="-25" dirty="0" smtClean="0">
                <a:latin typeface="Arial"/>
                <a:cs typeface="Arial"/>
              </a:rPr>
              <a:t>distributions </a:t>
            </a:r>
            <a:r>
              <a:rPr lang="en-US" sz="1200" spc="-20" dirty="0" smtClean="0">
                <a:latin typeface="Arial"/>
                <a:cs typeface="Arial"/>
              </a:rPr>
              <a:t>that rely solely </a:t>
            </a:r>
            <a:r>
              <a:rPr lang="en-US" sz="1200" spc="-15" dirty="0" smtClean="0">
                <a:latin typeface="Arial"/>
                <a:cs typeface="Arial"/>
              </a:rPr>
              <a:t>on </a:t>
            </a:r>
            <a:r>
              <a:rPr lang="en-US" sz="1200" spc="-20" dirty="0" smtClean="0">
                <a:latin typeface="Arial"/>
                <a:cs typeface="Arial"/>
              </a:rPr>
              <a:t>the </a:t>
            </a:r>
            <a:r>
              <a:rPr lang="en-US" sz="1200" spc="-30" dirty="0" smtClean="0">
                <a:latin typeface="Arial"/>
                <a:cs typeface="Arial"/>
              </a:rPr>
              <a:t>Apache  </a:t>
            </a:r>
            <a:r>
              <a:rPr lang="en-US" sz="1200" spc="-25" dirty="0" smtClean="0">
                <a:latin typeface="Arial"/>
                <a:cs typeface="Arial"/>
              </a:rPr>
              <a:t>License.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18</a:t>
            </a:fld>
            <a:endParaRPr lang="fr-FR"/>
          </a:p>
        </p:txBody>
      </p:sp>
    </p:spTree>
    <p:extLst>
      <p:ext uri="{BB962C8B-B14F-4D97-AF65-F5344CB8AC3E}">
        <p14:creationId xmlns:p14="http://schemas.microsoft.com/office/powerpoint/2010/main" val="1025247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spc="-25" dirty="0" smtClean="0">
                <a:latin typeface="Arial"/>
                <a:cs typeface="Arial"/>
              </a:rPr>
              <a:t>(</a:t>
            </a:r>
            <a:r>
              <a:rPr lang="en-US" dirty="0" smtClean="0"/>
              <a:t>The </a:t>
            </a:r>
            <a:r>
              <a:rPr lang="en-US" dirty="0" err="1" smtClean="0"/>
              <a:t>namenode</a:t>
            </a:r>
            <a:r>
              <a:rPr lang="en-US" dirty="0" smtClean="0"/>
              <a:t> does preserve some state about the files (name, path, size, block size, block IDs </a:t>
            </a:r>
            <a:r>
              <a:rPr lang="en-US" dirty="0" err="1" smtClean="0"/>
              <a:t>etc</a:t>
            </a:r>
            <a:r>
              <a:rPr lang="en-US" dirty="0" smtClean="0"/>
              <a:t>), just not the physical location of where the blocks are)</a:t>
            </a:r>
          </a:p>
          <a:p>
            <a:pPr marL="12700" marR="306070">
              <a:lnSpc>
                <a:spcPts val="1610"/>
              </a:lnSpc>
              <a:spcBef>
                <a:spcPts val="635"/>
              </a:spcBef>
            </a:pPr>
            <a:endParaRPr lang="en-US" sz="1200" spc="-25" dirty="0" smtClean="0">
              <a:latin typeface="Arial"/>
              <a:cs typeface="Arial"/>
            </a:endParaRPr>
          </a:p>
          <a:p>
            <a:pPr marL="12700" marR="306070">
              <a:lnSpc>
                <a:spcPts val="1610"/>
              </a:lnSpc>
              <a:spcBef>
                <a:spcPts val="635"/>
              </a:spcBef>
            </a:pPr>
            <a:endParaRPr lang="en-US" sz="1200" spc="-25" dirty="0" smtClean="0">
              <a:latin typeface="Arial"/>
              <a:cs typeface="Arial"/>
            </a:endParaRPr>
          </a:p>
          <a:p>
            <a:pPr marL="12700" marR="306070">
              <a:lnSpc>
                <a:spcPts val="1610"/>
              </a:lnSpc>
              <a:spcBef>
                <a:spcPts val="635"/>
              </a:spcBef>
            </a:pPr>
            <a:r>
              <a:rPr lang="en-US" sz="1200" spc="-25" dirty="0" smtClean="0">
                <a:latin typeface="Arial"/>
                <a:cs typeface="Arial"/>
              </a:rPr>
              <a:t>During</a:t>
            </a:r>
            <a:r>
              <a:rPr lang="en-US" sz="1200" spc="-55" dirty="0" smtClean="0">
                <a:latin typeface="Arial"/>
                <a:cs typeface="Arial"/>
              </a:rPr>
              <a:t> </a:t>
            </a:r>
            <a:r>
              <a:rPr lang="en-US" sz="1200" spc="-25" dirty="0" smtClean="0">
                <a:latin typeface="Arial"/>
                <a:cs typeface="Arial"/>
              </a:rPr>
              <a:t>start</a:t>
            </a:r>
            <a:r>
              <a:rPr lang="en-US" sz="1200" spc="-45" dirty="0" smtClean="0">
                <a:latin typeface="Arial"/>
                <a:cs typeface="Arial"/>
              </a:rPr>
              <a:t> </a:t>
            </a:r>
            <a:r>
              <a:rPr lang="en-US" sz="1200" spc="-20" dirty="0" smtClean="0">
                <a:latin typeface="Arial"/>
                <a:cs typeface="Arial"/>
              </a:rPr>
              <a:t>up,</a:t>
            </a:r>
            <a:r>
              <a:rPr lang="en-US" sz="1200" spc="-4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err="1" smtClean="0">
                <a:latin typeface="Arial"/>
                <a:cs typeface="Arial"/>
              </a:rPr>
              <a:t>NameNode</a:t>
            </a:r>
            <a:r>
              <a:rPr lang="en-US" sz="1200" spc="-40" dirty="0" smtClean="0">
                <a:latin typeface="Arial"/>
                <a:cs typeface="Arial"/>
              </a:rPr>
              <a:t> </a:t>
            </a:r>
            <a:r>
              <a:rPr lang="en-US" sz="1200" spc="-25" dirty="0" smtClean="0">
                <a:latin typeface="Arial"/>
                <a:cs typeface="Arial"/>
              </a:rPr>
              <a:t>loads</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5" dirty="0" smtClean="0">
                <a:latin typeface="Arial"/>
                <a:cs typeface="Arial"/>
              </a:rPr>
              <a:t>system</a:t>
            </a:r>
            <a:r>
              <a:rPr lang="en-US" sz="1200" spc="-55" dirty="0" smtClean="0">
                <a:latin typeface="Arial"/>
                <a:cs typeface="Arial"/>
              </a:rPr>
              <a:t> </a:t>
            </a:r>
            <a:r>
              <a:rPr lang="en-US" sz="1200" spc="-20" dirty="0" smtClean="0">
                <a:latin typeface="Arial"/>
                <a:cs typeface="Arial"/>
              </a:rPr>
              <a:t>state</a:t>
            </a:r>
            <a:r>
              <a:rPr lang="en-US" sz="1200" spc="-55" dirty="0" smtClean="0">
                <a:latin typeface="Arial"/>
                <a:cs typeface="Arial"/>
              </a:rPr>
              <a:t> </a:t>
            </a:r>
            <a:r>
              <a:rPr lang="en-US" sz="1200" spc="-20" dirty="0" smtClean="0">
                <a:latin typeface="Arial"/>
                <a:cs typeface="Arial"/>
              </a:rPr>
              <a:t>from</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err="1" smtClean="0">
                <a:latin typeface="Arial"/>
                <a:cs typeface="Arial"/>
              </a:rPr>
              <a:t>fsimage</a:t>
            </a:r>
            <a:r>
              <a:rPr lang="en-US" sz="1200" spc="-4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15" dirty="0" smtClean="0">
                <a:latin typeface="Arial"/>
                <a:cs typeface="Arial"/>
              </a:rPr>
              <a:t>the  </a:t>
            </a:r>
            <a:r>
              <a:rPr lang="en-US" sz="1200" spc="-25" dirty="0" smtClean="0">
                <a:latin typeface="Arial"/>
                <a:cs typeface="Arial"/>
              </a:rPr>
              <a:t>edits </a:t>
            </a:r>
            <a:r>
              <a:rPr lang="en-US" sz="1200" spc="-20" dirty="0" smtClean="0">
                <a:latin typeface="Arial"/>
                <a:cs typeface="Arial"/>
              </a:rPr>
              <a:t>log file. It then </a:t>
            </a:r>
            <a:r>
              <a:rPr lang="en-US" sz="1200" spc="-25" dirty="0" smtClean="0">
                <a:latin typeface="Arial"/>
                <a:cs typeface="Arial"/>
              </a:rPr>
              <a:t>waits </a:t>
            </a:r>
            <a:r>
              <a:rPr lang="en-US" sz="1200" spc="-15" dirty="0" smtClean="0">
                <a:latin typeface="Arial"/>
                <a:cs typeface="Arial"/>
              </a:rPr>
              <a:t>for </a:t>
            </a:r>
            <a:r>
              <a:rPr lang="en-US" sz="1200" spc="-25" dirty="0" err="1" smtClean="0">
                <a:latin typeface="Arial"/>
                <a:cs typeface="Arial"/>
              </a:rPr>
              <a:t>DataNodes</a:t>
            </a:r>
            <a:r>
              <a:rPr lang="en-US" sz="1200" spc="-25" dirty="0" smtClean="0">
                <a:latin typeface="Arial"/>
                <a:cs typeface="Arial"/>
              </a:rPr>
              <a:t> </a:t>
            </a:r>
            <a:r>
              <a:rPr lang="en-US" sz="1200" spc="-15" dirty="0" smtClean="0">
                <a:latin typeface="Arial"/>
                <a:cs typeface="Arial"/>
              </a:rPr>
              <a:t>to </a:t>
            </a:r>
            <a:r>
              <a:rPr lang="en-US" sz="1200" spc="-30" dirty="0" smtClean="0">
                <a:latin typeface="Arial"/>
                <a:cs typeface="Arial"/>
              </a:rPr>
              <a:t>report </a:t>
            </a:r>
            <a:r>
              <a:rPr lang="en-US" sz="1200" spc="-25" dirty="0" smtClean="0">
                <a:latin typeface="Arial"/>
                <a:cs typeface="Arial"/>
              </a:rPr>
              <a:t>their blocks </a:t>
            </a:r>
            <a:r>
              <a:rPr lang="en-US" sz="1200" spc="-10" dirty="0" smtClean="0">
                <a:latin typeface="Arial"/>
                <a:cs typeface="Arial"/>
              </a:rPr>
              <a:t>so </a:t>
            </a:r>
            <a:r>
              <a:rPr lang="en-US" sz="1200" spc="-20" dirty="0" smtClean="0">
                <a:latin typeface="Arial"/>
                <a:cs typeface="Arial"/>
              </a:rPr>
              <a:t>that </a:t>
            </a:r>
            <a:r>
              <a:rPr lang="en-US" sz="1200" spc="-15" dirty="0" smtClean="0">
                <a:latin typeface="Arial"/>
                <a:cs typeface="Arial"/>
              </a:rPr>
              <a:t>it </a:t>
            </a:r>
            <a:r>
              <a:rPr lang="en-US" sz="1200" spc="-25" dirty="0" smtClean="0">
                <a:latin typeface="Arial"/>
                <a:cs typeface="Arial"/>
              </a:rPr>
              <a:t>does not  prematurely start replicating </a:t>
            </a:r>
            <a:r>
              <a:rPr lang="en-US" sz="1200" spc="-15" dirty="0" smtClean="0">
                <a:latin typeface="Arial"/>
                <a:cs typeface="Arial"/>
              </a:rPr>
              <a:t>the </a:t>
            </a:r>
            <a:r>
              <a:rPr lang="en-US" sz="1200" spc="-25" dirty="0" smtClean="0">
                <a:latin typeface="Arial"/>
                <a:cs typeface="Arial"/>
              </a:rPr>
              <a:t>blocks though enough replicas already exist </a:t>
            </a:r>
            <a:r>
              <a:rPr lang="en-US" sz="1200" spc="-10" dirty="0" smtClean="0">
                <a:latin typeface="Arial"/>
                <a:cs typeface="Arial"/>
              </a:rPr>
              <a:t>in </a:t>
            </a:r>
            <a:r>
              <a:rPr lang="en-US" sz="1200" spc="-20" dirty="0" smtClean="0">
                <a:latin typeface="Arial"/>
                <a:cs typeface="Arial"/>
              </a:rPr>
              <a:t>the  </a:t>
            </a:r>
            <a:r>
              <a:rPr lang="en-US" sz="1200" spc="-25" dirty="0" smtClean="0">
                <a:latin typeface="Arial"/>
                <a:cs typeface="Arial"/>
              </a:rPr>
              <a:t>cluster.</a:t>
            </a:r>
            <a:endParaRPr lang="en-US" sz="1200" dirty="0" smtClean="0">
              <a:latin typeface="Arial"/>
              <a:cs typeface="Arial"/>
            </a:endParaRPr>
          </a:p>
          <a:p>
            <a:pPr marL="12700" marR="509905">
              <a:lnSpc>
                <a:spcPct val="95900"/>
              </a:lnSpc>
              <a:spcBef>
                <a:spcPts val="575"/>
              </a:spcBef>
            </a:pPr>
            <a:r>
              <a:rPr lang="en-US" sz="1200" spc="-25" dirty="0" smtClean="0">
                <a:latin typeface="Arial"/>
                <a:cs typeface="Arial"/>
              </a:rPr>
              <a:t>During </a:t>
            </a:r>
            <a:r>
              <a:rPr lang="en-US" sz="1200" spc="-20" dirty="0" smtClean="0">
                <a:latin typeface="Arial"/>
                <a:cs typeface="Arial"/>
              </a:rPr>
              <a:t>this time </a:t>
            </a:r>
            <a:r>
              <a:rPr lang="en-US" sz="1200" spc="-30" dirty="0" err="1" smtClean="0">
                <a:latin typeface="Arial"/>
                <a:cs typeface="Arial"/>
              </a:rPr>
              <a:t>NameNode</a:t>
            </a:r>
            <a:r>
              <a:rPr lang="en-US" sz="1200" spc="-30" dirty="0" smtClean="0">
                <a:latin typeface="Arial"/>
                <a:cs typeface="Arial"/>
              </a:rPr>
              <a:t> </a:t>
            </a:r>
            <a:r>
              <a:rPr lang="en-US" sz="1200" spc="-25" dirty="0" smtClean="0">
                <a:latin typeface="Arial"/>
                <a:cs typeface="Arial"/>
              </a:rPr>
              <a:t>stays </a:t>
            </a:r>
            <a:r>
              <a:rPr lang="en-US" sz="1200" spc="-10" dirty="0" smtClean="0">
                <a:latin typeface="Arial"/>
                <a:cs typeface="Arial"/>
              </a:rPr>
              <a:t>in </a:t>
            </a:r>
            <a:r>
              <a:rPr lang="en-US" sz="1200" spc="-25" dirty="0" err="1" smtClean="0">
                <a:latin typeface="Arial"/>
                <a:cs typeface="Arial"/>
              </a:rPr>
              <a:t>SafeMode</a:t>
            </a:r>
            <a:r>
              <a:rPr lang="en-US" sz="1200" spc="-25" dirty="0" smtClean="0">
                <a:latin typeface="Arial"/>
                <a:cs typeface="Arial"/>
              </a:rPr>
              <a:t>. </a:t>
            </a:r>
            <a:r>
              <a:rPr lang="en-US" sz="1200" spc="-25" dirty="0" err="1" smtClean="0">
                <a:latin typeface="Arial"/>
                <a:cs typeface="Arial"/>
              </a:rPr>
              <a:t>SafeMode</a:t>
            </a:r>
            <a:r>
              <a:rPr lang="en-US" sz="1200" spc="-25" dirty="0" smtClean="0">
                <a:latin typeface="Arial"/>
                <a:cs typeface="Arial"/>
              </a:rPr>
              <a:t> </a:t>
            </a:r>
            <a:r>
              <a:rPr lang="en-US" sz="1200" spc="-20" dirty="0" smtClean="0">
                <a:latin typeface="Arial"/>
                <a:cs typeface="Arial"/>
              </a:rPr>
              <a:t>for </a:t>
            </a:r>
            <a:r>
              <a:rPr lang="en-US" sz="1200" spc="-15"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a:t>
            </a:r>
            <a:r>
              <a:rPr lang="en-US" sz="1200" spc="-20" dirty="0" smtClean="0">
                <a:latin typeface="Arial"/>
                <a:cs typeface="Arial"/>
              </a:rPr>
              <a:t>is  </a:t>
            </a:r>
            <a:r>
              <a:rPr lang="en-US" sz="1200" spc="-25" dirty="0" smtClean="0">
                <a:latin typeface="Arial"/>
                <a:cs typeface="Arial"/>
              </a:rPr>
              <a:t>essentially </a:t>
            </a:r>
            <a:r>
              <a:rPr lang="en-US" sz="1200" dirty="0" smtClean="0">
                <a:latin typeface="Arial"/>
                <a:cs typeface="Arial"/>
              </a:rPr>
              <a:t>a </a:t>
            </a:r>
            <a:r>
              <a:rPr lang="en-US" sz="1200" spc="-25" dirty="0" smtClean="0">
                <a:latin typeface="Arial"/>
                <a:cs typeface="Arial"/>
              </a:rPr>
              <a:t>read-only </a:t>
            </a:r>
            <a:r>
              <a:rPr lang="en-US" sz="1200" spc="-20" dirty="0" smtClean="0">
                <a:latin typeface="Arial"/>
                <a:cs typeface="Arial"/>
              </a:rPr>
              <a:t>mode </a:t>
            </a:r>
            <a:r>
              <a:rPr lang="en-US" sz="1200" spc="-15" dirty="0" smtClean="0">
                <a:latin typeface="Arial"/>
                <a:cs typeface="Arial"/>
              </a:rPr>
              <a:t>for </a:t>
            </a:r>
            <a:r>
              <a:rPr lang="en-US" sz="1200" spc="-20" dirty="0" smtClean="0">
                <a:latin typeface="Arial"/>
                <a:cs typeface="Arial"/>
              </a:rPr>
              <a:t>the </a:t>
            </a:r>
            <a:r>
              <a:rPr lang="en-US" sz="1200" spc="-25" dirty="0" smtClean="0">
                <a:latin typeface="Arial"/>
                <a:cs typeface="Arial"/>
              </a:rPr>
              <a:t>HDFS cluster, where </a:t>
            </a:r>
            <a:r>
              <a:rPr lang="en-US" sz="1200" spc="-20" dirty="0" smtClean="0">
                <a:latin typeface="Arial"/>
                <a:cs typeface="Arial"/>
              </a:rPr>
              <a:t>it does </a:t>
            </a:r>
            <a:r>
              <a:rPr lang="en-US" sz="1200" spc="-25" dirty="0" smtClean="0">
                <a:latin typeface="Arial"/>
                <a:cs typeface="Arial"/>
              </a:rPr>
              <a:t>not </a:t>
            </a:r>
            <a:r>
              <a:rPr lang="en-US" sz="1200" spc="-20" dirty="0" smtClean="0">
                <a:latin typeface="Arial"/>
                <a:cs typeface="Arial"/>
              </a:rPr>
              <a:t>allow any  </a:t>
            </a:r>
            <a:r>
              <a:rPr lang="en-US" sz="1200" spc="-25" dirty="0" smtClean="0">
                <a:latin typeface="Arial"/>
                <a:cs typeface="Arial"/>
              </a:rPr>
              <a:t>modifications</a:t>
            </a:r>
            <a:r>
              <a:rPr lang="en-US" sz="1200" spc="-6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0" dirty="0" smtClean="0">
                <a:latin typeface="Arial"/>
                <a:cs typeface="Arial"/>
              </a:rPr>
              <a:t>system</a:t>
            </a:r>
            <a:r>
              <a:rPr lang="en-US" sz="1200" spc="-60"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spc="-25" dirty="0" smtClean="0">
                <a:latin typeface="Arial"/>
                <a:cs typeface="Arial"/>
              </a:rPr>
              <a:t>blocks.</a:t>
            </a:r>
            <a:r>
              <a:rPr lang="en-US" sz="1200" spc="-45" dirty="0" smtClean="0">
                <a:latin typeface="Arial"/>
                <a:cs typeface="Arial"/>
              </a:rPr>
              <a:t> </a:t>
            </a:r>
            <a:r>
              <a:rPr lang="en-US" sz="1200" spc="-25" dirty="0" smtClean="0">
                <a:latin typeface="Arial"/>
                <a:cs typeface="Arial"/>
              </a:rPr>
              <a:t>Normally</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err="1" smtClean="0">
                <a:latin typeface="Arial"/>
                <a:cs typeface="Arial"/>
              </a:rPr>
              <a:t>NameNode</a:t>
            </a:r>
            <a:r>
              <a:rPr lang="en-US" sz="1200" spc="-40" dirty="0" smtClean="0">
                <a:latin typeface="Arial"/>
                <a:cs typeface="Arial"/>
              </a:rPr>
              <a:t> </a:t>
            </a:r>
            <a:r>
              <a:rPr lang="en-US" sz="1200" spc="-30" dirty="0" smtClean="0">
                <a:latin typeface="Arial"/>
                <a:cs typeface="Arial"/>
              </a:rPr>
              <a:t>leaves</a:t>
            </a:r>
            <a:r>
              <a:rPr lang="en-US" sz="1200" spc="-35" dirty="0" smtClean="0">
                <a:latin typeface="Arial"/>
                <a:cs typeface="Arial"/>
              </a:rPr>
              <a:t> </a:t>
            </a:r>
            <a:r>
              <a:rPr lang="en-US" sz="1200" spc="-25" dirty="0" err="1" smtClean="0">
                <a:latin typeface="Arial"/>
                <a:cs typeface="Arial"/>
              </a:rPr>
              <a:t>SafeMode</a:t>
            </a:r>
            <a:r>
              <a:rPr lang="en-US" sz="1200" spc="-25" dirty="0" smtClean="0">
                <a:latin typeface="Arial"/>
                <a:cs typeface="Arial"/>
              </a:rPr>
              <a:t>  automatically</a:t>
            </a:r>
            <a:r>
              <a:rPr lang="en-US" sz="1200" spc="-65" dirty="0" smtClean="0">
                <a:latin typeface="Arial"/>
                <a:cs typeface="Arial"/>
              </a:rPr>
              <a:t> </a:t>
            </a:r>
            <a:r>
              <a:rPr lang="en-US" sz="1200" spc="-25" dirty="0" smtClean="0">
                <a:latin typeface="Arial"/>
                <a:cs typeface="Arial"/>
              </a:rPr>
              <a:t>after</a:t>
            </a:r>
            <a:r>
              <a:rPr lang="en-US" sz="1200" spc="-5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err="1" smtClean="0">
                <a:latin typeface="Arial"/>
                <a:cs typeface="Arial"/>
              </a:rPr>
              <a:t>DataNodes</a:t>
            </a:r>
            <a:r>
              <a:rPr lang="en-US" sz="1200" spc="-50" dirty="0" smtClean="0">
                <a:latin typeface="Arial"/>
                <a:cs typeface="Arial"/>
              </a:rPr>
              <a:t> </a:t>
            </a:r>
            <a:r>
              <a:rPr lang="en-US" sz="1200" spc="-25" dirty="0" smtClean="0">
                <a:latin typeface="Arial"/>
                <a:cs typeface="Arial"/>
              </a:rPr>
              <a:t>have</a:t>
            </a:r>
            <a:r>
              <a:rPr lang="en-US" sz="1200" spc="-45" dirty="0" smtClean="0">
                <a:latin typeface="Arial"/>
                <a:cs typeface="Arial"/>
              </a:rPr>
              <a:t> </a:t>
            </a:r>
            <a:r>
              <a:rPr lang="en-US" sz="1200" spc="-25" dirty="0" smtClean="0">
                <a:latin typeface="Arial"/>
                <a:cs typeface="Arial"/>
              </a:rPr>
              <a:t>reported</a:t>
            </a:r>
            <a:r>
              <a:rPr lang="en-US" sz="1200" spc="-55"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0" dirty="0" smtClean="0">
                <a:latin typeface="Arial"/>
                <a:cs typeface="Arial"/>
              </a:rPr>
              <a:t>most</a:t>
            </a:r>
            <a:r>
              <a:rPr lang="en-US" sz="1200" spc="-60" dirty="0" smtClean="0">
                <a:latin typeface="Arial"/>
                <a:cs typeface="Arial"/>
              </a:rPr>
              <a:t> </a:t>
            </a:r>
            <a:r>
              <a:rPr lang="en-US" sz="1200" spc="-20" dirty="0" smtClean="0">
                <a:latin typeface="Arial"/>
                <a:cs typeface="Arial"/>
              </a:rPr>
              <a:t>file</a:t>
            </a:r>
            <a:r>
              <a:rPr lang="en-US" sz="1200" spc="-60" dirty="0" smtClean="0">
                <a:latin typeface="Arial"/>
                <a:cs typeface="Arial"/>
              </a:rPr>
              <a:t> </a:t>
            </a:r>
            <a:r>
              <a:rPr lang="en-US" sz="1200" spc="-20" dirty="0" smtClean="0">
                <a:latin typeface="Arial"/>
                <a:cs typeface="Arial"/>
              </a:rPr>
              <a:t>system</a:t>
            </a:r>
            <a:r>
              <a:rPr lang="en-US" sz="1200" spc="-60" dirty="0" smtClean="0">
                <a:latin typeface="Arial"/>
                <a:cs typeface="Arial"/>
              </a:rPr>
              <a:t> </a:t>
            </a:r>
            <a:r>
              <a:rPr lang="en-US" sz="1200" spc="-25" dirty="0" smtClean="0">
                <a:latin typeface="Arial"/>
                <a:cs typeface="Arial"/>
              </a:rPr>
              <a:t>blocks</a:t>
            </a:r>
            <a:r>
              <a:rPr lang="en-US" sz="1200" spc="-35" dirty="0" smtClean="0">
                <a:latin typeface="Arial"/>
                <a:cs typeface="Arial"/>
              </a:rPr>
              <a:t> </a:t>
            </a:r>
            <a:r>
              <a:rPr lang="en-US" sz="1200" spc="-25" dirty="0" smtClean="0">
                <a:latin typeface="Arial"/>
                <a:cs typeface="Arial"/>
              </a:rPr>
              <a:t>are  </a:t>
            </a:r>
            <a:r>
              <a:rPr lang="en-US" sz="1200" spc="-30" dirty="0" smtClean="0">
                <a:latin typeface="Arial"/>
                <a:cs typeface="Arial"/>
              </a:rPr>
              <a:t>available.</a:t>
            </a:r>
            <a:endParaRPr lang="en-US" sz="1200" dirty="0" smtClean="0">
              <a:latin typeface="Arial"/>
              <a:cs typeface="Arial"/>
            </a:endParaRPr>
          </a:p>
          <a:p>
            <a:pPr marL="12700" marR="5080">
              <a:lnSpc>
                <a:spcPct val="103400"/>
              </a:lnSpc>
              <a:spcBef>
                <a:spcPts val="475"/>
              </a:spcBef>
            </a:pPr>
            <a:r>
              <a:rPr lang="en-US" sz="1200" spc="-10" dirty="0" smtClean="0">
                <a:latin typeface="Arial"/>
                <a:cs typeface="Arial"/>
              </a:rPr>
              <a:t>If </a:t>
            </a:r>
            <a:r>
              <a:rPr lang="en-US" sz="1200" spc="-25" dirty="0" smtClean="0">
                <a:latin typeface="Arial"/>
                <a:cs typeface="Arial"/>
              </a:rPr>
              <a:t>required, </a:t>
            </a:r>
            <a:r>
              <a:rPr lang="en-US" sz="1200" spc="-20" dirty="0" smtClean="0">
                <a:latin typeface="Arial"/>
                <a:cs typeface="Arial"/>
              </a:rPr>
              <a:t>HDFS can </a:t>
            </a:r>
            <a:r>
              <a:rPr lang="en-US" sz="1200" spc="-15" dirty="0" smtClean="0">
                <a:latin typeface="Arial"/>
                <a:cs typeface="Arial"/>
              </a:rPr>
              <a:t>be </a:t>
            </a:r>
            <a:r>
              <a:rPr lang="en-US" sz="1200" spc="-25" dirty="0" smtClean="0">
                <a:latin typeface="Arial"/>
                <a:cs typeface="Arial"/>
              </a:rPr>
              <a:t>placed </a:t>
            </a:r>
            <a:r>
              <a:rPr lang="en-US" sz="1200" spc="-20" dirty="0" smtClean="0">
                <a:latin typeface="Arial"/>
                <a:cs typeface="Arial"/>
              </a:rPr>
              <a:t>in </a:t>
            </a:r>
            <a:r>
              <a:rPr lang="en-US" sz="1200" spc="-25" dirty="0" err="1" smtClean="0">
                <a:latin typeface="Arial"/>
                <a:cs typeface="Arial"/>
              </a:rPr>
              <a:t>SafeMode</a:t>
            </a:r>
            <a:r>
              <a:rPr lang="en-US" sz="1200" spc="-25" dirty="0" smtClean="0">
                <a:latin typeface="Arial"/>
                <a:cs typeface="Arial"/>
              </a:rPr>
              <a:t> explicitly using </a:t>
            </a:r>
            <a:r>
              <a:rPr lang="en-US" sz="1200" spc="-15" dirty="0" smtClean="0">
                <a:latin typeface="Arial"/>
                <a:cs typeface="Arial"/>
              </a:rPr>
              <a:t>the </a:t>
            </a:r>
            <a:r>
              <a:rPr lang="en-US" sz="1200" spc="-25" dirty="0" smtClean="0">
                <a:latin typeface="Arial"/>
                <a:cs typeface="Arial"/>
              </a:rPr>
              <a:t>command </a:t>
            </a:r>
            <a:r>
              <a:rPr lang="en-US" sz="1200" b="1" spc="-30" dirty="0" err="1" smtClean="0">
                <a:latin typeface="Courier New"/>
                <a:cs typeface="Courier New"/>
              </a:rPr>
              <a:t>hadoop</a:t>
            </a:r>
            <a:r>
              <a:rPr lang="en-US" sz="1200" b="1" spc="-30" dirty="0" smtClean="0">
                <a:latin typeface="Courier New"/>
                <a:cs typeface="Courier New"/>
              </a:rPr>
              <a:t>  </a:t>
            </a:r>
            <a:r>
              <a:rPr lang="en-US" sz="1200" b="1" spc="-25" dirty="0" err="1" smtClean="0">
                <a:latin typeface="Courier New"/>
                <a:cs typeface="Courier New"/>
              </a:rPr>
              <a:t>dfsadmin</a:t>
            </a:r>
            <a:r>
              <a:rPr lang="en-US" sz="1200" b="1" spc="-25" dirty="0" smtClean="0">
                <a:latin typeface="Courier New"/>
                <a:cs typeface="Courier New"/>
              </a:rPr>
              <a:t> -</a:t>
            </a:r>
            <a:r>
              <a:rPr lang="en-US" sz="1200" b="1" spc="-25" dirty="0" err="1" smtClean="0">
                <a:latin typeface="Courier New"/>
                <a:cs typeface="Courier New"/>
              </a:rPr>
              <a:t>safemode</a:t>
            </a:r>
            <a:r>
              <a:rPr lang="en-US" sz="1200" spc="-25" dirty="0" smtClean="0">
                <a:latin typeface="Arial"/>
                <a:cs typeface="Arial"/>
              </a:rPr>
              <a:t>. </a:t>
            </a:r>
            <a:r>
              <a:rPr lang="en-US" sz="1200" spc="-20" dirty="0" smtClean="0">
                <a:latin typeface="Arial"/>
                <a:cs typeface="Arial"/>
              </a:rPr>
              <a:t>The </a:t>
            </a:r>
            <a:r>
              <a:rPr lang="en-US" sz="1200" spc="-30" dirty="0" err="1" smtClean="0">
                <a:latin typeface="Arial"/>
                <a:cs typeface="Arial"/>
              </a:rPr>
              <a:t>NameNode</a:t>
            </a:r>
            <a:r>
              <a:rPr lang="en-US" sz="1200" spc="-30" dirty="0" smtClean="0">
                <a:latin typeface="Arial"/>
                <a:cs typeface="Arial"/>
              </a:rPr>
              <a:t> </a:t>
            </a:r>
            <a:r>
              <a:rPr lang="en-US" sz="1200" spc="-25" dirty="0" smtClean="0">
                <a:latin typeface="Arial"/>
                <a:cs typeface="Arial"/>
              </a:rPr>
              <a:t>front </a:t>
            </a:r>
            <a:r>
              <a:rPr lang="en-US" sz="1200" spc="-20" dirty="0" smtClean="0">
                <a:latin typeface="Arial"/>
                <a:cs typeface="Arial"/>
              </a:rPr>
              <a:t>page </a:t>
            </a:r>
            <a:r>
              <a:rPr lang="en-US" sz="1200" spc="-25" dirty="0" smtClean="0">
                <a:latin typeface="Arial"/>
                <a:cs typeface="Arial"/>
              </a:rPr>
              <a:t>shows whether </a:t>
            </a:r>
            <a:r>
              <a:rPr lang="en-US" sz="1200" spc="-25" dirty="0" err="1" smtClean="0">
                <a:latin typeface="Arial"/>
                <a:cs typeface="Arial"/>
              </a:rPr>
              <a:t>SafeMode</a:t>
            </a:r>
            <a:r>
              <a:rPr lang="en-US" sz="1200" spc="-25" dirty="0" smtClean="0">
                <a:latin typeface="Arial"/>
                <a:cs typeface="Arial"/>
              </a:rPr>
              <a:t> </a:t>
            </a:r>
            <a:r>
              <a:rPr lang="en-US" sz="1200" spc="-20" dirty="0" smtClean="0">
                <a:latin typeface="Arial"/>
                <a:cs typeface="Arial"/>
              </a:rPr>
              <a:t>is </a:t>
            </a:r>
            <a:r>
              <a:rPr lang="en-US" sz="1200" spc="-15" dirty="0" smtClean="0">
                <a:latin typeface="Arial"/>
                <a:cs typeface="Arial"/>
              </a:rPr>
              <a:t>on</a:t>
            </a:r>
            <a:r>
              <a:rPr lang="en-US" sz="1200" spc="-265" dirty="0" smtClean="0">
                <a:latin typeface="Arial"/>
                <a:cs typeface="Arial"/>
              </a:rPr>
              <a:t> </a:t>
            </a:r>
            <a:r>
              <a:rPr lang="en-US" sz="1200" spc="-15" dirty="0" smtClean="0">
                <a:latin typeface="Arial"/>
                <a:cs typeface="Arial"/>
              </a:rPr>
              <a:t>or  </a:t>
            </a:r>
            <a:r>
              <a:rPr lang="en-US" sz="1200" spc="-20" dirty="0" smtClean="0">
                <a:latin typeface="Arial"/>
                <a:cs typeface="Arial"/>
              </a:rPr>
              <a:t>off.</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20</a:t>
            </a:fld>
            <a:endParaRPr lang="fr-FR"/>
          </a:p>
        </p:txBody>
      </p:sp>
    </p:spTree>
    <p:extLst>
      <p:ext uri="{BB962C8B-B14F-4D97-AF65-F5344CB8AC3E}">
        <p14:creationId xmlns:p14="http://schemas.microsoft.com/office/powerpoint/2010/main" val="2244033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0" dirty="0" smtClean="0">
                <a:latin typeface="Arial"/>
                <a:cs typeface="Arial"/>
              </a:rPr>
              <a:t>These</a:t>
            </a:r>
            <a:r>
              <a:rPr lang="en-US" sz="1200" spc="-55" dirty="0" smtClean="0">
                <a:latin typeface="Arial"/>
                <a:cs typeface="Arial"/>
              </a:rPr>
              <a:t> </a:t>
            </a:r>
            <a:r>
              <a:rPr lang="en-US" sz="1200" spc="-20" dirty="0" smtClean="0">
                <a:latin typeface="Arial"/>
                <a:cs typeface="Arial"/>
              </a:rPr>
              <a:t>are</a:t>
            </a:r>
            <a:r>
              <a:rPr lang="en-US" sz="1200" spc="-6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actual</a:t>
            </a:r>
            <a:r>
              <a:rPr lang="en-US" sz="1200" spc="-50" dirty="0" smtClean="0">
                <a:latin typeface="Arial"/>
                <a:cs typeface="Arial"/>
              </a:rPr>
              <a:t> </a:t>
            </a:r>
            <a:r>
              <a:rPr lang="en-US" sz="1200" spc="-25" dirty="0" smtClean="0">
                <a:latin typeface="Arial"/>
                <a:cs typeface="Arial"/>
              </a:rPr>
              <a:t>storage</a:t>
            </a:r>
            <a:r>
              <a:rPr lang="en-US" sz="1200" spc="-55" dirty="0" smtClean="0">
                <a:latin typeface="Arial"/>
                <a:cs typeface="Arial"/>
              </a:rPr>
              <a:t> </a:t>
            </a:r>
            <a:r>
              <a:rPr lang="en-US" sz="1200" spc="-25" dirty="0" smtClean="0">
                <a:latin typeface="Arial"/>
                <a:cs typeface="Arial"/>
              </a:rPr>
              <a:t>files</a:t>
            </a:r>
            <a:r>
              <a:rPr lang="en-US" sz="1200" spc="-45" dirty="0" smtClean="0">
                <a:latin typeface="Arial"/>
                <a:cs typeface="Arial"/>
              </a:rPr>
              <a:t> </a:t>
            </a:r>
            <a:r>
              <a:rPr lang="en-US" sz="1200" spc="-15" dirty="0" smtClean="0">
                <a:latin typeface="Arial"/>
                <a:cs typeface="Arial"/>
              </a:rPr>
              <a:t>(in</a:t>
            </a:r>
            <a:r>
              <a:rPr lang="en-US" sz="1200" spc="-50" dirty="0" smtClean="0">
                <a:latin typeface="Arial"/>
                <a:cs typeface="Arial"/>
              </a:rPr>
              <a:t> </a:t>
            </a:r>
            <a:r>
              <a:rPr lang="en-US" sz="1200" spc="-20" dirty="0" smtClean="0">
                <a:latin typeface="Arial"/>
                <a:cs typeface="Arial"/>
              </a:rPr>
              <a:t>HDFS)</a:t>
            </a:r>
            <a:r>
              <a:rPr lang="en-US" sz="1200" spc="-40" dirty="0" smtClean="0">
                <a:latin typeface="Arial"/>
                <a:cs typeface="Arial"/>
              </a:rPr>
              <a:t> </a:t>
            </a:r>
            <a:r>
              <a:rPr lang="en-US" sz="1200" spc="-25" dirty="0" smtClean="0">
                <a:latin typeface="Arial"/>
                <a:cs typeface="Arial"/>
              </a:rPr>
              <a:t>where</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err="1" smtClean="0">
                <a:latin typeface="Arial"/>
                <a:cs typeface="Arial"/>
              </a:rPr>
              <a:t>NameNode</a:t>
            </a:r>
            <a:r>
              <a:rPr lang="en-US" sz="1200" spc="-50" dirty="0" smtClean="0">
                <a:latin typeface="Arial"/>
                <a:cs typeface="Arial"/>
              </a:rPr>
              <a:t> </a:t>
            </a:r>
            <a:r>
              <a:rPr lang="en-US" sz="1200" spc="-25" dirty="0" smtClean="0">
                <a:latin typeface="Arial"/>
                <a:cs typeface="Arial"/>
              </a:rPr>
              <a:t>stores</a:t>
            </a:r>
            <a:r>
              <a:rPr lang="en-US" sz="1200" spc="-45" dirty="0" smtClean="0">
                <a:latin typeface="Arial"/>
                <a:cs typeface="Arial"/>
              </a:rPr>
              <a:t> </a:t>
            </a:r>
            <a:r>
              <a:rPr lang="en-US" sz="1200" spc="-20" dirty="0" smtClean="0">
                <a:latin typeface="Arial"/>
                <a:cs typeface="Arial"/>
              </a:rPr>
              <a:t>its</a:t>
            </a:r>
            <a:r>
              <a:rPr lang="en-US" sz="1200" spc="-45" dirty="0" smtClean="0">
                <a:latin typeface="Arial"/>
                <a:cs typeface="Arial"/>
              </a:rPr>
              <a:t> </a:t>
            </a:r>
            <a:r>
              <a:rPr lang="en-US" sz="1200" spc="-25" dirty="0" smtClean="0">
                <a:latin typeface="Arial"/>
                <a:cs typeface="Arial"/>
              </a:rPr>
              <a:t>metadata:</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err="1" smtClean="0">
                <a:latin typeface="Arial"/>
                <a:cs typeface="Arial"/>
              </a:rPr>
              <a:t>fsimage</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5" dirty="0" smtClean="0">
                <a:latin typeface="Arial"/>
                <a:cs typeface="Arial"/>
              </a:rPr>
              <a:t>edits</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VERSION</a:t>
            </a:r>
            <a:endParaRPr lang="en-US" sz="1200" dirty="0" smtClean="0">
              <a:latin typeface="Arial"/>
              <a:cs typeface="Arial"/>
            </a:endParaRPr>
          </a:p>
          <a:p>
            <a:pPr marL="12700" marR="5080">
              <a:lnSpc>
                <a:spcPct val="96200"/>
              </a:lnSpc>
              <a:spcBef>
                <a:spcPts val="595"/>
              </a:spcBef>
            </a:pPr>
            <a:r>
              <a:rPr lang="en-US" sz="1200" spc="-20" dirty="0" smtClean="0">
                <a:latin typeface="Arial"/>
                <a:cs typeface="Arial"/>
              </a:rPr>
              <a:t>There is </a:t>
            </a:r>
            <a:r>
              <a:rPr lang="en-US" sz="1200" dirty="0" smtClean="0">
                <a:latin typeface="Arial"/>
                <a:cs typeface="Arial"/>
              </a:rPr>
              <a:t>a</a:t>
            </a:r>
            <a:r>
              <a:rPr lang="en-US" sz="1200" spc="-285" dirty="0" smtClean="0">
                <a:latin typeface="Arial"/>
                <a:cs typeface="Arial"/>
              </a:rPr>
              <a:t> </a:t>
            </a:r>
            <a:r>
              <a:rPr lang="en-US" sz="1200" spc="-25" dirty="0" smtClean="0">
                <a:latin typeface="Arial"/>
                <a:cs typeface="Arial"/>
              </a:rPr>
              <a:t>current </a:t>
            </a:r>
            <a:r>
              <a:rPr lang="en-US" sz="1200" b="1" spc="-25" dirty="0" err="1" smtClean="0">
                <a:latin typeface="Arial"/>
                <a:cs typeface="Arial"/>
              </a:rPr>
              <a:t>edits_inprogress</a:t>
            </a:r>
            <a:r>
              <a:rPr lang="en-US" sz="1200" b="1" spc="-25" dirty="0" smtClean="0">
                <a:latin typeface="Arial"/>
                <a:cs typeface="Arial"/>
              </a:rPr>
              <a:t> </a:t>
            </a:r>
            <a:r>
              <a:rPr lang="en-US" sz="1200" spc="-20" dirty="0" smtClean="0">
                <a:latin typeface="Arial"/>
                <a:cs typeface="Arial"/>
              </a:rPr>
              <a:t>file </a:t>
            </a:r>
            <a:r>
              <a:rPr lang="en-US" sz="1200" spc="-25" dirty="0" smtClean="0">
                <a:latin typeface="Arial"/>
                <a:cs typeface="Arial"/>
              </a:rPr>
              <a:t>that </a:t>
            </a:r>
            <a:r>
              <a:rPr lang="en-US" sz="1200" spc="-20" dirty="0" smtClean="0">
                <a:latin typeface="Arial"/>
                <a:cs typeface="Arial"/>
              </a:rPr>
              <a:t>is </a:t>
            </a:r>
            <a:r>
              <a:rPr lang="en-US" sz="1200" spc="-25" dirty="0" smtClean="0">
                <a:latin typeface="Arial"/>
                <a:cs typeface="Arial"/>
              </a:rPr>
              <a:t>accumulating edits (adds, </a:t>
            </a:r>
            <a:r>
              <a:rPr lang="en-US" sz="1200" spc="-30" dirty="0" smtClean="0">
                <a:latin typeface="Arial"/>
                <a:cs typeface="Arial"/>
              </a:rPr>
              <a:t>deletes) </a:t>
            </a:r>
            <a:r>
              <a:rPr lang="en-US" sz="1200" spc="-25" dirty="0" smtClean="0">
                <a:latin typeface="Arial"/>
                <a:cs typeface="Arial"/>
              </a:rPr>
              <a:t>since  </a:t>
            </a:r>
            <a:r>
              <a:rPr lang="en-US" sz="1200" spc="-15" dirty="0" smtClean="0">
                <a:latin typeface="Arial"/>
                <a:cs typeface="Arial"/>
              </a:rPr>
              <a:t>the </a:t>
            </a:r>
            <a:r>
              <a:rPr lang="en-US" sz="1200" spc="-20" dirty="0" smtClean="0">
                <a:latin typeface="Arial"/>
                <a:cs typeface="Arial"/>
              </a:rPr>
              <a:t>last </a:t>
            </a:r>
            <a:r>
              <a:rPr lang="en-US" sz="1200" spc="-25" dirty="0" smtClean="0">
                <a:latin typeface="Arial"/>
                <a:cs typeface="Arial"/>
              </a:rPr>
              <a:t>update </a:t>
            </a:r>
            <a:r>
              <a:rPr lang="en-US" sz="1200" spc="-15" dirty="0" smtClean="0">
                <a:latin typeface="Arial"/>
                <a:cs typeface="Arial"/>
              </a:rPr>
              <a:t>of </a:t>
            </a:r>
            <a:r>
              <a:rPr lang="en-US" sz="1200" spc="-20" dirty="0" smtClean="0">
                <a:latin typeface="Arial"/>
                <a:cs typeface="Arial"/>
              </a:rPr>
              <a:t>the </a:t>
            </a:r>
            <a:r>
              <a:rPr lang="en-US" sz="1200" spc="-25" dirty="0" err="1" smtClean="0">
                <a:latin typeface="Arial"/>
                <a:cs typeface="Arial"/>
              </a:rPr>
              <a:t>fsimage</a:t>
            </a:r>
            <a:r>
              <a:rPr lang="en-US" sz="1200" spc="-25" dirty="0" smtClean="0">
                <a:latin typeface="Arial"/>
                <a:cs typeface="Arial"/>
              </a:rPr>
              <a:t>. This current edits </a:t>
            </a:r>
            <a:r>
              <a:rPr lang="en-US" sz="1200" spc="-20" dirty="0" smtClean="0">
                <a:latin typeface="Arial"/>
                <a:cs typeface="Arial"/>
              </a:rPr>
              <a:t>file is </a:t>
            </a:r>
            <a:r>
              <a:rPr lang="en-US" sz="1200" spc="-25" dirty="0" smtClean="0">
                <a:latin typeface="Arial"/>
                <a:cs typeface="Arial"/>
              </a:rPr>
              <a:t>closed </a:t>
            </a:r>
            <a:r>
              <a:rPr lang="en-US" sz="1200" spc="-20" dirty="0" smtClean="0">
                <a:latin typeface="Arial"/>
                <a:cs typeface="Arial"/>
              </a:rPr>
              <a:t>off and </a:t>
            </a:r>
            <a:r>
              <a:rPr lang="en-US" sz="1200" spc="-15" dirty="0" smtClean="0">
                <a:latin typeface="Arial"/>
                <a:cs typeface="Arial"/>
              </a:rPr>
              <a:t>the </a:t>
            </a:r>
            <a:r>
              <a:rPr lang="en-US" sz="1200" spc="-25" dirty="0" smtClean="0">
                <a:latin typeface="Arial"/>
                <a:cs typeface="Arial"/>
              </a:rPr>
              <a:t>changes  incorporated </a:t>
            </a:r>
            <a:r>
              <a:rPr lang="en-US" sz="1200" spc="-20" dirty="0" smtClean="0">
                <a:latin typeface="Arial"/>
                <a:cs typeface="Arial"/>
              </a:rPr>
              <a:t>into </a:t>
            </a:r>
            <a:r>
              <a:rPr lang="en-US" sz="1200" dirty="0" smtClean="0">
                <a:latin typeface="Arial"/>
                <a:cs typeface="Arial"/>
              </a:rPr>
              <a:t>a </a:t>
            </a:r>
            <a:r>
              <a:rPr lang="en-US" sz="1200" spc="-20" dirty="0" smtClean="0">
                <a:latin typeface="Arial"/>
                <a:cs typeface="Arial"/>
              </a:rPr>
              <a:t>new </a:t>
            </a:r>
            <a:r>
              <a:rPr lang="en-US" sz="1200" spc="-25" dirty="0" smtClean="0">
                <a:latin typeface="Arial"/>
                <a:cs typeface="Arial"/>
              </a:rPr>
              <a:t>version </a:t>
            </a:r>
            <a:r>
              <a:rPr lang="en-US" sz="1200" spc="-20" dirty="0" smtClean="0">
                <a:latin typeface="Arial"/>
                <a:cs typeface="Arial"/>
              </a:rPr>
              <a:t>of </a:t>
            </a:r>
            <a:r>
              <a:rPr lang="en-US" sz="1200" spc="-15" dirty="0" smtClean="0">
                <a:latin typeface="Arial"/>
                <a:cs typeface="Arial"/>
              </a:rPr>
              <a:t>the </a:t>
            </a:r>
            <a:r>
              <a:rPr lang="en-US" sz="1200" spc="-25" dirty="0" err="1" smtClean="0">
                <a:latin typeface="Arial"/>
                <a:cs typeface="Arial"/>
              </a:rPr>
              <a:t>fsimage</a:t>
            </a:r>
            <a:r>
              <a:rPr lang="en-US" sz="1200" spc="-25" dirty="0" smtClean="0">
                <a:latin typeface="Arial"/>
                <a:cs typeface="Arial"/>
              </a:rPr>
              <a:t> based </a:t>
            </a:r>
            <a:r>
              <a:rPr lang="en-US" sz="1200" spc="-15" dirty="0" smtClean="0">
                <a:latin typeface="Arial"/>
                <a:cs typeface="Arial"/>
              </a:rPr>
              <a:t>on </a:t>
            </a:r>
            <a:r>
              <a:rPr lang="en-US" sz="1200" spc="-30" dirty="0" smtClean="0">
                <a:latin typeface="Arial"/>
                <a:cs typeface="Arial"/>
              </a:rPr>
              <a:t>whichever </a:t>
            </a:r>
            <a:r>
              <a:rPr lang="en-US" sz="1200" spc="-20" dirty="0" smtClean="0">
                <a:latin typeface="Arial"/>
                <a:cs typeface="Arial"/>
              </a:rPr>
              <a:t>of two </a:t>
            </a:r>
            <a:r>
              <a:rPr lang="en-US" sz="1200" spc="-25" dirty="0" smtClean="0">
                <a:latin typeface="Arial"/>
                <a:cs typeface="Arial"/>
              </a:rPr>
              <a:t>configurable  events occurs</a:t>
            </a:r>
            <a:r>
              <a:rPr lang="en-US" sz="1200" spc="-90" dirty="0" smtClean="0">
                <a:latin typeface="Arial"/>
                <a:cs typeface="Arial"/>
              </a:rPr>
              <a:t> </a:t>
            </a:r>
            <a:r>
              <a:rPr lang="en-US" sz="1200" spc="-25" dirty="0" smtClean="0">
                <a:latin typeface="Arial"/>
                <a:cs typeface="Arial"/>
              </a:rPr>
              <a:t>first:</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edits</a:t>
            </a:r>
            <a:r>
              <a:rPr lang="en-US" sz="1200" spc="-50" dirty="0" smtClean="0">
                <a:latin typeface="Arial"/>
                <a:cs typeface="Arial"/>
              </a:rPr>
              <a:t> </a:t>
            </a:r>
            <a:r>
              <a:rPr lang="en-US" sz="1200" spc="-20" dirty="0" smtClean="0">
                <a:latin typeface="Arial"/>
                <a:cs typeface="Arial"/>
              </a:rPr>
              <a:t>file</a:t>
            </a:r>
            <a:r>
              <a:rPr lang="en-US" sz="1200" spc="-55" dirty="0" smtClean="0">
                <a:latin typeface="Arial"/>
                <a:cs typeface="Arial"/>
              </a:rPr>
              <a:t> </a:t>
            </a:r>
            <a:r>
              <a:rPr lang="en-US" sz="1200" spc="-25" dirty="0" smtClean="0">
                <a:latin typeface="Arial"/>
                <a:cs typeface="Arial"/>
              </a:rPr>
              <a:t>reaches</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certain</a:t>
            </a:r>
            <a:r>
              <a:rPr lang="en-US" sz="1200" spc="-55" dirty="0" smtClean="0">
                <a:latin typeface="Arial"/>
                <a:cs typeface="Arial"/>
              </a:rPr>
              <a:t> </a:t>
            </a:r>
            <a:r>
              <a:rPr lang="en-US" sz="1200" spc="-20" dirty="0" smtClean="0">
                <a:latin typeface="Arial"/>
                <a:cs typeface="Arial"/>
              </a:rPr>
              <a:t>size</a:t>
            </a:r>
            <a:r>
              <a:rPr lang="en-US" sz="1200" spc="-55" dirty="0" smtClean="0">
                <a:latin typeface="Arial"/>
                <a:cs typeface="Arial"/>
              </a:rPr>
              <a:t> </a:t>
            </a:r>
            <a:r>
              <a:rPr lang="en-US" sz="1200" spc="-25" dirty="0" smtClean="0">
                <a:latin typeface="Arial"/>
                <a:cs typeface="Arial"/>
              </a:rPr>
              <a:t>(here</a:t>
            </a:r>
            <a:r>
              <a:rPr lang="en-US" sz="1200" spc="-55" dirty="0" smtClean="0">
                <a:latin typeface="Arial"/>
                <a:cs typeface="Arial"/>
              </a:rPr>
              <a:t> </a:t>
            </a:r>
            <a:r>
              <a:rPr lang="en-US" sz="1200" dirty="0" smtClean="0">
                <a:latin typeface="Arial"/>
                <a:cs typeface="Arial"/>
              </a:rPr>
              <a:t>1</a:t>
            </a:r>
            <a:r>
              <a:rPr lang="en-US" sz="1200" spc="-45" dirty="0" smtClean="0">
                <a:latin typeface="Arial"/>
                <a:cs typeface="Arial"/>
              </a:rPr>
              <a:t> </a:t>
            </a:r>
            <a:r>
              <a:rPr lang="en-US" sz="1200" spc="-20" dirty="0" smtClean="0">
                <a:latin typeface="Arial"/>
                <a:cs typeface="Arial"/>
              </a:rPr>
              <a:t>MB,</a:t>
            </a:r>
            <a:r>
              <a:rPr lang="en-US" sz="1200" spc="-50" dirty="0" smtClean="0">
                <a:latin typeface="Arial"/>
                <a:cs typeface="Arial"/>
              </a:rPr>
              <a:t> </a:t>
            </a:r>
            <a:r>
              <a:rPr lang="en-US" sz="1200" spc="-25" dirty="0" smtClean="0">
                <a:latin typeface="Arial"/>
                <a:cs typeface="Arial"/>
              </a:rPr>
              <a:t>default</a:t>
            </a:r>
            <a:r>
              <a:rPr lang="en-US" sz="1200" spc="-50" dirty="0" smtClean="0">
                <a:latin typeface="Arial"/>
                <a:cs typeface="Arial"/>
              </a:rPr>
              <a:t> </a:t>
            </a:r>
            <a:r>
              <a:rPr lang="en-US" sz="1200" spc="-15" dirty="0" smtClean="0">
                <a:latin typeface="Arial"/>
                <a:cs typeface="Arial"/>
              </a:rPr>
              <a:t>64</a:t>
            </a:r>
            <a:r>
              <a:rPr lang="en-US" sz="1200" spc="-55" dirty="0" smtClean="0">
                <a:latin typeface="Arial"/>
                <a:cs typeface="Arial"/>
              </a:rPr>
              <a:t> </a:t>
            </a:r>
            <a:r>
              <a:rPr lang="en-US" sz="1200" spc="-15" dirty="0" smtClean="0">
                <a:latin typeface="Arial"/>
                <a:cs typeface="Arial"/>
              </a:rPr>
              <a:t>MB)</a:t>
            </a:r>
            <a:endParaRPr lang="en-US" sz="1200" dirty="0" smtClean="0">
              <a:latin typeface="Arial"/>
              <a:cs typeface="Arial"/>
            </a:endParaRPr>
          </a:p>
          <a:p>
            <a:pPr marL="585470" marR="103505" indent="-344170">
              <a:lnSpc>
                <a:spcPts val="1610"/>
              </a:lnSpc>
              <a:spcBef>
                <a:spcPts val="740"/>
              </a:spcBef>
              <a:buFont typeface="Symbol"/>
              <a:buChar char=""/>
              <a:tabLst>
                <a:tab pos="584835" algn="l"/>
                <a:tab pos="585470" algn="l"/>
              </a:tabLst>
            </a:pPr>
            <a:r>
              <a:rPr lang="en-US" sz="1200" spc="-20" dirty="0" smtClean="0">
                <a:latin typeface="Arial"/>
                <a:cs typeface="Arial"/>
              </a:rPr>
              <a:t>time </a:t>
            </a:r>
            <a:r>
              <a:rPr lang="en-US" sz="1200" spc="-25" dirty="0" smtClean="0">
                <a:latin typeface="Arial"/>
                <a:cs typeface="Arial"/>
              </a:rPr>
              <a:t>limit between updates </a:t>
            </a:r>
            <a:r>
              <a:rPr lang="en-US" sz="1200" spc="-20" dirty="0" smtClean="0">
                <a:latin typeface="Arial"/>
                <a:cs typeface="Arial"/>
              </a:rPr>
              <a:t>is </a:t>
            </a:r>
            <a:r>
              <a:rPr lang="en-US" sz="1200" spc="-25" dirty="0" smtClean="0">
                <a:latin typeface="Arial"/>
                <a:cs typeface="Arial"/>
              </a:rPr>
              <a:t>reached, </a:t>
            </a:r>
            <a:r>
              <a:rPr lang="en-US" sz="1200" spc="-20" dirty="0" smtClean="0">
                <a:latin typeface="Arial"/>
                <a:cs typeface="Arial"/>
              </a:rPr>
              <a:t>and </a:t>
            </a:r>
            <a:r>
              <a:rPr lang="en-US" sz="1200" spc="-25" dirty="0" smtClean="0">
                <a:latin typeface="Arial"/>
                <a:cs typeface="Arial"/>
              </a:rPr>
              <a:t>there </a:t>
            </a:r>
            <a:r>
              <a:rPr lang="en-US" sz="1200" spc="-30" dirty="0" smtClean="0">
                <a:latin typeface="Arial"/>
                <a:cs typeface="Arial"/>
              </a:rPr>
              <a:t>have </a:t>
            </a:r>
            <a:r>
              <a:rPr lang="en-US" sz="1200" spc="-20" dirty="0" smtClean="0">
                <a:latin typeface="Arial"/>
                <a:cs typeface="Arial"/>
              </a:rPr>
              <a:t>been </a:t>
            </a:r>
            <a:r>
              <a:rPr lang="en-US" sz="1200" spc="-25" dirty="0" smtClean="0">
                <a:latin typeface="Arial"/>
                <a:cs typeface="Arial"/>
              </a:rPr>
              <a:t>updates </a:t>
            </a:r>
            <a:r>
              <a:rPr lang="en-US" sz="1200" spc="-30" dirty="0" smtClean="0">
                <a:latin typeface="Arial"/>
                <a:cs typeface="Arial"/>
              </a:rPr>
              <a:t>(default</a:t>
            </a:r>
            <a:r>
              <a:rPr lang="en-US" sz="1200" spc="-280" dirty="0" smtClean="0">
                <a:latin typeface="Arial"/>
                <a:cs typeface="Arial"/>
              </a:rPr>
              <a:t> </a:t>
            </a:r>
            <a:r>
              <a:rPr lang="en-US" sz="1200" dirty="0" smtClean="0">
                <a:latin typeface="Arial"/>
                <a:cs typeface="Arial"/>
              </a:rPr>
              <a:t>1  </a:t>
            </a:r>
            <a:r>
              <a:rPr lang="en-US" sz="1200" spc="-20" dirty="0" smtClean="0">
                <a:latin typeface="Arial"/>
                <a:cs typeface="Arial"/>
              </a:rPr>
              <a:t>hour)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21</a:t>
            </a:fld>
            <a:endParaRPr lang="fr-FR"/>
          </a:p>
        </p:txBody>
      </p:sp>
    </p:spTree>
    <p:extLst>
      <p:ext uri="{BB962C8B-B14F-4D97-AF65-F5344CB8AC3E}">
        <p14:creationId xmlns:p14="http://schemas.microsoft.com/office/powerpoint/2010/main" val="1529128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b="1" spc="-20" dirty="0" smtClean="0">
                <a:latin typeface="Arial"/>
                <a:cs typeface="Arial"/>
              </a:rPr>
              <a:t>Data</a:t>
            </a:r>
            <a:r>
              <a:rPr lang="en-US" sz="1200" b="1" spc="-50" dirty="0" smtClean="0">
                <a:latin typeface="Arial"/>
                <a:cs typeface="Arial"/>
              </a:rPr>
              <a:t> </a:t>
            </a:r>
            <a:r>
              <a:rPr lang="en-US" sz="1200" b="1" spc="-25" dirty="0" smtClean="0">
                <a:latin typeface="Arial"/>
                <a:cs typeface="Arial"/>
              </a:rPr>
              <a:t>Blocks</a:t>
            </a:r>
            <a:endParaRPr lang="en-US" sz="1200" dirty="0" smtClean="0">
              <a:latin typeface="Arial"/>
              <a:cs typeface="Arial"/>
            </a:endParaRPr>
          </a:p>
          <a:p>
            <a:pPr marL="12700" marR="139700">
              <a:lnSpc>
                <a:spcPct val="96000"/>
              </a:lnSpc>
              <a:spcBef>
                <a:spcPts val="600"/>
              </a:spcBef>
            </a:pPr>
            <a:r>
              <a:rPr lang="en-US" sz="1200" spc="-20" dirty="0" smtClean="0">
                <a:latin typeface="Arial"/>
                <a:cs typeface="Arial"/>
              </a:rPr>
              <a:t>HDFS </a:t>
            </a:r>
            <a:r>
              <a:rPr lang="en-US" sz="1200" spc="-15" dirty="0" smtClean="0">
                <a:latin typeface="Arial"/>
                <a:cs typeface="Arial"/>
              </a:rPr>
              <a:t>is </a:t>
            </a:r>
            <a:r>
              <a:rPr lang="en-US" sz="1200" spc="-25" dirty="0" smtClean="0">
                <a:latin typeface="Arial"/>
                <a:cs typeface="Arial"/>
              </a:rPr>
              <a:t>designed </a:t>
            </a:r>
            <a:r>
              <a:rPr lang="en-US" sz="1200" spc="-15" dirty="0" smtClean="0">
                <a:latin typeface="Arial"/>
                <a:cs typeface="Arial"/>
              </a:rPr>
              <a:t>to </a:t>
            </a:r>
            <a:r>
              <a:rPr lang="en-US" sz="1200" spc="-25" dirty="0" smtClean="0">
                <a:latin typeface="Arial"/>
                <a:cs typeface="Arial"/>
              </a:rPr>
              <a:t>support very </a:t>
            </a:r>
            <a:r>
              <a:rPr lang="en-US" sz="1200" spc="-20" dirty="0" smtClean="0">
                <a:latin typeface="Arial"/>
                <a:cs typeface="Arial"/>
              </a:rPr>
              <a:t>large </a:t>
            </a:r>
            <a:r>
              <a:rPr lang="en-US" sz="1200" spc="-25" dirty="0" smtClean="0">
                <a:latin typeface="Arial"/>
                <a:cs typeface="Arial"/>
              </a:rPr>
              <a:t>files. Applications that </a:t>
            </a:r>
            <a:r>
              <a:rPr lang="en-US" sz="1200" spc="-20" dirty="0" smtClean="0">
                <a:latin typeface="Arial"/>
                <a:cs typeface="Arial"/>
              </a:rPr>
              <a:t>are </a:t>
            </a:r>
            <a:r>
              <a:rPr lang="en-US" sz="1200" spc="-25" dirty="0" smtClean="0">
                <a:latin typeface="Arial"/>
                <a:cs typeface="Arial"/>
              </a:rPr>
              <a:t>compatible </a:t>
            </a:r>
            <a:r>
              <a:rPr lang="en-US" sz="1200" spc="-20" dirty="0" smtClean="0">
                <a:latin typeface="Arial"/>
                <a:cs typeface="Arial"/>
              </a:rPr>
              <a:t>with  HDFS</a:t>
            </a:r>
            <a:r>
              <a:rPr lang="en-US" sz="1200" spc="-4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those</a:t>
            </a:r>
            <a:r>
              <a:rPr lang="en-US" sz="1200" spc="-50"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20" dirty="0" smtClean="0">
                <a:latin typeface="Arial"/>
                <a:cs typeface="Arial"/>
              </a:rPr>
              <a:t>deal</a:t>
            </a:r>
            <a:r>
              <a:rPr lang="en-US" sz="1200" spc="-50" dirty="0" smtClean="0">
                <a:latin typeface="Arial"/>
                <a:cs typeface="Arial"/>
              </a:rPr>
              <a:t> </a:t>
            </a:r>
            <a:r>
              <a:rPr lang="en-US" sz="1200" spc="-20" dirty="0" smtClean="0">
                <a:latin typeface="Arial"/>
                <a:cs typeface="Arial"/>
              </a:rPr>
              <a:t>with</a:t>
            </a:r>
            <a:r>
              <a:rPr lang="en-US" sz="1200" spc="-40" dirty="0" smtClean="0">
                <a:latin typeface="Arial"/>
                <a:cs typeface="Arial"/>
              </a:rPr>
              <a:t> </a:t>
            </a:r>
            <a:r>
              <a:rPr lang="en-US" sz="1200" spc="-25" dirty="0" smtClean="0">
                <a:latin typeface="Arial"/>
                <a:cs typeface="Arial"/>
              </a:rPr>
              <a:t>large</a:t>
            </a:r>
            <a:r>
              <a:rPr lang="en-US" sz="1200" spc="-50"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sets.</a:t>
            </a:r>
            <a:r>
              <a:rPr lang="en-US" sz="1200" spc="-45" dirty="0" smtClean="0">
                <a:latin typeface="Arial"/>
                <a:cs typeface="Arial"/>
              </a:rPr>
              <a:t> </a:t>
            </a:r>
            <a:r>
              <a:rPr lang="en-US" sz="1200" spc="-25" dirty="0" smtClean="0">
                <a:latin typeface="Arial"/>
                <a:cs typeface="Arial"/>
              </a:rPr>
              <a:t>These</a:t>
            </a:r>
            <a:r>
              <a:rPr lang="en-US" sz="1200" spc="-50" dirty="0" smtClean="0">
                <a:latin typeface="Arial"/>
                <a:cs typeface="Arial"/>
              </a:rPr>
              <a:t> </a:t>
            </a:r>
            <a:r>
              <a:rPr lang="en-US" sz="1200" spc="-25" dirty="0" smtClean="0">
                <a:latin typeface="Arial"/>
                <a:cs typeface="Arial"/>
              </a:rPr>
              <a:t>applications</a:t>
            </a:r>
            <a:r>
              <a:rPr lang="en-US" sz="1200" spc="-45" dirty="0" smtClean="0">
                <a:latin typeface="Arial"/>
                <a:cs typeface="Arial"/>
              </a:rPr>
              <a:t> </a:t>
            </a:r>
            <a:r>
              <a:rPr lang="en-US" sz="1200" spc="-25" dirty="0" smtClean="0">
                <a:latin typeface="Arial"/>
                <a:cs typeface="Arial"/>
              </a:rPr>
              <a:t>write</a:t>
            </a:r>
            <a:r>
              <a:rPr lang="en-US" sz="1200" spc="-50" dirty="0" smtClean="0">
                <a:latin typeface="Arial"/>
                <a:cs typeface="Arial"/>
              </a:rPr>
              <a:t> </a:t>
            </a:r>
            <a:r>
              <a:rPr lang="en-US" sz="1200" spc="-25" dirty="0" smtClean="0">
                <a:latin typeface="Arial"/>
                <a:cs typeface="Arial"/>
              </a:rPr>
              <a:t>their</a:t>
            </a:r>
            <a:r>
              <a:rPr lang="en-US" sz="1200" spc="-50" dirty="0" smtClean="0">
                <a:latin typeface="Arial"/>
                <a:cs typeface="Arial"/>
              </a:rPr>
              <a:t> </a:t>
            </a:r>
            <a:r>
              <a:rPr lang="en-US" sz="1200" spc="-25" dirty="0" smtClean="0">
                <a:latin typeface="Arial"/>
                <a:cs typeface="Arial"/>
              </a:rPr>
              <a:t>data</a:t>
            </a:r>
            <a:r>
              <a:rPr lang="en-US" sz="1200" spc="-40" dirty="0" smtClean="0">
                <a:latin typeface="Arial"/>
                <a:cs typeface="Arial"/>
              </a:rPr>
              <a:t> </a:t>
            </a:r>
            <a:r>
              <a:rPr lang="en-US" sz="1200" spc="-20" dirty="0" smtClean="0">
                <a:latin typeface="Arial"/>
                <a:cs typeface="Arial"/>
              </a:rPr>
              <a:t>only  once </a:t>
            </a:r>
            <a:r>
              <a:rPr lang="en-US" sz="1200" spc="-25" dirty="0" smtClean="0">
                <a:latin typeface="Arial"/>
                <a:cs typeface="Arial"/>
              </a:rPr>
              <a:t>but they </a:t>
            </a:r>
            <a:r>
              <a:rPr lang="en-US" sz="1200" spc="-20" dirty="0" smtClean="0">
                <a:latin typeface="Arial"/>
                <a:cs typeface="Arial"/>
              </a:rPr>
              <a:t>read </a:t>
            </a:r>
            <a:r>
              <a:rPr lang="en-US" sz="1200" spc="-15" dirty="0" smtClean="0">
                <a:latin typeface="Arial"/>
                <a:cs typeface="Arial"/>
              </a:rPr>
              <a:t>it </a:t>
            </a:r>
            <a:r>
              <a:rPr lang="en-US" sz="1200" spc="-20" dirty="0" smtClean="0">
                <a:latin typeface="Arial"/>
                <a:cs typeface="Arial"/>
              </a:rPr>
              <a:t>one </a:t>
            </a:r>
            <a:r>
              <a:rPr lang="en-US" sz="1200" spc="-15" dirty="0" smtClean="0">
                <a:latin typeface="Arial"/>
                <a:cs typeface="Arial"/>
              </a:rPr>
              <a:t>or </a:t>
            </a:r>
            <a:r>
              <a:rPr lang="en-US" sz="1200" spc="-25" dirty="0" smtClean="0">
                <a:latin typeface="Arial"/>
                <a:cs typeface="Arial"/>
              </a:rPr>
              <a:t>more </a:t>
            </a:r>
            <a:r>
              <a:rPr lang="en-US" sz="1200" spc="-20" dirty="0" smtClean="0">
                <a:latin typeface="Arial"/>
                <a:cs typeface="Arial"/>
              </a:rPr>
              <a:t>times and </a:t>
            </a:r>
            <a:r>
              <a:rPr lang="en-US" sz="1200" spc="-25" dirty="0" smtClean="0">
                <a:latin typeface="Arial"/>
                <a:cs typeface="Arial"/>
              </a:rPr>
              <a:t>require </a:t>
            </a:r>
            <a:r>
              <a:rPr lang="en-US" sz="1200" spc="-20" dirty="0" smtClean="0">
                <a:latin typeface="Arial"/>
                <a:cs typeface="Arial"/>
              </a:rPr>
              <a:t>these </a:t>
            </a:r>
            <a:r>
              <a:rPr lang="en-US" sz="1200" spc="-25" dirty="0" smtClean="0">
                <a:latin typeface="Arial"/>
                <a:cs typeface="Arial"/>
              </a:rPr>
              <a:t>reads </a:t>
            </a:r>
            <a:r>
              <a:rPr lang="en-US" sz="1200" spc="-15" dirty="0" smtClean="0">
                <a:latin typeface="Arial"/>
                <a:cs typeface="Arial"/>
              </a:rPr>
              <a:t>to be </a:t>
            </a:r>
            <a:r>
              <a:rPr lang="en-US" sz="1200" spc="-25" dirty="0" smtClean="0">
                <a:latin typeface="Arial"/>
                <a:cs typeface="Arial"/>
              </a:rPr>
              <a:t>satisfied </a:t>
            </a:r>
            <a:r>
              <a:rPr lang="en-US" sz="1200" spc="-20" dirty="0" smtClean="0">
                <a:latin typeface="Arial"/>
                <a:cs typeface="Arial"/>
              </a:rPr>
              <a:t>at  </a:t>
            </a:r>
            <a:r>
              <a:rPr lang="en-US" sz="1200" spc="-25" dirty="0" smtClean="0">
                <a:latin typeface="Arial"/>
                <a:cs typeface="Arial"/>
              </a:rPr>
              <a:t>streaming speeds. </a:t>
            </a:r>
            <a:r>
              <a:rPr lang="en-US" sz="1200" spc="-20" dirty="0" smtClean="0">
                <a:latin typeface="Arial"/>
                <a:cs typeface="Arial"/>
              </a:rPr>
              <a:t>HDFS </a:t>
            </a:r>
            <a:r>
              <a:rPr lang="en-US" sz="1200" spc="-30" dirty="0" smtClean="0">
                <a:latin typeface="Arial"/>
                <a:cs typeface="Arial"/>
              </a:rPr>
              <a:t>supports </a:t>
            </a:r>
            <a:r>
              <a:rPr lang="en-US" sz="1200" spc="-25" dirty="0" smtClean="0">
                <a:latin typeface="Arial"/>
                <a:cs typeface="Arial"/>
              </a:rPr>
              <a:t>write-once-read-many semantics </a:t>
            </a:r>
            <a:r>
              <a:rPr lang="en-US" sz="1200" spc="-15" dirty="0" smtClean="0">
                <a:latin typeface="Arial"/>
                <a:cs typeface="Arial"/>
              </a:rPr>
              <a:t>on </a:t>
            </a:r>
            <a:r>
              <a:rPr lang="en-US" sz="1200" spc="-25" dirty="0" smtClean="0">
                <a:latin typeface="Arial"/>
                <a:cs typeface="Arial"/>
              </a:rPr>
              <a:t>files. </a:t>
            </a:r>
            <a:r>
              <a:rPr lang="en-US" sz="1200" dirty="0" smtClean="0">
                <a:latin typeface="Arial"/>
                <a:cs typeface="Arial"/>
              </a:rPr>
              <a:t>A </a:t>
            </a:r>
            <a:r>
              <a:rPr lang="en-US" sz="1200" spc="-25" dirty="0" smtClean="0">
                <a:latin typeface="Arial"/>
                <a:cs typeface="Arial"/>
              </a:rPr>
              <a:t>typical  </a:t>
            </a:r>
            <a:r>
              <a:rPr lang="en-US" sz="1200" spc="-20" dirty="0" smtClean="0">
                <a:latin typeface="Arial"/>
                <a:cs typeface="Arial"/>
              </a:rPr>
              <a:t>block size </a:t>
            </a:r>
            <a:r>
              <a:rPr lang="en-US" sz="1200" spc="-25" dirty="0" smtClean="0">
                <a:latin typeface="Arial"/>
                <a:cs typeface="Arial"/>
              </a:rPr>
              <a:t>used </a:t>
            </a:r>
            <a:r>
              <a:rPr lang="en-US" sz="1200" spc="-15" dirty="0" smtClean="0">
                <a:latin typeface="Arial"/>
                <a:cs typeface="Arial"/>
              </a:rPr>
              <a:t>by </a:t>
            </a:r>
            <a:r>
              <a:rPr lang="en-US" sz="1200" spc="-20" dirty="0" smtClean="0">
                <a:latin typeface="Arial"/>
                <a:cs typeface="Arial"/>
              </a:rPr>
              <a:t>HDFS </a:t>
            </a:r>
            <a:r>
              <a:rPr lang="en-US" sz="1200" spc="-15" dirty="0" smtClean="0">
                <a:latin typeface="Arial"/>
                <a:cs typeface="Arial"/>
              </a:rPr>
              <a:t>is </a:t>
            </a:r>
            <a:r>
              <a:rPr lang="en-US" sz="1200" spc="-20" dirty="0" smtClean="0">
                <a:latin typeface="Arial"/>
                <a:cs typeface="Arial"/>
              </a:rPr>
              <a:t>128 MB. </a:t>
            </a:r>
            <a:r>
              <a:rPr lang="en-US" sz="1200" spc="-25" dirty="0" smtClean="0">
                <a:latin typeface="Arial"/>
                <a:cs typeface="Arial"/>
              </a:rPr>
              <a:t>Thus, </a:t>
            </a:r>
            <a:r>
              <a:rPr lang="en-US" sz="1200" spc="-15" dirty="0" smtClean="0">
                <a:latin typeface="Arial"/>
                <a:cs typeface="Arial"/>
              </a:rPr>
              <a:t>an </a:t>
            </a:r>
            <a:r>
              <a:rPr lang="en-US" sz="1200" spc="-20" dirty="0" smtClean="0">
                <a:latin typeface="Arial"/>
                <a:cs typeface="Arial"/>
              </a:rPr>
              <a:t>HDFS file is </a:t>
            </a:r>
            <a:r>
              <a:rPr lang="en-US" sz="1200" spc="-25" dirty="0" smtClean="0">
                <a:latin typeface="Arial"/>
                <a:cs typeface="Arial"/>
              </a:rPr>
              <a:t>chopped </a:t>
            </a:r>
            <a:r>
              <a:rPr lang="en-US" sz="1200" spc="-15" dirty="0" smtClean="0">
                <a:latin typeface="Arial"/>
                <a:cs typeface="Arial"/>
              </a:rPr>
              <a:t>up </a:t>
            </a:r>
            <a:r>
              <a:rPr lang="en-US" sz="1200" spc="-20" dirty="0" smtClean="0">
                <a:latin typeface="Arial"/>
                <a:cs typeface="Arial"/>
              </a:rPr>
              <a:t>into 128 </a:t>
            </a:r>
            <a:r>
              <a:rPr lang="en-US" sz="1200" spc="-15" dirty="0" smtClean="0">
                <a:latin typeface="Arial"/>
                <a:cs typeface="Arial"/>
              </a:rPr>
              <a:t>MB  </a:t>
            </a:r>
            <a:r>
              <a:rPr lang="en-US" sz="1200" spc="-25" dirty="0" smtClean="0">
                <a:latin typeface="Arial"/>
                <a:cs typeface="Arial"/>
              </a:rPr>
              <a:t>"splits,"</a:t>
            </a:r>
            <a:r>
              <a:rPr lang="en-US" sz="1200" spc="-5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15" dirty="0" smtClean="0">
                <a:latin typeface="Arial"/>
                <a:cs typeface="Arial"/>
              </a:rPr>
              <a:t>if</a:t>
            </a:r>
            <a:r>
              <a:rPr lang="en-US" sz="1200" spc="-45" dirty="0" smtClean="0">
                <a:latin typeface="Arial"/>
                <a:cs typeface="Arial"/>
              </a:rPr>
              <a:t> </a:t>
            </a:r>
            <a:r>
              <a:rPr lang="en-US" sz="1200" spc="-25" dirty="0" smtClean="0">
                <a:latin typeface="Arial"/>
                <a:cs typeface="Arial"/>
              </a:rPr>
              <a:t>possible,</a:t>
            </a:r>
            <a:r>
              <a:rPr lang="en-US" sz="1200" spc="-50" dirty="0" smtClean="0">
                <a:latin typeface="Arial"/>
                <a:cs typeface="Arial"/>
              </a:rPr>
              <a:t> </a:t>
            </a:r>
            <a:r>
              <a:rPr lang="en-US" sz="1200" spc="-20" dirty="0" smtClean="0">
                <a:latin typeface="Arial"/>
                <a:cs typeface="Arial"/>
              </a:rPr>
              <a:t>each</a:t>
            </a:r>
            <a:r>
              <a:rPr lang="en-US" sz="1200" spc="-50" dirty="0" smtClean="0">
                <a:latin typeface="Arial"/>
                <a:cs typeface="Arial"/>
              </a:rPr>
              <a:t> </a:t>
            </a:r>
            <a:r>
              <a:rPr lang="en-US" sz="1200" spc="-25" dirty="0" smtClean="0">
                <a:latin typeface="Arial"/>
                <a:cs typeface="Arial"/>
              </a:rPr>
              <a:t>split</a:t>
            </a:r>
            <a:r>
              <a:rPr lang="en-US" sz="1200" spc="-45" dirty="0" smtClean="0">
                <a:latin typeface="Arial"/>
                <a:cs typeface="Arial"/>
              </a:rPr>
              <a:t> </a:t>
            </a:r>
            <a:r>
              <a:rPr lang="en-US" sz="1200" spc="-20" dirty="0" smtClean="0">
                <a:latin typeface="Arial"/>
                <a:cs typeface="Arial"/>
              </a:rPr>
              <a:t>(or</a:t>
            </a:r>
            <a:r>
              <a:rPr lang="en-US" sz="1200" spc="-50" dirty="0" smtClean="0">
                <a:latin typeface="Arial"/>
                <a:cs typeface="Arial"/>
              </a:rPr>
              <a:t> </a:t>
            </a:r>
            <a:r>
              <a:rPr lang="en-US" sz="1200" spc="-25" dirty="0" smtClean="0">
                <a:latin typeface="Arial"/>
                <a:cs typeface="Arial"/>
              </a:rPr>
              <a:t>block)</a:t>
            </a:r>
            <a:r>
              <a:rPr lang="en-US" sz="1200" spc="-55" dirty="0" smtClean="0">
                <a:latin typeface="Arial"/>
                <a:cs typeface="Arial"/>
              </a:rPr>
              <a:t> </a:t>
            </a:r>
            <a:r>
              <a:rPr lang="en-US" sz="1200" spc="-25" dirty="0" smtClean="0">
                <a:latin typeface="Arial"/>
                <a:cs typeface="Arial"/>
              </a:rPr>
              <a:t>will</a:t>
            </a:r>
            <a:r>
              <a:rPr lang="en-US" sz="1200" spc="-40" dirty="0" smtClean="0">
                <a:latin typeface="Arial"/>
                <a:cs typeface="Arial"/>
              </a:rPr>
              <a:t> </a:t>
            </a:r>
            <a:r>
              <a:rPr lang="en-US" sz="1200" spc="-25" dirty="0" smtClean="0">
                <a:latin typeface="Arial"/>
                <a:cs typeface="Arial"/>
              </a:rPr>
              <a:t>reside</a:t>
            </a:r>
            <a:r>
              <a:rPr lang="en-US" sz="1200" spc="-50" dirty="0" smtClean="0">
                <a:latin typeface="Arial"/>
                <a:cs typeface="Arial"/>
              </a:rPr>
              <a:t> </a:t>
            </a:r>
            <a:r>
              <a:rPr lang="en-US" sz="1200" spc="-15" dirty="0" smtClean="0">
                <a:latin typeface="Arial"/>
                <a:cs typeface="Arial"/>
              </a:rPr>
              <a:t>on</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30" dirty="0" smtClean="0">
                <a:latin typeface="Arial"/>
                <a:cs typeface="Arial"/>
              </a:rPr>
              <a:t>different</a:t>
            </a:r>
            <a:r>
              <a:rPr lang="en-US" sz="1200" spc="-45" dirty="0" smtClean="0">
                <a:latin typeface="Arial"/>
                <a:cs typeface="Arial"/>
              </a:rPr>
              <a:t> </a:t>
            </a:r>
            <a:r>
              <a:rPr lang="en-US" sz="1200" spc="-25" dirty="0" err="1" smtClean="0">
                <a:latin typeface="Arial"/>
                <a:cs typeface="Arial"/>
              </a:rPr>
              <a:t>DataNode</a:t>
            </a:r>
            <a:r>
              <a:rPr lang="en-US" sz="1200" spc="-25" dirty="0" smtClean="0">
                <a:latin typeface="Arial"/>
                <a:cs typeface="Arial"/>
              </a:rPr>
              <a:t>.</a:t>
            </a:r>
            <a:endParaRPr lang="en-US" sz="1200" dirty="0" smtClean="0">
              <a:latin typeface="Arial"/>
              <a:cs typeface="Arial"/>
            </a:endParaRPr>
          </a:p>
          <a:p>
            <a:pPr marL="12700">
              <a:lnSpc>
                <a:spcPct val="100000"/>
              </a:lnSpc>
              <a:spcBef>
                <a:spcPts val="530"/>
              </a:spcBef>
            </a:pPr>
            <a:r>
              <a:rPr lang="en-US" sz="1200" b="1" spc="-20" dirty="0" smtClean="0">
                <a:latin typeface="Arial"/>
                <a:cs typeface="Arial"/>
              </a:rPr>
              <a:t>Staging</a:t>
            </a:r>
            <a:endParaRPr lang="en-US" sz="1200" dirty="0" smtClean="0">
              <a:latin typeface="Arial"/>
              <a:cs typeface="Arial"/>
            </a:endParaRPr>
          </a:p>
          <a:p>
            <a:pPr marL="12700" marR="5080">
              <a:lnSpc>
                <a:spcPct val="96000"/>
              </a:lnSpc>
              <a:spcBef>
                <a:spcPts val="605"/>
              </a:spcBef>
            </a:pPr>
            <a:r>
              <a:rPr lang="en-US" sz="1200" dirty="0" smtClean="0">
                <a:latin typeface="Arial"/>
                <a:cs typeface="Arial"/>
              </a:rPr>
              <a:t>A </a:t>
            </a:r>
            <a:r>
              <a:rPr lang="en-US" sz="1200" spc="-25" dirty="0" smtClean="0">
                <a:latin typeface="Arial"/>
                <a:cs typeface="Arial"/>
              </a:rPr>
              <a:t>client request </a:t>
            </a:r>
            <a:r>
              <a:rPr lang="en-US" sz="1200" spc="-15" dirty="0" smtClean="0">
                <a:latin typeface="Arial"/>
                <a:cs typeface="Arial"/>
              </a:rPr>
              <a:t>to </a:t>
            </a:r>
            <a:r>
              <a:rPr lang="en-US" sz="1200" spc="-25" dirty="0" smtClean="0">
                <a:latin typeface="Arial"/>
                <a:cs typeface="Arial"/>
              </a:rPr>
              <a:t>create </a:t>
            </a:r>
            <a:r>
              <a:rPr lang="en-US" sz="1200" dirty="0" smtClean="0">
                <a:latin typeface="Arial"/>
                <a:cs typeface="Arial"/>
              </a:rPr>
              <a:t>a </a:t>
            </a:r>
            <a:r>
              <a:rPr lang="en-US" sz="1200" spc="-20" dirty="0" smtClean="0">
                <a:latin typeface="Arial"/>
                <a:cs typeface="Arial"/>
              </a:rPr>
              <a:t>file </a:t>
            </a:r>
            <a:r>
              <a:rPr lang="en-US" sz="1200" spc="-25" dirty="0" smtClean="0">
                <a:latin typeface="Arial"/>
                <a:cs typeface="Arial"/>
              </a:rPr>
              <a:t>does not reach </a:t>
            </a:r>
            <a:r>
              <a:rPr lang="en-US" sz="1200" spc="-15"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a:t>
            </a:r>
            <a:r>
              <a:rPr lang="en-US" sz="1200" spc="-30" dirty="0" smtClean="0">
                <a:latin typeface="Arial"/>
                <a:cs typeface="Arial"/>
              </a:rPr>
              <a:t>immediately. </a:t>
            </a:r>
            <a:r>
              <a:rPr lang="en-US" sz="1200" spc="-15" dirty="0" smtClean="0">
                <a:latin typeface="Arial"/>
                <a:cs typeface="Arial"/>
              </a:rPr>
              <a:t>In </a:t>
            </a:r>
            <a:r>
              <a:rPr lang="en-US" sz="1200" spc="-25" dirty="0" smtClean="0">
                <a:latin typeface="Arial"/>
                <a:cs typeface="Arial"/>
              </a:rPr>
              <a:t>fact,  initially</a:t>
            </a:r>
            <a:r>
              <a:rPr lang="en-US" sz="1200" spc="-5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HDFS</a:t>
            </a:r>
            <a:r>
              <a:rPr lang="en-US" sz="1200" spc="-50" dirty="0" smtClean="0">
                <a:latin typeface="Arial"/>
                <a:cs typeface="Arial"/>
              </a:rPr>
              <a:t> </a:t>
            </a:r>
            <a:r>
              <a:rPr lang="en-US" sz="1200" spc="-25" dirty="0" smtClean="0">
                <a:latin typeface="Arial"/>
                <a:cs typeface="Arial"/>
              </a:rPr>
              <a:t>client</a:t>
            </a:r>
            <a:r>
              <a:rPr lang="en-US" sz="1200" spc="-45" dirty="0" smtClean="0">
                <a:latin typeface="Arial"/>
                <a:cs typeface="Arial"/>
              </a:rPr>
              <a:t> </a:t>
            </a:r>
            <a:r>
              <a:rPr lang="en-US" sz="1200" spc="-25" dirty="0" smtClean="0">
                <a:latin typeface="Arial"/>
                <a:cs typeface="Arial"/>
              </a:rPr>
              <a:t>caches</a:t>
            </a:r>
            <a:r>
              <a:rPr lang="en-US" sz="1200" spc="-4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0" dirty="0" smtClean="0">
                <a:latin typeface="Arial"/>
                <a:cs typeface="Arial"/>
              </a:rPr>
              <a:t>into</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temporary</a:t>
            </a:r>
            <a:r>
              <a:rPr lang="en-US" sz="1200" spc="-55" dirty="0" smtClean="0">
                <a:latin typeface="Arial"/>
                <a:cs typeface="Arial"/>
              </a:rPr>
              <a:t> </a:t>
            </a:r>
            <a:r>
              <a:rPr lang="en-US" sz="1200" spc="-25" dirty="0" smtClean="0">
                <a:latin typeface="Arial"/>
                <a:cs typeface="Arial"/>
              </a:rPr>
              <a:t>local</a:t>
            </a:r>
            <a:r>
              <a:rPr lang="en-US" sz="1200" spc="-50" dirty="0" smtClean="0">
                <a:latin typeface="Arial"/>
                <a:cs typeface="Arial"/>
              </a:rPr>
              <a:t> </a:t>
            </a:r>
            <a:r>
              <a:rPr lang="en-US" sz="1200" spc="-25" dirty="0" smtClean="0">
                <a:latin typeface="Arial"/>
                <a:cs typeface="Arial"/>
              </a:rPr>
              <a:t>file.</a:t>
            </a:r>
            <a:r>
              <a:rPr lang="en-US" sz="1200" spc="-45" dirty="0" smtClean="0">
                <a:latin typeface="Arial"/>
                <a:cs typeface="Arial"/>
              </a:rPr>
              <a:t> </a:t>
            </a:r>
            <a:r>
              <a:rPr lang="en-US" sz="1200" spc="-25" dirty="0" smtClean="0">
                <a:latin typeface="Arial"/>
                <a:cs typeface="Arial"/>
              </a:rPr>
              <a:t>Application</a:t>
            </a:r>
            <a:r>
              <a:rPr lang="en-US" sz="1200" spc="-40" dirty="0" smtClean="0">
                <a:latin typeface="Arial"/>
                <a:cs typeface="Arial"/>
              </a:rPr>
              <a:t> </a:t>
            </a:r>
            <a:r>
              <a:rPr lang="en-US" sz="1200" spc="-25" dirty="0" smtClean="0">
                <a:latin typeface="Arial"/>
                <a:cs typeface="Arial"/>
              </a:rPr>
              <a:t>writes  </a:t>
            </a:r>
            <a:r>
              <a:rPr lang="en-US" sz="1200" spc="-20" dirty="0" smtClean="0">
                <a:latin typeface="Arial"/>
                <a:cs typeface="Arial"/>
              </a:rPr>
              <a:t>are </a:t>
            </a:r>
            <a:r>
              <a:rPr lang="en-US" sz="1200" spc="-25" dirty="0" smtClean="0">
                <a:latin typeface="Arial"/>
                <a:cs typeface="Arial"/>
              </a:rPr>
              <a:t>transparently redirected </a:t>
            </a:r>
            <a:r>
              <a:rPr lang="en-US" sz="1200" spc="-10" dirty="0" smtClean="0">
                <a:latin typeface="Arial"/>
                <a:cs typeface="Arial"/>
              </a:rPr>
              <a:t>to </a:t>
            </a:r>
            <a:r>
              <a:rPr lang="en-US" sz="1200" spc="-25" dirty="0" smtClean="0">
                <a:latin typeface="Arial"/>
                <a:cs typeface="Arial"/>
              </a:rPr>
              <a:t>this temporary local file. </a:t>
            </a:r>
            <a:r>
              <a:rPr lang="en-US" sz="1200" spc="-20" dirty="0" smtClean="0">
                <a:latin typeface="Arial"/>
                <a:cs typeface="Arial"/>
              </a:rPr>
              <a:t>When </a:t>
            </a:r>
            <a:r>
              <a:rPr lang="en-US" sz="1200" spc="-15" dirty="0" smtClean="0">
                <a:latin typeface="Arial"/>
                <a:cs typeface="Arial"/>
              </a:rPr>
              <a:t>the </a:t>
            </a:r>
            <a:r>
              <a:rPr lang="en-US" sz="1200" spc="-25" dirty="0" smtClean="0">
                <a:latin typeface="Arial"/>
                <a:cs typeface="Arial"/>
              </a:rPr>
              <a:t>local </a:t>
            </a:r>
            <a:r>
              <a:rPr lang="en-US" sz="1200" spc="-15" dirty="0" smtClean="0">
                <a:latin typeface="Arial"/>
                <a:cs typeface="Arial"/>
              </a:rPr>
              <a:t>file </a:t>
            </a:r>
            <a:r>
              <a:rPr lang="en-US" sz="1200" spc="-30" dirty="0" smtClean="0">
                <a:latin typeface="Arial"/>
                <a:cs typeface="Arial"/>
              </a:rPr>
              <a:t>accumulates  </a:t>
            </a:r>
            <a:r>
              <a:rPr lang="en-US" sz="1200" spc="-20" dirty="0" smtClean="0">
                <a:latin typeface="Arial"/>
                <a:cs typeface="Arial"/>
              </a:rPr>
              <a:t>data </a:t>
            </a:r>
            <a:r>
              <a:rPr lang="en-US" sz="1200" spc="-25" dirty="0" smtClean="0">
                <a:latin typeface="Arial"/>
                <a:cs typeface="Arial"/>
              </a:rPr>
              <a:t>worth over </a:t>
            </a:r>
            <a:r>
              <a:rPr lang="en-US" sz="1200" spc="-20" dirty="0" smtClean="0">
                <a:latin typeface="Arial"/>
                <a:cs typeface="Arial"/>
              </a:rPr>
              <a:t>one HDFS block </a:t>
            </a:r>
            <a:r>
              <a:rPr lang="en-US" sz="1200" spc="-25" dirty="0" smtClean="0">
                <a:latin typeface="Arial"/>
                <a:cs typeface="Arial"/>
              </a:rPr>
              <a:t>size, </a:t>
            </a:r>
            <a:r>
              <a:rPr lang="en-US" sz="1200" spc="-20" dirty="0" smtClean="0">
                <a:latin typeface="Arial"/>
                <a:cs typeface="Arial"/>
              </a:rPr>
              <a:t>the </a:t>
            </a:r>
            <a:r>
              <a:rPr lang="en-US" sz="1200" spc="-25" dirty="0" smtClean="0">
                <a:latin typeface="Arial"/>
                <a:cs typeface="Arial"/>
              </a:rPr>
              <a:t>client contacts </a:t>
            </a:r>
            <a:r>
              <a:rPr lang="en-US" sz="1200" spc="-20"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a:t>
            </a:r>
            <a:r>
              <a:rPr lang="en-US" sz="1200" spc="-30"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inserts </a:t>
            </a:r>
            <a:r>
              <a:rPr lang="en-US" sz="1200" spc="-20" dirty="0" smtClean="0">
                <a:latin typeface="Arial"/>
                <a:cs typeface="Arial"/>
              </a:rPr>
              <a:t>the file name into </a:t>
            </a:r>
            <a:r>
              <a:rPr lang="en-US" sz="1200" spc="-15" dirty="0" smtClean="0">
                <a:latin typeface="Arial"/>
                <a:cs typeface="Arial"/>
              </a:rPr>
              <a:t>the </a:t>
            </a:r>
            <a:r>
              <a:rPr lang="en-US" sz="1200" spc="-20" dirty="0" smtClean="0">
                <a:latin typeface="Arial"/>
                <a:cs typeface="Arial"/>
              </a:rPr>
              <a:t>file </a:t>
            </a:r>
            <a:r>
              <a:rPr lang="en-US" sz="1200" spc="-25" dirty="0" smtClean="0">
                <a:latin typeface="Arial"/>
                <a:cs typeface="Arial"/>
              </a:rPr>
              <a:t>system hierarchy </a:t>
            </a:r>
            <a:r>
              <a:rPr lang="en-US" sz="1200" spc="-20" dirty="0" smtClean="0">
                <a:latin typeface="Arial"/>
                <a:cs typeface="Arial"/>
              </a:rPr>
              <a:t>and </a:t>
            </a:r>
            <a:r>
              <a:rPr lang="en-US" sz="1200" spc="-25" dirty="0" smtClean="0">
                <a:latin typeface="Arial"/>
                <a:cs typeface="Arial"/>
              </a:rPr>
              <a:t>allocates </a:t>
            </a:r>
            <a:r>
              <a:rPr lang="en-US" sz="1200" dirty="0" smtClean="0">
                <a:latin typeface="Arial"/>
                <a:cs typeface="Arial"/>
              </a:rPr>
              <a:t>a </a:t>
            </a:r>
            <a:r>
              <a:rPr lang="en-US" sz="1200" spc="-20" dirty="0" smtClean="0">
                <a:latin typeface="Arial"/>
                <a:cs typeface="Arial"/>
              </a:rPr>
              <a:t>data  block for it. The </a:t>
            </a:r>
            <a:r>
              <a:rPr lang="en-US" sz="1200" spc="-30" dirty="0" err="1" smtClean="0">
                <a:latin typeface="Arial"/>
                <a:cs typeface="Arial"/>
              </a:rPr>
              <a:t>NameNode</a:t>
            </a:r>
            <a:r>
              <a:rPr lang="en-US" sz="1200" spc="-30" dirty="0" smtClean="0">
                <a:latin typeface="Arial"/>
                <a:cs typeface="Arial"/>
              </a:rPr>
              <a:t> responds </a:t>
            </a:r>
            <a:r>
              <a:rPr lang="en-US" sz="1200" spc="-15" dirty="0" smtClean="0">
                <a:latin typeface="Arial"/>
                <a:cs typeface="Arial"/>
              </a:rPr>
              <a:t>to the </a:t>
            </a:r>
            <a:r>
              <a:rPr lang="en-US" sz="1200" spc="-25" dirty="0" smtClean="0">
                <a:latin typeface="Arial"/>
                <a:cs typeface="Arial"/>
              </a:rPr>
              <a:t>client request </a:t>
            </a:r>
            <a:r>
              <a:rPr lang="en-US" sz="1200" spc="-20" dirty="0" smtClean="0">
                <a:latin typeface="Arial"/>
                <a:cs typeface="Arial"/>
              </a:rPr>
              <a:t>with the </a:t>
            </a:r>
            <a:r>
              <a:rPr lang="en-US" sz="1200" spc="-25" dirty="0" smtClean="0">
                <a:latin typeface="Arial"/>
                <a:cs typeface="Arial"/>
              </a:rPr>
              <a:t>identity </a:t>
            </a:r>
            <a:r>
              <a:rPr lang="en-US" sz="1200" spc="-20" dirty="0" smtClean="0">
                <a:latin typeface="Arial"/>
                <a:cs typeface="Arial"/>
              </a:rPr>
              <a:t>of the  </a:t>
            </a:r>
            <a:r>
              <a:rPr lang="en-US" sz="1200" spc="-25" dirty="0" err="1" smtClean="0">
                <a:latin typeface="Arial"/>
                <a:cs typeface="Arial"/>
              </a:rPr>
              <a:t>DataNode</a:t>
            </a:r>
            <a:r>
              <a:rPr lang="en-US" sz="1200" spc="-25" dirty="0" smtClean="0">
                <a:latin typeface="Arial"/>
                <a:cs typeface="Arial"/>
              </a:rPr>
              <a:t> </a:t>
            </a:r>
            <a:r>
              <a:rPr lang="en-US" sz="1200" spc="-20" dirty="0" smtClean="0">
                <a:latin typeface="Arial"/>
                <a:cs typeface="Arial"/>
              </a:rPr>
              <a:t>and </a:t>
            </a:r>
            <a:r>
              <a:rPr lang="en-US" sz="1200" spc="-15" dirty="0" smtClean="0">
                <a:latin typeface="Arial"/>
                <a:cs typeface="Arial"/>
              </a:rPr>
              <a:t>the </a:t>
            </a:r>
            <a:r>
              <a:rPr lang="en-US" sz="1200" spc="-25" dirty="0" smtClean="0">
                <a:latin typeface="Arial"/>
                <a:cs typeface="Arial"/>
              </a:rPr>
              <a:t>destination </a:t>
            </a:r>
            <a:r>
              <a:rPr lang="en-US" sz="1200" spc="-20" dirty="0" smtClean="0">
                <a:latin typeface="Arial"/>
                <a:cs typeface="Arial"/>
              </a:rPr>
              <a:t>data </a:t>
            </a:r>
            <a:r>
              <a:rPr lang="en-US" sz="1200" spc="-25" dirty="0" smtClean="0">
                <a:latin typeface="Arial"/>
                <a:cs typeface="Arial"/>
              </a:rPr>
              <a:t>block. Then </a:t>
            </a:r>
            <a:r>
              <a:rPr lang="en-US" sz="1200" spc="-15" dirty="0" smtClean="0">
                <a:latin typeface="Arial"/>
                <a:cs typeface="Arial"/>
              </a:rPr>
              <a:t>the </a:t>
            </a:r>
            <a:r>
              <a:rPr lang="en-US" sz="1200" spc="-25" dirty="0" smtClean="0">
                <a:latin typeface="Arial"/>
                <a:cs typeface="Arial"/>
              </a:rPr>
              <a:t>client flushes </a:t>
            </a:r>
            <a:r>
              <a:rPr lang="en-US" sz="1200" spc="-20" dirty="0" smtClean="0">
                <a:latin typeface="Arial"/>
                <a:cs typeface="Arial"/>
              </a:rPr>
              <a:t>the </a:t>
            </a:r>
            <a:r>
              <a:rPr lang="en-US" sz="1200" spc="-25" dirty="0" smtClean="0">
                <a:latin typeface="Arial"/>
                <a:cs typeface="Arial"/>
              </a:rPr>
              <a:t>block </a:t>
            </a:r>
            <a:r>
              <a:rPr lang="en-US" sz="1200" spc="-20" dirty="0" smtClean="0">
                <a:latin typeface="Arial"/>
                <a:cs typeface="Arial"/>
              </a:rPr>
              <a:t>of </a:t>
            </a:r>
            <a:r>
              <a:rPr lang="en-US" sz="1200" spc="-25" dirty="0" smtClean="0">
                <a:latin typeface="Arial"/>
                <a:cs typeface="Arial"/>
              </a:rPr>
              <a:t>data from  </a:t>
            </a:r>
            <a:r>
              <a:rPr lang="en-US" sz="1200" spc="-15" dirty="0" smtClean="0">
                <a:latin typeface="Arial"/>
                <a:cs typeface="Arial"/>
              </a:rPr>
              <a:t>the </a:t>
            </a:r>
            <a:r>
              <a:rPr lang="en-US" sz="1200" spc="-25" dirty="0" smtClean="0">
                <a:latin typeface="Arial"/>
                <a:cs typeface="Arial"/>
              </a:rPr>
              <a:t>local temporary </a:t>
            </a:r>
            <a:r>
              <a:rPr lang="en-US" sz="1200" spc="-20" dirty="0" smtClean="0">
                <a:latin typeface="Arial"/>
                <a:cs typeface="Arial"/>
              </a:rPr>
              <a:t>file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specified </a:t>
            </a:r>
            <a:r>
              <a:rPr lang="en-US" sz="1200" spc="-25" dirty="0" err="1" smtClean="0">
                <a:latin typeface="Arial"/>
                <a:cs typeface="Arial"/>
              </a:rPr>
              <a:t>DataNode</a:t>
            </a:r>
            <a:r>
              <a:rPr lang="en-US" sz="1200" spc="-25" dirty="0" smtClean="0">
                <a:latin typeface="Arial"/>
                <a:cs typeface="Arial"/>
              </a:rPr>
              <a:t>. </a:t>
            </a:r>
            <a:r>
              <a:rPr lang="en-US" sz="1200" spc="-20" dirty="0" smtClean="0">
                <a:latin typeface="Arial"/>
                <a:cs typeface="Arial"/>
              </a:rPr>
              <a:t>When </a:t>
            </a:r>
            <a:r>
              <a:rPr lang="en-US" sz="1200" dirty="0" smtClean="0">
                <a:latin typeface="Arial"/>
                <a:cs typeface="Arial"/>
              </a:rPr>
              <a:t>a </a:t>
            </a:r>
            <a:r>
              <a:rPr lang="en-US" sz="1200" spc="-20" dirty="0" smtClean="0">
                <a:latin typeface="Arial"/>
                <a:cs typeface="Arial"/>
              </a:rPr>
              <a:t>file is </a:t>
            </a:r>
            <a:r>
              <a:rPr lang="en-US" sz="1200" spc="-25" dirty="0" smtClean="0">
                <a:latin typeface="Arial"/>
                <a:cs typeface="Arial"/>
              </a:rPr>
              <a:t>closed, </a:t>
            </a:r>
            <a:r>
              <a:rPr lang="en-US" sz="1200" spc="-15" dirty="0" smtClean="0">
                <a:latin typeface="Arial"/>
                <a:cs typeface="Arial"/>
              </a:rPr>
              <a:t>the </a:t>
            </a:r>
            <a:r>
              <a:rPr lang="en-US" sz="1200" spc="-25" dirty="0" smtClean="0">
                <a:latin typeface="Arial"/>
                <a:cs typeface="Arial"/>
              </a:rPr>
              <a:t>remaining  un-flushed</a:t>
            </a:r>
            <a:r>
              <a:rPr lang="en-US" sz="1200" spc="-5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temporary</a:t>
            </a:r>
            <a:r>
              <a:rPr lang="en-US" sz="1200" spc="-60" dirty="0" smtClean="0">
                <a:latin typeface="Arial"/>
                <a:cs typeface="Arial"/>
              </a:rPr>
              <a:t> </a:t>
            </a:r>
            <a:r>
              <a:rPr lang="en-US" sz="1200" spc="-25" dirty="0" smtClean="0">
                <a:latin typeface="Arial"/>
                <a:cs typeface="Arial"/>
              </a:rPr>
              <a:t>local</a:t>
            </a:r>
            <a:r>
              <a:rPr lang="en-US" sz="1200" spc="-50" dirty="0" smtClean="0">
                <a:latin typeface="Arial"/>
                <a:cs typeface="Arial"/>
              </a:rPr>
              <a:t> </a:t>
            </a:r>
            <a:r>
              <a:rPr lang="en-US" sz="1200" spc="-20" dirty="0" smtClean="0">
                <a:latin typeface="Arial"/>
                <a:cs typeface="Arial"/>
              </a:rPr>
              <a:t>file</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transferred</a:t>
            </a:r>
            <a:r>
              <a:rPr lang="en-US" sz="1200" spc="-7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err="1" smtClean="0">
                <a:latin typeface="Arial"/>
                <a:cs typeface="Arial"/>
              </a:rPr>
              <a:t>DataNode</a:t>
            </a:r>
            <a:r>
              <a:rPr lang="en-US" sz="1200" spc="-25" dirty="0" smtClean="0">
                <a:latin typeface="Arial"/>
                <a:cs typeface="Arial"/>
              </a:rPr>
              <a:t>.</a:t>
            </a:r>
            <a:endParaRPr lang="en-US" sz="1200" dirty="0" smtClean="0">
              <a:latin typeface="Arial"/>
              <a:cs typeface="Arial"/>
            </a:endParaRPr>
          </a:p>
          <a:p>
            <a:pPr marL="12700" marR="48895">
              <a:lnSpc>
                <a:spcPct val="95900"/>
              </a:lnSpc>
              <a:spcBef>
                <a:spcPts val="175"/>
              </a:spcBef>
            </a:pPr>
            <a:r>
              <a:rPr lang="en-US" sz="1200" spc="-20" dirty="0" smtClean="0">
                <a:latin typeface="Arial"/>
                <a:cs typeface="Arial"/>
              </a:rPr>
              <a:t>The </a:t>
            </a:r>
            <a:r>
              <a:rPr lang="en-US" sz="1200" spc="-25" dirty="0" smtClean="0">
                <a:latin typeface="Arial"/>
                <a:cs typeface="Arial"/>
              </a:rPr>
              <a:t>client then tells </a:t>
            </a:r>
            <a:r>
              <a:rPr lang="en-US" sz="1200" spc="-20"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a:t>
            </a:r>
            <a:r>
              <a:rPr lang="en-US" sz="1200" spc="-20" dirty="0" smtClean="0">
                <a:latin typeface="Arial"/>
                <a:cs typeface="Arial"/>
              </a:rPr>
              <a:t>that the file is </a:t>
            </a:r>
            <a:r>
              <a:rPr lang="en-US" sz="1200" spc="-25" dirty="0" smtClean="0">
                <a:latin typeface="Arial"/>
                <a:cs typeface="Arial"/>
              </a:rPr>
              <a:t>closed. </a:t>
            </a:r>
            <a:r>
              <a:rPr lang="en-US" sz="1200" spc="-20" dirty="0" smtClean="0">
                <a:latin typeface="Arial"/>
                <a:cs typeface="Arial"/>
              </a:rPr>
              <a:t>At this </a:t>
            </a:r>
            <a:r>
              <a:rPr lang="en-US" sz="1200" spc="-25" dirty="0" smtClean="0">
                <a:latin typeface="Arial"/>
                <a:cs typeface="Arial"/>
              </a:rPr>
              <a:t>point, </a:t>
            </a:r>
            <a:r>
              <a:rPr lang="en-US" sz="1200" spc="-20"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commits</a:t>
            </a:r>
            <a:r>
              <a:rPr lang="en-US" sz="1200" spc="-55"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5" dirty="0" smtClean="0">
                <a:latin typeface="Arial"/>
                <a:cs typeface="Arial"/>
              </a:rPr>
              <a:t>creation</a:t>
            </a:r>
            <a:r>
              <a:rPr lang="en-US" sz="1200" spc="-45" dirty="0" smtClean="0">
                <a:latin typeface="Arial"/>
                <a:cs typeface="Arial"/>
              </a:rPr>
              <a:t> </a:t>
            </a:r>
            <a:r>
              <a:rPr lang="en-US" sz="1200" spc="-25" dirty="0" smtClean="0">
                <a:latin typeface="Arial"/>
                <a:cs typeface="Arial"/>
              </a:rPr>
              <a:t>operation</a:t>
            </a:r>
            <a:r>
              <a:rPr lang="en-US" sz="1200" spc="-45" dirty="0" smtClean="0">
                <a:latin typeface="Arial"/>
                <a:cs typeface="Arial"/>
              </a:rPr>
              <a:t> </a:t>
            </a:r>
            <a:r>
              <a:rPr lang="en-US" sz="1200" spc="-20" dirty="0" smtClean="0">
                <a:latin typeface="Arial"/>
                <a:cs typeface="Arial"/>
              </a:rPr>
              <a:t>into</a:t>
            </a:r>
            <a:r>
              <a:rPr lang="en-US" sz="1200" spc="-65" dirty="0" smtClean="0">
                <a:latin typeface="Arial"/>
                <a:cs typeface="Arial"/>
              </a:rPr>
              <a:t> </a:t>
            </a:r>
            <a:r>
              <a:rPr lang="en-US" sz="1200" dirty="0" smtClean="0">
                <a:latin typeface="Arial"/>
                <a:cs typeface="Arial"/>
              </a:rPr>
              <a:t>a</a:t>
            </a:r>
            <a:r>
              <a:rPr lang="en-US" sz="1200" spc="-35" dirty="0" smtClean="0">
                <a:latin typeface="Arial"/>
                <a:cs typeface="Arial"/>
              </a:rPr>
              <a:t> </a:t>
            </a:r>
            <a:r>
              <a:rPr lang="en-US" sz="1200" spc="-30" dirty="0" smtClean="0">
                <a:latin typeface="Arial"/>
                <a:cs typeface="Arial"/>
              </a:rPr>
              <a:t>persistent</a:t>
            </a:r>
            <a:r>
              <a:rPr lang="en-US" sz="1200" spc="-40" dirty="0" smtClean="0">
                <a:latin typeface="Arial"/>
                <a:cs typeface="Arial"/>
              </a:rPr>
              <a:t> </a:t>
            </a:r>
            <a:r>
              <a:rPr lang="en-US" sz="1200" spc="-25" dirty="0" smtClean="0">
                <a:latin typeface="Arial"/>
                <a:cs typeface="Arial"/>
              </a:rPr>
              <a:t>store.</a:t>
            </a:r>
            <a:r>
              <a:rPr lang="en-US" sz="1200" spc="-55" dirty="0" smtClean="0">
                <a:latin typeface="Arial"/>
                <a:cs typeface="Arial"/>
              </a:rPr>
              <a:t> </a:t>
            </a:r>
            <a:r>
              <a:rPr lang="en-US" sz="1200" spc="-10" dirty="0" smtClean="0">
                <a:latin typeface="Arial"/>
                <a:cs typeface="Arial"/>
              </a:rPr>
              <a:t>If</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err="1" smtClean="0">
                <a:latin typeface="Arial"/>
                <a:cs typeface="Arial"/>
              </a:rPr>
              <a:t>NameNode</a:t>
            </a:r>
            <a:r>
              <a:rPr lang="en-US" sz="1200" spc="-45" dirty="0" smtClean="0">
                <a:latin typeface="Arial"/>
                <a:cs typeface="Arial"/>
              </a:rPr>
              <a:t> </a:t>
            </a:r>
            <a:r>
              <a:rPr lang="en-US" sz="1200" spc="-25" dirty="0" smtClean="0">
                <a:latin typeface="Arial"/>
                <a:cs typeface="Arial"/>
              </a:rPr>
              <a:t>dies</a:t>
            </a:r>
            <a:r>
              <a:rPr lang="en-US" sz="1200" spc="-40" dirty="0" smtClean="0">
                <a:latin typeface="Arial"/>
                <a:cs typeface="Arial"/>
              </a:rPr>
              <a:t> </a:t>
            </a:r>
            <a:r>
              <a:rPr lang="en-US" sz="1200" spc="-25" dirty="0" smtClean="0">
                <a:latin typeface="Arial"/>
                <a:cs typeface="Arial"/>
              </a:rPr>
              <a:t>before  </a:t>
            </a:r>
            <a:r>
              <a:rPr lang="en-US" sz="1200" spc="-15" dirty="0" smtClean="0">
                <a:latin typeface="Arial"/>
                <a:cs typeface="Arial"/>
              </a:rPr>
              <a:t>the </a:t>
            </a:r>
            <a:r>
              <a:rPr lang="en-US" sz="1200" spc="-20" dirty="0" smtClean="0">
                <a:latin typeface="Arial"/>
                <a:cs typeface="Arial"/>
              </a:rPr>
              <a:t>file </a:t>
            </a:r>
            <a:r>
              <a:rPr lang="en-US" sz="1200" spc="-15" dirty="0" smtClean="0">
                <a:latin typeface="Arial"/>
                <a:cs typeface="Arial"/>
              </a:rPr>
              <a:t>is </a:t>
            </a:r>
            <a:r>
              <a:rPr lang="en-US" sz="1200" spc="-25" dirty="0" smtClean="0">
                <a:latin typeface="Arial"/>
                <a:cs typeface="Arial"/>
              </a:rPr>
              <a:t>closed, </a:t>
            </a:r>
            <a:r>
              <a:rPr lang="en-US" sz="1200" spc="-20" dirty="0" smtClean="0">
                <a:latin typeface="Arial"/>
                <a:cs typeface="Arial"/>
              </a:rPr>
              <a:t>the file </a:t>
            </a:r>
            <a:r>
              <a:rPr lang="en-US" sz="1200" spc="-15" dirty="0" smtClean="0">
                <a:latin typeface="Arial"/>
                <a:cs typeface="Arial"/>
              </a:rPr>
              <a:t>is</a:t>
            </a:r>
            <a:r>
              <a:rPr lang="en-US" sz="1200" spc="-270" dirty="0" smtClean="0">
                <a:latin typeface="Arial"/>
                <a:cs typeface="Arial"/>
              </a:rPr>
              <a:t> </a:t>
            </a:r>
            <a:r>
              <a:rPr lang="en-US" sz="1200" spc="-25" dirty="0" smtClean="0">
                <a:latin typeface="Arial"/>
                <a:cs typeface="Arial"/>
              </a:rPr>
              <a:t>lost.</a:t>
            </a:r>
            <a:endParaRPr lang="en-US" sz="1200" dirty="0" smtClean="0">
              <a:latin typeface="Arial"/>
              <a:cs typeface="Arial"/>
            </a:endParaRPr>
          </a:p>
          <a:p>
            <a:pPr marL="12700" marR="41910">
              <a:lnSpc>
                <a:spcPct val="96000"/>
              </a:lnSpc>
              <a:spcBef>
                <a:spcPts val="600"/>
              </a:spcBef>
            </a:pPr>
            <a:r>
              <a:rPr lang="en-US" sz="1200" spc="-20" dirty="0" smtClean="0">
                <a:latin typeface="Arial"/>
                <a:cs typeface="Arial"/>
              </a:rPr>
              <a:t>The </a:t>
            </a:r>
            <a:r>
              <a:rPr lang="en-US" sz="1200" spc="-30" dirty="0" smtClean="0">
                <a:latin typeface="Arial"/>
                <a:cs typeface="Arial"/>
              </a:rPr>
              <a:t>aforementioned </a:t>
            </a:r>
            <a:r>
              <a:rPr lang="en-US" sz="1200" spc="-25" dirty="0" smtClean="0">
                <a:latin typeface="Arial"/>
                <a:cs typeface="Arial"/>
              </a:rPr>
              <a:t>approach was adopted after careful consideration </a:t>
            </a:r>
            <a:r>
              <a:rPr lang="en-US" sz="1200" spc="-15" dirty="0" smtClean="0">
                <a:latin typeface="Arial"/>
                <a:cs typeface="Arial"/>
              </a:rPr>
              <a:t>of </a:t>
            </a:r>
            <a:r>
              <a:rPr lang="en-US" sz="1200" spc="-30" dirty="0" smtClean="0">
                <a:latin typeface="Arial"/>
                <a:cs typeface="Arial"/>
              </a:rPr>
              <a:t>target  </a:t>
            </a:r>
            <a:r>
              <a:rPr lang="en-US" sz="1200" spc="-25" dirty="0" smtClean="0">
                <a:latin typeface="Arial"/>
                <a:cs typeface="Arial"/>
              </a:rPr>
              <a:t>applications </a:t>
            </a:r>
            <a:r>
              <a:rPr lang="en-US" sz="1200" spc="-20" dirty="0" smtClean="0">
                <a:latin typeface="Arial"/>
                <a:cs typeface="Arial"/>
              </a:rPr>
              <a:t>that run </a:t>
            </a:r>
            <a:r>
              <a:rPr lang="en-US" sz="1200" spc="-15" dirty="0" smtClean="0">
                <a:latin typeface="Arial"/>
                <a:cs typeface="Arial"/>
              </a:rPr>
              <a:t>on </a:t>
            </a:r>
            <a:r>
              <a:rPr lang="en-US" sz="1200" spc="-20" dirty="0" smtClean="0">
                <a:latin typeface="Arial"/>
                <a:cs typeface="Arial"/>
              </a:rPr>
              <a:t>HDFS. </a:t>
            </a:r>
            <a:r>
              <a:rPr lang="en-US" sz="1200" spc="-25" dirty="0" smtClean="0">
                <a:latin typeface="Arial"/>
                <a:cs typeface="Arial"/>
              </a:rPr>
              <a:t>These </a:t>
            </a:r>
            <a:r>
              <a:rPr lang="en-US" sz="1200" spc="-30" dirty="0" smtClean="0">
                <a:latin typeface="Arial"/>
                <a:cs typeface="Arial"/>
              </a:rPr>
              <a:t>applications </a:t>
            </a:r>
            <a:r>
              <a:rPr lang="en-US" sz="1200" spc="-25" dirty="0" smtClean="0">
                <a:latin typeface="Arial"/>
                <a:cs typeface="Arial"/>
              </a:rPr>
              <a:t>need streaming writes </a:t>
            </a:r>
            <a:r>
              <a:rPr lang="en-US" sz="1200" spc="-10" dirty="0" smtClean="0">
                <a:latin typeface="Arial"/>
                <a:cs typeface="Arial"/>
              </a:rPr>
              <a:t>to </a:t>
            </a:r>
            <a:r>
              <a:rPr lang="en-US" sz="1200" spc="-25" dirty="0" smtClean="0">
                <a:latin typeface="Arial"/>
                <a:cs typeface="Arial"/>
              </a:rPr>
              <a:t>files. </a:t>
            </a:r>
            <a:r>
              <a:rPr lang="en-US" sz="1200" spc="-10" dirty="0" smtClean="0">
                <a:latin typeface="Arial"/>
                <a:cs typeface="Arial"/>
              </a:rPr>
              <a:t>If </a:t>
            </a:r>
            <a:r>
              <a:rPr lang="en-US" sz="1200" dirty="0" smtClean="0">
                <a:latin typeface="Arial"/>
                <a:cs typeface="Arial"/>
              </a:rPr>
              <a:t>a  </a:t>
            </a:r>
            <a:r>
              <a:rPr lang="en-US" sz="1200" spc="-25" dirty="0" smtClean="0">
                <a:latin typeface="Arial"/>
                <a:cs typeface="Arial"/>
              </a:rPr>
              <a:t>client</a:t>
            </a:r>
            <a:r>
              <a:rPr lang="en-US" sz="1200" spc="-45" dirty="0" smtClean="0">
                <a:latin typeface="Arial"/>
                <a:cs typeface="Arial"/>
              </a:rPr>
              <a:t> </a:t>
            </a:r>
            <a:r>
              <a:rPr lang="en-US" sz="1200" spc="-25" dirty="0" smtClean="0">
                <a:latin typeface="Arial"/>
                <a:cs typeface="Arial"/>
              </a:rPr>
              <a:t>writes</a:t>
            </a:r>
            <a:r>
              <a:rPr lang="en-US" sz="1200" spc="-4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remote</a:t>
            </a:r>
            <a:r>
              <a:rPr lang="en-US" sz="1200" spc="-50"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5" dirty="0" smtClean="0">
                <a:latin typeface="Arial"/>
                <a:cs typeface="Arial"/>
              </a:rPr>
              <a:t>directly</a:t>
            </a:r>
            <a:r>
              <a:rPr lang="en-US" sz="1200" spc="-50" dirty="0" smtClean="0">
                <a:latin typeface="Arial"/>
                <a:cs typeface="Arial"/>
              </a:rPr>
              <a:t> </a:t>
            </a:r>
            <a:r>
              <a:rPr lang="en-US" sz="1200" spc="-25" dirty="0" smtClean="0">
                <a:latin typeface="Arial"/>
                <a:cs typeface="Arial"/>
              </a:rPr>
              <a:t>without</a:t>
            </a:r>
            <a:r>
              <a:rPr lang="en-US" sz="1200" spc="-45" dirty="0" smtClean="0">
                <a:latin typeface="Arial"/>
                <a:cs typeface="Arial"/>
              </a:rPr>
              <a:t> </a:t>
            </a:r>
            <a:r>
              <a:rPr lang="en-US" sz="1200" spc="-20" dirty="0" smtClean="0">
                <a:latin typeface="Arial"/>
                <a:cs typeface="Arial"/>
              </a:rPr>
              <a:t>any</a:t>
            </a:r>
            <a:r>
              <a:rPr lang="en-US" sz="1200" spc="-55" dirty="0" smtClean="0">
                <a:latin typeface="Arial"/>
                <a:cs typeface="Arial"/>
              </a:rPr>
              <a:t> </a:t>
            </a:r>
            <a:r>
              <a:rPr lang="en-US" sz="1200" spc="-25" dirty="0" smtClean="0">
                <a:latin typeface="Arial"/>
                <a:cs typeface="Arial"/>
              </a:rPr>
              <a:t>client</a:t>
            </a:r>
            <a:r>
              <a:rPr lang="en-US" sz="1200" spc="-45" dirty="0" smtClean="0">
                <a:latin typeface="Arial"/>
                <a:cs typeface="Arial"/>
              </a:rPr>
              <a:t> </a:t>
            </a:r>
            <a:r>
              <a:rPr lang="en-US" sz="1200" spc="-20" dirty="0" smtClean="0">
                <a:latin typeface="Arial"/>
                <a:cs typeface="Arial"/>
              </a:rPr>
              <a:t>side</a:t>
            </a:r>
            <a:r>
              <a:rPr lang="en-US" sz="1200" spc="-50" dirty="0" smtClean="0">
                <a:latin typeface="Arial"/>
                <a:cs typeface="Arial"/>
              </a:rPr>
              <a:t> </a:t>
            </a:r>
            <a:r>
              <a:rPr lang="en-US" sz="1200" spc="-25" dirty="0" smtClean="0">
                <a:latin typeface="Arial"/>
                <a:cs typeface="Arial"/>
              </a:rPr>
              <a:t>buffering,</a:t>
            </a:r>
            <a:r>
              <a:rPr lang="en-US" sz="1200" spc="-55"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25" dirty="0" smtClean="0">
                <a:latin typeface="Arial"/>
                <a:cs typeface="Arial"/>
              </a:rPr>
              <a:t>network</a:t>
            </a:r>
            <a:r>
              <a:rPr lang="en-US" sz="1200" spc="-45" dirty="0" smtClean="0">
                <a:latin typeface="Arial"/>
                <a:cs typeface="Arial"/>
              </a:rPr>
              <a:t> </a:t>
            </a:r>
            <a:r>
              <a:rPr lang="en-US" sz="1200" spc="-25" dirty="0" smtClean="0">
                <a:latin typeface="Arial"/>
                <a:cs typeface="Arial"/>
              </a:rPr>
              <a:t>speed  </a:t>
            </a:r>
            <a:r>
              <a:rPr lang="en-US" sz="1200" spc="-20" dirty="0" smtClean="0">
                <a:latin typeface="Arial"/>
                <a:cs typeface="Arial"/>
              </a:rPr>
              <a:t>and </a:t>
            </a:r>
            <a:r>
              <a:rPr lang="en-US" sz="1200" spc="-15" dirty="0" smtClean="0">
                <a:latin typeface="Arial"/>
                <a:cs typeface="Arial"/>
              </a:rPr>
              <a:t>the </a:t>
            </a:r>
            <a:r>
              <a:rPr lang="en-US" sz="1200" spc="-25" dirty="0" smtClean="0">
                <a:latin typeface="Arial"/>
                <a:cs typeface="Arial"/>
              </a:rPr>
              <a:t>congestion </a:t>
            </a:r>
            <a:r>
              <a:rPr lang="en-US" sz="1200" spc="-20" dirty="0" smtClean="0">
                <a:latin typeface="Arial"/>
                <a:cs typeface="Arial"/>
              </a:rPr>
              <a:t>in </a:t>
            </a:r>
            <a:r>
              <a:rPr lang="en-US" sz="1200" spc="-15" dirty="0" smtClean="0">
                <a:latin typeface="Arial"/>
                <a:cs typeface="Arial"/>
              </a:rPr>
              <a:t>the </a:t>
            </a:r>
            <a:r>
              <a:rPr lang="en-US" sz="1200" spc="-25" dirty="0" smtClean="0">
                <a:latin typeface="Arial"/>
                <a:cs typeface="Arial"/>
              </a:rPr>
              <a:t>network impacts throughput </a:t>
            </a:r>
            <a:r>
              <a:rPr lang="en-US" sz="1200" spc="-30" dirty="0" smtClean="0">
                <a:latin typeface="Arial"/>
                <a:cs typeface="Arial"/>
              </a:rPr>
              <a:t>considerably. </a:t>
            </a:r>
            <a:r>
              <a:rPr lang="en-US" sz="1200" spc="-25" dirty="0" smtClean="0">
                <a:latin typeface="Arial"/>
                <a:cs typeface="Arial"/>
              </a:rPr>
              <a:t>This </a:t>
            </a:r>
            <a:r>
              <a:rPr lang="en-US" sz="1200" spc="-30" dirty="0" smtClean="0">
                <a:latin typeface="Arial"/>
                <a:cs typeface="Arial"/>
              </a:rPr>
              <a:t>approach </a:t>
            </a:r>
            <a:r>
              <a:rPr lang="en-US" sz="1200" spc="-20" dirty="0" smtClean="0">
                <a:latin typeface="Arial"/>
                <a:cs typeface="Arial"/>
              </a:rPr>
              <a:t>is  not </a:t>
            </a:r>
            <a:r>
              <a:rPr lang="en-US" sz="1200" spc="-25" dirty="0" smtClean="0">
                <a:latin typeface="Arial"/>
                <a:cs typeface="Arial"/>
              </a:rPr>
              <a:t>without </a:t>
            </a:r>
            <a:r>
              <a:rPr lang="en-US" sz="1200" spc="-30" dirty="0" smtClean="0">
                <a:latin typeface="Arial"/>
                <a:cs typeface="Arial"/>
              </a:rPr>
              <a:t>precedent. </a:t>
            </a:r>
            <a:r>
              <a:rPr lang="en-US" sz="1200" spc="-25" dirty="0" smtClean="0">
                <a:latin typeface="Arial"/>
                <a:cs typeface="Arial"/>
              </a:rPr>
              <a:t>Earlier distributed </a:t>
            </a:r>
            <a:r>
              <a:rPr lang="en-US" sz="1200" spc="-20" dirty="0" smtClean="0">
                <a:latin typeface="Arial"/>
                <a:cs typeface="Arial"/>
              </a:rPr>
              <a:t>file </a:t>
            </a:r>
            <a:r>
              <a:rPr lang="en-US" sz="1200" spc="-25" dirty="0" smtClean="0">
                <a:latin typeface="Arial"/>
                <a:cs typeface="Arial"/>
              </a:rPr>
              <a:t>systems, </a:t>
            </a:r>
            <a:r>
              <a:rPr lang="en-US" sz="1200" spc="-20" dirty="0" smtClean="0">
                <a:latin typeface="Arial"/>
                <a:cs typeface="Arial"/>
              </a:rPr>
              <a:t>such as AFS, </a:t>
            </a:r>
            <a:r>
              <a:rPr lang="en-US" sz="1200" spc="-25" dirty="0" smtClean="0">
                <a:latin typeface="Arial"/>
                <a:cs typeface="Arial"/>
              </a:rPr>
              <a:t>have </a:t>
            </a:r>
            <a:r>
              <a:rPr lang="en-US" sz="1200" spc="-20" dirty="0" smtClean="0">
                <a:latin typeface="Arial"/>
                <a:cs typeface="Arial"/>
              </a:rPr>
              <a:t>used </a:t>
            </a:r>
            <a:r>
              <a:rPr lang="en-US" sz="1200" spc="-25" dirty="0" smtClean="0">
                <a:latin typeface="Arial"/>
                <a:cs typeface="Arial"/>
              </a:rPr>
              <a:t>client  </a:t>
            </a:r>
            <a:r>
              <a:rPr lang="en-US" sz="1200" spc="-20" dirty="0" smtClean="0">
                <a:latin typeface="Arial"/>
                <a:cs typeface="Arial"/>
              </a:rPr>
              <a:t>side </a:t>
            </a:r>
            <a:r>
              <a:rPr lang="en-US" sz="1200" spc="-25" dirty="0" smtClean="0">
                <a:latin typeface="Arial"/>
                <a:cs typeface="Arial"/>
              </a:rPr>
              <a:t>caching </a:t>
            </a:r>
            <a:r>
              <a:rPr lang="en-US" sz="1200" spc="-10" dirty="0" smtClean="0">
                <a:latin typeface="Arial"/>
                <a:cs typeface="Arial"/>
              </a:rPr>
              <a:t>to </a:t>
            </a:r>
            <a:r>
              <a:rPr lang="en-US" sz="1200" spc="-30" dirty="0" smtClean="0">
                <a:latin typeface="Arial"/>
                <a:cs typeface="Arial"/>
              </a:rPr>
              <a:t>improve </a:t>
            </a:r>
            <a:r>
              <a:rPr lang="en-US" sz="1200" spc="-25" dirty="0" smtClean="0">
                <a:latin typeface="Arial"/>
                <a:cs typeface="Arial"/>
              </a:rPr>
              <a:t>performance. </a:t>
            </a:r>
            <a:r>
              <a:rPr lang="en-US" sz="1200" dirty="0" smtClean="0">
                <a:latin typeface="Arial"/>
                <a:cs typeface="Arial"/>
              </a:rPr>
              <a:t>A </a:t>
            </a:r>
            <a:r>
              <a:rPr lang="en-US" sz="1200" spc="-25" dirty="0" smtClean="0">
                <a:latin typeface="Arial"/>
                <a:cs typeface="Arial"/>
              </a:rPr>
              <a:t>POSIX </a:t>
            </a:r>
            <a:r>
              <a:rPr lang="en-US" sz="1200" spc="-30" dirty="0" smtClean="0">
                <a:latin typeface="Arial"/>
                <a:cs typeface="Arial"/>
              </a:rPr>
              <a:t>requirement </a:t>
            </a:r>
            <a:r>
              <a:rPr lang="en-US" sz="1200" spc="-20" dirty="0" smtClean="0">
                <a:latin typeface="Arial"/>
                <a:cs typeface="Arial"/>
              </a:rPr>
              <a:t>has </a:t>
            </a:r>
            <a:r>
              <a:rPr lang="en-US" sz="1200" spc="-25" dirty="0" smtClean="0">
                <a:latin typeface="Arial"/>
                <a:cs typeface="Arial"/>
              </a:rPr>
              <a:t>been </a:t>
            </a:r>
            <a:r>
              <a:rPr lang="en-US" sz="1200" spc="-30" dirty="0" smtClean="0">
                <a:latin typeface="Arial"/>
                <a:cs typeface="Arial"/>
              </a:rPr>
              <a:t>relaxed </a:t>
            </a:r>
            <a:r>
              <a:rPr lang="en-US" sz="1200" spc="-15" dirty="0" smtClean="0">
                <a:latin typeface="Arial"/>
                <a:cs typeface="Arial"/>
              </a:rPr>
              <a:t>to  </a:t>
            </a:r>
            <a:r>
              <a:rPr lang="en-US" sz="1200" spc="-25" dirty="0" smtClean="0">
                <a:latin typeface="Arial"/>
                <a:cs typeface="Arial"/>
              </a:rPr>
              <a:t>achieve higher performance </a:t>
            </a:r>
            <a:r>
              <a:rPr lang="en-US" sz="1200" spc="-20" dirty="0" smtClean="0">
                <a:latin typeface="Arial"/>
                <a:cs typeface="Arial"/>
              </a:rPr>
              <a:t>of data</a:t>
            </a:r>
            <a:r>
              <a:rPr lang="en-US" sz="1200" spc="-170" dirty="0" smtClean="0">
                <a:latin typeface="Arial"/>
                <a:cs typeface="Arial"/>
              </a:rPr>
              <a:t> </a:t>
            </a:r>
            <a:r>
              <a:rPr lang="en-US" sz="1200" spc="-25" dirty="0" smtClean="0">
                <a:latin typeface="Arial"/>
                <a:cs typeface="Arial"/>
              </a:rPr>
              <a:t>uploads.</a:t>
            </a:r>
            <a:endParaRPr lang="en-US" sz="1200" dirty="0" smtClean="0">
              <a:latin typeface="Arial"/>
              <a:cs typeface="Arial"/>
            </a:endParaRPr>
          </a:p>
          <a:p>
            <a:pPr marL="12700">
              <a:lnSpc>
                <a:spcPct val="100000"/>
              </a:lnSpc>
              <a:spcBef>
                <a:spcPts val="530"/>
              </a:spcBef>
            </a:pPr>
            <a:r>
              <a:rPr lang="en-US" sz="1200" b="1" spc="-25" dirty="0" smtClean="0">
                <a:latin typeface="Arial"/>
                <a:cs typeface="Arial"/>
              </a:rPr>
              <a:t>Replication</a:t>
            </a:r>
            <a:r>
              <a:rPr lang="en-US" sz="1200" b="1" spc="-65" dirty="0" smtClean="0">
                <a:latin typeface="Arial"/>
                <a:cs typeface="Arial"/>
              </a:rPr>
              <a:t> </a:t>
            </a:r>
            <a:r>
              <a:rPr lang="en-US" sz="1200" b="1" spc="-30" dirty="0" smtClean="0">
                <a:latin typeface="Arial"/>
                <a:cs typeface="Arial"/>
              </a:rPr>
              <a:t>Pipelining</a:t>
            </a:r>
            <a:endParaRPr lang="en-US" sz="1200" dirty="0" smtClean="0">
              <a:latin typeface="Arial"/>
              <a:cs typeface="Arial"/>
            </a:endParaRPr>
          </a:p>
          <a:p>
            <a:pPr marL="12700" marR="5080">
              <a:lnSpc>
                <a:spcPct val="96000"/>
              </a:lnSpc>
              <a:spcBef>
                <a:spcPts val="615"/>
              </a:spcBef>
            </a:pPr>
            <a:r>
              <a:rPr lang="en-US" sz="1200" spc="-20" dirty="0" smtClean="0">
                <a:latin typeface="Arial"/>
                <a:cs typeface="Arial"/>
              </a:rPr>
              <a:t>When </a:t>
            </a:r>
            <a:r>
              <a:rPr lang="en-US" sz="1200" dirty="0" smtClean="0">
                <a:latin typeface="Arial"/>
                <a:cs typeface="Arial"/>
              </a:rPr>
              <a:t>a </a:t>
            </a:r>
            <a:r>
              <a:rPr lang="en-US" sz="1200" spc="-25" dirty="0" smtClean="0">
                <a:latin typeface="Arial"/>
                <a:cs typeface="Arial"/>
              </a:rPr>
              <a:t>client </a:t>
            </a:r>
            <a:r>
              <a:rPr lang="en-US" sz="1200" spc="-20" dirty="0" smtClean="0">
                <a:latin typeface="Arial"/>
                <a:cs typeface="Arial"/>
              </a:rPr>
              <a:t>is </a:t>
            </a:r>
            <a:r>
              <a:rPr lang="en-US" sz="1200" spc="-25" dirty="0" smtClean="0">
                <a:latin typeface="Arial"/>
                <a:cs typeface="Arial"/>
              </a:rPr>
              <a:t>writing </a:t>
            </a:r>
            <a:r>
              <a:rPr lang="en-US" sz="1200" spc="-20" dirty="0" smtClean="0">
                <a:latin typeface="Arial"/>
                <a:cs typeface="Arial"/>
              </a:rPr>
              <a:t>data </a:t>
            </a:r>
            <a:r>
              <a:rPr lang="en-US" sz="1200" spc="-10" dirty="0" smtClean="0">
                <a:latin typeface="Arial"/>
                <a:cs typeface="Arial"/>
              </a:rPr>
              <a:t>to </a:t>
            </a:r>
            <a:r>
              <a:rPr lang="en-US" sz="1200" spc="-15" dirty="0" smtClean="0">
                <a:latin typeface="Arial"/>
                <a:cs typeface="Arial"/>
              </a:rPr>
              <a:t>an </a:t>
            </a:r>
            <a:r>
              <a:rPr lang="en-US" sz="1200" spc="-20" dirty="0" smtClean="0">
                <a:latin typeface="Arial"/>
                <a:cs typeface="Arial"/>
              </a:rPr>
              <a:t>HDFS </a:t>
            </a:r>
            <a:r>
              <a:rPr lang="en-US" sz="1200" spc="-25" dirty="0" smtClean="0">
                <a:latin typeface="Arial"/>
                <a:cs typeface="Arial"/>
              </a:rPr>
              <a:t>file, its data </a:t>
            </a:r>
            <a:r>
              <a:rPr lang="en-US" sz="1200" spc="-15" dirty="0" smtClean="0">
                <a:latin typeface="Arial"/>
                <a:cs typeface="Arial"/>
              </a:rPr>
              <a:t>is </a:t>
            </a:r>
            <a:r>
              <a:rPr lang="en-US" sz="1200" spc="-20" dirty="0" smtClean="0">
                <a:latin typeface="Arial"/>
                <a:cs typeface="Arial"/>
              </a:rPr>
              <a:t>first </a:t>
            </a:r>
            <a:r>
              <a:rPr lang="en-US" sz="1200" spc="-25" dirty="0" smtClean="0">
                <a:latin typeface="Arial"/>
                <a:cs typeface="Arial"/>
              </a:rPr>
              <a:t>written </a:t>
            </a:r>
            <a:r>
              <a:rPr lang="en-US" sz="1200" spc="-15" dirty="0" smtClean="0">
                <a:latin typeface="Arial"/>
                <a:cs typeface="Arial"/>
              </a:rPr>
              <a:t>to </a:t>
            </a:r>
            <a:r>
              <a:rPr lang="en-US" sz="1200" dirty="0" smtClean="0">
                <a:latin typeface="Arial"/>
                <a:cs typeface="Arial"/>
              </a:rPr>
              <a:t>a </a:t>
            </a:r>
            <a:r>
              <a:rPr lang="en-US" sz="1200" spc="-25" dirty="0" smtClean="0">
                <a:latin typeface="Arial"/>
                <a:cs typeface="Arial"/>
              </a:rPr>
              <a:t>local </a:t>
            </a:r>
            <a:r>
              <a:rPr lang="en-US" sz="1200" spc="-20" dirty="0" smtClean="0">
                <a:latin typeface="Arial"/>
                <a:cs typeface="Arial"/>
              </a:rPr>
              <a:t>file as  </a:t>
            </a:r>
            <a:r>
              <a:rPr lang="en-US" sz="1200" spc="-25" dirty="0" smtClean="0">
                <a:latin typeface="Arial"/>
                <a:cs typeface="Arial"/>
              </a:rPr>
              <a:t>explained</a:t>
            </a:r>
            <a:r>
              <a:rPr lang="en-US" sz="1200" spc="-35" dirty="0" smtClean="0">
                <a:latin typeface="Arial"/>
                <a:cs typeface="Arial"/>
              </a:rPr>
              <a:t> </a:t>
            </a:r>
            <a:r>
              <a:rPr lang="en-US" sz="1200" spc="-25" dirty="0" smtClean="0">
                <a:latin typeface="Arial"/>
                <a:cs typeface="Arial"/>
              </a:rPr>
              <a:t>previously.</a:t>
            </a:r>
            <a:r>
              <a:rPr lang="en-US" sz="1200" spc="-45" dirty="0" smtClean="0">
                <a:latin typeface="Arial"/>
                <a:cs typeface="Arial"/>
              </a:rPr>
              <a:t> </a:t>
            </a:r>
            <a:r>
              <a:rPr lang="en-US" sz="1200" spc="-25" dirty="0" smtClean="0">
                <a:latin typeface="Arial"/>
                <a:cs typeface="Arial"/>
              </a:rPr>
              <a:t>Suppose</a:t>
            </a:r>
            <a:r>
              <a:rPr lang="en-US" sz="1200" spc="-7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HDFS</a:t>
            </a:r>
            <a:r>
              <a:rPr lang="en-US" sz="1200" spc="-50" dirty="0" smtClean="0">
                <a:latin typeface="Arial"/>
                <a:cs typeface="Arial"/>
              </a:rPr>
              <a:t> </a:t>
            </a:r>
            <a:r>
              <a:rPr lang="en-US" sz="1200" spc="-20" dirty="0" smtClean="0">
                <a:latin typeface="Arial"/>
                <a:cs typeface="Arial"/>
              </a:rPr>
              <a:t>file</a:t>
            </a:r>
            <a:r>
              <a:rPr lang="en-US" sz="1200" spc="-55" dirty="0" smtClean="0">
                <a:latin typeface="Arial"/>
                <a:cs typeface="Arial"/>
              </a:rPr>
              <a:t> </a:t>
            </a:r>
            <a:r>
              <a:rPr lang="en-US" sz="1200" spc="-20" dirty="0" smtClean="0">
                <a:latin typeface="Arial"/>
                <a:cs typeface="Arial"/>
              </a:rPr>
              <a:t>has</a:t>
            </a:r>
            <a:r>
              <a:rPr lang="en-US" sz="1200" spc="-4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replication</a:t>
            </a:r>
            <a:r>
              <a:rPr lang="en-US" sz="1200" spc="-50" dirty="0" smtClean="0">
                <a:latin typeface="Arial"/>
                <a:cs typeface="Arial"/>
              </a:rPr>
              <a:t> </a:t>
            </a:r>
            <a:r>
              <a:rPr lang="en-US" sz="1200" spc="-25" dirty="0" smtClean="0">
                <a:latin typeface="Arial"/>
                <a:cs typeface="Arial"/>
              </a:rPr>
              <a:t>factor</a:t>
            </a:r>
            <a:r>
              <a:rPr lang="en-US" sz="1200" spc="-55" dirty="0" smtClean="0">
                <a:latin typeface="Arial"/>
                <a:cs typeface="Arial"/>
              </a:rPr>
              <a:t> </a:t>
            </a:r>
            <a:r>
              <a:rPr lang="en-US" sz="1200" spc="-15" dirty="0" smtClean="0">
                <a:latin typeface="Arial"/>
                <a:cs typeface="Arial"/>
              </a:rPr>
              <a:t>of</a:t>
            </a:r>
            <a:r>
              <a:rPr lang="en-US" sz="1200" spc="-55" dirty="0" smtClean="0">
                <a:latin typeface="Arial"/>
                <a:cs typeface="Arial"/>
              </a:rPr>
              <a:t> </a:t>
            </a:r>
            <a:r>
              <a:rPr lang="en-US" sz="1200" spc="-25" dirty="0" smtClean="0">
                <a:latin typeface="Arial"/>
                <a:cs typeface="Arial"/>
              </a:rPr>
              <a:t>three.</a:t>
            </a:r>
            <a:r>
              <a:rPr lang="en-US" sz="1200" spc="-60" dirty="0" smtClean="0">
                <a:latin typeface="Arial"/>
                <a:cs typeface="Arial"/>
              </a:rPr>
              <a:t> </a:t>
            </a:r>
            <a:r>
              <a:rPr lang="en-US" sz="1200" spc="-20" dirty="0" smtClean="0">
                <a:latin typeface="Arial"/>
                <a:cs typeface="Arial"/>
              </a:rPr>
              <a:t>When</a:t>
            </a:r>
            <a:r>
              <a:rPr lang="en-US" sz="1200" spc="-50" dirty="0" smtClean="0">
                <a:latin typeface="Arial"/>
                <a:cs typeface="Arial"/>
              </a:rPr>
              <a:t> </a:t>
            </a:r>
            <a:r>
              <a:rPr lang="en-US" sz="1200" spc="-15" dirty="0" smtClean="0">
                <a:latin typeface="Arial"/>
                <a:cs typeface="Arial"/>
              </a:rPr>
              <a:t>the  </a:t>
            </a:r>
            <a:r>
              <a:rPr lang="en-US" sz="1200" spc="-20" dirty="0" smtClean="0">
                <a:latin typeface="Arial"/>
                <a:cs typeface="Arial"/>
              </a:rPr>
              <a:t>local file </a:t>
            </a:r>
            <a:r>
              <a:rPr lang="en-US" sz="1200" spc="-25" dirty="0" smtClean="0">
                <a:latin typeface="Arial"/>
                <a:cs typeface="Arial"/>
              </a:rPr>
              <a:t>accumulates </a:t>
            </a:r>
            <a:r>
              <a:rPr lang="en-US" sz="1200" dirty="0" smtClean="0">
                <a:latin typeface="Arial"/>
                <a:cs typeface="Arial"/>
              </a:rPr>
              <a:t>a </a:t>
            </a:r>
            <a:r>
              <a:rPr lang="en-US" sz="1200" spc="-20" dirty="0" smtClean="0">
                <a:latin typeface="Arial"/>
                <a:cs typeface="Arial"/>
              </a:rPr>
              <a:t>full block of user </a:t>
            </a:r>
            <a:r>
              <a:rPr lang="en-US" sz="1200" spc="-25" dirty="0" smtClean="0">
                <a:latin typeface="Arial"/>
                <a:cs typeface="Arial"/>
              </a:rPr>
              <a:t>data, </a:t>
            </a:r>
            <a:r>
              <a:rPr lang="en-US" sz="1200" spc="-20" dirty="0" smtClean="0">
                <a:latin typeface="Arial"/>
                <a:cs typeface="Arial"/>
              </a:rPr>
              <a:t>the </a:t>
            </a:r>
            <a:r>
              <a:rPr lang="en-US" sz="1200" spc="-25" dirty="0" smtClean="0">
                <a:latin typeface="Arial"/>
                <a:cs typeface="Arial"/>
              </a:rPr>
              <a:t>client </a:t>
            </a:r>
            <a:r>
              <a:rPr lang="en-US" sz="1200" spc="-30" dirty="0" smtClean="0">
                <a:latin typeface="Arial"/>
                <a:cs typeface="Arial"/>
              </a:rPr>
              <a:t>retrieves </a:t>
            </a:r>
            <a:r>
              <a:rPr lang="en-US" sz="1200" dirty="0" smtClean="0">
                <a:latin typeface="Arial"/>
                <a:cs typeface="Arial"/>
              </a:rPr>
              <a:t>a </a:t>
            </a:r>
            <a:r>
              <a:rPr lang="en-US" sz="1200" spc="-25" dirty="0" smtClean="0">
                <a:latin typeface="Arial"/>
                <a:cs typeface="Arial"/>
              </a:rPr>
              <a:t>list </a:t>
            </a:r>
            <a:r>
              <a:rPr lang="en-US" sz="1200" spc="-15" dirty="0" smtClean="0">
                <a:latin typeface="Arial"/>
                <a:cs typeface="Arial"/>
              </a:rPr>
              <a:t>of </a:t>
            </a:r>
            <a:r>
              <a:rPr lang="en-US" sz="1200" spc="-25" dirty="0" err="1" smtClean="0">
                <a:latin typeface="Arial"/>
                <a:cs typeface="Arial"/>
              </a:rPr>
              <a:t>DataNodes</a:t>
            </a:r>
            <a:r>
              <a:rPr lang="en-US" sz="1200" spc="-25" dirty="0" smtClean="0">
                <a:latin typeface="Arial"/>
                <a:cs typeface="Arial"/>
              </a:rPr>
              <a:t>  </a:t>
            </a:r>
            <a:r>
              <a:rPr lang="en-US" sz="1200" spc="-20" dirty="0" smtClean="0">
                <a:latin typeface="Arial"/>
                <a:cs typeface="Arial"/>
              </a:rPr>
              <a:t>from the </a:t>
            </a:r>
            <a:r>
              <a:rPr lang="en-US" sz="1200" spc="-30" dirty="0" err="1" smtClean="0">
                <a:latin typeface="Arial"/>
                <a:cs typeface="Arial"/>
              </a:rPr>
              <a:t>NameNode</a:t>
            </a:r>
            <a:r>
              <a:rPr lang="en-US" sz="1200" spc="-30" dirty="0" smtClean="0">
                <a:latin typeface="Arial"/>
                <a:cs typeface="Arial"/>
              </a:rPr>
              <a:t>. </a:t>
            </a:r>
            <a:r>
              <a:rPr lang="en-US" sz="1200" spc="-25" dirty="0" smtClean="0">
                <a:latin typeface="Arial"/>
                <a:cs typeface="Arial"/>
              </a:rPr>
              <a:t>This list contains </a:t>
            </a:r>
            <a:r>
              <a:rPr lang="en-US" sz="1200" spc="-20" dirty="0" smtClean="0">
                <a:latin typeface="Arial"/>
                <a:cs typeface="Arial"/>
              </a:rPr>
              <a:t>the </a:t>
            </a:r>
            <a:r>
              <a:rPr lang="en-US" sz="1200" spc="-25" dirty="0" err="1" smtClean="0">
                <a:latin typeface="Arial"/>
                <a:cs typeface="Arial"/>
              </a:rPr>
              <a:t>DataNodes</a:t>
            </a:r>
            <a:r>
              <a:rPr lang="en-US" sz="1200" spc="-25" dirty="0" smtClean="0">
                <a:latin typeface="Arial"/>
                <a:cs typeface="Arial"/>
              </a:rPr>
              <a:t> </a:t>
            </a:r>
            <a:r>
              <a:rPr lang="en-US" sz="1200" spc="-20" dirty="0" smtClean="0">
                <a:latin typeface="Arial"/>
                <a:cs typeface="Arial"/>
              </a:rPr>
              <a:t>that </a:t>
            </a:r>
            <a:r>
              <a:rPr lang="en-US" sz="1200" spc="-25" dirty="0" smtClean="0">
                <a:latin typeface="Arial"/>
                <a:cs typeface="Arial"/>
              </a:rPr>
              <a:t>will host </a:t>
            </a:r>
            <a:r>
              <a:rPr lang="en-US" sz="1200" dirty="0" smtClean="0">
                <a:latin typeface="Arial"/>
                <a:cs typeface="Arial"/>
              </a:rPr>
              <a:t>a </a:t>
            </a:r>
            <a:r>
              <a:rPr lang="en-US" sz="1200" spc="-25" dirty="0" smtClean="0">
                <a:latin typeface="Arial"/>
                <a:cs typeface="Arial"/>
              </a:rPr>
              <a:t>replica </a:t>
            </a:r>
            <a:r>
              <a:rPr lang="en-US" sz="1200" spc="-20" dirty="0" smtClean="0">
                <a:latin typeface="Arial"/>
                <a:cs typeface="Arial"/>
              </a:rPr>
              <a:t>of that  </a:t>
            </a:r>
            <a:r>
              <a:rPr lang="en-US" sz="1200" spc="-25" dirty="0" smtClean="0">
                <a:latin typeface="Arial"/>
                <a:cs typeface="Arial"/>
              </a:rPr>
              <a:t>block. </a:t>
            </a:r>
            <a:r>
              <a:rPr lang="en-US" sz="1200" spc="-20" dirty="0" smtClean="0">
                <a:latin typeface="Arial"/>
                <a:cs typeface="Arial"/>
              </a:rPr>
              <a:t>The </a:t>
            </a:r>
            <a:r>
              <a:rPr lang="en-US" sz="1200" spc="-25" dirty="0" smtClean="0">
                <a:latin typeface="Arial"/>
                <a:cs typeface="Arial"/>
              </a:rPr>
              <a:t>client </a:t>
            </a:r>
            <a:r>
              <a:rPr lang="en-US" sz="1200" spc="-20" dirty="0" smtClean="0">
                <a:latin typeface="Arial"/>
                <a:cs typeface="Arial"/>
              </a:rPr>
              <a:t>then </a:t>
            </a:r>
            <a:r>
              <a:rPr lang="en-US" sz="1200" spc="-25" dirty="0" smtClean="0">
                <a:latin typeface="Arial"/>
                <a:cs typeface="Arial"/>
              </a:rPr>
              <a:t>flushes </a:t>
            </a:r>
            <a:r>
              <a:rPr lang="en-US" sz="1200" spc="-15" dirty="0" smtClean="0">
                <a:latin typeface="Arial"/>
                <a:cs typeface="Arial"/>
              </a:rPr>
              <a:t>the </a:t>
            </a:r>
            <a:r>
              <a:rPr lang="en-US" sz="1200" spc="-20" dirty="0" smtClean="0">
                <a:latin typeface="Arial"/>
                <a:cs typeface="Arial"/>
              </a:rPr>
              <a:t>data </a:t>
            </a:r>
            <a:r>
              <a:rPr lang="en-US" sz="1200" spc="-25" dirty="0" smtClean="0">
                <a:latin typeface="Arial"/>
                <a:cs typeface="Arial"/>
              </a:rPr>
              <a:t>block </a:t>
            </a:r>
            <a:r>
              <a:rPr lang="en-US" sz="1200" spc="-10" dirty="0" smtClean="0">
                <a:latin typeface="Arial"/>
                <a:cs typeface="Arial"/>
              </a:rPr>
              <a:t>to </a:t>
            </a:r>
            <a:r>
              <a:rPr lang="en-US" sz="1200" spc="-15" dirty="0" smtClean="0">
                <a:latin typeface="Arial"/>
                <a:cs typeface="Arial"/>
              </a:rPr>
              <a:t>the </a:t>
            </a:r>
            <a:r>
              <a:rPr lang="en-US" sz="1200" spc="-25" dirty="0" smtClean="0">
                <a:latin typeface="Arial"/>
                <a:cs typeface="Arial"/>
              </a:rPr>
              <a:t>first </a:t>
            </a:r>
            <a:r>
              <a:rPr lang="en-US" sz="1200" spc="-25" dirty="0" err="1" smtClean="0">
                <a:latin typeface="Arial"/>
                <a:cs typeface="Arial"/>
              </a:rPr>
              <a:t>DataNode</a:t>
            </a:r>
            <a:r>
              <a:rPr lang="en-US" sz="1200" spc="-25" dirty="0" smtClean="0">
                <a:latin typeface="Arial"/>
                <a:cs typeface="Arial"/>
              </a:rPr>
              <a:t>. </a:t>
            </a:r>
            <a:r>
              <a:rPr lang="en-US" sz="1200" spc="-20" dirty="0" smtClean="0">
                <a:latin typeface="Arial"/>
                <a:cs typeface="Arial"/>
              </a:rPr>
              <a:t>The </a:t>
            </a:r>
            <a:r>
              <a:rPr lang="en-US" sz="1200" spc="-25" dirty="0" smtClean="0">
                <a:latin typeface="Arial"/>
                <a:cs typeface="Arial"/>
              </a:rPr>
              <a:t>first </a:t>
            </a:r>
            <a:r>
              <a:rPr lang="en-US" sz="1200" spc="-30" dirty="0" err="1" smtClean="0">
                <a:latin typeface="Arial"/>
                <a:cs typeface="Arial"/>
              </a:rPr>
              <a:t>DataNode</a:t>
            </a:r>
            <a:r>
              <a:rPr lang="en-US" sz="1200" spc="-30" dirty="0" smtClean="0">
                <a:latin typeface="Arial"/>
                <a:cs typeface="Arial"/>
              </a:rPr>
              <a:t>  </a:t>
            </a:r>
            <a:r>
              <a:rPr lang="en-US" sz="1200" spc="-25" dirty="0" smtClean="0">
                <a:latin typeface="Arial"/>
                <a:cs typeface="Arial"/>
              </a:rPr>
              <a:t>starts receiving </a:t>
            </a:r>
            <a:r>
              <a:rPr lang="en-US" sz="1200" spc="-15" dirty="0" smtClean="0">
                <a:latin typeface="Arial"/>
                <a:cs typeface="Arial"/>
              </a:rPr>
              <a:t>the </a:t>
            </a:r>
            <a:r>
              <a:rPr lang="en-US" sz="1200" spc="-20" dirty="0" smtClean="0">
                <a:latin typeface="Arial"/>
                <a:cs typeface="Arial"/>
              </a:rPr>
              <a:t>data </a:t>
            </a:r>
            <a:r>
              <a:rPr lang="en-US" sz="1200" spc="-10" dirty="0" smtClean="0">
                <a:latin typeface="Arial"/>
                <a:cs typeface="Arial"/>
              </a:rPr>
              <a:t>in </a:t>
            </a:r>
            <a:r>
              <a:rPr lang="en-US" sz="1200" spc="-20" dirty="0" smtClean="0">
                <a:latin typeface="Arial"/>
                <a:cs typeface="Arial"/>
              </a:rPr>
              <a:t>small </a:t>
            </a:r>
            <a:r>
              <a:rPr lang="en-US" sz="1200" spc="-30" dirty="0" smtClean="0">
                <a:latin typeface="Arial"/>
                <a:cs typeface="Arial"/>
              </a:rPr>
              <a:t>portions </a:t>
            </a:r>
            <a:r>
              <a:rPr lang="en-US" sz="1200" spc="-10" dirty="0" smtClean="0">
                <a:latin typeface="Arial"/>
                <a:cs typeface="Arial"/>
              </a:rPr>
              <a:t>(4 </a:t>
            </a:r>
            <a:r>
              <a:rPr lang="en-US" sz="1200" spc="-20" dirty="0" smtClean="0">
                <a:latin typeface="Arial"/>
                <a:cs typeface="Arial"/>
              </a:rPr>
              <a:t>KB), </a:t>
            </a:r>
            <a:r>
              <a:rPr lang="en-US" sz="1200" spc="-25" dirty="0" smtClean="0">
                <a:latin typeface="Arial"/>
                <a:cs typeface="Arial"/>
              </a:rPr>
              <a:t>writes each portion </a:t>
            </a:r>
            <a:r>
              <a:rPr lang="en-US" sz="1200" spc="-10" dirty="0" smtClean="0">
                <a:latin typeface="Arial"/>
                <a:cs typeface="Arial"/>
              </a:rPr>
              <a:t>to </a:t>
            </a:r>
            <a:r>
              <a:rPr lang="en-US" sz="1200" spc="-20" dirty="0" smtClean="0">
                <a:latin typeface="Arial"/>
                <a:cs typeface="Arial"/>
              </a:rPr>
              <a:t>its </a:t>
            </a:r>
            <a:r>
              <a:rPr lang="en-US" sz="1200" spc="-25" dirty="0" smtClean="0">
                <a:latin typeface="Arial"/>
                <a:cs typeface="Arial"/>
              </a:rPr>
              <a:t>local  repository </a:t>
            </a:r>
            <a:r>
              <a:rPr lang="en-US" sz="1200" spc="-20" dirty="0" smtClean="0">
                <a:latin typeface="Arial"/>
                <a:cs typeface="Arial"/>
              </a:rPr>
              <a:t>and </a:t>
            </a:r>
            <a:r>
              <a:rPr lang="en-US" sz="1200" spc="-25" dirty="0" smtClean="0">
                <a:latin typeface="Arial"/>
                <a:cs typeface="Arial"/>
              </a:rPr>
              <a:t>transfers </a:t>
            </a:r>
            <a:r>
              <a:rPr lang="en-US" sz="1200" spc="-20" dirty="0" smtClean="0">
                <a:latin typeface="Arial"/>
                <a:cs typeface="Arial"/>
              </a:rPr>
              <a:t>that </a:t>
            </a:r>
            <a:r>
              <a:rPr lang="en-US" sz="1200" spc="-25" dirty="0" smtClean="0">
                <a:latin typeface="Arial"/>
                <a:cs typeface="Arial"/>
              </a:rPr>
              <a:t>portion </a:t>
            </a:r>
            <a:r>
              <a:rPr lang="en-US" sz="1200" spc="-15" dirty="0" smtClean="0">
                <a:latin typeface="Arial"/>
                <a:cs typeface="Arial"/>
              </a:rPr>
              <a:t>to </a:t>
            </a:r>
            <a:r>
              <a:rPr lang="en-US" sz="1200" spc="-20" dirty="0" smtClean="0">
                <a:latin typeface="Arial"/>
                <a:cs typeface="Arial"/>
              </a:rPr>
              <a:t>the second </a:t>
            </a:r>
            <a:r>
              <a:rPr lang="en-US" sz="1200" spc="-25" dirty="0" err="1" smtClean="0">
                <a:latin typeface="Arial"/>
                <a:cs typeface="Arial"/>
              </a:rPr>
              <a:t>DataNode</a:t>
            </a:r>
            <a:r>
              <a:rPr lang="en-US" sz="1200" spc="-25" dirty="0" smtClean="0">
                <a:latin typeface="Arial"/>
                <a:cs typeface="Arial"/>
              </a:rPr>
              <a:t> </a:t>
            </a:r>
            <a:r>
              <a:rPr lang="en-US" sz="1200" spc="-10" dirty="0" smtClean="0">
                <a:latin typeface="Arial"/>
                <a:cs typeface="Arial"/>
              </a:rPr>
              <a:t>in </a:t>
            </a:r>
            <a:r>
              <a:rPr lang="en-US" sz="1200" spc="-20" dirty="0" smtClean="0">
                <a:latin typeface="Arial"/>
                <a:cs typeface="Arial"/>
              </a:rPr>
              <a:t>the </a:t>
            </a:r>
            <a:r>
              <a:rPr lang="en-US" sz="1200" spc="-25" dirty="0" smtClean="0">
                <a:latin typeface="Arial"/>
                <a:cs typeface="Arial"/>
              </a:rPr>
              <a:t>list. </a:t>
            </a:r>
            <a:r>
              <a:rPr lang="en-US" sz="1200" spc="-20" dirty="0" smtClean="0">
                <a:latin typeface="Arial"/>
                <a:cs typeface="Arial"/>
              </a:rPr>
              <a:t>The </a:t>
            </a:r>
            <a:r>
              <a:rPr lang="en-US" sz="1200" spc="-25" dirty="0" smtClean="0">
                <a:latin typeface="Arial"/>
                <a:cs typeface="Arial"/>
              </a:rPr>
              <a:t>second  </a:t>
            </a:r>
            <a:r>
              <a:rPr lang="en-US" sz="1200" spc="-25" dirty="0" err="1" smtClean="0">
                <a:latin typeface="Arial"/>
                <a:cs typeface="Arial"/>
              </a:rPr>
              <a:t>DataNode</a:t>
            </a:r>
            <a:r>
              <a:rPr lang="en-US" sz="1200" spc="-25" dirty="0" smtClean="0">
                <a:latin typeface="Arial"/>
                <a:cs typeface="Arial"/>
              </a:rPr>
              <a:t>, </a:t>
            </a:r>
            <a:r>
              <a:rPr lang="en-US" sz="1200" spc="-10" dirty="0" smtClean="0">
                <a:latin typeface="Arial"/>
                <a:cs typeface="Arial"/>
              </a:rPr>
              <a:t>in </a:t>
            </a:r>
            <a:r>
              <a:rPr lang="en-US" sz="1200" spc="-20" dirty="0" smtClean="0">
                <a:latin typeface="Arial"/>
                <a:cs typeface="Arial"/>
              </a:rPr>
              <a:t>turn </a:t>
            </a:r>
            <a:r>
              <a:rPr lang="en-US" sz="1200" spc="-25" dirty="0" smtClean="0">
                <a:latin typeface="Arial"/>
                <a:cs typeface="Arial"/>
              </a:rPr>
              <a:t>starts receiving </a:t>
            </a:r>
            <a:r>
              <a:rPr lang="en-US" sz="1200" spc="-20" dirty="0" smtClean="0">
                <a:latin typeface="Arial"/>
                <a:cs typeface="Arial"/>
              </a:rPr>
              <a:t>each </a:t>
            </a:r>
            <a:r>
              <a:rPr lang="en-US" sz="1200" spc="-25" dirty="0" smtClean="0">
                <a:latin typeface="Arial"/>
                <a:cs typeface="Arial"/>
              </a:rPr>
              <a:t>portion </a:t>
            </a:r>
            <a:r>
              <a:rPr lang="en-US" sz="1200" spc="-15" dirty="0" smtClean="0">
                <a:latin typeface="Arial"/>
                <a:cs typeface="Arial"/>
              </a:rPr>
              <a:t>of the </a:t>
            </a:r>
            <a:r>
              <a:rPr lang="en-US" sz="1200" spc="-20" dirty="0" smtClean="0">
                <a:latin typeface="Arial"/>
                <a:cs typeface="Arial"/>
              </a:rPr>
              <a:t>data </a:t>
            </a:r>
            <a:r>
              <a:rPr lang="en-US" sz="1200" spc="-25" dirty="0" smtClean="0">
                <a:latin typeface="Arial"/>
                <a:cs typeface="Arial"/>
              </a:rPr>
              <a:t>block, writes </a:t>
            </a:r>
            <a:r>
              <a:rPr lang="en-US" sz="1200" spc="-20" dirty="0" smtClean="0">
                <a:latin typeface="Arial"/>
                <a:cs typeface="Arial"/>
              </a:rPr>
              <a:t>that </a:t>
            </a:r>
            <a:r>
              <a:rPr lang="en-US" sz="1200" spc="-25" dirty="0" smtClean="0">
                <a:latin typeface="Arial"/>
                <a:cs typeface="Arial"/>
              </a:rPr>
              <a:t>portion </a:t>
            </a:r>
            <a:r>
              <a:rPr lang="en-US" sz="1200" spc="-10" dirty="0" smtClean="0">
                <a:latin typeface="Arial"/>
                <a:cs typeface="Arial"/>
              </a:rPr>
              <a:t>to  </a:t>
            </a:r>
            <a:r>
              <a:rPr lang="en-US" sz="1200" spc="-20" dirty="0" smtClean="0">
                <a:latin typeface="Arial"/>
                <a:cs typeface="Arial"/>
              </a:rPr>
              <a:t>its </a:t>
            </a:r>
            <a:r>
              <a:rPr lang="en-US" sz="1200" spc="-25" dirty="0" smtClean="0">
                <a:latin typeface="Arial"/>
                <a:cs typeface="Arial"/>
              </a:rPr>
              <a:t>repository </a:t>
            </a:r>
            <a:r>
              <a:rPr lang="en-US" sz="1200" spc="-20" dirty="0" smtClean="0">
                <a:latin typeface="Arial"/>
                <a:cs typeface="Arial"/>
              </a:rPr>
              <a:t>and </a:t>
            </a:r>
            <a:r>
              <a:rPr lang="en-US" sz="1200" spc="-25" dirty="0" smtClean="0">
                <a:latin typeface="Arial"/>
                <a:cs typeface="Arial"/>
              </a:rPr>
              <a:t>then flushes </a:t>
            </a:r>
            <a:r>
              <a:rPr lang="en-US" sz="1200" spc="-20" dirty="0" smtClean="0">
                <a:latin typeface="Arial"/>
                <a:cs typeface="Arial"/>
              </a:rPr>
              <a:t>that </a:t>
            </a:r>
            <a:r>
              <a:rPr lang="en-US" sz="1200" spc="-25" dirty="0" smtClean="0">
                <a:latin typeface="Arial"/>
                <a:cs typeface="Arial"/>
              </a:rPr>
              <a:t>portion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third </a:t>
            </a:r>
            <a:r>
              <a:rPr lang="en-US" sz="1200" spc="-25" dirty="0" err="1" smtClean="0">
                <a:latin typeface="Arial"/>
                <a:cs typeface="Arial"/>
              </a:rPr>
              <a:t>DataNode</a:t>
            </a:r>
            <a:r>
              <a:rPr lang="en-US" sz="1200" spc="-25" dirty="0" smtClean="0">
                <a:latin typeface="Arial"/>
                <a:cs typeface="Arial"/>
              </a:rPr>
              <a:t>. Finally, </a:t>
            </a:r>
            <a:r>
              <a:rPr lang="en-US" sz="1200" spc="-20" dirty="0" smtClean="0">
                <a:latin typeface="Arial"/>
                <a:cs typeface="Arial"/>
              </a:rPr>
              <a:t>the </a:t>
            </a:r>
            <a:r>
              <a:rPr lang="en-US" sz="1200" spc="-25" dirty="0" smtClean="0">
                <a:latin typeface="Arial"/>
                <a:cs typeface="Arial"/>
              </a:rPr>
              <a:t>third  </a:t>
            </a:r>
            <a:r>
              <a:rPr lang="en-US" sz="1200" spc="-25" dirty="0" err="1" smtClean="0">
                <a:latin typeface="Arial"/>
                <a:cs typeface="Arial"/>
              </a:rPr>
              <a:t>DataNode</a:t>
            </a:r>
            <a:r>
              <a:rPr lang="en-US" sz="1200" spc="-25" dirty="0" smtClean="0">
                <a:latin typeface="Arial"/>
                <a:cs typeface="Arial"/>
              </a:rPr>
              <a:t> writes </a:t>
            </a:r>
            <a:r>
              <a:rPr lang="en-US" sz="1200" spc="-15" dirty="0" smtClean="0">
                <a:latin typeface="Arial"/>
                <a:cs typeface="Arial"/>
              </a:rPr>
              <a:t>the </a:t>
            </a:r>
            <a:r>
              <a:rPr lang="en-US" sz="1200" spc="-20" dirty="0" smtClean="0">
                <a:latin typeface="Arial"/>
                <a:cs typeface="Arial"/>
              </a:rPr>
              <a:t>data </a:t>
            </a:r>
            <a:r>
              <a:rPr lang="en-US" sz="1200" spc="-10" dirty="0" smtClean="0">
                <a:latin typeface="Arial"/>
                <a:cs typeface="Arial"/>
              </a:rPr>
              <a:t>to </a:t>
            </a:r>
            <a:r>
              <a:rPr lang="en-US" sz="1200" spc="-25" dirty="0" smtClean="0">
                <a:latin typeface="Arial"/>
                <a:cs typeface="Arial"/>
              </a:rPr>
              <a:t>its local repository. Thus, </a:t>
            </a:r>
            <a:r>
              <a:rPr lang="en-US" sz="1200" dirty="0" smtClean="0">
                <a:latin typeface="Arial"/>
                <a:cs typeface="Arial"/>
              </a:rPr>
              <a:t>a </a:t>
            </a:r>
            <a:r>
              <a:rPr lang="en-US" sz="1200" spc="-25" dirty="0" err="1" smtClean="0">
                <a:latin typeface="Arial"/>
                <a:cs typeface="Arial"/>
              </a:rPr>
              <a:t>DataNode</a:t>
            </a:r>
            <a:r>
              <a:rPr lang="en-US" sz="1200" spc="-25" dirty="0" smtClean="0">
                <a:latin typeface="Arial"/>
                <a:cs typeface="Arial"/>
              </a:rPr>
              <a:t> </a:t>
            </a:r>
            <a:r>
              <a:rPr lang="en-US" sz="1200" spc="-15" dirty="0" smtClean="0">
                <a:latin typeface="Arial"/>
                <a:cs typeface="Arial"/>
              </a:rPr>
              <a:t>can be </a:t>
            </a:r>
            <a:r>
              <a:rPr lang="en-US" sz="1200" spc="-30" dirty="0" smtClean="0">
                <a:latin typeface="Arial"/>
                <a:cs typeface="Arial"/>
              </a:rPr>
              <a:t>receiving  </a:t>
            </a:r>
            <a:r>
              <a:rPr lang="en-US" sz="1200" spc="-20" dirty="0" smtClean="0">
                <a:latin typeface="Arial"/>
                <a:cs typeface="Arial"/>
              </a:rPr>
              <a:t>data from the </a:t>
            </a:r>
            <a:r>
              <a:rPr lang="en-US" sz="1200" spc="-30" dirty="0" smtClean="0">
                <a:latin typeface="Arial"/>
                <a:cs typeface="Arial"/>
              </a:rPr>
              <a:t>previous </a:t>
            </a:r>
            <a:r>
              <a:rPr lang="en-US" sz="1200" spc="-20" dirty="0" smtClean="0">
                <a:latin typeface="Arial"/>
                <a:cs typeface="Arial"/>
              </a:rPr>
              <a:t>one </a:t>
            </a:r>
            <a:r>
              <a:rPr lang="en-US" sz="1200" spc="-10" dirty="0" smtClean="0">
                <a:latin typeface="Arial"/>
                <a:cs typeface="Arial"/>
              </a:rPr>
              <a:t>in </a:t>
            </a:r>
            <a:r>
              <a:rPr lang="en-US" sz="1200" spc="-15" dirty="0" smtClean="0">
                <a:latin typeface="Arial"/>
                <a:cs typeface="Arial"/>
              </a:rPr>
              <a:t>the </a:t>
            </a:r>
            <a:r>
              <a:rPr lang="en-US" sz="1200" spc="-25" dirty="0" smtClean="0">
                <a:latin typeface="Arial"/>
                <a:cs typeface="Arial"/>
              </a:rPr>
              <a:t>pipeline </a:t>
            </a:r>
            <a:r>
              <a:rPr lang="en-US" sz="1200" spc="-20" dirty="0" smtClean="0">
                <a:latin typeface="Arial"/>
                <a:cs typeface="Arial"/>
              </a:rPr>
              <a:t>and at the same time </a:t>
            </a:r>
            <a:r>
              <a:rPr lang="en-US" sz="1200" spc="-25" dirty="0" smtClean="0">
                <a:latin typeface="Arial"/>
                <a:cs typeface="Arial"/>
              </a:rPr>
              <a:t>forwarding </a:t>
            </a:r>
            <a:r>
              <a:rPr lang="en-US" sz="1200" spc="-20" dirty="0" smtClean="0">
                <a:latin typeface="Arial"/>
                <a:cs typeface="Arial"/>
              </a:rPr>
              <a:t>data </a:t>
            </a:r>
            <a:r>
              <a:rPr lang="en-US" sz="1200" spc="-15" dirty="0" smtClean="0">
                <a:latin typeface="Arial"/>
                <a:cs typeface="Arial"/>
              </a:rPr>
              <a:t>to </a:t>
            </a:r>
            <a:r>
              <a:rPr lang="en-US" sz="1200" spc="-25" dirty="0" smtClean="0">
                <a:latin typeface="Arial"/>
                <a:cs typeface="Arial"/>
              </a:rPr>
              <a:t>the  next</a:t>
            </a:r>
            <a:r>
              <a:rPr lang="en-US" sz="1200" spc="-35" dirty="0" smtClean="0">
                <a:latin typeface="Arial"/>
                <a:cs typeface="Arial"/>
              </a:rPr>
              <a:t> </a:t>
            </a:r>
            <a:r>
              <a:rPr lang="en-US" sz="1200" spc="-20" dirty="0" smtClean="0">
                <a:latin typeface="Arial"/>
                <a:cs typeface="Arial"/>
              </a:rPr>
              <a:t>one</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pipeline.</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0" dirty="0" smtClean="0">
                <a:latin typeface="Arial"/>
                <a:cs typeface="Arial"/>
              </a:rPr>
              <a:t>is</a:t>
            </a:r>
            <a:r>
              <a:rPr lang="en-US" sz="1200" spc="-35" dirty="0" smtClean="0">
                <a:latin typeface="Arial"/>
                <a:cs typeface="Arial"/>
              </a:rPr>
              <a:t> </a:t>
            </a:r>
            <a:r>
              <a:rPr lang="en-US" sz="1200" spc="-25" dirty="0" smtClean="0">
                <a:latin typeface="Arial"/>
                <a:cs typeface="Arial"/>
              </a:rPr>
              <a:t>pipelined</a:t>
            </a:r>
            <a:r>
              <a:rPr lang="en-US" sz="1200" spc="-55" dirty="0" smtClean="0">
                <a:latin typeface="Arial"/>
                <a:cs typeface="Arial"/>
              </a:rPr>
              <a:t> </a:t>
            </a:r>
            <a:r>
              <a:rPr lang="en-US" sz="1200" spc="-20" dirty="0" smtClean="0">
                <a:latin typeface="Arial"/>
                <a:cs typeface="Arial"/>
              </a:rPr>
              <a:t>from</a:t>
            </a:r>
            <a:r>
              <a:rPr lang="en-US" sz="1200" spc="-50" dirty="0" smtClean="0">
                <a:latin typeface="Arial"/>
                <a:cs typeface="Arial"/>
              </a:rPr>
              <a:t> </a:t>
            </a:r>
            <a:r>
              <a:rPr lang="en-US" sz="1200" spc="-20" dirty="0" smtClean="0">
                <a:latin typeface="Arial"/>
                <a:cs typeface="Arial"/>
              </a:rPr>
              <a:t>one</a:t>
            </a:r>
            <a:r>
              <a:rPr lang="en-US" sz="1200" spc="-45" dirty="0" smtClean="0">
                <a:latin typeface="Arial"/>
                <a:cs typeface="Arial"/>
              </a:rPr>
              <a:t> </a:t>
            </a:r>
            <a:r>
              <a:rPr lang="en-US" sz="1200" spc="-25" dirty="0" err="1" smtClean="0">
                <a:latin typeface="Arial"/>
                <a:cs typeface="Arial"/>
              </a:rPr>
              <a:t>DataNode</a:t>
            </a:r>
            <a:r>
              <a:rPr lang="en-US" sz="1200" spc="-5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next.</a:t>
            </a:r>
            <a:endParaRPr lang="en-US" sz="1200" dirty="0" smtClean="0">
              <a:latin typeface="Arial"/>
              <a:cs typeface="Arial"/>
            </a:endParaRPr>
          </a:p>
          <a:p>
            <a:pPr marL="12700">
              <a:lnSpc>
                <a:spcPct val="100000"/>
              </a:lnSpc>
              <a:spcBef>
                <a:spcPts val="530"/>
              </a:spcBef>
            </a:pPr>
            <a:r>
              <a:rPr lang="en-US" sz="1200" spc="-20" dirty="0" smtClean="0">
                <a:latin typeface="Arial"/>
                <a:cs typeface="Arial"/>
              </a:rPr>
              <a:t>For</a:t>
            </a:r>
            <a:r>
              <a:rPr lang="en-US" sz="1200" spc="-45" dirty="0" smtClean="0">
                <a:latin typeface="Arial"/>
                <a:cs typeface="Arial"/>
              </a:rPr>
              <a:t> </a:t>
            </a:r>
            <a:r>
              <a:rPr lang="en-US" sz="1200" spc="-25" dirty="0" smtClean="0">
                <a:latin typeface="Arial"/>
                <a:cs typeface="Arial"/>
              </a:rPr>
              <a:t>good</a:t>
            </a:r>
            <a:r>
              <a:rPr lang="en-US" sz="1200" spc="-55" dirty="0" smtClean="0">
                <a:latin typeface="Arial"/>
                <a:cs typeface="Arial"/>
              </a:rPr>
              <a:t> </a:t>
            </a:r>
            <a:r>
              <a:rPr lang="en-US" sz="1200" spc="-30" dirty="0" smtClean="0">
                <a:latin typeface="Arial"/>
                <a:cs typeface="Arial"/>
              </a:rPr>
              <a:t>descriptions</a:t>
            </a:r>
            <a:r>
              <a:rPr lang="en-US" sz="1200" spc="-50" dirty="0" smtClean="0">
                <a:latin typeface="Arial"/>
                <a:cs typeface="Arial"/>
              </a:rPr>
              <a:t> </a:t>
            </a:r>
            <a:r>
              <a:rPr lang="en-US" sz="1200" spc="-15" dirty="0" smtClean="0">
                <a:latin typeface="Arial"/>
                <a:cs typeface="Arial"/>
              </a:rPr>
              <a:t>of</a:t>
            </a:r>
            <a:r>
              <a:rPr lang="en-US" sz="1200" spc="-60" dirty="0" smtClean="0">
                <a:latin typeface="Arial"/>
                <a:cs typeface="Arial"/>
              </a:rPr>
              <a:t> </a:t>
            </a:r>
            <a:r>
              <a:rPr lang="en-US" sz="1200" spc="-15" dirty="0" smtClean="0">
                <a:latin typeface="Arial"/>
                <a:cs typeface="Arial"/>
              </a:rPr>
              <a:t>the</a:t>
            </a:r>
            <a:r>
              <a:rPr lang="en-US" sz="1200" spc="-40" dirty="0" smtClean="0">
                <a:latin typeface="Arial"/>
                <a:cs typeface="Arial"/>
              </a:rPr>
              <a:t> </a:t>
            </a:r>
            <a:r>
              <a:rPr lang="en-US" sz="1200" spc="-25" dirty="0" smtClean="0">
                <a:latin typeface="Arial"/>
                <a:cs typeface="Arial"/>
              </a:rPr>
              <a:t>process,</a:t>
            </a:r>
            <a:r>
              <a:rPr lang="en-US" sz="1200" spc="-60" dirty="0" smtClean="0">
                <a:latin typeface="Arial"/>
                <a:cs typeface="Arial"/>
              </a:rPr>
              <a:t> </a:t>
            </a:r>
            <a:r>
              <a:rPr lang="en-US" sz="1200" spc="-20" dirty="0" smtClean="0">
                <a:latin typeface="Arial"/>
                <a:cs typeface="Arial"/>
              </a:rPr>
              <a:t>see</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tutorials</a:t>
            </a:r>
            <a:r>
              <a:rPr lang="en-US" sz="1200" spc="-50" dirty="0" smtClean="0">
                <a:latin typeface="Arial"/>
                <a:cs typeface="Arial"/>
              </a:rPr>
              <a:t> </a:t>
            </a:r>
            <a:r>
              <a:rPr lang="en-US" sz="1200" spc="-20" dirty="0" smtClean="0">
                <a:latin typeface="Arial"/>
                <a:cs typeface="Arial"/>
              </a:rPr>
              <a:t>at:</a:t>
            </a:r>
            <a:endParaRPr lang="en-US" sz="1200" dirty="0" smtClean="0">
              <a:latin typeface="Arial"/>
              <a:cs typeface="Arial"/>
            </a:endParaRPr>
          </a:p>
          <a:p>
            <a:pPr marL="585470" marR="189865" indent="-344170">
              <a:lnSpc>
                <a:spcPts val="1610"/>
              </a:lnSpc>
              <a:spcBef>
                <a:spcPts val="750"/>
              </a:spcBef>
              <a:buFont typeface="Symbol"/>
              <a:buChar char=""/>
              <a:tabLst>
                <a:tab pos="584835" algn="l"/>
                <a:tab pos="585470" algn="l"/>
              </a:tabLst>
            </a:pPr>
            <a:r>
              <a:rPr lang="en-US" sz="1200" i="1" spc="-20" dirty="0" smtClean="0">
                <a:latin typeface="Arial"/>
                <a:cs typeface="Arial"/>
              </a:rPr>
              <a:t>HDFS </a:t>
            </a:r>
            <a:r>
              <a:rPr lang="en-US" sz="1200" i="1" spc="-25" dirty="0" smtClean="0">
                <a:latin typeface="Arial"/>
                <a:cs typeface="Arial"/>
              </a:rPr>
              <a:t>Users Guide </a:t>
            </a:r>
            <a:r>
              <a:rPr lang="en-US" sz="1200" spc="-15" dirty="0" smtClean="0">
                <a:latin typeface="Arial"/>
                <a:cs typeface="Arial"/>
              </a:rPr>
              <a:t>at </a:t>
            </a:r>
            <a:r>
              <a:rPr lang="en-US" sz="1200" spc="-30" dirty="0" smtClean="0">
                <a:latin typeface="Arial"/>
                <a:cs typeface="Arial"/>
                <a:hlinkClick r:id="rId3"/>
              </a:rPr>
              <a:t>http://hadoop.apache.org/docs/current/hadoop-project- </a:t>
            </a:r>
            <a:r>
              <a:rPr lang="en-US" sz="1200" spc="-30" dirty="0" smtClean="0">
                <a:latin typeface="Arial"/>
                <a:cs typeface="Arial"/>
              </a:rPr>
              <a:t> </a:t>
            </a:r>
            <a:r>
              <a:rPr lang="en-US" sz="1200" spc="-30" dirty="0" err="1" smtClean="0">
                <a:latin typeface="Arial"/>
                <a:cs typeface="Arial"/>
              </a:rPr>
              <a:t>dist</a:t>
            </a:r>
            <a:r>
              <a:rPr lang="en-US" sz="1200" spc="-30" dirty="0" smtClean="0">
                <a:latin typeface="Arial"/>
                <a:cs typeface="Arial"/>
              </a:rPr>
              <a:t>/</a:t>
            </a:r>
            <a:r>
              <a:rPr lang="en-US" sz="1200" spc="-30" dirty="0" err="1" smtClean="0">
                <a:latin typeface="Arial"/>
                <a:cs typeface="Arial"/>
              </a:rPr>
              <a:t>hadoop-hdfs</a:t>
            </a:r>
            <a:r>
              <a:rPr lang="en-US" sz="1200" spc="-30" dirty="0" smtClean="0">
                <a:latin typeface="Arial"/>
                <a:cs typeface="Arial"/>
              </a:rPr>
              <a:t>/HdfsUserGuide.html</a:t>
            </a:r>
            <a:endParaRPr lang="en-US" sz="1200" dirty="0" smtClean="0">
              <a:latin typeface="Arial"/>
              <a:cs typeface="Arial"/>
            </a:endParaRPr>
          </a:p>
          <a:p>
            <a:pPr marL="585470" marR="1783714" indent="-344170">
              <a:lnSpc>
                <a:spcPts val="1610"/>
              </a:lnSpc>
              <a:spcBef>
                <a:spcPts val="700"/>
              </a:spcBef>
              <a:buFont typeface="Symbol"/>
              <a:buChar char=""/>
              <a:tabLst>
                <a:tab pos="584835" algn="l"/>
                <a:tab pos="585470" algn="l"/>
              </a:tabLst>
            </a:pPr>
            <a:r>
              <a:rPr lang="en-US" sz="1200" spc="-10" dirty="0" smtClean="0">
                <a:latin typeface="Arial"/>
                <a:cs typeface="Arial"/>
              </a:rPr>
              <a:t>An </a:t>
            </a:r>
            <a:r>
              <a:rPr lang="en-US" sz="1200" spc="-30" dirty="0" smtClean="0">
                <a:latin typeface="Arial"/>
                <a:cs typeface="Arial"/>
              </a:rPr>
              <a:t>introduction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Hadoop Distributed </a:t>
            </a:r>
            <a:r>
              <a:rPr lang="en-US" sz="1200" spc="-20" dirty="0" smtClean="0">
                <a:latin typeface="Arial"/>
                <a:cs typeface="Arial"/>
              </a:rPr>
              <a:t>File System</a:t>
            </a:r>
            <a:r>
              <a:rPr lang="en-US" sz="1200" spc="-265" dirty="0" smtClean="0">
                <a:latin typeface="Arial"/>
                <a:cs typeface="Arial"/>
              </a:rPr>
              <a:t> </a:t>
            </a:r>
            <a:r>
              <a:rPr lang="en-US" sz="1200" spc="-40" dirty="0" smtClean="0">
                <a:latin typeface="Arial"/>
                <a:cs typeface="Arial"/>
              </a:rPr>
              <a:t>at  </a:t>
            </a:r>
            <a:r>
              <a:rPr lang="en-US" sz="1200" spc="-30" dirty="0" smtClean="0">
                <a:latin typeface="Arial"/>
                <a:cs typeface="Arial"/>
              </a:rPr>
              <a:t>https://hortonworks.com/apache/hdfs/</a:t>
            </a:r>
            <a:endParaRPr lang="en-US" sz="1200" dirty="0" smtClean="0">
              <a:latin typeface="Arial"/>
              <a:cs typeface="Arial"/>
            </a:endParaRPr>
          </a:p>
          <a:p>
            <a:pPr marL="585470" indent="-344170">
              <a:lnSpc>
                <a:spcPct val="100000"/>
              </a:lnSpc>
              <a:spcBef>
                <a:spcPts val="590"/>
              </a:spcBef>
              <a:buFont typeface="Symbol"/>
              <a:buChar char=""/>
              <a:tabLst>
                <a:tab pos="584835" algn="l"/>
                <a:tab pos="585470" algn="l"/>
              </a:tabLst>
            </a:pPr>
            <a:r>
              <a:rPr lang="en-US" sz="1200" i="1" spc="-20" dirty="0" smtClean="0">
                <a:latin typeface="Arial"/>
                <a:cs typeface="Arial"/>
              </a:rPr>
              <a:t>How HDFS </a:t>
            </a:r>
            <a:r>
              <a:rPr lang="en-US" sz="1200" i="1" spc="-25" dirty="0" smtClean="0">
                <a:latin typeface="Arial"/>
                <a:cs typeface="Arial"/>
              </a:rPr>
              <a:t>works </a:t>
            </a:r>
            <a:r>
              <a:rPr lang="en-US" sz="1200" spc="-20" dirty="0" smtClean="0">
                <a:latin typeface="Arial"/>
                <a:cs typeface="Arial"/>
              </a:rPr>
              <a:t>at</a:t>
            </a:r>
            <a:r>
              <a:rPr lang="en-US" sz="1200" spc="-105" dirty="0" smtClean="0">
                <a:latin typeface="Arial"/>
                <a:cs typeface="Arial"/>
              </a:rPr>
              <a:t> </a:t>
            </a:r>
            <a:r>
              <a:rPr lang="en-US" sz="1200" spc="-30" dirty="0" smtClean="0">
                <a:latin typeface="Arial"/>
                <a:cs typeface="Arial"/>
              </a:rPr>
              <a:t>https://hortonworks.com/apache/hdfs/#section_2</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22</a:t>
            </a:fld>
            <a:endParaRPr lang="fr-FR"/>
          </a:p>
        </p:txBody>
      </p:sp>
    </p:spTree>
    <p:extLst>
      <p:ext uri="{BB962C8B-B14F-4D97-AF65-F5344CB8AC3E}">
        <p14:creationId xmlns:p14="http://schemas.microsoft.com/office/powerpoint/2010/main" val="138894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43815">
              <a:lnSpc>
                <a:spcPts val="1610"/>
              </a:lnSpc>
              <a:spcBef>
                <a:spcPts val="635"/>
              </a:spcBef>
            </a:pPr>
            <a:r>
              <a:rPr lang="en-US" sz="1200" spc="-25" dirty="0" smtClean="0">
                <a:latin typeface="Arial"/>
                <a:cs typeface="Arial"/>
              </a:rPr>
              <a:t>Apache Hadoop clusters grow </a:t>
            </a:r>
            <a:r>
              <a:rPr lang="en-US" sz="1200" spc="-20" dirty="0" smtClean="0">
                <a:latin typeface="Arial"/>
                <a:cs typeface="Arial"/>
              </a:rPr>
              <a:t>and </a:t>
            </a:r>
            <a:r>
              <a:rPr lang="en-US" sz="1200" spc="-25" dirty="0" smtClean="0">
                <a:latin typeface="Arial"/>
                <a:cs typeface="Arial"/>
              </a:rPr>
              <a:t>change </a:t>
            </a:r>
            <a:r>
              <a:rPr lang="en-US" sz="1200" spc="-20" dirty="0" smtClean="0">
                <a:latin typeface="Arial"/>
                <a:cs typeface="Arial"/>
              </a:rPr>
              <a:t>with use. The </a:t>
            </a:r>
            <a:r>
              <a:rPr lang="en-US" sz="1200" spc="-30" dirty="0" smtClean="0">
                <a:latin typeface="Arial"/>
                <a:cs typeface="Arial"/>
              </a:rPr>
              <a:t>normal </a:t>
            </a:r>
            <a:r>
              <a:rPr lang="en-US" sz="1200" spc="-25" dirty="0" smtClean="0">
                <a:latin typeface="Arial"/>
                <a:cs typeface="Arial"/>
              </a:rPr>
              <a:t>method </a:t>
            </a:r>
            <a:r>
              <a:rPr lang="en-US" sz="1200" spc="-20" dirty="0" smtClean="0">
                <a:latin typeface="Arial"/>
                <a:cs typeface="Arial"/>
              </a:rPr>
              <a:t>is </a:t>
            </a:r>
            <a:r>
              <a:rPr lang="en-US" sz="1200" spc="-10" dirty="0" smtClean="0">
                <a:latin typeface="Arial"/>
                <a:cs typeface="Arial"/>
              </a:rPr>
              <a:t>to </a:t>
            </a:r>
            <a:r>
              <a:rPr lang="en-US" sz="1200" spc="-20" dirty="0" smtClean="0">
                <a:latin typeface="Arial"/>
                <a:cs typeface="Arial"/>
              </a:rPr>
              <a:t>use  </a:t>
            </a:r>
            <a:r>
              <a:rPr lang="en-US" sz="1200" spc="-25" dirty="0" smtClean="0">
                <a:latin typeface="Arial"/>
                <a:cs typeface="Arial"/>
              </a:rPr>
              <a:t>Apache</a:t>
            </a:r>
            <a:r>
              <a:rPr lang="en-US" sz="1200" spc="-50" dirty="0" smtClean="0">
                <a:latin typeface="Arial"/>
                <a:cs typeface="Arial"/>
              </a:rPr>
              <a:t> </a:t>
            </a:r>
            <a:r>
              <a:rPr lang="en-US" sz="1200" spc="-20" dirty="0" err="1" smtClean="0">
                <a:latin typeface="Arial"/>
                <a:cs typeface="Arial"/>
              </a:rPr>
              <a:t>Ambari</a:t>
            </a:r>
            <a:r>
              <a:rPr lang="en-US" sz="1200" spc="-6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build</a:t>
            </a:r>
            <a:r>
              <a:rPr lang="en-US" sz="1200" spc="-40" dirty="0" smtClean="0">
                <a:latin typeface="Arial"/>
                <a:cs typeface="Arial"/>
              </a:rPr>
              <a:t> </a:t>
            </a:r>
            <a:r>
              <a:rPr lang="en-US" sz="1200" spc="-25" dirty="0" smtClean="0">
                <a:latin typeface="Arial"/>
                <a:cs typeface="Arial"/>
              </a:rPr>
              <a:t>your</a:t>
            </a:r>
            <a:r>
              <a:rPr lang="en-US" sz="1200" spc="-50" dirty="0" smtClean="0">
                <a:latin typeface="Arial"/>
                <a:cs typeface="Arial"/>
              </a:rPr>
              <a:t> </a:t>
            </a:r>
            <a:r>
              <a:rPr lang="en-US" sz="1200" spc="-25" dirty="0" smtClean="0">
                <a:latin typeface="Arial"/>
                <a:cs typeface="Arial"/>
              </a:rPr>
              <a:t>initial</a:t>
            </a:r>
            <a:r>
              <a:rPr lang="en-US" sz="1200" spc="-60" dirty="0" smtClean="0">
                <a:latin typeface="Arial"/>
                <a:cs typeface="Arial"/>
              </a:rPr>
              <a:t> </a:t>
            </a:r>
            <a:r>
              <a:rPr lang="en-US" sz="1200" spc="-25" dirty="0" smtClean="0">
                <a:latin typeface="Arial"/>
                <a:cs typeface="Arial"/>
              </a:rPr>
              <a:t>cluster</a:t>
            </a:r>
            <a:r>
              <a:rPr lang="en-US" sz="1200" spc="-40" dirty="0" smtClean="0">
                <a:latin typeface="Arial"/>
                <a:cs typeface="Arial"/>
              </a:rPr>
              <a:t> </a:t>
            </a:r>
            <a:r>
              <a:rPr lang="en-US" sz="1200" spc="-20" dirty="0" smtClean="0">
                <a:latin typeface="Arial"/>
                <a:cs typeface="Arial"/>
              </a:rPr>
              <a:t>with</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base</a:t>
            </a:r>
            <a:r>
              <a:rPr lang="en-US" sz="1200" spc="-50" dirty="0" smtClean="0">
                <a:latin typeface="Arial"/>
                <a:cs typeface="Arial"/>
              </a:rPr>
              <a:t> </a:t>
            </a:r>
            <a:r>
              <a:rPr lang="en-US" sz="1200" spc="-20" dirty="0" smtClean="0">
                <a:latin typeface="Arial"/>
                <a:cs typeface="Arial"/>
              </a:rPr>
              <a:t>set</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Hadoop</a:t>
            </a:r>
            <a:r>
              <a:rPr lang="en-US" sz="1200" spc="-65" dirty="0" smtClean="0">
                <a:latin typeface="Arial"/>
                <a:cs typeface="Arial"/>
              </a:rPr>
              <a:t> </a:t>
            </a:r>
            <a:r>
              <a:rPr lang="en-US" sz="1200" spc="-25" dirty="0" smtClean="0">
                <a:latin typeface="Arial"/>
                <a:cs typeface="Arial"/>
              </a:rPr>
              <a:t>services</a:t>
            </a:r>
            <a:r>
              <a:rPr lang="en-US" sz="1200" spc="-40" dirty="0" smtClean="0">
                <a:latin typeface="Arial"/>
                <a:cs typeface="Arial"/>
              </a:rPr>
              <a:t> </a:t>
            </a:r>
            <a:r>
              <a:rPr lang="en-US" sz="1200" spc="-25" dirty="0" smtClean="0">
                <a:latin typeface="Arial"/>
                <a:cs typeface="Arial"/>
              </a:rPr>
              <a:t>targeting  known </a:t>
            </a:r>
            <a:r>
              <a:rPr lang="en-US" sz="1200" spc="-20" dirty="0" smtClean="0">
                <a:latin typeface="Arial"/>
                <a:cs typeface="Arial"/>
              </a:rPr>
              <a:t>use </a:t>
            </a:r>
            <a:r>
              <a:rPr lang="en-US" sz="1200" spc="-25" dirty="0" smtClean="0">
                <a:latin typeface="Arial"/>
                <a:cs typeface="Arial"/>
              </a:rPr>
              <a:t>cases. </a:t>
            </a:r>
            <a:r>
              <a:rPr lang="en-US" sz="1200" spc="-20" dirty="0" smtClean="0">
                <a:latin typeface="Arial"/>
                <a:cs typeface="Arial"/>
              </a:rPr>
              <a:t>You may </a:t>
            </a:r>
            <a:r>
              <a:rPr lang="en-US" sz="1200" spc="-25" dirty="0" smtClean="0">
                <a:latin typeface="Arial"/>
                <a:cs typeface="Arial"/>
              </a:rPr>
              <a:t>want </a:t>
            </a:r>
            <a:r>
              <a:rPr lang="en-US" sz="1200" spc="-10" dirty="0" smtClean="0">
                <a:latin typeface="Arial"/>
                <a:cs typeface="Arial"/>
              </a:rPr>
              <a:t>to </a:t>
            </a:r>
            <a:r>
              <a:rPr lang="en-US" sz="1200" spc="-20" dirty="0" smtClean="0">
                <a:latin typeface="Arial"/>
                <a:cs typeface="Arial"/>
              </a:rPr>
              <a:t>add other </a:t>
            </a:r>
            <a:r>
              <a:rPr lang="en-US" sz="1200" spc="-25" dirty="0" smtClean="0">
                <a:latin typeface="Arial"/>
                <a:cs typeface="Arial"/>
              </a:rPr>
              <a:t>services </a:t>
            </a:r>
            <a:r>
              <a:rPr lang="en-US" sz="1200" spc="-20" dirty="0" smtClean="0">
                <a:latin typeface="Arial"/>
                <a:cs typeface="Arial"/>
              </a:rPr>
              <a:t>for new </a:t>
            </a:r>
            <a:r>
              <a:rPr lang="en-US" sz="1200" spc="-15" dirty="0" smtClean="0">
                <a:latin typeface="Arial"/>
                <a:cs typeface="Arial"/>
              </a:rPr>
              <a:t>use </a:t>
            </a:r>
            <a:r>
              <a:rPr lang="en-US" sz="1200" spc="-20" dirty="0" smtClean="0">
                <a:latin typeface="Arial"/>
                <a:cs typeface="Arial"/>
              </a:rPr>
              <a:t>cases, and even  later</a:t>
            </a:r>
            <a:r>
              <a:rPr lang="en-US" sz="1200" spc="-55" dirty="0" smtClean="0">
                <a:latin typeface="Arial"/>
                <a:cs typeface="Arial"/>
              </a:rPr>
              <a:t> </a:t>
            </a:r>
            <a:r>
              <a:rPr lang="en-US" sz="1200" spc="-25" dirty="0" smtClean="0">
                <a:latin typeface="Arial"/>
                <a:cs typeface="Arial"/>
              </a:rPr>
              <a:t>you</a:t>
            </a:r>
            <a:r>
              <a:rPr lang="en-US" sz="1200" spc="-45" dirty="0" smtClean="0">
                <a:latin typeface="Arial"/>
                <a:cs typeface="Arial"/>
              </a:rPr>
              <a:t> </a:t>
            </a:r>
            <a:r>
              <a:rPr lang="en-US" sz="1200" spc="-20" dirty="0" smtClean="0">
                <a:latin typeface="Arial"/>
                <a:cs typeface="Arial"/>
              </a:rPr>
              <a:t>may</a:t>
            </a:r>
            <a:r>
              <a:rPr lang="en-US" sz="1200" spc="-60" dirty="0" smtClean="0">
                <a:latin typeface="Arial"/>
                <a:cs typeface="Arial"/>
              </a:rPr>
              <a:t> </a:t>
            </a:r>
            <a:r>
              <a:rPr lang="en-US" sz="1200" spc="-20" dirty="0" smtClean="0">
                <a:latin typeface="Arial"/>
                <a:cs typeface="Arial"/>
              </a:rPr>
              <a:t>need</a:t>
            </a:r>
            <a:r>
              <a:rPr lang="en-US" sz="1200" spc="-65"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25" dirty="0" smtClean="0">
                <a:latin typeface="Arial"/>
                <a:cs typeface="Arial"/>
              </a:rPr>
              <a:t>expand</a:t>
            </a:r>
            <a:r>
              <a:rPr lang="en-US" sz="1200" spc="-5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storage</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processing</a:t>
            </a:r>
            <a:r>
              <a:rPr lang="en-US" sz="1200" spc="-55" dirty="0" smtClean="0">
                <a:latin typeface="Arial"/>
                <a:cs typeface="Arial"/>
              </a:rPr>
              <a:t> </a:t>
            </a:r>
            <a:r>
              <a:rPr lang="en-US" sz="1200" spc="-25" dirty="0" smtClean="0">
                <a:latin typeface="Arial"/>
                <a:cs typeface="Arial"/>
              </a:rPr>
              <a:t>capacity</a:t>
            </a:r>
            <a:r>
              <a:rPr lang="en-US" sz="1200" spc="-55" dirty="0" smtClean="0">
                <a:latin typeface="Arial"/>
                <a:cs typeface="Arial"/>
              </a:rPr>
              <a:t> </a:t>
            </a:r>
            <a:r>
              <a:rPr lang="en-US" sz="1200" spc="-15" dirty="0" smtClean="0">
                <a:latin typeface="Arial"/>
                <a:cs typeface="Arial"/>
              </a:rPr>
              <a:t>of</a:t>
            </a:r>
            <a:r>
              <a:rPr lang="en-US" sz="1200" spc="-6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pPr marL="12700" marR="1224280">
              <a:lnSpc>
                <a:spcPts val="1610"/>
              </a:lnSpc>
              <a:spcBef>
                <a:spcPts val="620"/>
              </a:spcBef>
            </a:pPr>
            <a:r>
              <a:rPr lang="en-US" sz="1200" spc="-20" dirty="0" err="1" smtClean="0">
                <a:latin typeface="Arial"/>
                <a:cs typeface="Arial"/>
              </a:rPr>
              <a:t>Ambari</a:t>
            </a:r>
            <a:r>
              <a:rPr lang="en-US" sz="1200" spc="-60" dirty="0" smtClean="0">
                <a:latin typeface="Arial"/>
                <a:cs typeface="Arial"/>
              </a:rPr>
              <a:t> </a:t>
            </a:r>
            <a:r>
              <a:rPr lang="en-US" sz="1200" spc="-20" dirty="0" smtClean="0">
                <a:latin typeface="Arial"/>
                <a:cs typeface="Arial"/>
              </a:rPr>
              <a:t>can</a:t>
            </a:r>
            <a:r>
              <a:rPr lang="en-US" sz="1200" spc="-55" dirty="0" smtClean="0">
                <a:latin typeface="Arial"/>
                <a:cs typeface="Arial"/>
              </a:rPr>
              <a:t> </a:t>
            </a:r>
            <a:r>
              <a:rPr lang="en-US" sz="1200" spc="-20" dirty="0" smtClean="0">
                <a:latin typeface="Arial"/>
                <a:cs typeface="Arial"/>
              </a:rPr>
              <a:t>help</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both</a:t>
            </a:r>
            <a:r>
              <a:rPr lang="en-US" sz="1200" spc="-55" dirty="0" smtClean="0">
                <a:latin typeface="Arial"/>
                <a:cs typeface="Arial"/>
              </a:rPr>
              <a:t> </a:t>
            </a:r>
            <a:r>
              <a:rPr lang="en-US" sz="1200" spc="-25" dirty="0" smtClean="0">
                <a:latin typeface="Arial"/>
                <a:cs typeface="Arial"/>
              </a:rPr>
              <a:t>scenarios,</a:t>
            </a:r>
            <a:r>
              <a:rPr lang="en-US" sz="1200" spc="-5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initial</a:t>
            </a:r>
            <a:r>
              <a:rPr lang="en-US" sz="1200" spc="-65" dirty="0" smtClean="0">
                <a:latin typeface="Arial"/>
                <a:cs typeface="Arial"/>
              </a:rPr>
              <a:t> </a:t>
            </a:r>
            <a:r>
              <a:rPr lang="en-US" sz="1200" spc="-25" dirty="0" smtClean="0">
                <a:latin typeface="Arial"/>
                <a:cs typeface="Arial"/>
              </a:rPr>
              <a:t>configuration</a:t>
            </a:r>
            <a:r>
              <a:rPr lang="en-US" sz="1200" spc="-5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later  </a:t>
            </a:r>
            <a:r>
              <a:rPr lang="en-US" sz="1200" spc="-30" dirty="0" smtClean="0">
                <a:latin typeface="Arial"/>
                <a:cs typeface="Arial"/>
              </a:rPr>
              <a:t>expansion/reconfiguration </a:t>
            </a:r>
            <a:r>
              <a:rPr lang="en-US" sz="1200" spc="-15" dirty="0" smtClean="0">
                <a:latin typeface="Arial"/>
                <a:cs typeface="Arial"/>
              </a:rPr>
              <a:t>of </a:t>
            </a:r>
            <a:r>
              <a:rPr lang="en-US" sz="1200" spc="-25" dirty="0" smtClean="0">
                <a:latin typeface="Arial"/>
                <a:cs typeface="Arial"/>
              </a:rPr>
              <a:t>your</a:t>
            </a:r>
            <a:r>
              <a:rPr lang="en-US" sz="1200" spc="-114"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pPr marL="12700" marR="5080">
              <a:lnSpc>
                <a:spcPct val="96000"/>
              </a:lnSpc>
              <a:spcBef>
                <a:spcPts val="555"/>
              </a:spcBef>
            </a:pPr>
            <a:r>
              <a:rPr lang="en-US" sz="1200" spc="-20" dirty="0" smtClean="0">
                <a:latin typeface="Arial"/>
                <a:cs typeface="Arial"/>
              </a:rPr>
              <a:t>When </a:t>
            </a:r>
            <a:r>
              <a:rPr lang="en-US" sz="1200" spc="-25" dirty="0" smtClean="0">
                <a:latin typeface="Arial"/>
                <a:cs typeface="Arial"/>
              </a:rPr>
              <a:t>you </a:t>
            </a:r>
            <a:r>
              <a:rPr lang="en-US" sz="1200" spc="-15" dirty="0" smtClean="0">
                <a:latin typeface="Arial"/>
                <a:cs typeface="Arial"/>
              </a:rPr>
              <a:t>can </a:t>
            </a:r>
            <a:r>
              <a:rPr lang="en-US" sz="1200" spc="-20" dirty="0" smtClean="0">
                <a:latin typeface="Arial"/>
                <a:cs typeface="Arial"/>
              </a:rPr>
              <a:t>add more </a:t>
            </a:r>
            <a:r>
              <a:rPr lang="en-US" sz="1200" spc="-25" dirty="0" smtClean="0">
                <a:latin typeface="Arial"/>
                <a:cs typeface="Arial"/>
              </a:rPr>
              <a:t>hosts </a:t>
            </a:r>
            <a:r>
              <a:rPr lang="en-US" sz="1200" spc="-10" dirty="0" smtClean="0">
                <a:latin typeface="Arial"/>
                <a:cs typeface="Arial"/>
              </a:rPr>
              <a:t>to </a:t>
            </a:r>
            <a:r>
              <a:rPr lang="en-US" sz="1200" spc="-15" dirty="0" smtClean="0">
                <a:latin typeface="Arial"/>
                <a:cs typeface="Arial"/>
              </a:rPr>
              <a:t>the </a:t>
            </a:r>
            <a:r>
              <a:rPr lang="en-US" sz="1200" spc="-25" dirty="0" smtClean="0">
                <a:latin typeface="Arial"/>
                <a:cs typeface="Arial"/>
              </a:rPr>
              <a:t>cluster you </a:t>
            </a:r>
            <a:r>
              <a:rPr lang="en-US" sz="1200" spc="-20" dirty="0" smtClean="0">
                <a:latin typeface="Arial"/>
                <a:cs typeface="Arial"/>
              </a:rPr>
              <a:t>can </a:t>
            </a:r>
            <a:r>
              <a:rPr lang="en-US" sz="1200" spc="-25" dirty="0" smtClean="0">
                <a:latin typeface="Arial"/>
                <a:cs typeface="Arial"/>
              </a:rPr>
              <a:t>assign </a:t>
            </a:r>
            <a:r>
              <a:rPr lang="en-US" sz="1200" spc="-20" dirty="0" smtClean="0">
                <a:latin typeface="Arial"/>
                <a:cs typeface="Arial"/>
              </a:rPr>
              <a:t>these </a:t>
            </a:r>
            <a:r>
              <a:rPr lang="en-US" sz="1200" spc="-25" dirty="0" smtClean="0">
                <a:latin typeface="Arial"/>
                <a:cs typeface="Arial"/>
              </a:rPr>
              <a:t>hosts </a:t>
            </a:r>
            <a:r>
              <a:rPr lang="en-US" sz="1200" spc="-15" dirty="0" smtClean="0">
                <a:latin typeface="Arial"/>
                <a:cs typeface="Arial"/>
              </a:rPr>
              <a:t>to </a:t>
            </a:r>
            <a:r>
              <a:rPr lang="en-US" sz="1200" spc="-25" dirty="0" smtClean="0">
                <a:latin typeface="Arial"/>
                <a:cs typeface="Arial"/>
              </a:rPr>
              <a:t>run </a:t>
            </a:r>
            <a:r>
              <a:rPr lang="en-US" sz="1200" spc="-15" dirty="0" smtClean="0">
                <a:latin typeface="Arial"/>
                <a:cs typeface="Arial"/>
              </a:rPr>
              <a:t>as  </a:t>
            </a:r>
            <a:r>
              <a:rPr lang="en-US" sz="1200" spc="-25" dirty="0" err="1" smtClean="0">
                <a:latin typeface="Arial"/>
                <a:cs typeface="Arial"/>
              </a:rPr>
              <a:t>DataNodes</a:t>
            </a:r>
            <a:r>
              <a:rPr lang="en-US" sz="1200" spc="-25" dirty="0" smtClean="0">
                <a:latin typeface="Arial"/>
                <a:cs typeface="Arial"/>
              </a:rPr>
              <a:t> (and </a:t>
            </a:r>
            <a:r>
              <a:rPr lang="en-US" sz="1200" spc="-30" dirty="0" err="1" smtClean="0">
                <a:latin typeface="Arial"/>
                <a:cs typeface="Arial"/>
              </a:rPr>
              <a:t>NodeManagers</a:t>
            </a:r>
            <a:r>
              <a:rPr lang="en-US" sz="1200" spc="-30" dirty="0" smtClean="0">
                <a:latin typeface="Arial"/>
                <a:cs typeface="Arial"/>
              </a:rPr>
              <a:t> </a:t>
            </a:r>
            <a:r>
              <a:rPr lang="en-US" sz="1200" spc="-25" dirty="0" smtClean="0">
                <a:latin typeface="Arial"/>
                <a:cs typeface="Arial"/>
              </a:rPr>
              <a:t>under YARN, </a:t>
            </a:r>
            <a:r>
              <a:rPr lang="en-US" sz="1200" spc="-15" dirty="0" smtClean="0">
                <a:latin typeface="Arial"/>
                <a:cs typeface="Arial"/>
              </a:rPr>
              <a:t>as </a:t>
            </a:r>
            <a:r>
              <a:rPr lang="en-US" sz="1200" spc="-25" dirty="0" smtClean="0">
                <a:latin typeface="Arial"/>
                <a:cs typeface="Arial"/>
              </a:rPr>
              <a:t>you will </a:t>
            </a:r>
            <a:r>
              <a:rPr lang="en-US" sz="1200" spc="-20" dirty="0" smtClean="0">
                <a:latin typeface="Arial"/>
                <a:cs typeface="Arial"/>
              </a:rPr>
              <a:t>see </a:t>
            </a:r>
            <a:r>
              <a:rPr lang="en-US" sz="1200" spc="-25" dirty="0" smtClean="0">
                <a:latin typeface="Arial"/>
                <a:cs typeface="Arial"/>
              </a:rPr>
              <a:t>later). This allows you</a:t>
            </a:r>
            <a:r>
              <a:rPr lang="en-US" sz="1200" spc="-229" dirty="0" smtClean="0">
                <a:latin typeface="Arial"/>
                <a:cs typeface="Arial"/>
              </a:rPr>
              <a:t> </a:t>
            </a:r>
            <a:r>
              <a:rPr lang="en-US" sz="1200" spc="-10" dirty="0" smtClean="0">
                <a:latin typeface="Arial"/>
                <a:cs typeface="Arial"/>
              </a:rPr>
              <a:t>to  </a:t>
            </a:r>
            <a:r>
              <a:rPr lang="en-US" sz="1200" spc="-25" dirty="0" smtClean="0">
                <a:latin typeface="Arial"/>
                <a:cs typeface="Arial"/>
              </a:rPr>
              <a:t>expand both your HDFS storage </a:t>
            </a:r>
            <a:r>
              <a:rPr lang="en-US" sz="1200" spc="-30" dirty="0" smtClean="0">
                <a:latin typeface="Arial"/>
                <a:cs typeface="Arial"/>
              </a:rPr>
              <a:t>capacity </a:t>
            </a:r>
            <a:r>
              <a:rPr lang="en-US" sz="1200" spc="-20" dirty="0" smtClean="0">
                <a:latin typeface="Arial"/>
                <a:cs typeface="Arial"/>
              </a:rPr>
              <a:t>and </a:t>
            </a:r>
            <a:r>
              <a:rPr lang="en-US" sz="1200" spc="-25" dirty="0" smtClean="0">
                <a:latin typeface="Arial"/>
                <a:cs typeface="Arial"/>
              </a:rPr>
              <a:t>your overall processing</a:t>
            </a:r>
            <a:r>
              <a:rPr lang="en-US" sz="1200" spc="-250" dirty="0" smtClean="0">
                <a:latin typeface="Arial"/>
                <a:cs typeface="Arial"/>
              </a:rPr>
              <a:t> </a:t>
            </a:r>
            <a:r>
              <a:rPr lang="en-US" sz="1200" spc="-25" dirty="0" smtClean="0">
                <a:latin typeface="Arial"/>
                <a:cs typeface="Arial"/>
              </a:rPr>
              <a:t>power.</a:t>
            </a:r>
            <a:endParaRPr lang="en-US" sz="1200" dirty="0" smtClean="0">
              <a:latin typeface="Arial"/>
              <a:cs typeface="Arial"/>
            </a:endParaRPr>
          </a:p>
          <a:p>
            <a:pPr marL="12700" marR="601980">
              <a:lnSpc>
                <a:spcPts val="1610"/>
              </a:lnSpc>
              <a:spcBef>
                <a:spcPts val="645"/>
              </a:spcBef>
            </a:pPr>
            <a:r>
              <a:rPr lang="en-US" sz="1200" spc="-25" dirty="0" smtClean="0">
                <a:latin typeface="Arial"/>
                <a:cs typeface="Arial"/>
              </a:rPr>
              <a:t>Similarly you </a:t>
            </a:r>
            <a:r>
              <a:rPr lang="en-US" sz="1200" spc="-20" dirty="0" smtClean="0">
                <a:latin typeface="Arial"/>
                <a:cs typeface="Arial"/>
              </a:rPr>
              <a:t>can </a:t>
            </a:r>
            <a:r>
              <a:rPr lang="en-US" sz="1200" spc="-30" dirty="0" smtClean="0">
                <a:latin typeface="Arial"/>
                <a:cs typeface="Arial"/>
              </a:rPr>
              <a:t>removed </a:t>
            </a:r>
            <a:r>
              <a:rPr lang="en-US" sz="1200" spc="-25" dirty="0" err="1" smtClean="0">
                <a:latin typeface="Arial"/>
                <a:cs typeface="Arial"/>
              </a:rPr>
              <a:t>DataNodes</a:t>
            </a:r>
            <a:r>
              <a:rPr lang="en-US" sz="1200" spc="-25" dirty="0" smtClean="0">
                <a:latin typeface="Arial"/>
                <a:cs typeface="Arial"/>
              </a:rPr>
              <a:t> </a:t>
            </a:r>
            <a:r>
              <a:rPr lang="en-US" sz="1200" spc="-15" dirty="0" smtClean="0">
                <a:latin typeface="Arial"/>
                <a:cs typeface="Arial"/>
              </a:rPr>
              <a:t>if </a:t>
            </a:r>
            <a:r>
              <a:rPr lang="en-US" sz="1200" spc="-25" dirty="0" smtClean="0">
                <a:latin typeface="Arial"/>
                <a:cs typeface="Arial"/>
              </a:rPr>
              <a:t>they </a:t>
            </a:r>
            <a:r>
              <a:rPr lang="en-US" sz="1200" spc="-20" dirty="0" smtClean="0">
                <a:latin typeface="Arial"/>
                <a:cs typeface="Arial"/>
              </a:rPr>
              <a:t>are </a:t>
            </a:r>
            <a:r>
              <a:rPr lang="en-US" sz="1200" spc="-30" dirty="0" smtClean="0">
                <a:latin typeface="Arial"/>
                <a:cs typeface="Arial"/>
              </a:rPr>
              <a:t>malfunctioning </a:t>
            </a:r>
            <a:r>
              <a:rPr lang="en-US" sz="1200" spc="-15" dirty="0" smtClean="0">
                <a:latin typeface="Arial"/>
                <a:cs typeface="Arial"/>
              </a:rPr>
              <a:t>or </a:t>
            </a:r>
            <a:r>
              <a:rPr lang="en-US" sz="1200" spc="-25" dirty="0" smtClean="0">
                <a:latin typeface="Arial"/>
                <a:cs typeface="Arial"/>
              </a:rPr>
              <a:t>you want</a:t>
            </a:r>
            <a:r>
              <a:rPr lang="en-US" sz="1200" spc="-229" dirty="0" smtClean="0">
                <a:latin typeface="Arial"/>
                <a:cs typeface="Arial"/>
              </a:rPr>
              <a:t> </a:t>
            </a:r>
            <a:r>
              <a:rPr lang="en-US" sz="1200" spc="-10" dirty="0" smtClean="0">
                <a:latin typeface="Arial"/>
                <a:cs typeface="Arial"/>
              </a:rPr>
              <a:t>to  </a:t>
            </a:r>
            <a:r>
              <a:rPr lang="en-US" sz="1200" spc="-25" dirty="0" smtClean="0">
                <a:latin typeface="Arial"/>
                <a:cs typeface="Arial"/>
              </a:rPr>
              <a:t>reorganize your</a:t>
            </a:r>
            <a:r>
              <a:rPr lang="en-US" sz="1200" spc="-80"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23</a:t>
            </a:fld>
            <a:endParaRPr lang="fr-FR"/>
          </a:p>
        </p:txBody>
      </p:sp>
    </p:spTree>
    <p:extLst>
      <p:ext uri="{BB962C8B-B14F-4D97-AF65-F5344CB8AC3E}">
        <p14:creationId xmlns:p14="http://schemas.microsoft.com/office/powerpoint/2010/main" val="1792032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314450">
              <a:lnSpc>
                <a:spcPts val="2210"/>
              </a:lnSpc>
              <a:spcBef>
                <a:spcPts val="160"/>
              </a:spcBef>
            </a:pPr>
            <a:r>
              <a:rPr lang="en-US" sz="1200" spc="-20" dirty="0" smtClean="0">
                <a:latin typeface="Arial"/>
                <a:cs typeface="Arial"/>
              </a:rPr>
              <a:t>With </a:t>
            </a:r>
            <a:r>
              <a:rPr lang="en-US" sz="1200" spc="-25" dirty="0" smtClean="0">
                <a:latin typeface="Arial"/>
                <a:cs typeface="Arial"/>
              </a:rPr>
              <a:t>Hadoop </a:t>
            </a:r>
            <a:r>
              <a:rPr lang="en-US" sz="1200" spc="-20" dirty="0" smtClean="0">
                <a:latin typeface="Arial"/>
                <a:cs typeface="Arial"/>
              </a:rPr>
              <a:t>2, high </a:t>
            </a:r>
            <a:r>
              <a:rPr lang="en-US" sz="1200" spc="-25" dirty="0" smtClean="0">
                <a:latin typeface="Arial"/>
                <a:cs typeface="Arial"/>
              </a:rPr>
              <a:t>availability </a:t>
            </a:r>
            <a:r>
              <a:rPr lang="en-US" sz="1200" spc="-15" dirty="0" smtClean="0">
                <a:latin typeface="Arial"/>
                <a:cs typeface="Arial"/>
              </a:rPr>
              <a:t>is </a:t>
            </a:r>
            <a:r>
              <a:rPr lang="en-US" sz="1200" spc="-25" dirty="0" smtClean="0">
                <a:latin typeface="Arial"/>
                <a:cs typeface="Arial"/>
              </a:rPr>
              <a:t>supported</a:t>
            </a:r>
            <a:r>
              <a:rPr lang="en-US" sz="1200" spc="-204" dirty="0" smtClean="0">
                <a:latin typeface="Arial"/>
                <a:cs typeface="Arial"/>
              </a:rPr>
              <a:t> </a:t>
            </a:r>
            <a:r>
              <a:rPr lang="en-US" sz="1200" spc="-30" dirty="0" smtClean="0">
                <a:latin typeface="Arial"/>
                <a:cs typeface="Arial"/>
              </a:rPr>
              <a:t>out-of-the-box.  Features:</a:t>
            </a:r>
            <a:endParaRPr lang="en-US" sz="1200" dirty="0" smtClean="0">
              <a:latin typeface="Arial"/>
              <a:cs typeface="Arial"/>
            </a:endParaRPr>
          </a:p>
          <a:p>
            <a:pPr marL="12700" indent="228600">
              <a:lnSpc>
                <a:spcPct val="100000"/>
              </a:lnSpc>
              <a:spcBef>
                <a:spcPts val="465"/>
              </a:spcBef>
              <a:buFont typeface="Symbol"/>
              <a:buChar char=""/>
              <a:tabLst>
                <a:tab pos="584835" algn="l"/>
                <a:tab pos="585470" algn="l"/>
              </a:tabLst>
            </a:pPr>
            <a:r>
              <a:rPr lang="en-US" sz="1200" spc="-20" dirty="0" smtClean="0">
                <a:latin typeface="Arial"/>
                <a:cs typeface="Arial"/>
              </a:rPr>
              <a:t>two </a:t>
            </a:r>
            <a:r>
              <a:rPr lang="en-US" sz="1200" spc="-25" dirty="0" smtClean="0">
                <a:latin typeface="Arial"/>
                <a:cs typeface="Arial"/>
              </a:rPr>
              <a:t>available </a:t>
            </a:r>
            <a:r>
              <a:rPr lang="en-US" sz="1200" spc="-25" dirty="0" err="1" smtClean="0">
                <a:latin typeface="Arial"/>
                <a:cs typeface="Arial"/>
              </a:rPr>
              <a:t>NameNodes</a:t>
            </a:r>
            <a:r>
              <a:rPr lang="en-US" sz="1200" spc="-25" dirty="0" smtClean="0">
                <a:latin typeface="Arial"/>
                <a:cs typeface="Arial"/>
              </a:rPr>
              <a:t>: Active </a:t>
            </a:r>
            <a:r>
              <a:rPr lang="en-US" sz="1200" spc="-20" dirty="0" smtClean="0">
                <a:latin typeface="Arial"/>
                <a:cs typeface="Arial"/>
              </a:rPr>
              <a:t>and</a:t>
            </a:r>
            <a:r>
              <a:rPr lang="en-US" sz="1200" spc="-140" dirty="0" smtClean="0">
                <a:latin typeface="Arial"/>
                <a:cs typeface="Arial"/>
              </a:rPr>
              <a:t> </a:t>
            </a:r>
            <a:r>
              <a:rPr lang="en-US" sz="1200" spc="-25" dirty="0" smtClean="0">
                <a:latin typeface="Arial"/>
                <a:cs typeface="Arial"/>
              </a:rPr>
              <a:t>Standby</a:t>
            </a:r>
            <a:endParaRPr lang="en-US" sz="1200" dirty="0" smtClean="0">
              <a:latin typeface="Arial"/>
              <a:cs typeface="Arial"/>
            </a:endParaRPr>
          </a:p>
          <a:p>
            <a:pPr marL="12700" indent="228600">
              <a:lnSpc>
                <a:spcPct val="100000"/>
              </a:lnSpc>
              <a:spcBef>
                <a:spcPts val="630"/>
              </a:spcBef>
              <a:buFont typeface="Symbol"/>
              <a:buChar char=""/>
              <a:tabLst>
                <a:tab pos="584835" algn="l"/>
                <a:tab pos="585470" algn="l"/>
              </a:tabLst>
            </a:pPr>
            <a:r>
              <a:rPr lang="en-US" sz="1200" spc="-25" dirty="0" smtClean="0">
                <a:latin typeface="Arial"/>
                <a:cs typeface="Arial"/>
              </a:rPr>
              <a:t>transactions logged </a:t>
            </a:r>
            <a:r>
              <a:rPr lang="en-US" sz="1200" spc="-10" dirty="0" smtClean="0">
                <a:latin typeface="Arial"/>
                <a:cs typeface="Arial"/>
              </a:rPr>
              <a:t>to </a:t>
            </a:r>
            <a:r>
              <a:rPr lang="en-US" sz="1200" spc="-25" dirty="0" smtClean="0">
                <a:latin typeface="Arial"/>
                <a:cs typeface="Arial"/>
              </a:rPr>
              <a:t>Quorum Journal Nodes</a:t>
            </a:r>
            <a:r>
              <a:rPr lang="en-US" sz="1200" spc="-229" dirty="0" smtClean="0">
                <a:latin typeface="Arial"/>
                <a:cs typeface="Arial"/>
              </a:rPr>
              <a:t> </a:t>
            </a:r>
            <a:r>
              <a:rPr lang="en-US" sz="1200" spc="-20" dirty="0" smtClean="0">
                <a:latin typeface="Arial"/>
                <a:cs typeface="Arial"/>
              </a:rPr>
              <a:t>(QJM)</a:t>
            </a:r>
            <a:endParaRPr lang="en-US" sz="1200" dirty="0" smtClean="0">
              <a:latin typeface="Arial"/>
              <a:cs typeface="Arial"/>
            </a:endParaRPr>
          </a:p>
          <a:p>
            <a:pPr marL="12700" indent="228600">
              <a:lnSpc>
                <a:spcPct val="100000"/>
              </a:lnSpc>
              <a:spcBef>
                <a:spcPts val="625"/>
              </a:spcBef>
              <a:buFont typeface="Symbol"/>
              <a:buChar char=""/>
              <a:tabLst>
                <a:tab pos="584835" algn="l"/>
                <a:tab pos="585470" algn="l"/>
              </a:tabLst>
            </a:pPr>
            <a:r>
              <a:rPr lang="en-US" sz="1200" spc="-25" dirty="0" smtClean="0">
                <a:latin typeface="Arial"/>
                <a:cs typeface="Arial"/>
              </a:rPr>
              <a:t>standby </a:t>
            </a:r>
            <a:r>
              <a:rPr lang="en-US" sz="1200" spc="-20" dirty="0" smtClean="0">
                <a:latin typeface="Arial"/>
                <a:cs typeface="Arial"/>
              </a:rPr>
              <a:t>node </a:t>
            </a:r>
            <a:r>
              <a:rPr lang="en-US" sz="1200" spc="-25" dirty="0" smtClean="0">
                <a:latin typeface="Arial"/>
                <a:cs typeface="Arial"/>
              </a:rPr>
              <a:t>periodically gets</a:t>
            </a:r>
            <a:r>
              <a:rPr lang="en-US" sz="1200" spc="-160" dirty="0" smtClean="0">
                <a:latin typeface="Arial"/>
                <a:cs typeface="Arial"/>
              </a:rPr>
              <a:t> </a:t>
            </a:r>
            <a:r>
              <a:rPr lang="en-US" sz="1200" spc="-25" dirty="0" smtClean="0">
                <a:latin typeface="Arial"/>
                <a:cs typeface="Arial"/>
              </a:rPr>
              <a:t>updates</a:t>
            </a:r>
            <a:endParaRPr lang="en-US" sz="1200" dirty="0" smtClean="0">
              <a:latin typeface="Arial"/>
              <a:cs typeface="Arial"/>
            </a:endParaRPr>
          </a:p>
          <a:p>
            <a:pPr marL="12700" indent="228600">
              <a:lnSpc>
                <a:spcPct val="100000"/>
              </a:lnSpc>
              <a:spcBef>
                <a:spcPts val="630"/>
              </a:spcBef>
              <a:buFont typeface="Symbol"/>
              <a:buChar char=""/>
              <a:tabLst>
                <a:tab pos="584835" algn="l"/>
                <a:tab pos="585470" algn="l"/>
              </a:tabLst>
            </a:pPr>
            <a:r>
              <a:rPr lang="en-US" sz="1200" spc="-25" dirty="0" err="1" smtClean="0">
                <a:latin typeface="Arial"/>
                <a:cs typeface="Arial"/>
              </a:rPr>
              <a:t>DataNodes</a:t>
            </a:r>
            <a:r>
              <a:rPr lang="en-US" sz="1200" spc="-60" dirty="0" smtClean="0">
                <a:latin typeface="Arial"/>
                <a:cs typeface="Arial"/>
              </a:rPr>
              <a:t> </a:t>
            </a:r>
            <a:r>
              <a:rPr lang="en-US" sz="1200" spc="-20" dirty="0" smtClean="0">
                <a:latin typeface="Arial"/>
                <a:cs typeface="Arial"/>
              </a:rPr>
              <a:t>send</a:t>
            </a:r>
            <a:r>
              <a:rPr lang="en-US" sz="1200" spc="-60" dirty="0" smtClean="0">
                <a:latin typeface="Arial"/>
                <a:cs typeface="Arial"/>
              </a:rPr>
              <a:t> </a:t>
            </a:r>
            <a:r>
              <a:rPr lang="en-US" sz="1200" spc="-20" dirty="0" smtClean="0">
                <a:latin typeface="Arial"/>
                <a:cs typeface="Arial"/>
              </a:rPr>
              <a:t>block</a:t>
            </a:r>
            <a:r>
              <a:rPr lang="en-US" sz="1200" spc="-55" dirty="0" smtClean="0">
                <a:latin typeface="Arial"/>
                <a:cs typeface="Arial"/>
              </a:rPr>
              <a:t> </a:t>
            </a:r>
            <a:r>
              <a:rPr lang="en-US" sz="1200" spc="-25" dirty="0" smtClean="0">
                <a:latin typeface="Arial"/>
                <a:cs typeface="Arial"/>
              </a:rPr>
              <a:t>locations</a:t>
            </a:r>
            <a:r>
              <a:rPr lang="en-US" sz="1200" spc="-55"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5" dirty="0" smtClean="0">
                <a:latin typeface="Arial"/>
                <a:cs typeface="Arial"/>
              </a:rPr>
              <a:t>heartbeats</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b="1" spc="-20" dirty="0" smtClean="0">
                <a:latin typeface="Arial"/>
                <a:cs typeface="Arial"/>
              </a:rPr>
              <a:t>both</a:t>
            </a:r>
            <a:r>
              <a:rPr lang="en-US" sz="1200" b="1" spc="-50" dirty="0" smtClean="0">
                <a:latin typeface="Arial"/>
                <a:cs typeface="Arial"/>
              </a:rPr>
              <a:t> </a:t>
            </a:r>
            <a:r>
              <a:rPr lang="en-US" sz="1200" spc="-25" dirty="0" err="1" smtClean="0">
                <a:latin typeface="Arial"/>
                <a:cs typeface="Arial"/>
              </a:rPr>
              <a:t>NameNodes</a:t>
            </a:r>
            <a:endParaRPr lang="en-US" sz="1200" dirty="0" smtClean="0">
              <a:latin typeface="Arial"/>
              <a:cs typeface="Arial"/>
            </a:endParaRPr>
          </a:p>
          <a:p>
            <a:pPr marL="12700" indent="228600">
              <a:lnSpc>
                <a:spcPct val="100000"/>
              </a:lnSpc>
              <a:spcBef>
                <a:spcPts val="630"/>
              </a:spcBef>
              <a:buFont typeface="Symbol"/>
              <a:buChar char=""/>
              <a:tabLst>
                <a:tab pos="584835" algn="l"/>
                <a:tab pos="585470" algn="l"/>
              </a:tabLst>
            </a:pPr>
            <a:r>
              <a:rPr lang="en-US" sz="1200" spc="-25" dirty="0" smtClean="0">
                <a:latin typeface="Arial"/>
                <a:cs typeface="Arial"/>
              </a:rPr>
              <a:t>when</a:t>
            </a:r>
            <a:r>
              <a:rPr lang="en-US" sz="1200" spc="-45" dirty="0" smtClean="0">
                <a:latin typeface="Arial"/>
                <a:cs typeface="Arial"/>
              </a:rPr>
              <a:t> </a:t>
            </a:r>
            <a:r>
              <a:rPr lang="en-US" sz="1200" spc="-25" dirty="0" smtClean="0">
                <a:latin typeface="Arial"/>
                <a:cs typeface="Arial"/>
              </a:rPr>
              <a:t>failures</a:t>
            </a:r>
            <a:r>
              <a:rPr lang="en-US" sz="1200" spc="-35" dirty="0" smtClean="0">
                <a:latin typeface="Arial"/>
                <a:cs typeface="Arial"/>
              </a:rPr>
              <a:t> </a:t>
            </a:r>
            <a:r>
              <a:rPr lang="en-US" sz="1200" spc="-25" dirty="0" smtClean="0">
                <a:latin typeface="Arial"/>
                <a:cs typeface="Arial"/>
              </a:rPr>
              <a:t>occur,</a:t>
            </a:r>
            <a:r>
              <a:rPr lang="en-US" sz="1200" spc="-50" dirty="0" smtClean="0">
                <a:latin typeface="Arial"/>
                <a:cs typeface="Arial"/>
              </a:rPr>
              <a:t> </a:t>
            </a:r>
            <a:r>
              <a:rPr lang="en-US" sz="1200" spc="-25" dirty="0" smtClean="0">
                <a:latin typeface="Arial"/>
                <a:cs typeface="Arial"/>
              </a:rPr>
              <a:t>Standby</a:t>
            </a:r>
            <a:r>
              <a:rPr lang="en-US" sz="1200" spc="-7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take</a:t>
            </a:r>
            <a:r>
              <a:rPr lang="en-US" sz="1200" spc="-50" dirty="0" smtClean="0">
                <a:latin typeface="Arial"/>
                <a:cs typeface="Arial"/>
              </a:rPr>
              <a:t> </a:t>
            </a:r>
            <a:r>
              <a:rPr lang="en-US" sz="1200" spc="-30" dirty="0" smtClean="0">
                <a:latin typeface="Arial"/>
                <a:cs typeface="Arial"/>
              </a:rPr>
              <a:t>over</a:t>
            </a:r>
            <a:r>
              <a:rPr lang="en-US" sz="1200" spc="-45" dirty="0" smtClean="0">
                <a:latin typeface="Arial"/>
                <a:cs typeface="Arial"/>
              </a:rPr>
              <a:t> </a:t>
            </a:r>
            <a:r>
              <a:rPr lang="en-US" sz="1200" spc="-20" dirty="0" smtClean="0">
                <a:latin typeface="Arial"/>
                <a:cs typeface="Arial"/>
              </a:rPr>
              <a:t>with</a:t>
            </a:r>
            <a:r>
              <a:rPr lang="en-US" sz="1200" spc="-45" dirty="0" smtClean="0">
                <a:latin typeface="Arial"/>
                <a:cs typeface="Arial"/>
              </a:rPr>
              <a:t> </a:t>
            </a:r>
            <a:r>
              <a:rPr lang="en-US" sz="1200" spc="-20" dirty="0" smtClean="0">
                <a:latin typeface="Arial"/>
                <a:cs typeface="Arial"/>
              </a:rPr>
              <a:t>very</a:t>
            </a:r>
            <a:r>
              <a:rPr lang="en-US" sz="1200" spc="-60" dirty="0" smtClean="0">
                <a:latin typeface="Arial"/>
                <a:cs typeface="Arial"/>
              </a:rPr>
              <a:t> </a:t>
            </a:r>
            <a:r>
              <a:rPr lang="en-US" sz="1200" spc="-20" dirty="0" smtClean="0">
                <a:latin typeface="Arial"/>
                <a:cs typeface="Arial"/>
              </a:rPr>
              <a:t>small</a:t>
            </a:r>
            <a:r>
              <a:rPr lang="en-US" sz="1200" spc="-55" dirty="0" smtClean="0">
                <a:latin typeface="Arial"/>
                <a:cs typeface="Arial"/>
              </a:rPr>
              <a:t> </a:t>
            </a:r>
            <a:r>
              <a:rPr lang="en-US" sz="1200" spc="-25" dirty="0" smtClean="0">
                <a:latin typeface="Arial"/>
                <a:cs typeface="Arial"/>
              </a:rPr>
              <a:t>downtime</a:t>
            </a:r>
            <a:endParaRPr lang="en-US" sz="1200" dirty="0" smtClean="0">
              <a:latin typeface="Arial"/>
              <a:cs typeface="Arial"/>
            </a:endParaRPr>
          </a:p>
          <a:p>
            <a:pPr marL="12700" marR="4333875" indent="228600">
              <a:lnSpc>
                <a:spcPct val="131600"/>
              </a:lnSpc>
              <a:spcBef>
                <a:spcPts val="95"/>
              </a:spcBef>
              <a:buFont typeface="Symbol"/>
              <a:buChar char=""/>
              <a:tabLst>
                <a:tab pos="584835" algn="l"/>
                <a:tab pos="585470" algn="l"/>
              </a:tabLst>
            </a:pPr>
            <a:r>
              <a:rPr lang="en-US" sz="1200" spc="-10" dirty="0" smtClean="0">
                <a:latin typeface="Arial"/>
                <a:cs typeface="Arial"/>
              </a:rPr>
              <a:t>no </a:t>
            </a:r>
            <a:r>
              <a:rPr lang="en-US" sz="1200" spc="-20" dirty="0" smtClean="0">
                <a:latin typeface="Arial"/>
                <a:cs typeface="Arial"/>
              </a:rPr>
              <a:t>cold</a:t>
            </a:r>
            <a:r>
              <a:rPr lang="en-US" sz="1200" spc="-185" dirty="0" smtClean="0">
                <a:latin typeface="Arial"/>
                <a:cs typeface="Arial"/>
              </a:rPr>
              <a:t> </a:t>
            </a:r>
            <a:r>
              <a:rPr lang="en-US" sz="1200" spc="-25" dirty="0" smtClean="0">
                <a:latin typeface="Arial"/>
                <a:cs typeface="Arial"/>
              </a:rPr>
              <a:t>start  Deployment:</a:t>
            </a:r>
            <a:endParaRPr lang="en-US" sz="1200" dirty="0" smtClean="0">
              <a:latin typeface="Arial"/>
              <a:cs typeface="Arial"/>
            </a:endParaRPr>
          </a:p>
          <a:p>
            <a:pPr marL="12700" indent="228600">
              <a:lnSpc>
                <a:spcPct val="100000"/>
              </a:lnSpc>
              <a:spcBef>
                <a:spcPts val="630"/>
              </a:spcBef>
              <a:buFont typeface="Symbol"/>
              <a:buChar char=""/>
              <a:tabLst>
                <a:tab pos="584835" algn="l"/>
                <a:tab pos="585470" algn="l"/>
              </a:tabLst>
            </a:pPr>
            <a:r>
              <a:rPr lang="en-US" sz="1200" spc="-20" dirty="0" smtClean="0">
                <a:latin typeface="Arial"/>
                <a:cs typeface="Arial"/>
              </a:rPr>
              <a:t>need </a:t>
            </a:r>
            <a:r>
              <a:rPr lang="en-US" sz="1200" spc="-10" dirty="0" smtClean="0">
                <a:latin typeface="Arial"/>
                <a:cs typeface="Arial"/>
              </a:rPr>
              <a:t>to </a:t>
            </a:r>
            <a:r>
              <a:rPr lang="en-US" sz="1200" spc="-25" dirty="0" smtClean="0">
                <a:latin typeface="Arial"/>
                <a:cs typeface="Arial"/>
              </a:rPr>
              <a:t>have </a:t>
            </a:r>
            <a:r>
              <a:rPr lang="en-US" sz="1200" spc="-20" dirty="0" smtClean="0">
                <a:latin typeface="Arial"/>
                <a:cs typeface="Arial"/>
              </a:rPr>
              <a:t>two </a:t>
            </a:r>
            <a:r>
              <a:rPr lang="en-US" sz="1200" spc="-25" dirty="0" smtClean="0">
                <a:latin typeface="Arial"/>
                <a:cs typeface="Arial"/>
              </a:rPr>
              <a:t>dedicated </a:t>
            </a:r>
            <a:r>
              <a:rPr lang="en-US" sz="1200" spc="-25" dirty="0" err="1" smtClean="0">
                <a:latin typeface="Arial"/>
                <a:cs typeface="Arial"/>
              </a:rPr>
              <a:t>NameNodes</a:t>
            </a:r>
            <a:r>
              <a:rPr lang="en-US" sz="1200" spc="-25" dirty="0" smtClean="0">
                <a:latin typeface="Arial"/>
                <a:cs typeface="Arial"/>
              </a:rPr>
              <a:t> </a:t>
            </a:r>
            <a:r>
              <a:rPr lang="en-US" sz="1200" spc="-10" dirty="0" smtClean="0">
                <a:latin typeface="Arial"/>
                <a:cs typeface="Arial"/>
              </a:rPr>
              <a:t>in</a:t>
            </a:r>
            <a:r>
              <a:rPr lang="en-US" sz="1200" spc="-285" dirty="0" smtClean="0">
                <a:latin typeface="Arial"/>
                <a:cs typeface="Arial"/>
              </a:rPr>
              <a:t> </a:t>
            </a:r>
            <a:r>
              <a:rPr lang="en-US" sz="1200" spc="-20" dirty="0" smtClean="0">
                <a:latin typeface="Arial"/>
                <a:cs typeface="Arial"/>
              </a:rPr>
              <a:t>the </a:t>
            </a:r>
            <a:r>
              <a:rPr lang="en-US" sz="1200" spc="-30" dirty="0" smtClean="0">
                <a:latin typeface="Arial"/>
                <a:cs typeface="Arial"/>
              </a:rPr>
              <a:t>cluster</a:t>
            </a:r>
            <a:endParaRPr lang="en-US" sz="1200" dirty="0" smtClean="0">
              <a:latin typeface="Arial"/>
              <a:cs typeface="Arial"/>
            </a:endParaRPr>
          </a:p>
          <a:p>
            <a:pPr marL="12700" indent="228600">
              <a:lnSpc>
                <a:spcPct val="100000"/>
              </a:lnSpc>
              <a:spcBef>
                <a:spcPts val="630"/>
              </a:spcBef>
              <a:buFont typeface="Symbol"/>
              <a:buChar char=""/>
              <a:tabLst>
                <a:tab pos="584835" algn="l"/>
                <a:tab pos="585470" algn="l"/>
              </a:tabLst>
            </a:pPr>
            <a:r>
              <a:rPr lang="en-US" sz="1200" spc="-15" dirty="0" smtClean="0">
                <a:latin typeface="Arial"/>
                <a:cs typeface="Arial"/>
              </a:rPr>
              <a:t>QJM</a:t>
            </a:r>
            <a:r>
              <a:rPr lang="en-US" sz="1200" spc="-60" dirty="0" smtClean="0">
                <a:latin typeface="Arial"/>
                <a:cs typeface="Arial"/>
              </a:rPr>
              <a:t> </a:t>
            </a:r>
            <a:r>
              <a:rPr lang="en-US" sz="1200" spc="-20" dirty="0" smtClean="0">
                <a:latin typeface="Arial"/>
                <a:cs typeface="Arial"/>
              </a:rPr>
              <a:t>may</a:t>
            </a:r>
            <a:r>
              <a:rPr lang="en-US" sz="1200" spc="-60" dirty="0" smtClean="0">
                <a:latin typeface="Arial"/>
                <a:cs typeface="Arial"/>
              </a:rPr>
              <a:t> </a:t>
            </a:r>
            <a:r>
              <a:rPr lang="en-US" sz="1200" spc="-25" dirty="0" smtClean="0">
                <a:latin typeface="Arial"/>
                <a:cs typeface="Arial"/>
              </a:rPr>
              <a:t>coexist</a:t>
            </a:r>
            <a:r>
              <a:rPr lang="en-US" sz="1200" spc="-35" dirty="0" smtClean="0">
                <a:latin typeface="Arial"/>
                <a:cs typeface="Arial"/>
              </a:rPr>
              <a:t> </a:t>
            </a:r>
            <a:r>
              <a:rPr lang="en-US" sz="1200" spc="-20" dirty="0" smtClean="0">
                <a:latin typeface="Arial"/>
                <a:cs typeface="Arial"/>
              </a:rPr>
              <a:t>with</a:t>
            </a:r>
            <a:r>
              <a:rPr lang="en-US" sz="1200" spc="-55" dirty="0" smtClean="0">
                <a:latin typeface="Arial"/>
                <a:cs typeface="Arial"/>
              </a:rPr>
              <a:t> </a:t>
            </a:r>
            <a:r>
              <a:rPr lang="en-US" sz="1200" spc="-25" dirty="0" smtClean="0">
                <a:latin typeface="Arial"/>
                <a:cs typeface="Arial"/>
              </a:rPr>
              <a:t>other</a:t>
            </a:r>
            <a:r>
              <a:rPr lang="en-US" sz="1200" spc="-50" dirty="0" smtClean="0">
                <a:latin typeface="Arial"/>
                <a:cs typeface="Arial"/>
              </a:rPr>
              <a:t> </a:t>
            </a:r>
            <a:r>
              <a:rPr lang="en-US" sz="1200" spc="-25" dirty="0" smtClean="0">
                <a:latin typeface="Arial"/>
                <a:cs typeface="Arial"/>
              </a:rPr>
              <a:t>services</a:t>
            </a:r>
            <a:r>
              <a:rPr lang="en-US" sz="1200" spc="-50" dirty="0" smtClean="0">
                <a:latin typeface="Arial"/>
                <a:cs typeface="Arial"/>
              </a:rPr>
              <a:t> </a:t>
            </a:r>
            <a:r>
              <a:rPr lang="en-US" sz="1200" spc="-25" dirty="0" smtClean="0">
                <a:latin typeface="Arial"/>
                <a:cs typeface="Arial"/>
              </a:rPr>
              <a:t>(at</a:t>
            </a:r>
            <a:r>
              <a:rPr lang="en-US" sz="1200" spc="-60" dirty="0" smtClean="0">
                <a:latin typeface="Arial"/>
                <a:cs typeface="Arial"/>
              </a:rPr>
              <a:t> </a:t>
            </a:r>
            <a:r>
              <a:rPr lang="en-US" sz="1200" spc="-25" dirty="0" smtClean="0">
                <a:latin typeface="Arial"/>
                <a:cs typeface="Arial"/>
              </a:rPr>
              <a:t>least</a:t>
            </a:r>
            <a:r>
              <a:rPr lang="en-US" sz="1200" spc="-50" dirty="0" smtClean="0">
                <a:latin typeface="Arial"/>
                <a:cs typeface="Arial"/>
              </a:rPr>
              <a:t> </a:t>
            </a:r>
            <a:r>
              <a:rPr lang="en-US" sz="1200" dirty="0" smtClean="0">
                <a:latin typeface="Arial"/>
                <a:cs typeface="Arial"/>
              </a:rPr>
              <a:t>3</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pPr marL="12700" indent="228600">
              <a:lnSpc>
                <a:spcPct val="100000"/>
              </a:lnSpc>
              <a:spcBef>
                <a:spcPts val="625"/>
              </a:spcBef>
              <a:buFont typeface="Symbol"/>
              <a:buChar char=""/>
              <a:tabLst>
                <a:tab pos="584835" algn="l"/>
                <a:tab pos="585470" algn="l"/>
              </a:tabLst>
            </a:pPr>
            <a:r>
              <a:rPr lang="en-US" sz="1200" spc="-10" dirty="0" smtClean="0">
                <a:latin typeface="Arial"/>
                <a:cs typeface="Arial"/>
              </a:rPr>
              <a:t>no </a:t>
            </a:r>
            <a:r>
              <a:rPr lang="en-US" sz="1200" spc="-25" dirty="0" smtClean="0">
                <a:latin typeface="Arial"/>
                <a:cs typeface="Arial"/>
              </a:rPr>
              <a:t>need </a:t>
            </a:r>
            <a:r>
              <a:rPr lang="en-US" sz="1200" spc="-15" dirty="0" smtClean="0">
                <a:latin typeface="Arial"/>
                <a:cs typeface="Arial"/>
              </a:rPr>
              <a:t>of </a:t>
            </a:r>
            <a:r>
              <a:rPr lang="en-US" sz="1200" dirty="0" smtClean="0">
                <a:latin typeface="Arial"/>
                <a:cs typeface="Arial"/>
              </a:rPr>
              <a:t>a </a:t>
            </a:r>
            <a:r>
              <a:rPr lang="en-US" sz="1200" spc="-25" dirty="0" smtClean="0">
                <a:latin typeface="Arial"/>
                <a:cs typeface="Arial"/>
              </a:rPr>
              <a:t>Secondary</a:t>
            </a:r>
            <a:r>
              <a:rPr lang="en-US" sz="1200" spc="-220" dirty="0" smtClean="0">
                <a:latin typeface="Arial"/>
                <a:cs typeface="Arial"/>
              </a:rPr>
              <a:t> </a:t>
            </a:r>
            <a:r>
              <a:rPr lang="en-US" sz="1200" spc="-30" dirty="0" err="1" smtClean="0">
                <a:latin typeface="Arial"/>
                <a:cs typeface="Arial"/>
              </a:rPr>
              <a:t>NameNode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24</a:t>
            </a:fld>
            <a:endParaRPr lang="fr-FR"/>
          </a:p>
        </p:txBody>
      </p:sp>
    </p:spTree>
    <p:extLst>
      <p:ext uri="{BB962C8B-B14F-4D97-AF65-F5344CB8AC3E}">
        <p14:creationId xmlns:p14="http://schemas.microsoft.com/office/powerpoint/2010/main" val="62971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5" dirty="0" smtClean="0">
                <a:latin typeface="Arial"/>
                <a:cs typeface="Arial"/>
              </a:rPr>
              <a:t>Before exploring Hadoop, you will review </a:t>
            </a:r>
            <a:r>
              <a:rPr lang="en-US" sz="1200" spc="-20" dirty="0" smtClean="0">
                <a:latin typeface="Arial"/>
                <a:cs typeface="Arial"/>
              </a:rPr>
              <a:t>why </a:t>
            </a:r>
            <a:r>
              <a:rPr lang="en-US" sz="1200" spc="-25" dirty="0" smtClean="0">
                <a:latin typeface="Arial"/>
                <a:cs typeface="Arial"/>
              </a:rPr>
              <a:t>Hadoop technology </a:t>
            </a:r>
            <a:r>
              <a:rPr lang="en-US" sz="1200" spc="-15" dirty="0" smtClean="0">
                <a:latin typeface="Arial"/>
                <a:cs typeface="Arial"/>
              </a:rPr>
              <a:t>is </a:t>
            </a:r>
            <a:r>
              <a:rPr lang="en-US" sz="1200" spc="-10" dirty="0" smtClean="0">
                <a:latin typeface="Arial"/>
                <a:cs typeface="Arial"/>
              </a:rPr>
              <a:t>so</a:t>
            </a:r>
            <a:r>
              <a:rPr lang="en-US" sz="1200" spc="-285" dirty="0" smtClean="0">
                <a:latin typeface="Arial"/>
                <a:cs typeface="Arial"/>
              </a:rPr>
              <a:t> </a:t>
            </a:r>
            <a:r>
              <a:rPr lang="en-US" sz="1200" spc="-30" dirty="0" smtClean="0">
                <a:latin typeface="Arial"/>
                <a:cs typeface="Arial"/>
              </a:rPr>
              <a:t>important.</a:t>
            </a:r>
            <a:endParaRPr lang="en-US" sz="1200" dirty="0" smtClean="0">
              <a:latin typeface="Arial"/>
              <a:cs typeface="Arial"/>
            </a:endParaRPr>
          </a:p>
          <a:p>
            <a:pPr marL="12700" marR="5080">
              <a:lnSpc>
                <a:spcPct val="96100"/>
              </a:lnSpc>
              <a:spcBef>
                <a:spcPts val="600"/>
              </a:spcBef>
            </a:pPr>
            <a:r>
              <a:rPr lang="en-US" sz="1200" spc="-25" dirty="0" smtClean="0">
                <a:latin typeface="Arial"/>
                <a:cs typeface="Arial"/>
              </a:rPr>
              <a:t>Moore's</a:t>
            </a:r>
            <a:r>
              <a:rPr lang="en-US" sz="1200" spc="-50" dirty="0" smtClean="0">
                <a:latin typeface="Arial"/>
                <a:cs typeface="Arial"/>
              </a:rPr>
              <a:t> </a:t>
            </a:r>
            <a:r>
              <a:rPr lang="en-US" sz="1200" spc="-20" dirty="0" smtClean="0">
                <a:latin typeface="Arial"/>
                <a:cs typeface="Arial"/>
              </a:rPr>
              <a:t>law</a:t>
            </a:r>
            <a:r>
              <a:rPr lang="en-US" sz="1200" spc="-55" dirty="0" smtClean="0">
                <a:latin typeface="Arial"/>
                <a:cs typeface="Arial"/>
              </a:rPr>
              <a:t> </a:t>
            </a:r>
            <a:r>
              <a:rPr lang="en-US" sz="1200" spc="-20" dirty="0" smtClean="0">
                <a:latin typeface="Arial"/>
                <a:cs typeface="Arial"/>
              </a:rPr>
              <a:t>has</a:t>
            </a:r>
            <a:r>
              <a:rPr lang="en-US" sz="1200" spc="-45" dirty="0" smtClean="0">
                <a:latin typeface="Arial"/>
                <a:cs typeface="Arial"/>
              </a:rPr>
              <a:t> </a:t>
            </a:r>
            <a:r>
              <a:rPr lang="en-US" sz="1200" spc="-25" dirty="0" smtClean="0">
                <a:latin typeface="Arial"/>
                <a:cs typeface="Arial"/>
              </a:rPr>
              <a:t>been</a:t>
            </a:r>
            <a:r>
              <a:rPr lang="en-US" sz="1200" spc="-50" dirty="0" smtClean="0">
                <a:latin typeface="Arial"/>
                <a:cs typeface="Arial"/>
              </a:rPr>
              <a:t> </a:t>
            </a:r>
            <a:r>
              <a:rPr lang="en-US" sz="1200" spc="-20" dirty="0" smtClean="0">
                <a:latin typeface="Arial"/>
                <a:cs typeface="Arial"/>
              </a:rPr>
              <a:t>true</a:t>
            </a:r>
            <a:r>
              <a:rPr lang="en-US" sz="1200" spc="-5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long</a:t>
            </a:r>
            <a:r>
              <a:rPr lang="en-US" sz="1200" spc="-70" dirty="0" smtClean="0">
                <a:latin typeface="Arial"/>
                <a:cs typeface="Arial"/>
              </a:rPr>
              <a:t> </a:t>
            </a:r>
            <a:r>
              <a:rPr lang="en-US" sz="1200" spc="-25" dirty="0" smtClean="0">
                <a:latin typeface="Arial"/>
                <a:cs typeface="Arial"/>
              </a:rPr>
              <a:t>time,</a:t>
            </a:r>
            <a:r>
              <a:rPr lang="en-US" sz="1200" spc="-45" dirty="0" smtClean="0">
                <a:latin typeface="Arial"/>
                <a:cs typeface="Arial"/>
              </a:rPr>
              <a:t> </a:t>
            </a:r>
            <a:r>
              <a:rPr lang="en-US" sz="1200" spc="-20" dirty="0" smtClean="0">
                <a:latin typeface="Arial"/>
                <a:cs typeface="Arial"/>
              </a:rPr>
              <a:t>but</a:t>
            </a:r>
            <a:r>
              <a:rPr lang="en-US" sz="1200" spc="-45" dirty="0" smtClean="0">
                <a:latin typeface="Arial"/>
                <a:cs typeface="Arial"/>
              </a:rPr>
              <a:t> </a:t>
            </a:r>
            <a:r>
              <a:rPr lang="en-US" sz="1200" spc="-20" dirty="0" smtClean="0">
                <a:latin typeface="Arial"/>
                <a:cs typeface="Arial"/>
              </a:rPr>
              <a:t>no</a:t>
            </a:r>
            <a:r>
              <a:rPr lang="en-US" sz="1200" spc="-40" dirty="0" smtClean="0">
                <a:latin typeface="Arial"/>
                <a:cs typeface="Arial"/>
              </a:rPr>
              <a:t> </a:t>
            </a:r>
            <a:r>
              <a:rPr lang="en-US" sz="1200" spc="-25" dirty="0" smtClean="0">
                <a:latin typeface="Arial"/>
                <a:cs typeface="Arial"/>
              </a:rPr>
              <a:t>matter</a:t>
            </a:r>
            <a:r>
              <a:rPr lang="en-US" sz="1200" spc="-50" dirty="0" smtClean="0">
                <a:latin typeface="Arial"/>
                <a:cs typeface="Arial"/>
              </a:rPr>
              <a:t> </a:t>
            </a:r>
            <a:r>
              <a:rPr lang="en-US" sz="1200" spc="-20" dirty="0" smtClean="0">
                <a:latin typeface="Arial"/>
                <a:cs typeface="Arial"/>
              </a:rPr>
              <a:t>how</a:t>
            </a:r>
            <a:r>
              <a:rPr lang="en-US" sz="1200" spc="-55" dirty="0" smtClean="0">
                <a:latin typeface="Arial"/>
                <a:cs typeface="Arial"/>
              </a:rPr>
              <a:t> </a:t>
            </a:r>
            <a:r>
              <a:rPr lang="en-US" sz="1200" spc="-20" dirty="0" smtClean="0">
                <a:latin typeface="Arial"/>
                <a:cs typeface="Arial"/>
              </a:rPr>
              <a:t>many</a:t>
            </a:r>
            <a:r>
              <a:rPr lang="en-US" sz="1200" spc="-55" dirty="0" smtClean="0">
                <a:latin typeface="Arial"/>
                <a:cs typeface="Arial"/>
              </a:rPr>
              <a:t> </a:t>
            </a:r>
            <a:r>
              <a:rPr lang="en-US" sz="1200" spc="-20" dirty="0" smtClean="0">
                <a:latin typeface="Arial"/>
                <a:cs typeface="Arial"/>
              </a:rPr>
              <a:t>more</a:t>
            </a:r>
            <a:r>
              <a:rPr lang="en-US" sz="1200" spc="-40" dirty="0" smtClean="0">
                <a:latin typeface="Arial"/>
                <a:cs typeface="Arial"/>
              </a:rPr>
              <a:t> </a:t>
            </a:r>
            <a:r>
              <a:rPr lang="en-US" sz="1200" spc="-25" dirty="0" smtClean="0">
                <a:latin typeface="Arial"/>
                <a:cs typeface="Arial"/>
              </a:rPr>
              <a:t>transistors</a:t>
            </a:r>
            <a:r>
              <a:rPr lang="en-US" sz="1200" spc="-45" dirty="0" smtClean="0">
                <a:latin typeface="Arial"/>
                <a:cs typeface="Arial"/>
              </a:rPr>
              <a:t> </a:t>
            </a:r>
            <a:r>
              <a:rPr lang="en-US" sz="1200" spc="-20" dirty="0" smtClean="0">
                <a:latin typeface="Arial"/>
                <a:cs typeface="Arial"/>
              </a:rPr>
              <a:t>are  </a:t>
            </a:r>
            <a:r>
              <a:rPr lang="en-US" sz="1200" spc="-25" dirty="0" smtClean="0">
                <a:latin typeface="Arial"/>
                <a:cs typeface="Arial"/>
              </a:rPr>
              <a:t>added</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CPUs,</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how</a:t>
            </a:r>
            <a:r>
              <a:rPr lang="en-US" sz="1200" spc="-55" dirty="0" smtClean="0">
                <a:latin typeface="Arial"/>
                <a:cs typeface="Arial"/>
              </a:rPr>
              <a:t> </a:t>
            </a:r>
            <a:r>
              <a:rPr lang="en-US" sz="1200" spc="-25" dirty="0" smtClean="0">
                <a:latin typeface="Arial"/>
                <a:cs typeface="Arial"/>
              </a:rPr>
              <a:t>powerful</a:t>
            </a:r>
            <a:r>
              <a:rPr lang="en-US" sz="1200" spc="-60" dirty="0" smtClean="0">
                <a:latin typeface="Arial"/>
                <a:cs typeface="Arial"/>
              </a:rPr>
              <a:t> </a:t>
            </a:r>
            <a:r>
              <a:rPr lang="en-US" sz="1200" spc="-20" dirty="0" smtClean="0">
                <a:latin typeface="Arial"/>
                <a:cs typeface="Arial"/>
              </a:rPr>
              <a:t>they</a:t>
            </a:r>
            <a:r>
              <a:rPr lang="en-US" sz="1200" spc="-60" dirty="0" smtClean="0">
                <a:latin typeface="Arial"/>
                <a:cs typeface="Arial"/>
              </a:rPr>
              <a:t> </a:t>
            </a:r>
            <a:r>
              <a:rPr lang="en-US" sz="1200" spc="-25" dirty="0" smtClean="0">
                <a:latin typeface="Arial"/>
                <a:cs typeface="Arial"/>
              </a:rPr>
              <a:t>become,</a:t>
            </a:r>
            <a:r>
              <a:rPr lang="en-US" sz="1200" spc="-45" dirty="0" smtClean="0">
                <a:latin typeface="Arial"/>
                <a:cs typeface="Arial"/>
              </a:rPr>
              <a:t> </a:t>
            </a:r>
            <a:r>
              <a:rPr lang="en-US" sz="1200" spc="-20" dirty="0" smtClean="0">
                <a:latin typeface="Arial"/>
                <a:cs typeface="Arial"/>
              </a:rPr>
              <a:t>it</a:t>
            </a:r>
            <a:r>
              <a:rPr lang="en-US" sz="1200" spc="-30" dirty="0" smtClean="0">
                <a:latin typeface="Arial"/>
                <a:cs typeface="Arial"/>
              </a:rPr>
              <a:t> </a:t>
            </a:r>
            <a:r>
              <a:rPr lang="en-US" sz="1200" spc="-20" dirty="0" smtClean="0">
                <a:latin typeface="Arial"/>
                <a:cs typeface="Arial"/>
              </a:rPr>
              <a:t>is</a:t>
            </a:r>
            <a:r>
              <a:rPr lang="en-US" sz="1200" spc="-25" dirty="0" smtClean="0">
                <a:latin typeface="Arial"/>
                <a:cs typeface="Arial"/>
              </a:rPr>
              <a:t> </a:t>
            </a:r>
            <a:r>
              <a:rPr lang="en-US" sz="1200" b="1" spc="-20" dirty="0" smtClean="0">
                <a:latin typeface="Arial"/>
                <a:cs typeface="Arial"/>
              </a:rPr>
              <a:t>disk</a:t>
            </a:r>
            <a:r>
              <a:rPr lang="en-US" sz="1200" b="1" spc="-55" dirty="0" smtClean="0">
                <a:latin typeface="Arial"/>
                <a:cs typeface="Arial"/>
              </a:rPr>
              <a:t> </a:t>
            </a:r>
            <a:r>
              <a:rPr lang="en-US" sz="1200" b="1" spc="-20" dirty="0" smtClean="0">
                <a:latin typeface="Arial"/>
                <a:cs typeface="Arial"/>
              </a:rPr>
              <a:t>latency</a:t>
            </a:r>
            <a:r>
              <a:rPr lang="en-US" sz="1200" b="1" spc="-60" dirty="0" smtClean="0">
                <a:latin typeface="Arial"/>
                <a:cs typeface="Arial"/>
              </a:rPr>
              <a:t> </a:t>
            </a:r>
            <a:r>
              <a:rPr lang="en-US" sz="1200" spc="-25" dirty="0" smtClean="0">
                <a:latin typeface="Arial"/>
                <a:cs typeface="Arial"/>
              </a:rPr>
              <a:t>where</a:t>
            </a:r>
            <a:r>
              <a:rPr lang="en-US" sz="1200" spc="-4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bottleneck  </a:t>
            </a:r>
            <a:r>
              <a:rPr lang="en-US" sz="1200" spc="-20" dirty="0" smtClean="0">
                <a:latin typeface="Arial"/>
                <a:cs typeface="Arial"/>
              </a:rPr>
              <a:t>is. </a:t>
            </a:r>
            <a:r>
              <a:rPr lang="en-US" sz="1200" spc="-25" dirty="0" smtClean="0">
                <a:latin typeface="Arial"/>
                <a:cs typeface="Arial"/>
              </a:rPr>
              <a:t>This chart makes </a:t>
            </a:r>
            <a:r>
              <a:rPr lang="en-US" sz="1200" spc="-20" dirty="0" smtClean="0">
                <a:latin typeface="Arial"/>
                <a:cs typeface="Arial"/>
              </a:rPr>
              <a:t>the </a:t>
            </a:r>
            <a:r>
              <a:rPr lang="en-US" sz="1200" spc="-25" dirty="0" smtClean="0">
                <a:latin typeface="Arial"/>
                <a:cs typeface="Arial"/>
              </a:rPr>
              <a:t>point: scaling </a:t>
            </a:r>
            <a:r>
              <a:rPr lang="en-US" sz="1200" spc="-20" dirty="0" smtClean="0">
                <a:latin typeface="Arial"/>
                <a:cs typeface="Arial"/>
              </a:rPr>
              <a:t>up </a:t>
            </a:r>
            <a:r>
              <a:rPr lang="en-US" sz="1200" spc="-25" dirty="0" smtClean="0">
                <a:latin typeface="Arial"/>
                <a:cs typeface="Arial"/>
              </a:rPr>
              <a:t>(more powerful computers </a:t>
            </a:r>
            <a:r>
              <a:rPr lang="en-US" sz="1200" spc="-20" dirty="0" smtClean="0">
                <a:latin typeface="Arial"/>
                <a:cs typeface="Arial"/>
              </a:rPr>
              <a:t>with </a:t>
            </a:r>
            <a:r>
              <a:rPr lang="en-US" sz="1200" spc="-30" dirty="0" smtClean="0">
                <a:latin typeface="Arial"/>
                <a:cs typeface="Arial"/>
              </a:rPr>
              <a:t>power </a:t>
            </a:r>
            <a:r>
              <a:rPr lang="en-US" sz="1200" spc="-20" dirty="0" smtClean="0">
                <a:latin typeface="Arial"/>
                <a:cs typeface="Arial"/>
              </a:rPr>
              <a:t>CPUs)  </a:t>
            </a:r>
            <a:r>
              <a:rPr lang="en-US" sz="1200" spc="-15" dirty="0" smtClean="0">
                <a:latin typeface="Arial"/>
                <a:cs typeface="Arial"/>
              </a:rPr>
              <a:t>is </a:t>
            </a:r>
            <a:r>
              <a:rPr lang="en-US" sz="1200" spc="-25" dirty="0" smtClean="0">
                <a:latin typeface="Arial"/>
                <a:cs typeface="Arial"/>
              </a:rPr>
              <a:t>not </a:t>
            </a:r>
            <a:r>
              <a:rPr lang="en-US" sz="1200" spc="-15" dirty="0" smtClean="0">
                <a:latin typeface="Arial"/>
                <a:cs typeface="Arial"/>
              </a:rPr>
              <a:t>the </a:t>
            </a:r>
            <a:r>
              <a:rPr lang="en-US" sz="1200" spc="-25" dirty="0" smtClean="0">
                <a:latin typeface="Arial"/>
                <a:cs typeface="Arial"/>
              </a:rPr>
              <a:t>answer </a:t>
            </a:r>
            <a:r>
              <a:rPr lang="en-US" sz="1200" spc="-10" dirty="0" smtClean="0">
                <a:latin typeface="Arial"/>
                <a:cs typeface="Arial"/>
              </a:rPr>
              <a:t>to </a:t>
            </a:r>
            <a:r>
              <a:rPr lang="en-US" sz="1200" spc="-20" dirty="0" smtClean="0">
                <a:latin typeface="Arial"/>
                <a:cs typeface="Arial"/>
              </a:rPr>
              <a:t>all </a:t>
            </a:r>
            <a:r>
              <a:rPr lang="en-US" sz="1200" spc="-25" dirty="0" smtClean="0">
                <a:latin typeface="Arial"/>
                <a:cs typeface="Arial"/>
              </a:rPr>
              <a:t>problems </a:t>
            </a:r>
            <a:r>
              <a:rPr lang="en-US" sz="1200" spc="-20" dirty="0" smtClean="0">
                <a:latin typeface="Arial"/>
                <a:cs typeface="Arial"/>
              </a:rPr>
              <a:t>since disk </a:t>
            </a:r>
            <a:r>
              <a:rPr lang="en-US" sz="1200" spc="-25" dirty="0" smtClean="0">
                <a:latin typeface="Arial"/>
                <a:cs typeface="Arial"/>
              </a:rPr>
              <a:t>latency </a:t>
            </a:r>
            <a:r>
              <a:rPr lang="en-US" sz="1200" spc="-20" dirty="0" smtClean="0">
                <a:latin typeface="Arial"/>
                <a:cs typeface="Arial"/>
              </a:rPr>
              <a:t>is </a:t>
            </a:r>
            <a:r>
              <a:rPr lang="en-US" sz="1200" spc="-15" dirty="0" smtClean="0">
                <a:latin typeface="Arial"/>
                <a:cs typeface="Arial"/>
              </a:rPr>
              <a:t>the </a:t>
            </a:r>
            <a:r>
              <a:rPr lang="en-US" sz="1200" spc="-25" dirty="0" smtClean="0">
                <a:latin typeface="Arial"/>
                <a:cs typeface="Arial"/>
              </a:rPr>
              <a:t>main issue. Scaling </a:t>
            </a:r>
            <a:r>
              <a:rPr lang="en-US" sz="1200" spc="-35" dirty="0" smtClean="0">
                <a:latin typeface="Arial"/>
                <a:cs typeface="Arial"/>
              </a:rPr>
              <a:t>out  </a:t>
            </a:r>
            <a:r>
              <a:rPr lang="en-US" sz="1200" spc="-25" dirty="0" smtClean="0">
                <a:latin typeface="Arial"/>
                <a:cs typeface="Arial"/>
              </a:rPr>
              <a:t>(cluster </a:t>
            </a:r>
            <a:r>
              <a:rPr lang="en-US" sz="1200" spc="-20" dirty="0" smtClean="0">
                <a:latin typeface="Arial"/>
                <a:cs typeface="Arial"/>
              </a:rPr>
              <a:t>of </a:t>
            </a:r>
            <a:r>
              <a:rPr lang="en-US" sz="1200" spc="-25" dirty="0" smtClean="0">
                <a:latin typeface="Arial"/>
                <a:cs typeface="Arial"/>
              </a:rPr>
              <a:t>computers) </a:t>
            </a:r>
            <a:r>
              <a:rPr lang="en-US" sz="1200" spc="-20" dirty="0" smtClean="0">
                <a:latin typeface="Arial"/>
                <a:cs typeface="Arial"/>
              </a:rPr>
              <a:t>is </a:t>
            </a:r>
            <a:r>
              <a:rPr lang="en-US" sz="1200" dirty="0" smtClean="0">
                <a:latin typeface="Arial"/>
                <a:cs typeface="Arial"/>
              </a:rPr>
              <a:t>a </a:t>
            </a:r>
            <a:r>
              <a:rPr lang="en-US" sz="1200" spc="-25" dirty="0" smtClean="0">
                <a:latin typeface="Arial"/>
                <a:cs typeface="Arial"/>
              </a:rPr>
              <a:t>better</a:t>
            </a:r>
            <a:r>
              <a:rPr lang="en-US" sz="1200" spc="-215" dirty="0" smtClean="0">
                <a:latin typeface="Arial"/>
                <a:cs typeface="Arial"/>
              </a:rPr>
              <a:t> </a:t>
            </a:r>
            <a:r>
              <a:rPr lang="en-US" sz="1200" spc="-30" dirty="0" smtClean="0">
                <a:latin typeface="Arial"/>
                <a:cs typeface="Arial"/>
              </a:rPr>
              <a:t>approach.</a:t>
            </a:r>
            <a:endParaRPr lang="en-US" sz="1200" dirty="0" smtClean="0">
              <a:latin typeface="Arial"/>
              <a:cs typeface="Arial"/>
            </a:endParaRPr>
          </a:p>
          <a:p>
            <a:pPr marL="12700" marR="68580">
              <a:lnSpc>
                <a:spcPts val="1610"/>
              </a:lnSpc>
              <a:spcBef>
                <a:spcPts val="640"/>
              </a:spcBef>
            </a:pPr>
            <a:r>
              <a:rPr lang="en-US" sz="1200" spc="-15" dirty="0" smtClean="0">
                <a:latin typeface="Arial"/>
                <a:cs typeface="Arial"/>
              </a:rPr>
              <a:t>One</a:t>
            </a:r>
            <a:r>
              <a:rPr lang="en-US" sz="1200" spc="-55" dirty="0" smtClean="0">
                <a:latin typeface="Arial"/>
                <a:cs typeface="Arial"/>
              </a:rPr>
              <a:t> </a:t>
            </a:r>
            <a:r>
              <a:rPr lang="en-US" sz="1200" spc="-25" dirty="0" smtClean="0">
                <a:latin typeface="Arial"/>
                <a:cs typeface="Arial"/>
              </a:rPr>
              <a:t>definition</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commodity</a:t>
            </a:r>
            <a:r>
              <a:rPr lang="en-US" sz="1200" spc="-60" dirty="0" smtClean="0">
                <a:latin typeface="Arial"/>
                <a:cs typeface="Arial"/>
              </a:rPr>
              <a:t> </a:t>
            </a:r>
            <a:r>
              <a:rPr lang="en-US" sz="1200" spc="-25" dirty="0" smtClean="0">
                <a:latin typeface="Arial"/>
                <a:cs typeface="Arial"/>
              </a:rPr>
              <a:t>server</a:t>
            </a:r>
            <a:r>
              <a:rPr lang="en-US" sz="1200" spc="-40" dirty="0" smtClean="0">
                <a:latin typeface="Arial"/>
                <a:cs typeface="Arial"/>
              </a:rPr>
              <a:t> </a:t>
            </a:r>
            <a:r>
              <a:rPr lang="en-US" sz="1200" spc="-20" dirty="0" smtClean="0">
                <a:latin typeface="Arial"/>
                <a:cs typeface="Arial"/>
              </a:rPr>
              <a:t>is</a:t>
            </a:r>
            <a:r>
              <a:rPr lang="en-US" sz="1200" spc="-35" dirty="0" smtClean="0">
                <a:latin typeface="Arial"/>
                <a:cs typeface="Arial"/>
              </a:rPr>
              <a:t> </a:t>
            </a:r>
            <a:r>
              <a:rPr lang="en-US" sz="1200" spc="-15" dirty="0" smtClean="0">
                <a:latin typeface="Arial"/>
                <a:cs typeface="Arial"/>
              </a:rPr>
              <a:t>"a</a:t>
            </a:r>
            <a:r>
              <a:rPr lang="en-US" sz="1200" spc="-40" dirty="0" smtClean="0">
                <a:latin typeface="Arial"/>
                <a:cs typeface="Arial"/>
              </a:rPr>
              <a:t> </a:t>
            </a:r>
            <a:r>
              <a:rPr lang="en-US" sz="1200" spc="-20" dirty="0" smtClean="0">
                <a:latin typeface="Arial"/>
                <a:cs typeface="Arial"/>
              </a:rPr>
              <a:t>piece</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fairly</a:t>
            </a:r>
            <a:r>
              <a:rPr lang="en-US" sz="1200" spc="-55" dirty="0" smtClean="0">
                <a:latin typeface="Arial"/>
                <a:cs typeface="Arial"/>
              </a:rPr>
              <a:t> </a:t>
            </a:r>
            <a:r>
              <a:rPr lang="en-US" sz="1200" spc="-25" dirty="0" smtClean="0">
                <a:latin typeface="Arial"/>
                <a:cs typeface="Arial"/>
              </a:rPr>
              <a:t>standard</a:t>
            </a:r>
            <a:r>
              <a:rPr lang="en-US" sz="1200" spc="-55" dirty="0" smtClean="0">
                <a:latin typeface="Arial"/>
                <a:cs typeface="Arial"/>
              </a:rPr>
              <a:t> </a:t>
            </a:r>
            <a:r>
              <a:rPr lang="en-US" sz="1200" spc="-25" dirty="0" smtClean="0">
                <a:latin typeface="Arial"/>
                <a:cs typeface="Arial"/>
              </a:rPr>
              <a:t>hardware</a:t>
            </a:r>
            <a:r>
              <a:rPr lang="en-US" sz="1200" spc="-50" dirty="0" smtClean="0">
                <a:latin typeface="Arial"/>
                <a:cs typeface="Arial"/>
              </a:rPr>
              <a:t> </a:t>
            </a:r>
            <a:r>
              <a:rPr lang="en-US" sz="1200" spc="-20" dirty="0" smtClean="0">
                <a:latin typeface="Arial"/>
                <a:cs typeface="Arial"/>
              </a:rPr>
              <a:t>that</a:t>
            </a:r>
            <a:r>
              <a:rPr lang="en-US" sz="1200" spc="-60"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30" dirty="0" smtClean="0">
                <a:latin typeface="Arial"/>
                <a:cs typeface="Arial"/>
              </a:rPr>
              <a:t>be  </a:t>
            </a:r>
            <a:r>
              <a:rPr lang="en-US" sz="1200" spc="-25" dirty="0" smtClean="0">
                <a:latin typeface="Arial"/>
                <a:cs typeface="Arial"/>
              </a:rPr>
              <a:t>purchased</a:t>
            </a:r>
            <a:r>
              <a:rPr lang="en-US" sz="1200" spc="-55" dirty="0" smtClean="0">
                <a:latin typeface="Arial"/>
                <a:cs typeface="Arial"/>
              </a:rPr>
              <a:t> </a:t>
            </a:r>
            <a:r>
              <a:rPr lang="en-US" sz="1200" spc="-15" dirty="0" smtClean="0">
                <a:latin typeface="Arial"/>
                <a:cs typeface="Arial"/>
              </a:rPr>
              <a:t>at</a:t>
            </a:r>
            <a:r>
              <a:rPr lang="en-US" sz="1200" spc="-50" dirty="0" smtClean="0">
                <a:latin typeface="Arial"/>
                <a:cs typeface="Arial"/>
              </a:rPr>
              <a:t> </a:t>
            </a:r>
            <a:r>
              <a:rPr lang="en-US" sz="1200" spc="-25" dirty="0" smtClean="0">
                <a:latin typeface="Arial"/>
                <a:cs typeface="Arial"/>
              </a:rPr>
              <a:t>retail,</a:t>
            </a:r>
            <a:r>
              <a:rPr lang="en-US" sz="1200" spc="-60"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25" dirty="0" smtClean="0">
                <a:latin typeface="Arial"/>
                <a:cs typeface="Arial"/>
              </a:rPr>
              <a:t>have</a:t>
            </a:r>
            <a:r>
              <a:rPr lang="en-US" sz="1200" spc="-45" dirty="0" smtClean="0">
                <a:latin typeface="Arial"/>
                <a:cs typeface="Arial"/>
              </a:rPr>
              <a:t> </a:t>
            </a:r>
            <a:r>
              <a:rPr lang="en-US" sz="1200" spc="-20" dirty="0" smtClean="0">
                <a:latin typeface="Arial"/>
                <a:cs typeface="Arial"/>
              </a:rPr>
              <a:t>any</a:t>
            </a:r>
            <a:r>
              <a:rPr lang="en-US" sz="1200" spc="-60" dirty="0" smtClean="0">
                <a:latin typeface="Arial"/>
                <a:cs typeface="Arial"/>
              </a:rPr>
              <a:t> </a:t>
            </a:r>
            <a:r>
              <a:rPr lang="en-US" sz="1200" spc="-25" dirty="0" smtClean="0">
                <a:latin typeface="Arial"/>
                <a:cs typeface="Arial"/>
              </a:rPr>
              <a:t>particular</a:t>
            </a:r>
            <a:r>
              <a:rPr lang="en-US" sz="1200" spc="-55" dirty="0" smtClean="0">
                <a:latin typeface="Arial"/>
                <a:cs typeface="Arial"/>
              </a:rPr>
              <a:t> </a:t>
            </a:r>
            <a:r>
              <a:rPr lang="en-US" sz="1200" spc="-25" dirty="0" smtClean="0">
                <a:latin typeface="Arial"/>
                <a:cs typeface="Arial"/>
              </a:rPr>
              <a:t>software</a:t>
            </a:r>
            <a:r>
              <a:rPr lang="en-US" sz="1200" spc="-45" dirty="0" smtClean="0">
                <a:latin typeface="Arial"/>
                <a:cs typeface="Arial"/>
              </a:rPr>
              <a:t> </a:t>
            </a:r>
            <a:r>
              <a:rPr lang="en-US" sz="1200" spc="-25" dirty="0" smtClean="0">
                <a:latin typeface="Arial"/>
                <a:cs typeface="Arial"/>
              </a:rPr>
              <a:t>installed</a:t>
            </a:r>
            <a:r>
              <a:rPr lang="en-US" sz="1200" spc="-45" dirty="0" smtClean="0">
                <a:latin typeface="Arial"/>
                <a:cs typeface="Arial"/>
              </a:rPr>
              <a:t> </a:t>
            </a:r>
            <a:r>
              <a:rPr lang="en-US" sz="1200" spc="-15" dirty="0" smtClean="0">
                <a:latin typeface="Arial"/>
                <a:cs typeface="Arial"/>
              </a:rPr>
              <a:t>on</a:t>
            </a:r>
            <a:r>
              <a:rPr lang="en-US" sz="1200" spc="-45" dirty="0" smtClean="0">
                <a:latin typeface="Arial"/>
                <a:cs typeface="Arial"/>
              </a:rPr>
              <a:t> </a:t>
            </a:r>
            <a:r>
              <a:rPr lang="en-US" sz="1200" spc="-30" dirty="0" smtClean="0">
                <a:latin typeface="Arial"/>
                <a:cs typeface="Arial"/>
              </a:rPr>
              <a:t>it".</a:t>
            </a:r>
            <a:endParaRPr lang="en-US" sz="1200" dirty="0" smtClean="0">
              <a:latin typeface="Arial"/>
              <a:cs typeface="Arial"/>
            </a:endParaRPr>
          </a:p>
          <a:p>
            <a:pPr marL="12700">
              <a:lnSpc>
                <a:spcPct val="100000"/>
              </a:lnSpc>
              <a:spcBef>
                <a:spcPts val="495"/>
              </a:spcBef>
            </a:pPr>
            <a:r>
              <a:rPr lang="en-US" sz="1200" dirty="0" smtClean="0">
                <a:latin typeface="Arial"/>
                <a:cs typeface="Arial"/>
              </a:rPr>
              <a:t>A</a:t>
            </a:r>
            <a:r>
              <a:rPr lang="en-US" sz="1200" spc="-60" dirty="0" smtClean="0">
                <a:latin typeface="Arial"/>
                <a:cs typeface="Arial"/>
              </a:rPr>
              <a:t> </a:t>
            </a:r>
            <a:r>
              <a:rPr lang="en-US" sz="1200" spc="-25" dirty="0" smtClean="0">
                <a:latin typeface="Arial"/>
                <a:cs typeface="Arial"/>
              </a:rPr>
              <a:t>typical</a:t>
            </a:r>
            <a:r>
              <a:rPr lang="en-US" sz="1200" spc="-45" dirty="0" smtClean="0">
                <a:latin typeface="Arial"/>
                <a:cs typeface="Arial"/>
              </a:rPr>
              <a:t> </a:t>
            </a:r>
            <a:r>
              <a:rPr lang="en-US" sz="1200" spc="-25" dirty="0" smtClean="0">
                <a:latin typeface="Arial"/>
                <a:cs typeface="Arial"/>
              </a:rPr>
              <a:t>Hadoop</a:t>
            </a:r>
            <a:r>
              <a:rPr lang="en-US" sz="1200" spc="-70" dirty="0" smtClean="0">
                <a:latin typeface="Arial"/>
                <a:cs typeface="Arial"/>
              </a:rPr>
              <a:t> </a:t>
            </a:r>
            <a:r>
              <a:rPr lang="en-US" sz="1200" spc="-25" dirty="0" smtClean="0">
                <a:latin typeface="Arial"/>
                <a:cs typeface="Arial"/>
              </a:rPr>
              <a:t>cluster</a:t>
            </a:r>
            <a:r>
              <a:rPr lang="en-US" sz="1200" spc="-55" dirty="0" smtClean="0">
                <a:latin typeface="Arial"/>
                <a:cs typeface="Arial"/>
              </a:rPr>
              <a:t> </a:t>
            </a:r>
            <a:r>
              <a:rPr lang="en-US" sz="1200" spc="-20" dirty="0" smtClean="0">
                <a:latin typeface="Arial"/>
                <a:cs typeface="Arial"/>
              </a:rPr>
              <a:t>node</a:t>
            </a:r>
            <a:r>
              <a:rPr lang="en-US" sz="1200" spc="-55" dirty="0" smtClean="0">
                <a:latin typeface="Arial"/>
                <a:cs typeface="Arial"/>
              </a:rPr>
              <a:t> </a:t>
            </a:r>
            <a:r>
              <a:rPr lang="en-US" sz="1200" spc="-15" dirty="0" smtClean="0">
                <a:latin typeface="Arial"/>
                <a:cs typeface="Arial"/>
              </a:rPr>
              <a:t>on</a:t>
            </a:r>
            <a:r>
              <a:rPr lang="en-US" sz="1200" spc="-70" dirty="0" smtClean="0">
                <a:latin typeface="Arial"/>
                <a:cs typeface="Arial"/>
              </a:rPr>
              <a:t> </a:t>
            </a:r>
            <a:r>
              <a:rPr lang="en-US" sz="1200" spc="-20" dirty="0" smtClean="0">
                <a:latin typeface="Arial"/>
                <a:cs typeface="Arial"/>
              </a:rPr>
              <a:t>Intel</a:t>
            </a:r>
            <a:r>
              <a:rPr lang="en-US" sz="1200" spc="-55" dirty="0" smtClean="0">
                <a:latin typeface="Arial"/>
                <a:cs typeface="Arial"/>
              </a:rPr>
              <a:t> </a:t>
            </a:r>
            <a:r>
              <a:rPr lang="en-US" sz="1200" spc="-25" dirty="0" smtClean="0">
                <a:latin typeface="Arial"/>
                <a:cs typeface="Arial"/>
              </a:rPr>
              <a:t>hardware</a:t>
            </a:r>
            <a:r>
              <a:rPr lang="en-US" sz="1200" spc="-4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5" dirty="0" smtClean="0">
                <a:latin typeface="Arial"/>
                <a:cs typeface="Arial"/>
              </a:rPr>
              <a:t>2015:</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0" dirty="0" smtClean="0">
                <a:latin typeface="Arial"/>
                <a:cs typeface="Arial"/>
              </a:rPr>
              <a:t>two quad core</a:t>
            </a:r>
            <a:r>
              <a:rPr lang="en-US" sz="1200" spc="-135" dirty="0" smtClean="0">
                <a:latin typeface="Arial"/>
                <a:cs typeface="Arial"/>
              </a:rPr>
              <a:t> </a:t>
            </a:r>
            <a:r>
              <a:rPr lang="en-US" sz="1200" spc="-35" dirty="0" smtClean="0">
                <a:latin typeface="Arial"/>
                <a:cs typeface="Arial"/>
              </a:rPr>
              <a:t>CPUs</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15" dirty="0" smtClean="0">
                <a:latin typeface="Arial"/>
                <a:cs typeface="Arial"/>
              </a:rPr>
              <a:t>12 </a:t>
            </a:r>
            <a:r>
              <a:rPr lang="en-US" sz="1200" spc="-20" dirty="0" smtClean="0">
                <a:latin typeface="Arial"/>
                <a:cs typeface="Arial"/>
              </a:rPr>
              <a:t>GB </a:t>
            </a:r>
            <a:r>
              <a:rPr lang="en-US" sz="1200" spc="-10" dirty="0" smtClean="0">
                <a:latin typeface="Arial"/>
                <a:cs typeface="Arial"/>
              </a:rPr>
              <a:t>to </a:t>
            </a:r>
            <a:r>
              <a:rPr lang="en-US" sz="1200" spc="-15" dirty="0" smtClean="0">
                <a:latin typeface="Arial"/>
                <a:cs typeface="Arial"/>
              </a:rPr>
              <a:t>24 </a:t>
            </a:r>
            <a:r>
              <a:rPr lang="en-US" sz="1200" spc="-10" dirty="0" smtClean="0">
                <a:latin typeface="Arial"/>
                <a:cs typeface="Arial"/>
              </a:rPr>
              <a:t>GB</a:t>
            </a:r>
            <a:r>
              <a:rPr lang="en-US" sz="1200" spc="-210" dirty="0" smtClean="0">
                <a:latin typeface="Arial"/>
                <a:cs typeface="Arial"/>
              </a:rPr>
              <a:t> </a:t>
            </a:r>
            <a:r>
              <a:rPr lang="en-US" sz="1200" spc="-25" dirty="0" smtClean="0">
                <a:latin typeface="Arial"/>
                <a:cs typeface="Arial"/>
              </a:rPr>
              <a:t>memory</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0" dirty="0" smtClean="0">
                <a:latin typeface="Arial"/>
                <a:cs typeface="Arial"/>
              </a:rPr>
              <a:t>four</a:t>
            </a:r>
            <a:r>
              <a:rPr lang="en-US" sz="1200" spc="-6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15" dirty="0" smtClean="0">
                <a:latin typeface="Arial"/>
                <a:cs typeface="Arial"/>
              </a:rPr>
              <a:t>six</a:t>
            </a:r>
            <a:r>
              <a:rPr lang="en-US" sz="1200" spc="-60" dirty="0" smtClean="0">
                <a:latin typeface="Arial"/>
                <a:cs typeface="Arial"/>
              </a:rPr>
              <a:t> </a:t>
            </a:r>
            <a:r>
              <a:rPr lang="en-US" sz="1200" spc="-25" dirty="0" smtClean="0">
                <a:latin typeface="Arial"/>
                <a:cs typeface="Arial"/>
              </a:rPr>
              <a:t>disk</a:t>
            </a:r>
            <a:r>
              <a:rPr lang="en-US" sz="1200" spc="-50" dirty="0" smtClean="0">
                <a:latin typeface="Arial"/>
                <a:cs typeface="Arial"/>
              </a:rPr>
              <a:t> </a:t>
            </a:r>
            <a:r>
              <a:rPr lang="en-US" sz="1200" spc="-25" dirty="0" smtClean="0">
                <a:latin typeface="Arial"/>
                <a:cs typeface="Arial"/>
              </a:rPr>
              <a:t>drives</a:t>
            </a:r>
            <a:r>
              <a:rPr lang="en-US" sz="1200" spc="-5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dirty="0" smtClean="0">
                <a:latin typeface="Arial"/>
                <a:cs typeface="Arial"/>
              </a:rPr>
              <a:t>2</a:t>
            </a:r>
            <a:r>
              <a:rPr lang="en-US" sz="1200" spc="-55" dirty="0" smtClean="0">
                <a:latin typeface="Arial"/>
                <a:cs typeface="Arial"/>
              </a:rPr>
              <a:t> </a:t>
            </a:r>
            <a:r>
              <a:rPr lang="en-US" sz="1200" spc="-25" dirty="0" smtClean="0">
                <a:latin typeface="Arial"/>
                <a:cs typeface="Arial"/>
              </a:rPr>
              <a:t>terabyte</a:t>
            </a:r>
            <a:r>
              <a:rPr lang="en-US" sz="1200" spc="-55" dirty="0" smtClean="0">
                <a:latin typeface="Arial"/>
                <a:cs typeface="Arial"/>
              </a:rPr>
              <a:t> </a:t>
            </a:r>
            <a:r>
              <a:rPr lang="en-US" sz="1200" spc="-20" dirty="0" smtClean="0">
                <a:latin typeface="Arial"/>
                <a:cs typeface="Arial"/>
              </a:rPr>
              <a:t>(TB)</a:t>
            </a:r>
            <a:r>
              <a:rPr lang="en-US" sz="1200" spc="-65" dirty="0" smtClean="0">
                <a:latin typeface="Arial"/>
                <a:cs typeface="Arial"/>
              </a:rPr>
              <a:t> </a:t>
            </a:r>
            <a:r>
              <a:rPr lang="en-US" sz="1200" spc="-25" dirty="0" smtClean="0">
                <a:latin typeface="Arial"/>
                <a:cs typeface="Arial"/>
              </a:rPr>
              <a:t>capacity</a:t>
            </a:r>
            <a:endParaRPr lang="en-US" sz="1200" dirty="0" smtClean="0">
              <a:latin typeface="Arial"/>
              <a:cs typeface="Arial"/>
            </a:endParaRPr>
          </a:p>
          <a:p>
            <a:pPr marL="12700" marR="5080">
              <a:lnSpc>
                <a:spcPct val="95900"/>
              </a:lnSpc>
              <a:spcBef>
                <a:spcPts val="175"/>
              </a:spcBef>
            </a:pPr>
            <a:r>
              <a:rPr lang="en-US" sz="1200" spc="-30" dirty="0" smtClean="0">
                <a:latin typeface="Arial"/>
                <a:cs typeface="Arial"/>
              </a:rPr>
              <a:t>Incidentally, </a:t>
            </a:r>
            <a:r>
              <a:rPr lang="en-US" sz="1200" spc="-20" dirty="0" smtClean="0">
                <a:latin typeface="Arial"/>
                <a:cs typeface="Arial"/>
              </a:rPr>
              <a:t>the </a:t>
            </a:r>
            <a:r>
              <a:rPr lang="en-US" sz="1200" spc="-25" dirty="0" smtClean="0">
                <a:latin typeface="Arial"/>
                <a:cs typeface="Arial"/>
              </a:rPr>
              <a:t>second slowest component </a:t>
            </a:r>
            <a:r>
              <a:rPr lang="en-US" sz="1200" spc="-10" dirty="0" smtClean="0">
                <a:latin typeface="Arial"/>
                <a:cs typeface="Arial"/>
              </a:rPr>
              <a:t>in </a:t>
            </a:r>
            <a:r>
              <a:rPr lang="en-US" sz="1200" dirty="0" smtClean="0">
                <a:latin typeface="Arial"/>
                <a:cs typeface="Arial"/>
              </a:rPr>
              <a:t>a </a:t>
            </a:r>
            <a:r>
              <a:rPr lang="en-US" sz="1200" spc="-25" dirty="0" smtClean="0">
                <a:latin typeface="Arial"/>
                <a:cs typeface="Arial"/>
              </a:rPr>
              <a:t>cluster </a:t>
            </a:r>
            <a:r>
              <a:rPr lang="en-US" sz="1200" spc="-15" dirty="0" smtClean="0">
                <a:latin typeface="Arial"/>
                <a:cs typeface="Arial"/>
              </a:rPr>
              <a:t>of </a:t>
            </a:r>
            <a:r>
              <a:rPr lang="en-US" sz="1200" spc="-25" dirty="0" smtClean="0">
                <a:latin typeface="Arial"/>
                <a:cs typeface="Arial"/>
              </a:rPr>
              <a:t>computers </a:t>
            </a:r>
            <a:r>
              <a:rPr lang="en-US" sz="1200" spc="-20" dirty="0" smtClean="0">
                <a:latin typeface="Arial"/>
                <a:cs typeface="Arial"/>
              </a:rPr>
              <a:t>is the </a:t>
            </a:r>
            <a:r>
              <a:rPr lang="en-US" sz="1200" spc="-30" dirty="0" smtClean="0">
                <a:latin typeface="Arial"/>
                <a:cs typeface="Arial"/>
              </a:rPr>
              <a:t>inter-node  </a:t>
            </a:r>
            <a:r>
              <a:rPr lang="en-US" sz="1200" spc="-25" dirty="0" smtClean="0">
                <a:latin typeface="Arial"/>
                <a:cs typeface="Arial"/>
              </a:rPr>
              <a:t>network</a:t>
            </a:r>
            <a:r>
              <a:rPr lang="en-US" sz="1200" spc="-50" dirty="0" smtClean="0">
                <a:latin typeface="Arial"/>
                <a:cs typeface="Arial"/>
              </a:rPr>
              <a:t> </a:t>
            </a:r>
            <a:r>
              <a:rPr lang="en-US" sz="1200" spc="-25" dirty="0" smtClean="0">
                <a:latin typeface="Arial"/>
                <a:cs typeface="Arial"/>
              </a:rPr>
              <a:t>connection.</a:t>
            </a:r>
            <a:r>
              <a:rPr lang="en-US" sz="1200" spc="-45" dirty="0" smtClean="0">
                <a:latin typeface="Arial"/>
                <a:cs typeface="Arial"/>
              </a:rPr>
              <a:t> </a:t>
            </a:r>
            <a:r>
              <a:rPr lang="en-US" sz="1200" spc="-20" dirty="0" smtClean="0">
                <a:latin typeface="Arial"/>
                <a:cs typeface="Arial"/>
              </a:rPr>
              <a:t>You</a:t>
            </a:r>
            <a:r>
              <a:rPr lang="en-US" sz="1200" spc="-40" dirty="0" smtClean="0">
                <a:latin typeface="Arial"/>
                <a:cs typeface="Arial"/>
              </a:rPr>
              <a:t> </a:t>
            </a:r>
            <a:r>
              <a:rPr lang="en-US" sz="1200" spc="-25" dirty="0" smtClean="0">
                <a:latin typeface="Arial"/>
                <a:cs typeface="Arial"/>
              </a:rPr>
              <a:t>will</a:t>
            </a:r>
            <a:r>
              <a:rPr lang="en-US" sz="1200" spc="-55" dirty="0" smtClean="0">
                <a:latin typeface="Arial"/>
                <a:cs typeface="Arial"/>
              </a:rPr>
              <a:t> </a:t>
            </a:r>
            <a:r>
              <a:rPr lang="en-US" sz="1200" spc="-20" dirty="0" smtClean="0">
                <a:latin typeface="Arial"/>
                <a:cs typeface="Arial"/>
              </a:rPr>
              <a:t>find</a:t>
            </a:r>
            <a:r>
              <a:rPr lang="en-US" sz="1200" spc="-70"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5" dirty="0" smtClean="0">
                <a:latin typeface="Arial"/>
                <a:cs typeface="Arial"/>
              </a:rPr>
              <a:t>leads</a:t>
            </a:r>
            <a:r>
              <a:rPr lang="en-US" sz="1200" spc="-50" dirty="0" smtClean="0">
                <a:latin typeface="Arial"/>
                <a:cs typeface="Arial"/>
              </a:rPr>
              <a:t> </a:t>
            </a:r>
            <a:r>
              <a:rPr lang="en-US" sz="1200" spc="-10" dirty="0" smtClean="0">
                <a:latin typeface="Arial"/>
                <a:cs typeface="Arial"/>
              </a:rPr>
              <a:t>to</a:t>
            </a:r>
            <a:r>
              <a:rPr lang="en-US" sz="1200" spc="-7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importance</a:t>
            </a:r>
            <a:r>
              <a:rPr lang="en-US" sz="1200" spc="-5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where</a:t>
            </a:r>
            <a:r>
              <a:rPr lang="en-US" sz="1200" spc="-45" dirty="0" smtClean="0">
                <a:latin typeface="Arial"/>
                <a:cs typeface="Arial"/>
              </a:rPr>
              <a:t> </a:t>
            </a:r>
            <a:r>
              <a:rPr lang="en-US" sz="1200" spc="-15" dirty="0" smtClean="0">
                <a:latin typeface="Arial"/>
                <a:cs typeface="Arial"/>
              </a:rPr>
              <a:t>to</a:t>
            </a:r>
            <a:r>
              <a:rPr lang="en-US" sz="1200" spc="-55" dirty="0" smtClean="0">
                <a:latin typeface="Arial"/>
                <a:cs typeface="Arial"/>
              </a:rPr>
              <a:t> </a:t>
            </a:r>
            <a:r>
              <a:rPr lang="en-US" sz="1200" spc="-20" dirty="0" smtClean="0">
                <a:latin typeface="Arial"/>
                <a:cs typeface="Arial"/>
              </a:rPr>
              <a:t>place</a:t>
            </a:r>
            <a:r>
              <a:rPr lang="en-US" sz="1200" spc="-55" dirty="0" smtClean="0">
                <a:latin typeface="Arial"/>
                <a:cs typeface="Arial"/>
              </a:rPr>
              <a:t> </a:t>
            </a:r>
            <a:r>
              <a:rPr lang="en-US" sz="1200" spc="-20" dirty="0" smtClean="0">
                <a:latin typeface="Arial"/>
                <a:cs typeface="Arial"/>
              </a:rPr>
              <a:t>the  data that is </a:t>
            </a:r>
            <a:r>
              <a:rPr lang="en-US" sz="1200" spc="-10" dirty="0" smtClean="0">
                <a:latin typeface="Arial"/>
                <a:cs typeface="Arial"/>
              </a:rPr>
              <a:t>to </a:t>
            </a:r>
            <a:r>
              <a:rPr lang="en-US" sz="1200" spc="-15" dirty="0" smtClean="0">
                <a:latin typeface="Arial"/>
                <a:cs typeface="Arial"/>
              </a:rPr>
              <a:t>be</a:t>
            </a:r>
            <a:r>
              <a:rPr lang="en-US" sz="1200" spc="-210" dirty="0" smtClean="0">
                <a:latin typeface="Arial"/>
                <a:cs typeface="Arial"/>
              </a:rPr>
              <a:t> </a:t>
            </a:r>
            <a:r>
              <a:rPr lang="en-US" sz="1200" spc="-30" dirty="0" smtClean="0">
                <a:latin typeface="Arial"/>
                <a:cs typeface="Arial"/>
              </a:rPr>
              <a:t>read.</a:t>
            </a:r>
            <a:endParaRPr lang="en-US" sz="1200" dirty="0" smtClean="0">
              <a:latin typeface="Arial"/>
              <a:cs typeface="Arial"/>
            </a:endParaRPr>
          </a:p>
          <a:p>
            <a:pPr marL="12700" marR="114300">
              <a:lnSpc>
                <a:spcPct val="96100"/>
              </a:lnSpc>
              <a:spcBef>
                <a:spcPts val="595"/>
              </a:spcBef>
            </a:pP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topic</a:t>
            </a:r>
            <a:r>
              <a:rPr lang="en-US" sz="1200" spc="-3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well</a:t>
            </a:r>
            <a:r>
              <a:rPr lang="en-US" sz="1200" spc="-40" dirty="0" smtClean="0">
                <a:latin typeface="Arial"/>
                <a:cs typeface="Arial"/>
              </a:rPr>
              <a:t> </a:t>
            </a:r>
            <a:r>
              <a:rPr lang="en-US" sz="1200" spc="-25" dirty="0" smtClean="0">
                <a:latin typeface="Arial"/>
                <a:cs typeface="Arial"/>
              </a:rPr>
              <a:t>discussed</a:t>
            </a:r>
            <a:r>
              <a:rPr lang="en-US" sz="1200" spc="-50"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30" dirty="0" smtClean="0">
                <a:latin typeface="Arial"/>
                <a:cs typeface="Arial"/>
              </a:rPr>
              <a:t>internet. </a:t>
            </a:r>
            <a:r>
              <a:rPr lang="en-US" sz="1200" spc="-20" dirty="0" smtClean="0">
                <a:latin typeface="Arial"/>
                <a:cs typeface="Arial"/>
              </a:rPr>
              <a:t>As</a:t>
            </a:r>
            <a:r>
              <a:rPr lang="en-US" sz="1200" spc="-45" dirty="0" smtClean="0">
                <a:latin typeface="Arial"/>
                <a:cs typeface="Arial"/>
              </a:rPr>
              <a:t> </a:t>
            </a:r>
            <a:r>
              <a:rPr lang="en-US" sz="1200" spc="-15" dirty="0" smtClean="0">
                <a:latin typeface="Arial"/>
                <a:cs typeface="Arial"/>
              </a:rPr>
              <a:t>an</a:t>
            </a:r>
            <a:r>
              <a:rPr lang="en-US" sz="1200" spc="-50" dirty="0" smtClean="0">
                <a:latin typeface="Arial"/>
                <a:cs typeface="Arial"/>
              </a:rPr>
              <a:t> </a:t>
            </a:r>
            <a:r>
              <a:rPr lang="en-US" sz="1200" spc="-25" dirty="0" smtClean="0">
                <a:latin typeface="Arial"/>
                <a:cs typeface="Arial"/>
              </a:rPr>
              <a:t>example,</a:t>
            </a:r>
            <a:r>
              <a:rPr lang="en-US" sz="1200" spc="-60" dirty="0" smtClean="0">
                <a:latin typeface="Arial"/>
                <a:cs typeface="Arial"/>
              </a:rPr>
              <a:t> </a:t>
            </a:r>
            <a:r>
              <a:rPr lang="en-US" sz="1200" spc="-20" dirty="0" smtClean="0">
                <a:latin typeface="Arial"/>
                <a:cs typeface="Arial"/>
              </a:rPr>
              <a:t>try</a:t>
            </a:r>
            <a:r>
              <a:rPr lang="en-US" sz="1200" spc="-55" dirty="0" smtClean="0">
                <a:latin typeface="Arial"/>
                <a:cs typeface="Arial"/>
              </a:rPr>
              <a:t> </a:t>
            </a:r>
            <a:r>
              <a:rPr lang="en-US" sz="1200" spc="-20" dirty="0" smtClean="0">
                <a:latin typeface="Arial"/>
                <a:cs typeface="Arial"/>
              </a:rPr>
              <a:t>doing</a:t>
            </a:r>
            <a:r>
              <a:rPr lang="en-US" sz="1200" spc="-3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Google</a:t>
            </a:r>
            <a:r>
              <a:rPr lang="en-US" sz="1200" spc="-65" dirty="0" smtClean="0">
                <a:latin typeface="Arial"/>
                <a:cs typeface="Arial"/>
              </a:rPr>
              <a:t> </a:t>
            </a:r>
            <a:r>
              <a:rPr lang="en-US" sz="1200" spc="-25" dirty="0" smtClean="0">
                <a:latin typeface="Arial"/>
                <a:cs typeface="Arial"/>
              </a:rPr>
              <a:t>search  </a:t>
            </a:r>
            <a:r>
              <a:rPr lang="en-US" sz="1200" spc="-15" dirty="0" smtClean="0">
                <a:latin typeface="Arial"/>
                <a:cs typeface="Arial"/>
              </a:rPr>
              <a:t>of </a:t>
            </a:r>
            <a:r>
              <a:rPr lang="en-US" sz="1200" b="1" spc="-20" dirty="0" smtClean="0">
                <a:latin typeface="Arial"/>
                <a:cs typeface="Arial"/>
              </a:rPr>
              <a:t>best </a:t>
            </a:r>
            <a:r>
              <a:rPr lang="en-US" sz="1200" b="1" spc="-25" dirty="0" smtClean="0">
                <a:latin typeface="Arial"/>
                <a:cs typeface="Arial"/>
              </a:rPr>
              <a:t>hardware configuration for </a:t>
            </a:r>
            <a:r>
              <a:rPr lang="en-US" sz="1200" b="1" spc="-25" dirty="0" err="1" smtClean="0">
                <a:latin typeface="Arial"/>
                <a:cs typeface="Arial"/>
              </a:rPr>
              <a:t>hadoop</a:t>
            </a:r>
            <a:r>
              <a:rPr lang="en-US" sz="1200" spc="-25" dirty="0" smtClean="0">
                <a:latin typeface="Arial"/>
                <a:cs typeface="Arial"/>
              </a:rPr>
              <a:t>. </a:t>
            </a:r>
            <a:r>
              <a:rPr lang="en-US" sz="1200" spc="-20" dirty="0" smtClean="0">
                <a:latin typeface="Arial"/>
                <a:cs typeface="Arial"/>
              </a:rPr>
              <a:t>You </a:t>
            </a:r>
            <a:r>
              <a:rPr lang="en-US" sz="1200" spc="-25" dirty="0" smtClean="0">
                <a:latin typeface="Arial"/>
                <a:cs typeface="Arial"/>
              </a:rPr>
              <a:t>should </a:t>
            </a:r>
            <a:r>
              <a:rPr lang="en-US" sz="1200" spc="-20" dirty="0" smtClean="0">
                <a:latin typeface="Arial"/>
                <a:cs typeface="Arial"/>
              </a:rPr>
              <a:t>note </a:t>
            </a:r>
            <a:r>
              <a:rPr lang="en-US" sz="1200" spc="-25" dirty="0" smtClean="0">
                <a:latin typeface="Arial"/>
                <a:cs typeface="Arial"/>
              </a:rPr>
              <a:t>that </a:t>
            </a:r>
            <a:r>
              <a:rPr lang="en-US" sz="1200" spc="-15" dirty="0" smtClean="0">
                <a:latin typeface="Arial"/>
                <a:cs typeface="Arial"/>
              </a:rPr>
              <a:t>the </a:t>
            </a:r>
            <a:r>
              <a:rPr lang="en-US" sz="1200" spc="-30" dirty="0" smtClean="0">
                <a:latin typeface="Arial"/>
                <a:cs typeface="Arial"/>
              </a:rPr>
              <a:t>hardware  </a:t>
            </a:r>
            <a:r>
              <a:rPr lang="en-US" sz="1200" spc="-25" dirty="0" smtClean="0">
                <a:latin typeface="Arial"/>
                <a:cs typeface="Arial"/>
              </a:rPr>
              <a:t>required </a:t>
            </a:r>
            <a:r>
              <a:rPr lang="en-US" sz="1200" spc="-15" dirty="0" smtClean="0">
                <a:latin typeface="Arial"/>
                <a:cs typeface="Arial"/>
              </a:rPr>
              <a:t>for </a:t>
            </a:r>
            <a:r>
              <a:rPr lang="en-US" sz="1200" spc="-30" dirty="0" smtClean="0">
                <a:latin typeface="Arial"/>
                <a:cs typeface="Arial"/>
              </a:rPr>
              <a:t>management </a:t>
            </a:r>
            <a:r>
              <a:rPr lang="en-US" sz="1200" spc="-20" dirty="0" smtClean="0">
                <a:latin typeface="Arial"/>
                <a:cs typeface="Arial"/>
              </a:rPr>
              <a:t>nodes is </a:t>
            </a:r>
            <a:r>
              <a:rPr lang="en-US" sz="1200" spc="-25" dirty="0" smtClean="0">
                <a:latin typeface="Arial"/>
                <a:cs typeface="Arial"/>
              </a:rPr>
              <a:t>considerably higher. Here you </a:t>
            </a:r>
            <a:r>
              <a:rPr lang="en-US" sz="1200" spc="-20" dirty="0" smtClean="0">
                <a:latin typeface="Arial"/>
                <a:cs typeface="Arial"/>
              </a:rPr>
              <a:t>are </a:t>
            </a:r>
            <a:r>
              <a:rPr lang="en-US" sz="1200" spc="-25" dirty="0" smtClean="0">
                <a:latin typeface="Arial"/>
                <a:cs typeface="Arial"/>
              </a:rPr>
              <a:t>primarily  presented</a:t>
            </a:r>
            <a:r>
              <a:rPr lang="en-US" sz="1200" spc="-45" dirty="0" smtClean="0">
                <a:latin typeface="Arial"/>
                <a:cs typeface="Arial"/>
              </a:rPr>
              <a:t> </a:t>
            </a:r>
            <a:r>
              <a:rPr lang="en-US" sz="1200" spc="-20" dirty="0" smtClean="0">
                <a:latin typeface="Arial"/>
                <a:cs typeface="Arial"/>
              </a:rPr>
              <a:t>with</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hardware</a:t>
            </a:r>
            <a:r>
              <a:rPr lang="en-US" sz="1200" spc="-45" dirty="0" smtClean="0">
                <a:latin typeface="Arial"/>
                <a:cs typeface="Arial"/>
              </a:rPr>
              <a:t> </a:t>
            </a:r>
            <a:r>
              <a:rPr lang="en-US" sz="1200" spc="-25" dirty="0" smtClean="0">
                <a:latin typeface="Arial"/>
                <a:cs typeface="Arial"/>
              </a:rPr>
              <a:t>requirements</a:t>
            </a:r>
            <a:r>
              <a:rPr lang="en-US" sz="1200" spc="-6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worker</a:t>
            </a:r>
            <a:r>
              <a:rPr lang="en-US" sz="1200" spc="-55" dirty="0" smtClean="0">
                <a:latin typeface="Arial"/>
                <a:cs typeface="Arial"/>
              </a:rPr>
              <a:t> </a:t>
            </a:r>
            <a:r>
              <a:rPr lang="en-US" sz="1200" spc="-25" dirty="0" smtClean="0">
                <a:latin typeface="Arial"/>
                <a:cs typeface="Arial"/>
              </a:rPr>
              <a:t>nodes,</a:t>
            </a:r>
            <a:r>
              <a:rPr lang="en-US" sz="1200" spc="-60" dirty="0" smtClean="0">
                <a:latin typeface="Arial"/>
                <a:cs typeface="Arial"/>
              </a:rPr>
              <a:t> </a:t>
            </a:r>
            <a:r>
              <a:rPr lang="en-US" sz="1200" spc="-15" dirty="0" smtClean="0">
                <a:latin typeface="Arial"/>
                <a:cs typeface="Arial"/>
              </a:rPr>
              <a:t>aka</a:t>
            </a:r>
            <a:r>
              <a:rPr lang="en-US" sz="1200" spc="-55" dirty="0" smtClean="0">
                <a:latin typeface="Arial"/>
                <a:cs typeface="Arial"/>
              </a:rPr>
              <a:t> </a:t>
            </a:r>
            <a:r>
              <a:rPr lang="en-US" sz="1200" spc="-30" dirty="0" err="1" smtClean="0">
                <a:latin typeface="Arial"/>
                <a:cs typeface="Arial"/>
              </a:rPr>
              <a:t>DataNodes</a:t>
            </a:r>
            <a:r>
              <a:rPr lang="en-US" sz="1200" spc="-30" dirty="0" smtClean="0">
                <a:latin typeface="Arial"/>
                <a:cs typeface="Arial"/>
              </a:rPr>
              <a:t>.</a:t>
            </a:r>
            <a:endParaRPr lang="en-US" sz="1200" dirty="0" smtClean="0">
              <a:latin typeface="Arial"/>
              <a:cs typeface="Arial"/>
            </a:endParaRPr>
          </a:p>
          <a:p>
            <a:pPr marL="12700" marR="36830">
              <a:lnSpc>
                <a:spcPct val="131600"/>
              </a:lnSpc>
            </a:pPr>
            <a:r>
              <a:rPr lang="en-US" sz="1200" spc="-25" dirty="0" smtClean="0">
                <a:latin typeface="Arial"/>
                <a:cs typeface="Arial"/>
              </a:rPr>
              <a:t>Reference:  </a:t>
            </a:r>
            <a:r>
              <a:rPr lang="en-US" sz="1200" spc="-30" dirty="0" smtClean="0">
                <a:latin typeface="Arial"/>
                <a:cs typeface="Arial"/>
                <a:hlinkClick r:id="rId3"/>
              </a:rPr>
              <a:t>http://docs.hortonworks.com/HDP2Alpha/index.htm#Hardware_Recommendations_for</a:t>
            </a:r>
            <a:endParaRPr lang="en-US" sz="1200" dirty="0" smtClean="0">
              <a:latin typeface="Arial"/>
              <a:cs typeface="Arial"/>
            </a:endParaRPr>
          </a:p>
          <a:p>
            <a:pPr marL="12700">
              <a:lnSpc>
                <a:spcPts val="1610"/>
              </a:lnSpc>
            </a:pPr>
            <a:r>
              <a:rPr lang="en-US" sz="1200" spc="-25" dirty="0" smtClean="0">
                <a:latin typeface="Arial"/>
                <a:cs typeface="Arial"/>
              </a:rPr>
              <a:t>_Hadoop.htm</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4</a:t>
            </a:fld>
            <a:endParaRPr lang="fr-FR"/>
          </a:p>
        </p:txBody>
      </p:sp>
    </p:spTree>
    <p:extLst>
      <p:ext uri="{BB962C8B-B14F-4D97-AF65-F5344CB8AC3E}">
        <p14:creationId xmlns:p14="http://schemas.microsoft.com/office/powerpoint/2010/main" val="43649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10" dirty="0" smtClean="0">
                <a:latin typeface="Arial"/>
                <a:cs typeface="Arial"/>
              </a:rPr>
              <a:t>In </a:t>
            </a:r>
            <a:r>
              <a:rPr lang="en-US" sz="1200" spc="-20" dirty="0" smtClean="0">
                <a:latin typeface="Arial"/>
                <a:cs typeface="Arial"/>
              </a:rPr>
              <a:t>the </a:t>
            </a:r>
            <a:r>
              <a:rPr lang="en-US" sz="1200" spc="-25" dirty="0" smtClean="0">
                <a:latin typeface="Arial"/>
                <a:cs typeface="Arial"/>
              </a:rPr>
              <a:t>older </a:t>
            </a:r>
            <a:r>
              <a:rPr lang="en-US" sz="1200" spc="-30" dirty="0" smtClean="0">
                <a:latin typeface="Arial"/>
                <a:cs typeface="Arial"/>
              </a:rPr>
              <a:t>approach, </a:t>
            </a:r>
            <a:r>
              <a:rPr lang="en-US" sz="1200" dirty="0" smtClean="0">
                <a:latin typeface="Arial"/>
                <a:cs typeface="Arial"/>
              </a:rPr>
              <a:t>a </a:t>
            </a:r>
            <a:r>
              <a:rPr lang="en-US" sz="1200" spc="-25" dirty="0" smtClean="0">
                <a:latin typeface="Arial"/>
                <a:cs typeface="Arial"/>
              </a:rPr>
              <a:t>Secondary </a:t>
            </a:r>
            <a:r>
              <a:rPr lang="en-US" sz="1200" spc="-25" dirty="0" err="1" smtClean="0">
                <a:latin typeface="Arial"/>
                <a:cs typeface="Arial"/>
              </a:rPr>
              <a:t>NameNode</a:t>
            </a:r>
            <a:r>
              <a:rPr lang="en-US" sz="1200" spc="-25" dirty="0" smtClean="0">
                <a:latin typeface="Arial"/>
                <a:cs typeface="Arial"/>
              </a:rPr>
              <a:t> </a:t>
            </a:r>
            <a:r>
              <a:rPr lang="en-US" sz="1200" spc="-20" dirty="0" smtClean="0">
                <a:latin typeface="Arial"/>
                <a:cs typeface="Arial"/>
              </a:rPr>
              <a:t>is</a:t>
            </a:r>
            <a:r>
              <a:rPr lang="en-US" sz="1200" spc="-280" dirty="0" smtClean="0">
                <a:latin typeface="Arial"/>
                <a:cs typeface="Arial"/>
              </a:rPr>
              <a:t> </a:t>
            </a:r>
            <a:r>
              <a:rPr lang="en-US" sz="1200" spc="-25" dirty="0" smtClean="0">
                <a:latin typeface="Arial"/>
                <a:cs typeface="Arial"/>
              </a:rPr>
              <a:t>used.</a:t>
            </a:r>
            <a:endParaRPr lang="en-US" sz="1200" dirty="0" smtClean="0">
              <a:latin typeface="Arial"/>
              <a:cs typeface="Arial"/>
            </a:endParaRPr>
          </a:p>
          <a:p>
            <a:pPr marL="12700" marR="34925">
              <a:lnSpc>
                <a:spcPct val="96000"/>
              </a:lnSpc>
              <a:spcBef>
                <a:spcPts val="600"/>
              </a:spcBef>
            </a:pPr>
            <a:r>
              <a:rPr lang="en-US" sz="1200" spc="-20" dirty="0" smtClean="0">
                <a:latin typeface="Arial"/>
                <a:cs typeface="Arial"/>
              </a:rPr>
              <a:t>The </a:t>
            </a:r>
            <a:r>
              <a:rPr lang="en-US" sz="1200" spc="-25" dirty="0" err="1" smtClean="0">
                <a:latin typeface="Arial"/>
                <a:cs typeface="Arial"/>
              </a:rPr>
              <a:t>NameNode</a:t>
            </a:r>
            <a:r>
              <a:rPr lang="en-US" sz="1200" spc="-25" dirty="0" smtClean="0">
                <a:latin typeface="Arial"/>
                <a:cs typeface="Arial"/>
              </a:rPr>
              <a:t> stores </a:t>
            </a:r>
            <a:r>
              <a:rPr lang="en-US" sz="1200" spc="-20" dirty="0" smtClean="0">
                <a:latin typeface="Arial"/>
                <a:cs typeface="Arial"/>
              </a:rPr>
              <a:t>the HDFS </a:t>
            </a:r>
            <a:r>
              <a:rPr lang="en-US" sz="1200" spc="-25" dirty="0" smtClean="0">
                <a:latin typeface="Arial"/>
                <a:cs typeface="Arial"/>
              </a:rPr>
              <a:t>filesystem information </a:t>
            </a:r>
            <a:r>
              <a:rPr lang="en-US" sz="1200" spc="-20" dirty="0" smtClean="0">
                <a:latin typeface="Arial"/>
                <a:cs typeface="Arial"/>
              </a:rPr>
              <a:t>in </a:t>
            </a:r>
            <a:r>
              <a:rPr lang="en-US" sz="1200" dirty="0" smtClean="0">
                <a:latin typeface="Arial"/>
                <a:cs typeface="Arial"/>
              </a:rPr>
              <a:t>a </a:t>
            </a:r>
            <a:r>
              <a:rPr lang="en-US" sz="1200" spc="-20" dirty="0" smtClean="0">
                <a:latin typeface="Arial"/>
                <a:cs typeface="Arial"/>
              </a:rPr>
              <a:t>file </a:t>
            </a:r>
            <a:r>
              <a:rPr lang="en-US" sz="1200" spc="-25" dirty="0" smtClean="0">
                <a:latin typeface="Arial"/>
                <a:cs typeface="Arial"/>
              </a:rPr>
              <a:t>named </a:t>
            </a:r>
            <a:r>
              <a:rPr lang="en-US" sz="1200" spc="-30" dirty="0" err="1" smtClean="0">
                <a:latin typeface="Arial"/>
                <a:cs typeface="Arial"/>
              </a:rPr>
              <a:t>fsimage</a:t>
            </a:r>
            <a:r>
              <a:rPr lang="en-US" sz="1200" spc="-30" dirty="0" smtClean="0">
                <a:latin typeface="Arial"/>
                <a:cs typeface="Arial"/>
              </a:rPr>
              <a:t>.  </a:t>
            </a:r>
            <a:r>
              <a:rPr lang="en-US" sz="1200" spc="-25" dirty="0" smtClean="0">
                <a:latin typeface="Arial"/>
                <a:cs typeface="Arial"/>
              </a:rPr>
              <a:t>Updates </a:t>
            </a:r>
            <a:r>
              <a:rPr lang="en-US" sz="1200" spc="-15" dirty="0" smtClean="0">
                <a:latin typeface="Arial"/>
                <a:cs typeface="Arial"/>
              </a:rPr>
              <a:t>to the </a:t>
            </a:r>
            <a:r>
              <a:rPr lang="en-US" sz="1200" spc="-20" dirty="0" smtClean="0">
                <a:latin typeface="Arial"/>
                <a:cs typeface="Arial"/>
              </a:rPr>
              <a:t>file </a:t>
            </a:r>
            <a:r>
              <a:rPr lang="en-US" sz="1200" spc="-25" dirty="0" smtClean="0">
                <a:latin typeface="Arial"/>
                <a:cs typeface="Arial"/>
              </a:rPr>
              <a:t>system </a:t>
            </a:r>
            <a:r>
              <a:rPr lang="en-US" sz="1200" spc="-30" dirty="0" smtClean="0">
                <a:latin typeface="Arial"/>
                <a:cs typeface="Arial"/>
              </a:rPr>
              <a:t>(add/remove </a:t>
            </a:r>
            <a:r>
              <a:rPr lang="en-US" sz="1200" spc="-25" dirty="0" smtClean="0">
                <a:latin typeface="Arial"/>
                <a:cs typeface="Arial"/>
              </a:rPr>
              <a:t>blocks) </a:t>
            </a:r>
            <a:r>
              <a:rPr lang="en-US" sz="1200" spc="-20" dirty="0" smtClean="0">
                <a:latin typeface="Arial"/>
                <a:cs typeface="Arial"/>
              </a:rPr>
              <a:t>are </a:t>
            </a:r>
            <a:r>
              <a:rPr lang="en-US" sz="1200" spc="-25" dirty="0" smtClean="0">
                <a:latin typeface="Arial"/>
                <a:cs typeface="Arial"/>
              </a:rPr>
              <a:t>not updating </a:t>
            </a:r>
            <a:r>
              <a:rPr lang="en-US" sz="1200" spc="-15" dirty="0" smtClean="0">
                <a:latin typeface="Arial"/>
                <a:cs typeface="Arial"/>
              </a:rPr>
              <a:t>the </a:t>
            </a:r>
            <a:r>
              <a:rPr lang="en-US" sz="1200" spc="-25" dirty="0" err="1" smtClean="0">
                <a:latin typeface="Arial"/>
                <a:cs typeface="Arial"/>
              </a:rPr>
              <a:t>fsimage</a:t>
            </a:r>
            <a:r>
              <a:rPr lang="en-US" sz="1200" spc="-25" dirty="0" smtClean="0">
                <a:latin typeface="Arial"/>
                <a:cs typeface="Arial"/>
              </a:rPr>
              <a:t> file, </a:t>
            </a:r>
            <a:r>
              <a:rPr lang="en-US" sz="1200" spc="-20" dirty="0" smtClean="0">
                <a:latin typeface="Arial"/>
                <a:cs typeface="Arial"/>
              </a:rPr>
              <a:t>but  </a:t>
            </a:r>
            <a:r>
              <a:rPr lang="en-US" sz="1200" spc="-25" dirty="0" smtClean="0">
                <a:latin typeface="Arial"/>
                <a:cs typeface="Arial"/>
              </a:rPr>
              <a:t>instead are logged </a:t>
            </a:r>
            <a:r>
              <a:rPr lang="en-US" sz="1200" spc="-20" dirty="0" smtClean="0">
                <a:latin typeface="Arial"/>
                <a:cs typeface="Arial"/>
              </a:rPr>
              <a:t>into </a:t>
            </a:r>
            <a:r>
              <a:rPr lang="en-US" sz="1200" dirty="0" smtClean="0">
                <a:latin typeface="Arial"/>
                <a:cs typeface="Arial"/>
              </a:rPr>
              <a:t>a </a:t>
            </a:r>
            <a:r>
              <a:rPr lang="en-US" sz="1200" spc="-25" dirty="0" smtClean="0">
                <a:latin typeface="Arial"/>
                <a:cs typeface="Arial"/>
              </a:rPr>
              <a:t>file, </a:t>
            </a:r>
            <a:r>
              <a:rPr lang="en-US" sz="1200" spc="-10" dirty="0" smtClean="0">
                <a:latin typeface="Arial"/>
                <a:cs typeface="Arial"/>
              </a:rPr>
              <a:t>so </a:t>
            </a:r>
            <a:r>
              <a:rPr lang="en-US" sz="1200" spc="-20" dirty="0" smtClean="0">
                <a:latin typeface="Arial"/>
                <a:cs typeface="Arial"/>
              </a:rPr>
              <a:t>the I/O is fast </a:t>
            </a:r>
            <a:r>
              <a:rPr lang="en-US" sz="1200" spc="-25" dirty="0" smtClean="0">
                <a:latin typeface="Arial"/>
                <a:cs typeface="Arial"/>
              </a:rPr>
              <a:t>append only streaming </a:t>
            </a:r>
            <a:r>
              <a:rPr lang="en-US" sz="1200" spc="-15" dirty="0" smtClean="0">
                <a:latin typeface="Arial"/>
                <a:cs typeface="Arial"/>
              </a:rPr>
              <a:t>as </a:t>
            </a:r>
            <a:r>
              <a:rPr lang="en-US" sz="1200" spc="-30" dirty="0" smtClean="0">
                <a:latin typeface="Arial"/>
                <a:cs typeface="Arial"/>
              </a:rPr>
              <a:t>opposed </a:t>
            </a:r>
            <a:r>
              <a:rPr lang="en-US" sz="1200" spc="-10" dirty="0" smtClean="0">
                <a:latin typeface="Arial"/>
                <a:cs typeface="Arial"/>
              </a:rPr>
              <a:t>to  </a:t>
            </a:r>
            <a:r>
              <a:rPr lang="en-US" sz="1200" spc="-25" dirty="0" smtClean="0">
                <a:latin typeface="Arial"/>
                <a:cs typeface="Arial"/>
              </a:rPr>
              <a:t>random</a:t>
            </a:r>
            <a:r>
              <a:rPr lang="en-US" sz="1200" spc="-55" dirty="0" smtClean="0">
                <a:latin typeface="Arial"/>
                <a:cs typeface="Arial"/>
              </a:rPr>
              <a:t> </a:t>
            </a:r>
            <a:r>
              <a:rPr lang="en-US" sz="1200" spc="-20" dirty="0" smtClean="0">
                <a:latin typeface="Arial"/>
                <a:cs typeface="Arial"/>
              </a:rPr>
              <a:t>file</a:t>
            </a:r>
            <a:r>
              <a:rPr lang="en-US" sz="1200" spc="-35" dirty="0" smtClean="0">
                <a:latin typeface="Arial"/>
                <a:cs typeface="Arial"/>
              </a:rPr>
              <a:t> </a:t>
            </a:r>
            <a:r>
              <a:rPr lang="en-US" sz="1200" spc="-25" dirty="0" smtClean="0">
                <a:latin typeface="Arial"/>
                <a:cs typeface="Arial"/>
              </a:rPr>
              <a:t>writes.</a:t>
            </a:r>
            <a:r>
              <a:rPr lang="en-US" sz="1200" spc="-55" dirty="0" smtClean="0">
                <a:latin typeface="Arial"/>
                <a:cs typeface="Arial"/>
              </a:rPr>
              <a:t> </a:t>
            </a:r>
            <a:r>
              <a:rPr lang="en-US" sz="1200" spc="-20" dirty="0" smtClean="0">
                <a:latin typeface="Arial"/>
                <a:cs typeface="Arial"/>
              </a:rPr>
              <a:t>When</a:t>
            </a:r>
            <a:r>
              <a:rPr lang="en-US" sz="1200" spc="-35" dirty="0" smtClean="0">
                <a:latin typeface="Arial"/>
                <a:cs typeface="Arial"/>
              </a:rPr>
              <a:t> </a:t>
            </a:r>
            <a:r>
              <a:rPr lang="en-US" sz="1200" spc="-30" dirty="0" smtClean="0">
                <a:latin typeface="Arial"/>
                <a:cs typeface="Arial"/>
              </a:rPr>
              <a:t>restarting,</a:t>
            </a:r>
            <a:r>
              <a:rPr lang="en-US" sz="1200" spc="-55"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25" dirty="0" err="1" smtClean="0">
                <a:latin typeface="Arial"/>
                <a:cs typeface="Arial"/>
              </a:rPr>
              <a:t>NameNode</a:t>
            </a:r>
            <a:r>
              <a:rPr lang="en-US" sz="1200" spc="-30" dirty="0" smtClean="0">
                <a:latin typeface="Arial"/>
                <a:cs typeface="Arial"/>
              </a:rPr>
              <a:t> </a:t>
            </a:r>
            <a:r>
              <a:rPr lang="en-US" sz="1200" spc="-25" dirty="0" smtClean="0">
                <a:latin typeface="Arial"/>
                <a:cs typeface="Arial"/>
              </a:rPr>
              <a:t>reads</a:t>
            </a:r>
            <a:r>
              <a:rPr lang="en-US" sz="1200" spc="-5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err="1" smtClean="0">
                <a:latin typeface="Arial"/>
                <a:cs typeface="Arial"/>
              </a:rPr>
              <a:t>fsimage</a:t>
            </a:r>
            <a:r>
              <a:rPr lang="en-US" sz="1200" spc="-50" dirty="0" smtClean="0">
                <a:latin typeface="Arial"/>
                <a:cs typeface="Arial"/>
              </a:rPr>
              <a:t> </a:t>
            </a:r>
            <a:r>
              <a:rPr lang="en-US" sz="1200" spc="-20" dirty="0" smtClean="0">
                <a:latin typeface="Arial"/>
                <a:cs typeface="Arial"/>
              </a:rPr>
              <a:t>and</a:t>
            </a:r>
            <a:r>
              <a:rPr lang="en-US" sz="1200" spc="-60" dirty="0" smtClean="0">
                <a:latin typeface="Arial"/>
                <a:cs typeface="Arial"/>
              </a:rPr>
              <a:t> </a:t>
            </a:r>
            <a:r>
              <a:rPr lang="en-US" sz="1200" spc="-20" dirty="0" smtClean="0">
                <a:latin typeface="Arial"/>
                <a:cs typeface="Arial"/>
              </a:rPr>
              <a:t>then</a:t>
            </a:r>
            <a:r>
              <a:rPr lang="en-US" sz="1200" spc="-50" dirty="0" smtClean="0">
                <a:latin typeface="Arial"/>
                <a:cs typeface="Arial"/>
              </a:rPr>
              <a:t> </a:t>
            </a:r>
            <a:r>
              <a:rPr lang="en-US" sz="1200" spc="-25" dirty="0" smtClean="0">
                <a:latin typeface="Arial"/>
                <a:cs typeface="Arial"/>
              </a:rPr>
              <a:t>applies  </a:t>
            </a:r>
            <a:r>
              <a:rPr lang="en-US" sz="1200" spc="-20" dirty="0" smtClean="0">
                <a:latin typeface="Arial"/>
                <a:cs typeface="Arial"/>
              </a:rPr>
              <a:t>all </a:t>
            </a:r>
            <a:r>
              <a:rPr lang="en-US" sz="1200" spc="-15" dirty="0" smtClean="0">
                <a:latin typeface="Arial"/>
                <a:cs typeface="Arial"/>
              </a:rPr>
              <a:t>the </a:t>
            </a:r>
            <a:r>
              <a:rPr lang="en-US" sz="1200" spc="-25" dirty="0" smtClean="0">
                <a:latin typeface="Arial"/>
                <a:cs typeface="Arial"/>
              </a:rPr>
              <a:t>changes </a:t>
            </a:r>
            <a:r>
              <a:rPr lang="en-US" sz="1200" spc="-20" dirty="0" smtClean="0">
                <a:latin typeface="Arial"/>
                <a:cs typeface="Arial"/>
              </a:rPr>
              <a:t>from the log file </a:t>
            </a:r>
            <a:r>
              <a:rPr lang="en-US" sz="1200" spc="-10" dirty="0" smtClean="0">
                <a:latin typeface="Arial"/>
                <a:cs typeface="Arial"/>
              </a:rPr>
              <a:t>to </a:t>
            </a:r>
            <a:r>
              <a:rPr lang="en-US" sz="1200" spc="-25" dirty="0" smtClean="0">
                <a:latin typeface="Arial"/>
                <a:cs typeface="Arial"/>
              </a:rPr>
              <a:t>bring </a:t>
            </a:r>
            <a:r>
              <a:rPr lang="en-US" sz="1200" spc="-20" dirty="0" smtClean="0">
                <a:latin typeface="Arial"/>
                <a:cs typeface="Arial"/>
              </a:rPr>
              <a:t>the </a:t>
            </a:r>
            <a:r>
              <a:rPr lang="en-US" sz="1200" spc="-25" dirty="0" smtClean="0">
                <a:latin typeface="Arial"/>
                <a:cs typeface="Arial"/>
              </a:rPr>
              <a:t>filesystem </a:t>
            </a:r>
            <a:r>
              <a:rPr lang="en-US" sz="1200" spc="-20" dirty="0" smtClean="0">
                <a:latin typeface="Arial"/>
                <a:cs typeface="Arial"/>
              </a:rPr>
              <a:t>state up </a:t>
            </a:r>
            <a:r>
              <a:rPr lang="en-US" sz="1200" spc="-10" dirty="0" smtClean="0">
                <a:latin typeface="Arial"/>
                <a:cs typeface="Arial"/>
              </a:rPr>
              <a:t>to </a:t>
            </a:r>
            <a:r>
              <a:rPr lang="en-US" sz="1200" spc="-25" dirty="0" smtClean="0">
                <a:latin typeface="Arial"/>
                <a:cs typeface="Arial"/>
              </a:rPr>
              <a:t>date </a:t>
            </a:r>
            <a:r>
              <a:rPr lang="en-US" sz="1200" spc="-20" dirty="0" smtClean="0">
                <a:latin typeface="Arial"/>
                <a:cs typeface="Arial"/>
              </a:rPr>
              <a:t>in </a:t>
            </a:r>
            <a:r>
              <a:rPr lang="en-US" sz="1200" spc="-30" dirty="0" smtClean="0">
                <a:latin typeface="Arial"/>
                <a:cs typeface="Arial"/>
              </a:rPr>
              <a:t>memory. </a:t>
            </a:r>
            <a:r>
              <a:rPr lang="en-US" sz="1200" spc="-25" dirty="0" smtClean="0">
                <a:latin typeface="Arial"/>
                <a:cs typeface="Arial"/>
              </a:rPr>
              <a:t>This  process takes</a:t>
            </a:r>
            <a:r>
              <a:rPr lang="en-US" sz="1200" spc="-90" dirty="0" smtClean="0">
                <a:latin typeface="Arial"/>
                <a:cs typeface="Arial"/>
              </a:rPr>
              <a:t> </a:t>
            </a:r>
            <a:r>
              <a:rPr lang="en-US" sz="1200" spc="-25" dirty="0" smtClean="0">
                <a:latin typeface="Arial"/>
                <a:cs typeface="Arial"/>
              </a:rPr>
              <a:t>time.</a:t>
            </a:r>
            <a:endParaRPr lang="en-US" sz="1200" dirty="0" smtClean="0">
              <a:latin typeface="Arial"/>
              <a:cs typeface="Arial"/>
            </a:endParaRPr>
          </a:p>
          <a:p>
            <a:pPr marL="12700" marR="5080">
              <a:lnSpc>
                <a:spcPct val="96000"/>
              </a:lnSpc>
              <a:spcBef>
                <a:spcPts val="600"/>
              </a:spcBef>
            </a:pPr>
            <a:r>
              <a:rPr lang="en-US" sz="1200" spc="-20" dirty="0" smtClean="0">
                <a:latin typeface="Arial"/>
                <a:cs typeface="Arial"/>
              </a:rPr>
              <a:t>The job of the </a:t>
            </a:r>
            <a:r>
              <a:rPr lang="en-US" sz="1200" spc="-25" dirty="0" smtClean="0">
                <a:latin typeface="Arial"/>
                <a:cs typeface="Arial"/>
              </a:rPr>
              <a:t>Secondary </a:t>
            </a:r>
            <a:r>
              <a:rPr lang="en-US" sz="1200" spc="-25" dirty="0" err="1" smtClean="0">
                <a:latin typeface="Arial"/>
                <a:cs typeface="Arial"/>
              </a:rPr>
              <a:t>NameNode's</a:t>
            </a:r>
            <a:r>
              <a:rPr lang="en-US" sz="1200" spc="-25" dirty="0" smtClean="0">
                <a:latin typeface="Arial"/>
                <a:cs typeface="Arial"/>
              </a:rPr>
              <a:t> </a:t>
            </a:r>
            <a:r>
              <a:rPr lang="en-US" sz="1200" spc="-20" dirty="0" smtClean="0">
                <a:latin typeface="Arial"/>
                <a:cs typeface="Arial"/>
              </a:rPr>
              <a:t>is not </a:t>
            </a:r>
            <a:r>
              <a:rPr lang="en-US" sz="1200" spc="-10" dirty="0" smtClean="0">
                <a:latin typeface="Arial"/>
                <a:cs typeface="Arial"/>
              </a:rPr>
              <a:t>to </a:t>
            </a:r>
            <a:r>
              <a:rPr lang="en-US" sz="1200" spc="-15" dirty="0" smtClean="0">
                <a:latin typeface="Arial"/>
                <a:cs typeface="Arial"/>
              </a:rPr>
              <a:t>be </a:t>
            </a:r>
            <a:r>
              <a:rPr lang="en-US" sz="1200" dirty="0" smtClean="0">
                <a:latin typeface="Arial"/>
                <a:cs typeface="Arial"/>
              </a:rPr>
              <a:t>a </a:t>
            </a:r>
            <a:r>
              <a:rPr lang="en-US" sz="1200" spc="-25" dirty="0" smtClean="0">
                <a:latin typeface="Arial"/>
                <a:cs typeface="Arial"/>
              </a:rPr>
              <a:t>secondary </a:t>
            </a:r>
            <a:r>
              <a:rPr lang="en-US" sz="1200" spc="-10" dirty="0" smtClean="0">
                <a:latin typeface="Arial"/>
                <a:cs typeface="Arial"/>
              </a:rPr>
              <a:t>to </a:t>
            </a:r>
            <a:r>
              <a:rPr lang="en-US" sz="1200" spc="-15" dirty="0" smtClean="0">
                <a:latin typeface="Arial"/>
                <a:cs typeface="Arial"/>
              </a:rPr>
              <a:t>the </a:t>
            </a:r>
            <a:r>
              <a:rPr lang="en-US" sz="1200" spc="-25" dirty="0" smtClean="0">
                <a:latin typeface="Arial"/>
                <a:cs typeface="Arial"/>
              </a:rPr>
              <a:t>name node, but  </a:t>
            </a:r>
            <a:r>
              <a:rPr lang="en-US" sz="1200" spc="-20" dirty="0" smtClean="0">
                <a:latin typeface="Arial"/>
                <a:cs typeface="Arial"/>
              </a:rPr>
              <a:t>only</a:t>
            </a:r>
            <a:r>
              <a:rPr lang="en-US" sz="1200" spc="-6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periodically</a:t>
            </a:r>
            <a:r>
              <a:rPr lang="en-US" sz="1200" spc="-60" dirty="0" smtClean="0">
                <a:latin typeface="Arial"/>
                <a:cs typeface="Arial"/>
              </a:rPr>
              <a:t> </a:t>
            </a:r>
            <a:r>
              <a:rPr lang="en-US" sz="1200" spc="-25" dirty="0" smtClean="0">
                <a:latin typeface="Arial"/>
                <a:cs typeface="Arial"/>
              </a:rPr>
              <a:t>read</a:t>
            </a:r>
            <a:r>
              <a:rPr lang="en-US" sz="1200" spc="-40"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filesystem</a:t>
            </a:r>
            <a:r>
              <a:rPr lang="en-US" sz="1200" spc="-70" dirty="0" smtClean="0">
                <a:latin typeface="Arial"/>
                <a:cs typeface="Arial"/>
              </a:rPr>
              <a:t> </a:t>
            </a:r>
            <a:r>
              <a:rPr lang="en-US" sz="1200" spc="-25" dirty="0" smtClean="0">
                <a:latin typeface="Arial"/>
                <a:cs typeface="Arial"/>
              </a:rPr>
              <a:t>changes</a:t>
            </a:r>
            <a:r>
              <a:rPr lang="en-US" sz="1200" spc="-45" dirty="0" smtClean="0">
                <a:latin typeface="Arial"/>
                <a:cs typeface="Arial"/>
              </a:rPr>
              <a:t> </a:t>
            </a:r>
            <a:r>
              <a:rPr lang="en-US" sz="1200" spc="-20" dirty="0" smtClean="0">
                <a:latin typeface="Arial"/>
                <a:cs typeface="Arial"/>
              </a:rPr>
              <a:t>log</a:t>
            </a:r>
            <a:r>
              <a:rPr lang="en-US" sz="1200" spc="-5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apply</a:t>
            </a:r>
            <a:r>
              <a:rPr lang="en-US" sz="1200" spc="-60" dirty="0" smtClean="0">
                <a:latin typeface="Arial"/>
                <a:cs typeface="Arial"/>
              </a:rPr>
              <a:t> </a:t>
            </a:r>
            <a:r>
              <a:rPr lang="en-US" sz="1200" spc="-20" dirty="0" smtClean="0">
                <a:latin typeface="Arial"/>
                <a:cs typeface="Arial"/>
              </a:rPr>
              <a:t>them</a:t>
            </a:r>
            <a:r>
              <a:rPr lang="en-US" sz="1200" spc="-45" dirty="0" smtClean="0">
                <a:latin typeface="Arial"/>
                <a:cs typeface="Arial"/>
              </a:rPr>
              <a:t> </a:t>
            </a:r>
            <a:r>
              <a:rPr lang="en-US" sz="1200" spc="-20" dirty="0" smtClean="0">
                <a:latin typeface="Arial"/>
                <a:cs typeface="Arial"/>
              </a:rPr>
              <a:t>into</a:t>
            </a:r>
            <a:r>
              <a:rPr lang="en-US" sz="1200" spc="-7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err="1" smtClean="0">
                <a:latin typeface="Arial"/>
                <a:cs typeface="Arial"/>
              </a:rPr>
              <a:t>fsimage</a:t>
            </a:r>
            <a:r>
              <a:rPr lang="en-US" sz="1200" spc="-50" dirty="0" smtClean="0">
                <a:latin typeface="Arial"/>
                <a:cs typeface="Arial"/>
              </a:rPr>
              <a:t> </a:t>
            </a:r>
            <a:r>
              <a:rPr lang="en-US" sz="1200" spc="-20" dirty="0" smtClean="0">
                <a:latin typeface="Arial"/>
                <a:cs typeface="Arial"/>
              </a:rPr>
              <a:t>file,  thus</a:t>
            </a:r>
            <a:r>
              <a:rPr lang="en-US" sz="1200" spc="-50" dirty="0" smtClean="0">
                <a:latin typeface="Arial"/>
                <a:cs typeface="Arial"/>
              </a:rPr>
              <a:t> </a:t>
            </a:r>
            <a:r>
              <a:rPr lang="en-US" sz="1200" spc="-25" dirty="0" smtClean="0">
                <a:latin typeface="Arial"/>
                <a:cs typeface="Arial"/>
              </a:rPr>
              <a:t>bringing</a:t>
            </a:r>
            <a:r>
              <a:rPr lang="en-US" sz="1200" spc="-45" dirty="0" smtClean="0">
                <a:latin typeface="Arial"/>
                <a:cs typeface="Arial"/>
              </a:rPr>
              <a:t> </a:t>
            </a:r>
            <a:r>
              <a:rPr lang="en-US" sz="1200" spc="-15" dirty="0" smtClean="0">
                <a:latin typeface="Arial"/>
                <a:cs typeface="Arial"/>
              </a:rPr>
              <a:t>it</a:t>
            </a:r>
            <a:r>
              <a:rPr lang="en-US" sz="1200" spc="-45" dirty="0" smtClean="0">
                <a:latin typeface="Arial"/>
                <a:cs typeface="Arial"/>
              </a:rPr>
              <a:t> </a:t>
            </a:r>
            <a:r>
              <a:rPr lang="en-US" sz="1200" spc="-20" dirty="0" smtClean="0">
                <a:latin typeface="Arial"/>
                <a:cs typeface="Arial"/>
              </a:rPr>
              <a:t>up</a:t>
            </a:r>
            <a:r>
              <a:rPr lang="en-US" sz="1200" spc="-5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date.</a:t>
            </a:r>
            <a:r>
              <a:rPr lang="en-US" sz="1200" spc="-30" dirty="0" smtClean="0">
                <a:latin typeface="Arial"/>
                <a:cs typeface="Arial"/>
              </a:rPr>
              <a:t> </a:t>
            </a:r>
            <a:r>
              <a:rPr lang="en-US" sz="1200" spc="-25" dirty="0" smtClean="0">
                <a:latin typeface="Arial"/>
                <a:cs typeface="Arial"/>
              </a:rPr>
              <a:t>This</a:t>
            </a:r>
            <a:r>
              <a:rPr lang="en-US" sz="1200" spc="-50" dirty="0" smtClean="0">
                <a:latin typeface="Arial"/>
                <a:cs typeface="Arial"/>
              </a:rPr>
              <a:t> </a:t>
            </a:r>
            <a:r>
              <a:rPr lang="en-US" sz="1200" spc="-30" dirty="0" smtClean="0">
                <a:latin typeface="Arial"/>
                <a:cs typeface="Arial"/>
              </a:rPr>
              <a:t>allows </a:t>
            </a:r>
            <a:r>
              <a:rPr lang="en-US" sz="1200" spc="-25" dirty="0" smtClean="0">
                <a:latin typeface="Arial"/>
                <a:cs typeface="Arial"/>
              </a:rPr>
              <a:t>the</a:t>
            </a:r>
            <a:r>
              <a:rPr lang="en-US" sz="1200" spc="-40" dirty="0" smtClean="0">
                <a:latin typeface="Arial"/>
                <a:cs typeface="Arial"/>
              </a:rPr>
              <a:t> </a:t>
            </a:r>
            <a:r>
              <a:rPr lang="en-US" sz="1200" spc="-25" dirty="0" err="1" smtClean="0">
                <a:latin typeface="Arial"/>
                <a:cs typeface="Arial"/>
              </a:rPr>
              <a:t>NameNode</a:t>
            </a:r>
            <a:r>
              <a:rPr lang="en-US" sz="1200" spc="-6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start</a:t>
            </a:r>
            <a:r>
              <a:rPr lang="en-US" sz="1200" spc="-45" dirty="0" smtClean="0">
                <a:latin typeface="Arial"/>
                <a:cs typeface="Arial"/>
              </a:rPr>
              <a:t> </a:t>
            </a:r>
            <a:r>
              <a:rPr lang="en-US" sz="1200" spc="-15" dirty="0" smtClean="0">
                <a:latin typeface="Arial"/>
                <a:cs typeface="Arial"/>
              </a:rPr>
              <a:t>up</a:t>
            </a:r>
            <a:r>
              <a:rPr lang="en-US" sz="1200" spc="-50" dirty="0" smtClean="0">
                <a:latin typeface="Arial"/>
                <a:cs typeface="Arial"/>
              </a:rPr>
              <a:t> </a:t>
            </a:r>
            <a:r>
              <a:rPr lang="en-US" sz="1200" spc="-25" dirty="0" smtClean="0">
                <a:latin typeface="Arial"/>
                <a:cs typeface="Arial"/>
              </a:rPr>
              <a:t>faster</a:t>
            </a:r>
            <a:r>
              <a:rPr lang="en-US" sz="1200" spc="-55" dirty="0" smtClean="0">
                <a:latin typeface="Arial"/>
                <a:cs typeface="Arial"/>
              </a:rPr>
              <a:t> </a:t>
            </a:r>
            <a:r>
              <a:rPr lang="en-US" sz="1200" spc="-25" dirty="0" smtClean="0">
                <a:latin typeface="Arial"/>
                <a:cs typeface="Arial"/>
              </a:rPr>
              <a:t>next</a:t>
            </a:r>
            <a:r>
              <a:rPr lang="en-US" sz="1200" spc="-45" dirty="0" smtClean="0">
                <a:latin typeface="Arial"/>
                <a:cs typeface="Arial"/>
              </a:rPr>
              <a:t> </a:t>
            </a:r>
            <a:r>
              <a:rPr lang="en-US" sz="1200" spc="-25" dirty="0" smtClean="0">
                <a:latin typeface="Arial"/>
                <a:cs typeface="Arial"/>
              </a:rPr>
              <a:t>time.</a:t>
            </a:r>
            <a:endParaRPr lang="en-US" sz="1200" dirty="0" smtClean="0">
              <a:latin typeface="Arial"/>
              <a:cs typeface="Arial"/>
            </a:endParaRPr>
          </a:p>
          <a:p>
            <a:pPr marL="12700" marR="56515">
              <a:lnSpc>
                <a:spcPct val="96200"/>
              </a:lnSpc>
              <a:spcBef>
                <a:spcPts val="595"/>
              </a:spcBef>
            </a:pPr>
            <a:r>
              <a:rPr lang="en-US" sz="1200" spc="-25" dirty="0" smtClean="0">
                <a:latin typeface="Arial"/>
                <a:cs typeface="Arial"/>
              </a:rPr>
              <a:t>Unfortunately, </a:t>
            </a:r>
            <a:r>
              <a:rPr lang="en-US" sz="1200" spc="-20" dirty="0" smtClean="0">
                <a:latin typeface="Arial"/>
                <a:cs typeface="Arial"/>
              </a:rPr>
              <a:t>the </a:t>
            </a:r>
            <a:r>
              <a:rPr lang="en-US" sz="1200" spc="-25" dirty="0" smtClean="0">
                <a:latin typeface="Arial"/>
                <a:cs typeface="Arial"/>
              </a:rPr>
              <a:t>Secondary </a:t>
            </a:r>
            <a:r>
              <a:rPr lang="en-US" sz="1200" spc="-25" dirty="0" err="1" smtClean="0">
                <a:latin typeface="Arial"/>
                <a:cs typeface="Arial"/>
              </a:rPr>
              <a:t>NameNode</a:t>
            </a:r>
            <a:r>
              <a:rPr lang="en-US" sz="1200" spc="-25" dirty="0" smtClean="0">
                <a:latin typeface="Arial"/>
                <a:cs typeface="Arial"/>
              </a:rPr>
              <a:t> service </a:t>
            </a:r>
            <a:r>
              <a:rPr lang="en-US" sz="1200" spc="-15" dirty="0" smtClean="0">
                <a:latin typeface="Arial"/>
                <a:cs typeface="Arial"/>
              </a:rPr>
              <a:t>is </a:t>
            </a:r>
            <a:r>
              <a:rPr lang="en-US" sz="1200" spc="-25" dirty="0" smtClean="0">
                <a:latin typeface="Arial"/>
                <a:cs typeface="Arial"/>
              </a:rPr>
              <a:t>not </a:t>
            </a:r>
            <a:r>
              <a:rPr lang="en-US" sz="1200" dirty="0" smtClean="0">
                <a:latin typeface="Arial"/>
                <a:cs typeface="Arial"/>
              </a:rPr>
              <a:t>a </a:t>
            </a:r>
            <a:r>
              <a:rPr lang="en-US" sz="1200" spc="-25" dirty="0" smtClean="0">
                <a:latin typeface="Arial"/>
                <a:cs typeface="Arial"/>
              </a:rPr>
              <a:t>standby secondary  </a:t>
            </a:r>
            <a:r>
              <a:rPr lang="en-US" sz="1200" spc="-25" dirty="0" err="1" smtClean="0">
                <a:latin typeface="Arial"/>
                <a:cs typeface="Arial"/>
              </a:rPr>
              <a:t>NameNode</a:t>
            </a:r>
            <a:r>
              <a:rPr lang="en-US" sz="1200" spc="-25" dirty="0" smtClean="0">
                <a:latin typeface="Arial"/>
                <a:cs typeface="Arial"/>
              </a:rPr>
              <a:t>, despite </a:t>
            </a:r>
            <a:r>
              <a:rPr lang="en-US" sz="1200" spc="-20" dirty="0" smtClean="0">
                <a:latin typeface="Arial"/>
                <a:cs typeface="Arial"/>
              </a:rPr>
              <a:t>its </a:t>
            </a:r>
            <a:r>
              <a:rPr lang="en-US" sz="1200" spc="-25" dirty="0" smtClean="0">
                <a:latin typeface="Arial"/>
                <a:cs typeface="Arial"/>
              </a:rPr>
              <a:t>name. </a:t>
            </a:r>
            <a:r>
              <a:rPr lang="en-US" sz="1200" spc="-30" dirty="0" smtClean="0">
                <a:latin typeface="Arial"/>
                <a:cs typeface="Arial"/>
              </a:rPr>
              <a:t>Specifically, </a:t>
            </a:r>
            <a:r>
              <a:rPr lang="en-US" sz="1200" spc="-15" dirty="0" smtClean="0">
                <a:latin typeface="Arial"/>
                <a:cs typeface="Arial"/>
              </a:rPr>
              <a:t>it </a:t>
            </a:r>
            <a:r>
              <a:rPr lang="en-US" sz="1200" spc="-25" dirty="0" smtClean="0">
                <a:latin typeface="Arial"/>
                <a:cs typeface="Arial"/>
              </a:rPr>
              <a:t>does not offer </a:t>
            </a:r>
            <a:r>
              <a:rPr lang="en-US" sz="1200" spc="-20" dirty="0" smtClean="0">
                <a:latin typeface="Arial"/>
                <a:cs typeface="Arial"/>
              </a:rPr>
              <a:t>HA </a:t>
            </a:r>
            <a:r>
              <a:rPr lang="en-US" sz="1200" spc="-15" dirty="0" smtClean="0">
                <a:latin typeface="Arial"/>
                <a:cs typeface="Arial"/>
              </a:rPr>
              <a:t>for </a:t>
            </a:r>
            <a:r>
              <a:rPr lang="en-US" sz="1200" spc="-20" dirty="0" smtClean="0">
                <a:latin typeface="Arial"/>
                <a:cs typeface="Arial"/>
              </a:rPr>
              <a:t>the </a:t>
            </a:r>
            <a:r>
              <a:rPr lang="en-US" sz="1200" spc="-30" dirty="0" err="1" smtClean="0">
                <a:latin typeface="Arial"/>
                <a:cs typeface="Arial"/>
              </a:rPr>
              <a:t>NameNode</a:t>
            </a:r>
            <a:r>
              <a:rPr lang="en-US" sz="1200" spc="-30" dirty="0" smtClean="0">
                <a:latin typeface="Arial"/>
                <a:cs typeface="Arial"/>
              </a:rPr>
              <a:t>. </a:t>
            </a:r>
            <a:r>
              <a:rPr lang="en-US" sz="1200" spc="-20" dirty="0" smtClean="0">
                <a:latin typeface="Arial"/>
                <a:cs typeface="Arial"/>
              </a:rPr>
              <a:t>This  </a:t>
            </a:r>
            <a:r>
              <a:rPr lang="en-US" sz="1200" spc="-15" dirty="0" smtClean="0">
                <a:latin typeface="Arial"/>
                <a:cs typeface="Arial"/>
              </a:rPr>
              <a:t>is </a:t>
            </a:r>
            <a:r>
              <a:rPr lang="en-US" sz="1200" spc="-25" dirty="0" smtClean="0">
                <a:latin typeface="Arial"/>
                <a:cs typeface="Arial"/>
              </a:rPr>
              <a:t>well illustrated </a:t>
            </a:r>
            <a:r>
              <a:rPr lang="en-US" sz="1200" spc="-10" dirty="0" smtClean="0">
                <a:latin typeface="Arial"/>
                <a:cs typeface="Arial"/>
              </a:rPr>
              <a:t>in </a:t>
            </a:r>
            <a:r>
              <a:rPr lang="en-US" sz="1200" spc="-20" dirty="0" smtClean="0">
                <a:latin typeface="Arial"/>
                <a:cs typeface="Arial"/>
              </a:rPr>
              <a:t>the slide</a:t>
            </a:r>
            <a:r>
              <a:rPr lang="en-US" sz="1200" spc="-229" dirty="0" smtClean="0">
                <a:latin typeface="Arial"/>
                <a:cs typeface="Arial"/>
              </a:rPr>
              <a:t> </a:t>
            </a:r>
            <a:r>
              <a:rPr lang="en-US" sz="1200" spc="-30" dirty="0" smtClean="0">
                <a:latin typeface="Arial"/>
                <a:cs typeface="Arial"/>
              </a:rPr>
              <a:t>above.</a:t>
            </a:r>
            <a:endParaRPr lang="en-US" sz="1200" dirty="0" smtClean="0">
              <a:latin typeface="Arial"/>
              <a:cs typeface="Arial"/>
            </a:endParaRPr>
          </a:p>
          <a:p>
            <a:pPr marL="12700" marR="73025">
              <a:lnSpc>
                <a:spcPts val="1610"/>
              </a:lnSpc>
              <a:spcBef>
                <a:spcPts val="645"/>
              </a:spcBef>
            </a:pPr>
            <a:r>
              <a:rPr lang="en-US" sz="1200" spc="-20" dirty="0" smtClean="0">
                <a:latin typeface="Arial"/>
                <a:cs typeface="Arial"/>
              </a:rPr>
              <a:t>Note that more </a:t>
            </a:r>
            <a:r>
              <a:rPr lang="en-US" sz="1200" spc="-25" dirty="0" smtClean="0">
                <a:latin typeface="Arial"/>
                <a:cs typeface="Arial"/>
              </a:rPr>
              <a:t>recent </a:t>
            </a:r>
            <a:r>
              <a:rPr lang="en-US" sz="1200" spc="-30" dirty="0" smtClean="0">
                <a:latin typeface="Arial"/>
                <a:cs typeface="Arial"/>
              </a:rPr>
              <a:t>distributions </a:t>
            </a:r>
            <a:r>
              <a:rPr lang="en-US" sz="1200" spc="-25" dirty="0" smtClean="0">
                <a:latin typeface="Arial"/>
                <a:cs typeface="Arial"/>
              </a:rPr>
              <a:t>have </a:t>
            </a:r>
            <a:r>
              <a:rPr lang="en-US" sz="1200" spc="-25" dirty="0" err="1" smtClean="0">
                <a:latin typeface="Arial"/>
                <a:cs typeface="Arial"/>
              </a:rPr>
              <a:t>NameNode</a:t>
            </a:r>
            <a:r>
              <a:rPr lang="en-US" sz="1200" spc="-25" dirty="0" smtClean="0">
                <a:latin typeface="Arial"/>
                <a:cs typeface="Arial"/>
              </a:rPr>
              <a:t> </a:t>
            </a:r>
            <a:r>
              <a:rPr lang="en-US" sz="1200" spc="-20" dirty="0" smtClean="0">
                <a:latin typeface="Arial"/>
                <a:cs typeface="Arial"/>
              </a:rPr>
              <a:t>High </a:t>
            </a:r>
            <a:r>
              <a:rPr lang="en-US" sz="1200" spc="-25" dirty="0" smtClean="0">
                <a:latin typeface="Arial"/>
                <a:cs typeface="Arial"/>
              </a:rPr>
              <a:t>Availability using </a:t>
            </a:r>
            <a:r>
              <a:rPr lang="en-US" sz="1200" spc="-30" dirty="0" smtClean="0">
                <a:latin typeface="Arial"/>
                <a:cs typeface="Arial"/>
              </a:rPr>
              <a:t>NFS  </a:t>
            </a:r>
            <a:r>
              <a:rPr lang="en-US" sz="1200" spc="-25" dirty="0" smtClean="0">
                <a:latin typeface="Arial"/>
                <a:cs typeface="Arial"/>
              </a:rPr>
              <a:t>(shared storage) and/or </a:t>
            </a:r>
            <a:r>
              <a:rPr lang="en-US" sz="1200" spc="-25" dirty="0" err="1" smtClean="0">
                <a:latin typeface="Arial"/>
                <a:cs typeface="Arial"/>
              </a:rPr>
              <a:t>NameNode</a:t>
            </a:r>
            <a:r>
              <a:rPr lang="en-US" sz="1200" spc="-25" dirty="0" smtClean="0">
                <a:latin typeface="Arial"/>
                <a:cs typeface="Arial"/>
              </a:rPr>
              <a:t> High Availability using </a:t>
            </a:r>
            <a:r>
              <a:rPr lang="en-US" sz="1200" dirty="0" smtClean="0">
                <a:latin typeface="Arial"/>
                <a:cs typeface="Arial"/>
              </a:rPr>
              <a:t>a </a:t>
            </a:r>
            <a:r>
              <a:rPr lang="en-US" sz="1200" spc="-25" dirty="0" smtClean="0">
                <a:latin typeface="Arial"/>
                <a:cs typeface="Arial"/>
              </a:rPr>
              <a:t>Quorum Journal</a:t>
            </a:r>
            <a:r>
              <a:rPr lang="en-US" sz="1200" spc="-265" dirty="0" smtClean="0">
                <a:latin typeface="Arial"/>
                <a:cs typeface="Arial"/>
              </a:rPr>
              <a:t> </a:t>
            </a:r>
            <a:r>
              <a:rPr lang="en-US" sz="1200" spc="-25" dirty="0" smtClean="0">
                <a:latin typeface="Arial"/>
                <a:cs typeface="Arial"/>
              </a:rPr>
              <a:t>Manager  </a:t>
            </a:r>
            <a:r>
              <a:rPr lang="en-US" sz="1200" spc="-30" dirty="0" smtClean="0">
                <a:latin typeface="Arial"/>
                <a:cs typeface="Arial"/>
              </a:rPr>
              <a:t>(QJM).</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25</a:t>
            </a:fld>
            <a:endParaRPr lang="fr-FR"/>
          </a:p>
        </p:txBody>
      </p:sp>
    </p:spTree>
    <p:extLst>
      <p:ext uri="{BB962C8B-B14F-4D97-AF65-F5344CB8AC3E}">
        <p14:creationId xmlns:p14="http://schemas.microsoft.com/office/powerpoint/2010/main" val="2245567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7780">
              <a:lnSpc>
                <a:spcPct val="96000"/>
              </a:lnSpc>
              <a:spcBef>
                <a:spcPts val="595"/>
              </a:spcBef>
            </a:pPr>
            <a:r>
              <a:rPr lang="en-US" sz="1200" spc="-20" dirty="0" smtClean="0">
                <a:latin typeface="Arial"/>
                <a:cs typeface="Arial"/>
              </a:rPr>
              <a:t>HDFS</a:t>
            </a:r>
            <a:r>
              <a:rPr lang="en-US" sz="1200" spc="-45" dirty="0" smtClean="0">
                <a:latin typeface="Arial"/>
                <a:cs typeface="Arial"/>
              </a:rPr>
              <a:t> </a:t>
            </a:r>
            <a:r>
              <a:rPr lang="en-US" sz="1200" spc="-20" dirty="0" smtClean="0">
                <a:latin typeface="Arial"/>
                <a:cs typeface="Arial"/>
              </a:rPr>
              <a:t>can</a:t>
            </a:r>
            <a:r>
              <a:rPr lang="en-US" sz="1200" spc="-45" dirty="0" smtClean="0">
                <a:latin typeface="Arial"/>
                <a:cs typeface="Arial"/>
              </a:rPr>
              <a:t> </a:t>
            </a:r>
            <a:r>
              <a:rPr lang="en-US" sz="1200" spc="-20" dirty="0" smtClean="0">
                <a:latin typeface="Arial"/>
                <a:cs typeface="Arial"/>
              </a:rPr>
              <a:t>be</a:t>
            </a:r>
            <a:r>
              <a:rPr lang="en-US" sz="1200" spc="-45" dirty="0" smtClean="0">
                <a:latin typeface="Arial"/>
                <a:cs typeface="Arial"/>
              </a:rPr>
              <a:t> </a:t>
            </a:r>
            <a:r>
              <a:rPr lang="en-US" sz="1200" spc="-25" dirty="0" smtClean="0">
                <a:latin typeface="Arial"/>
                <a:cs typeface="Arial"/>
              </a:rPr>
              <a:t>manipulated</a:t>
            </a:r>
            <a:r>
              <a:rPr lang="en-US" sz="1200" spc="-55" dirty="0" smtClean="0">
                <a:latin typeface="Arial"/>
                <a:cs typeface="Arial"/>
              </a:rPr>
              <a:t> </a:t>
            </a:r>
            <a:r>
              <a:rPr lang="en-US" sz="1200" spc="-25" dirty="0" smtClean="0">
                <a:latin typeface="Arial"/>
                <a:cs typeface="Arial"/>
              </a:rPr>
              <a:t>through</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Java</a:t>
            </a:r>
            <a:r>
              <a:rPr lang="en-US" sz="1200" spc="-45" dirty="0" smtClean="0">
                <a:latin typeface="Arial"/>
                <a:cs typeface="Arial"/>
              </a:rPr>
              <a:t> </a:t>
            </a:r>
            <a:r>
              <a:rPr lang="en-US" sz="1200" spc="-20" dirty="0" smtClean="0">
                <a:latin typeface="Arial"/>
                <a:cs typeface="Arial"/>
              </a:rPr>
              <a:t>API</a:t>
            </a:r>
            <a:r>
              <a:rPr lang="en-US" sz="1200" spc="-45"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spc="-25" dirty="0" smtClean="0">
                <a:latin typeface="Arial"/>
                <a:cs typeface="Arial"/>
              </a:rPr>
              <a:t>through</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command</a:t>
            </a:r>
            <a:r>
              <a:rPr lang="en-US" sz="1200" spc="-45" dirty="0" smtClean="0">
                <a:latin typeface="Arial"/>
                <a:cs typeface="Arial"/>
              </a:rPr>
              <a:t> </a:t>
            </a:r>
            <a:r>
              <a:rPr lang="en-US" sz="1200" spc="-25" dirty="0" smtClean="0">
                <a:latin typeface="Arial"/>
                <a:cs typeface="Arial"/>
              </a:rPr>
              <a:t>line</a:t>
            </a:r>
            <a:r>
              <a:rPr lang="en-US" sz="1200" spc="-55" dirty="0" smtClean="0">
                <a:latin typeface="Arial"/>
                <a:cs typeface="Arial"/>
              </a:rPr>
              <a:t> </a:t>
            </a:r>
            <a:r>
              <a:rPr lang="en-US" sz="1200" spc="-25" dirty="0" smtClean="0">
                <a:latin typeface="Arial"/>
                <a:cs typeface="Arial"/>
              </a:rPr>
              <a:t>interface.</a:t>
            </a:r>
            <a:r>
              <a:rPr lang="en-US" sz="1200" spc="-50" dirty="0" smtClean="0">
                <a:latin typeface="Arial"/>
                <a:cs typeface="Arial"/>
              </a:rPr>
              <a:t> </a:t>
            </a:r>
            <a:r>
              <a:rPr lang="en-US" sz="1200" spc="-15" dirty="0" smtClean="0">
                <a:latin typeface="Arial"/>
                <a:cs typeface="Arial"/>
              </a:rPr>
              <a:t>All  </a:t>
            </a:r>
            <a:r>
              <a:rPr lang="en-US" sz="1200" spc="-25" dirty="0" smtClean="0">
                <a:latin typeface="Arial"/>
                <a:cs typeface="Arial"/>
              </a:rPr>
              <a:t>commands </a:t>
            </a:r>
            <a:r>
              <a:rPr lang="en-US" sz="1200" spc="-20" dirty="0" smtClean="0">
                <a:latin typeface="Arial"/>
                <a:cs typeface="Arial"/>
              </a:rPr>
              <a:t>for </a:t>
            </a:r>
            <a:r>
              <a:rPr lang="en-US" sz="1200" spc="-30" dirty="0" smtClean="0">
                <a:latin typeface="Arial"/>
                <a:cs typeface="Arial"/>
              </a:rPr>
              <a:t>manipulating </a:t>
            </a:r>
            <a:r>
              <a:rPr lang="en-US" sz="1200" spc="-20" dirty="0" smtClean="0">
                <a:latin typeface="Arial"/>
                <a:cs typeface="Arial"/>
              </a:rPr>
              <a:t>HDFS </a:t>
            </a:r>
            <a:r>
              <a:rPr lang="en-US" sz="1200" spc="-25" dirty="0" smtClean="0">
                <a:latin typeface="Arial"/>
                <a:cs typeface="Arial"/>
              </a:rPr>
              <a:t>through Hadoop's command line interface begin  </a:t>
            </a:r>
            <a:r>
              <a:rPr lang="en-US" sz="1200" spc="-20" dirty="0" smtClean="0">
                <a:latin typeface="Arial"/>
                <a:cs typeface="Arial"/>
              </a:rPr>
              <a:t>with </a:t>
            </a:r>
            <a:r>
              <a:rPr lang="en-US" sz="1200" spc="-30" dirty="0" smtClean="0">
                <a:latin typeface="Arial"/>
                <a:cs typeface="Arial"/>
              </a:rPr>
              <a:t>"</a:t>
            </a:r>
            <a:r>
              <a:rPr lang="en-US" sz="1200" spc="-30" dirty="0" err="1" smtClean="0">
                <a:latin typeface="Arial"/>
                <a:cs typeface="Arial"/>
              </a:rPr>
              <a:t>hadoop</a:t>
            </a:r>
            <a:r>
              <a:rPr lang="en-US" sz="1200" spc="-30" dirty="0" smtClean="0">
                <a:latin typeface="Arial"/>
                <a:cs typeface="Arial"/>
              </a:rPr>
              <a:t>", </a:t>
            </a:r>
            <a:r>
              <a:rPr lang="en-US" sz="1200" dirty="0" smtClean="0">
                <a:latin typeface="Arial"/>
                <a:cs typeface="Arial"/>
              </a:rPr>
              <a:t>a </a:t>
            </a:r>
            <a:r>
              <a:rPr lang="en-US" sz="1200" spc="-25" dirty="0" smtClean="0">
                <a:latin typeface="Arial"/>
                <a:cs typeface="Arial"/>
              </a:rPr>
              <a:t>space, </a:t>
            </a:r>
            <a:r>
              <a:rPr lang="en-US" sz="1200" spc="-20" dirty="0" smtClean="0">
                <a:latin typeface="Arial"/>
                <a:cs typeface="Arial"/>
              </a:rPr>
              <a:t>and "fs" (or </a:t>
            </a:r>
            <a:r>
              <a:rPr lang="en-US" sz="1200" spc="-25" dirty="0" smtClean="0">
                <a:latin typeface="Arial"/>
                <a:cs typeface="Arial"/>
              </a:rPr>
              <a:t>"</a:t>
            </a:r>
            <a:r>
              <a:rPr lang="en-US" sz="1200" spc="-25" dirty="0" err="1" smtClean="0">
                <a:latin typeface="Arial"/>
                <a:cs typeface="Arial"/>
              </a:rPr>
              <a:t>dfs</a:t>
            </a:r>
            <a:r>
              <a:rPr lang="en-US" sz="1200" spc="-25" dirty="0" smtClean="0">
                <a:latin typeface="Arial"/>
                <a:cs typeface="Arial"/>
              </a:rPr>
              <a:t>"). </a:t>
            </a:r>
            <a:r>
              <a:rPr lang="en-US" sz="1200" spc="-20" dirty="0" smtClean="0">
                <a:latin typeface="Arial"/>
                <a:cs typeface="Arial"/>
              </a:rPr>
              <a:t>This is the file </a:t>
            </a:r>
            <a:r>
              <a:rPr lang="en-US" sz="1200" spc="-25" dirty="0" smtClean="0">
                <a:latin typeface="Arial"/>
                <a:cs typeface="Arial"/>
              </a:rPr>
              <a:t>system shell. </a:t>
            </a:r>
            <a:r>
              <a:rPr lang="en-US" sz="1200" spc="-20" dirty="0" smtClean="0">
                <a:latin typeface="Arial"/>
                <a:cs typeface="Arial"/>
              </a:rPr>
              <a:t>This is </a:t>
            </a:r>
            <a:r>
              <a:rPr lang="en-US" sz="1200" spc="-30" dirty="0" smtClean="0">
                <a:latin typeface="Arial"/>
                <a:cs typeface="Arial"/>
              </a:rPr>
              <a:t>followed  </a:t>
            </a:r>
            <a:r>
              <a:rPr lang="en-US" sz="1200" spc="-15" dirty="0" smtClean="0">
                <a:latin typeface="Arial"/>
                <a:cs typeface="Arial"/>
              </a:rPr>
              <a:t>by the </a:t>
            </a:r>
            <a:r>
              <a:rPr lang="en-US" sz="1200" spc="-25" dirty="0" smtClean="0">
                <a:latin typeface="Arial"/>
                <a:cs typeface="Arial"/>
              </a:rPr>
              <a:t>command name </a:t>
            </a:r>
            <a:r>
              <a:rPr lang="en-US" sz="1200" spc="-20" dirty="0" smtClean="0">
                <a:latin typeface="Arial"/>
                <a:cs typeface="Arial"/>
              </a:rPr>
              <a:t>as </a:t>
            </a:r>
            <a:r>
              <a:rPr lang="en-US" sz="1200" spc="-15" dirty="0" smtClean="0">
                <a:latin typeface="Arial"/>
                <a:cs typeface="Arial"/>
              </a:rPr>
              <a:t>an </a:t>
            </a:r>
            <a:r>
              <a:rPr lang="en-US" sz="1200" spc="-25" dirty="0" smtClean="0">
                <a:latin typeface="Arial"/>
                <a:cs typeface="Arial"/>
              </a:rPr>
              <a:t>argument </a:t>
            </a:r>
            <a:r>
              <a:rPr lang="en-US" sz="1200" spc="-10" dirty="0" smtClean="0">
                <a:latin typeface="Arial"/>
                <a:cs typeface="Arial"/>
              </a:rPr>
              <a:t>to </a:t>
            </a:r>
            <a:r>
              <a:rPr lang="en-US" sz="1200" spc="-25" dirty="0" smtClean="0">
                <a:latin typeface="Arial"/>
                <a:cs typeface="Arial"/>
              </a:rPr>
              <a:t>"</a:t>
            </a:r>
            <a:r>
              <a:rPr lang="en-US" sz="1200" spc="-25" dirty="0" err="1" smtClean="0">
                <a:latin typeface="Arial"/>
                <a:cs typeface="Arial"/>
              </a:rPr>
              <a:t>hadoop</a:t>
            </a:r>
            <a:r>
              <a:rPr lang="en-US" sz="1200" spc="-25" dirty="0" smtClean="0">
                <a:latin typeface="Arial"/>
                <a:cs typeface="Arial"/>
              </a:rPr>
              <a:t> </a:t>
            </a:r>
            <a:r>
              <a:rPr lang="en-US" sz="1200" spc="-20" dirty="0" smtClean="0">
                <a:latin typeface="Arial"/>
                <a:cs typeface="Arial"/>
              </a:rPr>
              <a:t>fs". </a:t>
            </a:r>
            <a:r>
              <a:rPr lang="en-US" sz="1200" spc="-25" dirty="0" smtClean="0">
                <a:latin typeface="Arial"/>
                <a:cs typeface="Arial"/>
              </a:rPr>
              <a:t>These commands start </a:t>
            </a:r>
            <a:r>
              <a:rPr lang="en-US" sz="1200" spc="-20" dirty="0" smtClean="0">
                <a:latin typeface="Arial"/>
                <a:cs typeface="Arial"/>
              </a:rPr>
              <a:t>with </a:t>
            </a:r>
            <a:r>
              <a:rPr lang="en-US" sz="1200" dirty="0" smtClean="0">
                <a:latin typeface="Arial"/>
                <a:cs typeface="Arial"/>
              </a:rPr>
              <a:t>a  </a:t>
            </a:r>
            <a:r>
              <a:rPr lang="en-US" sz="1200" spc="-25" dirty="0" smtClean="0">
                <a:latin typeface="Arial"/>
                <a:cs typeface="Arial"/>
              </a:rPr>
              <a:t>dash. </a:t>
            </a:r>
            <a:r>
              <a:rPr lang="en-US" sz="1200" spc="-20" dirty="0" smtClean="0">
                <a:latin typeface="Arial"/>
                <a:cs typeface="Arial"/>
              </a:rPr>
              <a:t>For </a:t>
            </a:r>
            <a:r>
              <a:rPr lang="en-US" sz="1200" spc="-25" dirty="0" smtClean="0">
                <a:latin typeface="Arial"/>
                <a:cs typeface="Arial"/>
              </a:rPr>
              <a:t>example, </a:t>
            </a:r>
            <a:r>
              <a:rPr lang="en-US" sz="1200" spc="-20" dirty="0" smtClean="0">
                <a:latin typeface="Arial"/>
                <a:cs typeface="Arial"/>
              </a:rPr>
              <a:t>the "ls" </a:t>
            </a:r>
            <a:r>
              <a:rPr lang="en-US" sz="1200" spc="-25" dirty="0" smtClean="0">
                <a:latin typeface="Arial"/>
                <a:cs typeface="Arial"/>
              </a:rPr>
              <a:t>command </a:t>
            </a:r>
            <a:r>
              <a:rPr lang="en-US" sz="1200" spc="-15" dirty="0" smtClean="0">
                <a:latin typeface="Arial"/>
                <a:cs typeface="Arial"/>
              </a:rPr>
              <a:t>for </a:t>
            </a:r>
            <a:r>
              <a:rPr lang="en-US" sz="1200" spc="-25" dirty="0" smtClean="0">
                <a:latin typeface="Arial"/>
                <a:cs typeface="Arial"/>
              </a:rPr>
              <a:t>listing </a:t>
            </a:r>
            <a:r>
              <a:rPr lang="en-US" sz="1200" dirty="0" smtClean="0">
                <a:latin typeface="Arial"/>
                <a:cs typeface="Arial"/>
              </a:rPr>
              <a:t>a </a:t>
            </a:r>
            <a:r>
              <a:rPr lang="en-US" sz="1200" spc="-25" dirty="0" smtClean="0">
                <a:latin typeface="Arial"/>
                <a:cs typeface="Arial"/>
              </a:rPr>
              <a:t>directory </a:t>
            </a:r>
            <a:r>
              <a:rPr lang="en-US" sz="1200" spc="-15" dirty="0" smtClean="0">
                <a:latin typeface="Arial"/>
                <a:cs typeface="Arial"/>
              </a:rPr>
              <a:t>is </a:t>
            </a:r>
            <a:r>
              <a:rPr lang="en-US" sz="1200" dirty="0" smtClean="0">
                <a:latin typeface="Arial"/>
                <a:cs typeface="Arial"/>
              </a:rPr>
              <a:t>a </a:t>
            </a:r>
            <a:r>
              <a:rPr lang="en-US" sz="1200" spc="-20" dirty="0" smtClean="0">
                <a:latin typeface="Arial"/>
                <a:cs typeface="Arial"/>
              </a:rPr>
              <a:t>common UNIX  </a:t>
            </a:r>
            <a:r>
              <a:rPr lang="en-US" sz="1200" spc="-25" dirty="0" smtClean="0">
                <a:latin typeface="Arial"/>
                <a:cs typeface="Arial"/>
              </a:rPr>
              <a:t>command </a:t>
            </a:r>
            <a:r>
              <a:rPr lang="en-US" sz="1200" spc="-20" dirty="0" smtClean="0">
                <a:latin typeface="Arial"/>
                <a:cs typeface="Arial"/>
              </a:rPr>
              <a:t>and is </a:t>
            </a:r>
            <a:r>
              <a:rPr lang="en-US" sz="1200" spc="-25" dirty="0" smtClean="0">
                <a:latin typeface="Arial"/>
                <a:cs typeface="Arial"/>
              </a:rPr>
              <a:t>preceded </a:t>
            </a:r>
            <a:r>
              <a:rPr lang="en-US" sz="1200" spc="-20" dirty="0" smtClean="0">
                <a:latin typeface="Arial"/>
                <a:cs typeface="Arial"/>
              </a:rPr>
              <a:t>with </a:t>
            </a:r>
            <a:r>
              <a:rPr lang="en-US" sz="1200" dirty="0" smtClean="0">
                <a:latin typeface="Arial"/>
                <a:cs typeface="Arial"/>
              </a:rPr>
              <a:t>a </a:t>
            </a:r>
            <a:r>
              <a:rPr lang="en-US" sz="1200" spc="-25" dirty="0" smtClean="0">
                <a:latin typeface="Arial"/>
                <a:cs typeface="Arial"/>
              </a:rPr>
              <a:t>dash. </a:t>
            </a:r>
            <a:r>
              <a:rPr lang="en-US" sz="1200" spc="-10" dirty="0" smtClean="0">
                <a:latin typeface="Arial"/>
                <a:cs typeface="Arial"/>
              </a:rPr>
              <a:t>As </a:t>
            </a:r>
            <a:r>
              <a:rPr lang="en-US" sz="1200" spc="-15" dirty="0" smtClean="0">
                <a:latin typeface="Arial"/>
                <a:cs typeface="Arial"/>
              </a:rPr>
              <a:t>on </a:t>
            </a:r>
            <a:r>
              <a:rPr lang="en-US" sz="1200" spc="-20" dirty="0" smtClean="0">
                <a:latin typeface="Arial"/>
                <a:cs typeface="Arial"/>
              </a:rPr>
              <a:t>UNIX </a:t>
            </a:r>
            <a:r>
              <a:rPr lang="en-US" sz="1200" spc="-25" dirty="0" smtClean="0">
                <a:latin typeface="Arial"/>
                <a:cs typeface="Arial"/>
              </a:rPr>
              <a:t>systems, </a:t>
            </a:r>
            <a:r>
              <a:rPr lang="en-US" sz="1200" spc="-20" dirty="0" smtClean="0">
                <a:latin typeface="Arial"/>
                <a:cs typeface="Arial"/>
              </a:rPr>
              <a:t>ls can take </a:t>
            </a:r>
            <a:r>
              <a:rPr lang="en-US" sz="1200" dirty="0" smtClean="0">
                <a:latin typeface="Arial"/>
                <a:cs typeface="Arial"/>
              </a:rPr>
              <a:t>a </a:t>
            </a:r>
            <a:r>
              <a:rPr lang="en-US" sz="1200" spc="-20" dirty="0" smtClean="0">
                <a:latin typeface="Arial"/>
                <a:cs typeface="Arial"/>
              </a:rPr>
              <a:t>path as an  </a:t>
            </a:r>
            <a:r>
              <a:rPr lang="en-US" sz="1200" spc="-25" dirty="0" smtClean="0">
                <a:latin typeface="Arial"/>
                <a:cs typeface="Arial"/>
              </a:rPr>
              <a:t>argument.</a:t>
            </a:r>
            <a:r>
              <a:rPr lang="en-US" sz="1200" spc="-6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example,</a:t>
            </a:r>
            <a:r>
              <a:rPr lang="en-US" sz="1200" spc="-6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path</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current</a:t>
            </a:r>
            <a:r>
              <a:rPr lang="en-US" sz="1200" spc="-45" dirty="0" smtClean="0">
                <a:latin typeface="Arial"/>
                <a:cs typeface="Arial"/>
              </a:rPr>
              <a:t> </a:t>
            </a:r>
            <a:r>
              <a:rPr lang="en-US" sz="1200" spc="-30" dirty="0" smtClean="0">
                <a:latin typeface="Arial"/>
                <a:cs typeface="Arial"/>
              </a:rPr>
              <a:t>directory, </a:t>
            </a:r>
            <a:r>
              <a:rPr lang="en-US" sz="1200" spc="-25" dirty="0" smtClean="0">
                <a:latin typeface="Arial"/>
                <a:cs typeface="Arial"/>
              </a:rPr>
              <a:t>represented</a:t>
            </a:r>
            <a:r>
              <a:rPr lang="en-US" sz="1200" spc="-55" dirty="0" smtClean="0">
                <a:latin typeface="Arial"/>
                <a:cs typeface="Arial"/>
              </a:rPr>
              <a:t> </a:t>
            </a:r>
            <a:r>
              <a:rPr lang="en-US" sz="1200" spc="-15" dirty="0" smtClean="0">
                <a:latin typeface="Arial"/>
                <a:cs typeface="Arial"/>
              </a:rPr>
              <a:t>by</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single</a:t>
            </a:r>
            <a:r>
              <a:rPr lang="en-US" sz="1200" spc="-40" dirty="0" smtClean="0">
                <a:latin typeface="Arial"/>
                <a:cs typeface="Arial"/>
              </a:rPr>
              <a:t> </a:t>
            </a:r>
            <a:r>
              <a:rPr lang="en-US" sz="1200" spc="-25" dirty="0" smtClean="0">
                <a:latin typeface="Arial"/>
                <a:cs typeface="Arial"/>
              </a:rPr>
              <a:t>dot.</a:t>
            </a:r>
            <a:endParaRPr lang="en-US" sz="1200" dirty="0" smtClean="0">
              <a:latin typeface="Arial"/>
              <a:cs typeface="Arial"/>
            </a:endParaRPr>
          </a:p>
          <a:p>
            <a:pPr marL="12700" marR="5080">
              <a:lnSpc>
                <a:spcPts val="1610"/>
              </a:lnSpc>
              <a:spcBef>
                <a:spcPts val="640"/>
              </a:spcBef>
            </a:pPr>
            <a:r>
              <a:rPr lang="en-US" sz="1200" b="1" spc="-10" dirty="0" smtClean="0">
                <a:latin typeface="Arial"/>
                <a:cs typeface="Arial"/>
              </a:rPr>
              <a:t>fs</a:t>
            </a:r>
            <a:r>
              <a:rPr lang="en-US" sz="1200" b="1" spc="-4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command</a:t>
            </a:r>
            <a:r>
              <a:rPr lang="en-US" sz="1200" spc="-40" dirty="0" smtClean="0">
                <a:latin typeface="Arial"/>
                <a:cs typeface="Arial"/>
              </a:rPr>
              <a:t> </a:t>
            </a:r>
            <a:r>
              <a:rPr lang="en-US" sz="1200" spc="-25" dirty="0" smtClean="0">
                <a:latin typeface="Arial"/>
                <a:cs typeface="Arial"/>
              </a:rPr>
              <a:t>options</a:t>
            </a:r>
            <a:r>
              <a:rPr lang="en-US" sz="1200" spc="-60" dirty="0" smtClean="0">
                <a:latin typeface="Arial"/>
                <a:cs typeface="Arial"/>
              </a:rPr>
              <a:t> </a:t>
            </a:r>
            <a:r>
              <a:rPr lang="en-US" sz="1200" spc="-15" dirty="0" smtClean="0">
                <a:latin typeface="Arial"/>
                <a:cs typeface="Arial"/>
              </a:rPr>
              <a:t>for</a:t>
            </a:r>
            <a:r>
              <a:rPr lang="en-US" sz="1200" spc="-40" dirty="0" smtClean="0">
                <a:latin typeface="Arial"/>
                <a:cs typeface="Arial"/>
              </a:rPr>
              <a:t> </a:t>
            </a:r>
            <a:r>
              <a:rPr lang="en-US" sz="1200" b="1" spc="-25" dirty="0" err="1" smtClean="0">
                <a:latin typeface="Arial"/>
                <a:cs typeface="Arial"/>
              </a:rPr>
              <a:t>hadoop</a:t>
            </a:r>
            <a:r>
              <a:rPr lang="en-US" sz="1200" spc="-25" dirty="0" smtClean="0">
                <a:latin typeface="Arial"/>
                <a:cs typeface="Arial"/>
              </a:rPr>
              <a:t>.</a:t>
            </a:r>
            <a:r>
              <a:rPr lang="en-US" sz="1200" spc="-30" dirty="0" smtClean="0">
                <a:latin typeface="Arial"/>
                <a:cs typeface="Arial"/>
              </a:rPr>
              <a:t> </a:t>
            </a:r>
            <a:r>
              <a:rPr lang="en-US" sz="1200" spc="-20" dirty="0" smtClean="0">
                <a:latin typeface="Arial"/>
                <a:cs typeface="Arial"/>
              </a:rPr>
              <a:t>If</a:t>
            </a:r>
            <a:r>
              <a:rPr lang="en-US" sz="1200" spc="-50"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20" dirty="0" smtClean="0">
                <a:latin typeface="Arial"/>
                <a:cs typeface="Arial"/>
              </a:rPr>
              <a:t>just</a:t>
            </a:r>
            <a:r>
              <a:rPr lang="en-US" sz="1200" spc="-45" dirty="0" smtClean="0">
                <a:latin typeface="Arial"/>
                <a:cs typeface="Arial"/>
              </a:rPr>
              <a:t> </a:t>
            </a:r>
            <a:r>
              <a:rPr lang="en-US" sz="1200" spc="-25" dirty="0" smtClean="0">
                <a:latin typeface="Arial"/>
                <a:cs typeface="Arial"/>
              </a:rPr>
              <a:t>type</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command</a:t>
            </a:r>
            <a:r>
              <a:rPr lang="en-US" sz="1200" spc="-40" dirty="0" smtClean="0">
                <a:latin typeface="Arial"/>
                <a:cs typeface="Arial"/>
              </a:rPr>
              <a:t> </a:t>
            </a:r>
            <a:r>
              <a:rPr lang="en-US" sz="1200" b="1" spc="-25" dirty="0" err="1" smtClean="0">
                <a:latin typeface="Arial"/>
                <a:cs typeface="Arial"/>
              </a:rPr>
              <a:t>hadoop</a:t>
            </a:r>
            <a:r>
              <a:rPr lang="en-US" sz="1200" b="1" spc="-45" dirty="0" smtClean="0">
                <a:latin typeface="Arial"/>
                <a:cs typeface="Arial"/>
              </a:rPr>
              <a:t> </a:t>
            </a:r>
            <a:r>
              <a:rPr lang="en-US" sz="1200" spc="-30" dirty="0" smtClean="0">
                <a:latin typeface="Arial"/>
                <a:cs typeface="Arial"/>
              </a:rPr>
              <a:t>by  </a:t>
            </a:r>
            <a:r>
              <a:rPr lang="en-US" sz="1200" spc="-25" dirty="0" smtClean="0">
                <a:latin typeface="Arial"/>
                <a:cs typeface="Arial"/>
              </a:rPr>
              <a:t>itself, you will </a:t>
            </a:r>
            <a:r>
              <a:rPr lang="en-US" sz="1200" spc="-20" dirty="0" smtClean="0">
                <a:latin typeface="Arial"/>
                <a:cs typeface="Arial"/>
              </a:rPr>
              <a:t>see </a:t>
            </a:r>
            <a:r>
              <a:rPr lang="en-US" sz="1200" spc="-25" dirty="0" smtClean="0">
                <a:latin typeface="Arial"/>
                <a:cs typeface="Arial"/>
              </a:rPr>
              <a:t>other</a:t>
            </a:r>
            <a:r>
              <a:rPr lang="en-US" sz="1200" spc="-150" dirty="0" smtClean="0">
                <a:latin typeface="Arial"/>
                <a:cs typeface="Arial"/>
              </a:rPr>
              <a:t> </a:t>
            </a:r>
            <a:r>
              <a:rPr lang="en-US" sz="1200" spc="-25" dirty="0" smtClean="0">
                <a:latin typeface="Arial"/>
                <a:cs typeface="Arial"/>
              </a:rPr>
              <a:t>options.</a:t>
            </a:r>
            <a:endParaRPr lang="en-US" sz="1200" dirty="0" smtClean="0">
              <a:latin typeface="Arial"/>
              <a:cs typeface="Arial"/>
            </a:endParaRPr>
          </a:p>
          <a:p>
            <a:pPr marL="12700" marR="2176145">
              <a:lnSpc>
                <a:spcPts val="1610"/>
              </a:lnSpc>
              <a:spcBef>
                <a:spcPts val="605"/>
              </a:spcBef>
            </a:pPr>
            <a:r>
              <a:rPr lang="en-US" sz="1200" dirty="0" smtClean="0">
                <a:latin typeface="Arial"/>
                <a:cs typeface="Arial"/>
              </a:rPr>
              <a:t>A </a:t>
            </a:r>
            <a:r>
              <a:rPr lang="en-US" sz="1200" spc="-25" dirty="0" smtClean="0">
                <a:latin typeface="Arial"/>
                <a:cs typeface="Arial"/>
              </a:rPr>
              <a:t>good tutorial </a:t>
            </a:r>
            <a:r>
              <a:rPr lang="en-US" sz="1200" spc="-15" dirty="0" smtClean="0">
                <a:latin typeface="Arial"/>
                <a:cs typeface="Arial"/>
              </a:rPr>
              <a:t>at </a:t>
            </a:r>
            <a:r>
              <a:rPr lang="en-US" sz="1200" spc="-20" dirty="0" smtClean="0">
                <a:latin typeface="Arial"/>
                <a:cs typeface="Arial"/>
              </a:rPr>
              <a:t>this stage </a:t>
            </a:r>
            <a:r>
              <a:rPr lang="en-US" sz="1200" spc="-15" dirty="0" smtClean="0">
                <a:latin typeface="Arial"/>
                <a:cs typeface="Arial"/>
              </a:rPr>
              <a:t>can be </a:t>
            </a:r>
            <a:r>
              <a:rPr lang="en-US" sz="1200" spc="-25" dirty="0" smtClean="0">
                <a:latin typeface="Arial"/>
                <a:cs typeface="Arial"/>
              </a:rPr>
              <a:t>found </a:t>
            </a:r>
            <a:r>
              <a:rPr lang="en-US" sz="1200" spc="-20" dirty="0" smtClean="0">
                <a:latin typeface="Arial"/>
                <a:cs typeface="Arial"/>
              </a:rPr>
              <a:t>at  </a:t>
            </a:r>
            <a:r>
              <a:rPr lang="en-US" sz="1200" spc="-30" dirty="0" smtClean="0">
                <a:latin typeface="Arial"/>
                <a:cs typeface="Arial"/>
              </a:rPr>
              <a:t>https://developer.yahoo.com/hadoop/tutorial/module2.html.</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28</a:t>
            </a:fld>
            <a:endParaRPr lang="fr-FR"/>
          </a:p>
        </p:txBody>
      </p:sp>
    </p:spTree>
    <p:extLst>
      <p:ext uri="{BB962C8B-B14F-4D97-AF65-F5344CB8AC3E}">
        <p14:creationId xmlns:p14="http://schemas.microsoft.com/office/powerpoint/2010/main" val="3067156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9370">
              <a:lnSpc>
                <a:spcPct val="96100"/>
              </a:lnSpc>
            </a:pPr>
            <a:r>
              <a:rPr lang="en-US" sz="1200" spc="-20" dirty="0" smtClean="0">
                <a:latin typeface="Arial"/>
                <a:cs typeface="Arial"/>
              </a:rPr>
              <a:t>Just as for </a:t>
            </a:r>
            <a:r>
              <a:rPr lang="en-US" sz="1200" spc="-15" dirty="0" smtClean="0">
                <a:latin typeface="Arial"/>
                <a:cs typeface="Arial"/>
              </a:rPr>
              <a:t>the </a:t>
            </a:r>
            <a:r>
              <a:rPr lang="en-US" sz="1200" b="1" spc="-10" dirty="0" smtClean="0">
                <a:latin typeface="Arial"/>
                <a:cs typeface="Arial"/>
              </a:rPr>
              <a:t>ls </a:t>
            </a:r>
            <a:r>
              <a:rPr lang="en-US" sz="1200" spc="-25" dirty="0" smtClean="0">
                <a:latin typeface="Arial"/>
                <a:cs typeface="Arial"/>
              </a:rPr>
              <a:t>command, </a:t>
            </a:r>
            <a:r>
              <a:rPr lang="en-US" sz="1200" spc="-20" dirty="0" smtClean="0">
                <a:latin typeface="Arial"/>
                <a:cs typeface="Arial"/>
              </a:rPr>
              <a:t>the file </a:t>
            </a:r>
            <a:r>
              <a:rPr lang="en-US" sz="1200" spc="-25" dirty="0" smtClean="0">
                <a:latin typeface="Arial"/>
                <a:cs typeface="Arial"/>
              </a:rPr>
              <a:t>system shell commands </a:t>
            </a:r>
            <a:r>
              <a:rPr lang="en-US" sz="1200" spc="-20" dirty="0" smtClean="0">
                <a:latin typeface="Arial"/>
                <a:cs typeface="Arial"/>
              </a:rPr>
              <a:t>can take </a:t>
            </a:r>
            <a:r>
              <a:rPr lang="en-US" sz="1200" spc="-25" dirty="0" smtClean="0">
                <a:latin typeface="Arial"/>
                <a:cs typeface="Arial"/>
              </a:rPr>
              <a:t>paths </a:t>
            </a:r>
            <a:r>
              <a:rPr lang="en-US" sz="1200" spc="-20" dirty="0" smtClean="0">
                <a:latin typeface="Arial"/>
                <a:cs typeface="Arial"/>
              </a:rPr>
              <a:t>as  </a:t>
            </a:r>
            <a:r>
              <a:rPr lang="en-US" sz="1200" spc="-25" dirty="0" smtClean="0">
                <a:latin typeface="Arial"/>
                <a:cs typeface="Arial"/>
              </a:rPr>
              <a:t>arguments.</a:t>
            </a:r>
            <a:r>
              <a:rPr lang="en-US" sz="1200" spc="-50" dirty="0" smtClean="0">
                <a:latin typeface="Arial"/>
                <a:cs typeface="Arial"/>
              </a:rPr>
              <a:t> </a:t>
            </a:r>
            <a:r>
              <a:rPr lang="en-US" sz="1200" spc="-25" dirty="0" smtClean="0">
                <a:latin typeface="Arial"/>
                <a:cs typeface="Arial"/>
              </a:rPr>
              <a:t>These</a:t>
            </a:r>
            <a:r>
              <a:rPr lang="en-US" sz="1200" spc="-55" dirty="0" smtClean="0">
                <a:latin typeface="Arial"/>
                <a:cs typeface="Arial"/>
              </a:rPr>
              <a:t> </a:t>
            </a:r>
            <a:r>
              <a:rPr lang="en-US" sz="1200" spc="-25" dirty="0" smtClean="0">
                <a:latin typeface="Arial"/>
                <a:cs typeface="Arial"/>
              </a:rPr>
              <a:t>paths</a:t>
            </a:r>
            <a:r>
              <a:rPr lang="en-US" sz="1200" spc="-50" dirty="0" smtClean="0">
                <a:latin typeface="Arial"/>
                <a:cs typeface="Arial"/>
              </a:rPr>
              <a:t> </a:t>
            </a:r>
            <a:r>
              <a:rPr lang="en-US" sz="1200" spc="-20" dirty="0" smtClean="0">
                <a:latin typeface="Arial"/>
                <a:cs typeface="Arial"/>
              </a:rPr>
              <a:t>can</a:t>
            </a:r>
            <a:r>
              <a:rPr lang="en-US" sz="1200" spc="-40" dirty="0" smtClean="0">
                <a:latin typeface="Arial"/>
                <a:cs typeface="Arial"/>
              </a:rPr>
              <a:t> </a:t>
            </a:r>
            <a:r>
              <a:rPr lang="en-US" sz="1200" spc="-20" dirty="0" smtClean="0">
                <a:latin typeface="Arial"/>
                <a:cs typeface="Arial"/>
              </a:rPr>
              <a:t>be</a:t>
            </a:r>
            <a:r>
              <a:rPr lang="en-US" sz="1200" spc="-55" dirty="0" smtClean="0">
                <a:latin typeface="Arial"/>
                <a:cs typeface="Arial"/>
              </a:rPr>
              <a:t> </a:t>
            </a:r>
            <a:r>
              <a:rPr lang="en-US" sz="1200" spc="-25" dirty="0" smtClean="0">
                <a:latin typeface="Arial"/>
                <a:cs typeface="Arial"/>
              </a:rPr>
              <a:t>expressed</a:t>
            </a:r>
            <a:r>
              <a:rPr lang="en-US" sz="1200" spc="-45" dirty="0" smtClean="0">
                <a:latin typeface="Arial"/>
                <a:cs typeface="Arial"/>
              </a:rPr>
              <a:t> </a:t>
            </a:r>
            <a:r>
              <a:rPr lang="en-US" sz="1200" spc="-10" dirty="0" smtClean="0">
                <a:latin typeface="Arial"/>
                <a:cs typeface="Arial"/>
              </a:rPr>
              <a:t>in</a:t>
            </a:r>
            <a:r>
              <a:rPr lang="en-US" sz="1200" spc="-7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form</a:t>
            </a:r>
            <a:r>
              <a:rPr lang="en-US" sz="1200" spc="-6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uniform</a:t>
            </a:r>
            <a:r>
              <a:rPr lang="en-US" sz="1200" spc="-50" dirty="0" smtClean="0">
                <a:latin typeface="Arial"/>
                <a:cs typeface="Arial"/>
              </a:rPr>
              <a:t> </a:t>
            </a:r>
            <a:r>
              <a:rPr lang="en-US" sz="1200" spc="-25" dirty="0" smtClean="0">
                <a:latin typeface="Arial"/>
                <a:cs typeface="Arial"/>
              </a:rPr>
              <a:t>resource</a:t>
            </a:r>
            <a:r>
              <a:rPr lang="en-US" sz="1200" spc="-50" dirty="0" smtClean="0">
                <a:latin typeface="Arial"/>
                <a:cs typeface="Arial"/>
              </a:rPr>
              <a:t> </a:t>
            </a:r>
            <a:r>
              <a:rPr lang="en-US" sz="1200" spc="-25" dirty="0" smtClean="0">
                <a:latin typeface="Arial"/>
                <a:cs typeface="Arial"/>
              </a:rPr>
              <a:t>identifiers</a:t>
            </a:r>
            <a:r>
              <a:rPr lang="en-US" sz="1200" spc="-50" dirty="0" smtClean="0">
                <a:latin typeface="Arial"/>
                <a:cs typeface="Arial"/>
              </a:rPr>
              <a:t> </a:t>
            </a:r>
            <a:r>
              <a:rPr lang="en-US" sz="1200" spc="-30" dirty="0" smtClean="0">
                <a:latin typeface="Arial"/>
                <a:cs typeface="Arial"/>
              </a:rPr>
              <a:t>or  </a:t>
            </a:r>
            <a:r>
              <a:rPr lang="en-US" sz="1200" spc="-20" dirty="0" smtClean="0">
                <a:latin typeface="Arial"/>
                <a:cs typeface="Arial"/>
              </a:rPr>
              <a:t>URIs. The </a:t>
            </a:r>
            <a:r>
              <a:rPr lang="en-US" sz="1200" spc="-25" dirty="0" smtClean="0">
                <a:latin typeface="Arial"/>
                <a:cs typeface="Arial"/>
              </a:rPr>
              <a:t>URI format consists </a:t>
            </a:r>
            <a:r>
              <a:rPr lang="en-US" sz="1200" spc="-15" dirty="0" smtClean="0">
                <a:latin typeface="Arial"/>
                <a:cs typeface="Arial"/>
              </a:rPr>
              <a:t>of </a:t>
            </a:r>
            <a:r>
              <a:rPr lang="en-US" sz="1200" dirty="0" smtClean="0">
                <a:latin typeface="Arial"/>
                <a:cs typeface="Arial"/>
              </a:rPr>
              <a:t>a </a:t>
            </a:r>
            <a:r>
              <a:rPr lang="en-US" sz="1200" spc="-25" dirty="0" smtClean="0">
                <a:latin typeface="Arial"/>
                <a:cs typeface="Arial"/>
              </a:rPr>
              <a:t>scheme, </a:t>
            </a:r>
            <a:r>
              <a:rPr lang="en-US" sz="1200" spc="-15" dirty="0" smtClean="0">
                <a:latin typeface="Arial"/>
                <a:cs typeface="Arial"/>
              </a:rPr>
              <a:t>an </a:t>
            </a:r>
            <a:r>
              <a:rPr lang="en-US" sz="1200" spc="-30" dirty="0" smtClean="0">
                <a:latin typeface="Arial"/>
                <a:cs typeface="Arial"/>
              </a:rPr>
              <a:t>authority, </a:t>
            </a:r>
            <a:r>
              <a:rPr lang="en-US" sz="1200" spc="-20" dirty="0" smtClean="0">
                <a:latin typeface="Arial"/>
                <a:cs typeface="Arial"/>
              </a:rPr>
              <a:t>and </a:t>
            </a:r>
            <a:r>
              <a:rPr lang="en-US" sz="1200" spc="-25" dirty="0" smtClean="0">
                <a:latin typeface="Arial"/>
                <a:cs typeface="Arial"/>
              </a:rPr>
              <a:t>path. There </a:t>
            </a:r>
            <a:r>
              <a:rPr lang="en-US" sz="1200" spc="-20" dirty="0" smtClean="0">
                <a:latin typeface="Arial"/>
                <a:cs typeface="Arial"/>
              </a:rPr>
              <a:t>are </a:t>
            </a:r>
            <a:r>
              <a:rPr lang="en-US" sz="1200" spc="-25" dirty="0" smtClean="0">
                <a:latin typeface="Arial"/>
                <a:cs typeface="Arial"/>
              </a:rPr>
              <a:t>multiple  schemes supported. </a:t>
            </a:r>
            <a:r>
              <a:rPr lang="en-US" sz="1200" spc="-20" dirty="0" smtClean="0">
                <a:latin typeface="Arial"/>
                <a:cs typeface="Arial"/>
              </a:rPr>
              <a:t>The local file </a:t>
            </a:r>
            <a:r>
              <a:rPr lang="en-US" sz="1200" spc="-25" dirty="0" smtClean="0">
                <a:latin typeface="Arial"/>
                <a:cs typeface="Arial"/>
              </a:rPr>
              <a:t>system </a:t>
            </a:r>
            <a:r>
              <a:rPr lang="en-US" sz="1200" spc="-20" dirty="0" smtClean="0">
                <a:latin typeface="Arial"/>
                <a:cs typeface="Arial"/>
              </a:rPr>
              <a:t>has </a:t>
            </a:r>
            <a:r>
              <a:rPr lang="en-US" sz="1200" dirty="0" smtClean="0">
                <a:latin typeface="Arial"/>
                <a:cs typeface="Arial"/>
              </a:rPr>
              <a:t>a </a:t>
            </a:r>
            <a:r>
              <a:rPr lang="en-US" sz="1200" spc="-20" dirty="0" smtClean="0">
                <a:latin typeface="Arial"/>
                <a:cs typeface="Arial"/>
              </a:rPr>
              <a:t>scheme of </a:t>
            </a:r>
            <a:r>
              <a:rPr lang="en-US" sz="1200" spc="-25" dirty="0" smtClean="0">
                <a:latin typeface="Arial"/>
                <a:cs typeface="Arial"/>
              </a:rPr>
              <a:t>"file". </a:t>
            </a:r>
            <a:r>
              <a:rPr lang="en-US" sz="1200" spc="-20" dirty="0" smtClean="0">
                <a:latin typeface="Arial"/>
                <a:cs typeface="Arial"/>
              </a:rPr>
              <a:t>HDFS has </a:t>
            </a:r>
            <a:r>
              <a:rPr lang="en-US" sz="1200" dirty="0" smtClean="0">
                <a:latin typeface="Arial"/>
                <a:cs typeface="Arial"/>
              </a:rPr>
              <a:t>a </a:t>
            </a:r>
            <a:r>
              <a:rPr lang="en-US" sz="1200" spc="-25" dirty="0" smtClean="0">
                <a:latin typeface="Arial"/>
                <a:cs typeface="Arial"/>
              </a:rPr>
              <a:t>scheme  called</a:t>
            </a:r>
            <a:r>
              <a:rPr lang="en-US" sz="1200" spc="-60" dirty="0" smtClean="0">
                <a:latin typeface="Arial"/>
                <a:cs typeface="Arial"/>
              </a:rPr>
              <a:t> </a:t>
            </a:r>
            <a:r>
              <a:rPr lang="en-US" sz="1200" spc="-25" dirty="0" smtClean="0">
                <a:latin typeface="Arial"/>
                <a:cs typeface="Arial"/>
              </a:rPr>
              <a:t>"</a:t>
            </a:r>
            <a:r>
              <a:rPr lang="en-US" sz="1200" spc="-25" dirty="0" err="1" smtClean="0">
                <a:latin typeface="Arial"/>
                <a:cs typeface="Arial"/>
              </a:rPr>
              <a:t>hdfs</a:t>
            </a:r>
            <a:r>
              <a:rPr lang="en-US" sz="1200" spc="-25" dirty="0" smtClean="0">
                <a:latin typeface="Arial"/>
                <a:cs typeface="Arial"/>
              </a:rPr>
              <a:t>."</a:t>
            </a:r>
            <a:endParaRPr lang="en-US" sz="1200" dirty="0" smtClean="0">
              <a:latin typeface="Arial"/>
              <a:cs typeface="Arial"/>
            </a:endParaRPr>
          </a:p>
          <a:p>
            <a:pPr marL="12700" marR="36195">
              <a:lnSpc>
                <a:spcPts val="1610"/>
              </a:lnSpc>
              <a:spcBef>
                <a:spcPts val="640"/>
              </a:spcBef>
            </a:pPr>
            <a:r>
              <a:rPr lang="en-US" sz="1200" spc="-20" dirty="0" smtClean="0">
                <a:latin typeface="Arial"/>
                <a:cs typeface="Arial"/>
              </a:rPr>
              <a:t>For</a:t>
            </a:r>
            <a:r>
              <a:rPr lang="en-US" sz="1200" spc="-45" dirty="0" smtClean="0">
                <a:latin typeface="Arial"/>
                <a:cs typeface="Arial"/>
              </a:rPr>
              <a:t> </a:t>
            </a:r>
            <a:r>
              <a:rPr lang="en-US" sz="1200" spc="-25" dirty="0" smtClean="0">
                <a:latin typeface="Arial"/>
                <a:cs typeface="Arial"/>
              </a:rPr>
              <a:t>example,</a:t>
            </a:r>
            <a:r>
              <a:rPr lang="en-US" sz="1200" spc="-40" dirty="0" smtClean="0">
                <a:latin typeface="Arial"/>
                <a:cs typeface="Arial"/>
              </a:rPr>
              <a:t> </a:t>
            </a:r>
            <a:r>
              <a:rPr lang="en-US" sz="1200" spc="-20" dirty="0" smtClean="0">
                <a:latin typeface="Arial"/>
                <a:cs typeface="Arial"/>
              </a:rPr>
              <a:t>if</a:t>
            </a:r>
            <a:r>
              <a:rPr lang="en-US" sz="1200" spc="-30" dirty="0" smtClean="0">
                <a:latin typeface="Arial"/>
                <a:cs typeface="Arial"/>
              </a:rPr>
              <a:t> </a:t>
            </a:r>
            <a:r>
              <a:rPr lang="en-US" sz="1200" spc="-25" dirty="0" smtClean="0">
                <a:latin typeface="Arial"/>
                <a:cs typeface="Arial"/>
              </a:rPr>
              <a:t>you</a:t>
            </a:r>
            <a:r>
              <a:rPr lang="en-US" sz="1200" spc="-55" dirty="0" smtClean="0">
                <a:latin typeface="Arial"/>
                <a:cs typeface="Arial"/>
              </a:rPr>
              <a:t> </a:t>
            </a:r>
            <a:r>
              <a:rPr lang="en-US" sz="1200" spc="-25" dirty="0" smtClean="0">
                <a:latin typeface="Arial"/>
                <a:cs typeface="Arial"/>
              </a:rPr>
              <a:t>want </a:t>
            </a:r>
            <a:r>
              <a:rPr lang="en-US" sz="1200" spc="-10" dirty="0" smtClean="0">
                <a:latin typeface="Arial"/>
                <a:cs typeface="Arial"/>
              </a:rPr>
              <a:t>to</a:t>
            </a:r>
            <a:r>
              <a:rPr lang="en-US" sz="1200" spc="-65" dirty="0" smtClean="0">
                <a:latin typeface="Arial"/>
                <a:cs typeface="Arial"/>
              </a:rPr>
              <a:t> </a:t>
            </a:r>
            <a:r>
              <a:rPr lang="en-US" sz="1200" spc="-20" dirty="0" smtClean="0">
                <a:latin typeface="Arial"/>
                <a:cs typeface="Arial"/>
              </a:rPr>
              <a:t>copy</a:t>
            </a:r>
            <a:r>
              <a:rPr lang="en-US" sz="1200" spc="-6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5" dirty="0" smtClean="0">
                <a:latin typeface="Arial"/>
                <a:cs typeface="Arial"/>
              </a:rPr>
              <a:t>called</a:t>
            </a:r>
            <a:r>
              <a:rPr lang="en-US" sz="1200" spc="-55" dirty="0" smtClean="0">
                <a:latin typeface="Arial"/>
                <a:cs typeface="Arial"/>
              </a:rPr>
              <a:t> </a:t>
            </a:r>
            <a:r>
              <a:rPr lang="en-US" sz="1200" spc="-25" dirty="0" smtClean="0">
                <a:latin typeface="Arial"/>
                <a:cs typeface="Arial"/>
              </a:rPr>
              <a:t>"myfile.txt"</a:t>
            </a:r>
            <a:r>
              <a:rPr lang="en-US" sz="1200" spc="-55" dirty="0" smtClean="0">
                <a:latin typeface="Arial"/>
                <a:cs typeface="Arial"/>
              </a:rPr>
              <a:t> </a:t>
            </a:r>
            <a:r>
              <a:rPr lang="en-US" sz="1200" spc="-20" dirty="0" smtClean="0">
                <a:latin typeface="Arial"/>
                <a:cs typeface="Arial"/>
              </a:rPr>
              <a:t>from</a:t>
            </a:r>
            <a:r>
              <a:rPr lang="en-US" sz="1200" spc="-45" dirty="0" smtClean="0">
                <a:latin typeface="Arial"/>
                <a:cs typeface="Arial"/>
              </a:rPr>
              <a:t> </a:t>
            </a:r>
            <a:r>
              <a:rPr lang="en-US" sz="1200" spc="-25" dirty="0" smtClean="0">
                <a:latin typeface="Arial"/>
                <a:cs typeface="Arial"/>
              </a:rPr>
              <a:t>your</a:t>
            </a:r>
            <a:r>
              <a:rPr lang="en-US" sz="1200" spc="-45" dirty="0" smtClean="0">
                <a:latin typeface="Arial"/>
                <a:cs typeface="Arial"/>
              </a:rPr>
              <a:t> </a:t>
            </a:r>
            <a:r>
              <a:rPr lang="en-US" sz="1200" spc="-25" dirty="0" smtClean="0">
                <a:latin typeface="Arial"/>
                <a:cs typeface="Arial"/>
              </a:rPr>
              <a:t>local</a:t>
            </a:r>
            <a:r>
              <a:rPr lang="en-US" sz="1200" spc="-50" dirty="0" smtClean="0">
                <a:latin typeface="Arial"/>
                <a:cs typeface="Arial"/>
              </a:rPr>
              <a:t> </a:t>
            </a:r>
            <a:r>
              <a:rPr lang="en-US" sz="1200" spc="-25" dirty="0" smtClean="0">
                <a:latin typeface="Arial"/>
                <a:cs typeface="Arial"/>
              </a:rPr>
              <a:t>filesystem</a:t>
            </a:r>
            <a:r>
              <a:rPr lang="en-US" sz="1200" spc="-45"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spc="-20" dirty="0" smtClean="0">
                <a:latin typeface="Arial"/>
                <a:cs typeface="Arial"/>
              </a:rPr>
              <a:t>an  HDFS</a:t>
            </a:r>
            <a:r>
              <a:rPr lang="en-US" sz="1200" spc="-45" dirty="0" smtClean="0">
                <a:latin typeface="Arial"/>
                <a:cs typeface="Arial"/>
              </a:rPr>
              <a:t> </a:t>
            </a:r>
            <a:r>
              <a:rPr lang="en-US" sz="1200" spc="-20" dirty="0" smtClean="0">
                <a:latin typeface="Arial"/>
                <a:cs typeface="Arial"/>
              </a:rPr>
              <a:t>file</a:t>
            </a:r>
            <a:r>
              <a:rPr lang="en-US" sz="1200" spc="-55" dirty="0" smtClean="0">
                <a:latin typeface="Arial"/>
                <a:cs typeface="Arial"/>
              </a:rPr>
              <a:t> </a:t>
            </a:r>
            <a:r>
              <a:rPr lang="en-US" sz="1200" spc="-20" dirty="0" smtClean="0">
                <a:latin typeface="Arial"/>
                <a:cs typeface="Arial"/>
              </a:rPr>
              <a:t>system</a:t>
            </a:r>
            <a:r>
              <a:rPr lang="en-US" sz="1200" spc="-60" dirty="0" smtClean="0">
                <a:latin typeface="Arial"/>
                <a:cs typeface="Arial"/>
              </a:rPr>
              <a:t> </a:t>
            </a:r>
            <a:r>
              <a:rPr lang="en-US" sz="1200" spc="-20" dirty="0" smtClean="0">
                <a:latin typeface="Arial"/>
                <a:cs typeface="Arial"/>
              </a:rPr>
              <a:t>on</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localhost,</a:t>
            </a:r>
            <a:r>
              <a:rPr lang="en-US" sz="1200" spc="-35" dirty="0" smtClean="0">
                <a:latin typeface="Arial"/>
                <a:cs typeface="Arial"/>
              </a:rPr>
              <a:t> </a:t>
            </a:r>
            <a:r>
              <a:rPr lang="en-US" sz="1200" spc="-25" dirty="0" smtClean="0">
                <a:latin typeface="Arial"/>
                <a:cs typeface="Arial"/>
              </a:rPr>
              <a:t>you</a:t>
            </a:r>
            <a:r>
              <a:rPr lang="en-US" sz="1200" spc="-55"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15" dirty="0" smtClean="0">
                <a:latin typeface="Arial"/>
                <a:cs typeface="Arial"/>
              </a:rPr>
              <a:t>do</a:t>
            </a:r>
            <a:r>
              <a:rPr lang="en-US" sz="1200" spc="-70" dirty="0" smtClean="0">
                <a:latin typeface="Arial"/>
                <a:cs typeface="Arial"/>
              </a:rPr>
              <a:t> </a:t>
            </a:r>
            <a:r>
              <a:rPr lang="en-US" sz="1200" spc="-20" dirty="0" smtClean="0">
                <a:latin typeface="Arial"/>
                <a:cs typeface="Arial"/>
              </a:rPr>
              <a:t>this</a:t>
            </a:r>
            <a:r>
              <a:rPr lang="en-US" sz="1200" spc="-35"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25" dirty="0" smtClean="0">
                <a:latin typeface="Arial"/>
                <a:cs typeface="Arial"/>
              </a:rPr>
              <a:t>issuing</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command</a:t>
            </a:r>
            <a:r>
              <a:rPr lang="en-US" sz="1200" spc="-55" dirty="0" smtClean="0">
                <a:latin typeface="Arial"/>
                <a:cs typeface="Arial"/>
              </a:rPr>
              <a:t> </a:t>
            </a:r>
            <a:r>
              <a:rPr lang="en-US" sz="1200" spc="-35" dirty="0" smtClean="0">
                <a:latin typeface="Arial"/>
                <a:cs typeface="Arial"/>
              </a:rPr>
              <a:t>shown.</a:t>
            </a:r>
            <a:endParaRPr lang="en-US" sz="1200" dirty="0" smtClean="0">
              <a:latin typeface="Arial"/>
              <a:cs typeface="Arial"/>
            </a:endParaRPr>
          </a:p>
          <a:p>
            <a:pPr marL="12700">
              <a:lnSpc>
                <a:spcPts val="1570"/>
              </a:lnSpc>
            </a:pPr>
            <a:r>
              <a:rPr lang="en-US" sz="1200" spc="-20" dirty="0" smtClean="0">
                <a:latin typeface="Arial"/>
                <a:cs typeface="Arial"/>
              </a:rPr>
              <a:t>The</a:t>
            </a:r>
            <a:r>
              <a:rPr lang="en-US" sz="1200" spc="-55" dirty="0" smtClean="0">
                <a:latin typeface="Arial"/>
                <a:cs typeface="Arial"/>
              </a:rPr>
              <a:t> </a:t>
            </a:r>
            <a:r>
              <a:rPr lang="en-US" sz="1200" spc="-25" dirty="0" err="1" smtClean="0">
                <a:latin typeface="Arial"/>
                <a:cs typeface="Arial"/>
              </a:rPr>
              <a:t>copyFromLocal</a:t>
            </a:r>
            <a:r>
              <a:rPr lang="en-US" sz="1200" spc="-50" dirty="0" smtClean="0">
                <a:latin typeface="Arial"/>
                <a:cs typeface="Arial"/>
              </a:rPr>
              <a:t> </a:t>
            </a:r>
            <a:r>
              <a:rPr lang="en-US" sz="1200" spc="-25" dirty="0" smtClean="0">
                <a:latin typeface="Arial"/>
                <a:cs typeface="Arial"/>
              </a:rPr>
              <a:t>command</a:t>
            </a:r>
            <a:r>
              <a:rPr lang="en-US" sz="1200" spc="-50" dirty="0" smtClean="0">
                <a:latin typeface="Arial"/>
                <a:cs typeface="Arial"/>
              </a:rPr>
              <a:t> </a:t>
            </a:r>
            <a:r>
              <a:rPr lang="en-US" sz="1200" spc="-25" dirty="0" smtClean="0">
                <a:latin typeface="Arial"/>
                <a:cs typeface="Arial"/>
              </a:rPr>
              <a:t>takes</a:t>
            </a:r>
            <a:r>
              <a:rPr lang="en-US" sz="1200" spc="-45"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0" dirty="0" smtClean="0">
                <a:latin typeface="Arial"/>
                <a:cs typeface="Arial"/>
              </a:rPr>
              <a:t>URI</a:t>
            </a:r>
            <a:r>
              <a:rPr lang="en-US" sz="1200" spc="-4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source</a:t>
            </a:r>
            <a:r>
              <a:rPr lang="en-US" sz="1200" spc="-55" dirty="0" smtClean="0">
                <a:latin typeface="Arial"/>
                <a:cs typeface="Arial"/>
              </a:rPr>
              <a:t> </a:t>
            </a:r>
            <a:r>
              <a:rPr lang="en-US" sz="1200" spc="-20" dirty="0" smtClean="0">
                <a:latin typeface="Arial"/>
                <a:cs typeface="Arial"/>
              </a:rPr>
              <a:t>and</a:t>
            </a:r>
            <a:r>
              <a:rPr lang="en-US" sz="1200" spc="-4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URI</a:t>
            </a:r>
            <a:r>
              <a:rPr lang="en-US" sz="1200" spc="-55"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destination.</a:t>
            </a:r>
            <a:endParaRPr lang="en-US" sz="1200" dirty="0" smtClean="0">
              <a:latin typeface="Arial"/>
              <a:cs typeface="Arial"/>
            </a:endParaRPr>
          </a:p>
          <a:p>
            <a:pPr marL="12700" marR="417195">
              <a:lnSpc>
                <a:spcPts val="1610"/>
              </a:lnSpc>
              <a:spcBef>
                <a:spcPts val="645"/>
              </a:spcBef>
            </a:pPr>
            <a:r>
              <a:rPr lang="en-US" sz="1200" spc="-25" dirty="0" smtClean="0">
                <a:latin typeface="Arial"/>
                <a:cs typeface="Arial"/>
              </a:rPr>
              <a:t>"Authority"</a:t>
            </a:r>
            <a:r>
              <a:rPr lang="en-US" sz="1200" spc="-40" dirty="0" smtClean="0">
                <a:latin typeface="Arial"/>
                <a:cs typeface="Arial"/>
              </a:rPr>
              <a:t> </a:t>
            </a:r>
            <a:r>
              <a:rPr lang="en-US" sz="1200" spc="-20" dirty="0" smtClean="0">
                <a:latin typeface="Arial"/>
                <a:cs typeface="Arial"/>
              </a:rPr>
              <a:t>is</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hostname</a:t>
            </a:r>
            <a:r>
              <a:rPr lang="en-US" sz="1200" spc="-55" dirty="0" smtClean="0">
                <a:latin typeface="Arial"/>
                <a:cs typeface="Arial"/>
              </a:rPr>
              <a:t> </a:t>
            </a:r>
            <a:r>
              <a:rPr lang="en-US" sz="1200" spc="-15" dirty="0" smtClean="0">
                <a:latin typeface="Arial"/>
                <a:cs typeface="Arial"/>
              </a:rPr>
              <a:t>of</a:t>
            </a:r>
            <a:r>
              <a:rPr lang="en-US" sz="1200" spc="-6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err="1" smtClean="0">
                <a:latin typeface="Arial"/>
                <a:cs typeface="Arial"/>
              </a:rPr>
              <a:t>NameNode</a:t>
            </a:r>
            <a:r>
              <a:rPr lang="en-US" sz="1200" spc="-25" dirty="0" smtClean="0">
                <a:latin typeface="Arial"/>
                <a:cs typeface="Arial"/>
              </a:rPr>
              <a:t>.</a:t>
            </a:r>
            <a:r>
              <a:rPr lang="en-US" sz="1200" spc="-50" dirty="0" smtClean="0">
                <a:latin typeface="Arial"/>
                <a:cs typeface="Arial"/>
              </a:rPr>
              <a:t> </a:t>
            </a:r>
            <a:r>
              <a:rPr lang="en-US" sz="1200" spc="-20" dirty="0" smtClean="0">
                <a:latin typeface="Arial"/>
                <a:cs typeface="Arial"/>
              </a:rPr>
              <a:t>For</a:t>
            </a:r>
            <a:r>
              <a:rPr lang="en-US" sz="1200" spc="-55" dirty="0" smtClean="0">
                <a:latin typeface="Arial"/>
                <a:cs typeface="Arial"/>
              </a:rPr>
              <a:t> </a:t>
            </a:r>
            <a:r>
              <a:rPr lang="en-US" sz="1200" spc="-25" dirty="0" smtClean="0">
                <a:latin typeface="Arial"/>
                <a:cs typeface="Arial"/>
              </a:rPr>
              <a:t>example,</a:t>
            </a:r>
            <a:r>
              <a:rPr lang="en-US" sz="1200" spc="-60" dirty="0" smtClean="0">
                <a:latin typeface="Arial"/>
                <a:cs typeface="Arial"/>
              </a:rPr>
              <a:t> </a:t>
            </a:r>
            <a:r>
              <a:rPr lang="en-US" sz="1200" spc="-15" dirty="0" smtClean="0">
                <a:latin typeface="Arial"/>
                <a:cs typeface="Arial"/>
              </a:rPr>
              <a:t>if</a:t>
            </a:r>
            <a:r>
              <a:rPr lang="en-US" sz="1200" spc="-50"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err="1" smtClean="0">
                <a:latin typeface="Arial"/>
                <a:cs typeface="Arial"/>
              </a:rPr>
              <a:t>NameNode</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40" dirty="0" smtClean="0">
                <a:latin typeface="Arial"/>
                <a:cs typeface="Arial"/>
              </a:rPr>
              <a:t>in  </a:t>
            </a:r>
            <a:r>
              <a:rPr lang="en-US" sz="1200" spc="-25" dirty="0" smtClean="0">
                <a:latin typeface="Arial"/>
                <a:cs typeface="Arial"/>
              </a:rPr>
              <a:t>localhost </a:t>
            </a:r>
            <a:r>
              <a:rPr lang="en-US" sz="1200" spc="-20" dirty="0" smtClean="0">
                <a:latin typeface="Arial"/>
                <a:cs typeface="Arial"/>
              </a:rPr>
              <a:t>and </a:t>
            </a:r>
            <a:r>
              <a:rPr lang="en-US" sz="1200" spc="-25" dirty="0" smtClean="0">
                <a:latin typeface="Arial"/>
                <a:cs typeface="Arial"/>
              </a:rPr>
              <a:t>accessed </a:t>
            </a:r>
            <a:r>
              <a:rPr lang="en-US" sz="1200" spc="-15" dirty="0" smtClean="0">
                <a:latin typeface="Arial"/>
                <a:cs typeface="Arial"/>
              </a:rPr>
              <a:t>on</a:t>
            </a:r>
            <a:r>
              <a:rPr lang="en-US" sz="1200" spc="-285" dirty="0" smtClean="0">
                <a:latin typeface="Arial"/>
                <a:cs typeface="Arial"/>
              </a:rPr>
              <a:t> </a:t>
            </a:r>
            <a:r>
              <a:rPr lang="en-US" sz="1200" spc="-25" dirty="0" smtClean="0">
                <a:latin typeface="Arial"/>
                <a:cs typeface="Arial"/>
              </a:rPr>
              <a:t>port 9000, </a:t>
            </a:r>
            <a:r>
              <a:rPr lang="en-US" sz="1200" spc="-20" dirty="0" smtClean="0">
                <a:latin typeface="Arial"/>
                <a:cs typeface="Arial"/>
              </a:rPr>
              <a:t>the </a:t>
            </a:r>
            <a:r>
              <a:rPr lang="en-US" sz="1200" spc="-25" dirty="0" smtClean="0">
                <a:latin typeface="Arial"/>
                <a:cs typeface="Arial"/>
              </a:rPr>
              <a:t>authority would </a:t>
            </a:r>
            <a:r>
              <a:rPr lang="en-US" sz="1200" spc="-15" dirty="0" smtClean="0">
                <a:latin typeface="Arial"/>
                <a:cs typeface="Arial"/>
              </a:rPr>
              <a:t>be </a:t>
            </a:r>
            <a:r>
              <a:rPr lang="en-US" sz="1200" b="1" spc="-25" dirty="0" smtClean="0">
                <a:latin typeface="Courier New"/>
                <a:cs typeface="Courier New"/>
              </a:rPr>
              <a:t>localhost:9000</a:t>
            </a:r>
            <a:r>
              <a:rPr lang="en-US" sz="1200" spc="-25" dirty="0" smtClean="0">
                <a:latin typeface="Arial"/>
                <a:cs typeface="Arial"/>
              </a:rPr>
              <a:t>.</a:t>
            </a:r>
            <a:endParaRPr lang="en-US" sz="1200" dirty="0" smtClean="0">
              <a:latin typeface="Arial"/>
              <a:cs typeface="Arial"/>
            </a:endParaRPr>
          </a:p>
          <a:p>
            <a:pPr marL="12700" marR="22225">
              <a:lnSpc>
                <a:spcPts val="1610"/>
              </a:lnSpc>
              <a:spcBef>
                <a:spcPts val="740"/>
              </a:spcBef>
            </a:pP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scheme</a:t>
            </a:r>
            <a:r>
              <a:rPr lang="en-US" sz="1200" spc="-5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the</a:t>
            </a:r>
            <a:r>
              <a:rPr lang="en-US" sz="1200" spc="-40" dirty="0" smtClean="0">
                <a:latin typeface="Arial"/>
                <a:cs typeface="Arial"/>
              </a:rPr>
              <a:t> </a:t>
            </a:r>
            <a:r>
              <a:rPr lang="en-US" sz="1200" spc="-25" dirty="0" smtClean="0">
                <a:latin typeface="Arial"/>
                <a:cs typeface="Arial"/>
              </a:rPr>
              <a:t>authority</a:t>
            </a:r>
            <a:r>
              <a:rPr lang="en-US" sz="1200" spc="-55" dirty="0" smtClean="0">
                <a:latin typeface="Arial"/>
                <a:cs typeface="Arial"/>
              </a:rPr>
              <a:t> </a:t>
            </a:r>
            <a:r>
              <a:rPr lang="en-US" sz="1200" spc="-15" dirty="0" smtClean="0">
                <a:latin typeface="Arial"/>
                <a:cs typeface="Arial"/>
              </a:rPr>
              <a:t>do</a:t>
            </a:r>
            <a:r>
              <a:rPr lang="en-US" sz="1200" spc="-50"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30" dirty="0" smtClean="0">
                <a:latin typeface="Arial"/>
                <a:cs typeface="Arial"/>
              </a:rPr>
              <a:t>always </a:t>
            </a:r>
            <a:r>
              <a:rPr lang="en-US" sz="1200" spc="-20" dirty="0" smtClean="0">
                <a:latin typeface="Arial"/>
                <a:cs typeface="Arial"/>
              </a:rPr>
              <a:t>need</a:t>
            </a:r>
            <a:r>
              <a:rPr lang="en-US" sz="1200" spc="-5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be</a:t>
            </a:r>
            <a:r>
              <a:rPr lang="en-US" sz="1200" spc="-50" dirty="0" smtClean="0">
                <a:latin typeface="Arial"/>
                <a:cs typeface="Arial"/>
              </a:rPr>
              <a:t> </a:t>
            </a:r>
            <a:r>
              <a:rPr lang="en-US" sz="1200" spc="-25" dirty="0" smtClean="0">
                <a:latin typeface="Arial"/>
                <a:cs typeface="Arial"/>
              </a:rPr>
              <a:t>specified.</a:t>
            </a:r>
            <a:r>
              <a:rPr lang="en-US" sz="1200" spc="-45" dirty="0" smtClean="0">
                <a:latin typeface="Arial"/>
                <a:cs typeface="Arial"/>
              </a:rPr>
              <a:t> </a:t>
            </a:r>
            <a:r>
              <a:rPr lang="en-US" sz="1200" spc="-25" dirty="0" smtClean="0">
                <a:latin typeface="Arial"/>
                <a:cs typeface="Arial"/>
              </a:rPr>
              <a:t>Instead</a:t>
            </a:r>
            <a:r>
              <a:rPr lang="en-US" sz="1200" spc="-40" dirty="0" smtClean="0">
                <a:latin typeface="Arial"/>
                <a:cs typeface="Arial"/>
              </a:rPr>
              <a:t> </a:t>
            </a:r>
            <a:r>
              <a:rPr lang="en-US" sz="1200" spc="-25" dirty="0" smtClean="0">
                <a:latin typeface="Arial"/>
                <a:cs typeface="Arial"/>
              </a:rPr>
              <a:t>you</a:t>
            </a:r>
            <a:r>
              <a:rPr lang="en-US" sz="1200" spc="-50" dirty="0" smtClean="0">
                <a:latin typeface="Arial"/>
                <a:cs typeface="Arial"/>
              </a:rPr>
              <a:t> </a:t>
            </a:r>
            <a:r>
              <a:rPr lang="en-US" sz="1200" spc="-20" dirty="0" smtClean="0">
                <a:latin typeface="Arial"/>
                <a:cs typeface="Arial"/>
              </a:rPr>
              <a:t>may</a:t>
            </a:r>
            <a:r>
              <a:rPr lang="en-US" sz="1200" spc="-55" dirty="0" smtClean="0">
                <a:latin typeface="Arial"/>
                <a:cs typeface="Arial"/>
              </a:rPr>
              <a:t> </a:t>
            </a:r>
            <a:r>
              <a:rPr lang="en-US" sz="1200" spc="-20" dirty="0" smtClean="0">
                <a:latin typeface="Arial"/>
                <a:cs typeface="Arial"/>
              </a:rPr>
              <a:t>rely  </a:t>
            </a:r>
            <a:r>
              <a:rPr lang="en-US" sz="1200" spc="-15" dirty="0" smtClean="0">
                <a:latin typeface="Arial"/>
                <a:cs typeface="Arial"/>
              </a:rPr>
              <a:t>on </a:t>
            </a:r>
            <a:r>
              <a:rPr lang="en-US" sz="1200" spc="-25" dirty="0" smtClean="0">
                <a:latin typeface="Arial"/>
                <a:cs typeface="Arial"/>
              </a:rPr>
              <a:t>their default values. These defaults </a:t>
            </a:r>
            <a:r>
              <a:rPr lang="en-US" sz="1200" spc="-20" dirty="0" smtClean="0">
                <a:latin typeface="Arial"/>
                <a:cs typeface="Arial"/>
              </a:rPr>
              <a:t>can </a:t>
            </a:r>
            <a:r>
              <a:rPr lang="en-US" sz="1200" spc="-15" dirty="0" smtClean="0">
                <a:latin typeface="Arial"/>
                <a:cs typeface="Arial"/>
              </a:rPr>
              <a:t>be </a:t>
            </a:r>
            <a:r>
              <a:rPr lang="en-US" sz="1200" spc="-25" dirty="0" smtClean="0">
                <a:latin typeface="Arial"/>
                <a:cs typeface="Arial"/>
              </a:rPr>
              <a:t>overridden </a:t>
            </a:r>
            <a:r>
              <a:rPr lang="en-US" sz="1200" spc="-15" dirty="0" smtClean="0">
                <a:latin typeface="Arial"/>
                <a:cs typeface="Arial"/>
              </a:rPr>
              <a:t>by </a:t>
            </a:r>
            <a:r>
              <a:rPr lang="en-US" sz="1200" spc="-25" dirty="0" smtClean="0">
                <a:latin typeface="Arial"/>
                <a:cs typeface="Arial"/>
              </a:rPr>
              <a:t>specifying them </a:t>
            </a:r>
            <a:r>
              <a:rPr lang="en-US" sz="1200" spc="-20" dirty="0" smtClean="0">
                <a:latin typeface="Arial"/>
                <a:cs typeface="Arial"/>
              </a:rPr>
              <a:t>in </a:t>
            </a:r>
            <a:r>
              <a:rPr lang="en-US" sz="1200" dirty="0" smtClean="0">
                <a:latin typeface="Arial"/>
                <a:cs typeface="Arial"/>
              </a:rPr>
              <a:t>a </a:t>
            </a:r>
            <a:r>
              <a:rPr lang="en-US" sz="1200" spc="-20" dirty="0" smtClean="0">
                <a:latin typeface="Arial"/>
                <a:cs typeface="Arial"/>
              </a:rPr>
              <a:t>file  </a:t>
            </a:r>
            <a:r>
              <a:rPr lang="en-US" sz="1200" spc="-25" dirty="0" smtClean="0">
                <a:latin typeface="Arial"/>
                <a:cs typeface="Arial"/>
              </a:rPr>
              <a:t>named </a:t>
            </a:r>
            <a:r>
              <a:rPr lang="en-US" sz="1200" b="1" spc="-30" dirty="0" smtClean="0">
                <a:latin typeface="Courier New"/>
                <a:cs typeface="Courier New"/>
              </a:rPr>
              <a:t>core-site.xml</a:t>
            </a:r>
            <a:r>
              <a:rPr lang="en-US" sz="1200" b="1" spc="-735" dirty="0" smtClean="0">
                <a:latin typeface="Courier New"/>
                <a:cs typeface="Courier New"/>
              </a:rPr>
              <a:t> </a:t>
            </a:r>
            <a:r>
              <a:rPr lang="en-US" sz="1200" spc="-10" dirty="0" smtClean="0">
                <a:latin typeface="Arial"/>
                <a:cs typeface="Arial"/>
              </a:rPr>
              <a:t>in </a:t>
            </a:r>
            <a:r>
              <a:rPr lang="en-US" sz="1200" spc="-15" dirty="0" smtClean="0">
                <a:latin typeface="Arial"/>
                <a:cs typeface="Arial"/>
              </a:rPr>
              <a:t>the </a:t>
            </a:r>
            <a:r>
              <a:rPr lang="en-US" sz="1200" b="1" i="1" spc="-20" dirty="0" err="1" smtClean="0">
                <a:latin typeface="Arial"/>
                <a:cs typeface="Arial"/>
              </a:rPr>
              <a:t>conf</a:t>
            </a:r>
            <a:r>
              <a:rPr lang="en-US" sz="1200" b="1" i="1" spc="-20" dirty="0" smtClean="0">
                <a:latin typeface="Arial"/>
                <a:cs typeface="Arial"/>
              </a:rPr>
              <a:t> </a:t>
            </a:r>
            <a:r>
              <a:rPr lang="en-US" sz="1200" spc="-25" dirty="0" smtClean="0">
                <a:latin typeface="Arial"/>
                <a:cs typeface="Arial"/>
              </a:rPr>
              <a:t>directory </a:t>
            </a:r>
            <a:r>
              <a:rPr lang="en-US" sz="1200" spc="-15" dirty="0" smtClean="0">
                <a:latin typeface="Arial"/>
                <a:cs typeface="Arial"/>
              </a:rPr>
              <a:t>of </a:t>
            </a:r>
            <a:r>
              <a:rPr lang="en-US" sz="1200" spc="-25" dirty="0" smtClean="0">
                <a:latin typeface="Arial"/>
                <a:cs typeface="Arial"/>
              </a:rPr>
              <a:t>your Hadoop </a:t>
            </a:r>
            <a:r>
              <a:rPr lang="en-US" sz="1200" spc="-30" dirty="0" smtClean="0">
                <a:latin typeface="Arial"/>
                <a:cs typeface="Arial"/>
              </a:rPr>
              <a:t>installation.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29</a:t>
            </a:fld>
            <a:endParaRPr lang="fr-FR"/>
          </a:p>
        </p:txBody>
      </p:sp>
    </p:spTree>
    <p:extLst>
      <p:ext uri="{BB962C8B-B14F-4D97-AF65-F5344CB8AC3E}">
        <p14:creationId xmlns:p14="http://schemas.microsoft.com/office/powerpoint/2010/main" val="2286580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7800"/>
              </a:lnSpc>
              <a:spcBef>
                <a:spcPts val="140"/>
              </a:spcBef>
            </a:pPr>
            <a:r>
              <a:rPr lang="en-US" sz="1200" spc="-20" dirty="0" smtClean="0">
                <a:latin typeface="Arial"/>
                <a:cs typeface="Arial"/>
              </a:rPr>
              <a:t>HDFS </a:t>
            </a:r>
            <a:r>
              <a:rPr lang="en-US" sz="1200" spc="-30" dirty="0" smtClean="0">
                <a:latin typeface="Arial"/>
                <a:cs typeface="Arial"/>
              </a:rPr>
              <a:t>supports </a:t>
            </a:r>
            <a:r>
              <a:rPr lang="en-US" sz="1200" spc="-25" dirty="0" smtClean="0">
                <a:latin typeface="Arial"/>
                <a:cs typeface="Arial"/>
              </a:rPr>
              <a:t>many POSIX-like commands. </a:t>
            </a:r>
            <a:r>
              <a:rPr lang="en-US" sz="1200" spc="-20" dirty="0" smtClean="0">
                <a:latin typeface="Arial"/>
                <a:cs typeface="Arial"/>
              </a:rPr>
              <a:t>HDFS is </a:t>
            </a:r>
            <a:r>
              <a:rPr lang="en-US" sz="1200" spc="-25" dirty="0" smtClean="0">
                <a:latin typeface="Arial"/>
                <a:cs typeface="Arial"/>
              </a:rPr>
              <a:t>not </a:t>
            </a:r>
            <a:r>
              <a:rPr lang="en-US" sz="1200" dirty="0" smtClean="0">
                <a:latin typeface="Arial"/>
                <a:cs typeface="Arial"/>
              </a:rPr>
              <a:t>a </a:t>
            </a:r>
            <a:r>
              <a:rPr lang="en-US" sz="1200" spc="-25" dirty="0" smtClean="0">
                <a:latin typeface="Arial"/>
                <a:cs typeface="Arial"/>
              </a:rPr>
              <a:t>fully POSIX </a:t>
            </a:r>
            <a:r>
              <a:rPr lang="en-US" sz="1200" spc="-30" dirty="0" smtClean="0">
                <a:latin typeface="Arial"/>
                <a:cs typeface="Arial"/>
              </a:rPr>
              <a:t>(Portable  </a:t>
            </a:r>
            <a:r>
              <a:rPr lang="en-US" sz="1200" spc="-25" dirty="0" smtClean="0">
                <a:latin typeface="Arial"/>
                <a:cs typeface="Arial"/>
              </a:rPr>
              <a:t>operating</a:t>
            </a:r>
            <a:r>
              <a:rPr lang="en-US" sz="1200" spc="-70" dirty="0" smtClean="0">
                <a:latin typeface="Arial"/>
                <a:cs typeface="Arial"/>
              </a:rPr>
              <a:t> </a:t>
            </a:r>
            <a:r>
              <a:rPr lang="en-US" sz="1200" spc="-20" dirty="0" smtClean="0">
                <a:latin typeface="Arial"/>
                <a:cs typeface="Arial"/>
              </a:rPr>
              <a:t>system</a:t>
            </a:r>
            <a:r>
              <a:rPr lang="en-US" sz="1200" spc="-55" dirty="0" smtClean="0">
                <a:latin typeface="Arial"/>
                <a:cs typeface="Arial"/>
              </a:rPr>
              <a:t> </a:t>
            </a:r>
            <a:r>
              <a:rPr lang="en-US" sz="1200" spc="-25" dirty="0" smtClean="0">
                <a:latin typeface="Arial"/>
                <a:cs typeface="Arial"/>
              </a:rPr>
              <a:t>interface</a:t>
            </a:r>
            <a:r>
              <a:rPr lang="en-US" sz="1200" spc="-70"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0" dirty="0" smtClean="0">
                <a:latin typeface="Arial"/>
                <a:cs typeface="Arial"/>
              </a:rPr>
              <a:t>UNIX)</a:t>
            </a:r>
            <a:r>
              <a:rPr lang="en-US" sz="1200" spc="-65" dirty="0" smtClean="0">
                <a:latin typeface="Arial"/>
                <a:cs typeface="Arial"/>
              </a:rPr>
              <a:t> </a:t>
            </a:r>
            <a:r>
              <a:rPr lang="en-US" sz="1200" spc="-25" dirty="0" smtClean="0">
                <a:latin typeface="Arial"/>
                <a:cs typeface="Arial"/>
              </a:rPr>
              <a:t>compliant</a:t>
            </a:r>
            <a:r>
              <a:rPr lang="en-US" sz="1200" spc="-60" dirty="0" smtClean="0">
                <a:latin typeface="Arial"/>
                <a:cs typeface="Arial"/>
              </a:rPr>
              <a:t> </a:t>
            </a:r>
            <a:r>
              <a:rPr lang="en-US" sz="1200" spc="-20" dirty="0" smtClean="0">
                <a:latin typeface="Arial"/>
                <a:cs typeface="Arial"/>
              </a:rPr>
              <a:t>file</a:t>
            </a:r>
            <a:r>
              <a:rPr lang="en-US" sz="1200" spc="-70" dirty="0" smtClean="0">
                <a:latin typeface="Arial"/>
                <a:cs typeface="Arial"/>
              </a:rPr>
              <a:t> </a:t>
            </a:r>
            <a:r>
              <a:rPr lang="en-US" sz="1200" spc="-25" dirty="0" smtClean="0">
                <a:latin typeface="Arial"/>
                <a:cs typeface="Arial"/>
              </a:rPr>
              <a:t>system,</a:t>
            </a:r>
            <a:r>
              <a:rPr lang="en-US" sz="1200" spc="-45" dirty="0" smtClean="0">
                <a:latin typeface="Arial"/>
                <a:cs typeface="Arial"/>
              </a:rPr>
              <a:t> </a:t>
            </a:r>
            <a:r>
              <a:rPr lang="en-US" sz="1200" spc="-20" dirty="0" smtClean="0">
                <a:latin typeface="Arial"/>
                <a:cs typeface="Arial"/>
              </a:rPr>
              <a:t>but</a:t>
            </a:r>
            <a:r>
              <a:rPr lang="en-US" sz="1200" spc="-45" dirty="0" smtClean="0">
                <a:latin typeface="Arial"/>
                <a:cs typeface="Arial"/>
              </a:rPr>
              <a:t> </a:t>
            </a:r>
            <a:r>
              <a:rPr lang="en-US" sz="1200" spc="-20" dirty="0" smtClean="0">
                <a:latin typeface="Arial"/>
                <a:cs typeface="Arial"/>
              </a:rPr>
              <a:t>it</a:t>
            </a:r>
            <a:r>
              <a:rPr lang="en-US" sz="1200" spc="-50" dirty="0" smtClean="0">
                <a:latin typeface="Arial"/>
                <a:cs typeface="Arial"/>
              </a:rPr>
              <a:t> </a:t>
            </a:r>
            <a:r>
              <a:rPr lang="en-US" sz="1200" spc="-20" dirty="0" smtClean="0">
                <a:latin typeface="Arial"/>
                <a:cs typeface="Arial"/>
              </a:rPr>
              <a:t>supports</a:t>
            </a:r>
            <a:r>
              <a:rPr lang="en-US" sz="1200" spc="-45" dirty="0" smtClean="0">
                <a:latin typeface="Arial"/>
                <a:cs typeface="Arial"/>
              </a:rPr>
              <a:t> </a:t>
            </a:r>
            <a:r>
              <a:rPr lang="en-US" sz="1200" spc="-20" dirty="0" smtClean="0">
                <a:latin typeface="Arial"/>
                <a:cs typeface="Arial"/>
              </a:rPr>
              <a:t>many</a:t>
            </a:r>
            <a:r>
              <a:rPr lang="en-US" sz="1200" spc="-6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15" dirty="0" smtClean="0">
                <a:latin typeface="Arial"/>
                <a:cs typeface="Arial"/>
              </a:rPr>
              <a:t>the  </a:t>
            </a:r>
            <a:r>
              <a:rPr lang="en-US" sz="1200" spc="-25" dirty="0" smtClean="0">
                <a:latin typeface="Arial"/>
                <a:cs typeface="Arial"/>
              </a:rPr>
              <a:t>commands. </a:t>
            </a:r>
            <a:r>
              <a:rPr lang="en-US" sz="1200" spc="-20" dirty="0" smtClean="0">
                <a:latin typeface="Arial"/>
                <a:cs typeface="Arial"/>
              </a:rPr>
              <a:t>The </a:t>
            </a:r>
            <a:r>
              <a:rPr lang="en-US" sz="1200" spc="-25" dirty="0" smtClean="0">
                <a:latin typeface="Arial"/>
                <a:cs typeface="Arial"/>
              </a:rPr>
              <a:t>HDFS commands </a:t>
            </a:r>
            <a:r>
              <a:rPr lang="en-US" sz="1200" spc="-20" dirty="0" smtClean="0">
                <a:latin typeface="Arial"/>
                <a:cs typeface="Arial"/>
              </a:rPr>
              <a:t>are </a:t>
            </a:r>
            <a:r>
              <a:rPr lang="en-US" sz="1200" spc="-25" dirty="0" smtClean="0">
                <a:latin typeface="Arial"/>
                <a:cs typeface="Arial"/>
              </a:rPr>
              <a:t>mostly easily-recognized </a:t>
            </a:r>
            <a:r>
              <a:rPr lang="en-US" sz="1200" spc="-20" dirty="0" smtClean="0">
                <a:latin typeface="Arial"/>
                <a:cs typeface="Arial"/>
              </a:rPr>
              <a:t>UNIX </a:t>
            </a:r>
            <a:r>
              <a:rPr lang="en-US" sz="1200" spc="-25" dirty="0" smtClean="0">
                <a:latin typeface="Arial"/>
                <a:cs typeface="Arial"/>
              </a:rPr>
              <a:t>commands</a:t>
            </a:r>
            <a:r>
              <a:rPr lang="en-US" sz="1200" spc="-250" dirty="0" smtClean="0">
                <a:latin typeface="Arial"/>
                <a:cs typeface="Arial"/>
              </a:rPr>
              <a:t> </a:t>
            </a:r>
            <a:r>
              <a:rPr lang="en-US" sz="1200" spc="-20" dirty="0" smtClean="0">
                <a:latin typeface="Arial"/>
                <a:cs typeface="Arial"/>
              </a:rPr>
              <a:t>like  </a:t>
            </a:r>
            <a:r>
              <a:rPr lang="en-US" sz="1200" b="1" spc="-20" dirty="0" smtClean="0">
                <a:latin typeface="Courier New"/>
                <a:cs typeface="Courier New"/>
              </a:rPr>
              <a:t>cat </a:t>
            </a:r>
            <a:r>
              <a:rPr lang="en-US" sz="1200" spc="-20" dirty="0" smtClean="0">
                <a:latin typeface="Arial"/>
                <a:cs typeface="Arial"/>
              </a:rPr>
              <a:t>and </a:t>
            </a:r>
            <a:r>
              <a:rPr lang="en-US" sz="1200" b="1" spc="-25" dirty="0" err="1" smtClean="0">
                <a:latin typeface="Courier New"/>
                <a:cs typeface="Courier New"/>
              </a:rPr>
              <a:t>chmod</a:t>
            </a:r>
            <a:r>
              <a:rPr lang="en-US" sz="1200" spc="-25" dirty="0" smtClean="0">
                <a:latin typeface="Arial"/>
                <a:cs typeface="Arial"/>
              </a:rPr>
              <a:t>. There </a:t>
            </a:r>
            <a:r>
              <a:rPr lang="en-US" sz="1200" spc="-20" dirty="0" smtClean="0">
                <a:latin typeface="Arial"/>
                <a:cs typeface="Arial"/>
              </a:rPr>
              <a:t>are also </a:t>
            </a:r>
            <a:r>
              <a:rPr lang="en-US" sz="1200" dirty="0" smtClean="0">
                <a:latin typeface="Arial"/>
                <a:cs typeface="Arial"/>
              </a:rPr>
              <a:t>a </a:t>
            </a:r>
            <a:r>
              <a:rPr lang="en-US" sz="1200" spc="-15" dirty="0" smtClean="0">
                <a:latin typeface="Arial"/>
                <a:cs typeface="Arial"/>
              </a:rPr>
              <a:t>few </a:t>
            </a:r>
            <a:r>
              <a:rPr lang="en-US" sz="1200" spc="-25" dirty="0" smtClean="0">
                <a:latin typeface="Arial"/>
                <a:cs typeface="Arial"/>
              </a:rPr>
              <a:t>commands </a:t>
            </a:r>
            <a:r>
              <a:rPr lang="en-US" sz="1200" spc="-20" dirty="0" smtClean="0">
                <a:latin typeface="Arial"/>
                <a:cs typeface="Arial"/>
              </a:rPr>
              <a:t>that are </a:t>
            </a:r>
            <a:r>
              <a:rPr lang="en-US" sz="1200" spc="-25" dirty="0" smtClean="0">
                <a:latin typeface="Arial"/>
                <a:cs typeface="Arial"/>
              </a:rPr>
              <a:t>specific </a:t>
            </a:r>
            <a:r>
              <a:rPr lang="en-US" sz="1200" spc="-10" dirty="0" smtClean="0">
                <a:latin typeface="Arial"/>
                <a:cs typeface="Arial"/>
              </a:rPr>
              <a:t>to </a:t>
            </a:r>
            <a:r>
              <a:rPr lang="en-US" sz="1200" spc="-20" dirty="0" smtClean="0">
                <a:latin typeface="Arial"/>
                <a:cs typeface="Arial"/>
              </a:rPr>
              <a:t>HDFS such as  </a:t>
            </a:r>
            <a:r>
              <a:rPr lang="en-US" sz="1200" b="1" spc="-25" dirty="0" err="1" smtClean="0">
                <a:latin typeface="Courier New"/>
                <a:cs typeface="Courier New"/>
              </a:rPr>
              <a:t>copyFromLocal</a:t>
            </a:r>
            <a:r>
              <a:rPr lang="en-US" sz="1200" spc="-25" dirty="0" smtClean="0">
                <a:latin typeface="Arial"/>
                <a:cs typeface="Arial"/>
              </a:rPr>
              <a:t>.</a:t>
            </a:r>
            <a:endParaRPr lang="en-US" sz="1200" dirty="0" smtClean="0">
              <a:latin typeface="Arial"/>
              <a:cs typeface="Arial"/>
            </a:endParaRPr>
          </a:p>
          <a:p>
            <a:pPr marL="12700">
              <a:lnSpc>
                <a:spcPct val="100000"/>
              </a:lnSpc>
              <a:spcBef>
                <a:spcPts val="655"/>
              </a:spcBef>
            </a:pPr>
            <a:r>
              <a:rPr lang="en-US" sz="1200" spc="-20" dirty="0" smtClean="0">
                <a:latin typeface="Arial"/>
                <a:cs typeface="Arial"/>
              </a:rPr>
              <a:t>Note</a:t>
            </a:r>
            <a:r>
              <a:rPr lang="en-US" sz="1200" spc="-60" dirty="0" smtClean="0">
                <a:latin typeface="Arial"/>
                <a:cs typeface="Arial"/>
              </a:rPr>
              <a:t> </a:t>
            </a:r>
            <a:r>
              <a:rPr lang="en-US" sz="1200" spc="-25" dirty="0" smtClean="0">
                <a:latin typeface="Arial"/>
                <a:cs typeface="Arial"/>
              </a:rPr>
              <a:t>that:</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b="1" i="1" spc="-25" dirty="0" err="1" smtClean="0">
                <a:latin typeface="Courier New"/>
                <a:cs typeface="Courier New"/>
              </a:rPr>
              <a:t>localsrc</a:t>
            </a:r>
            <a:r>
              <a:rPr lang="en-US" sz="1200" b="1" i="1" spc="-495" dirty="0" smtClean="0">
                <a:latin typeface="Courier New"/>
                <a:cs typeface="Courier New"/>
              </a:rPr>
              <a:t> </a:t>
            </a:r>
            <a:r>
              <a:rPr lang="en-US" sz="1200" spc="-20" dirty="0" smtClean="0">
                <a:latin typeface="Arial"/>
                <a:cs typeface="Arial"/>
              </a:rPr>
              <a:t>and</a:t>
            </a:r>
            <a:r>
              <a:rPr lang="en-US" sz="1200" spc="-50" dirty="0" smtClean="0">
                <a:latin typeface="Arial"/>
                <a:cs typeface="Arial"/>
              </a:rPr>
              <a:t> </a:t>
            </a:r>
            <a:r>
              <a:rPr lang="en-US" sz="1200" b="1" i="1" spc="-20" dirty="0" err="1" smtClean="0">
                <a:latin typeface="Courier New"/>
                <a:cs typeface="Courier New"/>
              </a:rPr>
              <a:t>dst</a:t>
            </a:r>
            <a:r>
              <a:rPr lang="en-US" sz="1200" b="1" i="1" spc="-509" dirty="0" smtClean="0">
                <a:latin typeface="Courier New"/>
                <a:cs typeface="Courier New"/>
              </a:rPr>
              <a:t> </a:t>
            </a:r>
            <a:r>
              <a:rPr lang="en-US" sz="1200" spc="-20" dirty="0" smtClean="0">
                <a:latin typeface="Arial"/>
                <a:cs typeface="Arial"/>
              </a:rPr>
              <a:t>are</a:t>
            </a:r>
            <a:r>
              <a:rPr lang="en-US" sz="1200" spc="-55" dirty="0" smtClean="0">
                <a:latin typeface="Arial"/>
                <a:cs typeface="Arial"/>
              </a:rPr>
              <a:t> </a:t>
            </a:r>
            <a:r>
              <a:rPr lang="en-US" sz="1200" spc="-30" dirty="0" smtClean="0">
                <a:latin typeface="Arial"/>
                <a:cs typeface="Arial"/>
              </a:rPr>
              <a:t>placeholders</a:t>
            </a:r>
            <a:r>
              <a:rPr lang="en-US" sz="1200" spc="-55"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your</a:t>
            </a:r>
            <a:r>
              <a:rPr lang="en-US" sz="1200" spc="-45" dirty="0" smtClean="0">
                <a:latin typeface="Arial"/>
                <a:cs typeface="Arial"/>
              </a:rPr>
              <a:t> </a:t>
            </a:r>
            <a:r>
              <a:rPr lang="en-US" sz="1200" spc="-25" dirty="0" smtClean="0">
                <a:latin typeface="Arial"/>
                <a:cs typeface="Arial"/>
              </a:rPr>
              <a:t>actual</a:t>
            </a:r>
            <a:r>
              <a:rPr lang="en-US" sz="1200" spc="-55" dirty="0" smtClean="0">
                <a:latin typeface="Arial"/>
                <a:cs typeface="Arial"/>
              </a:rPr>
              <a:t> </a:t>
            </a:r>
            <a:r>
              <a:rPr lang="en-US" sz="1200" spc="-25" dirty="0" smtClean="0">
                <a:latin typeface="Arial"/>
                <a:cs typeface="Arial"/>
              </a:rPr>
              <a:t>file(s)</a:t>
            </a:r>
            <a:endParaRPr lang="en-US" sz="1200" dirty="0" smtClean="0">
              <a:latin typeface="Arial"/>
              <a:cs typeface="Arial"/>
            </a:endParaRPr>
          </a:p>
          <a:p>
            <a:pPr marL="585470" indent="-344170">
              <a:lnSpc>
                <a:spcPct val="100000"/>
              </a:lnSpc>
              <a:spcBef>
                <a:spcPts val="760"/>
              </a:spcBef>
              <a:buFont typeface="Symbol"/>
              <a:buChar char=""/>
              <a:tabLst>
                <a:tab pos="584835" algn="l"/>
                <a:tab pos="585470" algn="l"/>
              </a:tabLst>
            </a:pPr>
            <a:r>
              <a:rPr lang="en-US" sz="1200" b="1" i="1" spc="-25" dirty="0" err="1" smtClean="0">
                <a:latin typeface="Courier New"/>
                <a:cs typeface="Courier New"/>
              </a:rPr>
              <a:t>localsrc</a:t>
            </a:r>
            <a:r>
              <a:rPr lang="en-US" sz="1200" b="1" i="1" spc="-509" dirty="0" smtClean="0">
                <a:latin typeface="Courier New"/>
                <a:cs typeface="Courier New"/>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directory</a:t>
            </a:r>
            <a:r>
              <a:rPr lang="en-US" sz="1200" spc="-60"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list</a:t>
            </a:r>
            <a:r>
              <a:rPr lang="en-US" sz="1200" spc="-50" dirty="0" smtClean="0">
                <a:latin typeface="Arial"/>
                <a:cs typeface="Arial"/>
              </a:rPr>
              <a:t> </a:t>
            </a:r>
            <a:r>
              <a:rPr lang="en-US" sz="1200" spc="-20" dirty="0" smtClean="0">
                <a:latin typeface="Arial"/>
                <a:cs typeface="Arial"/>
              </a:rPr>
              <a:t>of</a:t>
            </a:r>
            <a:r>
              <a:rPr lang="en-US" sz="1200" spc="-60" dirty="0" smtClean="0">
                <a:latin typeface="Arial"/>
                <a:cs typeface="Arial"/>
              </a:rPr>
              <a:t> </a:t>
            </a:r>
            <a:r>
              <a:rPr lang="en-US" sz="1200" spc="-20" dirty="0" smtClean="0">
                <a:latin typeface="Arial"/>
                <a:cs typeface="Arial"/>
              </a:rPr>
              <a:t>files</a:t>
            </a:r>
            <a:r>
              <a:rPr lang="en-US" sz="1200" spc="-50" dirty="0" smtClean="0">
                <a:latin typeface="Arial"/>
                <a:cs typeface="Arial"/>
              </a:rPr>
              <a:t> </a:t>
            </a:r>
            <a:r>
              <a:rPr lang="en-US" sz="1200" spc="-25" dirty="0" smtClean="0">
                <a:latin typeface="Arial"/>
                <a:cs typeface="Arial"/>
              </a:rPr>
              <a:t>separated</a:t>
            </a:r>
            <a:r>
              <a:rPr lang="en-US" sz="1200" spc="-55"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25" dirty="0" smtClean="0">
                <a:latin typeface="Arial"/>
                <a:cs typeface="Arial"/>
              </a:rPr>
              <a:t>space(s)</a:t>
            </a:r>
            <a:endParaRPr lang="en-US" sz="1200" dirty="0" smtClean="0">
              <a:latin typeface="Arial"/>
              <a:cs typeface="Arial"/>
            </a:endParaRPr>
          </a:p>
          <a:p>
            <a:pPr marL="585470" marR="123825" indent="-344170">
              <a:lnSpc>
                <a:spcPct val="103000"/>
              </a:lnSpc>
              <a:spcBef>
                <a:spcPts val="700"/>
              </a:spcBef>
              <a:buFont typeface="Symbol"/>
              <a:buChar char=""/>
              <a:tabLst>
                <a:tab pos="584835" algn="l"/>
                <a:tab pos="585470" algn="l"/>
              </a:tabLst>
            </a:pPr>
            <a:r>
              <a:rPr lang="en-US" sz="1200" b="1" i="1" spc="-20" dirty="0" err="1" smtClean="0">
                <a:latin typeface="Courier New"/>
                <a:cs typeface="Courier New"/>
              </a:rPr>
              <a:t>dst</a:t>
            </a:r>
            <a:r>
              <a:rPr lang="en-US" sz="1200" b="1" i="1" spc="-509" dirty="0" smtClean="0">
                <a:latin typeface="Courier New"/>
                <a:cs typeface="Courier New"/>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new</a:t>
            </a:r>
            <a:r>
              <a:rPr lang="en-US" sz="1200" spc="-60" dirty="0" smtClean="0">
                <a:latin typeface="Arial"/>
                <a:cs typeface="Arial"/>
              </a:rPr>
              <a:t> </a:t>
            </a:r>
            <a:r>
              <a:rPr lang="en-US" sz="1200" spc="-20" dirty="0" smtClean="0">
                <a:latin typeface="Arial"/>
                <a:cs typeface="Arial"/>
              </a:rPr>
              <a:t>file</a:t>
            </a:r>
            <a:r>
              <a:rPr lang="en-US" sz="1200" spc="-45" dirty="0" smtClean="0">
                <a:latin typeface="Arial"/>
                <a:cs typeface="Arial"/>
              </a:rPr>
              <a:t> </a:t>
            </a:r>
            <a:r>
              <a:rPr lang="en-US" sz="1200" spc="-20" dirty="0" smtClean="0">
                <a:latin typeface="Arial"/>
                <a:cs typeface="Arial"/>
              </a:rPr>
              <a:t>name</a:t>
            </a:r>
            <a:r>
              <a:rPr lang="en-US" sz="1200" spc="-55" dirty="0" smtClean="0">
                <a:latin typeface="Arial"/>
                <a:cs typeface="Arial"/>
              </a:rPr>
              <a:t> </a:t>
            </a:r>
            <a:r>
              <a:rPr lang="en-US" sz="1200" spc="-20" dirty="0" smtClean="0">
                <a:latin typeface="Arial"/>
                <a:cs typeface="Arial"/>
              </a:rPr>
              <a:t>(in</a:t>
            </a:r>
            <a:r>
              <a:rPr lang="en-US" sz="1200" spc="-45" dirty="0" smtClean="0">
                <a:latin typeface="Arial"/>
                <a:cs typeface="Arial"/>
              </a:rPr>
              <a:t> </a:t>
            </a:r>
            <a:r>
              <a:rPr lang="en-US" sz="1200" spc="-20" dirty="0" smtClean="0">
                <a:latin typeface="Arial"/>
                <a:cs typeface="Arial"/>
              </a:rPr>
              <a:t>HDFS)</a:t>
            </a:r>
            <a:r>
              <a:rPr lang="en-US" sz="1200" spc="-65" dirty="0" smtClean="0">
                <a:latin typeface="Arial"/>
                <a:cs typeface="Arial"/>
              </a:rPr>
              <a:t> </a:t>
            </a:r>
            <a:r>
              <a:rPr lang="en-US" sz="1200" spc="-20" dirty="0" smtClean="0">
                <a:latin typeface="Arial"/>
                <a:cs typeface="Arial"/>
              </a:rPr>
              <a:t>for</a:t>
            </a:r>
            <a:r>
              <a:rPr lang="en-US" sz="1200" spc="-45"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5" dirty="0" smtClean="0">
                <a:latin typeface="Arial"/>
                <a:cs typeface="Arial"/>
              </a:rPr>
              <a:t>single-file-copy,</a:t>
            </a:r>
            <a:r>
              <a:rPr lang="en-US" sz="1200" spc="-50"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directory</a:t>
            </a:r>
            <a:r>
              <a:rPr lang="en-US" sz="1200" spc="-60" dirty="0" smtClean="0">
                <a:latin typeface="Arial"/>
                <a:cs typeface="Arial"/>
              </a:rPr>
              <a:t> </a:t>
            </a:r>
            <a:r>
              <a:rPr lang="en-US" sz="1200" spc="-15" dirty="0" smtClean="0">
                <a:latin typeface="Arial"/>
                <a:cs typeface="Arial"/>
              </a:rPr>
              <a:t>(in  </a:t>
            </a:r>
            <a:r>
              <a:rPr lang="en-US" sz="1200" spc="-20" dirty="0" smtClean="0">
                <a:latin typeface="Arial"/>
                <a:cs typeface="Arial"/>
              </a:rPr>
              <a:t>HDFS), that is </a:t>
            </a:r>
            <a:r>
              <a:rPr lang="en-US" sz="1200" spc="-15" dirty="0" smtClean="0">
                <a:latin typeface="Arial"/>
                <a:cs typeface="Arial"/>
              </a:rPr>
              <a:t>the </a:t>
            </a:r>
            <a:r>
              <a:rPr lang="en-US" sz="1200" spc="-25" dirty="0" smtClean="0">
                <a:latin typeface="Arial"/>
                <a:cs typeface="Arial"/>
              </a:rPr>
              <a:t>destination</a:t>
            </a:r>
            <a:r>
              <a:rPr lang="en-US" sz="1200" spc="-190" dirty="0" smtClean="0">
                <a:latin typeface="Arial"/>
                <a:cs typeface="Arial"/>
              </a:rPr>
              <a:t> </a:t>
            </a:r>
            <a:r>
              <a:rPr lang="en-US" sz="1200" spc="-25" dirty="0" smtClean="0">
                <a:latin typeface="Arial"/>
                <a:cs typeface="Arial"/>
              </a:rPr>
              <a:t>directory</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30</a:t>
            </a:fld>
            <a:endParaRPr lang="fr-FR"/>
          </a:p>
        </p:txBody>
      </p:sp>
    </p:spTree>
    <p:extLst>
      <p:ext uri="{BB962C8B-B14F-4D97-AF65-F5344CB8AC3E}">
        <p14:creationId xmlns:p14="http://schemas.microsoft.com/office/powerpoint/2010/main" val="105199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20345">
              <a:lnSpc>
                <a:spcPts val="1610"/>
              </a:lnSpc>
              <a:spcBef>
                <a:spcPts val="5"/>
              </a:spcBef>
            </a:pPr>
            <a:r>
              <a:rPr lang="en-US" sz="1200" spc="-20" dirty="0" smtClean="0">
                <a:latin typeface="Arial"/>
                <a:cs typeface="Arial"/>
              </a:rPr>
              <a:t>The </a:t>
            </a:r>
            <a:r>
              <a:rPr lang="en-US" sz="1200" b="1" spc="-30" dirty="0" err="1" smtClean="0">
                <a:latin typeface="Arial"/>
                <a:cs typeface="Arial"/>
              </a:rPr>
              <a:t>copyToLocal</a:t>
            </a:r>
            <a:r>
              <a:rPr lang="en-US" sz="1200" b="1" spc="-30" dirty="0" smtClean="0">
                <a:latin typeface="Arial"/>
                <a:cs typeface="Arial"/>
              </a:rPr>
              <a:t> </a:t>
            </a:r>
            <a:r>
              <a:rPr lang="en-US" sz="1200" spc="-20" dirty="0" smtClean="0">
                <a:latin typeface="Arial"/>
                <a:cs typeface="Arial"/>
              </a:rPr>
              <a:t>(aka </a:t>
            </a:r>
            <a:r>
              <a:rPr lang="en-US" sz="1200" b="1" spc="-20" dirty="0" smtClean="0">
                <a:latin typeface="Arial"/>
                <a:cs typeface="Arial"/>
              </a:rPr>
              <a:t>get</a:t>
            </a:r>
            <a:r>
              <a:rPr lang="en-US" sz="1200" spc="-20" dirty="0" smtClean="0">
                <a:latin typeface="Arial"/>
                <a:cs typeface="Arial"/>
              </a:rPr>
              <a:t>) </a:t>
            </a:r>
            <a:r>
              <a:rPr lang="en-US" sz="1200" spc="-25" dirty="0" smtClean="0">
                <a:latin typeface="Arial"/>
                <a:cs typeface="Arial"/>
              </a:rPr>
              <a:t>command copies </a:t>
            </a:r>
            <a:r>
              <a:rPr lang="en-US" sz="1200" spc="-20" dirty="0" smtClean="0">
                <a:latin typeface="Arial"/>
                <a:cs typeface="Arial"/>
              </a:rPr>
              <a:t>files </a:t>
            </a:r>
            <a:r>
              <a:rPr lang="en-US" sz="1200" spc="-25" dirty="0" smtClean="0">
                <a:latin typeface="Arial"/>
                <a:cs typeface="Arial"/>
              </a:rPr>
              <a:t>out </a:t>
            </a:r>
            <a:r>
              <a:rPr lang="en-US" sz="1200" spc="-20" dirty="0" smtClean="0">
                <a:latin typeface="Arial"/>
                <a:cs typeface="Arial"/>
              </a:rPr>
              <a:t>of </a:t>
            </a:r>
            <a:r>
              <a:rPr lang="en-US" sz="1200" spc="-25" dirty="0" smtClean="0">
                <a:latin typeface="Arial"/>
                <a:cs typeface="Arial"/>
              </a:rPr>
              <a:t>the </a:t>
            </a:r>
            <a:r>
              <a:rPr lang="en-US" sz="1200" spc="-20" dirty="0" smtClean="0">
                <a:latin typeface="Arial"/>
                <a:cs typeface="Arial"/>
              </a:rPr>
              <a:t>file </a:t>
            </a:r>
            <a:r>
              <a:rPr lang="en-US" sz="1200" spc="-25" dirty="0" smtClean="0">
                <a:latin typeface="Arial"/>
                <a:cs typeface="Arial"/>
              </a:rPr>
              <a:t>system you</a:t>
            </a:r>
            <a:r>
              <a:rPr lang="en-US" sz="1200" spc="-265" dirty="0" smtClean="0">
                <a:latin typeface="Arial"/>
                <a:cs typeface="Arial"/>
              </a:rPr>
              <a:t> </a:t>
            </a:r>
            <a:r>
              <a:rPr lang="en-US" sz="1200" spc="-25" dirty="0" smtClean="0">
                <a:latin typeface="Arial"/>
                <a:cs typeface="Arial"/>
              </a:rPr>
              <a:t>specify  </a:t>
            </a:r>
            <a:r>
              <a:rPr lang="en-US" sz="1200" spc="-20" dirty="0" smtClean="0">
                <a:latin typeface="Arial"/>
                <a:cs typeface="Arial"/>
              </a:rPr>
              <a:t>and into </a:t>
            </a:r>
            <a:r>
              <a:rPr lang="en-US" sz="1200" spc="-15" dirty="0" smtClean="0">
                <a:latin typeface="Arial"/>
                <a:cs typeface="Arial"/>
              </a:rPr>
              <a:t>the </a:t>
            </a:r>
            <a:r>
              <a:rPr lang="en-US" sz="1200" spc="-25" dirty="0" smtClean="0">
                <a:latin typeface="Arial"/>
                <a:cs typeface="Arial"/>
              </a:rPr>
              <a:t>local </a:t>
            </a:r>
            <a:r>
              <a:rPr lang="en-US" sz="1200" spc="-20" dirty="0" smtClean="0">
                <a:latin typeface="Arial"/>
                <a:cs typeface="Arial"/>
              </a:rPr>
              <a:t>file</a:t>
            </a:r>
            <a:r>
              <a:rPr lang="en-US" sz="1200" spc="-215" dirty="0" smtClean="0">
                <a:latin typeface="Arial"/>
                <a:cs typeface="Arial"/>
              </a:rPr>
              <a:t> </a:t>
            </a:r>
            <a:r>
              <a:rPr lang="en-US" sz="1200" spc="-25" dirty="0" smtClean="0">
                <a:latin typeface="Arial"/>
                <a:cs typeface="Arial"/>
              </a:rPr>
              <a:t>system.</a:t>
            </a:r>
            <a:endParaRPr lang="en-US" sz="1200" dirty="0" smtClean="0">
              <a:latin typeface="Arial"/>
              <a:cs typeface="Arial"/>
            </a:endParaRPr>
          </a:p>
          <a:p>
            <a:pPr marL="12700" algn="just">
              <a:lnSpc>
                <a:spcPct val="100000"/>
              </a:lnSpc>
              <a:spcBef>
                <a:spcPts val="489"/>
              </a:spcBef>
            </a:pPr>
            <a:r>
              <a:rPr lang="en-US" sz="1200" spc="-30" dirty="0" smtClean="0">
                <a:latin typeface="Arial"/>
                <a:cs typeface="Arial"/>
              </a:rPr>
              <a:t>get</a:t>
            </a:r>
            <a:endParaRPr lang="en-US" sz="1200" dirty="0" smtClean="0">
              <a:latin typeface="Arial"/>
              <a:cs typeface="Arial"/>
            </a:endParaRPr>
          </a:p>
          <a:p>
            <a:pPr marL="470534">
              <a:lnSpc>
                <a:spcPct val="100000"/>
              </a:lnSpc>
              <a:spcBef>
                <a:spcPts val="530"/>
              </a:spcBef>
            </a:pPr>
            <a:r>
              <a:rPr lang="en-US" sz="1200" spc="-25" dirty="0" smtClean="0">
                <a:latin typeface="Arial"/>
                <a:cs typeface="Arial"/>
              </a:rPr>
              <a:t>Usage: </a:t>
            </a:r>
            <a:r>
              <a:rPr lang="en-US" sz="1200" b="1" spc="-25" dirty="0" err="1" smtClean="0">
                <a:latin typeface="Arial"/>
                <a:cs typeface="Arial"/>
              </a:rPr>
              <a:t>hadoop</a:t>
            </a:r>
            <a:r>
              <a:rPr lang="en-US" sz="1200" b="1" spc="-25" dirty="0" smtClean="0">
                <a:latin typeface="Arial"/>
                <a:cs typeface="Arial"/>
              </a:rPr>
              <a:t> </a:t>
            </a:r>
            <a:r>
              <a:rPr lang="en-US" sz="1200" b="1" spc="-10" dirty="0" smtClean="0">
                <a:latin typeface="Arial"/>
                <a:cs typeface="Arial"/>
              </a:rPr>
              <a:t>fs </a:t>
            </a:r>
            <a:r>
              <a:rPr lang="en-US" sz="1200" b="1" spc="-25" dirty="0" smtClean="0">
                <a:latin typeface="Arial"/>
                <a:cs typeface="Arial"/>
              </a:rPr>
              <a:t>-get [-</a:t>
            </a:r>
            <a:r>
              <a:rPr lang="en-US" sz="1200" b="1" spc="-25" dirty="0" err="1" smtClean="0">
                <a:latin typeface="Arial"/>
                <a:cs typeface="Arial"/>
              </a:rPr>
              <a:t>ignorecrc</a:t>
            </a:r>
            <a:r>
              <a:rPr lang="en-US" sz="1200" b="1" spc="-25" dirty="0" smtClean="0">
                <a:latin typeface="Arial"/>
                <a:cs typeface="Arial"/>
              </a:rPr>
              <a:t>] [-</a:t>
            </a:r>
            <a:r>
              <a:rPr lang="en-US" sz="1200" b="1" spc="-25" dirty="0" err="1" smtClean="0">
                <a:latin typeface="Arial"/>
                <a:cs typeface="Arial"/>
              </a:rPr>
              <a:t>crc</a:t>
            </a:r>
            <a:r>
              <a:rPr lang="en-US" sz="1200" b="1" spc="-25" dirty="0" smtClean="0">
                <a:latin typeface="Arial"/>
                <a:cs typeface="Arial"/>
              </a:rPr>
              <a:t>] </a:t>
            </a:r>
            <a:r>
              <a:rPr lang="en-US" sz="1200" b="1" i="1" spc="-25" dirty="0" smtClean="0">
                <a:latin typeface="Arial"/>
                <a:cs typeface="Arial"/>
              </a:rPr>
              <a:t>&lt;</a:t>
            </a:r>
            <a:r>
              <a:rPr lang="en-US" sz="1200" b="1" i="1" spc="-25" dirty="0" err="1" smtClean="0">
                <a:latin typeface="Arial"/>
                <a:cs typeface="Arial"/>
              </a:rPr>
              <a:t>src</a:t>
            </a:r>
            <a:r>
              <a:rPr lang="en-US" sz="1200" b="1" i="1" spc="-25" dirty="0" smtClean="0">
                <a:latin typeface="Arial"/>
                <a:cs typeface="Arial"/>
              </a:rPr>
              <a:t>&gt;</a:t>
            </a:r>
            <a:r>
              <a:rPr lang="en-US" sz="1200" b="1" i="1" spc="-215" dirty="0" smtClean="0">
                <a:latin typeface="Arial"/>
                <a:cs typeface="Arial"/>
              </a:rPr>
              <a:t> </a:t>
            </a:r>
            <a:r>
              <a:rPr lang="en-US" sz="1200" b="1" i="1" spc="-25" dirty="0" smtClean="0">
                <a:latin typeface="Arial"/>
                <a:cs typeface="Arial"/>
              </a:rPr>
              <a:t>&lt;</a:t>
            </a:r>
            <a:r>
              <a:rPr lang="en-US" sz="1200" b="1" i="1" spc="-25" dirty="0" err="1" smtClean="0">
                <a:latin typeface="Arial"/>
                <a:cs typeface="Arial"/>
              </a:rPr>
              <a:t>localdst</a:t>
            </a:r>
            <a:r>
              <a:rPr lang="en-US" sz="1200" b="1" i="1" spc="-25" dirty="0" smtClean="0">
                <a:latin typeface="Arial"/>
                <a:cs typeface="Arial"/>
              </a:rPr>
              <a:t>&gt;</a:t>
            </a:r>
            <a:endParaRPr lang="en-US" sz="1200" dirty="0" smtClean="0">
              <a:latin typeface="Arial"/>
              <a:cs typeface="Arial"/>
            </a:endParaRPr>
          </a:p>
          <a:p>
            <a:pPr marL="585470" marR="5080" indent="-344170" algn="l" defTabSz="914400" rtl="0" eaLnBrk="1" fontAlgn="auto" latinLnBrk="0" hangingPunct="1">
              <a:lnSpc>
                <a:spcPts val="1610"/>
              </a:lnSpc>
              <a:spcBef>
                <a:spcPts val="750"/>
              </a:spcBef>
              <a:spcAft>
                <a:spcPts val="0"/>
              </a:spcAft>
              <a:buClrTx/>
              <a:buSzTx/>
              <a:buFont typeface="Symbol"/>
              <a:buChar char=""/>
              <a:tabLst>
                <a:tab pos="584835" algn="l"/>
                <a:tab pos="585470" algn="l"/>
              </a:tabLst>
              <a:defRPr/>
            </a:pPr>
            <a:r>
              <a:rPr lang="en-US" sz="1200" spc="-20" dirty="0" smtClean="0">
                <a:latin typeface="Arial"/>
                <a:cs typeface="Arial"/>
              </a:rPr>
              <a:t>Copy files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local </a:t>
            </a:r>
            <a:r>
              <a:rPr lang="en-US" sz="1200" spc="-20" dirty="0" smtClean="0">
                <a:latin typeface="Arial"/>
                <a:cs typeface="Arial"/>
              </a:rPr>
              <a:t>file </a:t>
            </a:r>
            <a:r>
              <a:rPr lang="en-US" sz="1200" spc="-25" dirty="0" smtClean="0">
                <a:latin typeface="Arial"/>
                <a:cs typeface="Arial"/>
              </a:rPr>
              <a:t>system. Files that fail </a:t>
            </a:r>
            <a:r>
              <a:rPr lang="en-US" sz="1200" spc="-20" dirty="0" smtClean="0">
                <a:latin typeface="Arial"/>
                <a:cs typeface="Arial"/>
              </a:rPr>
              <a:t>the CRC (</a:t>
            </a:r>
            <a:r>
              <a:rPr lang="fr-FR" b="1" dirty="0" err="1" smtClean="0"/>
              <a:t>Cyclic</a:t>
            </a:r>
            <a:r>
              <a:rPr lang="fr-FR" b="1" dirty="0" smtClean="0"/>
              <a:t> </a:t>
            </a:r>
            <a:r>
              <a:rPr lang="fr-FR" b="1" dirty="0" err="1" smtClean="0"/>
              <a:t>Redundancy</a:t>
            </a:r>
            <a:r>
              <a:rPr lang="fr-FR" b="1" smtClean="0"/>
              <a:t> Check:</a:t>
            </a:r>
            <a:r>
              <a:rPr lang="en-US" sz="1200" spc="-25" smtClean="0">
                <a:latin typeface="Arial"/>
                <a:cs typeface="Arial"/>
              </a:rPr>
              <a:t>) </a:t>
            </a:r>
            <a:r>
              <a:rPr lang="en-US" sz="1200" spc="-25" dirty="0" smtClean="0">
                <a:latin typeface="Arial"/>
                <a:cs typeface="Arial"/>
              </a:rPr>
              <a:t>check </a:t>
            </a:r>
            <a:r>
              <a:rPr lang="en-US" sz="1200" spc="-20" dirty="0" smtClean="0">
                <a:latin typeface="Arial"/>
                <a:cs typeface="Arial"/>
              </a:rPr>
              <a:t>may </a:t>
            </a:r>
            <a:r>
              <a:rPr lang="en-US" sz="1200" spc="-15" dirty="0" smtClean="0">
                <a:latin typeface="Arial"/>
                <a:cs typeface="Arial"/>
              </a:rPr>
              <a:t>be </a:t>
            </a:r>
            <a:r>
              <a:rPr lang="en-US" sz="1200" spc="-30" dirty="0" smtClean="0">
                <a:latin typeface="Arial"/>
                <a:cs typeface="Arial"/>
              </a:rPr>
              <a:t>copied  </a:t>
            </a:r>
            <a:r>
              <a:rPr lang="en-US" sz="1200" spc="-20" dirty="0" smtClean="0">
                <a:latin typeface="Arial"/>
                <a:cs typeface="Arial"/>
              </a:rPr>
              <a:t>with</a:t>
            </a:r>
            <a:r>
              <a:rPr lang="en-US" sz="1200" spc="-40"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30" dirty="0" smtClean="0">
                <a:latin typeface="Arial"/>
                <a:cs typeface="Arial"/>
              </a:rPr>
              <a:t>-</a:t>
            </a:r>
            <a:r>
              <a:rPr lang="en-US" sz="1200" spc="-30" dirty="0" err="1" smtClean="0">
                <a:latin typeface="Arial"/>
                <a:cs typeface="Arial"/>
              </a:rPr>
              <a:t>ignorecrc</a:t>
            </a:r>
            <a:r>
              <a:rPr lang="en-US" sz="1200" spc="-45" dirty="0" smtClean="0">
                <a:latin typeface="Arial"/>
                <a:cs typeface="Arial"/>
              </a:rPr>
              <a:t> </a:t>
            </a:r>
            <a:r>
              <a:rPr lang="en-US" sz="1200" spc="-25" dirty="0" smtClean="0">
                <a:latin typeface="Arial"/>
                <a:cs typeface="Arial"/>
              </a:rPr>
              <a:t>option.</a:t>
            </a:r>
            <a:r>
              <a:rPr lang="en-US" sz="1200" spc="-45" dirty="0" smtClean="0">
                <a:latin typeface="Arial"/>
                <a:cs typeface="Arial"/>
              </a:rPr>
              <a:t> </a:t>
            </a:r>
            <a:r>
              <a:rPr lang="en-US" sz="1200" spc="-25" dirty="0" smtClean="0">
                <a:latin typeface="Arial"/>
                <a:cs typeface="Arial"/>
              </a:rPr>
              <a:t>Files</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CRCs</a:t>
            </a:r>
            <a:r>
              <a:rPr lang="en-US" sz="1200" spc="-30" dirty="0" smtClean="0">
                <a:latin typeface="Arial"/>
                <a:cs typeface="Arial"/>
              </a:rPr>
              <a:t> </a:t>
            </a:r>
            <a:r>
              <a:rPr lang="en-US" sz="1200" spc="-20" dirty="0" smtClean="0">
                <a:latin typeface="Arial"/>
                <a:cs typeface="Arial"/>
              </a:rPr>
              <a:t>may</a:t>
            </a:r>
            <a:r>
              <a:rPr lang="en-US" sz="1200" spc="-55" dirty="0" smtClean="0">
                <a:latin typeface="Arial"/>
                <a:cs typeface="Arial"/>
              </a:rPr>
              <a:t> </a:t>
            </a:r>
            <a:r>
              <a:rPr lang="en-US" sz="1200" spc="-15" dirty="0" smtClean="0">
                <a:latin typeface="Arial"/>
                <a:cs typeface="Arial"/>
              </a:rPr>
              <a:t>be</a:t>
            </a:r>
            <a:r>
              <a:rPr lang="en-US" sz="1200" spc="-65" dirty="0" smtClean="0">
                <a:latin typeface="Arial"/>
                <a:cs typeface="Arial"/>
              </a:rPr>
              <a:t> </a:t>
            </a:r>
            <a:r>
              <a:rPr lang="en-US" sz="1200" spc="-20" dirty="0" smtClean="0">
                <a:latin typeface="Arial"/>
                <a:cs typeface="Arial"/>
              </a:rPr>
              <a:t>copied</a:t>
            </a:r>
            <a:r>
              <a:rPr lang="en-US" sz="1200" spc="-50" dirty="0" smtClean="0">
                <a:latin typeface="Arial"/>
                <a:cs typeface="Arial"/>
              </a:rPr>
              <a:t> </a:t>
            </a:r>
            <a:r>
              <a:rPr lang="en-US" sz="1200" spc="-20" dirty="0" smtClean="0">
                <a:latin typeface="Arial"/>
                <a:cs typeface="Arial"/>
              </a:rPr>
              <a:t>using</a:t>
            </a:r>
            <a:r>
              <a:rPr lang="en-US" sz="1200" spc="-65" dirty="0" smtClean="0">
                <a:latin typeface="Arial"/>
                <a:cs typeface="Arial"/>
              </a:rPr>
              <a:t> </a:t>
            </a:r>
            <a:r>
              <a:rPr lang="en-US" sz="1200" spc="-15" dirty="0" smtClean="0">
                <a:latin typeface="Arial"/>
                <a:cs typeface="Arial"/>
              </a:rPr>
              <a:t>the</a:t>
            </a:r>
            <a:r>
              <a:rPr lang="en-US" sz="1200" spc="-30" dirty="0" smtClean="0">
                <a:latin typeface="Arial"/>
                <a:cs typeface="Arial"/>
              </a:rPr>
              <a:t> </a:t>
            </a:r>
            <a:r>
              <a:rPr lang="en-US" sz="1200" spc="-25" dirty="0" smtClean="0">
                <a:latin typeface="Arial"/>
                <a:cs typeface="Arial"/>
              </a:rPr>
              <a:t>-</a:t>
            </a:r>
            <a:r>
              <a:rPr lang="en-US" sz="1200" spc="-25" dirty="0" err="1" smtClean="0">
                <a:latin typeface="Arial"/>
                <a:cs typeface="Arial"/>
              </a:rPr>
              <a:t>crc</a:t>
            </a:r>
            <a:r>
              <a:rPr lang="en-US" sz="1200" spc="-30" dirty="0" smtClean="0">
                <a:latin typeface="Arial"/>
                <a:cs typeface="Arial"/>
              </a:rPr>
              <a:t> option.</a:t>
            </a:r>
            <a:endParaRPr lang="en-US" sz="1200" dirty="0" smtClean="0">
              <a:latin typeface="Arial"/>
              <a:cs typeface="Arial"/>
            </a:endParaRPr>
          </a:p>
          <a:p>
            <a:pPr marL="585470" indent="-344170">
              <a:lnSpc>
                <a:spcPct val="100000"/>
              </a:lnSpc>
              <a:spcBef>
                <a:spcPts val="590"/>
              </a:spcBef>
              <a:buFont typeface="Symbol"/>
              <a:buChar char=""/>
              <a:tabLst>
                <a:tab pos="584835" algn="l"/>
                <a:tab pos="585470" algn="l"/>
              </a:tabLst>
            </a:pPr>
            <a:r>
              <a:rPr lang="en-US" sz="1200" spc="-25" dirty="0" smtClean="0">
                <a:latin typeface="Arial"/>
                <a:cs typeface="Arial"/>
              </a:rPr>
              <a:t>Example: </a:t>
            </a:r>
            <a:r>
              <a:rPr lang="en-US" sz="1200" b="1" spc="-25" dirty="0" err="1" smtClean="0">
                <a:latin typeface="Arial"/>
                <a:cs typeface="Arial"/>
              </a:rPr>
              <a:t>hadoop</a:t>
            </a:r>
            <a:r>
              <a:rPr lang="en-US" sz="1200" b="1" spc="-25" dirty="0" smtClean="0">
                <a:latin typeface="Arial"/>
                <a:cs typeface="Arial"/>
              </a:rPr>
              <a:t> </a:t>
            </a:r>
            <a:r>
              <a:rPr lang="en-US" sz="1200" b="1" spc="-20" dirty="0" smtClean="0">
                <a:latin typeface="Arial"/>
                <a:cs typeface="Arial"/>
              </a:rPr>
              <a:t>fs -get </a:t>
            </a:r>
            <a:r>
              <a:rPr lang="en-US" sz="1200" b="1" spc="-30" dirty="0" err="1" smtClean="0">
                <a:latin typeface="Arial"/>
                <a:cs typeface="Arial"/>
              </a:rPr>
              <a:t>hdfs</a:t>
            </a:r>
            <a:r>
              <a:rPr lang="en-US" sz="1200" b="1" spc="-30" dirty="0" smtClean="0">
                <a:latin typeface="Arial"/>
                <a:cs typeface="Arial"/>
              </a:rPr>
              <a:t>:/</a:t>
            </a:r>
            <a:r>
              <a:rPr lang="en-US" sz="1200" b="1" spc="-30" dirty="0" err="1" smtClean="0">
                <a:latin typeface="Arial"/>
                <a:cs typeface="Arial"/>
              </a:rPr>
              <a:t>mydir</a:t>
            </a:r>
            <a:r>
              <a:rPr lang="en-US" sz="1200" b="1" spc="-30" dirty="0" smtClean="0">
                <a:latin typeface="Arial"/>
                <a:cs typeface="Arial"/>
              </a:rPr>
              <a:t>/file</a:t>
            </a:r>
            <a:r>
              <a:rPr lang="en-US" sz="1200" b="1" spc="-75" dirty="0" smtClean="0">
                <a:latin typeface="Arial"/>
                <a:cs typeface="Arial"/>
              </a:rPr>
              <a:t> </a:t>
            </a:r>
            <a:r>
              <a:rPr lang="en-US" sz="1200" b="1" spc="-30" dirty="0" smtClean="0">
                <a:latin typeface="Arial"/>
                <a:cs typeface="Arial"/>
              </a:rPr>
              <a:t>file:///home/hdpadmin/localfile</a:t>
            </a:r>
            <a:endParaRPr lang="en-US" sz="1200" dirty="0" smtClean="0">
              <a:latin typeface="Arial"/>
              <a:cs typeface="Arial"/>
            </a:endParaRPr>
          </a:p>
          <a:p>
            <a:pPr marL="12700" marR="69850" algn="just">
              <a:lnSpc>
                <a:spcPct val="96000"/>
              </a:lnSpc>
              <a:spcBef>
                <a:spcPts val="595"/>
              </a:spcBef>
            </a:pPr>
            <a:r>
              <a:rPr lang="en-US" sz="1200" spc="-25" dirty="0" smtClean="0">
                <a:latin typeface="Arial"/>
                <a:cs typeface="Arial"/>
              </a:rPr>
              <a:t>Another</a:t>
            </a:r>
            <a:r>
              <a:rPr lang="en-US" sz="1200" spc="-55" dirty="0" smtClean="0">
                <a:latin typeface="Arial"/>
                <a:cs typeface="Arial"/>
              </a:rPr>
              <a:t> </a:t>
            </a:r>
            <a:r>
              <a:rPr lang="en-US" sz="1200" spc="-25" dirty="0" smtClean="0">
                <a:latin typeface="Arial"/>
                <a:cs typeface="Arial"/>
              </a:rPr>
              <a:t>important</a:t>
            </a:r>
            <a:r>
              <a:rPr lang="en-US" sz="1200" spc="-45" dirty="0" smtClean="0">
                <a:latin typeface="Arial"/>
                <a:cs typeface="Arial"/>
              </a:rPr>
              <a:t> </a:t>
            </a:r>
            <a:r>
              <a:rPr lang="en-US" sz="1200" spc="-25" dirty="0" smtClean="0">
                <a:latin typeface="Arial"/>
                <a:cs typeface="Arial"/>
              </a:rPr>
              <a:t>note:</a:t>
            </a:r>
            <a:r>
              <a:rPr lang="en-US" sz="1200" spc="-45" dirty="0" smtClean="0">
                <a:latin typeface="Arial"/>
                <a:cs typeface="Arial"/>
              </a:rPr>
              <a:t> </a:t>
            </a:r>
            <a:r>
              <a:rPr lang="en-US" sz="1200" spc="-15" dirty="0" smtClean="0">
                <a:latin typeface="Arial"/>
                <a:cs typeface="Arial"/>
              </a:rPr>
              <a:t>for</a:t>
            </a:r>
            <a:r>
              <a:rPr lang="en-US" sz="1200" spc="-65" dirty="0" smtClean="0">
                <a:latin typeface="Arial"/>
                <a:cs typeface="Arial"/>
              </a:rPr>
              <a:t> </a:t>
            </a:r>
            <a:r>
              <a:rPr lang="en-US" sz="1200" spc="-20" dirty="0" smtClean="0">
                <a:latin typeface="Arial"/>
                <a:cs typeface="Arial"/>
              </a:rPr>
              <a:t>files</a:t>
            </a:r>
            <a:r>
              <a:rPr lang="en-US" sz="1200" spc="-3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30" dirty="0" smtClean="0">
                <a:latin typeface="Arial"/>
                <a:cs typeface="Arial"/>
              </a:rPr>
              <a:t>Linux,</a:t>
            </a:r>
            <a:r>
              <a:rPr lang="en-US" sz="1200" spc="-35" dirty="0" smtClean="0">
                <a:latin typeface="Arial"/>
                <a:cs typeface="Arial"/>
              </a:rPr>
              <a:t> </a:t>
            </a:r>
            <a:r>
              <a:rPr lang="en-US" sz="1200" spc="-25" dirty="0" smtClean="0">
                <a:latin typeface="Arial"/>
                <a:cs typeface="Arial"/>
              </a:rPr>
              <a:t>where</a:t>
            </a:r>
            <a:r>
              <a:rPr lang="en-US" sz="1200" spc="-40"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25" dirty="0" smtClean="0">
                <a:latin typeface="Arial"/>
                <a:cs typeface="Arial"/>
              </a:rPr>
              <a:t>would</a:t>
            </a:r>
            <a:r>
              <a:rPr lang="en-US" sz="1200" spc="-40" dirty="0" smtClean="0">
                <a:latin typeface="Arial"/>
                <a:cs typeface="Arial"/>
              </a:rPr>
              <a:t> </a:t>
            </a:r>
            <a:r>
              <a:rPr lang="en-US" sz="1200" spc="-20" dirty="0" smtClean="0">
                <a:latin typeface="Arial"/>
                <a:cs typeface="Arial"/>
              </a:rPr>
              <a:t>use</a:t>
            </a:r>
            <a:r>
              <a:rPr lang="en-US" sz="1200" spc="-55" dirty="0" smtClean="0">
                <a:latin typeface="Arial"/>
                <a:cs typeface="Arial"/>
              </a:rPr>
              <a:t> </a:t>
            </a:r>
            <a:r>
              <a:rPr lang="en-US" sz="1200" spc="-20" dirty="0" smtClean="0">
                <a:latin typeface="Arial"/>
                <a:cs typeface="Arial"/>
              </a:rPr>
              <a:t>the</a:t>
            </a:r>
            <a:r>
              <a:rPr lang="en-US" sz="1200" spc="-35" dirty="0" smtClean="0">
                <a:latin typeface="Arial"/>
                <a:cs typeface="Arial"/>
              </a:rPr>
              <a:t> </a:t>
            </a:r>
            <a:r>
              <a:rPr lang="en-US" sz="1200" b="1" spc="-25" dirty="0" smtClean="0">
                <a:latin typeface="Arial"/>
                <a:cs typeface="Arial"/>
              </a:rPr>
              <a:t>file://</a:t>
            </a:r>
            <a:r>
              <a:rPr lang="en-US" sz="1200" b="1" spc="-40" dirty="0" smtClean="0">
                <a:latin typeface="Arial"/>
                <a:cs typeface="Arial"/>
              </a:rPr>
              <a:t> </a:t>
            </a:r>
            <a:r>
              <a:rPr lang="en-US" sz="1200" spc="-30" dirty="0" smtClean="0">
                <a:latin typeface="Arial"/>
                <a:cs typeface="Arial"/>
              </a:rPr>
              <a:t>authority, </a:t>
            </a:r>
            <a:r>
              <a:rPr lang="en-US" sz="1200" spc="-20" dirty="0" smtClean="0">
                <a:latin typeface="Arial"/>
                <a:cs typeface="Arial"/>
              </a:rPr>
              <a:t>two  </a:t>
            </a:r>
            <a:r>
              <a:rPr lang="en-US" sz="1200" spc="-25" dirty="0" smtClean="0">
                <a:latin typeface="Arial"/>
                <a:cs typeface="Arial"/>
              </a:rPr>
              <a:t>slashes represent files relative </a:t>
            </a:r>
            <a:r>
              <a:rPr lang="en-US" sz="1200" spc="-15" dirty="0" smtClean="0">
                <a:latin typeface="Arial"/>
                <a:cs typeface="Arial"/>
              </a:rPr>
              <a:t>to </a:t>
            </a:r>
            <a:r>
              <a:rPr lang="en-US" sz="1200" spc="-25" dirty="0" smtClean="0">
                <a:latin typeface="Arial"/>
                <a:cs typeface="Arial"/>
              </a:rPr>
              <a:t>your current </a:t>
            </a:r>
            <a:r>
              <a:rPr lang="en-US" sz="1200" spc="-20" dirty="0" smtClean="0">
                <a:latin typeface="Arial"/>
                <a:cs typeface="Arial"/>
              </a:rPr>
              <a:t>Linux </a:t>
            </a:r>
            <a:r>
              <a:rPr lang="en-US" sz="1200" spc="-25" dirty="0" smtClean="0">
                <a:latin typeface="Arial"/>
                <a:cs typeface="Arial"/>
              </a:rPr>
              <a:t>directory (</a:t>
            </a:r>
            <a:r>
              <a:rPr lang="en-US" sz="1200" spc="-25" dirty="0" err="1" smtClean="0">
                <a:latin typeface="Arial"/>
                <a:cs typeface="Arial"/>
              </a:rPr>
              <a:t>pwd</a:t>
            </a:r>
            <a:r>
              <a:rPr lang="en-US" sz="1200" spc="-25" dirty="0" smtClean="0">
                <a:latin typeface="Arial"/>
                <a:cs typeface="Arial"/>
              </a:rPr>
              <a:t>). </a:t>
            </a:r>
            <a:r>
              <a:rPr lang="en-US" sz="1200" spc="-15" dirty="0" smtClean="0">
                <a:latin typeface="Arial"/>
                <a:cs typeface="Arial"/>
              </a:rPr>
              <a:t>To </a:t>
            </a:r>
            <a:r>
              <a:rPr lang="en-US" sz="1200" spc="-30" dirty="0" smtClean="0">
                <a:latin typeface="Arial"/>
                <a:cs typeface="Arial"/>
              </a:rPr>
              <a:t>reference </a:t>
            </a:r>
            <a:r>
              <a:rPr lang="en-US" sz="1200" spc="-20" dirty="0" smtClean="0">
                <a:latin typeface="Arial"/>
                <a:cs typeface="Arial"/>
              </a:rPr>
              <a:t>files  </a:t>
            </a:r>
            <a:r>
              <a:rPr lang="en-US" sz="1200" spc="-30" dirty="0" smtClean="0">
                <a:latin typeface="Arial"/>
                <a:cs typeface="Arial"/>
              </a:rPr>
              <a:t>absolutely, </a:t>
            </a:r>
            <a:r>
              <a:rPr lang="en-US" sz="1200" spc="-20" dirty="0" smtClean="0">
                <a:latin typeface="Arial"/>
                <a:cs typeface="Arial"/>
              </a:rPr>
              <a:t>use </a:t>
            </a:r>
            <a:r>
              <a:rPr lang="en-US" sz="1200" spc="-25" dirty="0" smtClean="0">
                <a:latin typeface="Arial"/>
                <a:cs typeface="Arial"/>
              </a:rPr>
              <a:t>three slashes </a:t>
            </a:r>
            <a:r>
              <a:rPr lang="en-US" sz="1200" spc="-20" dirty="0" smtClean="0">
                <a:latin typeface="Arial"/>
                <a:cs typeface="Arial"/>
              </a:rPr>
              <a:t>(and </a:t>
            </a:r>
            <a:r>
              <a:rPr lang="en-US" sz="1200" spc="-25" dirty="0" smtClean="0">
                <a:latin typeface="Arial"/>
                <a:cs typeface="Arial"/>
              </a:rPr>
              <a:t>mentally pronounce </a:t>
            </a:r>
            <a:r>
              <a:rPr lang="en-US" sz="1200" spc="-20" dirty="0" smtClean="0">
                <a:latin typeface="Arial"/>
                <a:cs typeface="Arial"/>
              </a:rPr>
              <a:t>as </a:t>
            </a:r>
            <a:r>
              <a:rPr lang="en-US" sz="1200" spc="-25" dirty="0" smtClean="0">
                <a:latin typeface="Arial"/>
                <a:cs typeface="Arial"/>
              </a:rPr>
              <a:t>"slash-slash </a:t>
            </a:r>
            <a:r>
              <a:rPr lang="en-US" sz="1200" i="1" spc="-25" dirty="0" smtClean="0">
                <a:latin typeface="Arial"/>
                <a:cs typeface="Arial"/>
              </a:rPr>
              <a:t>pause</a:t>
            </a:r>
            <a:r>
              <a:rPr lang="en-US" sz="1200" i="1" spc="-229" dirty="0" smtClean="0">
                <a:latin typeface="Arial"/>
                <a:cs typeface="Arial"/>
              </a:rPr>
              <a:t> </a:t>
            </a:r>
            <a:r>
              <a:rPr lang="en-US" sz="1200" spc="-30" dirty="0" smtClean="0">
                <a:latin typeface="Arial"/>
                <a:cs typeface="Arial"/>
              </a:rPr>
              <a:t>slash").</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31</a:t>
            </a:fld>
            <a:endParaRPr lang="fr-FR"/>
          </a:p>
        </p:txBody>
      </p:sp>
    </p:spTree>
    <p:extLst>
      <p:ext uri="{BB962C8B-B14F-4D97-AF65-F5344CB8AC3E}">
        <p14:creationId xmlns:p14="http://schemas.microsoft.com/office/powerpoint/2010/main" val="17862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RAID (Redundant Array of Independent Disks) is a data storage technique used by majority of the companies in the IT industry to enhance fault tolerance and optimize performance. RAID combines multiple disk drive components into a single logical unit for data redundancy or to improve performance.</a:t>
            </a:r>
          </a:p>
          <a:p>
            <a:endParaRPr lang="en-US" dirty="0" smtClean="0"/>
          </a:p>
          <a:p>
            <a:r>
              <a:rPr lang="en-US" dirty="0" smtClean="0"/>
              <a:t>RAID is used for two purposes. Depending on the RAID configuration you can get:</a:t>
            </a:r>
          </a:p>
          <a:p>
            <a:r>
              <a:rPr lang="en-US" dirty="0" smtClean="0"/>
              <a:t>Better performance: reading a file can be spread over multiple disks or different disks can be transparently used to read multiple files from the same file system.</a:t>
            </a:r>
          </a:p>
          <a:p>
            <a:r>
              <a:rPr lang="en-US" dirty="0" smtClean="0"/>
              <a:t>Fault-tolerance: Data is replicated or stored using parity bits on multiple disks. If a disk fails, it can be recovered from another replica or recomputed using the parity bits.</a:t>
            </a:r>
          </a:p>
          <a:p>
            <a:r>
              <a:rPr lang="en-US" dirty="0" smtClean="0"/>
              <a:t>HDFS has similar mechanisms built in software. HDFS splits files into chunks (so-called file blocks) which are replicated across multiple </a:t>
            </a:r>
            <a:r>
              <a:rPr lang="en-US" dirty="0" err="1" smtClean="0"/>
              <a:t>datanodes</a:t>
            </a:r>
            <a:r>
              <a:rPr lang="en-US" dirty="0" smtClean="0"/>
              <a:t> and stored on their local filesystems. Usually, </a:t>
            </a:r>
            <a:r>
              <a:rPr lang="en-US" dirty="0" err="1" smtClean="0"/>
              <a:t>datanodes</a:t>
            </a:r>
            <a:r>
              <a:rPr lang="en-US" dirty="0" smtClean="0"/>
              <a:t> have multiple disks which are individually mounted (JBOD). A </a:t>
            </a:r>
            <a:r>
              <a:rPr lang="en-US" dirty="0" err="1" smtClean="0"/>
              <a:t>datanode</a:t>
            </a:r>
            <a:r>
              <a:rPr lang="en-US" dirty="0" smtClean="0"/>
              <a:t> should distribute its file blocks across all its disks / local filesystems.</a:t>
            </a:r>
          </a:p>
          <a:p>
            <a:r>
              <a:rPr lang="en-US" dirty="0" smtClean="0"/>
              <a:t>This ensures: </a:t>
            </a:r>
          </a:p>
          <a:p>
            <a:r>
              <a:rPr lang="en-US" dirty="0" smtClean="0"/>
              <a:t>Fault-tolerance: If a disk or node goes down, other replicas are available on different data nodes and disks.</a:t>
            </a:r>
          </a:p>
          <a:p>
            <a:r>
              <a:rPr lang="en-US" dirty="0" smtClean="0"/>
              <a:t>High sequential read/write performance: By splitting a file into multiple chunks and storing them on different nodes (and different disks), a file can be read in parallel by concurrently accessing multiple disks (on different nodes). Each disk can read data with its full bandwidth and its read operations do not interfere with other disks. If the cluster is well utilized all disks will be spinning at full speed delivering the maximum sequential read performance.</a:t>
            </a:r>
          </a:p>
          <a:p>
            <a:r>
              <a:rPr lang="en-US" dirty="0" smtClean="0"/>
              <a:t>Since HDFS is taking care of fault-tolerance and "striped" reading, there is no need to use RAID underneath an HDFS. Using RAID will only be more expensive, offer less storage, and also be slower (depending on the concrete RAID </a:t>
            </a:r>
            <a:r>
              <a:rPr lang="en-US" dirty="0" err="1" smtClean="0"/>
              <a:t>config</a:t>
            </a:r>
            <a:r>
              <a:rPr lang="en-US" dirty="0" smtClean="0"/>
              <a:t>). </a:t>
            </a:r>
          </a:p>
          <a:p>
            <a:r>
              <a:rPr lang="en-US" dirty="0" smtClean="0"/>
              <a:t>Since the </a:t>
            </a:r>
            <a:r>
              <a:rPr lang="en-US" dirty="0" err="1" smtClean="0"/>
              <a:t>namenode</a:t>
            </a:r>
            <a:r>
              <a:rPr lang="en-US" dirty="0" smtClean="0"/>
              <a:t> is a single-point-of-failure in HDFS, it requires a more reliable hardware setup. Therefore, the use of RAID is recommended on </a:t>
            </a:r>
            <a:r>
              <a:rPr lang="en-US" dirty="0" err="1" smtClean="0"/>
              <a:t>namenodes</a:t>
            </a:r>
            <a:r>
              <a:rPr lang="en-US" dirty="0" smtClean="0"/>
              <a:t>.</a:t>
            </a: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5</a:t>
            </a:fld>
            <a:endParaRPr lang="fr-FR"/>
          </a:p>
        </p:txBody>
      </p:sp>
    </p:spTree>
    <p:extLst>
      <p:ext uri="{BB962C8B-B14F-4D97-AF65-F5344CB8AC3E}">
        <p14:creationId xmlns:p14="http://schemas.microsoft.com/office/powerpoint/2010/main" val="203114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5" dirty="0" smtClean="0">
                <a:latin typeface="Arial"/>
                <a:cs typeface="Arial"/>
              </a:rPr>
              <a:t>Further</a:t>
            </a:r>
            <a:r>
              <a:rPr lang="en-US" sz="1200" spc="-60" dirty="0" smtClean="0">
                <a:latin typeface="Arial"/>
                <a:cs typeface="Arial"/>
              </a:rPr>
              <a:t> </a:t>
            </a:r>
            <a:r>
              <a:rPr lang="en-US" sz="1200" spc="-25" dirty="0" smtClean="0">
                <a:latin typeface="Arial"/>
                <a:cs typeface="Arial"/>
              </a:rPr>
              <a:t>comments:</a:t>
            </a:r>
            <a:endParaRPr lang="en-US" sz="1200" dirty="0" smtClean="0">
              <a:latin typeface="Arial"/>
              <a:cs typeface="Arial"/>
            </a:endParaRPr>
          </a:p>
          <a:p>
            <a:pPr marL="585470" marR="415925" indent="-344170">
              <a:lnSpc>
                <a:spcPts val="1610"/>
              </a:lnSpc>
              <a:spcBef>
                <a:spcPts val="740"/>
              </a:spcBef>
              <a:buFont typeface="Symbol"/>
              <a:buChar char=""/>
              <a:tabLst>
                <a:tab pos="584835" algn="l"/>
                <a:tab pos="585470" algn="l"/>
              </a:tabLst>
            </a:pPr>
            <a:r>
              <a:rPr lang="en-US" sz="1200" spc="-20" dirty="0" smtClean="0">
                <a:latin typeface="Arial"/>
                <a:cs typeface="Arial"/>
              </a:rPr>
              <a:t>With</a:t>
            </a:r>
            <a:r>
              <a:rPr lang="en-US" sz="1200" spc="-55" dirty="0" smtClean="0">
                <a:latin typeface="Arial"/>
                <a:cs typeface="Arial"/>
              </a:rPr>
              <a:t> </a:t>
            </a:r>
            <a:r>
              <a:rPr lang="en-US" sz="1200" spc="-15" dirty="0" smtClean="0">
                <a:latin typeface="Arial"/>
                <a:cs typeface="Arial"/>
              </a:rPr>
              <a:t>GRID</a:t>
            </a:r>
            <a:r>
              <a:rPr lang="en-US" sz="1200" spc="-75" dirty="0" smtClean="0">
                <a:latin typeface="Arial"/>
                <a:cs typeface="Arial"/>
              </a:rPr>
              <a:t> </a:t>
            </a:r>
            <a:r>
              <a:rPr lang="en-US" sz="1200" spc="-25" dirty="0" smtClean="0">
                <a:latin typeface="Arial"/>
                <a:cs typeface="Arial"/>
              </a:rPr>
              <a:t>computing,</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idea</a:t>
            </a:r>
            <a:r>
              <a:rPr lang="en-US" sz="1200" spc="-5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increase</a:t>
            </a:r>
            <a:r>
              <a:rPr lang="en-US" sz="1200" spc="-45" dirty="0" smtClean="0">
                <a:latin typeface="Arial"/>
                <a:cs typeface="Arial"/>
              </a:rPr>
              <a:t> </a:t>
            </a:r>
            <a:r>
              <a:rPr lang="en-US" sz="1200" spc="-25" dirty="0" smtClean="0">
                <a:latin typeface="Arial"/>
                <a:cs typeface="Arial"/>
              </a:rPr>
              <a:t>processing</a:t>
            </a:r>
            <a:r>
              <a:rPr lang="en-US" sz="1200" spc="-55" dirty="0" smtClean="0">
                <a:latin typeface="Arial"/>
                <a:cs typeface="Arial"/>
              </a:rPr>
              <a:t> </a:t>
            </a:r>
            <a:r>
              <a:rPr lang="en-US" sz="1200" spc="-30" dirty="0" smtClean="0">
                <a:latin typeface="Arial"/>
                <a:cs typeface="Arial"/>
              </a:rPr>
              <a:t>power</a:t>
            </a:r>
            <a:r>
              <a:rPr lang="en-US" sz="1200" spc="-45" dirty="0" smtClean="0">
                <a:latin typeface="Arial"/>
                <a:cs typeface="Arial"/>
              </a:rPr>
              <a:t> </a:t>
            </a:r>
            <a:r>
              <a:rPr lang="en-US" sz="1200" spc="-15" dirty="0" smtClean="0">
                <a:latin typeface="Arial"/>
                <a:cs typeface="Arial"/>
              </a:rPr>
              <a:t>of</a:t>
            </a:r>
            <a:r>
              <a:rPr lang="en-US" sz="1200" spc="-35" dirty="0" smtClean="0">
                <a:latin typeface="Arial"/>
                <a:cs typeface="Arial"/>
              </a:rPr>
              <a:t> </a:t>
            </a:r>
            <a:r>
              <a:rPr lang="en-US" sz="1200" spc="-25" dirty="0" smtClean="0">
                <a:latin typeface="Arial"/>
                <a:cs typeface="Arial"/>
              </a:rPr>
              <a:t>multiple  computers </a:t>
            </a:r>
            <a:r>
              <a:rPr lang="en-US" sz="1200" spc="-20" dirty="0" smtClean="0">
                <a:latin typeface="Arial"/>
                <a:cs typeface="Arial"/>
              </a:rPr>
              <a:t>and </a:t>
            </a:r>
            <a:r>
              <a:rPr lang="en-US" sz="1200" spc="-25" dirty="0" smtClean="0">
                <a:latin typeface="Arial"/>
                <a:cs typeface="Arial"/>
              </a:rPr>
              <a:t>bring </a:t>
            </a:r>
            <a:r>
              <a:rPr lang="en-US" sz="1200" spc="-20" dirty="0" smtClean="0">
                <a:latin typeface="Arial"/>
                <a:cs typeface="Arial"/>
              </a:rPr>
              <a:t>data </a:t>
            </a:r>
            <a:r>
              <a:rPr lang="en-US" sz="1200" spc="-15" dirty="0" smtClean="0">
                <a:latin typeface="Arial"/>
                <a:cs typeface="Arial"/>
              </a:rPr>
              <a:t>to </a:t>
            </a:r>
            <a:r>
              <a:rPr lang="en-US" sz="1200" spc="-20" dirty="0" smtClean="0">
                <a:latin typeface="Arial"/>
                <a:cs typeface="Arial"/>
              </a:rPr>
              <a:t>place </a:t>
            </a:r>
            <a:r>
              <a:rPr lang="en-US" sz="1200" spc="-30" dirty="0" smtClean="0">
                <a:latin typeface="Arial"/>
                <a:cs typeface="Arial"/>
              </a:rPr>
              <a:t>where </a:t>
            </a:r>
            <a:r>
              <a:rPr lang="en-US" sz="1200" spc="-25" dirty="0" smtClean="0">
                <a:latin typeface="Arial"/>
                <a:cs typeface="Arial"/>
              </a:rPr>
              <a:t>processing capacity </a:t>
            </a:r>
            <a:r>
              <a:rPr lang="en-US" sz="1200" spc="-15" dirty="0" smtClean="0">
                <a:latin typeface="Arial"/>
                <a:cs typeface="Arial"/>
              </a:rPr>
              <a:t>is</a:t>
            </a:r>
            <a:r>
              <a:rPr lang="en-US" sz="1200" spc="-280" dirty="0" smtClean="0">
                <a:latin typeface="Arial"/>
                <a:cs typeface="Arial"/>
              </a:rPr>
              <a:t> </a:t>
            </a:r>
            <a:r>
              <a:rPr lang="en-US" sz="1200" spc="-30" dirty="0" smtClean="0">
                <a:latin typeface="Arial"/>
                <a:cs typeface="Arial"/>
              </a:rPr>
              <a:t>available.</a:t>
            </a:r>
            <a:endParaRPr lang="en-US" sz="1200" dirty="0" smtClean="0">
              <a:latin typeface="Arial"/>
              <a:cs typeface="Arial"/>
            </a:endParaRPr>
          </a:p>
          <a:p>
            <a:pPr marL="585470" marR="5080" indent="-344170">
              <a:lnSpc>
                <a:spcPct val="96000"/>
              </a:lnSpc>
              <a:spcBef>
                <a:spcPts val="655"/>
              </a:spcBef>
              <a:buFont typeface="Symbol"/>
              <a:buChar char=""/>
              <a:tabLst>
                <a:tab pos="584835" algn="l"/>
                <a:tab pos="585470" algn="l"/>
              </a:tabLst>
            </a:pPr>
            <a:r>
              <a:rPr lang="en-US" sz="1200" spc="-25" dirty="0" smtClean="0">
                <a:latin typeface="Arial"/>
                <a:cs typeface="Arial"/>
              </a:rPr>
              <a:t>Distributed workload </a:t>
            </a:r>
            <a:r>
              <a:rPr lang="en-US" sz="1200" spc="-20" dirty="0" smtClean="0">
                <a:latin typeface="Arial"/>
                <a:cs typeface="Arial"/>
              </a:rPr>
              <a:t>is </a:t>
            </a:r>
            <a:r>
              <a:rPr lang="en-US" sz="1200" spc="-25" dirty="0" smtClean="0">
                <a:latin typeface="Arial"/>
                <a:cs typeface="Arial"/>
              </a:rPr>
              <a:t>bring processing </a:t>
            </a:r>
            <a:r>
              <a:rPr lang="en-US" sz="1200" spc="-10" dirty="0" smtClean="0">
                <a:latin typeface="Arial"/>
                <a:cs typeface="Arial"/>
              </a:rPr>
              <a:t>to </a:t>
            </a:r>
            <a:r>
              <a:rPr lang="en-US" sz="1200" spc="-25" dirty="0" smtClean="0">
                <a:latin typeface="Arial"/>
                <a:cs typeface="Arial"/>
              </a:rPr>
              <a:t>data. This </a:t>
            </a:r>
            <a:r>
              <a:rPr lang="en-US" sz="1200" spc="-20" dirty="0" smtClean="0">
                <a:latin typeface="Arial"/>
                <a:cs typeface="Arial"/>
              </a:rPr>
              <a:t>is </a:t>
            </a:r>
            <a:r>
              <a:rPr lang="en-US" sz="1200" spc="-30" dirty="0" smtClean="0">
                <a:latin typeface="Arial"/>
                <a:cs typeface="Arial"/>
              </a:rPr>
              <a:t>great, </a:t>
            </a:r>
            <a:r>
              <a:rPr lang="en-US" sz="1200" spc="-20" dirty="0" smtClean="0">
                <a:latin typeface="Arial"/>
                <a:cs typeface="Arial"/>
              </a:rPr>
              <a:t>but </a:t>
            </a:r>
            <a:r>
              <a:rPr lang="en-US" sz="1200" spc="-25" dirty="0" smtClean="0">
                <a:latin typeface="Arial"/>
                <a:cs typeface="Arial"/>
              </a:rPr>
              <a:t>writing  applications </a:t>
            </a:r>
            <a:r>
              <a:rPr lang="en-US" sz="1200" spc="-20" dirty="0" smtClean="0">
                <a:latin typeface="Arial"/>
                <a:cs typeface="Arial"/>
              </a:rPr>
              <a:t>that </a:t>
            </a:r>
            <a:r>
              <a:rPr lang="en-US" sz="1200" spc="-15" dirty="0" smtClean="0">
                <a:latin typeface="Arial"/>
                <a:cs typeface="Arial"/>
              </a:rPr>
              <a:t>do </a:t>
            </a:r>
            <a:r>
              <a:rPr lang="en-US" sz="1200" spc="-20" dirty="0" smtClean="0">
                <a:latin typeface="Arial"/>
                <a:cs typeface="Arial"/>
              </a:rPr>
              <a:t>this </a:t>
            </a:r>
            <a:r>
              <a:rPr lang="en-US" sz="1200" spc="-15" dirty="0" smtClean="0">
                <a:latin typeface="Arial"/>
                <a:cs typeface="Arial"/>
              </a:rPr>
              <a:t>is </a:t>
            </a:r>
            <a:r>
              <a:rPr lang="en-US" sz="1200" spc="-25" dirty="0" smtClean="0">
                <a:latin typeface="Arial"/>
                <a:cs typeface="Arial"/>
              </a:rPr>
              <a:t>very difficult. </a:t>
            </a:r>
            <a:r>
              <a:rPr lang="en-US" sz="1200" spc="-20" dirty="0" smtClean="0">
                <a:latin typeface="Arial"/>
                <a:cs typeface="Arial"/>
              </a:rPr>
              <a:t>You need </a:t>
            </a:r>
            <a:r>
              <a:rPr lang="en-US" sz="1200" spc="-15" dirty="0" smtClean="0">
                <a:latin typeface="Arial"/>
                <a:cs typeface="Arial"/>
              </a:rPr>
              <a:t>to </a:t>
            </a:r>
            <a:r>
              <a:rPr lang="en-US" sz="1200" spc="-25" dirty="0" smtClean="0">
                <a:latin typeface="Arial"/>
                <a:cs typeface="Arial"/>
              </a:rPr>
              <a:t>worry </a:t>
            </a:r>
            <a:r>
              <a:rPr lang="en-US" sz="1200" spc="-20" dirty="0" smtClean="0">
                <a:latin typeface="Arial"/>
                <a:cs typeface="Arial"/>
              </a:rPr>
              <a:t>how </a:t>
            </a:r>
            <a:r>
              <a:rPr lang="en-US" sz="1200" spc="-10" dirty="0" smtClean="0">
                <a:latin typeface="Arial"/>
                <a:cs typeface="Arial"/>
              </a:rPr>
              <a:t>to </a:t>
            </a:r>
            <a:r>
              <a:rPr lang="en-US" sz="1200" spc="-25" dirty="0" smtClean="0">
                <a:latin typeface="Arial"/>
                <a:cs typeface="Arial"/>
              </a:rPr>
              <a:t>exchange  </a:t>
            </a:r>
            <a:r>
              <a:rPr lang="en-US" sz="1200" spc="-20" dirty="0" smtClean="0">
                <a:latin typeface="Arial"/>
                <a:cs typeface="Arial"/>
              </a:rPr>
              <a:t>data </a:t>
            </a:r>
            <a:r>
              <a:rPr lang="en-US" sz="1200" spc="-25" dirty="0" smtClean="0">
                <a:latin typeface="Arial"/>
                <a:cs typeface="Arial"/>
              </a:rPr>
              <a:t>between </a:t>
            </a:r>
            <a:r>
              <a:rPr lang="en-US" sz="1200" spc="-15" dirty="0" smtClean="0">
                <a:latin typeface="Arial"/>
                <a:cs typeface="Arial"/>
              </a:rPr>
              <a:t>the </a:t>
            </a:r>
            <a:r>
              <a:rPr lang="en-US" sz="1200" spc="-30" dirty="0" smtClean="0">
                <a:latin typeface="Arial"/>
                <a:cs typeface="Arial"/>
              </a:rPr>
              <a:t>different </a:t>
            </a:r>
            <a:r>
              <a:rPr lang="en-US" sz="1200" spc="-25" dirty="0" smtClean="0">
                <a:latin typeface="Arial"/>
                <a:cs typeface="Arial"/>
              </a:rPr>
              <a:t>nodes, you need </a:t>
            </a:r>
            <a:r>
              <a:rPr lang="en-US" sz="1200" spc="-10" dirty="0" smtClean="0">
                <a:latin typeface="Arial"/>
                <a:cs typeface="Arial"/>
              </a:rPr>
              <a:t>to </a:t>
            </a:r>
            <a:r>
              <a:rPr lang="en-US" sz="1200" spc="-25" dirty="0" smtClean="0">
                <a:latin typeface="Arial"/>
                <a:cs typeface="Arial"/>
              </a:rPr>
              <a:t>think about what happens </a:t>
            </a:r>
            <a:r>
              <a:rPr lang="en-US" sz="1200" spc="-20" dirty="0" smtClean="0">
                <a:latin typeface="Arial"/>
                <a:cs typeface="Arial"/>
              </a:rPr>
              <a:t>if </a:t>
            </a:r>
            <a:r>
              <a:rPr lang="en-US" sz="1200" spc="-30" dirty="0" smtClean="0">
                <a:latin typeface="Arial"/>
                <a:cs typeface="Arial"/>
              </a:rPr>
              <a:t>one  </a:t>
            </a:r>
            <a:r>
              <a:rPr lang="en-US" sz="1200" spc="-15" dirty="0" smtClean="0">
                <a:latin typeface="Arial"/>
                <a:cs typeface="Arial"/>
              </a:rPr>
              <a:t>of </a:t>
            </a:r>
            <a:r>
              <a:rPr lang="en-US" sz="1200" spc="-25" dirty="0" smtClean="0">
                <a:latin typeface="Arial"/>
                <a:cs typeface="Arial"/>
              </a:rPr>
              <a:t>these nodes goes down, you need </a:t>
            </a:r>
            <a:r>
              <a:rPr lang="en-US" sz="1200" spc="-15" dirty="0" smtClean="0">
                <a:latin typeface="Arial"/>
                <a:cs typeface="Arial"/>
              </a:rPr>
              <a:t>to </a:t>
            </a:r>
            <a:r>
              <a:rPr lang="en-US" sz="1200" spc="-25" dirty="0" smtClean="0">
                <a:latin typeface="Arial"/>
                <a:cs typeface="Arial"/>
              </a:rPr>
              <a:t>decide where </a:t>
            </a:r>
            <a:r>
              <a:rPr lang="en-US" sz="1200" spc="-15" dirty="0" smtClean="0">
                <a:latin typeface="Arial"/>
                <a:cs typeface="Arial"/>
              </a:rPr>
              <a:t>to </a:t>
            </a:r>
            <a:r>
              <a:rPr lang="en-US" sz="1200" spc="-25" dirty="0" smtClean="0">
                <a:latin typeface="Arial"/>
                <a:cs typeface="Arial"/>
              </a:rPr>
              <a:t>put </a:t>
            </a:r>
            <a:r>
              <a:rPr lang="en-US" sz="1200" spc="-15" dirty="0" smtClean="0">
                <a:latin typeface="Arial"/>
                <a:cs typeface="Arial"/>
              </a:rPr>
              <a:t>the </a:t>
            </a:r>
            <a:r>
              <a:rPr lang="en-US" sz="1200" spc="-25" dirty="0" smtClean="0">
                <a:latin typeface="Arial"/>
                <a:cs typeface="Arial"/>
              </a:rPr>
              <a:t>data, decide </a:t>
            </a:r>
            <a:r>
              <a:rPr lang="en-US" sz="1200" spc="-35" dirty="0" smtClean="0">
                <a:latin typeface="Arial"/>
                <a:cs typeface="Arial"/>
              </a:rPr>
              <a:t>to  </a:t>
            </a:r>
            <a:r>
              <a:rPr lang="en-US" sz="1200" spc="-25" dirty="0" smtClean="0">
                <a:latin typeface="Arial"/>
                <a:cs typeface="Arial"/>
              </a:rPr>
              <a:t>which node transmit </a:t>
            </a:r>
            <a:r>
              <a:rPr lang="en-US" sz="1200" spc="-20" dirty="0" smtClean="0">
                <a:latin typeface="Arial"/>
                <a:cs typeface="Arial"/>
              </a:rPr>
              <a:t>the </a:t>
            </a:r>
            <a:r>
              <a:rPr lang="en-US" sz="1200" spc="-25" dirty="0" smtClean="0">
                <a:latin typeface="Arial"/>
                <a:cs typeface="Arial"/>
              </a:rPr>
              <a:t>data, </a:t>
            </a:r>
            <a:r>
              <a:rPr lang="en-US" sz="1200" spc="-20" dirty="0" smtClean="0">
                <a:latin typeface="Arial"/>
                <a:cs typeface="Arial"/>
              </a:rPr>
              <a:t>and </a:t>
            </a:r>
            <a:r>
              <a:rPr lang="en-US" sz="1200" spc="-25" dirty="0" smtClean="0">
                <a:latin typeface="Arial"/>
                <a:cs typeface="Arial"/>
              </a:rPr>
              <a:t>figure out when </a:t>
            </a:r>
            <a:r>
              <a:rPr lang="en-US" sz="1200" spc="-20" dirty="0" smtClean="0">
                <a:latin typeface="Arial"/>
                <a:cs typeface="Arial"/>
              </a:rPr>
              <a:t>all </a:t>
            </a:r>
            <a:r>
              <a:rPr lang="en-US" sz="1200" spc="-25" dirty="0" smtClean="0">
                <a:latin typeface="Arial"/>
                <a:cs typeface="Arial"/>
              </a:rPr>
              <a:t>nodes finish, </a:t>
            </a:r>
            <a:r>
              <a:rPr lang="en-US" sz="1200" spc="-20" dirty="0" smtClean="0">
                <a:latin typeface="Arial"/>
                <a:cs typeface="Arial"/>
              </a:rPr>
              <a:t>how </a:t>
            </a:r>
            <a:r>
              <a:rPr lang="en-US" sz="1200" spc="-10" dirty="0" smtClean="0">
                <a:latin typeface="Arial"/>
                <a:cs typeface="Arial"/>
              </a:rPr>
              <a:t>to </a:t>
            </a:r>
            <a:r>
              <a:rPr lang="en-US" sz="1200" spc="-20" dirty="0" smtClean="0">
                <a:latin typeface="Arial"/>
                <a:cs typeface="Arial"/>
              </a:rPr>
              <a:t>send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5" dirty="0" smtClean="0">
                <a:latin typeface="Arial"/>
                <a:cs typeface="Arial"/>
              </a:rPr>
              <a:t>to</a:t>
            </a:r>
            <a:r>
              <a:rPr lang="en-US" sz="1200" spc="-55" dirty="0" smtClean="0">
                <a:latin typeface="Arial"/>
                <a:cs typeface="Arial"/>
              </a:rPr>
              <a:t> </a:t>
            </a:r>
            <a:r>
              <a:rPr lang="en-US" sz="1200" spc="-20" dirty="0" smtClean="0">
                <a:latin typeface="Arial"/>
                <a:cs typeface="Arial"/>
              </a:rPr>
              <a:t>some</a:t>
            </a:r>
            <a:r>
              <a:rPr lang="en-US" sz="1200" spc="-65" dirty="0" smtClean="0">
                <a:latin typeface="Arial"/>
                <a:cs typeface="Arial"/>
              </a:rPr>
              <a:t> </a:t>
            </a:r>
            <a:r>
              <a:rPr lang="en-US" sz="1200" spc="-25" dirty="0" smtClean="0">
                <a:latin typeface="Arial"/>
                <a:cs typeface="Arial"/>
              </a:rPr>
              <a:t>central</a:t>
            </a:r>
            <a:r>
              <a:rPr lang="en-US" sz="1200" spc="-55" dirty="0" smtClean="0">
                <a:latin typeface="Arial"/>
                <a:cs typeface="Arial"/>
              </a:rPr>
              <a:t> </a:t>
            </a:r>
            <a:r>
              <a:rPr lang="en-US" sz="1200" spc="-25" dirty="0" smtClean="0">
                <a:latin typeface="Arial"/>
                <a:cs typeface="Arial"/>
              </a:rPr>
              <a:t>place.</a:t>
            </a:r>
            <a:r>
              <a:rPr lang="en-US" sz="1200" spc="-40" dirty="0" smtClean="0">
                <a:latin typeface="Arial"/>
                <a:cs typeface="Arial"/>
              </a:rPr>
              <a:t> </a:t>
            </a:r>
            <a:r>
              <a:rPr lang="en-US" sz="1200" spc="-20" dirty="0" smtClean="0">
                <a:latin typeface="Arial"/>
                <a:cs typeface="Arial"/>
              </a:rPr>
              <a:t>All</a:t>
            </a:r>
            <a:r>
              <a:rPr lang="en-US" sz="1200" spc="-4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this</a:t>
            </a:r>
            <a:r>
              <a:rPr lang="en-US" sz="1200" spc="-5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very</a:t>
            </a:r>
            <a:r>
              <a:rPr lang="en-US" sz="1200" spc="-55" dirty="0" smtClean="0">
                <a:latin typeface="Arial"/>
                <a:cs typeface="Arial"/>
              </a:rPr>
              <a:t> </a:t>
            </a:r>
            <a:r>
              <a:rPr lang="en-US" sz="1200" spc="-25" dirty="0" smtClean="0">
                <a:latin typeface="Arial"/>
                <a:cs typeface="Arial"/>
              </a:rPr>
              <a:t>challenging.</a:t>
            </a:r>
            <a:r>
              <a:rPr lang="en-US" sz="1200" spc="-35" dirty="0" smtClean="0">
                <a:latin typeface="Arial"/>
                <a:cs typeface="Arial"/>
              </a:rPr>
              <a:t> </a:t>
            </a:r>
            <a:r>
              <a:rPr lang="en-US" sz="1200" spc="-20" dirty="0" smtClean="0">
                <a:latin typeface="Arial"/>
                <a:cs typeface="Arial"/>
              </a:rPr>
              <a:t>You</a:t>
            </a:r>
            <a:r>
              <a:rPr lang="en-US" sz="1200" spc="-55" dirty="0" smtClean="0">
                <a:latin typeface="Arial"/>
                <a:cs typeface="Arial"/>
              </a:rPr>
              <a:t> </a:t>
            </a:r>
            <a:r>
              <a:rPr lang="en-US" sz="1200" spc="-20" dirty="0" smtClean="0">
                <a:latin typeface="Arial"/>
                <a:cs typeface="Arial"/>
              </a:rPr>
              <a:t>could</a:t>
            </a:r>
            <a:r>
              <a:rPr lang="en-US" sz="1200" spc="-60" dirty="0" smtClean="0">
                <a:latin typeface="Arial"/>
                <a:cs typeface="Arial"/>
              </a:rPr>
              <a:t> </a:t>
            </a:r>
            <a:r>
              <a:rPr lang="en-US" sz="1200" spc="-20" dirty="0" smtClean="0">
                <a:latin typeface="Arial"/>
                <a:cs typeface="Arial"/>
              </a:rPr>
              <a:t>spend</a:t>
            </a:r>
            <a:r>
              <a:rPr lang="en-US" sz="1200" spc="-50" dirty="0" smtClean="0">
                <a:latin typeface="Arial"/>
                <a:cs typeface="Arial"/>
              </a:rPr>
              <a:t> </a:t>
            </a:r>
            <a:r>
              <a:rPr lang="en-US" sz="1200" dirty="0" smtClean="0">
                <a:latin typeface="Arial"/>
                <a:cs typeface="Arial"/>
              </a:rPr>
              <a:t>a  </a:t>
            </a:r>
            <a:r>
              <a:rPr lang="en-US" sz="1200" spc="-15" dirty="0" smtClean="0">
                <a:latin typeface="Arial"/>
                <a:cs typeface="Arial"/>
              </a:rPr>
              <a:t>lot </a:t>
            </a:r>
            <a:r>
              <a:rPr lang="en-US" sz="1200" spc="-20" dirty="0" smtClean="0">
                <a:latin typeface="Arial"/>
                <a:cs typeface="Arial"/>
              </a:rPr>
              <a:t>of time coding on </a:t>
            </a:r>
            <a:r>
              <a:rPr lang="en-US" sz="1200" spc="-25" dirty="0" smtClean="0">
                <a:latin typeface="Arial"/>
                <a:cs typeface="Arial"/>
              </a:rPr>
              <a:t>passing </a:t>
            </a:r>
            <a:r>
              <a:rPr lang="en-US" sz="1200" spc="-20" dirty="0" smtClean="0">
                <a:latin typeface="Arial"/>
                <a:cs typeface="Arial"/>
              </a:rPr>
              <a:t>the data, </a:t>
            </a:r>
            <a:r>
              <a:rPr lang="en-US" sz="1200" spc="-25" dirty="0" smtClean="0">
                <a:latin typeface="Arial"/>
                <a:cs typeface="Arial"/>
              </a:rPr>
              <a:t>rather </a:t>
            </a:r>
            <a:r>
              <a:rPr lang="en-US" sz="1200" spc="-20" dirty="0" smtClean="0">
                <a:latin typeface="Arial"/>
                <a:cs typeface="Arial"/>
              </a:rPr>
              <a:t>than </a:t>
            </a:r>
            <a:r>
              <a:rPr lang="en-US" sz="1200" spc="-25" dirty="0" smtClean="0">
                <a:latin typeface="Arial"/>
                <a:cs typeface="Arial"/>
              </a:rPr>
              <a:t>dealing </a:t>
            </a:r>
            <a:r>
              <a:rPr lang="en-US" sz="1200" spc="-20" dirty="0" smtClean="0">
                <a:latin typeface="Arial"/>
                <a:cs typeface="Arial"/>
              </a:rPr>
              <a:t>with </a:t>
            </a:r>
            <a:r>
              <a:rPr lang="en-US" sz="1200" spc="-15" dirty="0" smtClean="0">
                <a:latin typeface="Arial"/>
                <a:cs typeface="Arial"/>
              </a:rPr>
              <a:t>the </a:t>
            </a:r>
            <a:r>
              <a:rPr lang="en-US" sz="1200" spc="-25" dirty="0" smtClean="0">
                <a:latin typeface="Arial"/>
                <a:cs typeface="Arial"/>
              </a:rPr>
              <a:t>problem  itself.</a:t>
            </a:r>
            <a:endParaRPr lang="en-US" sz="1200" dirty="0" smtClean="0">
              <a:latin typeface="Arial"/>
              <a:cs typeface="Arial"/>
            </a:endParaRPr>
          </a:p>
          <a:p>
            <a:pPr marL="585470" marR="583565" indent="-344170">
              <a:lnSpc>
                <a:spcPts val="1610"/>
              </a:lnSpc>
              <a:spcBef>
                <a:spcPts val="740"/>
              </a:spcBef>
              <a:buFont typeface="Symbol"/>
              <a:buChar char=""/>
              <a:tabLst>
                <a:tab pos="584835" algn="l"/>
                <a:tab pos="585470" algn="l"/>
              </a:tabLst>
            </a:pPr>
            <a:r>
              <a:rPr lang="en-US" sz="1200" spc="-25" dirty="0" smtClean="0">
                <a:latin typeface="Arial"/>
                <a:cs typeface="Arial"/>
              </a:rPr>
              <a:t>Parallel </a:t>
            </a:r>
            <a:r>
              <a:rPr lang="en-US" sz="1200" spc="-30" dirty="0" smtClean="0">
                <a:latin typeface="Arial"/>
                <a:cs typeface="Arial"/>
              </a:rPr>
              <a:t>databases </a:t>
            </a:r>
            <a:r>
              <a:rPr lang="en-US" sz="1200" spc="-20" dirty="0" smtClean="0">
                <a:latin typeface="Arial"/>
                <a:cs typeface="Arial"/>
              </a:rPr>
              <a:t>are </a:t>
            </a:r>
            <a:r>
              <a:rPr lang="en-US" sz="1200" spc="-10" dirty="0" smtClean="0">
                <a:latin typeface="Arial"/>
                <a:cs typeface="Arial"/>
              </a:rPr>
              <a:t>in </a:t>
            </a:r>
            <a:r>
              <a:rPr lang="en-US" sz="1200" spc="-20" dirty="0" smtClean="0">
                <a:latin typeface="Arial"/>
                <a:cs typeface="Arial"/>
              </a:rPr>
              <a:t>use </a:t>
            </a:r>
            <a:r>
              <a:rPr lang="en-US" sz="1200" spc="-25" dirty="0" smtClean="0">
                <a:latin typeface="Arial"/>
                <a:cs typeface="Arial"/>
              </a:rPr>
              <a:t>today, but they </a:t>
            </a:r>
            <a:r>
              <a:rPr lang="en-US" sz="1200" spc="-20" dirty="0" smtClean="0">
                <a:latin typeface="Arial"/>
                <a:cs typeface="Arial"/>
              </a:rPr>
              <a:t>are </a:t>
            </a:r>
            <a:r>
              <a:rPr lang="en-US" sz="1200" spc="-25" dirty="0" smtClean="0">
                <a:latin typeface="Arial"/>
                <a:cs typeface="Arial"/>
              </a:rPr>
              <a:t>generally </a:t>
            </a:r>
            <a:r>
              <a:rPr lang="en-US" sz="1200" spc="-15" dirty="0" smtClean="0">
                <a:latin typeface="Arial"/>
                <a:cs typeface="Arial"/>
              </a:rPr>
              <a:t>for</a:t>
            </a:r>
            <a:r>
              <a:rPr lang="en-US" sz="1200" spc="-280" dirty="0" smtClean="0">
                <a:latin typeface="Arial"/>
                <a:cs typeface="Arial"/>
              </a:rPr>
              <a:t> </a:t>
            </a:r>
            <a:r>
              <a:rPr lang="en-US" sz="1200" spc="-25" dirty="0" smtClean="0">
                <a:latin typeface="Arial"/>
                <a:cs typeface="Arial"/>
              </a:rPr>
              <a:t>structured  relational</a:t>
            </a:r>
            <a:r>
              <a:rPr lang="en-US" sz="1200" spc="-60" dirty="0" smtClean="0">
                <a:latin typeface="Arial"/>
                <a:cs typeface="Arial"/>
              </a:rPr>
              <a:t> </a:t>
            </a:r>
            <a:r>
              <a:rPr lang="en-US" sz="1200" spc="-25" dirty="0" smtClean="0">
                <a:latin typeface="Arial"/>
                <a:cs typeface="Arial"/>
              </a:rPr>
              <a:t>data.</a:t>
            </a:r>
            <a:endParaRPr lang="en-US" sz="1200" dirty="0" smtClean="0">
              <a:latin typeface="Arial"/>
              <a:cs typeface="Arial"/>
            </a:endParaRPr>
          </a:p>
          <a:p>
            <a:pPr marL="585470" marR="153670" indent="-344170">
              <a:lnSpc>
                <a:spcPts val="1620"/>
              </a:lnSpc>
              <a:spcBef>
                <a:spcPts val="690"/>
              </a:spcBef>
              <a:buFont typeface="Symbol"/>
              <a:buChar char=""/>
              <a:tabLst>
                <a:tab pos="584835" algn="l"/>
                <a:tab pos="585470" algn="l"/>
              </a:tabLst>
            </a:pPr>
            <a:r>
              <a:rPr lang="en-US" sz="1200" spc="-25" dirty="0" smtClean="0">
                <a:latin typeface="Arial"/>
                <a:cs typeface="Arial"/>
              </a:rPr>
              <a:t>Hadoop,</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answer</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parallel</a:t>
            </a:r>
            <a:r>
              <a:rPr lang="en-US" sz="1200" spc="-5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processing</a:t>
            </a:r>
            <a:r>
              <a:rPr lang="en-US" sz="1200" spc="-50" dirty="0" smtClean="0">
                <a:latin typeface="Arial"/>
                <a:cs typeface="Arial"/>
              </a:rPr>
              <a:t> </a:t>
            </a:r>
            <a:r>
              <a:rPr lang="en-US" sz="1200" spc="-25" dirty="0" smtClean="0">
                <a:latin typeface="Arial"/>
                <a:cs typeface="Arial"/>
              </a:rPr>
              <a:t>without</a:t>
            </a:r>
            <a:r>
              <a:rPr lang="en-US" sz="1200" spc="-50" dirty="0" smtClean="0">
                <a:latin typeface="Arial"/>
                <a:cs typeface="Arial"/>
              </a:rPr>
              <a:t> </a:t>
            </a:r>
            <a:r>
              <a:rPr lang="en-US" sz="1200" spc="-30" dirty="0" smtClean="0">
                <a:latin typeface="Arial"/>
                <a:cs typeface="Arial"/>
              </a:rPr>
              <a:t>having</a:t>
            </a:r>
            <a:r>
              <a:rPr lang="en-US" sz="1200" spc="-4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issues</a:t>
            </a:r>
            <a:r>
              <a:rPr lang="en-US" sz="1200" spc="-45" dirty="0" smtClean="0">
                <a:latin typeface="Arial"/>
                <a:cs typeface="Arial"/>
              </a:rPr>
              <a:t> </a:t>
            </a:r>
            <a:r>
              <a:rPr lang="en-US" sz="1200" spc="-20" dirty="0" smtClean="0">
                <a:latin typeface="Arial"/>
                <a:cs typeface="Arial"/>
              </a:rPr>
              <a:t>of  GRID, </a:t>
            </a:r>
            <a:r>
              <a:rPr lang="en-US" sz="1200" spc="-25" dirty="0" smtClean="0">
                <a:latin typeface="Arial"/>
                <a:cs typeface="Arial"/>
              </a:rPr>
              <a:t>distributed workload </a:t>
            </a:r>
            <a:r>
              <a:rPr lang="en-US" sz="1200" spc="-15" dirty="0" smtClean="0">
                <a:latin typeface="Arial"/>
                <a:cs typeface="Arial"/>
              </a:rPr>
              <a:t>or </a:t>
            </a:r>
            <a:r>
              <a:rPr lang="en-US" sz="1200" spc="-25" dirty="0" smtClean="0">
                <a:latin typeface="Arial"/>
                <a:cs typeface="Arial"/>
              </a:rPr>
              <a:t>parallel</a:t>
            </a:r>
            <a:r>
              <a:rPr lang="en-US" sz="1200" spc="-170" dirty="0" smtClean="0">
                <a:latin typeface="Arial"/>
                <a:cs typeface="Arial"/>
              </a:rPr>
              <a:t> </a:t>
            </a:r>
            <a:r>
              <a:rPr lang="en-US" sz="1200" spc="-25" dirty="0" smtClean="0">
                <a:latin typeface="Arial"/>
                <a:cs typeface="Arial"/>
              </a:rPr>
              <a:t>databases.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6</a:t>
            </a:fld>
            <a:endParaRPr lang="fr-FR"/>
          </a:p>
        </p:txBody>
      </p:sp>
    </p:spTree>
    <p:extLst>
      <p:ext uri="{BB962C8B-B14F-4D97-AF65-F5344CB8AC3E}">
        <p14:creationId xmlns:p14="http://schemas.microsoft.com/office/powerpoint/2010/main" val="375508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5" dirty="0" smtClean="0">
                <a:latin typeface="Arial"/>
                <a:cs typeface="Arial"/>
              </a:rPr>
              <a:t>Hadoop</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15" dirty="0" smtClean="0">
                <a:latin typeface="Arial"/>
                <a:cs typeface="Arial"/>
              </a:rPr>
              <a:t>an</a:t>
            </a:r>
            <a:r>
              <a:rPr lang="en-US" sz="1200" spc="-55" dirty="0" smtClean="0">
                <a:latin typeface="Arial"/>
                <a:cs typeface="Arial"/>
              </a:rPr>
              <a:t> </a:t>
            </a:r>
            <a:r>
              <a:rPr lang="en-US" sz="1200" spc="-25" dirty="0" smtClean="0">
                <a:latin typeface="Arial"/>
                <a:cs typeface="Arial"/>
              </a:rPr>
              <a:t>open</a:t>
            </a:r>
            <a:r>
              <a:rPr lang="en-US" sz="1200" spc="-70" dirty="0" smtClean="0">
                <a:latin typeface="Arial"/>
                <a:cs typeface="Arial"/>
              </a:rPr>
              <a:t> </a:t>
            </a:r>
            <a:r>
              <a:rPr lang="en-US" sz="1200" spc="-25" dirty="0" smtClean="0">
                <a:latin typeface="Arial"/>
                <a:cs typeface="Arial"/>
              </a:rPr>
              <a:t>source</a:t>
            </a:r>
            <a:r>
              <a:rPr lang="en-US" sz="1200" spc="-55" dirty="0" smtClean="0">
                <a:latin typeface="Arial"/>
                <a:cs typeface="Arial"/>
              </a:rPr>
              <a:t> </a:t>
            </a:r>
            <a:r>
              <a:rPr lang="en-US" sz="1200" spc="-25" dirty="0" smtClean="0">
                <a:latin typeface="Arial"/>
                <a:cs typeface="Arial"/>
              </a:rPr>
              <a:t>project</a:t>
            </a:r>
            <a:r>
              <a:rPr lang="en-US" sz="1200" spc="-5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Apache</a:t>
            </a:r>
            <a:r>
              <a:rPr lang="en-US" sz="1200" spc="-55" dirty="0" smtClean="0">
                <a:latin typeface="Arial"/>
                <a:cs typeface="Arial"/>
              </a:rPr>
              <a:t> </a:t>
            </a:r>
            <a:r>
              <a:rPr lang="en-US" sz="1200" spc="-25" dirty="0" smtClean="0">
                <a:latin typeface="Arial"/>
                <a:cs typeface="Arial"/>
              </a:rPr>
              <a:t>Foundation.</a:t>
            </a:r>
            <a:endParaRPr lang="en-US" sz="1200" dirty="0" smtClean="0">
              <a:latin typeface="Arial"/>
              <a:cs typeface="Arial"/>
            </a:endParaRPr>
          </a:p>
          <a:p>
            <a:pPr marL="12700" marR="345440">
              <a:lnSpc>
                <a:spcPts val="1610"/>
              </a:lnSpc>
              <a:spcBef>
                <a:spcPts val="645"/>
              </a:spcBef>
            </a:pPr>
            <a:r>
              <a:rPr lang="en-US" sz="1200" spc="-10" dirty="0" smtClean="0">
                <a:latin typeface="Arial"/>
                <a:cs typeface="Arial"/>
              </a:rPr>
              <a:t>It</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framework</a:t>
            </a:r>
            <a:r>
              <a:rPr lang="en-US" sz="1200" spc="-35" dirty="0" smtClean="0">
                <a:latin typeface="Arial"/>
                <a:cs typeface="Arial"/>
              </a:rPr>
              <a:t> </a:t>
            </a:r>
            <a:r>
              <a:rPr lang="en-US" sz="1200" spc="-25" dirty="0" smtClean="0">
                <a:latin typeface="Arial"/>
                <a:cs typeface="Arial"/>
              </a:rPr>
              <a:t>written</a:t>
            </a:r>
            <a:r>
              <a:rPr lang="en-US" sz="1200" spc="-5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Java</a:t>
            </a:r>
            <a:r>
              <a:rPr lang="en-US" sz="1200" spc="-40" dirty="0" smtClean="0">
                <a:latin typeface="Arial"/>
                <a:cs typeface="Arial"/>
              </a:rPr>
              <a:t> </a:t>
            </a:r>
            <a:r>
              <a:rPr lang="en-US" sz="1200" spc="-30" dirty="0" smtClean="0">
                <a:latin typeface="Arial"/>
                <a:cs typeface="Arial"/>
              </a:rPr>
              <a:t>originally</a:t>
            </a:r>
            <a:r>
              <a:rPr lang="en-US" sz="1200" spc="-60" dirty="0" smtClean="0">
                <a:latin typeface="Arial"/>
                <a:cs typeface="Arial"/>
              </a:rPr>
              <a:t> </a:t>
            </a:r>
            <a:r>
              <a:rPr lang="en-US" sz="1200" spc="-25" dirty="0" smtClean="0">
                <a:latin typeface="Arial"/>
                <a:cs typeface="Arial"/>
              </a:rPr>
              <a:t>developed</a:t>
            </a:r>
            <a:r>
              <a:rPr lang="en-US" sz="1200" spc="-40" dirty="0" smtClean="0">
                <a:latin typeface="Arial"/>
                <a:cs typeface="Arial"/>
              </a:rPr>
              <a:t> </a:t>
            </a:r>
            <a:r>
              <a:rPr lang="en-US" sz="1200" spc="-15" dirty="0" smtClean="0">
                <a:latin typeface="Arial"/>
                <a:cs typeface="Arial"/>
              </a:rPr>
              <a:t>by</a:t>
            </a:r>
            <a:r>
              <a:rPr lang="en-US" sz="1200" spc="-55" dirty="0" smtClean="0">
                <a:latin typeface="Arial"/>
                <a:cs typeface="Arial"/>
              </a:rPr>
              <a:t> </a:t>
            </a:r>
            <a:r>
              <a:rPr lang="en-US" sz="1200" spc="-20" dirty="0" smtClean="0">
                <a:latin typeface="Arial"/>
                <a:cs typeface="Arial"/>
              </a:rPr>
              <a:t>Doug</a:t>
            </a:r>
            <a:r>
              <a:rPr lang="en-US" sz="1200" spc="-40" dirty="0" smtClean="0">
                <a:latin typeface="Arial"/>
                <a:cs typeface="Arial"/>
              </a:rPr>
              <a:t> </a:t>
            </a:r>
            <a:r>
              <a:rPr lang="en-US" sz="1200" spc="-25" dirty="0" smtClean="0">
                <a:latin typeface="Arial"/>
                <a:cs typeface="Arial"/>
              </a:rPr>
              <a:t>Cutting</a:t>
            </a:r>
            <a:r>
              <a:rPr lang="en-US" sz="1200" spc="-45" dirty="0" smtClean="0">
                <a:latin typeface="Arial"/>
                <a:cs typeface="Arial"/>
              </a:rPr>
              <a:t> </a:t>
            </a:r>
            <a:r>
              <a:rPr lang="en-US" sz="1200" spc="-25" dirty="0" smtClean="0">
                <a:latin typeface="Arial"/>
                <a:cs typeface="Arial"/>
              </a:rPr>
              <a:t>who</a:t>
            </a:r>
            <a:r>
              <a:rPr lang="en-US" sz="1200" spc="-50" dirty="0" smtClean="0">
                <a:latin typeface="Arial"/>
                <a:cs typeface="Arial"/>
              </a:rPr>
              <a:t> </a:t>
            </a:r>
            <a:r>
              <a:rPr lang="en-US" sz="1200" spc="-25" dirty="0" smtClean="0">
                <a:latin typeface="Arial"/>
                <a:cs typeface="Arial"/>
              </a:rPr>
              <a:t>named</a:t>
            </a:r>
            <a:r>
              <a:rPr lang="en-US" sz="1200" spc="-40" dirty="0" smtClean="0">
                <a:latin typeface="Arial"/>
                <a:cs typeface="Arial"/>
              </a:rPr>
              <a:t> </a:t>
            </a:r>
            <a:r>
              <a:rPr lang="en-US" sz="1200" spc="-20" dirty="0" smtClean="0">
                <a:latin typeface="Arial"/>
                <a:cs typeface="Arial"/>
              </a:rPr>
              <a:t>it  </a:t>
            </a:r>
            <a:r>
              <a:rPr lang="en-US" sz="1200" spc="-25" dirty="0" smtClean="0">
                <a:latin typeface="Arial"/>
                <a:cs typeface="Arial"/>
              </a:rPr>
              <a:t>after his son's </a:t>
            </a:r>
            <a:r>
              <a:rPr lang="en-US" sz="1200" spc="-20" dirty="0" smtClean="0">
                <a:latin typeface="Arial"/>
                <a:cs typeface="Arial"/>
              </a:rPr>
              <a:t>toy</a:t>
            </a:r>
            <a:r>
              <a:rPr lang="en-US" sz="1200" spc="-145" dirty="0" smtClean="0">
                <a:latin typeface="Arial"/>
                <a:cs typeface="Arial"/>
              </a:rPr>
              <a:t> </a:t>
            </a:r>
            <a:r>
              <a:rPr lang="en-US" sz="1200" spc="-25" dirty="0" smtClean="0">
                <a:latin typeface="Arial"/>
                <a:cs typeface="Arial"/>
              </a:rPr>
              <a:t>elephant.</a:t>
            </a:r>
            <a:endParaRPr lang="en-US" sz="1200" dirty="0" smtClean="0">
              <a:latin typeface="Arial"/>
              <a:cs typeface="Arial"/>
            </a:endParaRPr>
          </a:p>
          <a:p>
            <a:pPr marL="12700" marR="78105">
              <a:lnSpc>
                <a:spcPts val="1620"/>
              </a:lnSpc>
              <a:spcBef>
                <a:spcPts val="595"/>
              </a:spcBef>
            </a:pPr>
            <a:r>
              <a:rPr lang="en-US" sz="1200" spc="-25" dirty="0" smtClean="0">
                <a:latin typeface="Arial"/>
                <a:cs typeface="Arial"/>
              </a:rPr>
              <a:t>Hadoop</a:t>
            </a:r>
            <a:r>
              <a:rPr lang="en-US" sz="1200" spc="-55" dirty="0" smtClean="0">
                <a:latin typeface="Arial"/>
                <a:cs typeface="Arial"/>
              </a:rPr>
              <a:t> </a:t>
            </a:r>
            <a:r>
              <a:rPr lang="en-US" sz="1200" spc="-20" dirty="0" smtClean="0">
                <a:latin typeface="Arial"/>
                <a:cs typeface="Arial"/>
              </a:rPr>
              <a:t>uses</a:t>
            </a:r>
            <a:r>
              <a:rPr lang="en-US" sz="1200" spc="-50" dirty="0" smtClean="0">
                <a:latin typeface="Arial"/>
                <a:cs typeface="Arial"/>
              </a:rPr>
              <a:t> </a:t>
            </a:r>
            <a:r>
              <a:rPr lang="en-US" sz="1200" spc="-25" dirty="0" smtClean="0">
                <a:latin typeface="Arial"/>
                <a:cs typeface="Arial"/>
              </a:rPr>
              <a:t>Google's</a:t>
            </a:r>
            <a:r>
              <a:rPr lang="en-US" sz="1200" spc="-35" dirty="0" smtClean="0">
                <a:latin typeface="Arial"/>
                <a:cs typeface="Arial"/>
              </a:rPr>
              <a:t> </a:t>
            </a:r>
            <a:r>
              <a:rPr lang="en-US" sz="1200" spc="-25" dirty="0" smtClean="0">
                <a:latin typeface="Arial"/>
                <a:cs typeface="Arial"/>
              </a:rPr>
              <a:t>MapReduce</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Google</a:t>
            </a:r>
            <a:r>
              <a:rPr lang="en-US" sz="1200" spc="-55"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0" dirty="0" smtClean="0">
                <a:latin typeface="Arial"/>
                <a:cs typeface="Arial"/>
              </a:rPr>
              <a:t>System</a:t>
            </a:r>
            <a:r>
              <a:rPr lang="en-US" sz="1200" spc="-60" dirty="0" smtClean="0">
                <a:latin typeface="Arial"/>
                <a:cs typeface="Arial"/>
              </a:rPr>
              <a:t> </a:t>
            </a:r>
            <a:r>
              <a:rPr lang="en-US" sz="1200" spc="-25" dirty="0" smtClean="0">
                <a:latin typeface="Arial"/>
                <a:cs typeface="Arial"/>
              </a:rPr>
              <a:t>(GFS)</a:t>
            </a:r>
            <a:r>
              <a:rPr lang="en-US" sz="1200" spc="-55" dirty="0" smtClean="0">
                <a:latin typeface="Arial"/>
                <a:cs typeface="Arial"/>
              </a:rPr>
              <a:t> </a:t>
            </a:r>
            <a:r>
              <a:rPr lang="en-US" sz="1200" spc="-25" dirty="0" smtClean="0">
                <a:latin typeface="Arial"/>
                <a:cs typeface="Arial"/>
              </a:rPr>
              <a:t>technologies</a:t>
            </a:r>
            <a:r>
              <a:rPr lang="en-US" sz="1200" spc="-45" dirty="0" smtClean="0">
                <a:latin typeface="Arial"/>
                <a:cs typeface="Arial"/>
              </a:rPr>
              <a:t> </a:t>
            </a:r>
            <a:r>
              <a:rPr lang="en-US" sz="1200" spc="-20" dirty="0" smtClean="0">
                <a:latin typeface="Arial"/>
                <a:cs typeface="Arial"/>
              </a:rPr>
              <a:t>as</a:t>
            </a:r>
            <a:r>
              <a:rPr lang="en-US" sz="1200" spc="-35" dirty="0" smtClean="0">
                <a:latin typeface="Arial"/>
                <a:cs typeface="Arial"/>
              </a:rPr>
              <a:t> </a:t>
            </a:r>
            <a:r>
              <a:rPr lang="en-US" sz="1200" spc="-25" dirty="0" smtClean="0">
                <a:latin typeface="Arial"/>
                <a:cs typeface="Arial"/>
              </a:rPr>
              <a:t>its  foundation.</a:t>
            </a:r>
            <a:endParaRPr lang="en-US" sz="1200" dirty="0" smtClean="0">
              <a:latin typeface="Arial"/>
              <a:cs typeface="Arial"/>
            </a:endParaRPr>
          </a:p>
          <a:p>
            <a:pPr marL="12700" marR="97155">
              <a:lnSpc>
                <a:spcPct val="96000"/>
              </a:lnSpc>
              <a:spcBef>
                <a:spcPts val="555"/>
              </a:spcBef>
            </a:pPr>
            <a:r>
              <a:rPr lang="en-US" sz="1200" spc="-10" dirty="0" smtClean="0">
                <a:latin typeface="Arial"/>
                <a:cs typeface="Arial"/>
              </a:rPr>
              <a:t>It </a:t>
            </a:r>
            <a:r>
              <a:rPr lang="en-US" sz="1200" spc="-20" dirty="0" smtClean="0">
                <a:latin typeface="Arial"/>
                <a:cs typeface="Arial"/>
              </a:rPr>
              <a:t>is </a:t>
            </a:r>
            <a:r>
              <a:rPr lang="en-US" sz="1200" spc="-25" dirty="0" smtClean="0">
                <a:latin typeface="Arial"/>
                <a:cs typeface="Arial"/>
              </a:rPr>
              <a:t>optimized </a:t>
            </a:r>
            <a:r>
              <a:rPr lang="en-US" sz="1200" spc="-15" dirty="0" smtClean="0">
                <a:latin typeface="Arial"/>
                <a:cs typeface="Arial"/>
              </a:rPr>
              <a:t>to </a:t>
            </a:r>
            <a:r>
              <a:rPr lang="en-US" sz="1200" spc="-25" dirty="0" smtClean="0">
                <a:latin typeface="Arial"/>
                <a:cs typeface="Arial"/>
              </a:rPr>
              <a:t>handle massive amounts </a:t>
            </a:r>
            <a:r>
              <a:rPr lang="en-US" sz="1200" spc="-20" dirty="0" smtClean="0">
                <a:latin typeface="Arial"/>
                <a:cs typeface="Arial"/>
              </a:rPr>
              <a:t>of data </a:t>
            </a:r>
            <a:r>
              <a:rPr lang="en-US" sz="1200" spc="-25" dirty="0" smtClean="0">
                <a:latin typeface="Arial"/>
                <a:cs typeface="Arial"/>
              </a:rPr>
              <a:t>which </a:t>
            </a:r>
            <a:r>
              <a:rPr lang="en-US" sz="1200" spc="-20" dirty="0" smtClean="0">
                <a:latin typeface="Arial"/>
                <a:cs typeface="Arial"/>
              </a:rPr>
              <a:t>could be </a:t>
            </a:r>
            <a:r>
              <a:rPr lang="en-US" sz="1200" spc="-25" dirty="0" smtClean="0">
                <a:latin typeface="Arial"/>
                <a:cs typeface="Arial"/>
              </a:rPr>
              <a:t>structured,  unstructured </a:t>
            </a:r>
            <a:r>
              <a:rPr lang="en-US" sz="1200" spc="-20" dirty="0" smtClean="0">
                <a:latin typeface="Arial"/>
                <a:cs typeface="Arial"/>
              </a:rPr>
              <a:t>or </a:t>
            </a:r>
            <a:r>
              <a:rPr lang="en-US" sz="1200" spc="-25" dirty="0" smtClean="0">
                <a:latin typeface="Arial"/>
                <a:cs typeface="Arial"/>
              </a:rPr>
              <a:t>semi-structured, </a:t>
            </a:r>
            <a:r>
              <a:rPr lang="en-US" sz="1200" spc="-20" dirty="0" smtClean="0">
                <a:latin typeface="Arial"/>
                <a:cs typeface="Arial"/>
              </a:rPr>
              <a:t>and </a:t>
            </a:r>
            <a:r>
              <a:rPr lang="en-US" sz="1200" spc="-25" dirty="0" smtClean="0">
                <a:latin typeface="Arial"/>
                <a:cs typeface="Arial"/>
              </a:rPr>
              <a:t>uses commodity hardware (relatively inexpensive  computers).</a:t>
            </a:r>
            <a:endParaRPr lang="en-US" sz="1200" dirty="0" smtClean="0">
              <a:latin typeface="Arial"/>
              <a:cs typeface="Arial"/>
            </a:endParaRPr>
          </a:p>
          <a:p>
            <a:pPr marL="12700" marR="5080">
              <a:lnSpc>
                <a:spcPct val="96100"/>
              </a:lnSpc>
              <a:spcBef>
                <a:spcPts val="600"/>
              </a:spcBef>
            </a:pPr>
            <a:r>
              <a:rPr lang="en-US" sz="1200" spc="-20" dirty="0" smtClean="0">
                <a:latin typeface="Arial"/>
                <a:cs typeface="Arial"/>
              </a:rPr>
              <a:t>This </a:t>
            </a:r>
            <a:r>
              <a:rPr lang="en-US" sz="1200" spc="-25" dirty="0" smtClean="0">
                <a:latin typeface="Arial"/>
                <a:cs typeface="Arial"/>
              </a:rPr>
              <a:t>massive parallel processing </a:t>
            </a:r>
            <a:r>
              <a:rPr lang="en-US" sz="1200" spc="-20" dirty="0" smtClean="0">
                <a:latin typeface="Arial"/>
                <a:cs typeface="Arial"/>
              </a:rPr>
              <a:t>is done with </a:t>
            </a:r>
            <a:r>
              <a:rPr lang="en-US" sz="1200" spc="-25" dirty="0" smtClean="0">
                <a:latin typeface="Arial"/>
                <a:cs typeface="Arial"/>
              </a:rPr>
              <a:t>great performance. </a:t>
            </a:r>
            <a:r>
              <a:rPr lang="en-US" sz="1200" spc="-30" dirty="0" smtClean="0">
                <a:latin typeface="Arial"/>
                <a:cs typeface="Arial"/>
              </a:rPr>
              <a:t>However, </a:t>
            </a:r>
            <a:r>
              <a:rPr lang="en-US" sz="1200" spc="-20" dirty="0" smtClean="0">
                <a:latin typeface="Arial"/>
                <a:cs typeface="Arial"/>
              </a:rPr>
              <a:t>it </a:t>
            </a:r>
            <a:r>
              <a:rPr lang="en-US" sz="1200" spc="-15" dirty="0" smtClean="0">
                <a:latin typeface="Arial"/>
                <a:cs typeface="Arial"/>
              </a:rPr>
              <a:t>is </a:t>
            </a:r>
            <a:r>
              <a:rPr lang="en-US" sz="1200" dirty="0" smtClean="0">
                <a:latin typeface="Arial"/>
                <a:cs typeface="Arial"/>
              </a:rPr>
              <a:t>a </a:t>
            </a:r>
            <a:r>
              <a:rPr lang="en-US" sz="1200" spc="-25" dirty="0" smtClean="0">
                <a:latin typeface="Arial"/>
                <a:cs typeface="Arial"/>
              </a:rPr>
              <a:t>batch  operation</a:t>
            </a:r>
            <a:r>
              <a:rPr lang="en-US" sz="1200" spc="-55" dirty="0" smtClean="0">
                <a:latin typeface="Arial"/>
                <a:cs typeface="Arial"/>
              </a:rPr>
              <a:t> </a:t>
            </a:r>
            <a:r>
              <a:rPr lang="en-US" sz="1200" spc="-25" dirty="0" smtClean="0">
                <a:latin typeface="Arial"/>
                <a:cs typeface="Arial"/>
              </a:rPr>
              <a:t>handling</a:t>
            </a:r>
            <a:r>
              <a:rPr lang="en-US" sz="1200" spc="-65" dirty="0" smtClean="0">
                <a:latin typeface="Arial"/>
                <a:cs typeface="Arial"/>
              </a:rPr>
              <a:t> </a:t>
            </a:r>
            <a:r>
              <a:rPr lang="en-US" sz="1200" spc="-25" dirty="0" smtClean="0">
                <a:latin typeface="Arial"/>
                <a:cs typeface="Arial"/>
              </a:rPr>
              <a:t>massive</a:t>
            </a:r>
            <a:r>
              <a:rPr lang="en-US" sz="1200" spc="-40" dirty="0" smtClean="0">
                <a:latin typeface="Arial"/>
                <a:cs typeface="Arial"/>
              </a:rPr>
              <a:t> </a:t>
            </a:r>
            <a:r>
              <a:rPr lang="en-US" sz="1200" spc="-25" dirty="0" smtClean="0">
                <a:latin typeface="Arial"/>
                <a:cs typeface="Arial"/>
              </a:rPr>
              <a:t>amounts</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data,</a:t>
            </a:r>
            <a:r>
              <a:rPr lang="en-US" sz="1200" spc="-45" dirty="0" smtClean="0">
                <a:latin typeface="Arial"/>
                <a:cs typeface="Arial"/>
              </a:rPr>
              <a:t> </a:t>
            </a:r>
            <a:r>
              <a:rPr lang="en-US" sz="1200" spc="-10" dirty="0" smtClean="0">
                <a:latin typeface="Arial"/>
                <a:cs typeface="Arial"/>
              </a:rPr>
              <a:t>so</a:t>
            </a:r>
            <a:r>
              <a:rPr lang="en-US" sz="1200" spc="-7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response</a:t>
            </a:r>
            <a:r>
              <a:rPr lang="en-US" sz="1200" spc="-50" dirty="0" smtClean="0">
                <a:latin typeface="Arial"/>
                <a:cs typeface="Arial"/>
              </a:rPr>
              <a:t> </a:t>
            </a:r>
            <a:r>
              <a:rPr lang="en-US" sz="1200" spc="-20" dirty="0" smtClean="0">
                <a:latin typeface="Arial"/>
                <a:cs typeface="Arial"/>
              </a:rPr>
              <a:t>time</a:t>
            </a:r>
            <a:r>
              <a:rPr lang="en-US" sz="1200" spc="-4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immediate.</a:t>
            </a:r>
            <a:r>
              <a:rPr lang="en-US" sz="1200" spc="-45" dirty="0" smtClean="0">
                <a:latin typeface="Arial"/>
                <a:cs typeface="Arial"/>
              </a:rPr>
              <a:t> </a:t>
            </a:r>
            <a:r>
              <a:rPr lang="en-US" sz="1200" spc="-20" dirty="0" smtClean="0">
                <a:latin typeface="Arial"/>
                <a:cs typeface="Arial"/>
              </a:rPr>
              <a:t>As  </a:t>
            </a:r>
            <a:r>
              <a:rPr lang="en-US" sz="1200" spc="-15" dirty="0" smtClean="0">
                <a:latin typeface="Arial"/>
                <a:cs typeface="Arial"/>
              </a:rPr>
              <a:t>of </a:t>
            </a:r>
            <a:r>
              <a:rPr lang="en-US" sz="1200" spc="-25" dirty="0" smtClean="0">
                <a:latin typeface="Arial"/>
                <a:cs typeface="Arial"/>
              </a:rPr>
              <a:t>Hadoop version 0.20.2, </a:t>
            </a:r>
            <a:r>
              <a:rPr lang="en-US" sz="1200" spc="-30" dirty="0" smtClean="0">
                <a:latin typeface="Arial"/>
                <a:cs typeface="Arial"/>
              </a:rPr>
              <a:t>updates </a:t>
            </a:r>
            <a:r>
              <a:rPr lang="en-US" sz="1200" spc="-20" dirty="0" smtClean="0">
                <a:latin typeface="Arial"/>
                <a:cs typeface="Arial"/>
              </a:rPr>
              <a:t>are </a:t>
            </a:r>
            <a:r>
              <a:rPr lang="en-US" sz="1200" spc="-25" dirty="0" smtClean="0">
                <a:latin typeface="Arial"/>
                <a:cs typeface="Arial"/>
              </a:rPr>
              <a:t>not possible, but </a:t>
            </a:r>
            <a:r>
              <a:rPr lang="en-US" sz="1200" spc="-30" dirty="0" smtClean="0">
                <a:latin typeface="Arial"/>
                <a:cs typeface="Arial"/>
              </a:rPr>
              <a:t>appends </a:t>
            </a:r>
            <a:r>
              <a:rPr lang="en-US" sz="1200" spc="-25" dirty="0" smtClean="0">
                <a:latin typeface="Arial"/>
                <a:cs typeface="Arial"/>
              </a:rPr>
              <a:t>were made possible  starting </a:t>
            </a:r>
            <a:r>
              <a:rPr lang="en-US" sz="1200" spc="-10" dirty="0" smtClean="0">
                <a:latin typeface="Arial"/>
                <a:cs typeface="Arial"/>
              </a:rPr>
              <a:t>in </a:t>
            </a:r>
            <a:r>
              <a:rPr lang="en-US" sz="1200" spc="-25" dirty="0" smtClean="0">
                <a:latin typeface="Arial"/>
                <a:cs typeface="Arial"/>
              </a:rPr>
              <a:t>version</a:t>
            </a:r>
            <a:r>
              <a:rPr lang="en-US" sz="1200" spc="-130" dirty="0" smtClean="0">
                <a:latin typeface="Arial"/>
                <a:cs typeface="Arial"/>
              </a:rPr>
              <a:t> </a:t>
            </a:r>
            <a:r>
              <a:rPr lang="en-US" sz="1200" spc="-25" dirty="0" smtClean="0">
                <a:latin typeface="Arial"/>
                <a:cs typeface="Arial"/>
              </a:rPr>
              <a:t>0.21.</a:t>
            </a:r>
            <a:endParaRPr lang="en-US" sz="1200" dirty="0" smtClean="0">
              <a:latin typeface="Arial"/>
              <a:cs typeface="Arial"/>
            </a:endParaRPr>
          </a:p>
          <a:p>
            <a:pPr marL="12700">
              <a:lnSpc>
                <a:spcPct val="100000"/>
              </a:lnSpc>
              <a:spcBef>
                <a:spcPts val="530"/>
              </a:spcBef>
            </a:pPr>
            <a:r>
              <a:rPr lang="en-US" sz="1200" spc="-20" dirty="0" smtClean="0">
                <a:latin typeface="Arial"/>
                <a:cs typeface="Arial"/>
              </a:rPr>
              <a:t>What</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value</a:t>
            </a:r>
            <a:r>
              <a:rPr lang="en-US" sz="1200" spc="-40" dirty="0" smtClean="0">
                <a:latin typeface="Arial"/>
                <a:cs typeface="Arial"/>
              </a:rPr>
              <a:t> </a:t>
            </a:r>
            <a:r>
              <a:rPr lang="en-US" sz="1200" spc="-20" dirty="0" smtClean="0">
                <a:latin typeface="Arial"/>
                <a:cs typeface="Arial"/>
              </a:rPr>
              <a:t>of</a:t>
            </a:r>
            <a:r>
              <a:rPr lang="en-US" sz="1200" spc="-6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system</a:t>
            </a:r>
            <a:r>
              <a:rPr lang="en-US" sz="1200" spc="-60" dirty="0" smtClean="0">
                <a:latin typeface="Arial"/>
                <a:cs typeface="Arial"/>
              </a:rPr>
              <a:t> </a:t>
            </a:r>
            <a:r>
              <a:rPr lang="en-US" sz="1200" spc="-15" dirty="0" smtClean="0">
                <a:latin typeface="Arial"/>
                <a:cs typeface="Arial"/>
              </a:rPr>
              <a:t>if</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information</a:t>
            </a:r>
            <a:r>
              <a:rPr lang="en-US" sz="1200" spc="-55" dirty="0" smtClean="0">
                <a:latin typeface="Arial"/>
                <a:cs typeface="Arial"/>
              </a:rPr>
              <a:t> </a:t>
            </a:r>
            <a:r>
              <a:rPr lang="en-US" sz="1200" spc="-20" dirty="0" smtClean="0">
                <a:latin typeface="Arial"/>
                <a:cs typeface="Arial"/>
              </a:rPr>
              <a:t>it</a:t>
            </a:r>
            <a:r>
              <a:rPr lang="en-US" sz="1200" spc="-50" dirty="0" smtClean="0">
                <a:latin typeface="Arial"/>
                <a:cs typeface="Arial"/>
              </a:rPr>
              <a:t> </a:t>
            </a:r>
            <a:r>
              <a:rPr lang="en-US" sz="1200" spc="-25" dirty="0" smtClean="0">
                <a:latin typeface="Arial"/>
                <a:cs typeface="Arial"/>
              </a:rPr>
              <a:t>stores</a:t>
            </a:r>
            <a:r>
              <a:rPr lang="en-US" sz="1200" spc="-45" dirty="0" smtClean="0">
                <a:latin typeface="Arial"/>
                <a:cs typeface="Arial"/>
              </a:rPr>
              <a:t> </a:t>
            </a:r>
            <a:r>
              <a:rPr lang="en-US" sz="1200" spc="-15" dirty="0" smtClean="0">
                <a:latin typeface="Arial"/>
                <a:cs typeface="Arial"/>
              </a:rPr>
              <a:t>or</a:t>
            </a:r>
            <a:r>
              <a:rPr lang="en-US" sz="1200" spc="-55" dirty="0" smtClean="0">
                <a:latin typeface="Arial"/>
                <a:cs typeface="Arial"/>
              </a:rPr>
              <a:t> </a:t>
            </a:r>
            <a:r>
              <a:rPr lang="en-US" sz="1200" spc="-25" dirty="0" smtClean="0">
                <a:latin typeface="Arial"/>
                <a:cs typeface="Arial"/>
              </a:rPr>
              <a:t>retrieves</a:t>
            </a:r>
            <a:r>
              <a:rPr lang="en-US" sz="1200" spc="-50" dirty="0" smtClean="0">
                <a:latin typeface="Arial"/>
                <a:cs typeface="Arial"/>
              </a:rPr>
              <a:t> </a:t>
            </a:r>
            <a:r>
              <a:rPr lang="en-US" sz="1200" spc="-20" dirty="0" smtClean="0">
                <a:latin typeface="Arial"/>
                <a:cs typeface="Arial"/>
              </a:rPr>
              <a:t>is</a:t>
            </a:r>
            <a:r>
              <a:rPr lang="en-US" sz="1200" spc="-35" dirty="0" smtClean="0">
                <a:latin typeface="Arial"/>
                <a:cs typeface="Arial"/>
              </a:rPr>
              <a:t> </a:t>
            </a:r>
            <a:r>
              <a:rPr lang="en-US" sz="1200" spc="-25" dirty="0" smtClean="0">
                <a:latin typeface="Arial"/>
                <a:cs typeface="Arial"/>
              </a:rPr>
              <a:t>not</a:t>
            </a:r>
            <a:r>
              <a:rPr lang="en-US" sz="1200" spc="-55" dirty="0" smtClean="0">
                <a:latin typeface="Arial"/>
                <a:cs typeface="Arial"/>
              </a:rPr>
              <a:t> </a:t>
            </a:r>
            <a:r>
              <a:rPr lang="en-US" sz="1200" spc="-25" dirty="0" smtClean="0">
                <a:latin typeface="Arial"/>
                <a:cs typeface="Arial"/>
              </a:rPr>
              <a:t>consistent?</a:t>
            </a:r>
            <a:endParaRPr lang="en-US" sz="1200" dirty="0" smtClean="0">
              <a:latin typeface="Arial"/>
              <a:cs typeface="Arial"/>
            </a:endParaRPr>
          </a:p>
          <a:p>
            <a:pPr marL="12700" marR="317500">
              <a:lnSpc>
                <a:spcPts val="1610"/>
              </a:lnSpc>
              <a:spcBef>
                <a:spcPts val="645"/>
              </a:spcBef>
            </a:pPr>
            <a:r>
              <a:rPr lang="en-US" sz="1200" spc="-25" dirty="0" smtClean="0">
                <a:latin typeface="Arial"/>
                <a:cs typeface="Arial"/>
              </a:rPr>
              <a:t>Hadoop</a:t>
            </a:r>
            <a:r>
              <a:rPr lang="en-US" sz="1200" spc="-50" dirty="0" smtClean="0">
                <a:latin typeface="Arial"/>
                <a:cs typeface="Arial"/>
              </a:rPr>
              <a:t> </a:t>
            </a:r>
            <a:r>
              <a:rPr lang="en-US" sz="1200" spc="-25" dirty="0" smtClean="0">
                <a:latin typeface="Arial"/>
                <a:cs typeface="Arial"/>
              </a:rPr>
              <a:t>replicates</a:t>
            </a:r>
            <a:r>
              <a:rPr lang="en-US" sz="1200" spc="-45" dirty="0" smtClean="0">
                <a:latin typeface="Arial"/>
                <a:cs typeface="Arial"/>
              </a:rPr>
              <a:t> </a:t>
            </a:r>
            <a:r>
              <a:rPr lang="en-US" sz="1200" spc="-20" dirty="0" smtClean="0">
                <a:latin typeface="Arial"/>
                <a:cs typeface="Arial"/>
              </a:rPr>
              <a:t>its</a:t>
            </a:r>
            <a:r>
              <a:rPr lang="en-US" sz="1200" spc="-45"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across</a:t>
            </a:r>
            <a:r>
              <a:rPr lang="en-US" sz="1200" spc="-45" dirty="0" smtClean="0">
                <a:latin typeface="Arial"/>
                <a:cs typeface="Arial"/>
              </a:rPr>
              <a:t> </a:t>
            </a:r>
            <a:r>
              <a:rPr lang="en-US" sz="1200" spc="-30" dirty="0" smtClean="0">
                <a:latin typeface="Arial"/>
                <a:cs typeface="Arial"/>
              </a:rPr>
              <a:t>different</a:t>
            </a:r>
            <a:r>
              <a:rPr lang="en-US" sz="1200" spc="-45" dirty="0" smtClean="0">
                <a:latin typeface="Arial"/>
                <a:cs typeface="Arial"/>
              </a:rPr>
              <a:t> </a:t>
            </a:r>
            <a:r>
              <a:rPr lang="en-US" sz="1200" spc="-25" dirty="0" smtClean="0">
                <a:latin typeface="Arial"/>
                <a:cs typeface="Arial"/>
              </a:rPr>
              <a:t>computers,</a:t>
            </a:r>
            <a:r>
              <a:rPr lang="en-US" sz="1200" spc="-55" dirty="0" smtClean="0">
                <a:latin typeface="Arial"/>
                <a:cs typeface="Arial"/>
              </a:rPr>
              <a:t> </a:t>
            </a:r>
            <a:r>
              <a:rPr lang="en-US" sz="1200" spc="-10" dirty="0" smtClean="0">
                <a:latin typeface="Arial"/>
                <a:cs typeface="Arial"/>
              </a:rPr>
              <a:t>so</a:t>
            </a:r>
            <a:r>
              <a:rPr lang="en-US" sz="1200" spc="-50" dirty="0" smtClean="0">
                <a:latin typeface="Arial"/>
                <a:cs typeface="Arial"/>
              </a:rPr>
              <a:t> </a:t>
            </a:r>
            <a:r>
              <a:rPr lang="en-US" sz="1200" spc="-25" dirty="0" smtClean="0">
                <a:latin typeface="Arial"/>
                <a:cs typeface="Arial"/>
              </a:rPr>
              <a:t>that</a:t>
            </a:r>
            <a:r>
              <a:rPr lang="en-US" sz="1200" spc="-30" dirty="0" smtClean="0">
                <a:latin typeface="Arial"/>
                <a:cs typeface="Arial"/>
              </a:rPr>
              <a:t> </a:t>
            </a:r>
            <a:r>
              <a:rPr lang="en-US" sz="1200" spc="-20" dirty="0" smtClean="0">
                <a:latin typeface="Arial"/>
                <a:cs typeface="Arial"/>
              </a:rPr>
              <a:t>if</a:t>
            </a:r>
            <a:r>
              <a:rPr lang="en-US" sz="1200" spc="-45"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5" dirty="0" smtClean="0">
                <a:latin typeface="Arial"/>
                <a:cs typeface="Arial"/>
              </a:rPr>
              <a:t>goes</a:t>
            </a:r>
            <a:r>
              <a:rPr lang="en-US" sz="1200" spc="-45" dirty="0" smtClean="0">
                <a:latin typeface="Arial"/>
                <a:cs typeface="Arial"/>
              </a:rPr>
              <a:t> </a:t>
            </a:r>
            <a:r>
              <a:rPr lang="en-US" sz="1200" spc="-25" dirty="0" smtClean="0">
                <a:latin typeface="Arial"/>
                <a:cs typeface="Arial"/>
              </a:rPr>
              <a:t>down,</a:t>
            </a:r>
            <a:r>
              <a:rPr lang="en-US" sz="1200" spc="-45" dirty="0" smtClean="0">
                <a:latin typeface="Arial"/>
                <a:cs typeface="Arial"/>
              </a:rPr>
              <a:t> </a:t>
            </a:r>
            <a:r>
              <a:rPr lang="en-US" sz="1200" spc="-20" dirty="0" smtClean="0">
                <a:latin typeface="Arial"/>
                <a:cs typeface="Arial"/>
              </a:rPr>
              <a:t>the  data is </a:t>
            </a:r>
            <a:r>
              <a:rPr lang="en-US" sz="1200" spc="-25" dirty="0" smtClean="0">
                <a:latin typeface="Arial"/>
                <a:cs typeface="Arial"/>
              </a:rPr>
              <a:t>processed </a:t>
            </a:r>
            <a:r>
              <a:rPr lang="en-US" sz="1200" spc="-20" dirty="0" smtClean="0">
                <a:latin typeface="Arial"/>
                <a:cs typeface="Arial"/>
              </a:rPr>
              <a:t>on one of the </a:t>
            </a:r>
            <a:r>
              <a:rPr lang="en-US" sz="1200" spc="-25" dirty="0" smtClean="0">
                <a:latin typeface="Arial"/>
                <a:cs typeface="Arial"/>
              </a:rPr>
              <a:t>replicated</a:t>
            </a:r>
            <a:r>
              <a:rPr lang="en-US" sz="1200" spc="-280" dirty="0" smtClean="0">
                <a:latin typeface="Arial"/>
                <a:cs typeface="Arial"/>
              </a:rPr>
              <a:t> </a:t>
            </a:r>
            <a:r>
              <a:rPr lang="en-US" sz="1200" spc="-25" dirty="0" smtClean="0">
                <a:latin typeface="Arial"/>
                <a:cs typeface="Arial"/>
              </a:rPr>
              <a:t>computers.</a:t>
            </a:r>
            <a:endParaRPr lang="en-US" sz="1200" dirty="0" smtClean="0">
              <a:latin typeface="Arial"/>
              <a:cs typeface="Arial"/>
            </a:endParaRPr>
          </a:p>
          <a:p>
            <a:pPr marL="12700" marR="23495">
              <a:lnSpc>
                <a:spcPct val="95900"/>
              </a:lnSpc>
              <a:spcBef>
                <a:spcPts val="175"/>
              </a:spcBef>
            </a:pPr>
            <a:r>
              <a:rPr lang="en-US" sz="1200" spc="-20" dirty="0" smtClean="0">
                <a:latin typeface="Arial"/>
                <a:cs typeface="Arial"/>
              </a:rPr>
              <a:t>You may </a:t>
            </a:r>
            <a:r>
              <a:rPr lang="en-US" sz="1200" spc="-15" dirty="0" smtClean="0">
                <a:latin typeface="Arial"/>
                <a:cs typeface="Arial"/>
              </a:rPr>
              <a:t>be </a:t>
            </a:r>
            <a:r>
              <a:rPr lang="en-US" sz="1200" spc="-25" dirty="0" smtClean="0">
                <a:latin typeface="Arial"/>
                <a:cs typeface="Arial"/>
              </a:rPr>
              <a:t>familiar </a:t>
            </a:r>
            <a:r>
              <a:rPr lang="en-US" sz="1200" spc="-20" dirty="0" smtClean="0">
                <a:latin typeface="Arial"/>
                <a:cs typeface="Arial"/>
              </a:rPr>
              <a:t>with OLTP </a:t>
            </a:r>
            <a:r>
              <a:rPr lang="en-US" sz="1200" spc="-25" dirty="0" smtClean="0">
                <a:latin typeface="Arial"/>
                <a:cs typeface="Arial"/>
              </a:rPr>
              <a:t>(Online </a:t>
            </a:r>
            <a:r>
              <a:rPr lang="en-US" sz="1200" spc="-30" dirty="0" smtClean="0">
                <a:latin typeface="Arial"/>
                <a:cs typeface="Arial"/>
              </a:rPr>
              <a:t>Transactional </a:t>
            </a:r>
            <a:r>
              <a:rPr lang="en-US" sz="1200" spc="-25" dirty="0" smtClean="0">
                <a:latin typeface="Arial"/>
                <a:cs typeface="Arial"/>
              </a:rPr>
              <a:t>processing) </a:t>
            </a:r>
            <a:r>
              <a:rPr lang="en-US" sz="1200" spc="-30" dirty="0" smtClean="0">
                <a:latin typeface="Arial"/>
                <a:cs typeface="Arial"/>
              </a:rPr>
              <a:t>workloads </a:t>
            </a:r>
            <a:r>
              <a:rPr lang="en-US" sz="1200" spc="-25" dirty="0" smtClean="0">
                <a:latin typeface="Arial"/>
                <a:cs typeface="Arial"/>
              </a:rPr>
              <a:t>where  </a:t>
            </a:r>
            <a:r>
              <a:rPr lang="en-US" sz="1200" spc="-20" dirty="0" smtClean="0">
                <a:latin typeface="Arial"/>
                <a:cs typeface="Arial"/>
              </a:rPr>
              <a:t>data</a:t>
            </a:r>
            <a:r>
              <a:rPr lang="en-US" sz="1200" spc="-5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randomly</a:t>
            </a:r>
            <a:r>
              <a:rPr lang="en-US" sz="1200" spc="-55" dirty="0" smtClean="0">
                <a:latin typeface="Arial"/>
                <a:cs typeface="Arial"/>
              </a:rPr>
              <a:t> </a:t>
            </a:r>
            <a:r>
              <a:rPr lang="en-US" sz="1200" spc="-25" dirty="0" smtClean="0">
                <a:latin typeface="Arial"/>
                <a:cs typeface="Arial"/>
              </a:rPr>
              <a:t>accessed</a:t>
            </a:r>
            <a:r>
              <a:rPr lang="en-US" sz="1200" spc="-55"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5" dirty="0" smtClean="0">
                <a:latin typeface="Arial"/>
                <a:cs typeface="Arial"/>
              </a:rPr>
              <a:t>structured</a:t>
            </a:r>
            <a:r>
              <a:rPr lang="en-US" sz="1200" spc="-4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0" dirty="0" smtClean="0">
                <a:latin typeface="Arial"/>
                <a:cs typeface="Arial"/>
              </a:rPr>
              <a:t>like</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relational</a:t>
            </a:r>
            <a:r>
              <a:rPr lang="en-US" sz="1200" spc="-40" dirty="0" smtClean="0">
                <a:latin typeface="Arial"/>
                <a:cs typeface="Arial"/>
              </a:rPr>
              <a:t> </a:t>
            </a:r>
            <a:r>
              <a:rPr lang="en-US" sz="1200" spc="-25" dirty="0" smtClean="0">
                <a:latin typeface="Arial"/>
                <a:cs typeface="Arial"/>
              </a:rPr>
              <a:t>database,</a:t>
            </a:r>
            <a:r>
              <a:rPr lang="en-US" sz="1200" spc="-55" dirty="0" smtClean="0">
                <a:latin typeface="Arial"/>
                <a:cs typeface="Arial"/>
              </a:rPr>
              <a:t> </a:t>
            </a:r>
            <a:r>
              <a:rPr lang="en-US" sz="1200" spc="-20" dirty="0" smtClean="0">
                <a:latin typeface="Arial"/>
                <a:cs typeface="Arial"/>
              </a:rPr>
              <a:t>such</a:t>
            </a:r>
            <a:r>
              <a:rPr lang="en-US" sz="1200" spc="-55" dirty="0" smtClean="0">
                <a:latin typeface="Arial"/>
                <a:cs typeface="Arial"/>
              </a:rPr>
              <a:t> </a:t>
            </a:r>
            <a:r>
              <a:rPr lang="en-US" sz="1200" spc="-20" dirty="0" smtClean="0">
                <a:latin typeface="Arial"/>
                <a:cs typeface="Arial"/>
              </a:rPr>
              <a:t>as</a:t>
            </a:r>
            <a:r>
              <a:rPr lang="en-US" sz="1200" spc="-30" dirty="0" smtClean="0">
                <a:latin typeface="Arial"/>
                <a:cs typeface="Arial"/>
              </a:rPr>
              <a:t> </a:t>
            </a:r>
            <a:r>
              <a:rPr lang="en-US" sz="1200" spc="-25" dirty="0" smtClean="0">
                <a:latin typeface="Arial"/>
                <a:cs typeface="Arial"/>
              </a:rPr>
              <a:t>when  you </a:t>
            </a:r>
            <a:r>
              <a:rPr lang="en-US" sz="1200" spc="-20" dirty="0" smtClean="0">
                <a:latin typeface="Arial"/>
                <a:cs typeface="Arial"/>
              </a:rPr>
              <a:t>access </a:t>
            </a:r>
            <a:r>
              <a:rPr lang="en-US" sz="1200" spc="-25" dirty="0" smtClean="0">
                <a:latin typeface="Arial"/>
                <a:cs typeface="Arial"/>
              </a:rPr>
              <a:t>your bank</a:t>
            </a:r>
            <a:r>
              <a:rPr lang="en-US" sz="1200" spc="-125" dirty="0" smtClean="0">
                <a:latin typeface="Arial"/>
                <a:cs typeface="Arial"/>
              </a:rPr>
              <a:t> </a:t>
            </a:r>
            <a:r>
              <a:rPr lang="en-US" sz="1200" spc="-25" dirty="0" smtClean="0">
                <a:latin typeface="Arial"/>
                <a:cs typeface="Arial"/>
              </a:rPr>
              <a:t>account.</a:t>
            </a:r>
            <a:endParaRPr lang="en-US" sz="1200" dirty="0" smtClean="0">
              <a:latin typeface="Arial"/>
              <a:cs typeface="Arial"/>
            </a:endParaRPr>
          </a:p>
          <a:p>
            <a:pPr marL="12700" marR="5080">
              <a:lnSpc>
                <a:spcPct val="96200"/>
              </a:lnSpc>
              <a:spcBef>
                <a:spcPts val="595"/>
              </a:spcBef>
            </a:pPr>
            <a:r>
              <a:rPr lang="en-US" sz="1200" spc="-20" dirty="0" smtClean="0">
                <a:latin typeface="Arial"/>
                <a:cs typeface="Arial"/>
              </a:rPr>
              <a:t>You may also </a:t>
            </a:r>
            <a:r>
              <a:rPr lang="en-US" sz="1200" spc="-15" dirty="0" smtClean="0">
                <a:latin typeface="Arial"/>
                <a:cs typeface="Arial"/>
              </a:rPr>
              <a:t>be </a:t>
            </a:r>
            <a:r>
              <a:rPr lang="en-US" sz="1200" spc="-25" dirty="0" smtClean="0">
                <a:latin typeface="Arial"/>
                <a:cs typeface="Arial"/>
              </a:rPr>
              <a:t>familiar </a:t>
            </a:r>
            <a:r>
              <a:rPr lang="en-US" sz="1200" spc="-20" dirty="0" smtClean="0">
                <a:latin typeface="Arial"/>
                <a:cs typeface="Arial"/>
              </a:rPr>
              <a:t>with OLAP </a:t>
            </a:r>
            <a:r>
              <a:rPr lang="en-US" sz="1200" spc="-25" dirty="0" smtClean="0">
                <a:latin typeface="Arial"/>
                <a:cs typeface="Arial"/>
              </a:rPr>
              <a:t>(Online Analytical processing) </a:t>
            </a:r>
            <a:r>
              <a:rPr lang="en-US" sz="1200" spc="-10" dirty="0" smtClean="0">
                <a:latin typeface="Arial"/>
                <a:cs typeface="Arial"/>
              </a:rPr>
              <a:t>or </a:t>
            </a:r>
            <a:r>
              <a:rPr lang="en-US" sz="1200" spc="-20" dirty="0" smtClean="0">
                <a:latin typeface="Arial"/>
                <a:cs typeface="Arial"/>
              </a:rPr>
              <a:t>DSS </a:t>
            </a:r>
            <a:r>
              <a:rPr lang="en-US" sz="1200" spc="-25" dirty="0" smtClean="0">
                <a:latin typeface="Arial"/>
                <a:cs typeface="Arial"/>
              </a:rPr>
              <a:t>(Decision  Support Systems) </a:t>
            </a:r>
            <a:r>
              <a:rPr lang="en-US" sz="1200" spc="-30" dirty="0" smtClean="0">
                <a:latin typeface="Arial"/>
                <a:cs typeface="Arial"/>
              </a:rPr>
              <a:t>workloads </a:t>
            </a:r>
            <a:r>
              <a:rPr lang="en-US" sz="1200" spc="-25" dirty="0" smtClean="0">
                <a:latin typeface="Arial"/>
                <a:cs typeface="Arial"/>
              </a:rPr>
              <a:t>where </a:t>
            </a:r>
            <a:r>
              <a:rPr lang="en-US" sz="1200" spc="-20" dirty="0" smtClean="0">
                <a:latin typeface="Arial"/>
                <a:cs typeface="Arial"/>
              </a:rPr>
              <a:t>data is </a:t>
            </a:r>
            <a:r>
              <a:rPr lang="en-US" sz="1200" spc="-25" dirty="0" smtClean="0">
                <a:latin typeface="Arial"/>
                <a:cs typeface="Arial"/>
              </a:rPr>
              <a:t>sequentially access </a:t>
            </a:r>
            <a:r>
              <a:rPr lang="en-US" sz="1200" spc="-20" dirty="0" smtClean="0">
                <a:latin typeface="Arial"/>
                <a:cs typeface="Arial"/>
              </a:rPr>
              <a:t>on </a:t>
            </a:r>
            <a:r>
              <a:rPr lang="en-US" sz="1200" spc="-25" dirty="0" smtClean="0">
                <a:latin typeface="Arial"/>
                <a:cs typeface="Arial"/>
              </a:rPr>
              <a:t>structured </a:t>
            </a:r>
            <a:r>
              <a:rPr lang="en-US" sz="1200" spc="-20" dirty="0" smtClean="0">
                <a:latin typeface="Arial"/>
                <a:cs typeface="Arial"/>
              </a:rPr>
              <a:t>data,</a:t>
            </a:r>
            <a:r>
              <a:rPr lang="en-US" sz="1200" spc="-265" dirty="0" smtClean="0">
                <a:latin typeface="Arial"/>
                <a:cs typeface="Arial"/>
              </a:rPr>
              <a:t> </a:t>
            </a:r>
            <a:r>
              <a:rPr lang="en-US" sz="1200" spc="-20" dirty="0" smtClean="0">
                <a:latin typeface="Arial"/>
                <a:cs typeface="Arial"/>
              </a:rPr>
              <a:t>like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relational</a:t>
            </a:r>
            <a:r>
              <a:rPr lang="en-US" sz="1200" spc="-55" dirty="0" smtClean="0">
                <a:latin typeface="Arial"/>
                <a:cs typeface="Arial"/>
              </a:rPr>
              <a:t> </a:t>
            </a:r>
            <a:r>
              <a:rPr lang="en-US" sz="1200" spc="-25" dirty="0" smtClean="0">
                <a:latin typeface="Arial"/>
                <a:cs typeface="Arial"/>
              </a:rPr>
              <a:t>database,</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generate</a:t>
            </a:r>
            <a:r>
              <a:rPr lang="en-US" sz="1200" spc="-55" dirty="0" smtClean="0">
                <a:latin typeface="Arial"/>
                <a:cs typeface="Arial"/>
              </a:rPr>
              <a:t> </a:t>
            </a:r>
            <a:r>
              <a:rPr lang="en-US" sz="1200" spc="-25" dirty="0" smtClean="0">
                <a:latin typeface="Arial"/>
                <a:cs typeface="Arial"/>
              </a:rPr>
              <a:t>reports</a:t>
            </a:r>
            <a:r>
              <a:rPr lang="en-US" sz="1200" spc="-50"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5" dirty="0" smtClean="0">
                <a:latin typeface="Arial"/>
                <a:cs typeface="Arial"/>
              </a:rPr>
              <a:t>provide</a:t>
            </a:r>
            <a:r>
              <a:rPr lang="en-US" sz="1200" spc="-55" dirty="0" smtClean="0">
                <a:latin typeface="Arial"/>
                <a:cs typeface="Arial"/>
              </a:rPr>
              <a:t> </a:t>
            </a:r>
            <a:r>
              <a:rPr lang="en-US" sz="1200" spc="-25" dirty="0" smtClean="0">
                <a:latin typeface="Arial"/>
                <a:cs typeface="Arial"/>
              </a:rPr>
              <a:t>business</a:t>
            </a:r>
            <a:r>
              <a:rPr lang="en-US" sz="1200" spc="-50" dirty="0" smtClean="0">
                <a:latin typeface="Arial"/>
                <a:cs typeface="Arial"/>
              </a:rPr>
              <a:t> </a:t>
            </a:r>
            <a:r>
              <a:rPr lang="en-US" sz="1200" spc="-25" dirty="0" smtClean="0">
                <a:latin typeface="Arial"/>
                <a:cs typeface="Arial"/>
              </a:rPr>
              <a:t>intelligence.</a:t>
            </a:r>
            <a:endParaRPr lang="en-US" sz="1200" dirty="0" smtClean="0">
              <a:latin typeface="Arial"/>
              <a:cs typeface="Arial"/>
            </a:endParaRPr>
          </a:p>
          <a:p>
            <a:pPr marL="12700" marR="148590">
              <a:lnSpc>
                <a:spcPts val="1610"/>
              </a:lnSpc>
              <a:spcBef>
                <a:spcPts val="645"/>
              </a:spcBef>
            </a:pPr>
            <a:r>
              <a:rPr lang="en-US" sz="1200" spc="-20" dirty="0" smtClean="0">
                <a:latin typeface="Arial"/>
                <a:cs typeface="Arial"/>
              </a:rPr>
              <a:t>You may not </a:t>
            </a:r>
            <a:r>
              <a:rPr lang="en-US" sz="1200" spc="-15" dirty="0" smtClean="0">
                <a:latin typeface="Arial"/>
                <a:cs typeface="Arial"/>
              </a:rPr>
              <a:t>be </a:t>
            </a:r>
            <a:r>
              <a:rPr lang="en-US" sz="1200" spc="-20" dirty="0" smtClean="0">
                <a:latin typeface="Arial"/>
                <a:cs typeface="Arial"/>
              </a:rPr>
              <a:t>that </a:t>
            </a:r>
            <a:r>
              <a:rPr lang="en-US" sz="1200" spc="-25" dirty="0" smtClean="0">
                <a:latin typeface="Arial"/>
                <a:cs typeface="Arial"/>
              </a:rPr>
              <a:t>familiar </a:t>
            </a:r>
            <a:r>
              <a:rPr lang="en-US" sz="1200" spc="-20" dirty="0" smtClean="0">
                <a:latin typeface="Arial"/>
                <a:cs typeface="Arial"/>
              </a:rPr>
              <a:t>with the </a:t>
            </a:r>
            <a:r>
              <a:rPr lang="en-US" sz="1200" spc="-25" dirty="0" smtClean="0">
                <a:latin typeface="Arial"/>
                <a:cs typeface="Arial"/>
              </a:rPr>
              <a:t>concept </a:t>
            </a:r>
            <a:r>
              <a:rPr lang="en-US" sz="1200" spc="-15" dirty="0" smtClean="0">
                <a:latin typeface="Arial"/>
                <a:cs typeface="Arial"/>
              </a:rPr>
              <a:t>of </a:t>
            </a:r>
            <a:r>
              <a:rPr lang="en-US" sz="1200" spc="-20" dirty="0" smtClean="0">
                <a:latin typeface="Arial"/>
                <a:cs typeface="Arial"/>
              </a:rPr>
              <a:t>big </a:t>
            </a:r>
            <a:r>
              <a:rPr lang="en-US" sz="1200" spc="-25" dirty="0" smtClean="0">
                <a:latin typeface="Arial"/>
                <a:cs typeface="Arial"/>
              </a:rPr>
              <a:t>data. </a:t>
            </a:r>
            <a:r>
              <a:rPr lang="en-US" sz="1200" spc="-15" dirty="0" smtClean="0">
                <a:latin typeface="Arial"/>
                <a:cs typeface="Arial"/>
              </a:rPr>
              <a:t>Big </a:t>
            </a:r>
            <a:r>
              <a:rPr lang="en-US" sz="1200" spc="-20" dirty="0" smtClean="0">
                <a:latin typeface="Arial"/>
                <a:cs typeface="Arial"/>
              </a:rPr>
              <a:t>data is </a:t>
            </a:r>
            <a:r>
              <a:rPr lang="en-US" sz="1200" dirty="0" smtClean="0">
                <a:latin typeface="Arial"/>
                <a:cs typeface="Arial"/>
              </a:rPr>
              <a:t>a </a:t>
            </a:r>
            <a:r>
              <a:rPr lang="en-US" sz="1200" spc="-15" dirty="0" smtClean="0">
                <a:latin typeface="Arial"/>
                <a:cs typeface="Arial"/>
              </a:rPr>
              <a:t>term </a:t>
            </a:r>
            <a:r>
              <a:rPr lang="en-US" sz="1200" spc="-20" dirty="0" smtClean="0">
                <a:latin typeface="Arial"/>
                <a:cs typeface="Arial"/>
              </a:rPr>
              <a:t>used </a:t>
            </a:r>
            <a:r>
              <a:rPr lang="en-US" sz="1200" spc="-15" dirty="0" smtClean="0">
                <a:latin typeface="Arial"/>
                <a:cs typeface="Arial"/>
              </a:rPr>
              <a:t>to  </a:t>
            </a:r>
            <a:r>
              <a:rPr lang="en-US" sz="1200" spc="-25" dirty="0" smtClean="0">
                <a:latin typeface="Arial"/>
                <a:cs typeface="Arial"/>
              </a:rPr>
              <a:t>describe</a:t>
            </a:r>
            <a:r>
              <a:rPr lang="en-US" sz="1200" spc="-40" dirty="0" smtClean="0">
                <a:latin typeface="Arial"/>
                <a:cs typeface="Arial"/>
              </a:rPr>
              <a:t> </a:t>
            </a:r>
            <a:r>
              <a:rPr lang="en-US" sz="1200" spc="-25" dirty="0" smtClean="0">
                <a:latin typeface="Arial"/>
                <a:cs typeface="Arial"/>
              </a:rPr>
              <a:t>large</a:t>
            </a:r>
            <a:r>
              <a:rPr lang="en-US" sz="1200" spc="-65" dirty="0" smtClean="0">
                <a:latin typeface="Arial"/>
                <a:cs typeface="Arial"/>
              </a:rPr>
              <a:t> </a:t>
            </a:r>
            <a:r>
              <a:rPr lang="en-US" sz="1200" spc="-25" dirty="0" smtClean="0">
                <a:latin typeface="Arial"/>
                <a:cs typeface="Arial"/>
              </a:rPr>
              <a:t>collections</a:t>
            </a:r>
            <a:r>
              <a:rPr lang="en-US" sz="1200" spc="-45" dirty="0" smtClean="0">
                <a:latin typeface="Arial"/>
                <a:cs typeface="Arial"/>
              </a:rPr>
              <a:t> </a:t>
            </a:r>
            <a:r>
              <a:rPr lang="en-US" sz="1200" spc="-15" dirty="0" smtClean="0">
                <a:latin typeface="Arial"/>
                <a:cs typeface="Arial"/>
              </a:rPr>
              <a:t>of</a:t>
            </a:r>
            <a:r>
              <a:rPr lang="en-US" sz="1200" spc="-45"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(also</a:t>
            </a:r>
            <a:r>
              <a:rPr lang="en-US" sz="1200" spc="-50" dirty="0" smtClean="0">
                <a:latin typeface="Arial"/>
                <a:cs typeface="Arial"/>
              </a:rPr>
              <a:t> </a:t>
            </a:r>
            <a:r>
              <a:rPr lang="en-US" sz="1200" spc="-25" dirty="0" smtClean="0">
                <a:latin typeface="Arial"/>
                <a:cs typeface="Arial"/>
              </a:rPr>
              <a:t>known</a:t>
            </a:r>
            <a:r>
              <a:rPr lang="en-US" sz="1200" spc="-40" dirty="0" smtClean="0">
                <a:latin typeface="Arial"/>
                <a:cs typeface="Arial"/>
              </a:rPr>
              <a:t> </a:t>
            </a:r>
            <a:r>
              <a:rPr lang="en-US" sz="1200" spc="-15" dirty="0" smtClean="0">
                <a:latin typeface="Arial"/>
                <a:cs typeface="Arial"/>
              </a:rPr>
              <a:t>as</a:t>
            </a:r>
            <a:r>
              <a:rPr lang="en-US" sz="1200" spc="-40" dirty="0" smtClean="0">
                <a:latin typeface="Arial"/>
                <a:cs typeface="Arial"/>
              </a:rPr>
              <a:t> </a:t>
            </a:r>
            <a:r>
              <a:rPr lang="en-US" sz="1200" spc="-25" dirty="0" smtClean="0">
                <a:latin typeface="Arial"/>
                <a:cs typeface="Arial"/>
              </a:rPr>
              <a:t>datasets)</a:t>
            </a:r>
            <a:r>
              <a:rPr lang="en-US" sz="1200" spc="-50" dirty="0" smtClean="0">
                <a:latin typeface="Arial"/>
                <a:cs typeface="Arial"/>
              </a:rPr>
              <a:t> </a:t>
            </a:r>
            <a:r>
              <a:rPr lang="en-US" sz="1200" spc="-25" dirty="0" smtClean="0">
                <a:latin typeface="Arial"/>
                <a:cs typeface="Arial"/>
              </a:rPr>
              <a:t>that</a:t>
            </a:r>
            <a:r>
              <a:rPr lang="en-US" sz="1200" spc="-45" dirty="0" smtClean="0">
                <a:latin typeface="Arial"/>
                <a:cs typeface="Arial"/>
              </a:rPr>
              <a:t> </a:t>
            </a:r>
            <a:r>
              <a:rPr lang="en-US" sz="1200" spc="-20" dirty="0" smtClean="0">
                <a:latin typeface="Arial"/>
                <a:cs typeface="Arial"/>
              </a:rPr>
              <a:t>may</a:t>
            </a:r>
            <a:r>
              <a:rPr lang="en-US" sz="1200" spc="-55" dirty="0" smtClean="0">
                <a:latin typeface="Arial"/>
                <a:cs typeface="Arial"/>
              </a:rPr>
              <a:t> </a:t>
            </a:r>
            <a:r>
              <a:rPr lang="en-US" sz="1200" spc="-15" dirty="0" smtClean="0">
                <a:latin typeface="Arial"/>
                <a:cs typeface="Arial"/>
              </a:rPr>
              <a:t>be</a:t>
            </a:r>
            <a:r>
              <a:rPr lang="en-US" sz="1200" spc="-40" dirty="0" smtClean="0">
                <a:latin typeface="Arial"/>
                <a:cs typeface="Arial"/>
              </a:rPr>
              <a:t> </a:t>
            </a:r>
            <a:r>
              <a:rPr lang="en-US" sz="1200" spc="-30" dirty="0" smtClean="0">
                <a:latin typeface="Arial"/>
                <a:cs typeface="Arial"/>
              </a:rPr>
              <a:t>unstructured,  </a:t>
            </a:r>
            <a:r>
              <a:rPr lang="en-US" sz="1200" spc="-20" dirty="0" smtClean="0">
                <a:latin typeface="Arial"/>
                <a:cs typeface="Arial"/>
              </a:rPr>
              <a:t>and </a:t>
            </a:r>
            <a:r>
              <a:rPr lang="en-US" sz="1200" spc="-25" dirty="0" smtClean="0">
                <a:latin typeface="Arial"/>
                <a:cs typeface="Arial"/>
              </a:rPr>
              <a:t>grow </a:t>
            </a:r>
            <a:r>
              <a:rPr lang="en-US" sz="1200" spc="-10" dirty="0" smtClean="0">
                <a:latin typeface="Arial"/>
                <a:cs typeface="Arial"/>
              </a:rPr>
              <a:t>so </a:t>
            </a:r>
            <a:r>
              <a:rPr lang="en-US" sz="1200" spc="-25" dirty="0" smtClean="0">
                <a:latin typeface="Arial"/>
                <a:cs typeface="Arial"/>
              </a:rPr>
              <a:t>large </a:t>
            </a:r>
            <a:r>
              <a:rPr lang="en-US" sz="1200" spc="-20" dirty="0" smtClean="0">
                <a:latin typeface="Arial"/>
                <a:cs typeface="Arial"/>
              </a:rPr>
              <a:t>and </a:t>
            </a:r>
            <a:r>
              <a:rPr lang="en-US" sz="1200" spc="-25" dirty="0" smtClean="0">
                <a:latin typeface="Arial"/>
                <a:cs typeface="Arial"/>
              </a:rPr>
              <a:t>quickly that </a:t>
            </a:r>
            <a:r>
              <a:rPr lang="en-US" sz="1200" spc="-20" dirty="0" smtClean="0">
                <a:latin typeface="Arial"/>
                <a:cs typeface="Arial"/>
              </a:rPr>
              <a:t>is </a:t>
            </a:r>
            <a:r>
              <a:rPr lang="en-US" sz="1200" spc="-25" dirty="0" smtClean="0">
                <a:latin typeface="Arial"/>
                <a:cs typeface="Arial"/>
              </a:rPr>
              <a:t>difficult </a:t>
            </a:r>
            <a:r>
              <a:rPr lang="en-US" sz="1200" spc="-10" dirty="0" smtClean="0">
                <a:latin typeface="Arial"/>
                <a:cs typeface="Arial"/>
              </a:rPr>
              <a:t>to </a:t>
            </a:r>
            <a:r>
              <a:rPr lang="en-US" sz="1200" spc="-25" dirty="0" smtClean="0">
                <a:latin typeface="Arial"/>
                <a:cs typeface="Arial"/>
              </a:rPr>
              <a:t>manage </a:t>
            </a:r>
            <a:r>
              <a:rPr lang="en-US" sz="1200" spc="-20" dirty="0" smtClean="0">
                <a:latin typeface="Arial"/>
                <a:cs typeface="Arial"/>
              </a:rPr>
              <a:t>with regular </a:t>
            </a:r>
            <a:r>
              <a:rPr lang="en-US" sz="1200" spc="-25" dirty="0" smtClean="0">
                <a:latin typeface="Arial"/>
                <a:cs typeface="Arial"/>
              </a:rPr>
              <a:t>database </a:t>
            </a:r>
            <a:r>
              <a:rPr lang="en-US" sz="1200" spc="-15" dirty="0" smtClean="0">
                <a:latin typeface="Arial"/>
                <a:cs typeface="Arial"/>
              </a:rPr>
              <a:t>or  </a:t>
            </a:r>
            <a:r>
              <a:rPr lang="en-US" sz="1200" spc="-25" dirty="0" smtClean="0">
                <a:latin typeface="Arial"/>
                <a:cs typeface="Arial"/>
              </a:rPr>
              <a:t>statistics</a:t>
            </a:r>
            <a:r>
              <a:rPr lang="en-US" sz="1200" spc="-55" dirty="0" smtClean="0">
                <a:latin typeface="Arial"/>
                <a:cs typeface="Arial"/>
              </a:rPr>
              <a:t> </a:t>
            </a:r>
            <a:r>
              <a:rPr lang="en-US" sz="1200" spc="-25" dirty="0" smtClean="0">
                <a:latin typeface="Arial"/>
                <a:cs typeface="Arial"/>
              </a:rPr>
              <a:t>tools.</a:t>
            </a:r>
            <a:endParaRPr lang="en-US" sz="1200" dirty="0" smtClean="0">
              <a:latin typeface="Arial"/>
              <a:cs typeface="Arial"/>
            </a:endParaRPr>
          </a:p>
          <a:p>
            <a:pPr marL="12700" marR="137160">
              <a:lnSpc>
                <a:spcPts val="1620"/>
              </a:lnSpc>
              <a:spcBef>
                <a:spcPts val="595"/>
              </a:spcBef>
            </a:pPr>
            <a:r>
              <a:rPr lang="en-US" sz="1200" spc="-25" dirty="0" smtClean="0">
                <a:latin typeface="Arial"/>
                <a:cs typeface="Arial"/>
              </a:rPr>
              <a:t>Hadoop</a:t>
            </a:r>
            <a:r>
              <a:rPr lang="en-US" sz="1200" spc="-50"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0" dirty="0" smtClean="0">
                <a:latin typeface="Arial"/>
                <a:cs typeface="Arial"/>
              </a:rPr>
              <a:t>used</a:t>
            </a:r>
            <a:r>
              <a:rPr lang="en-US" sz="1200" spc="-6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0" dirty="0" smtClean="0">
                <a:latin typeface="Arial"/>
                <a:cs typeface="Arial"/>
              </a:rPr>
              <a:t>OLTP</a:t>
            </a:r>
            <a:r>
              <a:rPr lang="en-US" sz="1200" spc="-50" dirty="0" smtClean="0">
                <a:latin typeface="Arial"/>
                <a:cs typeface="Arial"/>
              </a:rPr>
              <a:t> </a:t>
            </a:r>
            <a:r>
              <a:rPr lang="en-US" sz="1200" spc="-25" dirty="0" smtClean="0">
                <a:latin typeface="Arial"/>
                <a:cs typeface="Arial"/>
              </a:rPr>
              <a:t>nor</a:t>
            </a:r>
            <a:r>
              <a:rPr lang="en-US" sz="1200" spc="-50" dirty="0" smtClean="0">
                <a:latin typeface="Arial"/>
                <a:cs typeface="Arial"/>
              </a:rPr>
              <a:t> </a:t>
            </a:r>
            <a:r>
              <a:rPr lang="en-US" sz="1200" spc="-25" dirty="0" smtClean="0">
                <a:latin typeface="Arial"/>
                <a:cs typeface="Arial"/>
              </a:rPr>
              <a:t>OLAP,</a:t>
            </a:r>
            <a:r>
              <a:rPr lang="en-US" sz="1200" spc="-40" dirty="0" smtClean="0">
                <a:latin typeface="Arial"/>
                <a:cs typeface="Arial"/>
              </a:rPr>
              <a:t> </a:t>
            </a:r>
            <a:r>
              <a:rPr lang="en-US" sz="1200" spc="-25" dirty="0" smtClean="0">
                <a:latin typeface="Arial"/>
                <a:cs typeface="Arial"/>
              </a:rPr>
              <a:t>but</a:t>
            </a:r>
            <a:r>
              <a:rPr lang="en-US" sz="1200" spc="-30"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spc="-20" dirty="0" smtClean="0">
                <a:latin typeface="Arial"/>
                <a:cs typeface="Arial"/>
              </a:rPr>
              <a:t>used</a:t>
            </a:r>
            <a:r>
              <a:rPr lang="en-US" sz="1200" spc="-60"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15" dirty="0" smtClean="0">
                <a:latin typeface="Arial"/>
                <a:cs typeface="Arial"/>
              </a:rPr>
              <a:t>big</a:t>
            </a:r>
            <a:r>
              <a:rPr lang="en-US" sz="1200" spc="-50" dirty="0" smtClean="0">
                <a:latin typeface="Arial"/>
                <a:cs typeface="Arial"/>
              </a:rPr>
              <a:t> </a:t>
            </a:r>
            <a:r>
              <a:rPr lang="en-US" sz="1200" spc="-25" dirty="0" smtClean="0">
                <a:latin typeface="Arial"/>
                <a:cs typeface="Arial"/>
              </a:rPr>
              <a:t>data,</a:t>
            </a:r>
            <a:r>
              <a:rPr lang="en-US" sz="1200" spc="-4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15" dirty="0" smtClean="0">
                <a:latin typeface="Arial"/>
                <a:cs typeface="Arial"/>
              </a:rPr>
              <a:t>it</a:t>
            </a:r>
            <a:r>
              <a:rPr lang="en-US" sz="1200" spc="-55" dirty="0" smtClean="0">
                <a:latin typeface="Arial"/>
                <a:cs typeface="Arial"/>
              </a:rPr>
              <a:t> </a:t>
            </a:r>
            <a:r>
              <a:rPr lang="en-US" sz="1200" spc="-30" dirty="0" smtClean="0">
                <a:latin typeface="Arial"/>
                <a:cs typeface="Arial"/>
              </a:rPr>
              <a:t>complements  </a:t>
            </a:r>
            <a:r>
              <a:rPr lang="en-US" sz="1200" spc="-20" dirty="0" smtClean="0">
                <a:latin typeface="Arial"/>
                <a:cs typeface="Arial"/>
              </a:rPr>
              <a:t>these</a:t>
            </a:r>
            <a:r>
              <a:rPr lang="en-US" sz="1200" spc="-60" dirty="0" smtClean="0">
                <a:latin typeface="Arial"/>
                <a:cs typeface="Arial"/>
              </a:rPr>
              <a:t> </a:t>
            </a:r>
            <a:r>
              <a:rPr lang="en-US" sz="1200" spc="-20" dirty="0" smtClean="0">
                <a:latin typeface="Arial"/>
                <a:cs typeface="Arial"/>
              </a:rPr>
              <a:t>two</a:t>
            </a:r>
            <a:r>
              <a:rPr lang="en-US" sz="1200" spc="-5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manage</a:t>
            </a:r>
            <a:r>
              <a:rPr lang="en-US" sz="1200" spc="-45" dirty="0" smtClean="0">
                <a:latin typeface="Arial"/>
                <a:cs typeface="Arial"/>
              </a:rPr>
              <a:t> </a:t>
            </a:r>
            <a:r>
              <a:rPr lang="en-US" sz="1200" spc="-25" dirty="0" smtClean="0">
                <a:latin typeface="Arial"/>
                <a:cs typeface="Arial"/>
              </a:rPr>
              <a:t>data.</a:t>
            </a:r>
            <a:r>
              <a:rPr lang="en-US" sz="1200" spc="-35" dirty="0" smtClean="0">
                <a:latin typeface="Arial"/>
                <a:cs typeface="Arial"/>
              </a:rPr>
              <a:t> </a:t>
            </a:r>
            <a:r>
              <a:rPr lang="en-US" sz="1200" spc="-25" dirty="0" smtClean="0">
                <a:latin typeface="Arial"/>
                <a:cs typeface="Arial"/>
              </a:rPr>
              <a:t>Hadoop</a:t>
            </a:r>
            <a:r>
              <a:rPr lang="en-US" sz="1200" spc="-55" dirty="0" smtClean="0">
                <a:latin typeface="Arial"/>
                <a:cs typeface="Arial"/>
              </a:rPr>
              <a:t> </a:t>
            </a:r>
            <a:r>
              <a:rPr lang="en-US" sz="1200" spc="-20" dirty="0" smtClean="0">
                <a:latin typeface="Arial"/>
                <a:cs typeface="Arial"/>
              </a:rPr>
              <a:t>is</a:t>
            </a:r>
            <a:r>
              <a:rPr lang="en-US" sz="1200" spc="-40" dirty="0" smtClean="0">
                <a:latin typeface="Arial"/>
                <a:cs typeface="Arial"/>
              </a:rPr>
              <a:t> </a:t>
            </a:r>
            <a:r>
              <a:rPr lang="en-US" sz="1200" spc="-25" dirty="0" smtClean="0">
                <a:latin typeface="Arial"/>
                <a:cs typeface="Arial"/>
              </a:rPr>
              <a:t>not</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replacement</a:t>
            </a:r>
            <a:r>
              <a:rPr lang="en-US" sz="1200" spc="-65"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RDBMS.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7</a:t>
            </a:fld>
            <a:endParaRPr lang="fr-FR"/>
          </a:p>
        </p:txBody>
      </p:sp>
    </p:spTree>
    <p:extLst>
      <p:ext uri="{BB962C8B-B14F-4D97-AF65-F5344CB8AC3E}">
        <p14:creationId xmlns:p14="http://schemas.microsoft.com/office/powerpoint/2010/main" val="3945196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0" dirty="0" smtClean="0">
                <a:latin typeface="Arial"/>
                <a:cs typeface="Arial"/>
              </a:rPr>
              <a:t>The Open Data </a:t>
            </a:r>
            <a:r>
              <a:rPr lang="en-US" sz="1200" spc="-25" dirty="0" smtClean="0">
                <a:latin typeface="Arial"/>
                <a:cs typeface="Arial"/>
              </a:rPr>
              <a:t>Platform</a:t>
            </a:r>
            <a:r>
              <a:rPr lang="en-US" sz="1200" spc="-145" dirty="0" smtClean="0">
                <a:latin typeface="Arial"/>
                <a:cs typeface="Arial"/>
              </a:rPr>
              <a:t> </a:t>
            </a:r>
            <a:r>
              <a:rPr lang="en-US" sz="1200" spc="-30" dirty="0" smtClean="0">
                <a:latin typeface="Arial"/>
                <a:cs typeface="Arial"/>
              </a:rPr>
              <a:t>(www.opendataplatform.org):</a:t>
            </a:r>
            <a:endParaRPr lang="en-US" sz="1200" dirty="0" smtClean="0">
              <a:latin typeface="Arial"/>
              <a:cs typeface="Arial"/>
            </a:endParaRPr>
          </a:p>
          <a:p>
            <a:pPr marL="585470" marR="5080" indent="-344170">
              <a:lnSpc>
                <a:spcPts val="1610"/>
              </a:lnSpc>
              <a:spcBef>
                <a:spcPts val="740"/>
              </a:spcBef>
              <a:buFont typeface="Symbol"/>
              <a:buChar char=""/>
              <a:tabLst>
                <a:tab pos="584835" algn="l"/>
                <a:tab pos="585470" algn="l"/>
              </a:tabLst>
            </a:pPr>
            <a:r>
              <a:rPr lang="en-US" sz="1200" spc="-20" dirty="0" smtClean="0">
                <a:latin typeface="Arial"/>
                <a:cs typeface="Arial"/>
              </a:rPr>
              <a:t>The </a:t>
            </a:r>
            <a:r>
              <a:rPr lang="en-US" sz="1200" spc="-15" dirty="0" smtClean="0">
                <a:latin typeface="Arial"/>
                <a:cs typeface="Arial"/>
              </a:rPr>
              <a:t>ODP </a:t>
            </a:r>
            <a:r>
              <a:rPr lang="en-US" sz="1200" spc="-20" dirty="0" smtClean="0">
                <a:latin typeface="Arial"/>
                <a:cs typeface="Arial"/>
              </a:rPr>
              <a:t>Core </a:t>
            </a:r>
            <a:r>
              <a:rPr lang="en-US" sz="1200" spc="-25" dirty="0" smtClean="0">
                <a:latin typeface="Arial"/>
                <a:cs typeface="Arial"/>
              </a:rPr>
              <a:t>will initially focus </a:t>
            </a:r>
            <a:r>
              <a:rPr lang="en-US" sz="1200" spc="-15" dirty="0" smtClean="0">
                <a:latin typeface="Arial"/>
                <a:cs typeface="Arial"/>
              </a:rPr>
              <a:t>on </a:t>
            </a:r>
            <a:r>
              <a:rPr lang="en-US" sz="1200" spc="-25" dirty="0" smtClean="0">
                <a:latin typeface="Arial"/>
                <a:cs typeface="Arial"/>
              </a:rPr>
              <a:t>Apache Hadoop </a:t>
            </a:r>
            <a:r>
              <a:rPr lang="en-US" sz="1200" spc="-30" dirty="0" smtClean="0">
                <a:latin typeface="Arial"/>
                <a:cs typeface="Arial"/>
              </a:rPr>
              <a:t>(inclusive </a:t>
            </a:r>
            <a:r>
              <a:rPr lang="en-US" sz="1200" spc="-15" dirty="0" smtClean="0">
                <a:latin typeface="Arial"/>
                <a:cs typeface="Arial"/>
              </a:rPr>
              <a:t>of </a:t>
            </a:r>
            <a:r>
              <a:rPr lang="en-US" sz="1200" spc="-25" dirty="0" smtClean="0">
                <a:latin typeface="Arial"/>
                <a:cs typeface="Arial"/>
              </a:rPr>
              <a:t>HDFS,</a:t>
            </a:r>
            <a:r>
              <a:rPr lang="en-US" sz="1200" spc="-265" dirty="0" smtClean="0">
                <a:latin typeface="Arial"/>
                <a:cs typeface="Arial"/>
              </a:rPr>
              <a:t> </a:t>
            </a:r>
            <a:r>
              <a:rPr lang="en-US" sz="1200" spc="-30" dirty="0" smtClean="0">
                <a:latin typeface="Arial"/>
                <a:cs typeface="Arial"/>
              </a:rPr>
              <a:t>YARN,  </a:t>
            </a:r>
            <a:r>
              <a:rPr lang="en-US" sz="1200" spc="-20" dirty="0" smtClean="0">
                <a:latin typeface="Arial"/>
                <a:cs typeface="Arial"/>
              </a:rPr>
              <a:t>and</a:t>
            </a:r>
            <a:r>
              <a:rPr lang="en-US" sz="1200" spc="-45" dirty="0" smtClean="0">
                <a:latin typeface="Arial"/>
                <a:cs typeface="Arial"/>
              </a:rPr>
              <a:t> </a:t>
            </a:r>
            <a:r>
              <a:rPr lang="en-US" sz="1200" spc="-25" dirty="0" smtClean="0">
                <a:latin typeface="Arial"/>
                <a:cs typeface="Arial"/>
              </a:rPr>
              <a:t>MapReduce)</a:t>
            </a:r>
            <a:r>
              <a:rPr lang="en-US" sz="1200" spc="-55"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5" dirty="0" smtClean="0">
                <a:latin typeface="Arial"/>
                <a:cs typeface="Arial"/>
              </a:rPr>
              <a:t>Apache</a:t>
            </a:r>
            <a:r>
              <a:rPr lang="en-US" sz="1200" spc="-55" dirty="0" smtClean="0">
                <a:latin typeface="Arial"/>
                <a:cs typeface="Arial"/>
              </a:rPr>
              <a:t> </a:t>
            </a:r>
            <a:r>
              <a:rPr lang="en-US" sz="1200" spc="-25" dirty="0" err="1" smtClean="0">
                <a:latin typeface="Arial"/>
                <a:cs typeface="Arial"/>
              </a:rPr>
              <a:t>Ambari</a:t>
            </a:r>
            <a:r>
              <a:rPr lang="en-US" sz="1200" spc="-25" dirty="0" smtClean="0">
                <a:latin typeface="Arial"/>
                <a:cs typeface="Arial"/>
              </a:rPr>
              <a:t>.</a:t>
            </a:r>
            <a:r>
              <a:rPr lang="en-US" sz="1200" spc="-50" dirty="0" smtClean="0">
                <a:latin typeface="Arial"/>
                <a:cs typeface="Arial"/>
              </a:rPr>
              <a:t> </a:t>
            </a:r>
            <a:r>
              <a:rPr lang="en-US" sz="1200" spc="-20" dirty="0" smtClean="0">
                <a:latin typeface="Arial"/>
                <a:cs typeface="Arial"/>
              </a:rPr>
              <a:t>Once</a:t>
            </a:r>
            <a:r>
              <a:rPr lang="en-US" sz="1200" spc="-55"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15" dirty="0" smtClean="0">
                <a:latin typeface="Arial"/>
                <a:cs typeface="Arial"/>
              </a:rPr>
              <a:t>ODP</a:t>
            </a:r>
            <a:r>
              <a:rPr lang="en-US" sz="1200" spc="-55" dirty="0" smtClean="0">
                <a:latin typeface="Arial"/>
                <a:cs typeface="Arial"/>
              </a:rPr>
              <a:t> </a:t>
            </a:r>
            <a:r>
              <a:rPr lang="en-US" sz="1200" spc="-25" dirty="0" smtClean="0">
                <a:latin typeface="Arial"/>
                <a:cs typeface="Arial"/>
              </a:rPr>
              <a:t>members</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processes  </a:t>
            </a:r>
            <a:r>
              <a:rPr lang="en-US" sz="1200" spc="-20" dirty="0" smtClean="0">
                <a:latin typeface="Arial"/>
                <a:cs typeface="Arial"/>
              </a:rPr>
              <a:t>are </a:t>
            </a:r>
            <a:r>
              <a:rPr lang="en-US" sz="1200" spc="-25" dirty="0" smtClean="0">
                <a:latin typeface="Arial"/>
                <a:cs typeface="Arial"/>
              </a:rPr>
              <a:t>well </a:t>
            </a:r>
            <a:r>
              <a:rPr lang="en-US" sz="1200" spc="-30" dirty="0" smtClean="0">
                <a:latin typeface="Arial"/>
                <a:cs typeface="Arial"/>
              </a:rPr>
              <a:t>established, </a:t>
            </a:r>
            <a:r>
              <a:rPr lang="en-US" sz="1200" spc="-20" dirty="0" smtClean="0">
                <a:latin typeface="Arial"/>
                <a:cs typeface="Arial"/>
              </a:rPr>
              <a:t>the scope of the ODP Core may </a:t>
            </a:r>
            <a:r>
              <a:rPr lang="en-US" sz="1200" spc="-25" dirty="0" smtClean="0">
                <a:latin typeface="Arial"/>
                <a:cs typeface="Arial"/>
              </a:rPr>
              <a:t>expand </a:t>
            </a:r>
            <a:r>
              <a:rPr lang="en-US" sz="1200" spc="-10" dirty="0" smtClean="0">
                <a:latin typeface="Arial"/>
                <a:cs typeface="Arial"/>
              </a:rPr>
              <a:t>to </a:t>
            </a:r>
            <a:r>
              <a:rPr lang="en-US" sz="1200" spc="-25" dirty="0" smtClean="0">
                <a:latin typeface="Arial"/>
                <a:cs typeface="Arial"/>
              </a:rPr>
              <a:t>include other  </a:t>
            </a:r>
            <a:r>
              <a:rPr lang="en-US" sz="1200" spc="-20" dirty="0" smtClean="0">
                <a:latin typeface="Arial"/>
                <a:cs typeface="Arial"/>
              </a:rPr>
              <a:t>open </a:t>
            </a:r>
            <a:r>
              <a:rPr lang="en-US" sz="1200" spc="-25" dirty="0" smtClean="0">
                <a:latin typeface="Arial"/>
                <a:cs typeface="Arial"/>
              </a:rPr>
              <a:t>source</a:t>
            </a:r>
            <a:r>
              <a:rPr lang="en-US" sz="1200" spc="-95" dirty="0" smtClean="0">
                <a:latin typeface="Arial"/>
                <a:cs typeface="Arial"/>
              </a:rPr>
              <a:t> </a:t>
            </a:r>
            <a:r>
              <a:rPr lang="en-US" sz="1200" spc="-25" dirty="0" smtClean="0">
                <a:latin typeface="Arial"/>
                <a:cs typeface="Arial"/>
              </a:rPr>
              <a:t>projects.</a:t>
            </a:r>
            <a:endParaRPr lang="en-US" sz="1200" dirty="0" smtClean="0">
              <a:latin typeface="Arial"/>
              <a:cs typeface="Arial"/>
            </a:endParaRPr>
          </a:p>
          <a:p>
            <a:pPr marL="12700" marR="19050">
              <a:lnSpc>
                <a:spcPts val="1610"/>
              </a:lnSpc>
              <a:spcBef>
                <a:spcPts val="615"/>
              </a:spcBef>
            </a:pPr>
            <a:r>
              <a:rPr lang="en-US" sz="1200" spc="-25" dirty="0" smtClean="0">
                <a:latin typeface="Arial"/>
                <a:cs typeface="Arial"/>
              </a:rPr>
              <a:t>Apache</a:t>
            </a:r>
            <a:r>
              <a:rPr lang="en-US" sz="1200" spc="-55" dirty="0" smtClean="0">
                <a:latin typeface="Arial"/>
                <a:cs typeface="Arial"/>
              </a:rPr>
              <a:t> </a:t>
            </a:r>
            <a:r>
              <a:rPr lang="en-US" sz="1200" spc="-20" dirty="0" err="1" smtClean="0">
                <a:latin typeface="Arial"/>
                <a:cs typeface="Arial"/>
              </a:rPr>
              <a:t>Ambari</a:t>
            </a:r>
            <a:r>
              <a:rPr lang="en-US" sz="1200" spc="-50" dirty="0" smtClean="0">
                <a:latin typeface="Arial"/>
                <a:cs typeface="Arial"/>
              </a:rPr>
              <a:t> </a:t>
            </a:r>
            <a:r>
              <a:rPr lang="en-US" sz="1200" spc="-25" dirty="0" smtClean="0">
                <a:latin typeface="Arial"/>
                <a:cs typeface="Arial"/>
              </a:rPr>
              <a:t>aims</a:t>
            </a:r>
            <a:r>
              <a:rPr lang="en-US" sz="1200" spc="-4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make</a:t>
            </a:r>
            <a:r>
              <a:rPr lang="en-US" sz="1200" spc="-55" dirty="0" smtClean="0">
                <a:latin typeface="Arial"/>
                <a:cs typeface="Arial"/>
              </a:rPr>
              <a:t> </a:t>
            </a:r>
            <a:r>
              <a:rPr lang="en-US" sz="1200" spc="-25" dirty="0" smtClean="0">
                <a:latin typeface="Arial"/>
                <a:cs typeface="Arial"/>
              </a:rPr>
              <a:t>Hadoop</a:t>
            </a:r>
            <a:r>
              <a:rPr lang="en-US" sz="1200" spc="-65" dirty="0" smtClean="0">
                <a:latin typeface="Arial"/>
                <a:cs typeface="Arial"/>
              </a:rPr>
              <a:t> </a:t>
            </a:r>
            <a:r>
              <a:rPr lang="en-US" sz="1200" spc="-25" dirty="0" smtClean="0">
                <a:latin typeface="Arial"/>
                <a:cs typeface="Arial"/>
              </a:rPr>
              <a:t>management</a:t>
            </a:r>
            <a:r>
              <a:rPr lang="en-US" sz="1200" spc="-45" dirty="0" smtClean="0">
                <a:latin typeface="Arial"/>
                <a:cs typeface="Arial"/>
              </a:rPr>
              <a:t> </a:t>
            </a:r>
            <a:r>
              <a:rPr lang="en-US" sz="1200" spc="-25" dirty="0" smtClean="0">
                <a:latin typeface="Arial"/>
                <a:cs typeface="Arial"/>
              </a:rPr>
              <a:t>simpler</a:t>
            </a:r>
            <a:r>
              <a:rPr lang="en-US" sz="1200" spc="-40"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25" dirty="0" smtClean="0">
                <a:latin typeface="Arial"/>
                <a:cs typeface="Arial"/>
              </a:rPr>
              <a:t>developing</a:t>
            </a:r>
            <a:r>
              <a:rPr lang="en-US" sz="1200" spc="-50" dirty="0" smtClean="0">
                <a:latin typeface="Arial"/>
                <a:cs typeface="Arial"/>
              </a:rPr>
              <a:t> </a:t>
            </a:r>
            <a:r>
              <a:rPr lang="en-US" sz="1200" spc="-30" dirty="0" smtClean="0">
                <a:latin typeface="Arial"/>
                <a:cs typeface="Arial"/>
              </a:rPr>
              <a:t>software</a:t>
            </a:r>
            <a:r>
              <a:rPr lang="en-US" sz="1200" spc="-40" dirty="0" smtClean="0">
                <a:latin typeface="Arial"/>
                <a:cs typeface="Arial"/>
              </a:rPr>
              <a:t> </a:t>
            </a:r>
            <a:r>
              <a:rPr lang="en-US" sz="1200" spc="-15" dirty="0" smtClean="0">
                <a:latin typeface="Arial"/>
                <a:cs typeface="Arial"/>
              </a:rPr>
              <a:t>for  </a:t>
            </a:r>
            <a:r>
              <a:rPr lang="en-US" sz="1200" spc="-25" dirty="0" smtClean="0">
                <a:latin typeface="Arial"/>
                <a:cs typeface="Arial"/>
              </a:rPr>
              <a:t>provisioning, managing, </a:t>
            </a:r>
            <a:r>
              <a:rPr lang="en-US" sz="1200" spc="-20" dirty="0" smtClean="0">
                <a:latin typeface="Arial"/>
                <a:cs typeface="Arial"/>
              </a:rPr>
              <a:t>and </a:t>
            </a:r>
            <a:r>
              <a:rPr lang="en-US" sz="1200" spc="-25" dirty="0" smtClean="0">
                <a:latin typeface="Arial"/>
                <a:cs typeface="Arial"/>
              </a:rPr>
              <a:t>monitoring Apache Hadoop clusters. </a:t>
            </a:r>
            <a:r>
              <a:rPr lang="en-US" sz="1200" spc="-25" dirty="0" err="1" smtClean="0">
                <a:latin typeface="Arial"/>
                <a:cs typeface="Arial"/>
              </a:rPr>
              <a:t>Ambari</a:t>
            </a:r>
            <a:r>
              <a:rPr lang="en-US" sz="1200" spc="-25" dirty="0" smtClean="0">
                <a:latin typeface="Arial"/>
                <a:cs typeface="Arial"/>
              </a:rPr>
              <a:t> provides </a:t>
            </a:r>
            <a:r>
              <a:rPr lang="en-US" sz="1200" spc="-30" dirty="0" smtClean="0">
                <a:latin typeface="Arial"/>
                <a:cs typeface="Arial"/>
              </a:rPr>
              <a:t>an  </a:t>
            </a:r>
            <a:r>
              <a:rPr lang="en-US" sz="1200" spc="-25" dirty="0" smtClean="0">
                <a:latin typeface="Arial"/>
                <a:cs typeface="Arial"/>
              </a:rPr>
              <a:t>intuitive, easy-to-use Hadoop </a:t>
            </a:r>
            <a:r>
              <a:rPr lang="en-US" sz="1200" spc="-30" dirty="0" smtClean="0">
                <a:latin typeface="Arial"/>
                <a:cs typeface="Arial"/>
              </a:rPr>
              <a:t>management </a:t>
            </a:r>
            <a:r>
              <a:rPr lang="en-US" sz="1200" spc="-25" dirty="0" smtClean="0">
                <a:latin typeface="Arial"/>
                <a:cs typeface="Arial"/>
              </a:rPr>
              <a:t>web </a:t>
            </a:r>
            <a:r>
              <a:rPr lang="en-US" sz="1200" spc="-15" dirty="0" smtClean="0">
                <a:latin typeface="Arial"/>
                <a:cs typeface="Arial"/>
              </a:rPr>
              <a:t>UI </a:t>
            </a:r>
            <a:r>
              <a:rPr lang="en-US" sz="1200" spc="-25" dirty="0" smtClean="0">
                <a:latin typeface="Arial"/>
                <a:cs typeface="Arial"/>
              </a:rPr>
              <a:t>backed </a:t>
            </a:r>
            <a:r>
              <a:rPr lang="en-US" sz="1200" spc="-15" dirty="0" smtClean="0">
                <a:latin typeface="Arial"/>
                <a:cs typeface="Arial"/>
              </a:rPr>
              <a:t>by </a:t>
            </a:r>
            <a:r>
              <a:rPr lang="en-US" sz="1200" spc="-20" dirty="0" smtClean="0">
                <a:latin typeface="Arial"/>
                <a:cs typeface="Arial"/>
              </a:rPr>
              <a:t>its </a:t>
            </a:r>
            <a:r>
              <a:rPr lang="en-US" sz="1200" spc="-25" dirty="0" smtClean="0">
                <a:latin typeface="Arial"/>
                <a:cs typeface="Arial"/>
              </a:rPr>
              <a:t>RESTful</a:t>
            </a:r>
            <a:r>
              <a:rPr lang="en-US" sz="1200" spc="-250" dirty="0" smtClean="0">
                <a:latin typeface="Arial"/>
                <a:cs typeface="Arial"/>
              </a:rPr>
              <a:t> </a:t>
            </a:r>
            <a:r>
              <a:rPr lang="en-US" sz="1200" spc="-25" dirty="0" smtClean="0">
                <a:latin typeface="Arial"/>
                <a:cs typeface="Arial"/>
              </a:rPr>
              <a:t>APIs.</a:t>
            </a:r>
            <a:endParaRPr lang="en-US" sz="1200" dirty="0" smtClean="0">
              <a:latin typeface="Arial"/>
              <a:cs typeface="Arial"/>
            </a:endParaRPr>
          </a:p>
          <a:p>
            <a:pPr marL="12700">
              <a:lnSpc>
                <a:spcPct val="100000"/>
              </a:lnSpc>
              <a:spcBef>
                <a:spcPts val="495"/>
              </a:spcBef>
            </a:pPr>
            <a:r>
              <a:rPr lang="en-US" sz="1200" i="1" spc="-25" dirty="0" smtClean="0">
                <a:latin typeface="Arial"/>
                <a:cs typeface="Arial"/>
              </a:rPr>
              <a:t>Reference summary </a:t>
            </a:r>
            <a:r>
              <a:rPr lang="en-US" sz="1200" i="1" spc="-20" dirty="0" smtClean="0">
                <a:latin typeface="Arial"/>
                <a:cs typeface="Arial"/>
              </a:rPr>
              <a:t>from</a:t>
            </a:r>
            <a:r>
              <a:rPr lang="en-US" sz="1200" i="1" spc="-120" dirty="0" smtClean="0">
                <a:latin typeface="Arial"/>
                <a:cs typeface="Arial"/>
              </a:rPr>
              <a:t> </a:t>
            </a:r>
            <a:r>
              <a:rPr lang="en-US" sz="1200" i="1" spc="-30" dirty="0" smtClean="0">
                <a:latin typeface="Arial"/>
                <a:cs typeface="Arial"/>
                <a:hlinkClick r:id="rId3"/>
              </a:rPr>
              <a:t>http://hadoop.apache.org:</a:t>
            </a:r>
            <a:endParaRPr lang="en-US" sz="1200" dirty="0" smtClean="0">
              <a:latin typeface="Arial"/>
              <a:cs typeface="Arial"/>
            </a:endParaRPr>
          </a:p>
          <a:p>
            <a:pPr marL="12700" marR="130175">
              <a:lnSpc>
                <a:spcPts val="1610"/>
              </a:lnSpc>
              <a:spcBef>
                <a:spcPts val="645"/>
              </a:spcBef>
            </a:pPr>
            <a:r>
              <a:rPr lang="en-US" sz="1200" spc="-20" dirty="0" smtClean="0">
                <a:latin typeface="Arial"/>
                <a:cs typeface="Arial"/>
              </a:rPr>
              <a:t>The </a:t>
            </a:r>
            <a:r>
              <a:rPr lang="en-US" sz="1200" spc="-25" dirty="0" smtClean="0">
                <a:latin typeface="Arial"/>
                <a:cs typeface="Arial"/>
              </a:rPr>
              <a:t>Apache™ Hadoop® project develops open-source </a:t>
            </a:r>
            <a:r>
              <a:rPr lang="en-US" sz="1200" spc="-30" dirty="0" smtClean="0">
                <a:latin typeface="Arial"/>
                <a:cs typeface="Arial"/>
              </a:rPr>
              <a:t>software </a:t>
            </a:r>
            <a:r>
              <a:rPr lang="en-US" sz="1200" spc="-15" dirty="0" smtClean="0">
                <a:latin typeface="Arial"/>
                <a:cs typeface="Arial"/>
              </a:rPr>
              <a:t>for </a:t>
            </a:r>
            <a:r>
              <a:rPr lang="en-US" sz="1200" spc="-25" dirty="0" smtClean="0">
                <a:latin typeface="Arial"/>
                <a:cs typeface="Arial"/>
              </a:rPr>
              <a:t>reliable, scalable,  distributed</a:t>
            </a:r>
            <a:r>
              <a:rPr lang="en-US" sz="1200" spc="-60" dirty="0" smtClean="0">
                <a:latin typeface="Arial"/>
                <a:cs typeface="Arial"/>
              </a:rPr>
              <a:t> </a:t>
            </a:r>
            <a:r>
              <a:rPr lang="en-US" sz="1200" spc="-30" dirty="0" smtClean="0">
                <a:latin typeface="Arial"/>
                <a:cs typeface="Arial"/>
              </a:rPr>
              <a:t>computing.</a:t>
            </a:r>
            <a:endParaRPr lang="en-US" sz="1200" dirty="0" smtClean="0">
              <a:latin typeface="Arial"/>
              <a:cs typeface="Arial"/>
            </a:endParaRPr>
          </a:p>
          <a:p>
            <a:pPr marL="12700" marR="123825">
              <a:lnSpc>
                <a:spcPct val="96000"/>
              </a:lnSpc>
              <a:spcBef>
                <a:spcPts val="555"/>
              </a:spcBef>
            </a:pPr>
            <a:r>
              <a:rPr lang="en-US" sz="1200" spc="-20" dirty="0" smtClean="0">
                <a:latin typeface="Arial"/>
                <a:cs typeface="Arial"/>
              </a:rPr>
              <a:t>The </a:t>
            </a:r>
            <a:r>
              <a:rPr lang="en-US" sz="1200" spc="-25" dirty="0" smtClean="0">
                <a:latin typeface="Arial"/>
                <a:cs typeface="Arial"/>
              </a:rPr>
              <a:t>Apache Hadoop software library </a:t>
            </a:r>
            <a:r>
              <a:rPr lang="en-US" sz="1200" spc="-20" dirty="0" smtClean="0">
                <a:latin typeface="Arial"/>
                <a:cs typeface="Arial"/>
              </a:rPr>
              <a:t>is </a:t>
            </a:r>
            <a:r>
              <a:rPr lang="en-US" sz="1200" dirty="0" smtClean="0">
                <a:latin typeface="Arial"/>
                <a:cs typeface="Arial"/>
              </a:rPr>
              <a:t>a </a:t>
            </a:r>
            <a:r>
              <a:rPr lang="en-US" sz="1200" spc="-25" dirty="0" smtClean="0">
                <a:latin typeface="Arial"/>
                <a:cs typeface="Arial"/>
              </a:rPr>
              <a:t>framework that </a:t>
            </a:r>
            <a:r>
              <a:rPr lang="en-US" sz="1200" spc="-30" dirty="0" smtClean="0">
                <a:latin typeface="Arial"/>
                <a:cs typeface="Arial"/>
              </a:rPr>
              <a:t>allows </a:t>
            </a:r>
            <a:r>
              <a:rPr lang="en-US" sz="1200" spc="-20" dirty="0" smtClean="0">
                <a:latin typeface="Arial"/>
                <a:cs typeface="Arial"/>
              </a:rPr>
              <a:t>for </a:t>
            </a:r>
            <a:r>
              <a:rPr lang="en-US" sz="1200" spc="-15" dirty="0" smtClean="0">
                <a:latin typeface="Arial"/>
                <a:cs typeface="Arial"/>
              </a:rPr>
              <a:t>the </a:t>
            </a:r>
            <a:r>
              <a:rPr lang="en-US" sz="1200" spc="-30" dirty="0" smtClean="0">
                <a:latin typeface="Arial"/>
                <a:cs typeface="Arial"/>
              </a:rPr>
              <a:t>distributed  </a:t>
            </a:r>
            <a:r>
              <a:rPr lang="en-US" sz="1200" spc="-25" dirty="0" smtClean="0">
                <a:latin typeface="Arial"/>
                <a:cs typeface="Arial"/>
              </a:rPr>
              <a:t>processing </a:t>
            </a:r>
            <a:r>
              <a:rPr lang="en-US" sz="1200" spc="-20" dirty="0" smtClean="0">
                <a:latin typeface="Arial"/>
                <a:cs typeface="Arial"/>
              </a:rPr>
              <a:t>of </a:t>
            </a:r>
            <a:r>
              <a:rPr lang="en-US" sz="1200" spc="-25" dirty="0" smtClean="0">
                <a:latin typeface="Arial"/>
                <a:cs typeface="Arial"/>
              </a:rPr>
              <a:t>large </a:t>
            </a:r>
            <a:r>
              <a:rPr lang="en-US" sz="1200" spc="-20" dirty="0" smtClean="0">
                <a:latin typeface="Arial"/>
                <a:cs typeface="Arial"/>
              </a:rPr>
              <a:t>data sets </a:t>
            </a:r>
            <a:r>
              <a:rPr lang="en-US" sz="1200" spc="-25" dirty="0" smtClean="0">
                <a:latin typeface="Arial"/>
                <a:cs typeface="Arial"/>
              </a:rPr>
              <a:t>across </a:t>
            </a:r>
            <a:r>
              <a:rPr lang="en-US" sz="1200" spc="-30" dirty="0" smtClean="0">
                <a:latin typeface="Arial"/>
                <a:cs typeface="Arial"/>
              </a:rPr>
              <a:t>clusters </a:t>
            </a:r>
            <a:r>
              <a:rPr lang="en-US" sz="1200" spc="-20" dirty="0" smtClean="0">
                <a:latin typeface="Arial"/>
                <a:cs typeface="Arial"/>
              </a:rPr>
              <a:t>of </a:t>
            </a:r>
            <a:r>
              <a:rPr lang="en-US" sz="1200" spc="-25" dirty="0" smtClean="0">
                <a:latin typeface="Arial"/>
                <a:cs typeface="Arial"/>
              </a:rPr>
              <a:t>computers </a:t>
            </a:r>
            <a:r>
              <a:rPr lang="en-US" sz="1200" spc="-20" dirty="0" smtClean="0">
                <a:latin typeface="Arial"/>
                <a:cs typeface="Arial"/>
              </a:rPr>
              <a:t>using simple </a:t>
            </a:r>
            <a:r>
              <a:rPr lang="en-US" sz="1200" spc="-30" dirty="0" smtClean="0">
                <a:latin typeface="Arial"/>
                <a:cs typeface="Arial"/>
              </a:rPr>
              <a:t>programming  </a:t>
            </a:r>
            <a:r>
              <a:rPr lang="en-US" sz="1200" spc="-25" dirty="0" smtClean="0">
                <a:latin typeface="Arial"/>
                <a:cs typeface="Arial"/>
              </a:rPr>
              <a:t>models.</a:t>
            </a:r>
            <a:r>
              <a:rPr lang="en-US" sz="1200" spc="-45" dirty="0" smtClean="0">
                <a:latin typeface="Arial"/>
                <a:cs typeface="Arial"/>
              </a:rPr>
              <a:t> </a:t>
            </a:r>
            <a:r>
              <a:rPr lang="en-US" sz="1200" spc="-20" dirty="0" smtClean="0">
                <a:latin typeface="Arial"/>
                <a:cs typeface="Arial"/>
              </a:rPr>
              <a:t>It</a:t>
            </a:r>
            <a:r>
              <a:rPr lang="en-US" sz="1200" spc="-45" dirty="0" smtClean="0">
                <a:latin typeface="Arial"/>
                <a:cs typeface="Arial"/>
              </a:rPr>
              <a:t> </a:t>
            </a:r>
            <a:r>
              <a:rPr lang="en-US" sz="1200" spc="-20" dirty="0" smtClean="0">
                <a:latin typeface="Arial"/>
                <a:cs typeface="Arial"/>
              </a:rPr>
              <a:t>is</a:t>
            </a:r>
            <a:r>
              <a:rPr lang="en-US" sz="1200" spc="-30" dirty="0" smtClean="0">
                <a:latin typeface="Arial"/>
                <a:cs typeface="Arial"/>
              </a:rPr>
              <a:t> </a:t>
            </a:r>
            <a:r>
              <a:rPr lang="en-US" sz="1200" spc="-25" dirty="0" smtClean="0">
                <a:latin typeface="Arial"/>
                <a:cs typeface="Arial"/>
              </a:rPr>
              <a:t>designed</a:t>
            </a:r>
            <a:r>
              <a:rPr lang="en-US" sz="1200" spc="-5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scale</a:t>
            </a:r>
            <a:r>
              <a:rPr lang="en-US" sz="1200" spc="-50" dirty="0" smtClean="0">
                <a:latin typeface="Arial"/>
                <a:cs typeface="Arial"/>
              </a:rPr>
              <a:t> </a:t>
            </a:r>
            <a:r>
              <a:rPr lang="en-US" sz="1200" spc="-15" dirty="0" smtClean="0">
                <a:latin typeface="Arial"/>
                <a:cs typeface="Arial"/>
              </a:rPr>
              <a:t>up</a:t>
            </a:r>
            <a:r>
              <a:rPr lang="en-US" sz="1200" spc="-65" dirty="0" smtClean="0">
                <a:latin typeface="Arial"/>
                <a:cs typeface="Arial"/>
              </a:rPr>
              <a:t> </a:t>
            </a:r>
            <a:r>
              <a:rPr lang="en-US" sz="1200" spc="-20" dirty="0" smtClean="0">
                <a:latin typeface="Arial"/>
                <a:cs typeface="Arial"/>
              </a:rPr>
              <a:t>from</a:t>
            </a:r>
            <a:r>
              <a:rPr lang="en-US" sz="1200" spc="-70" dirty="0" smtClean="0">
                <a:latin typeface="Arial"/>
                <a:cs typeface="Arial"/>
              </a:rPr>
              <a:t> </a:t>
            </a:r>
            <a:r>
              <a:rPr lang="en-US" sz="1200" spc="-25" dirty="0" smtClean="0">
                <a:latin typeface="Arial"/>
                <a:cs typeface="Arial"/>
              </a:rPr>
              <a:t>single</a:t>
            </a:r>
            <a:r>
              <a:rPr lang="en-US" sz="1200" spc="-50" dirty="0" smtClean="0">
                <a:latin typeface="Arial"/>
                <a:cs typeface="Arial"/>
              </a:rPr>
              <a:t> </a:t>
            </a:r>
            <a:r>
              <a:rPr lang="en-US" sz="1200" spc="-25" dirty="0" smtClean="0">
                <a:latin typeface="Arial"/>
                <a:cs typeface="Arial"/>
              </a:rPr>
              <a:t>servers</a:t>
            </a:r>
            <a:r>
              <a:rPr lang="en-US" sz="1200" spc="-4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30" dirty="0" smtClean="0">
                <a:latin typeface="Arial"/>
                <a:cs typeface="Arial"/>
              </a:rPr>
              <a:t>thousands</a:t>
            </a:r>
            <a:r>
              <a:rPr lang="en-US" sz="1200" spc="-45"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5" dirty="0" smtClean="0">
                <a:latin typeface="Arial"/>
                <a:cs typeface="Arial"/>
              </a:rPr>
              <a:t>machines,</a:t>
            </a:r>
            <a:r>
              <a:rPr lang="en-US" sz="1200" spc="-30" dirty="0" smtClean="0">
                <a:latin typeface="Arial"/>
                <a:cs typeface="Arial"/>
              </a:rPr>
              <a:t> </a:t>
            </a:r>
            <a:r>
              <a:rPr lang="en-US" sz="1200" spc="-20" dirty="0" smtClean="0">
                <a:latin typeface="Arial"/>
                <a:cs typeface="Arial"/>
              </a:rPr>
              <a:t>each  </a:t>
            </a:r>
            <a:r>
              <a:rPr lang="en-US" sz="1200" spc="-25" dirty="0" smtClean="0">
                <a:latin typeface="Arial"/>
                <a:cs typeface="Arial"/>
              </a:rPr>
              <a:t>offering local computation </a:t>
            </a:r>
            <a:r>
              <a:rPr lang="en-US" sz="1200" spc="-20" dirty="0" smtClean="0">
                <a:latin typeface="Arial"/>
                <a:cs typeface="Arial"/>
              </a:rPr>
              <a:t>and </a:t>
            </a:r>
            <a:r>
              <a:rPr lang="en-US" sz="1200" spc="-25" dirty="0" smtClean="0">
                <a:latin typeface="Arial"/>
                <a:cs typeface="Arial"/>
              </a:rPr>
              <a:t>storage. Rather </a:t>
            </a:r>
            <a:r>
              <a:rPr lang="en-US" sz="1200" spc="-20" dirty="0" smtClean="0">
                <a:latin typeface="Arial"/>
                <a:cs typeface="Arial"/>
              </a:rPr>
              <a:t>than rely </a:t>
            </a:r>
            <a:r>
              <a:rPr lang="en-US" sz="1200" spc="-15" dirty="0" smtClean="0">
                <a:latin typeface="Arial"/>
                <a:cs typeface="Arial"/>
              </a:rPr>
              <a:t>on </a:t>
            </a:r>
            <a:r>
              <a:rPr lang="en-US" sz="1200" spc="-25" dirty="0" smtClean="0">
                <a:latin typeface="Arial"/>
                <a:cs typeface="Arial"/>
              </a:rPr>
              <a:t>hardware </a:t>
            </a:r>
            <a:r>
              <a:rPr lang="en-US" sz="1200" spc="-10" dirty="0" smtClean="0">
                <a:latin typeface="Arial"/>
                <a:cs typeface="Arial"/>
              </a:rPr>
              <a:t>to </a:t>
            </a:r>
            <a:r>
              <a:rPr lang="en-US" sz="1200" spc="-25" dirty="0" smtClean="0">
                <a:latin typeface="Arial"/>
                <a:cs typeface="Arial"/>
              </a:rPr>
              <a:t>deliver </a:t>
            </a:r>
            <a:r>
              <a:rPr lang="en-US" sz="1200" spc="-15" dirty="0" smtClean="0">
                <a:latin typeface="Arial"/>
                <a:cs typeface="Arial"/>
              </a:rPr>
              <a:t>high-  </a:t>
            </a:r>
            <a:r>
              <a:rPr lang="en-US" sz="1200" spc="-25" dirty="0" smtClean="0">
                <a:latin typeface="Arial"/>
                <a:cs typeface="Arial"/>
              </a:rPr>
              <a:t>availability, </a:t>
            </a:r>
            <a:r>
              <a:rPr lang="en-US" sz="1200" spc="-15" dirty="0" smtClean="0">
                <a:latin typeface="Arial"/>
                <a:cs typeface="Arial"/>
              </a:rPr>
              <a:t>the </a:t>
            </a:r>
            <a:r>
              <a:rPr lang="en-US" sz="1200" spc="-25" dirty="0" smtClean="0">
                <a:latin typeface="Arial"/>
                <a:cs typeface="Arial"/>
              </a:rPr>
              <a:t>library itself </a:t>
            </a:r>
            <a:r>
              <a:rPr lang="en-US" sz="1200" spc="-20" dirty="0" smtClean="0">
                <a:latin typeface="Arial"/>
                <a:cs typeface="Arial"/>
              </a:rPr>
              <a:t>is </a:t>
            </a:r>
            <a:r>
              <a:rPr lang="en-US" sz="1200" spc="-25" dirty="0" smtClean="0">
                <a:latin typeface="Arial"/>
                <a:cs typeface="Arial"/>
              </a:rPr>
              <a:t>designed </a:t>
            </a:r>
            <a:r>
              <a:rPr lang="en-US" sz="1200" spc="-15" dirty="0" smtClean="0">
                <a:latin typeface="Arial"/>
                <a:cs typeface="Arial"/>
              </a:rPr>
              <a:t>to </a:t>
            </a:r>
            <a:r>
              <a:rPr lang="en-US" sz="1200" spc="-25" dirty="0" smtClean="0">
                <a:latin typeface="Arial"/>
                <a:cs typeface="Arial"/>
              </a:rPr>
              <a:t>detect </a:t>
            </a:r>
            <a:r>
              <a:rPr lang="en-US" sz="1200" spc="-20" dirty="0" smtClean="0">
                <a:latin typeface="Arial"/>
                <a:cs typeface="Arial"/>
              </a:rPr>
              <a:t>and </a:t>
            </a:r>
            <a:r>
              <a:rPr lang="en-US" sz="1200" spc="-25" dirty="0" smtClean="0">
                <a:latin typeface="Arial"/>
                <a:cs typeface="Arial"/>
              </a:rPr>
              <a:t>handle failures </a:t>
            </a:r>
            <a:r>
              <a:rPr lang="en-US" sz="1200" spc="-20" dirty="0" smtClean="0">
                <a:latin typeface="Arial"/>
                <a:cs typeface="Arial"/>
              </a:rPr>
              <a:t>at the </a:t>
            </a:r>
            <a:r>
              <a:rPr lang="en-US" sz="1200" spc="-30" dirty="0" smtClean="0">
                <a:latin typeface="Arial"/>
                <a:cs typeface="Arial"/>
              </a:rPr>
              <a:t>application  </a:t>
            </a:r>
            <a:r>
              <a:rPr lang="en-US" sz="1200" spc="-25" dirty="0" smtClean="0">
                <a:latin typeface="Arial"/>
                <a:cs typeface="Arial"/>
              </a:rPr>
              <a:t>layer,</a:t>
            </a:r>
            <a:r>
              <a:rPr lang="en-US" sz="1200" spc="-45" dirty="0" smtClean="0">
                <a:latin typeface="Arial"/>
                <a:cs typeface="Arial"/>
              </a:rPr>
              <a:t> </a:t>
            </a:r>
            <a:r>
              <a:rPr lang="en-US" sz="1200" spc="-10" dirty="0" smtClean="0">
                <a:latin typeface="Arial"/>
                <a:cs typeface="Arial"/>
              </a:rPr>
              <a:t>so</a:t>
            </a:r>
            <a:r>
              <a:rPr lang="en-US" sz="1200" spc="-50" dirty="0" smtClean="0">
                <a:latin typeface="Arial"/>
                <a:cs typeface="Arial"/>
              </a:rPr>
              <a:t> </a:t>
            </a:r>
            <a:r>
              <a:rPr lang="en-US" sz="1200" spc="-25" dirty="0" smtClean="0">
                <a:latin typeface="Arial"/>
                <a:cs typeface="Arial"/>
              </a:rPr>
              <a:t>delivering</a:t>
            </a:r>
            <a:r>
              <a:rPr lang="en-US" sz="1200" spc="-65" dirty="0" smtClean="0">
                <a:latin typeface="Arial"/>
                <a:cs typeface="Arial"/>
              </a:rPr>
              <a:t> </a:t>
            </a:r>
            <a:r>
              <a:rPr lang="en-US" sz="1200" dirty="0" smtClean="0">
                <a:latin typeface="Arial"/>
                <a:cs typeface="Arial"/>
              </a:rPr>
              <a:t>a</a:t>
            </a:r>
            <a:r>
              <a:rPr lang="en-US" sz="1200" spc="-40" dirty="0" smtClean="0">
                <a:latin typeface="Arial"/>
                <a:cs typeface="Arial"/>
              </a:rPr>
              <a:t> </a:t>
            </a:r>
            <a:r>
              <a:rPr lang="en-US" sz="1200" spc="-30" dirty="0" smtClean="0">
                <a:latin typeface="Arial"/>
                <a:cs typeface="Arial"/>
              </a:rPr>
              <a:t>highly-available</a:t>
            </a:r>
            <a:r>
              <a:rPr lang="en-US" sz="1200" spc="-35" dirty="0" smtClean="0">
                <a:latin typeface="Arial"/>
                <a:cs typeface="Arial"/>
              </a:rPr>
              <a:t> </a:t>
            </a:r>
            <a:r>
              <a:rPr lang="en-US" sz="1200" spc="-25" dirty="0" smtClean="0">
                <a:latin typeface="Arial"/>
                <a:cs typeface="Arial"/>
              </a:rPr>
              <a:t>service</a:t>
            </a:r>
            <a:r>
              <a:rPr lang="en-US" sz="1200" spc="-40"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0" dirty="0" smtClean="0">
                <a:latin typeface="Arial"/>
                <a:cs typeface="Arial"/>
              </a:rPr>
              <a:t>top</a:t>
            </a:r>
            <a:r>
              <a:rPr lang="en-US" sz="1200" spc="-50" dirty="0" smtClean="0">
                <a:latin typeface="Arial"/>
                <a:cs typeface="Arial"/>
              </a:rPr>
              <a:t> </a:t>
            </a:r>
            <a:r>
              <a:rPr lang="en-US" sz="1200" spc="-15" dirty="0" smtClean="0">
                <a:latin typeface="Arial"/>
                <a:cs typeface="Arial"/>
              </a:rPr>
              <a:t>of</a:t>
            </a:r>
            <a:r>
              <a:rPr lang="en-US" sz="1200" spc="-45" dirty="0" smtClean="0">
                <a:latin typeface="Arial"/>
                <a:cs typeface="Arial"/>
              </a:rPr>
              <a:t> </a:t>
            </a:r>
            <a:r>
              <a:rPr lang="en-US" sz="1200" dirty="0" smtClean="0">
                <a:latin typeface="Arial"/>
                <a:cs typeface="Arial"/>
              </a:rPr>
              <a:t>a</a:t>
            </a:r>
            <a:r>
              <a:rPr lang="en-US" sz="1200" spc="-60" dirty="0" smtClean="0">
                <a:latin typeface="Arial"/>
                <a:cs typeface="Arial"/>
              </a:rPr>
              <a:t> </a:t>
            </a:r>
            <a:r>
              <a:rPr lang="en-US" sz="1200" spc="-25" dirty="0" smtClean="0">
                <a:latin typeface="Arial"/>
                <a:cs typeface="Arial"/>
              </a:rPr>
              <a:t>cluster</a:t>
            </a:r>
            <a:r>
              <a:rPr lang="en-US" sz="1200" spc="-50" dirty="0" smtClean="0">
                <a:latin typeface="Arial"/>
                <a:cs typeface="Arial"/>
              </a:rPr>
              <a:t> </a:t>
            </a:r>
            <a:r>
              <a:rPr lang="en-US" sz="1200" spc="-15" dirty="0" smtClean="0">
                <a:latin typeface="Arial"/>
                <a:cs typeface="Arial"/>
              </a:rPr>
              <a:t>of</a:t>
            </a:r>
            <a:r>
              <a:rPr lang="en-US" sz="1200" spc="-40" dirty="0" smtClean="0">
                <a:latin typeface="Arial"/>
                <a:cs typeface="Arial"/>
              </a:rPr>
              <a:t> </a:t>
            </a:r>
            <a:r>
              <a:rPr lang="en-US" sz="1200" spc="-25" dirty="0" smtClean="0">
                <a:latin typeface="Arial"/>
                <a:cs typeface="Arial"/>
              </a:rPr>
              <a:t>computers,</a:t>
            </a:r>
            <a:r>
              <a:rPr lang="en-US" sz="1200" spc="-45" dirty="0" smtClean="0">
                <a:latin typeface="Arial"/>
                <a:cs typeface="Arial"/>
              </a:rPr>
              <a:t> </a:t>
            </a:r>
            <a:r>
              <a:rPr lang="en-US" sz="1200" spc="-20" dirty="0" smtClean="0">
                <a:latin typeface="Arial"/>
                <a:cs typeface="Arial"/>
              </a:rPr>
              <a:t>each</a:t>
            </a:r>
            <a:r>
              <a:rPr lang="en-US" sz="1200" spc="-45" dirty="0" smtClean="0">
                <a:latin typeface="Arial"/>
                <a:cs typeface="Arial"/>
              </a:rPr>
              <a:t> </a:t>
            </a:r>
            <a:r>
              <a:rPr lang="en-US" sz="1200" spc="-20" dirty="0" smtClean="0">
                <a:latin typeface="Arial"/>
                <a:cs typeface="Arial"/>
              </a:rPr>
              <a:t>of  </a:t>
            </a:r>
            <a:r>
              <a:rPr lang="en-US" sz="1200" spc="-25" dirty="0" smtClean="0">
                <a:latin typeface="Arial"/>
                <a:cs typeface="Arial"/>
              </a:rPr>
              <a:t>which </a:t>
            </a:r>
            <a:r>
              <a:rPr lang="en-US" sz="1200" spc="-20" dirty="0" smtClean="0">
                <a:latin typeface="Arial"/>
                <a:cs typeface="Arial"/>
              </a:rPr>
              <a:t>may </a:t>
            </a:r>
            <a:r>
              <a:rPr lang="en-US" sz="1200" spc="-15" dirty="0" smtClean="0">
                <a:latin typeface="Arial"/>
                <a:cs typeface="Arial"/>
              </a:rPr>
              <a:t>be </a:t>
            </a:r>
            <a:r>
              <a:rPr lang="en-US" sz="1200" spc="-20" dirty="0" smtClean="0">
                <a:latin typeface="Arial"/>
                <a:cs typeface="Arial"/>
              </a:rPr>
              <a:t>prone </a:t>
            </a:r>
            <a:r>
              <a:rPr lang="en-US" sz="1200" spc="-15" dirty="0" smtClean="0">
                <a:latin typeface="Arial"/>
                <a:cs typeface="Arial"/>
              </a:rPr>
              <a:t>to</a:t>
            </a:r>
            <a:r>
              <a:rPr lang="en-US" sz="1200" spc="-195" dirty="0" smtClean="0">
                <a:latin typeface="Arial"/>
                <a:cs typeface="Arial"/>
              </a:rPr>
              <a:t> </a:t>
            </a:r>
            <a:r>
              <a:rPr lang="en-US" sz="1200" spc="-25" dirty="0" smtClean="0">
                <a:latin typeface="Arial"/>
                <a:cs typeface="Arial"/>
              </a:rPr>
              <a:t>failures.</a:t>
            </a:r>
            <a:endParaRPr lang="en-US" sz="1200" dirty="0" smtClean="0">
              <a:latin typeface="Arial"/>
              <a:cs typeface="Arial"/>
            </a:endParaRPr>
          </a:p>
          <a:p>
            <a:endParaRPr lang="fr-FR" dirty="0" smtClean="0"/>
          </a:p>
          <a:p>
            <a:pPr marL="12700">
              <a:lnSpc>
                <a:spcPct val="100000"/>
              </a:lnSpc>
              <a:spcBef>
                <a:spcPts val="725"/>
              </a:spcBef>
            </a:pPr>
            <a:r>
              <a:rPr lang="en-US" sz="1200" spc="-20" dirty="0" smtClean="0">
                <a:latin typeface="Arial"/>
                <a:cs typeface="Arial"/>
              </a:rPr>
              <a:t>The </a:t>
            </a:r>
            <a:r>
              <a:rPr lang="en-US" sz="1200" spc="-25" dirty="0" smtClean="0">
                <a:latin typeface="Arial"/>
                <a:cs typeface="Arial"/>
              </a:rPr>
              <a:t>project includes these</a:t>
            </a:r>
            <a:r>
              <a:rPr lang="en-US" sz="1200" spc="-125" dirty="0" smtClean="0">
                <a:latin typeface="Arial"/>
                <a:cs typeface="Arial"/>
              </a:rPr>
              <a:t> </a:t>
            </a:r>
            <a:r>
              <a:rPr lang="en-US" sz="1200" spc="-30" dirty="0" smtClean="0">
                <a:latin typeface="Arial"/>
                <a:cs typeface="Arial"/>
              </a:rPr>
              <a:t>modules:</a:t>
            </a:r>
            <a:endParaRPr lang="en-US" sz="1200" dirty="0" smtClean="0">
              <a:latin typeface="Arial"/>
              <a:cs typeface="Arial"/>
            </a:endParaRPr>
          </a:p>
          <a:p>
            <a:pPr marL="585470" marR="740410" indent="-344170">
              <a:lnSpc>
                <a:spcPts val="1610"/>
              </a:lnSpc>
              <a:spcBef>
                <a:spcPts val="745"/>
              </a:spcBef>
              <a:buFont typeface="Symbol"/>
              <a:buChar char=""/>
              <a:tabLst>
                <a:tab pos="584835" algn="l"/>
                <a:tab pos="585470" algn="l"/>
              </a:tabLst>
            </a:pPr>
            <a:r>
              <a:rPr lang="en-US" sz="1200" spc="-25" dirty="0" smtClean="0">
                <a:latin typeface="Arial"/>
                <a:cs typeface="Arial"/>
              </a:rPr>
              <a:t>Hadoop Common: The </a:t>
            </a:r>
            <a:r>
              <a:rPr lang="en-US" sz="1200" spc="-20" dirty="0" smtClean="0">
                <a:latin typeface="Arial"/>
                <a:cs typeface="Arial"/>
              </a:rPr>
              <a:t>common </a:t>
            </a:r>
            <a:r>
              <a:rPr lang="en-US" sz="1200" spc="-25" dirty="0" smtClean="0">
                <a:latin typeface="Arial"/>
                <a:cs typeface="Arial"/>
              </a:rPr>
              <a:t>utilities that support </a:t>
            </a:r>
            <a:r>
              <a:rPr lang="en-US" sz="1200" spc="-20" dirty="0" smtClean="0">
                <a:latin typeface="Arial"/>
                <a:cs typeface="Arial"/>
              </a:rPr>
              <a:t>the </a:t>
            </a:r>
            <a:r>
              <a:rPr lang="en-US" sz="1200" spc="-25" dirty="0" smtClean="0">
                <a:latin typeface="Arial"/>
                <a:cs typeface="Arial"/>
              </a:rPr>
              <a:t>other</a:t>
            </a:r>
            <a:r>
              <a:rPr lang="en-US" sz="1200" spc="-265" dirty="0" smtClean="0">
                <a:latin typeface="Arial"/>
                <a:cs typeface="Arial"/>
              </a:rPr>
              <a:t> </a:t>
            </a:r>
            <a:r>
              <a:rPr lang="en-US" sz="1200" spc="-25" dirty="0" smtClean="0">
                <a:latin typeface="Arial"/>
                <a:cs typeface="Arial"/>
              </a:rPr>
              <a:t>Hadoop  modules.</a:t>
            </a:r>
            <a:endParaRPr lang="en-US" sz="1200" dirty="0" smtClean="0">
              <a:latin typeface="Arial"/>
              <a:cs typeface="Arial"/>
            </a:endParaRPr>
          </a:p>
          <a:p>
            <a:pPr marL="585470" indent="-344170">
              <a:lnSpc>
                <a:spcPts val="1645"/>
              </a:lnSpc>
              <a:spcBef>
                <a:spcPts val="585"/>
              </a:spcBef>
              <a:buFont typeface="Symbol"/>
              <a:buChar char=""/>
              <a:tabLst>
                <a:tab pos="584835" algn="l"/>
                <a:tab pos="585470" algn="l"/>
              </a:tabLst>
            </a:pPr>
            <a:r>
              <a:rPr lang="en-US" sz="1200" spc="-25" dirty="0" smtClean="0">
                <a:latin typeface="Arial"/>
                <a:cs typeface="Arial"/>
              </a:rPr>
              <a:t>Hadoop Distributed </a:t>
            </a:r>
            <a:r>
              <a:rPr lang="en-US" sz="1200" spc="-20" dirty="0" smtClean="0">
                <a:latin typeface="Arial"/>
                <a:cs typeface="Arial"/>
              </a:rPr>
              <a:t>File </a:t>
            </a:r>
            <a:r>
              <a:rPr lang="en-US" sz="1200" spc="-25" dirty="0" smtClean="0">
                <a:latin typeface="Arial"/>
                <a:cs typeface="Arial"/>
              </a:rPr>
              <a:t>System (HDFS™): </a:t>
            </a:r>
            <a:r>
              <a:rPr lang="en-US" sz="1200" dirty="0" smtClean="0">
                <a:latin typeface="Arial"/>
                <a:cs typeface="Arial"/>
              </a:rPr>
              <a:t>A</a:t>
            </a:r>
            <a:r>
              <a:rPr lang="en-US" sz="1200" spc="-275" dirty="0" smtClean="0">
                <a:latin typeface="Arial"/>
                <a:cs typeface="Arial"/>
              </a:rPr>
              <a:t> </a:t>
            </a:r>
            <a:r>
              <a:rPr lang="en-US" sz="1200" spc="-25" dirty="0" smtClean="0">
                <a:latin typeface="Arial"/>
                <a:cs typeface="Arial"/>
              </a:rPr>
              <a:t>distributed </a:t>
            </a:r>
            <a:r>
              <a:rPr lang="en-US" sz="1200" spc="-20" dirty="0" smtClean="0">
                <a:latin typeface="Arial"/>
                <a:cs typeface="Arial"/>
              </a:rPr>
              <a:t>file </a:t>
            </a:r>
            <a:r>
              <a:rPr lang="en-US" sz="1200" spc="-25" dirty="0" smtClean="0">
                <a:latin typeface="Arial"/>
                <a:cs typeface="Arial"/>
              </a:rPr>
              <a:t>system </a:t>
            </a:r>
            <a:r>
              <a:rPr lang="en-US" sz="1200" spc="-20" dirty="0" smtClean="0">
                <a:latin typeface="Arial"/>
                <a:cs typeface="Arial"/>
              </a:rPr>
              <a:t>that</a:t>
            </a:r>
            <a:endParaRPr lang="en-US" sz="1200" dirty="0" smtClean="0">
              <a:latin typeface="Arial"/>
              <a:cs typeface="Arial"/>
            </a:endParaRPr>
          </a:p>
          <a:p>
            <a:pPr marL="584835">
              <a:lnSpc>
                <a:spcPts val="1645"/>
              </a:lnSpc>
            </a:pPr>
            <a:r>
              <a:rPr lang="en-US" sz="1200" spc="-25" dirty="0" smtClean="0">
                <a:latin typeface="Arial"/>
                <a:cs typeface="Arial"/>
              </a:rPr>
              <a:t>provides </a:t>
            </a:r>
            <a:r>
              <a:rPr lang="en-US" sz="1200" spc="-20" dirty="0" smtClean="0">
                <a:latin typeface="Arial"/>
                <a:cs typeface="Arial"/>
              </a:rPr>
              <a:t>high </a:t>
            </a:r>
            <a:r>
              <a:rPr lang="en-US" sz="1200" spc="-25" dirty="0" smtClean="0">
                <a:latin typeface="Arial"/>
                <a:cs typeface="Arial"/>
              </a:rPr>
              <a:t>throughput access </a:t>
            </a:r>
            <a:r>
              <a:rPr lang="en-US" sz="1200" spc="-10" dirty="0" smtClean="0">
                <a:latin typeface="Arial"/>
                <a:cs typeface="Arial"/>
              </a:rPr>
              <a:t>to </a:t>
            </a:r>
            <a:r>
              <a:rPr lang="en-US" sz="1200" spc="-25" dirty="0" smtClean="0">
                <a:latin typeface="Arial"/>
                <a:cs typeface="Arial"/>
              </a:rPr>
              <a:t>application</a:t>
            </a:r>
            <a:r>
              <a:rPr lang="en-US" sz="1200" spc="-225" dirty="0" smtClean="0">
                <a:latin typeface="Arial"/>
                <a:cs typeface="Arial"/>
              </a:rPr>
              <a:t> </a:t>
            </a:r>
            <a:r>
              <a:rPr lang="en-US" sz="1200" spc="-25" dirty="0" smtClean="0">
                <a:latin typeface="Arial"/>
                <a:cs typeface="Arial"/>
              </a:rPr>
              <a:t>data.</a:t>
            </a:r>
            <a:endParaRPr lang="en-US" sz="1200" dirty="0" smtClean="0">
              <a:latin typeface="Arial"/>
              <a:cs typeface="Arial"/>
            </a:endParaRPr>
          </a:p>
          <a:p>
            <a:pPr marL="585470" marR="904875" indent="-344170">
              <a:lnSpc>
                <a:spcPts val="1610"/>
              </a:lnSpc>
              <a:spcBef>
                <a:spcPts val="740"/>
              </a:spcBef>
              <a:buFont typeface="Symbol"/>
              <a:buChar char=""/>
              <a:tabLst>
                <a:tab pos="584835" algn="l"/>
                <a:tab pos="585470" algn="l"/>
              </a:tabLst>
            </a:pPr>
            <a:r>
              <a:rPr lang="en-US" sz="1200" spc="-25" dirty="0" smtClean="0">
                <a:latin typeface="Arial"/>
                <a:cs typeface="Arial"/>
              </a:rPr>
              <a:t>Hadoop YARN: </a:t>
            </a:r>
            <a:r>
              <a:rPr lang="en-US" sz="1200" dirty="0" smtClean="0">
                <a:latin typeface="Arial"/>
                <a:cs typeface="Arial"/>
              </a:rPr>
              <a:t>A</a:t>
            </a:r>
            <a:r>
              <a:rPr lang="en-US" sz="1200" spc="-295" dirty="0" smtClean="0">
                <a:latin typeface="Arial"/>
                <a:cs typeface="Arial"/>
              </a:rPr>
              <a:t> </a:t>
            </a:r>
            <a:r>
              <a:rPr lang="en-US" sz="1200" spc="-25" dirty="0" smtClean="0">
                <a:latin typeface="Arial"/>
                <a:cs typeface="Arial"/>
              </a:rPr>
              <a:t>framework </a:t>
            </a:r>
            <a:r>
              <a:rPr lang="en-US" sz="1200" spc="-15" dirty="0" smtClean="0">
                <a:latin typeface="Arial"/>
                <a:cs typeface="Arial"/>
              </a:rPr>
              <a:t>for </a:t>
            </a:r>
            <a:r>
              <a:rPr lang="en-US" sz="1200" spc="-20" dirty="0" smtClean="0">
                <a:latin typeface="Arial"/>
                <a:cs typeface="Arial"/>
              </a:rPr>
              <a:t>job </a:t>
            </a:r>
            <a:r>
              <a:rPr lang="en-US" sz="1200" spc="-25" dirty="0" smtClean="0">
                <a:latin typeface="Arial"/>
                <a:cs typeface="Arial"/>
              </a:rPr>
              <a:t>scheduling </a:t>
            </a:r>
            <a:r>
              <a:rPr lang="en-US" sz="1200" spc="-20" dirty="0" smtClean="0">
                <a:latin typeface="Arial"/>
                <a:cs typeface="Arial"/>
              </a:rPr>
              <a:t>and </a:t>
            </a:r>
            <a:r>
              <a:rPr lang="en-US" sz="1200" spc="-25" dirty="0" smtClean="0">
                <a:latin typeface="Arial"/>
                <a:cs typeface="Arial"/>
              </a:rPr>
              <a:t>cluster resource  management.</a:t>
            </a:r>
            <a:endParaRPr lang="en-US" sz="1200" dirty="0" smtClean="0">
              <a:latin typeface="Arial"/>
              <a:cs typeface="Arial"/>
            </a:endParaRPr>
          </a:p>
          <a:p>
            <a:pPr marL="585470" marR="311785" indent="-344170">
              <a:lnSpc>
                <a:spcPts val="1610"/>
              </a:lnSpc>
              <a:spcBef>
                <a:spcPts val="710"/>
              </a:spcBef>
              <a:buFont typeface="Symbol"/>
              <a:buChar char=""/>
              <a:tabLst>
                <a:tab pos="584835" algn="l"/>
                <a:tab pos="585470" algn="l"/>
              </a:tabLst>
            </a:pPr>
            <a:r>
              <a:rPr lang="en-US" sz="1200" spc="-25" dirty="0" smtClean="0">
                <a:latin typeface="Arial"/>
                <a:cs typeface="Arial"/>
              </a:rPr>
              <a:t>Hadoop </a:t>
            </a:r>
            <a:r>
              <a:rPr lang="en-US" sz="1200" spc="-30" dirty="0" smtClean="0">
                <a:latin typeface="Arial"/>
                <a:cs typeface="Arial"/>
              </a:rPr>
              <a:t>MapReduce: </a:t>
            </a:r>
            <a:r>
              <a:rPr lang="en-US" sz="1200" dirty="0" smtClean="0">
                <a:latin typeface="Arial"/>
                <a:cs typeface="Arial"/>
              </a:rPr>
              <a:t>A </a:t>
            </a:r>
            <a:r>
              <a:rPr lang="en-US" sz="1200" spc="-25" dirty="0" smtClean="0">
                <a:latin typeface="Arial"/>
                <a:cs typeface="Arial"/>
              </a:rPr>
              <a:t>YARN-based system </a:t>
            </a:r>
            <a:r>
              <a:rPr lang="en-US" sz="1200" spc="-15" dirty="0" smtClean="0">
                <a:latin typeface="Arial"/>
                <a:cs typeface="Arial"/>
              </a:rPr>
              <a:t>for </a:t>
            </a:r>
            <a:r>
              <a:rPr lang="en-US" sz="1200" spc="-25" dirty="0" smtClean="0">
                <a:latin typeface="Arial"/>
                <a:cs typeface="Arial"/>
              </a:rPr>
              <a:t>parallel processing </a:t>
            </a:r>
            <a:r>
              <a:rPr lang="en-US" sz="1200" spc="-20" dirty="0" smtClean="0">
                <a:latin typeface="Arial"/>
                <a:cs typeface="Arial"/>
              </a:rPr>
              <a:t>of</a:t>
            </a:r>
            <a:r>
              <a:rPr lang="en-US" sz="1200" spc="-245" dirty="0" smtClean="0">
                <a:latin typeface="Arial"/>
                <a:cs typeface="Arial"/>
              </a:rPr>
              <a:t> </a:t>
            </a:r>
            <a:r>
              <a:rPr lang="en-US" sz="1200" spc="-30" dirty="0" smtClean="0">
                <a:latin typeface="Arial"/>
                <a:cs typeface="Arial"/>
              </a:rPr>
              <a:t>large  </a:t>
            </a:r>
            <a:r>
              <a:rPr lang="en-US" sz="1200" spc="-20" dirty="0" smtClean="0">
                <a:latin typeface="Arial"/>
                <a:cs typeface="Arial"/>
              </a:rPr>
              <a:t>data</a:t>
            </a:r>
            <a:r>
              <a:rPr lang="en-US" sz="1200" spc="-75" dirty="0" smtClean="0">
                <a:latin typeface="Arial"/>
                <a:cs typeface="Arial"/>
              </a:rPr>
              <a:t> </a:t>
            </a:r>
            <a:r>
              <a:rPr lang="en-US" sz="1200" spc="-20" dirty="0" smtClean="0">
                <a:latin typeface="Arial"/>
                <a:cs typeface="Arial"/>
              </a:rPr>
              <a:t>sets.'</a:t>
            </a:r>
            <a:endParaRPr lang="en-US" sz="1200" dirty="0" smtClean="0">
              <a:latin typeface="Arial"/>
              <a:cs typeface="Arial"/>
            </a:endParaRPr>
          </a:p>
          <a:p>
            <a:pPr marL="585470" marR="5080" indent="-344170">
              <a:lnSpc>
                <a:spcPts val="1610"/>
              </a:lnSpc>
              <a:spcBef>
                <a:spcPts val="705"/>
              </a:spcBef>
              <a:buFont typeface="Symbol"/>
              <a:buChar char=""/>
              <a:tabLst>
                <a:tab pos="584835" algn="l"/>
                <a:tab pos="585470" algn="l"/>
              </a:tabLst>
            </a:pPr>
            <a:r>
              <a:rPr lang="en-US" sz="1200" spc="-25" dirty="0" err="1" smtClean="0">
                <a:latin typeface="Arial"/>
                <a:cs typeface="Arial"/>
              </a:rPr>
              <a:t>Ambari</a:t>
            </a:r>
            <a:r>
              <a:rPr lang="en-US" sz="1200" spc="-25" dirty="0" smtClean="0">
                <a:latin typeface="Arial"/>
                <a:cs typeface="Arial"/>
              </a:rPr>
              <a:t>™: </a:t>
            </a:r>
            <a:r>
              <a:rPr lang="en-US" sz="1200" dirty="0" smtClean="0">
                <a:latin typeface="Arial"/>
                <a:cs typeface="Arial"/>
              </a:rPr>
              <a:t>A </a:t>
            </a:r>
            <a:r>
              <a:rPr lang="en-US" sz="1200" spc="-25" dirty="0" smtClean="0">
                <a:latin typeface="Arial"/>
                <a:cs typeface="Arial"/>
              </a:rPr>
              <a:t>web-based tool </a:t>
            </a:r>
            <a:r>
              <a:rPr lang="en-US" sz="1200" spc="-20" dirty="0" smtClean="0">
                <a:latin typeface="Arial"/>
                <a:cs typeface="Arial"/>
              </a:rPr>
              <a:t>for </a:t>
            </a:r>
            <a:r>
              <a:rPr lang="en-US" sz="1200" spc="-25" dirty="0" smtClean="0">
                <a:latin typeface="Arial"/>
                <a:cs typeface="Arial"/>
              </a:rPr>
              <a:t>provisioning, managing, </a:t>
            </a:r>
            <a:r>
              <a:rPr lang="en-US" sz="1200" spc="-20" dirty="0" smtClean="0">
                <a:latin typeface="Arial"/>
                <a:cs typeface="Arial"/>
              </a:rPr>
              <a:t>and </a:t>
            </a:r>
            <a:r>
              <a:rPr lang="en-US" sz="1200" spc="-25" dirty="0" smtClean="0">
                <a:latin typeface="Arial"/>
                <a:cs typeface="Arial"/>
              </a:rPr>
              <a:t>monitoring</a:t>
            </a:r>
            <a:r>
              <a:rPr lang="en-US" sz="1200" spc="-285" dirty="0" smtClean="0">
                <a:latin typeface="Arial"/>
                <a:cs typeface="Arial"/>
              </a:rPr>
              <a:t> </a:t>
            </a:r>
            <a:r>
              <a:rPr lang="en-US" sz="1200" spc="-25" dirty="0" smtClean="0">
                <a:latin typeface="Arial"/>
                <a:cs typeface="Arial"/>
              </a:rPr>
              <a:t>Hadoop  clusters. </a:t>
            </a:r>
            <a:r>
              <a:rPr lang="en-US" sz="1200" spc="-10" dirty="0" smtClean="0">
                <a:latin typeface="Arial"/>
                <a:cs typeface="Arial"/>
              </a:rPr>
              <a:t>It </a:t>
            </a:r>
            <a:r>
              <a:rPr lang="en-US" sz="1200" spc="-20" dirty="0" smtClean="0">
                <a:latin typeface="Arial"/>
                <a:cs typeface="Arial"/>
              </a:rPr>
              <a:t>also </a:t>
            </a:r>
            <a:r>
              <a:rPr lang="en-US" sz="1200" spc="-30" dirty="0" smtClean="0">
                <a:latin typeface="Arial"/>
                <a:cs typeface="Arial"/>
              </a:rPr>
              <a:t>provides </a:t>
            </a:r>
            <a:r>
              <a:rPr lang="en-US" sz="1200" dirty="0" smtClean="0">
                <a:latin typeface="Arial"/>
                <a:cs typeface="Arial"/>
              </a:rPr>
              <a:t>a </a:t>
            </a:r>
            <a:r>
              <a:rPr lang="en-US" sz="1200" spc="-25" dirty="0" smtClean="0">
                <a:latin typeface="Arial"/>
                <a:cs typeface="Arial"/>
              </a:rPr>
              <a:t>dashboard </a:t>
            </a:r>
            <a:r>
              <a:rPr lang="en-US" sz="1200" spc="-20" dirty="0" smtClean="0">
                <a:latin typeface="Arial"/>
                <a:cs typeface="Arial"/>
              </a:rPr>
              <a:t>for </a:t>
            </a:r>
            <a:r>
              <a:rPr lang="en-US" sz="1200" spc="-30" dirty="0" smtClean="0">
                <a:latin typeface="Arial"/>
                <a:cs typeface="Arial"/>
              </a:rPr>
              <a:t>viewing </a:t>
            </a:r>
            <a:r>
              <a:rPr lang="en-US" sz="1200" spc="-25" dirty="0" smtClean="0">
                <a:latin typeface="Arial"/>
                <a:cs typeface="Arial"/>
              </a:rPr>
              <a:t>cluster health </a:t>
            </a:r>
            <a:r>
              <a:rPr lang="en-US" sz="1200" spc="-20" dirty="0" smtClean="0">
                <a:latin typeface="Arial"/>
                <a:cs typeface="Arial"/>
              </a:rPr>
              <a:t>and </a:t>
            </a:r>
            <a:r>
              <a:rPr lang="en-US" sz="1200" spc="-25" dirty="0" smtClean="0">
                <a:latin typeface="Arial"/>
                <a:cs typeface="Arial"/>
              </a:rPr>
              <a:t>ability </a:t>
            </a:r>
            <a:r>
              <a:rPr lang="en-US" sz="1200" spc="-15" dirty="0" smtClean="0">
                <a:latin typeface="Arial"/>
                <a:cs typeface="Arial"/>
              </a:rPr>
              <a:t>to  </a:t>
            </a:r>
            <a:r>
              <a:rPr lang="en-US" sz="1200" spc="-20" dirty="0" smtClean="0">
                <a:latin typeface="Arial"/>
                <a:cs typeface="Arial"/>
              </a:rPr>
              <a:t>view </a:t>
            </a:r>
            <a:r>
              <a:rPr lang="en-US" sz="1200" spc="-25" dirty="0" smtClean="0">
                <a:latin typeface="Arial"/>
                <a:cs typeface="Arial"/>
              </a:rPr>
              <a:t>MapReduce, </a:t>
            </a:r>
            <a:r>
              <a:rPr lang="en-US" sz="1200" spc="-20" dirty="0" smtClean="0">
                <a:latin typeface="Arial"/>
                <a:cs typeface="Arial"/>
              </a:rPr>
              <a:t>Pig and </a:t>
            </a:r>
            <a:r>
              <a:rPr lang="en-US" sz="1200" spc="-25" dirty="0" smtClean="0">
                <a:latin typeface="Arial"/>
                <a:cs typeface="Arial"/>
              </a:rPr>
              <a:t>Hive </a:t>
            </a:r>
            <a:r>
              <a:rPr lang="en-US" sz="1200" spc="-30" dirty="0" smtClean="0">
                <a:latin typeface="Arial"/>
                <a:cs typeface="Arial"/>
              </a:rPr>
              <a:t>applications</a:t>
            </a:r>
            <a:r>
              <a:rPr lang="en-US" sz="1200" spc="-190" dirty="0" smtClean="0">
                <a:latin typeface="Arial"/>
                <a:cs typeface="Arial"/>
              </a:rPr>
              <a:t> </a:t>
            </a:r>
            <a:r>
              <a:rPr lang="en-US" sz="1200" spc="-30" dirty="0" smtClean="0">
                <a:latin typeface="Arial"/>
                <a:cs typeface="Arial"/>
              </a:rPr>
              <a:t>visually.</a:t>
            </a:r>
            <a:endParaRPr lang="en-US" sz="1200" dirty="0" smtClean="0">
              <a:latin typeface="Arial"/>
              <a:cs typeface="Arial"/>
            </a:endParaRPr>
          </a:p>
          <a:p>
            <a:pPr marL="585470" indent="-344170">
              <a:lnSpc>
                <a:spcPct val="100000"/>
              </a:lnSpc>
              <a:spcBef>
                <a:spcPts val="585"/>
              </a:spcBef>
              <a:buFont typeface="Symbol"/>
              <a:buChar char=""/>
              <a:tabLst>
                <a:tab pos="584835" algn="l"/>
                <a:tab pos="585470" algn="l"/>
              </a:tabLst>
            </a:pPr>
            <a:r>
              <a:rPr lang="en-US" sz="1200" spc="-25" dirty="0" smtClean="0">
                <a:latin typeface="Arial"/>
                <a:cs typeface="Arial"/>
              </a:rPr>
              <a:t>Avro™: </a:t>
            </a:r>
            <a:r>
              <a:rPr lang="en-US" sz="1200" dirty="0" smtClean="0">
                <a:latin typeface="Arial"/>
                <a:cs typeface="Arial"/>
              </a:rPr>
              <a:t>A </a:t>
            </a:r>
            <a:r>
              <a:rPr lang="en-US" sz="1200" spc="-20" dirty="0" smtClean="0">
                <a:latin typeface="Arial"/>
                <a:cs typeface="Arial"/>
              </a:rPr>
              <a:t>data </a:t>
            </a:r>
            <a:r>
              <a:rPr lang="en-US" sz="1200" spc="-25" dirty="0" smtClean="0">
                <a:latin typeface="Arial"/>
                <a:cs typeface="Arial"/>
              </a:rPr>
              <a:t>serialization</a:t>
            </a:r>
            <a:r>
              <a:rPr lang="en-US" sz="1200" spc="-190" dirty="0" smtClean="0">
                <a:latin typeface="Arial"/>
                <a:cs typeface="Arial"/>
              </a:rPr>
              <a:t> </a:t>
            </a:r>
            <a:r>
              <a:rPr lang="en-US" sz="1200" spc="-25" dirty="0" smtClean="0">
                <a:latin typeface="Arial"/>
                <a:cs typeface="Arial"/>
              </a:rPr>
              <a:t>system.</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Cassandra™:</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scalable</a:t>
            </a:r>
            <a:r>
              <a:rPr lang="en-US" sz="1200" spc="-50" dirty="0" smtClean="0">
                <a:latin typeface="Arial"/>
                <a:cs typeface="Arial"/>
              </a:rPr>
              <a:t> </a:t>
            </a:r>
            <a:r>
              <a:rPr lang="en-US" sz="1200" spc="-25" dirty="0" smtClean="0">
                <a:latin typeface="Arial"/>
                <a:cs typeface="Arial"/>
              </a:rPr>
              <a:t>multi-master</a:t>
            </a:r>
            <a:r>
              <a:rPr lang="en-US" sz="1200" spc="-55" dirty="0" smtClean="0">
                <a:latin typeface="Arial"/>
                <a:cs typeface="Arial"/>
              </a:rPr>
              <a:t> </a:t>
            </a:r>
            <a:r>
              <a:rPr lang="en-US" sz="1200" spc="-25" dirty="0" smtClean="0">
                <a:latin typeface="Arial"/>
                <a:cs typeface="Arial"/>
              </a:rPr>
              <a:t>database</a:t>
            </a:r>
            <a:r>
              <a:rPr lang="en-US" sz="1200" spc="-55" dirty="0" smtClean="0">
                <a:latin typeface="Arial"/>
                <a:cs typeface="Arial"/>
              </a:rPr>
              <a:t> </a:t>
            </a:r>
            <a:r>
              <a:rPr lang="en-US" sz="1200" spc="-20" dirty="0" smtClean="0">
                <a:latin typeface="Arial"/>
                <a:cs typeface="Arial"/>
              </a:rPr>
              <a:t>with</a:t>
            </a:r>
            <a:r>
              <a:rPr lang="en-US" sz="1200" spc="-50" dirty="0" smtClean="0">
                <a:latin typeface="Arial"/>
                <a:cs typeface="Arial"/>
              </a:rPr>
              <a:t> </a:t>
            </a:r>
            <a:r>
              <a:rPr lang="en-US" sz="1200" spc="-15" dirty="0" smtClean="0">
                <a:latin typeface="Arial"/>
                <a:cs typeface="Arial"/>
              </a:rPr>
              <a:t>no</a:t>
            </a:r>
            <a:r>
              <a:rPr lang="en-US" sz="1200" spc="-55" dirty="0" smtClean="0">
                <a:latin typeface="Arial"/>
                <a:cs typeface="Arial"/>
              </a:rPr>
              <a:t> </a:t>
            </a:r>
            <a:r>
              <a:rPr lang="en-US" sz="1200" spc="-25" dirty="0" smtClean="0">
                <a:latin typeface="Arial"/>
                <a:cs typeface="Arial"/>
              </a:rPr>
              <a:t>single</a:t>
            </a:r>
            <a:r>
              <a:rPr lang="en-US" sz="1200" spc="-45" dirty="0" smtClean="0">
                <a:latin typeface="Arial"/>
                <a:cs typeface="Arial"/>
              </a:rPr>
              <a:t> </a:t>
            </a:r>
            <a:r>
              <a:rPr lang="en-US" sz="1200" spc="-25" dirty="0" smtClean="0">
                <a:latin typeface="Arial"/>
                <a:cs typeface="Arial"/>
              </a:rPr>
              <a:t>points</a:t>
            </a:r>
            <a:r>
              <a:rPr lang="en-US" sz="1200" spc="-4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30" dirty="0" smtClean="0">
                <a:latin typeface="Arial"/>
                <a:cs typeface="Arial"/>
              </a:rPr>
              <a:t>failure.</a:t>
            </a:r>
            <a:endParaRPr lang="en-US" sz="1200" dirty="0" smtClean="0">
              <a:latin typeface="Arial"/>
              <a:cs typeface="Arial"/>
            </a:endParaRPr>
          </a:p>
          <a:p>
            <a:pPr marL="585470" marR="308610" indent="-344170">
              <a:lnSpc>
                <a:spcPts val="1610"/>
              </a:lnSpc>
              <a:spcBef>
                <a:spcPts val="740"/>
              </a:spcBef>
              <a:buFont typeface="Symbol"/>
              <a:buChar char=""/>
              <a:tabLst>
                <a:tab pos="584835" algn="l"/>
                <a:tab pos="585470" algn="l"/>
              </a:tabLst>
            </a:pPr>
            <a:r>
              <a:rPr lang="en-US" sz="1200" spc="-25" dirty="0" err="1" smtClean="0">
                <a:latin typeface="Arial"/>
                <a:cs typeface="Arial"/>
              </a:rPr>
              <a:t>Chukwa</a:t>
            </a:r>
            <a:r>
              <a:rPr lang="en-US" sz="1200" spc="-25" dirty="0" smtClean="0">
                <a:latin typeface="Arial"/>
                <a:cs typeface="Arial"/>
              </a:rPr>
              <a:t>™:</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collection</a:t>
            </a:r>
            <a:r>
              <a:rPr lang="en-US" sz="1200" spc="-50" dirty="0" smtClean="0">
                <a:latin typeface="Arial"/>
                <a:cs typeface="Arial"/>
              </a:rPr>
              <a:t> </a:t>
            </a:r>
            <a:r>
              <a:rPr lang="en-US" sz="1200" spc="-20" dirty="0" smtClean="0">
                <a:latin typeface="Arial"/>
                <a:cs typeface="Arial"/>
              </a:rPr>
              <a:t>system</a:t>
            </a:r>
            <a:r>
              <a:rPr lang="en-US" sz="1200" spc="-70" dirty="0" smtClean="0">
                <a:latin typeface="Arial"/>
                <a:cs typeface="Arial"/>
              </a:rPr>
              <a:t> </a:t>
            </a:r>
            <a:r>
              <a:rPr lang="en-US" sz="1200" spc="-15" dirty="0" smtClean="0">
                <a:latin typeface="Arial"/>
                <a:cs typeface="Arial"/>
              </a:rPr>
              <a:t>for</a:t>
            </a:r>
            <a:r>
              <a:rPr lang="en-US" sz="1200" spc="-60" dirty="0" smtClean="0">
                <a:latin typeface="Arial"/>
                <a:cs typeface="Arial"/>
              </a:rPr>
              <a:t> </a:t>
            </a:r>
            <a:r>
              <a:rPr lang="en-US" sz="1200" spc="-25" dirty="0" smtClean="0">
                <a:latin typeface="Arial"/>
                <a:cs typeface="Arial"/>
              </a:rPr>
              <a:t>managing</a:t>
            </a:r>
            <a:r>
              <a:rPr lang="en-US" sz="1200" spc="-50" dirty="0" smtClean="0">
                <a:latin typeface="Arial"/>
                <a:cs typeface="Arial"/>
              </a:rPr>
              <a:t> </a:t>
            </a:r>
            <a:r>
              <a:rPr lang="en-US" sz="1200" spc="-25" dirty="0" smtClean="0">
                <a:latin typeface="Arial"/>
                <a:cs typeface="Arial"/>
              </a:rPr>
              <a:t>large</a:t>
            </a:r>
            <a:r>
              <a:rPr lang="en-US" sz="1200" spc="-50" dirty="0" smtClean="0">
                <a:latin typeface="Arial"/>
                <a:cs typeface="Arial"/>
              </a:rPr>
              <a:t> </a:t>
            </a:r>
            <a:r>
              <a:rPr lang="en-US" sz="1200" spc="-30" dirty="0" smtClean="0">
                <a:latin typeface="Arial"/>
                <a:cs typeface="Arial"/>
              </a:rPr>
              <a:t>distributed</a:t>
            </a:r>
            <a:r>
              <a:rPr lang="en-US" sz="1200" spc="-50" dirty="0" smtClean="0">
                <a:latin typeface="Arial"/>
                <a:cs typeface="Arial"/>
              </a:rPr>
              <a:t> </a:t>
            </a:r>
            <a:r>
              <a:rPr lang="en-US" sz="1200" spc="-20" dirty="0" smtClean="0">
                <a:latin typeface="Arial"/>
                <a:cs typeface="Arial"/>
              </a:rPr>
              <a:t>systems.  </a:t>
            </a:r>
            <a:r>
              <a:rPr lang="en-US" sz="1200" spc="-25" dirty="0" err="1" smtClean="0">
                <a:latin typeface="Arial"/>
                <a:cs typeface="Arial"/>
              </a:rPr>
              <a:t>HBase</a:t>
            </a:r>
            <a:r>
              <a:rPr lang="en-US" sz="1200" spc="-25" dirty="0" smtClean="0">
                <a:latin typeface="Arial"/>
                <a:cs typeface="Arial"/>
              </a:rPr>
              <a:t>™: </a:t>
            </a:r>
            <a:r>
              <a:rPr lang="en-US" sz="1200" dirty="0" smtClean="0">
                <a:latin typeface="Arial"/>
                <a:cs typeface="Arial"/>
              </a:rPr>
              <a:t>A </a:t>
            </a:r>
            <a:r>
              <a:rPr lang="en-US" sz="1200" spc="-25" dirty="0" smtClean="0">
                <a:latin typeface="Arial"/>
                <a:cs typeface="Arial"/>
              </a:rPr>
              <a:t>scalable, distributed database </a:t>
            </a:r>
            <a:r>
              <a:rPr lang="en-US" sz="1200" spc="-20" dirty="0" smtClean="0">
                <a:latin typeface="Arial"/>
                <a:cs typeface="Arial"/>
              </a:rPr>
              <a:t>that </a:t>
            </a:r>
            <a:r>
              <a:rPr lang="en-US" sz="1200" spc="-25" dirty="0" smtClean="0">
                <a:latin typeface="Arial"/>
                <a:cs typeface="Arial"/>
              </a:rPr>
              <a:t>supports structured </a:t>
            </a:r>
            <a:r>
              <a:rPr lang="en-US" sz="1200" spc="-20" dirty="0" smtClean="0">
                <a:latin typeface="Arial"/>
                <a:cs typeface="Arial"/>
              </a:rPr>
              <a:t>data  </a:t>
            </a:r>
            <a:r>
              <a:rPr lang="en-US" sz="1200" spc="-25" dirty="0" smtClean="0">
                <a:latin typeface="Arial"/>
                <a:cs typeface="Arial"/>
              </a:rPr>
              <a:t>storage </a:t>
            </a:r>
            <a:r>
              <a:rPr lang="en-US" sz="1200" spc="-15" dirty="0" smtClean="0">
                <a:latin typeface="Arial"/>
                <a:cs typeface="Arial"/>
              </a:rPr>
              <a:t>for </a:t>
            </a:r>
            <a:r>
              <a:rPr lang="en-US" sz="1200" spc="-25" dirty="0" smtClean="0">
                <a:latin typeface="Arial"/>
                <a:cs typeface="Arial"/>
              </a:rPr>
              <a:t>large</a:t>
            </a:r>
            <a:r>
              <a:rPr lang="en-US" sz="1200" spc="-145" dirty="0" smtClean="0">
                <a:latin typeface="Arial"/>
                <a:cs typeface="Arial"/>
              </a:rPr>
              <a:t> </a:t>
            </a:r>
            <a:r>
              <a:rPr lang="en-US" sz="1200" spc="-25" dirty="0" smtClean="0">
                <a:latin typeface="Arial"/>
                <a:cs typeface="Arial"/>
              </a:rPr>
              <a:t>tables.</a:t>
            </a:r>
            <a:endParaRPr lang="en-US" sz="1200" dirty="0" smtClean="0">
              <a:latin typeface="Arial"/>
              <a:cs typeface="Arial"/>
            </a:endParaRPr>
          </a:p>
          <a:p>
            <a:pPr marL="585470" indent="-344170">
              <a:lnSpc>
                <a:spcPts val="1645"/>
              </a:lnSpc>
              <a:spcBef>
                <a:spcPts val="585"/>
              </a:spcBef>
              <a:buFont typeface="Symbol"/>
              <a:buChar char=""/>
              <a:tabLst>
                <a:tab pos="584835" algn="l"/>
                <a:tab pos="585470" algn="l"/>
              </a:tabLst>
            </a:pPr>
            <a:r>
              <a:rPr lang="en-US" sz="1200" spc="-25" dirty="0" smtClean="0">
                <a:latin typeface="Arial"/>
                <a:cs typeface="Arial"/>
              </a:rPr>
              <a:t>Hive™: </a:t>
            </a:r>
            <a:r>
              <a:rPr lang="en-US" sz="1200" dirty="0" smtClean="0">
                <a:latin typeface="Arial"/>
                <a:cs typeface="Arial"/>
              </a:rPr>
              <a:t>A </a:t>
            </a:r>
            <a:r>
              <a:rPr lang="en-US" sz="1200" spc="-20" dirty="0" smtClean="0">
                <a:latin typeface="Arial"/>
                <a:cs typeface="Arial"/>
              </a:rPr>
              <a:t>data </a:t>
            </a:r>
            <a:r>
              <a:rPr lang="en-US" sz="1200" spc="-25" dirty="0" smtClean="0">
                <a:latin typeface="Arial"/>
                <a:cs typeface="Arial"/>
              </a:rPr>
              <a:t>warehouse </a:t>
            </a:r>
            <a:r>
              <a:rPr lang="en-US" sz="1200" spc="-30" dirty="0" smtClean="0">
                <a:latin typeface="Arial"/>
                <a:cs typeface="Arial"/>
              </a:rPr>
              <a:t>infrastructure </a:t>
            </a:r>
            <a:r>
              <a:rPr lang="en-US" sz="1200" spc="-20" dirty="0" smtClean="0">
                <a:latin typeface="Arial"/>
                <a:cs typeface="Arial"/>
              </a:rPr>
              <a:t>that </a:t>
            </a:r>
            <a:r>
              <a:rPr lang="en-US" sz="1200" spc="-25" dirty="0" smtClean="0">
                <a:latin typeface="Arial"/>
                <a:cs typeface="Arial"/>
              </a:rPr>
              <a:t>provides </a:t>
            </a:r>
            <a:r>
              <a:rPr lang="en-US" sz="1200" spc="-20" dirty="0" smtClean="0">
                <a:latin typeface="Arial"/>
                <a:cs typeface="Arial"/>
              </a:rPr>
              <a:t>data </a:t>
            </a:r>
            <a:r>
              <a:rPr lang="en-US" sz="1200" spc="-25" dirty="0" smtClean="0">
                <a:latin typeface="Arial"/>
                <a:cs typeface="Arial"/>
              </a:rPr>
              <a:t>summarization</a:t>
            </a:r>
            <a:r>
              <a:rPr lang="en-US" sz="1200" spc="-270" dirty="0" smtClean="0">
                <a:latin typeface="Arial"/>
                <a:cs typeface="Arial"/>
              </a:rPr>
              <a:t> </a:t>
            </a:r>
            <a:r>
              <a:rPr lang="en-US" sz="1200" spc="-20" dirty="0" smtClean="0">
                <a:latin typeface="Arial"/>
                <a:cs typeface="Arial"/>
              </a:rPr>
              <a:t>and</a:t>
            </a:r>
            <a:endParaRPr lang="en-US" sz="1200" dirty="0" smtClean="0">
              <a:latin typeface="Arial"/>
              <a:cs typeface="Arial"/>
            </a:endParaRPr>
          </a:p>
          <a:p>
            <a:pPr marL="584835">
              <a:lnSpc>
                <a:spcPts val="1645"/>
              </a:lnSpc>
            </a:pPr>
            <a:r>
              <a:rPr lang="en-US" sz="1200" spc="-10" dirty="0" smtClean="0">
                <a:latin typeface="Arial"/>
                <a:cs typeface="Arial"/>
              </a:rPr>
              <a:t>ad </a:t>
            </a:r>
            <a:r>
              <a:rPr lang="en-US" sz="1200" spc="-20" dirty="0" smtClean="0">
                <a:latin typeface="Arial"/>
                <a:cs typeface="Arial"/>
              </a:rPr>
              <a:t>hoc</a:t>
            </a:r>
            <a:r>
              <a:rPr lang="en-US" sz="1200" spc="-90" dirty="0" smtClean="0">
                <a:latin typeface="Arial"/>
                <a:cs typeface="Arial"/>
              </a:rPr>
              <a:t> </a:t>
            </a:r>
            <a:r>
              <a:rPr lang="en-US" sz="1200" spc="-30" dirty="0" smtClean="0">
                <a:latin typeface="Arial"/>
                <a:cs typeface="Arial"/>
              </a:rPr>
              <a:t>querying.</a:t>
            </a:r>
            <a:endParaRPr lang="en-US" sz="1200" dirty="0" smtClean="0">
              <a:latin typeface="Arial"/>
              <a:cs typeface="Arial"/>
            </a:endParaRPr>
          </a:p>
          <a:p>
            <a:pPr marL="585470" indent="-344170">
              <a:lnSpc>
                <a:spcPct val="100000"/>
              </a:lnSpc>
              <a:spcBef>
                <a:spcPts val="640"/>
              </a:spcBef>
              <a:buFont typeface="Symbol"/>
              <a:buChar char=""/>
              <a:tabLst>
                <a:tab pos="584835" algn="l"/>
                <a:tab pos="585470" algn="l"/>
              </a:tabLst>
            </a:pPr>
            <a:r>
              <a:rPr lang="en-US" sz="1200" spc="-25" dirty="0" smtClean="0">
                <a:latin typeface="Arial"/>
                <a:cs typeface="Arial"/>
              </a:rPr>
              <a:t>Mahout™: </a:t>
            </a:r>
            <a:r>
              <a:rPr lang="en-US" sz="1200" dirty="0" smtClean="0">
                <a:latin typeface="Arial"/>
                <a:cs typeface="Arial"/>
              </a:rPr>
              <a:t>A </a:t>
            </a:r>
            <a:r>
              <a:rPr lang="en-US" sz="1200" spc="-30" dirty="0" smtClean="0">
                <a:latin typeface="Arial"/>
                <a:cs typeface="Arial"/>
              </a:rPr>
              <a:t>Scalable </a:t>
            </a:r>
            <a:r>
              <a:rPr lang="en-US" sz="1200" spc="-25" dirty="0" smtClean="0">
                <a:latin typeface="Arial"/>
                <a:cs typeface="Arial"/>
              </a:rPr>
              <a:t>machine </a:t>
            </a:r>
            <a:r>
              <a:rPr lang="en-US" sz="1200" spc="-30" dirty="0" smtClean="0">
                <a:latin typeface="Arial"/>
                <a:cs typeface="Arial"/>
              </a:rPr>
              <a:t>learning </a:t>
            </a:r>
            <a:r>
              <a:rPr lang="en-US" sz="1200" spc="-20" dirty="0" smtClean="0">
                <a:latin typeface="Arial"/>
                <a:cs typeface="Arial"/>
              </a:rPr>
              <a:t>and data </a:t>
            </a:r>
            <a:r>
              <a:rPr lang="en-US" sz="1200" spc="-25" dirty="0" smtClean="0">
                <a:latin typeface="Arial"/>
                <a:cs typeface="Arial"/>
              </a:rPr>
              <a:t>mining</a:t>
            </a:r>
            <a:r>
              <a:rPr lang="en-US" sz="1200" spc="-240" dirty="0" smtClean="0">
                <a:latin typeface="Arial"/>
                <a:cs typeface="Arial"/>
              </a:rPr>
              <a:t> </a:t>
            </a:r>
            <a:r>
              <a:rPr lang="en-US" sz="1200" spc="-30" dirty="0" smtClean="0">
                <a:latin typeface="Arial"/>
                <a:cs typeface="Arial"/>
              </a:rPr>
              <a:t>library.</a:t>
            </a:r>
            <a:endParaRPr lang="en-US" sz="1200" dirty="0" smtClean="0">
              <a:latin typeface="Arial"/>
              <a:cs typeface="Arial"/>
            </a:endParaRPr>
          </a:p>
          <a:p>
            <a:pPr marL="585470" marR="372110" indent="-344170">
              <a:lnSpc>
                <a:spcPts val="1610"/>
              </a:lnSpc>
              <a:spcBef>
                <a:spcPts val="740"/>
              </a:spcBef>
              <a:buFont typeface="Symbol"/>
              <a:buChar char=""/>
              <a:tabLst>
                <a:tab pos="584835" algn="l"/>
                <a:tab pos="585470" algn="l"/>
              </a:tabLst>
            </a:pPr>
            <a:r>
              <a:rPr lang="en-US" sz="1200" spc="-25" dirty="0" smtClean="0">
                <a:latin typeface="Arial"/>
                <a:cs typeface="Arial"/>
              </a:rPr>
              <a:t>Pig™: </a:t>
            </a:r>
            <a:r>
              <a:rPr lang="en-US" sz="1200" dirty="0" smtClean="0">
                <a:latin typeface="Arial"/>
                <a:cs typeface="Arial"/>
              </a:rPr>
              <a:t>A </a:t>
            </a:r>
            <a:r>
              <a:rPr lang="en-US" sz="1200" spc="-30" dirty="0" smtClean="0">
                <a:latin typeface="Arial"/>
                <a:cs typeface="Arial"/>
              </a:rPr>
              <a:t>high-level </a:t>
            </a:r>
            <a:r>
              <a:rPr lang="en-US" sz="1200" spc="-25" dirty="0" smtClean="0">
                <a:latin typeface="Arial"/>
                <a:cs typeface="Arial"/>
              </a:rPr>
              <a:t>data-flow language </a:t>
            </a:r>
            <a:r>
              <a:rPr lang="en-US" sz="1200" spc="-20" dirty="0" smtClean="0">
                <a:latin typeface="Arial"/>
                <a:cs typeface="Arial"/>
              </a:rPr>
              <a:t>and </a:t>
            </a:r>
            <a:r>
              <a:rPr lang="en-US" sz="1200" spc="-25" dirty="0" smtClean="0">
                <a:latin typeface="Arial"/>
                <a:cs typeface="Arial"/>
              </a:rPr>
              <a:t>execution framework </a:t>
            </a:r>
            <a:r>
              <a:rPr lang="en-US" sz="1200" spc="-20" dirty="0" smtClean="0">
                <a:latin typeface="Arial"/>
                <a:cs typeface="Arial"/>
              </a:rPr>
              <a:t>for</a:t>
            </a:r>
            <a:r>
              <a:rPr lang="en-US" sz="1200" spc="-260" dirty="0" smtClean="0">
                <a:latin typeface="Arial"/>
                <a:cs typeface="Arial"/>
              </a:rPr>
              <a:t> </a:t>
            </a:r>
            <a:r>
              <a:rPr lang="en-US" sz="1200" spc="-25" dirty="0" smtClean="0">
                <a:latin typeface="Arial"/>
                <a:cs typeface="Arial"/>
              </a:rPr>
              <a:t>parallel  computation.</a:t>
            </a:r>
            <a:endParaRPr lang="en-US" sz="1200" dirty="0" smtClean="0">
              <a:latin typeface="Arial"/>
              <a:cs typeface="Arial"/>
            </a:endParaRPr>
          </a:p>
          <a:p>
            <a:pPr marL="585470" marR="46990" indent="-344170">
              <a:lnSpc>
                <a:spcPct val="95900"/>
              </a:lnSpc>
              <a:spcBef>
                <a:spcPts val="655"/>
              </a:spcBef>
              <a:buFont typeface="Symbol"/>
              <a:buChar char=""/>
              <a:tabLst>
                <a:tab pos="584835" algn="l"/>
                <a:tab pos="585470" algn="l"/>
              </a:tabLst>
            </a:pPr>
            <a:r>
              <a:rPr lang="en-US" sz="1200" spc="-25" dirty="0" smtClean="0">
                <a:latin typeface="Arial"/>
                <a:cs typeface="Arial"/>
              </a:rPr>
              <a:t>Spark™:</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0" dirty="0" smtClean="0">
                <a:latin typeface="Arial"/>
                <a:cs typeface="Arial"/>
              </a:rPr>
              <a:t>fast</a:t>
            </a:r>
            <a:r>
              <a:rPr lang="en-US" sz="1200" spc="-3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general</a:t>
            </a:r>
            <a:r>
              <a:rPr lang="en-US" sz="1200" spc="-65" dirty="0" smtClean="0">
                <a:latin typeface="Arial"/>
                <a:cs typeface="Arial"/>
              </a:rPr>
              <a:t> </a:t>
            </a:r>
            <a:r>
              <a:rPr lang="en-US" sz="1200" spc="-25" dirty="0" smtClean="0">
                <a:latin typeface="Arial"/>
                <a:cs typeface="Arial"/>
              </a:rPr>
              <a:t>compute</a:t>
            </a:r>
            <a:r>
              <a:rPr lang="en-US" sz="1200" spc="-50" dirty="0" smtClean="0">
                <a:latin typeface="Arial"/>
                <a:cs typeface="Arial"/>
              </a:rPr>
              <a:t> </a:t>
            </a:r>
            <a:r>
              <a:rPr lang="en-US" sz="1200" spc="-25" dirty="0" smtClean="0">
                <a:latin typeface="Arial"/>
                <a:cs typeface="Arial"/>
              </a:rPr>
              <a:t>engine</a:t>
            </a:r>
            <a:r>
              <a:rPr lang="en-US" sz="1200" spc="-50" dirty="0" smtClean="0">
                <a:latin typeface="Arial"/>
                <a:cs typeface="Arial"/>
              </a:rPr>
              <a:t> </a:t>
            </a:r>
            <a:r>
              <a:rPr lang="en-US" sz="1200" spc="-20" dirty="0" smtClean="0">
                <a:latin typeface="Arial"/>
                <a:cs typeface="Arial"/>
              </a:rPr>
              <a:t>for</a:t>
            </a:r>
            <a:r>
              <a:rPr lang="en-US" sz="1200" spc="-45" dirty="0" smtClean="0">
                <a:latin typeface="Arial"/>
                <a:cs typeface="Arial"/>
              </a:rPr>
              <a:t> </a:t>
            </a:r>
            <a:r>
              <a:rPr lang="en-US" sz="1200" spc="-25" dirty="0" smtClean="0">
                <a:latin typeface="Arial"/>
                <a:cs typeface="Arial"/>
              </a:rPr>
              <a:t>Hadoop</a:t>
            </a:r>
            <a:r>
              <a:rPr lang="en-US" sz="1200" spc="-50"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Spark</a:t>
            </a:r>
            <a:r>
              <a:rPr lang="en-US" sz="1200" spc="-45" dirty="0" smtClean="0">
                <a:latin typeface="Arial"/>
                <a:cs typeface="Arial"/>
              </a:rPr>
              <a:t> </a:t>
            </a:r>
            <a:r>
              <a:rPr lang="en-US" sz="1200" spc="-25" dirty="0" smtClean="0">
                <a:latin typeface="Arial"/>
                <a:cs typeface="Arial"/>
              </a:rPr>
              <a:t>provides</a:t>
            </a:r>
            <a:r>
              <a:rPr lang="en-US" sz="1200" spc="-45" dirty="0" smtClean="0">
                <a:latin typeface="Arial"/>
                <a:cs typeface="Arial"/>
              </a:rPr>
              <a:t> </a:t>
            </a:r>
            <a:r>
              <a:rPr lang="en-US" sz="1200" dirty="0" smtClean="0">
                <a:latin typeface="Arial"/>
                <a:cs typeface="Arial"/>
              </a:rPr>
              <a:t>a  </a:t>
            </a:r>
            <a:r>
              <a:rPr lang="en-US" sz="1200" spc="-20" dirty="0" smtClean="0">
                <a:latin typeface="Arial"/>
                <a:cs typeface="Arial"/>
              </a:rPr>
              <a:t>simple and </a:t>
            </a:r>
            <a:r>
              <a:rPr lang="en-US" sz="1200" spc="-30" dirty="0" smtClean="0">
                <a:latin typeface="Arial"/>
                <a:cs typeface="Arial"/>
              </a:rPr>
              <a:t>expressive </a:t>
            </a:r>
            <a:r>
              <a:rPr lang="en-US" sz="1200" spc="-25" dirty="0" smtClean="0">
                <a:latin typeface="Arial"/>
                <a:cs typeface="Arial"/>
              </a:rPr>
              <a:t>programming model </a:t>
            </a:r>
            <a:r>
              <a:rPr lang="en-US" sz="1200" spc="-20" dirty="0" smtClean="0">
                <a:latin typeface="Arial"/>
                <a:cs typeface="Arial"/>
              </a:rPr>
              <a:t>that </a:t>
            </a:r>
            <a:r>
              <a:rPr lang="en-US" sz="1200" spc="-30" dirty="0" smtClean="0">
                <a:latin typeface="Arial"/>
                <a:cs typeface="Arial"/>
              </a:rPr>
              <a:t>supports </a:t>
            </a:r>
            <a:r>
              <a:rPr lang="en-US" sz="1200" dirty="0" smtClean="0">
                <a:latin typeface="Arial"/>
                <a:cs typeface="Arial"/>
              </a:rPr>
              <a:t>a </a:t>
            </a:r>
            <a:r>
              <a:rPr lang="en-US" sz="1200" spc="-25" dirty="0" smtClean="0">
                <a:latin typeface="Arial"/>
                <a:cs typeface="Arial"/>
              </a:rPr>
              <a:t>wide </a:t>
            </a:r>
            <a:r>
              <a:rPr lang="en-US" sz="1200" spc="-20" dirty="0" smtClean="0">
                <a:latin typeface="Arial"/>
                <a:cs typeface="Arial"/>
              </a:rPr>
              <a:t>range of  </a:t>
            </a:r>
            <a:r>
              <a:rPr lang="en-US" sz="1200" spc="-25" dirty="0" smtClean="0">
                <a:latin typeface="Arial"/>
                <a:cs typeface="Arial"/>
              </a:rPr>
              <a:t>applications, </a:t>
            </a:r>
            <a:r>
              <a:rPr lang="en-US" sz="1200" spc="-30" dirty="0" smtClean="0">
                <a:latin typeface="Arial"/>
                <a:cs typeface="Arial"/>
              </a:rPr>
              <a:t>including </a:t>
            </a:r>
            <a:r>
              <a:rPr lang="en-US" sz="1200" spc="-25" dirty="0" smtClean="0">
                <a:latin typeface="Arial"/>
                <a:cs typeface="Arial"/>
              </a:rPr>
              <a:t>ETL, machine learning, stream processing, </a:t>
            </a:r>
            <a:r>
              <a:rPr lang="en-US" sz="1200" spc="-20" dirty="0" smtClean="0">
                <a:latin typeface="Arial"/>
                <a:cs typeface="Arial"/>
              </a:rPr>
              <a:t>and </a:t>
            </a:r>
            <a:r>
              <a:rPr lang="en-US" sz="1200" spc="-30" dirty="0" smtClean="0">
                <a:latin typeface="Arial"/>
                <a:cs typeface="Arial"/>
              </a:rPr>
              <a:t>graph  </a:t>
            </a:r>
            <a:r>
              <a:rPr lang="en-US" sz="1200" spc="-25" dirty="0" smtClean="0">
                <a:latin typeface="Arial"/>
                <a:cs typeface="Arial"/>
              </a:rPr>
              <a:t>computation.</a:t>
            </a:r>
            <a:endParaRPr lang="en-US" sz="1200" dirty="0" smtClean="0">
              <a:latin typeface="Arial"/>
              <a:cs typeface="Arial"/>
            </a:endParaRPr>
          </a:p>
          <a:p>
            <a:pPr marL="585470" marR="314960" indent="-344170">
              <a:lnSpc>
                <a:spcPts val="1610"/>
              </a:lnSpc>
              <a:spcBef>
                <a:spcPts val="740"/>
              </a:spcBef>
              <a:buFont typeface="Symbol"/>
              <a:buChar char=""/>
              <a:tabLst>
                <a:tab pos="584835" algn="l"/>
                <a:tab pos="585470" algn="l"/>
              </a:tabLst>
            </a:pPr>
            <a:r>
              <a:rPr lang="en-US" sz="1200" spc="-25" dirty="0" err="1" smtClean="0">
                <a:latin typeface="Arial"/>
                <a:cs typeface="Arial"/>
              </a:rPr>
              <a:t>Tez</a:t>
            </a:r>
            <a:r>
              <a:rPr lang="en-US" sz="1200" spc="-25" dirty="0" smtClean="0">
                <a:latin typeface="Arial"/>
                <a:cs typeface="Arial"/>
              </a:rPr>
              <a:t>™: </a:t>
            </a:r>
            <a:r>
              <a:rPr lang="en-US" sz="1200" dirty="0" smtClean="0">
                <a:latin typeface="Arial"/>
                <a:cs typeface="Arial"/>
              </a:rPr>
              <a:t>A </a:t>
            </a:r>
            <a:r>
              <a:rPr lang="en-US" sz="1200" spc="-30" dirty="0" smtClean="0">
                <a:latin typeface="Arial"/>
                <a:cs typeface="Arial"/>
              </a:rPr>
              <a:t>generalized </a:t>
            </a:r>
            <a:r>
              <a:rPr lang="en-US" sz="1200" spc="-25" dirty="0" smtClean="0">
                <a:latin typeface="Arial"/>
                <a:cs typeface="Arial"/>
              </a:rPr>
              <a:t>data-flow programming framework, built </a:t>
            </a:r>
            <a:r>
              <a:rPr lang="en-US" sz="1200" spc="-15" dirty="0" smtClean="0">
                <a:latin typeface="Arial"/>
                <a:cs typeface="Arial"/>
              </a:rPr>
              <a:t>on </a:t>
            </a:r>
            <a:r>
              <a:rPr lang="en-US" sz="1200" spc="-25" dirty="0" smtClean="0">
                <a:latin typeface="Arial"/>
                <a:cs typeface="Arial"/>
              </a:rPr>
              <a:t>Hadoop  YARN, which </a:t>
            </a:r>
            <a:r>
              <a:rPr lang="en-US" sz="1200" spc="-30" dirty="0" smtClean="0">
                <a:latin typeface="Arial"/>
                <a:cs typeface="Arial"/>
              </a:rPr>
              <a:t>provides </a:t>
            </a:r>
            <a:r>
              <a:rPr lang="en-US" sz="1200" dirty="0" smtClean="0">
                <a:latin typeface="Arial"/>
                <a:cs typeface="Arial"/>
              </a:rPr>
              <a:t>a</a:t>
            </a:r>
            <a:r>
              <a:rPr lang="en-US" sz="1200" spc="-280" dirty="0" smtClean="0">
                <a:latin typeface="Arial"/>
                <a:cs typeface="Arial"/>
              </a:rPr>
              <a:t> </a:t>
            </a:r>
            <a:r>
              <a:rPr lang="en-US" sz="1200" spc="-25" dirty="0" smtClean="0">
                <a:latin typeface="Arial"/>
                <a:cs typeface="Arial"/>
              </a:rPr>
              <a:t>powerful </a:t>
            </a:r>
            <a:r>
              <a:rPr lang="en-US" sz="1200" spc="-20" dirty="0" smtClean="0">
                <a:latin typeface="Arial"/>
                <a:cs typeface="Arial"/>
              </a:rPr>
              <a:t>and </a:t>
            </a:r>
            <a:r>
              <a:rPr lang="en-US" sz="1200" spc="-25" dirty="0" smtClean="0">
                <a:latin typeface="Arial"/>
                <a:cs typeface="Arial"/>
              </a:rPr>
              <a:t>flexible engine </a:t>
            </a:r>
            <a:r>
              <a:rPr lang="en-US" sz="1200" spc="-10" dirty="0" smtClean="0">
                <a:latin typeface="Arial"/>
                <a:cs typeface="Arial"/>
              </a:rPr>
              <a:t>to </a:t>
            </a:r>
            <a:r>
              <a:rPr lang="en-US" sz="1200" spc="-25" dirty="0" smtClean="0">
                <a:latin typeface="Arial"/>
                <a:cs typeface="Arial"/>
              </a:rPr>
              <a:t>execute </a:t>
            </a:r>
            <a:r>
              <a:rPr lang="en-US" sz="1200" spc="-15" dirty="0" smtClean="0">
                <a:latin typeface="Arial"/>
                <a:cs typeface="Arial"/>
              </a:rPr>
              <a:t>an </a:t>
            </a:r>
            <a:r>
              <a:rPr lang="en-US" sz="1200" spc="-25" dirty="0" smtClean="0">
                <a:latin typeface="Arial"/>
                <a:cs typeface="Arial"/>
              </a:rPr>
              <a:t>arbitrary  </a:t>
            </a:r>
            <a:r>
              <a:rPr lang="en-US" sz="1200" spc="-15" dirty="0" smtClean="0">
                <a:latin typeface="Arial"/>
                <a:cs typeface="Arial"/>
              </a:rPr>
              <a:t>DAG</a:t>
            </a:r>
            <a:r>
              <a:rPr lang="en-US" sz="1200" spc="-4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tasks</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process</a:t>
            </a:r>
            <a:r>
              <a:rPr lang="en-US" sz="1200" spc="-50" dirty="0" smtClean="0">
                <a:latin typeface="Arial"/>
                <a:cs typeface="Arial"/>
              </a:rPr>
              <a:t> </a:t>
            </a:r>
            <a:r>
              <a:rPr lang="en-US" sz="1200" spc="-20" dirty="0" smtClean="0">
                <a:latin typeface="Arial"/>
                <a:cs typeface="Arial"/>
              </a:rPr>
              <a:t>data</a:t>
            </a:r>
            <a:r>
              <a:rPr lang="en-US" sz="1200" spc="-7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0" dirty="0" smtClean="0">
                <a:latin typeface="Arial"/>
                <a:cs typeface="Arial"/>
              </a:rPr>
              <a:t>both</a:t>
            </a:r>
            <a:r>
              <a:rPr lang="en-US" sz="1200" spc="-55" dirty="0" smtClean="0">
                <a:latin typeface="Arial"/>
                <a:cs typeface="Arial"/>
              </a:rPr>
              <a:t> </a:t>
            </a:r>
            <a:r>
              <a:rPr lang="en-US" sz="1200" spc="-25" dirty="0" smtClean="0">
                <a:latin typeface="Arial"/>
                <a:cs typeface="Arial"/>
              </a:rPr>
              <a:t>batch</a:t>
            </a:r>
            <a:r>
              <a:rPr lang="en-US" sz="1200" spc="-5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interactive</a:t>
            </a:r>
            <a:r>
              <a:rPr lang="en-US" sz="1200" spc="-55" dirty="0" smtClean="0">
                <a:latin typeface="Arial"/>
                <a:cs typeface="Arial"/>
              </a:rPr>
              <a:t> </a:t>
            </a:r>
            <a:r>
              <a:rPr lang="en-US" sz="1200" spc="-25" dirty="0" smtClean="0">
                <a:latin typeface="Arial"/>
                <a:cs typeface="Arial"/>
              </a:rPr>
              <a:t>use-cases.</a:t>
            </a:r>
            <a:endParaRPr lang="en-US" sz="1200" dirty="0" smtClean="0">
              <a:latin typeface="Arial"/>
              <a:cs typeface="Arial"/>
            </a:endParaRPr>
          </a:p>
          <a:p>
            <a:pPr marL="585470" marR="805180" indent="-344170">
              <a:lnSpc>
                <a:spcPts val="1610"/>
              </a:lnSpc>
              <a:spcBef>
                <a:spcPts val="715"/>
              </a:spcBef>
              <a:buFont typeface="Symbol"/>
              <a:buChar char=""/>
              <a:tabLst>
                <a:tab pos="584835" algn="l"/>
                <a:tab pos="585470" algn="l"/>
              </a:tabLst>
            </a:pPr>
            <a:r>
              <a:rPr lang="en-US" sz="1200" spc="-25" dirty="0" err="1" smtClean="0">
                <a:latin typeface="Arial"/>
                <a:cs typeface="Arial"/>
              </a:rPr>
              <a:t>ZooKeeper</a:t>
            </a:r>
            <a:r>
              <a:rPr lang="en-US" sz="1200" spc="-25" dirty="0" smtClean="0">
                <a:latin typeface="Arial"/>
                <a:cs typeface="Arial"/>
              </a:rPr>
              <a:t>™: </a:t>
            </a:r>
            <a:r>
              <a:rPr lang="en-US" sz="1200" dirty="0" smtClean="0">
                <a:latin typeface="Arial"/>
                <a:cs typeface="Arial"/>
              </a:rPr>
              <a:t>A </a:t>
            </a:r>
            <a:r>
              <a:rPr lang="en-US" sz="1200" spc="-25" dirty="0" smtClean="0">
                <a:latin typeface="Arial"/>
                <a:cs typeface="Arial"/>
              </a:rPr>
              <a:t>high-performance coordination service </a:t>
            </a:r>
            <a:r>
              <a:rPr lang="en-US" sz="1200" spc="-15" dirty="0" smtClean="0">
                <a:latin typeface="Arial"/>
                <a:cs typeface="Arial"/>
              </a:rPr>
              <a:t>for</a:t>
            </a:r>
            <a:r>
              <a:rPr lang="en-US" sz="1200" spc="-280" dirty="0" smtClean="0">
                <a:latin typeface="Arial"/>
                <a:cs typeface="Arial"/>
              </a:rPr>
              <a:t> </a:t>
            </a:r>
            <a:r>
              <a:rPr lang="en-US" sz="1200" spc="-25" dirty="0" smtClean="0">
                <a:latin typeface="Arial"/>
                <a:cs typeface="Arial"/>
              </a:rPr>
              <a:t>distributed  applications.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8</a:t>
            </a:fld>
            <a:endParaRPr lang="fr-FR"/>
          </a:p>
        </p:txBody>
      </p:sp>
    </p:spTree>
    <p:extLst>
      <p:ext uri="{BB962C8B-B14F-4D97-AF65-F5344CB8AC3E}">
        <p14:creationId xmlns:p14="http://schemas.microsoft.com/office/powerpoint/2010/main" val="189188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61925" algn="just">
              <a:lnSpc>
                <a:spcPts val="1610"/>
              </a:lnSpc>
              <a:spcBef>
                <a:spcPts val="635"/>
              </a:spcBef>
            </a:pPr>
            <a:r>
              <a:rPr lang="en-US" sz="1200" spc="-25" dirty="0" smtClean="0">
                <a:latin typeface="Arial"/>
                <a:cs typeface="Arial"/>
              </a:rPr>
              <a:t>Hadoop </a:t>
            </a:r>
            <a:r>
              <a:rPr lang="en-US" sz="1200" spc="-15" dirty="0" smtClean="0">
                <a:latin typeface="Arial"/>
                <a:cs typeface="Arial"/>
              </a:rPr>
              <a:t>is </a:t>
            </a:r>
            <a:r>
              <a:rPr lang="en-US" sz="1200" spc="-25" dirty="0" smtClean="0">
                <a:latin typeface="Arial"/>
                <a:cs typeface="Arial"/>
              </a:rPr>
              <a:t>cannot resolve </a:t>
            </a:r>
            <a:r>
              <a:rPr lang="en-US" sz="1200" spc="-20" dirty="0" smtClean="0">
                <a:latin typeface="Arial"/>
                <a:cs typeface="Arial"/>
              </a:rPr>
              <a:t>all </a:t>
            </a:r>
            <a:r>
              <a:rPr lang="en-US" sz="1200" spc="-25" dirty="0" smtClean="0">
                <a:latin typeface="Arial"/>
                <a:cs typeface="Arial"/>
              </a:rPr>
              <a:t>data-related problems. </a:t>
            </a:r>
            <a:r>
              <a:rPr lang="en-US" sz="1200" spc="-10" dirty="0" smtClean="0">
                <a:latin typeface="Arial"/>
                <a:cs typeface="Arial"/>
              </a:rPr>
              <a:t>It </a:t>
            </a:r>
            <a:r>
              <a:rPr lang="en-US" sz="1200" spc="-20" dirty="0" smtClean="0">
                <a:latin typeface="Arial"/>
                <a:cs typeface="Arial"/>
              </a:rPr>
              <a:t>is </a:t>
            </a:r>
            <a:r>
              <a:rPr lang="en-US" sz="1200" spc="-25" dirty="0" smtClean="0">
                <a:latin typeface="Arial"/>
                <a:cs typeface="Arial"/>
              </a:rPr>
              <a:t>being designed </a:t>
            </a:r>
            <a:r>
              <a:rPr lang="en-US" sz="1200" spc="-15" dirty="0" smtClean="0">
                <a:latin typeface="Arial"/>
                <a:cs typeface="Arial"/>
              </a:rPr>
              <a:t>to </a:t>
            </a:r>
            <a:r>
              <a:rPr lang="en-US" sz="1200" spc="-25" dirty="0" smtClean="0">
                <a:latin typeface="Arial"/>
                <a:cs typeface="Arial"/>
              </a:rPr>
              <a:t>handle big  data.</a:t>
            </a:r>
            <a:r>
              <a:rPr lang="en-US" sz="1200" spc="-45" dirty="0" smtClean="0">
                <a:latin typeface="Arial"/>
                <a:cs typeface="Arial"/>
              </a:rPr>
              <a:t> </a:t>
            </a:r>
            <a:r>
              <a:rPr lang="en-US" sz="1200" spc="-25" dirty="0" smtClean="0">
                <a:latin typeface="Arial"/>
                <a:cs typeface="Arial"/>
              </a:rPr>
              <a:t>Hadoop</a:t>
            </a:r>
            <a:r>
              <a:rPr lang="en-US" sz="1200" spc="-45" dirty="0" smtClean="0">
                <a:latin typeface="Arial"/>
                <a:cs typeface="Arial"/>
              </a:rPr>
              <a:t> </a:t>
            </a:r>
            <a:r>
              <a:rPr lang="en-US" sz="1200" spc="-25" dirty="0" smtClean="0">
                <a:latin typeface="Arial"/>
                <a:cs typeface="Arial"/>
              </a:rPr>
              <a:t>works</a:t>
            </a:r>
            <a:r>
              <a:rPr lang="en-US" sz="1200" spc="-45" dirty="0" smtClean="0">
                <a:latin typeface="Arial"/>
                <a:cs typeface="Arial"/>
              </a:rPr>
              <a:t> </a:t>
            </a:r>
            <a:r>
              <a:rPr lang="en-US" sz="1200" spc="-25" dirty="0" smtClean="0">
                <a:latin typeface="Arial"/>
                <a:cs typeface="Arial"/>
              </a:rPr>
              <a:t>better</a:t>
            </a:r>
            <a:r>
              <a:rPr lang="en-US" sz="1200" spc="-35" dirty="0" smtClean="0">
                <a:latin typeface="Arial"/>
                <a:cs typeface="Arial"/>
              </a:rPr>
              <a:t> </a:t>
            </a:r>
            <a:r>
              <a:rPr lang="en-US" sz="1200" spc="-25" dirty="0" smtClean="0">
                <a:latin typeface="Arial"/>
                <a:cs typeface="Arial"/>
              </a:rPr>
              <a:t>when</a:t>
            </a:r>
            <a:r>
              <a:rPr lang="en-US" sz="1200" spc="-30" dirty="0" smtClean="0">
                <a:latin typeface="Arial"/>
                <a:cs typeface="Arial"/>
              </a:rPr>
              <a:t> handling</a:t>
            </a:r>
            <a:r>
              <a:rPr lang="en-US" sz="1200" spc="-35" dirty="0" smtClean="0">
                <a:latin typeface="Arial"/>
                <a:cs typeface="Arial"/>
              </a:rPr>
              <a:t> </a:t>
            </a:r>
            <a:r>
              <a:rPr lang="en-US" sz="1200" spc="-20" dirty="0" smtClean="0">
                <a:latin typeface="Arial"/>
                <a:cs typeface="Arial"/>
              </a:rPr>
              <a:t>one</a:t>
            </a:r>
            <a:r>
              <a:rPr lang="en-US" sz="1200" spc="-65" dirty="0" smtClean="0">
                <a:latin typeface="Arial"/>
                <a:cs typeface="Arial"/>
              </a:rPr>
              <a:t> </a:t>
            </a:r>
            <a:r>
              <a:rPr lang="en-US" sz="1200" spc="-25" dirty="0" smtClean="0">
                <a:latin typeface="Arial"/>
                <a:cs typeface="Arial"/>
              </a:rPr>
              <a:t>single</a:t>
            </a:r>
            <a:r>
              <a:rPr lang="en-US" sz="1200" spc="-45" dirty="0" smtClean="0">
                <a:latin typeface="Arial"/>
                <a:cs typeface="Arial"/>
              </a:rPr>
              <a:t> </a:t>
            </a:r>
            <a:r>
              <a:rPr lang="en-US" sz="1200" spc="-20" dirty="0" smtClean="0">
                <a:latin typeface="Arial"/>
                <a:cs typeface="Arial"/>
              </a:rPr>
              <a:t>huge</a:t>
            </a:r>
            <a:r>
              <a:rPr lang="en-US" sz="1200" spc="-65" dirty="0" smtClean="0">
                <a:latin typeface="Arial"/>
                <a:cs typeface="Arial"/>
              </a:rPr>
              <a:t> </a:t>
            </a:r>
            <a:r>
              <a:rPr lang="en-US" sz="1200" spc="-20" dirty="0" smtClean="0">
                <a:latin typeface="Arial"/>
                <a:cs typeface="Arial"/>
              </a:rPr>
              <a:t>file</a:t>
            </a:r>
            <a:r>
              <a:rPr lang="en-US" sz="1200" spc="-35" dirty="0" smtClean="0">
                <a:latin typeface="Arial"/>
                <a:cs typeface="Arial"/>
              </a:rPr>
              <a:t> </a:t>
            </a:r>
            <a:r>
              <a:rPr lang="en-US" sz="1200" spc="-25" dirty="0" smtClean="0">
                <a:latin typeface="Arial"/>
                <a:cs typeface="Arial"/>
              </a:rPr>
              <a:t>rather</a:t>
            </a:r>
            <a:r>
              <a:rPr lang="en-US" sz="1200" spc="-45" dirty="0" smtClean="0">
                <a:latin typeface="Arial"/>
                <a:cs typeface="Arial"/>
              </a:rPr>
              <a:t> </a:t>
            </a:r>
            <a:r>
              <a:rPr lang="en-US" sz="1200" spc="-20" dirty="0" smtClean="0">
                <a:latin typeface="Arial"/>
                <a:cs typeface="Arial"/>
              </a:rPr>
              <a:t>than</a:t>
            </a:r>
            <a:r>
              <a:rPr lang="en-US" sz="1200" spc="-50" dirty="0" smtClean="0">
                <a:latin typeface="Arial"/>
                <a:cs typeface="Arial"/>
              </a:rPr>
              <a:t> </a:t>
            </a:r>
            <a:r>
              <a:rPr lang="en-US" sz="1200" spc="-20" dirty="0" smtClean="0">
                <a:latin typeface="Arial"/>
                <a:cs typeface="Arial"/>
              </a:rPr>
              <a:t>many</a:t>
            </a:r>
            <a:r>
              <a:rPr lang="en-US" sz="1200" spc="-65" dirty="0" smtClean="0">
                <a:latin typeface="Arial"/>
                <a:cs typeface="Arial"/>
              </a:rPr>
              <a:t> </a:t>
            </a:r>
            <a:r>
              <a:rPr lang="en-US" sz="1200" spc="-20" dirty="0" smtClean="0">
                <a:latin typeface="Arial"/>
                <a:cs typeface="Arial"/>
              </a:rPr>
              <a:t>small  </a:t>
            </a:r>
            <a:r>
              <a:rPr lang="en-US" sz="1200" spc="-25" dirty="0" smtClean="0">
                <a:latin typeface="Arial"/>
                <a:cs typeface="Arial"/>
              </a:rPr>
              <a:t>files. Hadoop </a:t>
            </a:r>
            <a:r>
              <a:rPr lang="en-US" sz="1200" spc="-30" dirty="0" smtClean="0">
                <a:latin typeface="Arial"/>
                <a:cs typeface="Arial"/>
              </a:rPr>
              <a:t>complements </a:t>
            </a:r>
            <a:r>
              <a:rPr lang="en-US" sz="1200" spc="-25" dirty="0" smtClean="0">
                <a:latin typeface="Arial"/>
                <a:cs typeface="Arial"/>
              </a:rPr>
              <a:t>existing RDBMS</a:t>
            </a:r>
            <a:r>
              <a:rPr lang="en-US" sz="1200" spc="-135" dirty="0" smtClean="0">
                <a:latin typeface="Arial"/>
                <a:cs typeface="Arial"/>
              </a:rPr>
              <a:t> </a:t>
            </a:r>
            <a:r>
              <a:rPr lang="en-US" sz="1200" spc="-25" dirty="0" smtClean="0">
                <a:latin typeface="Arial"/>
                <a:cs typeface="Arial"/>
              </a:rPr>
              <a:t>technology.</a:t>
            </a:r>
            <a:endParaRPr lang="en-US" sz="1200" dirty="0" smtClean="0">
              <a:latin typeface="Arial"/>
              <a:cs typeface="Arial"/>
            </a:endParaRPr>
          </a:p>
          <a:p>
            <a:pPr marL="12700" marR="12065">
              <a:lnSpc>
                <a:spcPct val="96100"/>
              </a:lnSpc>
              <a:spcBef>
                <a:spcPts val="560"/>
              </a:spcBef>
            </a:pPr>
            <a:r>
              <a:rPr lang="en-US" sz="1200" spc="-25" dirty="0" smtClean="0">
                <a:latin typeface="Arial"/>
                <a:cs typeface="Arial"/>
              </a:rPr>
              <a:t>Wikipedia: </a:t>
            </a:r>
            <a:r>
              <a:rPr lang="en-US" sz="1200" b="1" spc="-25" dirty="0" smtClean="0">
                <a:latin typeface="Arial"/>
                <a:cs typeface="Arial"/>
              </a:rPr>
              <a:t>Low latency </a:t>
            </a:r>
            <a:r>
              <a:rPr lang="en-US" sz="1200" spc="-25" dirty="0" smtClean="0">
                <a:latin typeface="Arial"/>
                <a:cs typeface="Arial"/>
              </a:rPr>
              <a:t>allows </a:t>
            </a:r>
            <a:r>
              <a:rPr lang="en-US" sz="1200" spc="-30" dirty="0" smtClean="0">
                <a:latin typeface="Arial"/>
                <a:cs typeface="Arial"/>
              </a:rPr>
              <a:t>human-unnoticeable delays </a:t>
            </a:r>
            <a:r>
              <a:rPr lang="en-US" sz="1200" spc="-25" dirty="0" smtClean="0">
                <a:latin typeface="Arial"/>
                <a:cs typeface="Arial"/>
              </a:rPr>
              <a:t>between </a:t>
            </a:r>
            <a:r>
              <a:rPr lang="en-US" sz="1200" spc="-15" dirty="0" smtClean="0">
                <a:latin typeface="Arial"/>
                <a:cs typeface="Arial"/>
              </a:rPr>
              <a:t>an </a:t>
            </a:r>
            <a:r>
              <a:rPr lang="en-US" sz="1200" spc="-25" dirty="0" smtClean="0">
                <a:latin typeface="Arial"/>
                <a:cs typeface="Arial"/>
              </a:rPr>
              <a:t>input </a:t>
            </a:r>
            <a:r>
              <a:rPr lang="en-US" sz="1200" spc="-35" dirty="0" smtClean="0">
                <a:latin typeface="Arial"/>
                <a:cs typeface="Arial"/>
              </a:rPr>
              <a:t>being  </a:t>
            </a:r>
            <a:r>
              <a:rPr lang="en-US" sz="1200" spc="-25" dirty="0" smtClean="0">
                <a:latin typeface="Arial"/>
                <a:cs typeface="Arial"/>
              </a:rPr>
              <a:t>processed</a:t>
            </a:r>
            <a:r>
              <a:rPr lang="en-US" sz="1200" spc="-5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corresponding</a:t>
            </a:r>
            <a:r>
              <a:rPr lang="en-US" sz="1200" spc="-35" dirty="0" smtClean="0">
                <a:latin typeface="Arial"/>
                <a:cs typeface="Arial"/>
              </a:rPr>
              <a:t> </a:t>
            </a:r>
            <a:r>
              <a:rPr lang="en-US" sz="1200" spc="-25" dirty="0" smtClean="0">
                <a:latin typeface="Arial"/>
                <a:cs typeface="Arial"/>
              </a:rPr>
              <a:t>output</a:t>
            </a:r>
            <a:r>
              <a:rPr lang="en-US" sz="1200" spc="-50" dirty="0" smtClean="0">
                <a:latin typeface="Arial"/>
                <a:cs typeface="Arial"/>
              </a:rPr>
              <a:t> </a:t>
            </a:r>
            <a:r>
              <a:rPr lang="en-US" sz="1200" spc="-25" dirty="0" smtClean="0">
                <a:latin typeface="Arial"/>
                <a:cs typeface="Arial"/>
              </a:rPr>
              <a:t>providing</a:t>
            </a:r>
            <a:r>
              <a:rPr lang="en-US" sz="1200" spc="-55" dirty="0" smtClean="0">
                <a:latin typeface="Arial"/>
                <a:cs typeface="Arial"/>
              </a:rPr>
              <a:t> </a:t>
            </a:r>
            <a:r>
              <a:rPr lang="en-US" sz="1200" spc="-20" dirty="0" smtClean="0">
                <a:latin typeface="Arial"/>
                <a:cs typeface="Arial"/>
              </a:rPr>
              <a:t>real</a:t>
            </a:r>
            <a:r>
              <a:rPr lang="en-US" sz="1200" spc="-60" dirty="0" smtClean="0">
                <a:latin typeface="Arial"/>
                <a:cs typeface="Arial"/>
              </a:rPr>
              <a:t> </a:t>
            </a:r>
            <a:r>
              <a:rPr lang="en-US" sz="1200" spc="-20" dirty="0" smtClean="0">
                <a:latin typeface="Arial"/>
                <a:cs typeface="Arial"/>
              </a:rPr>
              <a:t>time</a:t>
            </a:r>
            <a:r>
              <a:rPr lang="en-US" sz="1200" spc="-70" dirty="0" smtClean="0">
                <a:latin typeface="Arial"/>
                <a:cs typeface="Arial"/>
              </a:rPr>
              <a:t> </a:t>
            </a:r>
            <a:r>
              <a:rPr lang="en-US" sz="1200" spc="-25" dirty="0" smtClean="0">
                <a:latin typeface="Arial"/>
                <a:cs typeface="Arial"/>
              </a:rPr>
              <a:t>characteristics.</a:t>
            </a:r>
            <a:r>
              <a:rPr lang="en-US" sz="1200" spc="-50" dirty="0" smtClean="0">
                <a:latin typeface="Arial"/>
                <a:cs typeface="Arial"/>
              </a:rPr>
              <a:t> </a:t>
            </a:r>
            <a:r>
              <a:rPr lang="en-US" sz="1200" spc="-25" dirty="0" smtClean="0">
                <a:latin typeface="Arial"/>
                <a:cs typeface="Arial"/>
              </a:rPr>
              <a:t>This</a:t>
            </a:r>
            <a:r>
              <a:rPr lang="en-US" sz="1200" spc="-60"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30" dirty="0" smtClean="0">
                <a:latin typeface="Arial"/>
                <a:cs typeface="Arial"/>
              </a:rPr>
              <a:t>be  </a:t>
            </a:r>
            <a:r>
              <a:rPr lang="en-US" sz="1200" spc="-25" dirty="0" smtClean="0">
                <a:latin typeface="Arial"/>
                <a:cs typeface="Arial"/>
              </a:rPr>
              <a:t>especially important </a:t>
            </a:r>
            <a:r>
              <a:rPr lang="en-US" sz="1200" spc="-15" dirty="0" smtClean="0">
                <a:latin typeface="Arial"/>
                <a:cs typeface="Arial"/>
              </a:rPr>
              <a:t>for </a:t>
            </a:r>
            <a:r>
              <a:rPr lang="en-US" sz="1200" spc="-25" dirty="0" smtClean="0">
                <a:latin typeface="Arial"/>
                <a:cs typeface="Arial"/>
              </a:rPr>
              <a:t>internet connections utilizing services </a:t>
            </a:r>
            <a:r>
              <a:rPr lang="en-US" sz="1200" spc="-20" dirty="0" smtClean="0">
                <a:latin typeface="Arial"/>
                <a:cs typeface="Arial"/>
              </a:rPr>
              <a:t>such as </a:t>
            </a:r>
            <a:r>
              <a:rPr lang="en-US" sz="1200" spc="-25" dirty="0" smtClean="0">
                <a:latin typeface="Arial"/>
                <a:cs typeface="Arial"/>
              </a:rPr>
              <a:t>online </a:t>
            </a:r>
            <a:r>
              <a:rPr lang="en-US" sz="1200" spc="-30" dirty="0" smtClean="0">
                <a:latin typeface="Arial"/>
                <a:cs typeface="Arial"/>
              </a:rPr>
              <a:t>gaming  </a:t>
            </a:r>
            <a:r>
              <a:rPr lang="en-US" sz="1200" spc="-15" dirty="0" smtClean="0">
                <a:latin typeface="Arial"/>
                <a:cs typeface="Arial"/>
              </a:rPr>
              <a:t>and</a:t>
            </a:r>
            <a:r>
              <a:rPr lang="en-US" sz="1200" spc="-60" dirty="0" smtClean="0">
                <a:latin typeface="Arial"/>
                <a:cs typeface="Arial"/>
              </a:rPr>
              <a:t> </a:t>
            </a:r>
            <a:r>
              <a:rPr lang="en-US" sz="1200" spc="-25" dirty="0" smtClean="0">
                <a:latin typeface="Arial"/>
                <a:cs typeface="Arial"/>
              </a:rPr>
              <a:t>VOIP.</a:t>
            </a:r>
            <a:endParaRPr lang="en-US" sz="1200" dirty="0" smtClean="0">
              <a:latin typeface="Arial"/>
              <a:cs typeface="Arial"/>
            </a:endParaRPr>
          </a:p>
          <a:p>
            <a:pPr marL="12700" marR="43180">
              <a:lnSpc>
                <a:spcPct val="96000"/>
              </a:lnSpc>
              <a:spcBef>
                <a:spcPts val="600"/>
              </a:spcBef>
            </a:pPr>
            <a:r>
              <a:rPr lang="en-US" sz="1200" spc="-25" dirty="0" smtClean="0">
                <a:latin typeface="Arial"/>
                <a:cs typeface="Arial"/>
              </a:rPr>
              <a:t>Hadoop </a:t>
            </a:r>
            <a:r>
              <a:rPr lang="en-US" sz="1200" spc="-15" dirty="0" smtClean="0">
                <a:latin typeface="Arial"/>
                <a:cs typeface="Arial"/>
              </a:rPr>
              <a:t>is </a:t>
            </a:r>
            <a:r>
              <a:rPr lang="en-US" sz="1200" spc="-25" dirty="0" smtClean="0">
                <a:latin typeface="Arial"/>
                <a:cs typeface="Arial"/>
              </a:rPr>
              <a:t>not good </a:t>
            </a:r>
            <a:r>
              <a:rPr lang="en-US" sz="1200" spc="-15" dirty="0" smtClean="0">
                <a:latin typeface="Arial"/>
                <a:cs typeface="Arial"/>
              </a:rPr>
              <a:t>for </a:t>
            </a:r>
            <a:r>
              <a:rPr lang="en-US" sz="1200" spc="-20" dirty="0" smtClean="0">
                <a:latin typeface="Arial"/>
                <a:cs typeface="Arial"/>
              </a:rPr>
              <a:t>low </a:t>
            </a:r>
            <a:r>
              <a:rPr lang="en-US" sz="1200" spc="-25" dirty="0" smtClean="0">
                <a:latin typeface="Arial"/>
                <a:cs typeface="Arial"/>
              </a:rPr>
              <a:t>latency </a:t>
            </a:r>
            <a:r>
              <a:rPr lang="en-US" sz="1200" spc="-20" dirty="0" smtClean="0">
                <a:latin typeface="Arial"/>
                <a:cs typeface="Arial"/>
              </a:rPr>
              <a:t>data </a:t>
            </a:r>
            <a:r>
              <a:rPr lang="en-US" sz="1200" spc="-25" dirty="0" smtClean="0">
                <a:latin typeface="Arial"/>
                <a:cs typeface="Arial"/>
              </a:rPr>
              <a:t>access. </a:t>
            </a:r>
            <a:r>
              <a:rPr lang="en-US" sz="1200" spc="-15" dirty="0" smtClean="0">
                <a:latin typeface="Arial"/>
                <a:cs typeface="Arial"/>
              </a:rPr>
              <a:t>In </a:t>
            </a:r>
            <a:r>
              <a:rPr lang="en-US" sz="1200" spc="-25" dirty="0" smtClean="0">
                <a:latin typeface="Arial"/>
                <a:cs typeface="Arial"/>
              </a:rPr>
              <a:t>practice you </a:t>
            </a:r>
            <a:r>
              <a:rPr lang="en-US" sz="1200" spc="-15" dirty="0" smtClean="0">
                <a:latin typeface="Arial"/>
                <a:cs typeface="Arial"/>
              </a:rPr>
              <a:t>can </a:t>
            </a:r>
            <a:r>
              <a:rPr lang="en-US" sz="1200" spc="-25" dirty="0" smtClean="0">
                <a:latin typeface="Arial"/>
                <a:cs typeface="Arial"/>
              </a:rPr>
              <a:t>replace latency  </a:t>
            </a:r>
            <a:r>
              <a:rPr lang="en-US" sz="1200" spc="-20" dirty="0" smtClean="0">
                <a:latin typeface="Arial"/>
                <a:cs typeface="Arial"/>
              </a:rPr>
              <a:t>with </a:t>
            </a:r>
            <a:r>
              <a:rPr lang="en-US" sz="1200" spc="-25" dirty="0" smtClean="0">
                <a:latin typeface="Arial"/>
                <a:cs typeface="Arial"/>
              </a:rPr>
              <a:t>delay. </a:t>
            </a:r>
            <a:r>
              <a:rPr lang="en-US" sz="1200" spc="-10" dirty="0" smtClean="0">
                <a:latin typeface="Arial"/>
                <a:cs typeface="Arial"/>
              </a:rPr>
              <a:t>So </a:t>
            </a:r>
            <a:r>
              <a:rPr lang="en-US" sz="1200" spc="-20" dirty="0" smtClean="0">
                <a:latin typeface="Arial"/>
                <a:cs typeface="Arial"/>
              </a:rPr>
              <a:t>low </a:t>
            </a:r>
            <a:r>
              <a:rPr lang="en-US" sz="1200" spc="-25" dirty="0" smtClean="0">
                <a:latin typeface="Arial"/>
                <a:cs typeface="Arial"/>
              </a:rPr>
              <a:t>latency means negligible delay </a:t>
            </a:r>
            <a:r>
              <a:rPr lang="en-US" sz="1200" spc="-10" dirty="0" smtClean="0">
                <a:latin typeface="Arial"/>
                <a:cs typeface="Arial"/>
              </a:rPr>
              <a:t>in </a:t>
            </a:r>
            <a:r>
              <a:rPr lang="en-US" sz="1200" spc="-25" dirty="0" smtClean="0">
                <a:latin typeface="Arial"/>
                <a:cs typeface="Arial"/>
              </a:rPr>
              <a:t>processing. </a:t>
            </a:r>
            <a:r>
              <a:rPr lang="en-US" sz="1200" spc="-20" dirty="0" smtClean="0">
                <a:latin typeface="Arial"/>
                <a:cs typeface="Arial"/>
              </a:rPr>
              <a:t>Low </a:t>
            </a:r>
            <a:r>
              <a:rPr lang="en-US" sz="1200" spc="-25" dirty="0" smtClean="0">
                <a:latin typeface="Arial"/>
                <a:cs typeface="Arial"/>
              </a:rPr>
              <a:t>latency data  </a:t>
            </a:r>
            <a:r>
              <a:rPr lang="en-US" sz="1200" spc="-20" dirty="0" smtClean="0">
                <a:latin typeface="Arial"/>
                <a:cs typeface="Arial"/>
              </a:rPr>
              <a:t>access</a:t>
            </a:r>
            <a:r>
              <a:rPr lang="en-US" sz="1200" spc="-50" dirty="0" smtClean="0">
                <a:latin typeface="Arial"/>
                <a:cs typeface="Arial"/>
              </a:rPr>
              <a:t> </a:t>
            </a:r>
            <a:r>
              <a:rPr lang="en-US" sz="1200" spc="-25" dirty="0" smtClean="0">
                <a:latin typeface="Arial"/>
                <a:cs typeface="Arial"/>
              </a:rPr>
              <a:t>means</a:t>
            </a:r>
            <a:r>
              <a:rPr lang="en-US" sz="1200" spc="-45" dirty="0" smtClean="0">
                <a:latin typeface="Arial"/>
                <a:cs typeface="Arial"/>
              </a:rPr>
              <a:t> </a:t>
            </a:r>
            <a:r>
              <a:rPr lang="en-US" sz="1200" spc="-25" dirty="0" smtClean="0">
                <a:latin typeface="Arial"/>
                <a:cs typeface="Arial"/>
              </a:rPr>
              <a:t>negligible</a:t>
            </a:r>
            <a:r>
              <a:rPr lang="en-US" sz="1200" spc="-55" dirty="0" smtClean="0">
                <a:latin typeface="Arial"/>
                <a:cs typeface="Arial"/>
              </a:rPr>
              <a:t> </a:t>
            </a:r>
            <a:r>
              <a:rPr lang="en-US" sz="1200" spc="-20" dirty="0" smtClean="0">
                <a:latin typeface="Arial"/>
                <a:cs typeface="Arial"/>
              </a:rPr>
              <a:t>delay</a:t>
            </a:r>
            <a:r>
              <a:rPr lang="en-US" sz="1200" spc="-55" dirty="0" smtClean="0">
                <a:latin typeface="Arial"/>
                <a:cs typeface="Arial"/>
              </a:rPr>
              <a:t> </a:t>
            </a:r>
            <a:r>
              <a:rPr lang="en-US" sz="1200" spc="-25" dirty="0" smtClean="0">
                <a:latin typeface="Arial"/>
                <a:cs typeface="Arial"/>
              </a:rPr>
              <a:t>accessing</a:t>
            </a:r>
            <a:r>
              <a:rPr lang="en-US" sz="1200" spc="-40" dirty="0" smtClean="0">
                <a:latin typeface="Arial"/>
                <a:cs typeface="Arial"/>
              </a:rPr>
              <a:t> </a:t>
            </a:r>
            <a:r>
              <a:rPr lang="en-US" sz="1200" spc="-25" dirty="0" smtClean="0">
                <a:latin typeface="Arial"/>
                <a:cs typeface="Arial"/>
              </a:rPr>
              <a:t>data.</a:t>
            </a:r>
            <a:r>
              <a:rPr lang="en-US" sz="1200" spc="-35" dirty="0" smtClean="0">
                <a:latin typeface="Arial"/>
                <a:cs typeface="Arial"/>
              </a:rPr>
              <a:t> </a:t>
            </a:r>
            <a:r>
              <a:rPr lang="en-US" sz="1200" spc="-25" dirty="0" smtClean="0">
                <a:latin typeface="Arial"/>
                <a:cs typeface="Arial"/>
              </a:rPr>
              <a:t>Hadoop</a:t>
            </a:r>
            <a:r>
              <a:rPr lang="en-US" sz="1200" spc="-5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designed</a:t>
            </a:r>
            <a:r>
              <a:rPr lang="en-US" sz="1200" spc="-5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0" dirty="0" smtClean="0">
                <a:latin typeface="Arial"/>
                <a:cs typeface="Arial"/>
              </a:rPr>
              <a:t>low</a:t>
            </a:r>
            <a:r>
              <a:rPr lang="en-US" sz="1200" spc="-55" dirty="0" smtClean="0">
                <a:latin typeface="Arial"/>
                <a:cs typeface="Arial"/>
              </a:rPr>
              <a:t> </a:t>
            </a:r>
            <a:r>
              <a:rPr lang="en-US" sz="1200" spc="-30" dirty="0" smtClean="0">
                <a:latin typeface="Arial"/>
                <a:cs typeface="Arial"/>
              </a:rPr>
              <a:t>latency.</a:t>
            </a:r>
            <a:endParaRPr lang="en-US" sz="1200" dirty="0" smtClean="0">
              <a:latin typeface="Arial"/>
              <a:cs typeface="Arial"/>
            </a:endParaRPr>
          </a:p>
          <a:p>
            <a:pPr marL="12700" marR="5080">
              <a:lnSpc>
                <a:spcPct val="96000"/>
              </a:lnSpc>
              <a:spcBef>
                <a:spcPts val="595"/>
              </a:spcBef>
            </a:pPr>
            <a:r>
              <a:rPr lang="en-US" sz="1200" spc="-25" dirty="0" smtClean="0">
                <a:latin typeface="Arial"/>
                <a:cs typeface="Arial"/>
              </a:rPr>
              <a:t>Hadoop works best </a:t>
            </a:r>
            <a:r>
              <a:rPr lang="en-US" sz="1200" spc="-20" dirty="0" smtClean="0">
                <a:latin typeface="Arial"/>
                <a:cs typeface="Arial"/>
              </a:rPr>
              <a:t>with very large </a:t>
            </a:r>
            <a:r>
              <a:rPr lang="en-US" sz="1200" spc="-25" dirty="0" smtClean="0">
                <a:latin typeface="Arial"/>
                <a:cs typeface="Arial"/>
              </a:rPr>
              <a:t>files. </a:t>
            </a:r>
            <a:r>
              <a:rPr lang="en-US" sz="1200" spc="-20" dirty="0" smtClean="0">
                <a:latin typeface="Arial"/>
                <a:cs typeface="Arial"/>
              </a:rPr>
              <a:t>The </a:t>
            </a:r>
            <a:r>
              <a:rPr lang="en-US" sz="1200" spc="-25" dirty="0" smtClean="0">
                <a:latin typeface="Arial"/>
                <a:cs typeface="Arial"/>
              </a:rPr>
              <a:t>larger </a:t>
            </a:r>
            <a:r>
              <a:rPr lang="en-US" sz="1200" spc="-20" dirty="0" smtClean="0">
                <a:latin typeface="Arial"/>
                <a:cs typeface="Arial"/>
              </a:rPr>
              <a:t>the </a:t>
            </a:r>
            <a:r>
              <a:rPr lang="en-US" sz="1200" spc="-25" dirty="0" smtClean="0">
                <a:latin typeface="Arial"/>
                <a:cs typeface="Arial"/>
              </a:rPr>
              <a:t>file, </a:t>
            </a:r>
            <a:r>
              <a:rPr lang="en-US" sz="1200" spc="-20" dirty="0" smtClean="0">
                <a:latin typeface="Arial"/>
                <a:cs typeface="Arial"/>
              </a:rPr>
              <a:t>the </a:t>
            </a:r>
            <a:r>
              <a:rPr lang="en-US" sz="1200" spc="-25" dirty="0" smtClean="0">
                <a:latin typeface="Arial"/>
                <a:cs typeface="Arial"/>
              </a:rPr>
              <a:t>less </a:t>
            </a:r>
            <a:r>
              <a:rPr lang="en-US" sz="1200" spc="-20" dirty="0" smtClean="0">
                <a:latin typeface="Arial"/>
                <a:cs typeface="Arial"/>
              </a:rPr>
              <a:t>time </a:t>
            </a:r>
            <a:r>
              <a:rPr lang="en-US" sz="1200" spc="-25" dirty="0" smtClean="0">
                <a:latin typeface="Arial"/>
                <a:cs typeface="Arial"/>
              </a:rPr>
              <a:t>Hadoop  spends</a:t>
            </a:r>
            <a:r>
              <a:rPr lang="en-US" sz="1200" spc="-60" dirty="0" smtClean="0">
                <a:latin typeface="Arial"/>
                <a:cs typeface="Arial"/>
              </a:rPr>
              <a:t> </a:t>
            </a:r>
            <a:r>
              <a:rPr lang="en-US" sz="1200" spc="-25" dirty="0" smtClean="0">
                <a:latin typeface="Arial"/>
                <a:cs typeface="Arial"/>
              </a:rPr>
              <a:t>seeking</a:t>
            </a:r>
            <a:r>
              <a:rPr lang="en-US" sz="1200" spc="-6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smtClean="0">
                <a:latin typeface="Arial"/>
                <a:cs typeface="Arial"/>
              </a:rPr>
              <a:t>next</a:t>
            </a:r>
            <a:r>
              <a:rPr lang="en-US" sz="1200" spc="-45"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location</a:t>
            </a:r>
            <a:r>
              <a:rPr lang="en-US" sz="1200" spc="-40"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5" dirty="0" smtClean="0">
                <a:latin typeface="Arial"/>
                <a:cs typeface="Arial"/>
              </a:rPr>
              <a:t>disk</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smtClean="0">
                <a:latin typeface="Arial"/>
                <a:cs typeface="Arial"/>
              </a:rPr>
              <a:t>more</a:t>
            </a:r>
            <a:r>
              <a:rPr lang="en-US" sz="1200" spc="-50" dirty="0" smtClean="0">
                <a:latin typeface="Arial"/>
                <a:cs typeface="Arial"/>
              </a:rPr>
              <a:t> </a:t>
            </a:r>
            <a:r>
              <a:rPr lang="en-US" sz="1200" spc="-20" dirty="0" smtClean="0">
                <a:latin typeface="Arial"/>
                <a:cs typeface="Arial"/>
              </a:rPr>
              <a:t>time</a:t>
            </a:r>
            <a:r>
              <a:rPr lang="en-US" sz="1200" spc="-50" dirty="0" smtClean="0">
                <a:latin typeface="Arial"/>
                <a:cs typeface="Arial"/>
              </a:rPr>
              <a:t> </a:t>
            </a:r>
            <a:r>
              <a:rPr lang="en-US" sz="1200" spc="-25" dirty="0" smtClean="0">
                <a:latin typeface="Arial"/>
                <a:cs typeface="Arial"/>
              </a:rPr>
              <a:t>Hadoop</a:t>
            </a:r>
            <a:r>
              <a:rPr lang="en-US" sz="1200" spc="-50" dirty="0" smtClean="0">
                <a:latin typeface="Arial"/>
                <a:cs typeface="Arial"/>
              </a:rPr>
              <a:t> </a:t>
            </a:r>
            <a:r>
              <a:rPr lang="en-US" sz="1200" spc="-25" dirty="0" smtClean="0">
                <a:latin typeface="Arial"/>
                <a:cs typeface="Arial"/>
              </a:rPr>
              <a:t>runs</a:t>
            </a:r>
            <a:r>
              <a:rPr lang="en-US" sz="1200" spc="-45" dirty="0" smtClean="0">
                <a:latin typeface="Arial"/>
                <a:cs typeface="Arial"/>
              </a:rPr>
              <a:t> </a:t>
            </a:r>
            <a:r>
              <a:rPr lang="en-US" sz="1200" spc="-15" dirty="0" smtClean="0">
                <a:latin typeface="Arial"/>
                <a:cs typeface="Arial"/>
              </a:rPr>
              <a:t>at</a:t>
            </a:r>
            <a:r>
              <a:rPr lang="en-US" sz="1200" spc="-60" dirty="0" smtClean="0">
                <a:latin typeface="Arial"/>
                <a:cs typeface="Arial"/>
              </a:rPr>
              <a:t> </a:t>
            </a:r>
            <a:r>
              <a:rPr lang="en-US" sz="1200" spc="-15" dirty="0" smtClean="0">
                <a:latin typeface="Arial"/>
                <a:cs typeface="Arial"/>
              </a:rPr>
              <a:t>the  </a:t>
            </a:r>
            <a:r>
              <a:rPr lang="en-US" sz="1200" spc="-20" dirty="0" smtClean="0">
                <a:latin typeface="Arial"/>
                <a:cs typeface="Arial"/>
              </a:rPr>
              <a:t>limit of </a:t>
            </a:r>
            <a:r>
              <a:rPr lang="en-US" sz="1200" spc="-15" dirty="0" smtClean="0">
                <a:latin typeface="Arial"/>
                <a:cs typeface="Arial"/>
              </a:rPr>
              <a:t>the </a:t>
            </a:r>
            <a:r>
              <a:rPr lang="en-US" sz="1200" spc="-30" dirty="0" smtClean="0">
                <a:latin typeface="Arial"/>
                <a:cs typeface="Arial"/>
              </a:rPr>
              <a:t>bandwidth </a:t>
            </a:r>
            <a:r>
              <a:rPr lang="en-US" sz="1200" spc="-20" dirty="0" smtClean="0">
                <a:latin typeface="Arial"/>
                <a:cs typeface="Arial"/>
              </a:rPr>
              <a:t>of </a:t>
            </a:r>
            <a:r>
              <a:rPr lang="en-US" sz="1200" spc="-25" dirty="0" smtClean="0">
                <a:latin typeface="Arial"/>
                <a:cs typeface="Arial"/>
              </a:rPr>
              <a:t>your disks. </a:t>
            </a:r>
            <a:r>
              <a:rPr lang="en-US" sz="1200" spc="-20" dirty="0" smtClean="0">
                <a:latin typeface="Arial"/>
                <a:cs typeface="Arial"/>
              </a:rPr>
              <a:t>Seeks are </a:t>
            </a:r>
            <a:r>
              <a:rPr lang="en-US" sz="1200" spc="-25" dirty="0" smtClean="0">
                <a:latin typeface="Arial"/>
                <a:cs typeface="Arial"/>
              </a:rPr>
              <a:t>generally </a:t>
            </a:r>
            <a:r>
              <a:rPr lang="en-US" sz="1200" spc="-30" dirty="0" smtClean="0">
                <a:latin typeface="Arial"/>
                <a:cs typeface="Arial"/>
              </a:rPr>
              <a:t>expensive </a:t>
            </a:r>
            <a:r>
              <a:rPr lang="en-US" sz="1200" spc="-25" dirty="0" smtClean="0">
                <a:latin typeface="Arial"/>
                <a:cs typeface="Arial"/>
              </a:rPr>
              <a:t>operations </a:t>
            </a:r>
            <a:r>
              <a:rPr lang="en-US" sz="1200" spc="-20" dirty="0" smtClean="0">
                <a:latin typeface="Arial"/>
                <a:cs typeface="Arial"/>
              </a:rPr>
              <a:t>that </a:t>
            </a:r>
            <a:r>
              <a:rPr lang="en-US" sz="1200" spc="-25" dirty="0" smtClean="0">
                <a:latin typeface="Arial"/>
                <a:cs typeface="Arial"/>
              </a:rPr>
              <a:t>are  useful when you only </a:t>
            </a:r>
            <a:r>
              <a:rPr lang="en-US" sz="1200" spc="-20" dirty="0" smtClean="0">
                <a:latin typeface="Arial"/>
                <a:cs typeface="Arial"/>
              </a:rPr>
              <a:t>need </a:t>
            </a:r>
            <a:r>
              <a:rPr lang="en-US" sz="1200" spc="-10" dirty="0" smtClean="0">
                <a:latin typeface="Arial"/>
                <a:cs typeface="Arial"/>
              </a:rPr>
              <a:t>to </a:t>
            </a:r>
            <a:r>
              <a:rPr lang="en-US" sz="1200" spc="-25" dirty="0" smtClean="0">
                <a:latin typeface="Arial"/>
                <a:cs typeface="Arial"/>
              </a:rPr>
              <a:t>analyze </a:t>
            </a:r>
            <a:r>
              <a:rPr lang="en-US" sz="1200" dirty="0" smtClean="0">
                <a:latin typeface="Arial"/>
                <a:cs typeface="Arial"/>
              </a:rPr>
              <a:t>a </a:t>
            </a:r>
            <a:r>
              <a:rPr lang="en-US" sz="1200" spc="-20" dirty="0" smtClean="0">
                <a:latin typeface="Arial"/>
                <a:cs typeface="Arial"/>
              </a:rPr>
              <a:t>small </a:t>
            </a:r>
            <a:r>
              <a:rPr lang="en-US" sz="1200" spc="-25" dirty="0" smtClean="0">
                <a:latin typeface="Arial"/>
                <a:cs typeface="Arial"/>
              </a:rPr>
              <a:t>subset </a:t>
            </a:r>
            <a:r>
              <a:rPr lang="en-US" sz="1200" spc="-20" dirty="0" smtClean="0">
                <a:latin typeface="Arial"/>
                <a:cs typeface="Arial"/>
              </a:rPr>
              <a:t>of </a:t>
            </a:r>
            <a:r>
              <a:rPr lang="en-US" sz="1200" spc="-25" dirty="0" smtClean="0">
                <a:latin typeface="Arial"/>
                <a:cs typeface="Arial"/>
              </a:rPr>
              <a:t>your dataset. </a:t>
            </a:r>
            <a:r>
              <a:rPr lang="en-US" sz="1200" spc="-20" dirty="0" smtClean="0">
                <a:latin typeface="Arial"/>
                <a:cs typeface="Arial"/>
              </a:rPr>
              <a:t>Since </a:t>
            </a:r>
            <a:r>
              <a:rPr lang="en-US" sz="1200" spc="-25" dirty="0" smtClean="0">
                <a:latin typeface="Arial"/>
                <a:cs typeface="Arial"/>
              </a:rPr>
              <a:t>Hadoop </a:t>
            </a:r>
            <a:r>
              <a:rPr lang="en-US" sz="1200" spc="-20" dirty="0" smtClean="0">
                <a:latin typeface="Arial"/>
                <a:cs typeface="Arial"/>
              </a:rPr>
              <a:t>is  </a:t>
            </a:r>
            <a:r>
              <a:rPr lang="en-US" sz="1200" spc="-25" dirty="0" smtClean="0">
                <a:latin typeface="Arial"/>
                <a:cs typeface="Arial"/>
              </a:rPr>
              <a:t>designed </a:t>
            </a:r>
            <a:r>
              <a:rPr lang="en-US" sz="1200" spc="-15" dirty="0" smtClean="0">
                <a:latin typeface="Arial"/>
                <a:cs typeface="Arial"/>
              </a:rPr>
              <a:t>to </a:t>
            </a:r>
            <a:r>
              <a:rPr lang="en-US" sz="1200" spc="-25" dirty="0" smtClean="0">
                <a:latin typeface="Arial"/>
                <a:cs typeface="Arial"/>
              </a:rPr>
              <a:t>run over your entire </a:t>
            </a:r>
            <a:r>
              <a:rPr lang="en-US" sz="1200" spc="-30" dirty="0" smtClean="0">
                <a:latin typeface="Arial"/>
                <a:cs typeface="Arial"/>
              </a:rPr>
              <a:t>dataset, </a:t>
            </a:r>
            <a:r>
              <a:rPr lang="en-US" sz="1200" spc="-15" dirty="0" smtClean="0">
                <a:latin typeface="Arial"/>
                <a:cs typeface="Arial"/>
              </a:rPr>
              <a:t>it is </a:t>
            </a:r>
            <a:r>
              <a:rPr lang="en-US" sz="1200" spc="-25" dirty="0" smtClean="0">
                <a:latin typeface="Arial"/>
                <a:cs typeface="Arial"/>
              </a:rPr>
              <a:t>best </a:t>
            </a:r>
            <a:r>
              <a:rPr lang="en-US" sz="1200" spc="-10" dirty="0" smtClean="0">
                <a:latin typeface="Arial"/>
                <a:cs typeface="Arial"/>
              </a:rPr>
              <a:t>to </a:t>
            </a:r>
            <a:r>
              <a:rPr lang="en-US" sz="1200" spc="-20" dirty="0" smtClean="0">
                <a:latin typeface="Arial"/>
                <a:cs typeface="Arial"/>
              </a:rPr>
              <a:t>minimize </a:t>
            </a:r>
            <a:r>
              <a:rPr lang="en-US" sz="1200" spc="-25" dirty="0" smtClean="0">
                <a:latin typeface="Arial"/>
                <a:cs typeface="Arial"/>
              </a:rPr>
              <a:t>seeks </a:t>
            </a:r>
            <a:r>
              <a:rPr lang="en-US" sz="1200" spc="-15" dirty="0" smtClean="0">
                <a:latin typeface="Arial"/>
                <a:cs typeface="Arial"/>
              </a:rPr>
              <a:t>by </a:t>
            </a:r>
            <a:r>
              <a:rPr lang="en-US" sz="1200" spc="-20" dirty="0" smtClean="0">
                <a:latin typeface="Arial"/>
                <a:cs typeface="Arial"/>
              </a:rPr>
              <a:t>using </a:t>
            </a:r>
            <a:r>
              <a:rPr lang="en-US" sz="1200" spc="-35" dirty="0" smtClean="0">
                <a:latin typeface="Arial"/>
                <a:cs typeface="Arial"/>
              </a:rPr>
              <a:t>large  </a:t>
            </a:r>
            <a:r>
              <a:rPr lang="en-US" sz="1200" spc="-25" dirty="0" smtClean="0">
                <a:latin typeface="Arial"/>
                <a:cs typeface="Arial"/>
              </a:rPr>
              <a:t>files.</a:t>
            </a:r>
            <a:endParaRPr lang="en-US" sz="1200" dirty="0" smtClean="0">
              <a:latin typeface="Arial"/>
              <a:cs typeface="Arial"/>
            </a:endParaRPr>
          </a:p>
          <a:p>
            <a:pPr marL="12700" marR="111125">
              <a:lnSpc>
                <a:spcPts val="1630"/>
              </a:lnSpc>
              <a:spcBef>
                <a:spcPts val="630"/>
              </a:spcBef>
            </a:pPr>
            <a:r>
              <a:rPr lang="en-US" sz="1200" spc="-25" dirty="0" smtClean="0">
                <a:latin typeface="Arial"/>
                <a:cs typeface="Arial"/>
              </a:rPr>
              <a:t>Hadoop</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good</a:t>
            </a:r>
            <a:r>
              <a:rPr lang="en-US" sz="1200" spc="-55" dirty="0" smtClean="0">
                <a:latin typeface="Arial"/>
                <a:cs typeface="Arial"/>
              </a:rPr>
              <a:t> </a:t>
            </a:r>
            <a:r>
              <a:rPr lang="en-US" sz="1200" spc="-20" dirty="0" smtClean="0">
                <a:latin typeface="Arial"/>
                <a:cs typeface="Arial"/>
              </a:rPr>
              <a:t>for</a:t>
            </a:r>
            <a:r>
              <a:rPr lang="en-US" sz="1200" spc="-50" dirty="0" smtClean="0">
                <a:latin typeface="Arial"/>
                <a:cs typeface="Arial"/>
              </a:rPr>
              <a:t> </a:t>
            </a:r>
            <a:r>
              <a:rPr lang="en-US" sz="1200" spc="-25" dirty="0" smtClean="0">
                <a:latin typeface="Arial"/>
                <a:cs typeface="Arial"/>
              </a:rPr>
              <a:t>applications</a:t>
            </a:r>
            <a:r>
              <a:rPr lang="en-US" sz="1200" spc="-50" dirty="0" smtClean="0">
                <a:latin typeface="Arial"/>
                <a:cs typeface="Arial"/>
              </a:rPr>
              <a:t> </a:t>
            </a:r>
            <a:r>
              <a:rPr lang="en-US" sz="1200" spc="-25" dirty="0" smtClean="0">
                <a:latin typeface="Arial"/>
                <a:cs typeface="Arial"/>
              </a:rPr>
              <a:t>requiring</a:t>
            </a:r>
            <a:r>
              <a:rPr lang="en-US" sz="1200" spc="-45" dirty="0" smtClean="0">
                <a:latin typeface="Arial"/>
                <a:cs typeface="Arial"/>
              </a:rPr>
              <a:t> </a:t>
            </a:r>
            <a:r>
              <a:rPr lang="en-US" sz="1200" spc="-25" dirty="0" smtClean="0">
                <a:latin typeface="Arial"/>
                <a:cs typeface="Arial"/>
              </a:rPr>
              <a:t>high</a:t>
            </a:r>
            <a:r>
              <a:rPr lang="en-US" sz="1200" spc="-50" dirty="0" smtClean="0">
                <a:latin typeface="Arial"/>
                <a:cs typeface="Arial"/>
              </a:rPr>
              <a:t> </a:t>
            </a:r>
            <a:r>
              <a:rPr lang="en-US" sz="1200" spc="-25" dirty="0" smtClean="0">
                <a:latin typeface="Arial"/>
                <a:cs typeface="Arial"/>
              </a:rPr>
              <a:t>throughput</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data:</a:t>
            </a:r>
            <a:r>
              <a:rPr lang="en-US" sz="1200" spc="-30" dirty="0" smtClean="0">
                <a:latin typeface="Arial"/>
                <a:cs typeface="Arial"/>
              </a:rPr>
              <a:t> </a:t>
            </a:r>
            <a:r>
              <a:rPr lang="en-US" sz="1200" spc="-25" dirty="0" smtClean="0">
                <a:latin typeface="Arial"/>
                <a:cs typeface="Arial"/>
              </a:rPr>
              <a:t>Clustered</a:t>
            </a:r>
            <a:r>
              <a:rPr lang="en-US" sz="1200" spc="-45" dirty="0" smtClean="0">
                <a:latin typeface="Arial"/>
                <a:cs typeface="Arial"/>
              </a:rPr>
              <a:t> </a:t>
            </a:r>
            <a:r>
              <a:rPr lang="en-US" sz="1200" spc="-25" dirty="0" smtClean="0">
                <a:latin typeface="Arial"/>
                <a:cs typeface="Arial"/>
              </a:rPr>
              <a:t>machines  </a:t>
            </a:r>
            <a:r>
              <a:rPr lang="en-US" sz="1200" spc="-15" dirty="0" smtClean="0">
                <a:latin typeface="Arial"/>
                <a:cs typeface="Arial"/>
              </a:rPr>
              <a:t>can </a:t>
            </a:r>
            <a:r>
              <a:rPr lang="en-US" sz="1200" spc="-25" dirty="0" smtClean="0">
                <a:latin typeface="Arial"/>
                <a:cs typeface="Arial"/>
              </a:rPr>
              <a:t>read data </a:t>
            </a:r>
            <a:r>
              <a:rPr lang="en-US" sz="1200" spc="-20" dirty="0" smtClean="0">
                <a:latin typeface="Arial"/>
                <a:cs typeface="Arial"/>
              </a:rPr>
              <a:t>in </a:t>
            </a:r>
            <a:r>
              <a:rPr lang="en-US" sz="1200" spc="-25" dirty="0" smtClean="0">
                <a:latin typeface="Arial"/>
                <a:cs typeface="Arial"/>
              </a:rPr>
              <a:t>parallel </a:t>
            </a:r>
            <a:r>
              <a:rPr lang="en-US" sz="1200" spc="-20" dirty="0" smtClean="0">
                <a:latin typeface="Arial"/>
                <a:cs typeface="Arial"/>
              </a:rPr>
              <a:t>for </a:t>
            </a:r>
            <a:r>
              <a:rPr lang="en-US" sz="1200" spc="-25" dirty="0" smtClean="0">
                <a:latin typeface="Arial"/>
                <a:cs typeface="Arial"/>
              </a:rPr>
              <a:t>high</a:t>
            </a:r>
            <a:r>
              <a:rPr lang="en-US" sz="1200" spc="-220" dirty="0" smtClean="0">
                <a:latin typeface="Arial"/>
                <a:cs typeface="Arial"/>
              </a:rPr>
              <a:t> </a:t>
            </a:r>
            <a:r>
              <a:rPr lang="en-US" sz="1200" spc="-25" dirty="0" smtClean="0">
                <a:latin typeface="Arial"/>
                <a:cs typeface="Arial"/>
              </a:rPr>
              <a:t>throughput.</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9</a:t>
            </a:fld>
            <a:endParaRPr lang="fr-FR"/>
          </a:p>
        </p:txBody>
      </p:sp>
    </p:spTree>
    <p:extLst>
      <p:ext uri="{BB962C8B-B14F-4D97-AF65-F5344CB8AC3E}">
        <p14:creationId xmlns:p14="http://schemas.microsoft.com/office/powerpoint/2010/main" val="2570250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fr-FR" sz="1200" spc="-25" dirty="0" err="1" smtClean="0">
                <a:latin typeface="Arial"/>
                <a:cs typeface="Arial"/>
              </a:rPr>
              <a:t>Review</a:t>
            </a:r>
            <a:r>
              <a:rPr lang="fr-FR" sz="1200" spc="-25" dirty="0" smtClean="0">
                <a:latin typeface="Arial"/>
                <a:cs typeface="Arial"/>
              </a:rPr>
              <a:t> </a:t>
            </a:r>
            <a:r>
              <a:rPr lang="fr-FR" sz="1200" spc="-20" dirty="0" err="1" smtClean="0">
                <a:latin typeface="Arial"/>
                <a:cs typeface="Arial"/>
              </a:rPr>
              <a:t>this</a:t>
            </a:r>
            <a:r>
              <a:rPr lang="fr-FR" sz="1200" spc="-20" dirty="0" smtClean="0">
                <a:latin typeface="Arial"/>
                <a:cs typeface="Arial"/>
              </a:rPr>
              <a:t> slide </a:t>
            </a:r>
            <a:r>
              <a:rPr lang="fr-FR" sz="1200" spc="-15" dirty="0" smtClean="0">
                <a:latin typeface="Arial"/>
                <a:cs typeface="Arial"/>
              </a:rPr>
              <a:t>for </a:t>
            </a:r>
            <a:r>
              <a:rPr lang="fr-FR" sz="1200" spc="-20" dirty="0" smtClean="0">
                <a:latin typeface="Arial"/>
                <a:cs typeface="Arial"/>
              </a:rPr>
              <a:t>the </a:t>
            </a:r>
            <a:r>
              <a:rPr lang="fr-FR" sz="1200" spc="-25" dirty="0" err="1" smtClean="0">
                <a:latin typeface="Arial"/>
                <a:cs typeface="Arial"/>
              </a:rPr>
              <a:t>history</a:t>
            </a:r>
            <a:r>
              <a:rPr lang="fr-FR" sz="1200" spc="-25" dirty="0" smtClean="0">
                <a:latin typeface="Arial"/>
                <a:cs typeface="Arial"/>
              </a:rPr>
              <a:t> </a:t>
            </a:r>
            <a:r>
              <a:rPr lang="fr-FR" sz="1200" spc="-15" dirty="0" smtClean="0">
                <a:latin typeface="Arial"/>
                <a:cs typeface="Arial"/>
              </a:rPr>
              <a:t>of </a:t>
            </a:r>
            <a:r>
              <a:rPr lang="fr-FR" sz="1200" spc="-30" dirty="0" err="1" smtClean="0">
                <a:latin typeface="Arial"/>
                <a:cs typeface="Arial"/>
              </a:rPr>
              <a:t>Hadoop</a:t>
            </a:r>
            <a:r>
              <a:rPr lang="fr-FR" sz="1200" spc="-30" dirty="0" smtClean="0">
                <a:latin typeface="Arial"/>
                <a:cs typeface="Arial"/>
              </a:rPr>
              <a:t>/</a:t>
            </a:r>
            <a:r>
              <a:rPr lang="fr-FR" sz="1200" spc="-30" dirty="0" err="1" smtClean="0">
                <a:latin typeface="Arial"/>
                <a:cs typeface="Arial"/>
              </a:rPr>
              <a:t>MapReduce</a:t>
            </a:r>
            <a:r>
              <a:rPr lang="fr-FR" sz="1200" spc="-290" dirty="0" smtClean="0">
                <a:latin typeface="Arial"/>
                <a:cs typeface="Arial"/>
              </a:rPr>
              <a:t> </a:t>
            </a:r>
            <a:r>
              <a:rPr lang="fr-FR" sz="1200" spc="-30" dirty="0" err="1" smtClean="0">
                <a:latin typeface="Arial"/>
                <a:cs typeface="Arial"/>
              </a:rPr>
              <a:t>technology</a:t>
            </a:r>
            <a:r>
              <a:rPr lang="fr-FR" sz="1200" spc="-30" dirty="0" smtClean="0">
                <a:latin typeface="Arial"/>
                <a:cs typeface="Arial"/>
              </a:rPr>
              <a:t>.</a:t>
            </a:r>
            <a:endParaRPr lang="fr-FR" sz="1200" dirty="0" smtClean="0">
              <a:latin typeface="Arial"/>
              <a:cs typeface="Arial"/>
            </a:endParaRPr>
          </a:p>
          <a:p>
            <a:pPr marL="12700" marR="425450">
              <a:lnSpc>
                <a:spcPct val="96100"/>
              </a:lnSpc>
              <a:spcBef>
                <a:spcPts val="600"/>
              </a:spcBef>
            </a:pPr>
            <a:r>
              <a:rPr lang="fr-FR" sz="1200" spc="-20" dirty="0" smtClean="0">
                <a:latin typeface="Arial"/>
                <a:cs typeface="Arial"/>
              </a:rPr>
              <a:t>Google </a:t>
            </a:r>
            <a:r>
              <a:rPr lang="fr-FR" sz="1200" spc="-25" dirty="0" err="1" smtClean="0">
                <a:latin typeface="Arial"/>
                <a:cs typeface="Arial"/>
              </a:rPr>
              <a:t>published</a:t>
            </a:r>
            <a:r>
              <a:rPr lang="fr-FR" sz="1200" spc="-25" dirty="0" smtClean="0">
                <a:latin typeface="Arial"/>
                <a:cs typeface="Arial"/>
              </a:rPr>
              <a:t> information </a:t>
            </a:r>
            <a:r>
              <a:rPr lang="fr-FR" sz="1200" spc="-15" dirty="0" smtClean="0">
                <a:latin typeface="Arial"/>
                <a:cs typeface="Arial"/>
              </a:rPr>
              <a:t>on </a:t>
            </a:r>
            <a:r>
              <a:rPr lang="fr-FR" sz="1200" spc="-20" dirty="0" smtClean="0">
                <a:latin typeface="Arial"/>
                <a:cs typeface="Arial"/>
              </a:rPr>
              <a:t>the </a:t>
            </a:r>
            <a:r>
              <a:rPr lang="fr-FR" sz="1200" spc="-15" dirty="0" smtClean="0">
                <a:latin typeface="Arial"/>
                <a:cs typeface="Arial"/>
              </a:rPr>
              <a:t>GFS </a:t>
            </a:r>
            <a:r>
              <a:rPr lang="fr-FR" sz="1200" spc="-25" dirty="0" smtClean="0">
                <a:latin typeface="Arial"/>
                <a:cs typeface="Arial"/>
              </a:rPr>
              <a:t>(Google </a:t>
            </a:r>
            <a:r>
              <a:rPr lang="fr-FR" sz="1200" spc="-20" dirty="0" smtClean="0">
                <a:latin typeface="Arial"/>
                <a:cs typeface="Arial"/>
              </a:rPr>
              <a:t>File </a:t>
            </a:r>
            <a:r>
              <a:rPr lang="fr-FR" sz="1200" spc="-25" dirty="0" smtClean="0">
                <a:latin typeface="Arial"/>
                <a:cs typeface="Arial"/>
              </a:rPr>
              <a:t>System): </a:t>
            </a:r>
            <a:r>
              <a:rPr lang="fr-FR" sz="1200" spc="-25" dirty="0" err="1" smtClean="0">
                <a:latin typeface="Arial"/>
                <a:cs typeface="Arial"/>
              </a:rPr>
              <a:t>Ghemawat</a:t>
            </a:r>
            <a:r>
              <a:rPr lang="fr-FR" sz="1200" spc="-25" dirty="0" smtClean="0">
                <a:latin typeface="Arial"/>
                <a:cs typeface="Arial"/>
              </a:rPr>
              <a:t>, </a:t>
            </a:r>
            <a:r>
              <a:rPr lang="fr-FR" sz="1200" spc="-20" dirty="0" smtClean="0">
                <a:latin typeface="Arial"/>
                <a:cs typeface="Arial"/>
              </a:rPr>
              <a:t>S.,  </a:t>
            </a:r>
            <a:r>
              <a:rPr lang="fr-FR" sz="1200" spc="-25" dirty="0" err="1" smtClean="0">
                <a:latin typeface="Arial"/>
                <a:cs typeface="Arial"/>
              </a:rPr>
              <a:t>Gobioff</a:t>
            </a:r>
            <a:r>
              <a:rPr lang="fr-FR" sz="1200" spc="-25" dirty="0" smtClean="0">
                <a:latin typeface="Arial"/>
                <a:cs typeface="Arial"/>
              </a:rPr>
              <a:t>, </a:t>
            </a:r>
            <a:r>
              <a:rPr lang="fr-FR" sz="1200" spc="-20" dirty="0" smtClean="0">
                <a:latin typeface="Arial"/>
                <a:cs typeface="Arial"/>
              </a:rPr>
              <a:t>H., </a:t>
            </a:r>
            <a:r>
              <a:rPr lang="fr-FR" sz="1200" dirty="0" smtClean="0">
                <a:latin typeface="Arial"/>
                <a:cs typeface="Arial"/>
              </a:rPr>
              <a:t>&amp; </a:t>
            </a:r>
            <a:r>
              <a:rPr lang="fr-FR" sz="1200" spc="-25" dirty="0" smtClean="0">
                <a:latin typeface="Arial"/>
                <a:cs typeface="Arial"/>
              </a:rPr>
              <a:t>Leung, </a:t>
            </a:r>
            <a:r>
              <a:rPr lang="fr-FR" sz="1200" spc="-20" dirty="0" smtClean="0">
                <a:latin typeface="Arial"/>
                <a:cs typeface="Arial"/>
              </a:rPr>
              <a:t>S.-T. </a:t>
            </a:r>
            <a:r>
              <a:rPr lang="fr-FR" sz="1200" spc="-25" dirty="0" smtClean="0">
                <a:latin typeface="Arial"/>
                <a:cs typeface="Arial"/>
              </a:rPr>
              <a:t>(2002). </a:t>
            </a:r>
            <a:r>
              <a:rPr lang="fr-FR" sz="1200" spc="-20" dirty="0" smtClean="0">
                <a:latin typeface="Arial"/>
                <a:cs typeface="Arial"/>
              </a:rPr>
              <a:t>The Google File </a:t>
            </a:r>
            <a:r>
              <a:rPr lang="fr-FR" sz="1200" spc="-25" dirty="0" smtClean="0">
                <a:latin typeface="Arial"/>
                <a:cs typeface="Arial"/>
              </a:rPr>
              <a:t>System. </a:t>
            </a:r>
            <a:r>
              <a:rPr lang="fr-FR" sz="1200" spc="-25" dirty="0" err="1" smtClean="0">
                <a:latin typeface="Arial"/>
                <a:cs typeface="Arial"/>
              </a:rPr>
              <a:t>Retrieved</a:t>
            </a:r>
            <a:r>
              <a:rPr lang="fr-FR" sz="1200" spc="-25" dirty="0" smtClean="0">
                <a:latin typeface="Arial"/>
                <a:cs typeface="Arial"/>
              </a:rPr>
              <a:t> </a:t>
            </a:r>
            <a:r>
              <a:rPr lang="fr-FR" sz="1200" spc="-20" dirty="0" err="1" smtClean="0">
                <a:latin typeface="Arial"/>
                <a:cs typeface="Arial"/>
              </a:rPr>
              <a:t>from</a:t>
            </a:r>
            <a:r>
              <a:rPr lang="fr-FR" sz="1200" spc="-20" dirty="0" smtClean="0">
                <a:latin typeface="Arial"/>
                <a:cs typeface="Arial"/>
              </a:rPr>
              <a:t>  </a:t>
            </a:r>
            <a:r>
              <a:rPr lang="fr-FR" sz="1200" spc="-30" dirty="0" smtClean="0">
                <a:latin typeface="Arial"/>
                <a:cs typeface="Arial"/>
                <a:hlinkClick r:id="rId3"/>
              </a:rPr>
              <a:t>http://static.googleusercontent.com/media/research.google.com/en/us/archive/gfs- </a:t>
            </a:r>
            <a:r>
              <a:rPr lang="fr-FR" sz="1200" spc="-30" dirty="0" smtClean="0">
                <a:latin typeface="Arial"/>
                <a:cs typeface="Arial"/>
              </a:rPr>
              <a:t> </a:t>
            </a:r>
            <a:r>
              <a:rPr lang="fr-FR" sz="1200" spc="-25" dirty="0" smtClean="0">
                <a:latin typeface="Arial"/>
                <a:cs typeface="Arial"/>
              </a:rPr>
              <a:t>sosp2003.pdf</a:t>
            </a:r>
            <a:endParaRPr lang="fr-FR" sz="1200" dirty="0" smtClean="0">
              <a:latin typeface="Arial"/>
              <a:cs typeface="Arial"/>
            </a:endParaRPr>
          </a:p>
          <a:p>
            <a:pPr marL="12700" marR="33020">
              <a:lnSpc>
                <a:spcPct val="95900"/>
              </a:lnSpc>
              <a:spcBef>
                <a:spcPts val="600"/>
              </a:spcBef>
            </a:pPr>
            <a:r>
              <a:rPr lang="fr-FR" sz="1200" spc="-20" dirty="0" smtClean="0">
                <a:latin typeface="Arial"/>
                <a:cs typeface="Arial"/>
              </a:rPr>
              <a:t>The </a:t>
            </a:r>
            <a:r>
              <a:rPr lang="fr-FR" sz="1200" spc="-25" dirty="0" smtClean="0">
                <a:latin typeface="Arial"/>
                <a:cs typeface="Arial"/>
              </a:rPr>
              <a:t>original </a:t>
            </a:r>
            <a:r>
              <a:rPr lang="fr-FR" sz="1200" spc="-25" dirty="0" err="1" smtClean="0">
                <a:latin typeface="Arial"/>
                <a:cs typeface="Arial"/>
              </a:rPr>
              <a:t>MapReduce</a:t>
            </a:r>
            <a:r>
              <a:rPr lang="fr-FR" sz="1200" spc="-25" dirty="0" smtClean="0">
                <a:latin typeface="Arial"/>
                <a:cs typeface="Arial"/>
              </a:rPr>
              <a:t> </a:t>
            </a:r>
            <a:r>
              <a:rPr lang="fr-FR" sz="1200" spc="-30" dirty="0" err="1" smtClean="0">
                <a:latin typeface="Arial"/>
                <a:cs typeface="Arial"/>
              </a:rPr>
              <a:t>paper</a:t>
            </a:r>
            <a:r>
              <a:rPr lang="fr-FR" sz="1200" spc="-30" dirty="0" smtClean="0">
                <a:latin typeface="Arial"/>
                <a:cs typeface="Arial"/>
              </a:rPr>
              <a:t>: </a:t>
            </a:r>
            <a:r>
              <a:rPr lang="fr-FR" sz="1200" spc="-25" dirty="0" smtClean="0">
                <a:latin typeface="Arial"/>
                <a:cs typeface="Arial"/>
              </a:rPr>
              <a:t>Dean, </a:t>
            </a:r>
            <a:r>
              <a:rPr lang="fr-FR" sz="1200" spc="-15" dirty="0" smtClean="0">
                <a:latin typeface="Arial"/>
                <a:cs typeface="Arial"/>
              </a:rPr>
              <a:t>J., </a:t>
            </a:r>
            <a:r>
              <a:rPr lang="fr-FR" sz="1200" dirty="0" smtClean="0">
                <a:latin typeface="Arial"/>
                <a:cs typeface="Arial"/>
              </a:rPr>
              <a:t>&amp; </a:t>
            </a:r>
            <a:r>
              <a:rPr lang="fr-FR" sz="1200" spc="-25" dirty="0" err="1" smtClean="0">
                <a:latin typeface="Arial"/>
                <a:cs typeface="Arial"/>
              </a:rPr>
              <a:t>Ghemawat</a:t>
            </a:r>
            <a:r>
              <a:rPr lang="fr-FR" sz="1200" spc="-25" dirty="0" smtClean="0">
                <a:latin typeface="Arial"/>
                <a:cs typeface="Arial"/>
              </a:rPr>
              <a:t>, </a:t>
            </a:r>
            <a:r>
              <a:rPr lang="fr-FR" sz="1200" spc="-20" dirty="0" smtClean="0">
                <a:latin typeface="Arial"/>
                <a:cs typeface="Arial"/>
              </a:rPr>
              <a:t>S. </a:t>
            </a:r>
            <a:r>
              <a:rPr lang="fr-FR" sz="1200" spc="-30" dirty="0" smtClean="0">
                <a:latin typeface="Arial"/>
                <a:cs typeface="Arial"/>
              </a:rPr>
              <a:t>(2004). </a:t>
            </a:r>
            <a:r>
              <a:rPr lang="fr-FR" sz="1200" spc="-30" dirty="0" err="1" smtClean="0">
                <a:latin typeface="Arial"/>
                <a:cs typeface="Arial"/>
              </a:rPr>
              <a:t>MapReduce</a:t>
            </a:r>
            <a:r>
              <a:rPr lang="fr-FR" sz="1200" spc="-30" dirty="0" smtClean="0">
                <a:latin typeface="Arial"/>
                <a:cs typeface="Arial"/>
              </a:rPr>
              <a:t>:  </a:t>
            </a:r>
            <a:r>
              <a:rPr lang="fr-FR" sz="1200" spc="-25" dirty="0" err="1" smtClean="0">
                <a:latin typeface="Arial"/>
                <a:cs typeface="Arial"/>
              </a:rPr>
              <a:t>Simplified</a:t>
            </a:r>
            <a:r>
              <a:rPr lang="fr-FR" sz="1200" spc="-25" dirty="0" smtClean="0">
                <a:latin typeface="Arial"/>
                <a:cs typeface="Arial"/>
              </a:rPr>
              <a:t> </a:t>
            </a:r>
            <a:r>
              <a:rPr lang="fr-FR" sz="1200" spc="-20" dirty="0" smtClean="0">
                <a:latin typeface="Arial"/>
                <a:cs typeface="Arial"/>
              </a:rPr>
              <a:t>data </a:t>
            </a:r>
            <a:r>
              <a:rPr lang="fr-FR" sz="1200" spc="-25" dirty="0" err="1" smtClean="0">
                <a:latin typeface="Arial"/>
                <a:cs typeface="Arial"/>
              </a:rPr>
              <a:t>processing</a:t>
            </a:r>
            <a:r>
              <a:rPr lang="fr-FR" sz="1200" spc="-25" dirty="0" smtClean="0">
                <a:latin typeface="Arial"/>
                <a:cs typeface="Arial"/>
              </a:rPr>
              <a:t> </a:t>
            </a:r>
            <a:r>
              <a:rPr lang="fr-FR" sz="1200" spc="-15" dirty="0" smtClean="0">
                <a:latin typeface="Arial"/>
                <a:cs typeface="Arial"/>
              </a:rPr>
              <a:t>on </a:t>
            </a:r>
            <a:r>
              <a:rPr lang="fr-FR" sz="1200" spc="-25" dirty="0" smtClean="0">
                <a:latin typeface="Arial"/>
                <a:cs typeface="Arial"/>
              </a:rPr>
              <a:t>large clusters. </a:t>
            </a:r>
            <a:r>
              <a:rPr lang="fr-FR" sz="1200" spc="-25" dirty="0" err="1" smtClean="0">
                <a:latin typeface="Arial"/>
                <a:cs typeface="Arial"/>
              </a:rPr>
              <a:t>Retrieved</a:t>
            </a:r>
            <a:r>
              <a:rPr lang="fr-FR" sz="1200" spc="-25" dirty="0" smtClean="0">
                <a:latin typeface="Arial"/>
                <a:cs typeface="Arial"/>
              </a:rPr>
              <a:t> </a:t>
            </a:r>
            <a:r>
              <a:rPr lang="fr-FR" sz="1200" spc="-20" dirty="0" err="1" smtClean="0">
                <a:latin typeface="Arial"/>
                <a:cs typeface="Arial"/>
              </a:rPr>
              <a:t>from</a:t>
            </a:r>
            <a:r>
              <a:rPr lang="fr-FR" sz="1200" spc="-20" dirty="0" smtClean="0">
                <a:latin typeface="Arial"/>
                <a:cs typeface="Arial"/>
              </a:rPr>
              <a:t>  </a:t>
            </a:r>
            <a:r>
              <a:rPr lang="fr-FR" sz="1200" spc="-30" dirty="0" smtClean="0">
                <a:latin typeface="Arial"/>
                <a:cs typeface="Arial"/>
                <a:hlinkClick r:id="rId4"/>
              </a:rPr>
              <a:t>http://static.googleusercontent.com/media/research.google.com/en/us/archive/mapredu </a:t>
            </a:r>
            <a:r>
              <a:rPr lang="fr-FR" sz="1200" spc="-30" dirty="0" smtClean="0">
                <a:latin typeface="Arial"/>
                <a:cs typeface="Arial"/>
              </a:rPr>
              <a:t> ce-osdi04.pdf</a:t>
            </a:r>
            <a:endParaRPr lang="fr-FR" sz="1200" dirty="0" smtClean="0">
              <a:latin typeface="Arial"/>
              <a:cs typeface="Arial"/>
            </a:endParaRPr>
          </a:p>
          <a:p>
            <a:pPr marL="12700" marR="5080">
              <a:lnSpc>
                <a:spcPct val="96100"/>
              </a:lnSpc>
              <a:spcBef>
                <a:spcPts val="595"/>
              </a:spcBef>
            </a:pPr>
            <a:r>
              <a:rPr lang="fr-FR" sz="1200" spc="-20" dirty="0" smtClean="0">
                <a:latin typeface="Arial"/>
                <a:cs typeface="Arial"/>
              </a:rPr>
              <a:t>Doug </a:t>
            </a:r>
            <a:r>
              <a:rPr lang="fr-FR" sz="1200" spc="-25" dirty="0" err="1" smtClean="0">
                <a:latin typeface="Arial"/>
                <a:cs typeface="Arial"/>
              </a:rPr>
              <a:t>Cutting</a:t>
            </a:r>
            <a:r>
              <a:rPr lang="fr-FR" sz="1200" spc="-25" dirty="0" smtClean="0">
                <a:latin typeface="Arial"/>
                <a:cs typeface="Arial"/>
              </a:rPr>
              <a:t> </a:t>
            </a:r>
            <a:r>
              <a:rPr lang="fr-FR" sz="1200" spc="-25" dirty="0" err="1" smtClean="0">
                <a:latin typeface="Arial"/>
                <a:cs typeface="Arial"/>
              </a:rPr>
              <a:t>was</a:t>
            </a:r>
            <a:r>
              <a:rPr lang="fr-FR" sz="1200" spc="-25" dirty="0" smtClean="0">
                <a:latin typeface="Arial"/>
                <a:cs typeface="Arial"/>
              </a:rPr>
              <a:t> </a:t>
            </a:r>
            <a:r>
              <a:rPr lang="fr-FR" sz="1200" spc="-30" dirty="0" err="1" smtClean="0">
                <a:latin typeface="Arial"/>
                <a:cs typeface="Arial"/>
              </a:rPr>
              <a:t>developing</a:t>
            </a:r>
            <a:r>
              <a:rPr lang="fr-FR" sz="1200" spc="-30" dirty="0" smtClean="0">
                <a:latin typeface="Arial"/>
                <a:cs typeface="Arial"/>
              </a:rPr>
              <a:t> </a:t>
            </a:r>
            <a:r>
              <a:rPr lang="fr-FR" sz="1200" spc="-25" dirty="0" err="1" smtClean="0">
                <a:latin typeface="Arial"/>
                <a:cs typeface="Arial"/>
              </a:rPr>
              <a:t>Lucene</a:t>
            </a:r>
            <a:r>
              <a:rPr lang="fr-FR" sz="1200" spc="-25" dirty="0" smtClean="0">
                <a:latin typeface="Arial"/>
                <a:cs typeface="Arial"/>
              </a:rPr>
              <a:t> (</a:t>
            </a:r>
            <a:r>
              <a:rPr lang="fr-FR" sz="1200" spc="-25" dirty="0" err="1" smtClean="0">
                <a:latin typeface="Arial"/>
                <a:cs typeface="Arial"/>
              </a:rPr>
              <a:t>Text</a:t>
            </a:r>
            <a:r>
              <a:rPr lang="fr-FR" sz="1200" spc="-25" dirty="0" smtClean="0">
                <a:latin typeface="Arial"/>
                <a:cs typeface="Arial"/>
              </a:rPr>
              <a:t> </a:t>
            </a:r>
            <a:r>
              <a:rPr lang="fr-FR" sz="1200" spc="-20" dirty="0" smtClean="0">
                <a:latin typeface="Arial"/>
                <a:cs typeface="Arial"/>
              </a:rPr>
              <a:t>index for </a:t>
            </a:r>
            <a:r>
              <a:rPr lang="fr-FR" sz="1200" spc="-25" dirty="0" smtClean="0">
                <a:latin typeface="Arial"/>
                <a:cs typeface="Arial"/>
              </a:rPr>
              <a:t>documents, </a:t>
            </a:r>
            <a:r>
              <a:rPr lang="fr-FR" sz="1200" spc="-25" dirty="0" err="1" smtClean="0">
                <a:latin typeface="Arial"/>
                <a:cs typeface="Arial"/>
              </a:rPr>
              <a:t>subproject</a:t>
            </a:r>
            <a:r>
              <a:rPr lang="fr-FR" sz="1200" spc="-25" dirty="0" smtClean="0">
                <a:latin typeface="Arial"/>
                <a:cs typeface="Arial"/>
              </a:rPr>
              <a:t> </a:t>
            </a:r>
            <a:r>
              <a:rPr lang="fr-FR" sz="1200" spc="-15" dirty="0" smtClean="0">
                <a:latin typeface="Arial"/>
                <a:cs typeface="Arial"/>
              </a:rPr>
              <a:t>of </a:t>
            </a:r>
            <a:r>
              <a:rPr lang="fr-FR" sz="1200" spc="-25" dirty="0" err="1" smtClean="0">
                <a:latin typeface="Arial"/>
                <a:cs typeface="Arial"/>
              </a:rPr>
              <a:t>Nutch</a:t>
            </a:r>
            <a:r>
              <a:rPr lang="fr-FR" sz="1200" spc="-25" dirty="0" smtClean="0">
                <a:latin typeface="Arial"/>
                <a:cs typeface="Arial"/>
              </a:rPr>
              <a:t>),  </a:t>
            </a:r>
            <a:r>
              <a:rPr lang="fr-FR" sz="1200" spc="-20" dirty="0" smtClean="0">
                <a:latin typeface="Arial"/>
                <a:cs typeface="Arial"/>
              </a:rPr>
              <a:t>and </a:t>
            </a:r>
            <a:r>
              <a:rPr lang="fr-FR" sz="1200" spc="-25" dirty="0" err="1" smtClean="0">
                <a:latin typeface="Arial"/>
                <a:cs typeface="Arial"/>
              </a:rPr>
              <a:t>Nutch</a:t>
            </a:r>
            <a:r>
              <a:rPr lang="fr-FR" sz="1200" spc="-25" dirty="0" smtClean="0">
                <a:latin typeface="Arial"/>
                <a:cs typeface="Arial"/>
              </a:rPr>
              <a:t> </a:t>
            </a:r>
            <a:r>
              <a:rPr lang="fr-FR" sz="1200" spc="-20" dirty="0" smtClean="0">
                <a:latin typeface="Arial"/>
                <a:cs typeface="Arial"/>
              </a:rPr>
              <a:t>(Web </a:t>
            </a:r>
            <a:r>
              <a:rPr lang="fr-FR" sz="1200" spc="-25" dirty="0" smtClean="0">
                <a:latin typeface="Arial"/>
                <a:cs typeface="Arial"/>
              </a:rPr>
              <a:t>index </a:t>
            </a:r>
            <a:r>
              <a:rPr lang="fr-FR" sz="1200" spc="-15" dirty="0" smtClean="0">
                <a:latin typeface="Arial"/>
                <a:cs typeface="Arial"/>
              </a:rPr>
              <a:t>for </a:t>
            </a:r>
            <a:r>
              <a:rPr lang="fr-FR" sz="1200" spc="-25" dirty="0" smtClean="0">
                <a:latin typeface="Arial"/>
                <a:cs typeface="Arial"/>
              </a:rPr>
              <a:t>documents). </a:t>
            </a:r>
            <a:r>
              <a:rPr lang="fr-FR" sz="1200" spc="-15" dirty="0" smtClean="0">
                <a:latin typeface="Arial"/>
                <a:cs typeface="Arial"/>
              </a:rPr>
              <a:t>He </a:t>
            </a:r>
            <a:r>
              <a:rPr lang="fr-FR" sz="1200" spc="-20" dirty="0" err="1" smtClean="0">
                <a:latin typeface="Arial"/>
                <a:cs typeface="Arial"/>
              </a:rPr>
              <a:t>could</a:t>
            </a:r>
            <a:r>
              <a:rPr lang="fr-FR" sz="1200" spc="-20" dirty="0" smtClean="0">
                <a:latin typeface="Arial"/>
                <a:cs typeface="Arial"/>
              </a:rPr>
              <a:t> </a:t>
            </a:r>
            <a:r>
              <a:rPr lang="fr-FR" sz="1200" spc="-25" dirty="0" smtClean="0">
                <a:latin typeface="Arial"/>
                <a:cs typeface="Arial"/>
              </a:rPr>
              <a:t>not </a:t>
            </a:r>
            <a:r>
              <a:rPr lang="fr-FR" sz="1200" spc="-25" dirty="0" err="1" smtClean="0">
                <a:latin typeface="Arial"/>
                <a:cs typeface="Arial"/>
              </a:rPr>
              <a:t>get</a:t>
            </a:r>
            <a:r>
              <a:rPr lang="fr-FR" sz="1200" spc="-25" dirty="0" smtClean="0">
                <a:latin typeface="Arial"/>
                <a:cs typeface="Arial"/>
              </a:rPr>
              <a:t> </a:t>
            </a:r>
            <a:r>
              <a:rPr lang="fr-FR" sz="1200" spc="-25" dirty="0" err="1" smtClean="0">
                <a:latin typeface="Arial"/>
                <a:cs typeface="Arial"/>
              </a:rPr>
              <a:t>Nutch</a:t>
            </a:r>
            <a:r>
              <a:rPr lang="fr-FR" sz="1200" spc="-25" dirty="0" smtClean="0">
                <a:latin typeface="Arial"/>
                <a:cs typeface="Arial"/>
              </a:rPr>
              <a:t> </a:t>
            </a:r>
            <a:r>
              <a:rPr lang="fr-FR" sz="1200" spc="-10" dirty="0" smtClean="0">
                <a:latin typeface="Arial"/>
                <a:cs typeface="Arial"/>
              </a:rPr>
              <a:t>to </a:t>
            </a:r>
            <a:r>
              <a:rPr lang="fr-FR" sz="1200" spc="-20" dirty="0" err="1" smtClean="0">
                <a:latin typeface="Arial"/>
                <a:cs typeface="Arial"/>
              </a:rPr>
              <a:t>scale</a:t>
            </a:r>
            <a:r>
              <a:rPr lang="fr-FR" sz="1200" spc="-20" dirty="0" smtClean="0">
                <a:latin typeface="Arial"/>
                <a:cs typeface="Arial"/>
              </a:rPr>
              <a:t>. </a:t>
            </a:r>
            <a:r>
              <a:rPr lang="fr-FR" sz="1200" spc="-20" dirty="0" err="1" smtClean="0">
                <a:latin typeface="Arial"/>
                <a:cs typeface="Arial"/>
              </a:rPr>
              <a:t>Then</a:t>
            </a:r>
            <a:r>
              <a:rPr lang="fr-FR" sz="1200" spc="-20" dirty="0" smtClean="0">
                <a:latin typeface="Arial"/>
                <a:cs typeface="Arial"/>
              </a:rPr>
              <a:t> </a:t>
            </a:r>
            <a:r>
              <a:rPr lang="fr-FR" sz="1200" spc="-15" dirty="0" err="1" smtClean="0">
                <a:latin typeface="Arial"/>
                <a:cs typeface="Arial"/>
              </a:rPr>
              <a:t>he</a:t>
            </a:r>
            <a:r>
              <a:rPr lang="fr-FR" sz="1200" spc="-15" dirty="0" smtClean="0">
                <a:latin typeface="Arial"/>
                <a:cs typeface="Arial"/>
              </a:rPr>
              <a:t> </a:t>
            </a:r>
            <a:r>
              <a:rPr lang="fr-FR" sz="1200" spc="-20" dirty="0" err="1" smtClean="0">
                <a:latin typeface="Arial"/>
                <a:cs typeface="Arial"/>
              </a:rPr>
              <a:t>saw</a:t>
            </a:r>
            <a:r>
              <a:rPr lang="fr-FR" sz="1200" spc="-20" dirty="0" smtClean="0">
                <a:latin typeface="Arial"/>
                <a:cs typeface="Arial"/>
              </a:rPr>
              <a:t>  </a:t>
            </a:r>
            <a:r>
              <a:rPr lang="fr-FR" sz="1200" spc="-25" dirty="0" err="1" smtClean="0">
                <a:latin typeface="Arial"/>
                <a:cs typeface="Arial"/>
              </a:rPr>
              <a:t>Google's</a:t>
            </a:r>
            <a:r>
              <a:rPr lang="fr-FR" sz="1200" spc="-50" dirty="0" smtClean="0">
                <a:latin typeface="Arial"/>
                <a:cs typeface="Arial"/>
              </a:rPr>
              <a:t> </a:t>
            </a:r>
            <a:r>
              <a:rPr lang="fr-FR" sz="1200" spc="-25" dirty="0" err="1" smtClean="0">
                <a:latin typeface="Arial"/>
                <a:cs typeface="Arial"/>
              </a:rPr>
              <a:t>papers</a:t>
            </a:r>
            <a:r>
              <a:rPr lang="fr-FR" sz="1200" spc="-45" dirty="0" smtClean="0">
                <a:latin typeface="Arial"/>
                <a:cs typeface="Arial"/>
              </a:rPr>
              <a:t> </a:t>
            </a:r>
            <a:r>
              <a:rPr lang="fr-FR" sz="1200" spc="-15" dirty="0" smtClean="0">
                <a:latin typeface="Arial"/>
                <a:cs typeface="Arial"/>
              </a:rPr>
              <a:t>on</a:t>
            </a:r>
            <a:r>
              <a:rPr lang="fr-FR" sz="1200" spc="-65" dirty="0" smtClean="0">
                <a:latin typeface="Arial"/>
                <a:cs typeface="Arial"/>
              </a:rPr>
              <a:t> </a:t>
            </a:r>
            <a:r>
              <a:rPr lang="fr-FR" sz="1200" spc="-15" dirty="0" smtClean="0">
                <a:latin typeface="Arial"/>
                <a:cs typeface="Arial"/>
              </a:rPr>
              <a:t>GFS</a:t>
            </a:r>
            <a:r>
              <a:rPr lang="fr-FR" sz="1200" spc="-45" dirty="0" smtClean="0">
                <a:latin typeface="Arial"/>
                <a:cs typeface="Arial"/>
              </a:rPr>
              <a:t> </a:t>
            </a:r>
            <a:r>
              <a:rPr lang="fr-FR" sz="1200" spc="-20" dirty="0" smtClean="0">
                <a:latin typeface="Arial"/>
                <a:cs typeface="Arial"/>
              </a:rPr>
              <a:t>and</a:t>
            </a:r>
            <a:r>
              <a:rPr lang="fr-FR" sz="1200" spc="-40" dirty="0" smtClean="0">
                <a:latin typeface="Arial"/>
                <a:cs typeface="Arial"/>
              </a:rPr>
              <a:t> </a:t>
            </a:r>
            <a:r>
              <a:rPr lang="fr-FR" sz="1200" spc="-25" dirty="0" err="1" smtClean="0">
                <a:latin typeface="Arial"/>
                <a:cs typeface="Arial"/>
              </a:rPr>
              <a:t>MapReduce</a:t>
            </a:r>
            <a:r>
              <a:rPr lang="fr-FR" sz="1200" spc="-50" dirty="0" smtClean="0">
                <a:latin typeface="Arial"/>
                <a:cs typeface="Arial"/>
              </a:rPr>
              <a:t> </a:t>
            </a:r>
            <a:r>
              <a:rPr lang="fr-FR" sz="1200" spc="-20" dirty="0" smtClean="0">
                <a:latin typeface="Arial"/>
                <a:cs typeface="Arial"/>
              </a:rPr>
              <a:t>and</a:t>
            </a:r>
            <a:r>
              <a:rPr lang="fr-FR" sz="1200" spc="-70" dirty="0" smtClean="0">
                <a:latin typeface="Arial"/>
                <a:cs typeface="Arial"/>
              </a:rPr>
              <a:t> </a:t>
            </a:r>
            <a:r>
              <a:rPr lang="fr-FR" sz="1200" spc="-20" dirty="0" err="1" smtClean="0">
                <a:latin typeface="Arial"/>
                <a:cs typeface="Arial"/>
              </a:rPr>
              <a:t>created</a:t>
            </a:r>
            <a:r>
              <a:rPr lang="fr-FR" sz="1200" spc="-50" dirty="0" smtClean="0">
                <a:latin typeface="Arial"/>
                <a:cs typeface="Arial"/>
              </a:rPr>
              <a:t> </a:t>
            </a:r>
            <a:r>
              <a:rPr lang="fr-FR" sz="1200" spc="-25" dirty="0" err="1" smtClean="0">
                <a:latin typeface="Arial"/>
                <a:cs typeface="Arial"/>
              </a:rPr>
              <a:t>Hadoop</a:t>
            </a:r>
            <a:r>
              <a:rPr lang="fr-FR" sz="1200" spc="-40" dirty="0" smtClean="0">
                <a:latin typeface="Arial"/>
                <a:cs typeface="Arial"/>
              </a:rPr>
              <a:t> </a:t>
            </a:r>
            <a:r>
              <a:rPr lang="fr-FR" sz="1200" spc="-25" dirty="0" smtClean="0">
                <a:latin typeface="Arial"/>
                <a:cs typeface="Arial"/>
              </a:rPr>
              <a:t>(open</a:t>
            </a:r>
            <a:r>
              <a:rPr lang="fr-FR" sz="1200" spc="-65" dirty="0" smtClean="0">
                <a:latin typeface="Arial"/>
                <a:cs typeface="Arial"/>
              </a:rPr>
              <a:t> </a:t>
            </a:r>
            <a:r>
              <a:rPr lang="fr-FR" sz="1200" spc="-25" dirty="0" smtClean="0">
                <a:latin typeface="Arial"/>
                <a:cs typeface="Arial"/>
              </a:rPr>
              <a:t>source</a:t>
            </a:r>
            <a:r>
              <a:rPr lang="fr-FR" sz="1200" spc="-55" dirty="0" smtClean="0">
                <a:latin typeface="Arial"/>
                <a:cs typeface="Arial"/>
              </a:rPr>
              <a:t> </a:t>
            </a:r>
            <a:r>
              <a:rPr lang="fr-FR" sz="1200" spc="-25" dirty="0" smtClean="0">
                <a:latin typeface="Arial"/>
                <a:cs typeface="Arial"/>
              </a:rPr>
              <a:t>version</a:t>
            </a:r>
            <a:r>
              <a:rPr lang="fr-FR" sz="1200" spc="-50" dirty="0" smtClean="0">
                <a:latin typeface="Arial"/>
                <a:cs typeface="Arial"/>
              </a:rPr>
              <a:t> </a:t>
            </a:r>
            <a:r>
              <a:rPr lang="fr-FR" sz="1200" spc="-15" dirty="0" smtClean="0">
                <a:latin typeface="Arial"/>
                <a:cs typeface="Arial"/>
              </a:rPr>
              <a:t>of  the</a:t>
            </a:r>
            <a:r>
              <a:rPr lang="fr-FR" sz="1200" spc="-60" dirty="0" smtClean="0">
                <a:latin typeface="Arial"/>
                <a:cs typeface="Arial"/>
              </a:rPr>
              <a:t> </a:t>
            </a:r>
            <a:r>
              <a:rPr lang="fr-FR" sz="1200" spc="-20" dirty="0" smtClean="0">
                <a:latin typeface="Arial"/>
                <a:cs typeface="Arial"/>
              </a:rPr>
              <a:t>info</a:t>
            </a:r>
            <a:r>
              <a:rPr lang="fr-FR" sz="1200" spc="-55" dirty="0" smtClean="0">
                <a:latin typeface="Arial"/>
                <a:cs typeface="Arial"/>
              </a:rPr>
              <a:t> </a:t>
            </a:r>
            <a:r>
              <a:rPr lang="fr-FR" sz="1200" spc="-20" dirty="0" err="1" smtClean="0">
                <a:latin typeface="Arial"/>
                <a:cs typeface="Arial"/>
              </a:rPr>
              <a:t>from</a:t>
            </a:r>
            <a:r>
              <a:rPr lang="fr-FR" sz="1200" spc="-60" dirty="0" smtClean="0">
                <a:latin typeface="Arial"/>
                <a:cs typeface="Arial"/>
              </a:rPr>
              <a:t> </a:t>
            </a:r>
            <a:r>
              <a:rPr lang="fr-FR" sz="1200" spc="-20" dirty="0" err="1" smtClean="0">
                <a:latin typeface="Arial"/>
                <a:cs typeface="Arial"/>
              </a:rPr>
              <a:t>those</a:t>
            </a:r>
            <a:r>
              <a:rPr lang="fr-FR" sz="1200" spc="-55" dirty="0" smtClean="0">
                <a:latin typeface="Arial"/>
                <a:cs typeface="Arial"/>
              </a:rPr>
              <a:t> </a:t>
            </a:r>
            <a:r>
              <a:rPr lang="fr-FR" sz="1200" spc="-25" dirty="0" err="1" smtClean="0">
                <a:latin typeface="Arial"/>
                <a:cs typeface="Arial"/>
              </a:rPr>
              <a:t>papers</a:t>
            </a:r>
            <a:r>
              <a:rPr lang="fr-FR" sz="1200" spc="-25" dirty="0" smtClean="0">
                <a:latin typeface="Arial"/>
                <a:cs typeface="Arial"/>
              </a:rPr>
              <a:t>).</a:t>
            </a:r>
            <a:r>
              <a:rPr lang="fr-FR" sz="1200" spc="-50" dirty="0" smtClean="0">
                <a:latin typeface="Arial"/>
                <a:cs typeface="Arial"/>
              </a:rPr>
              <a:t> </a:t>
            </a:r>
            <a:r>
              <a:rPr lang="fr-FR" sz="1200" spc="-25" dirty="0" err="1" smtClean="0">
                <a:latin typeface="Arial"/>
                <a:cs typeface="Arial"/>
              </a:rPr>
              <a:t>Hadoop</a:t>
            </a:r>
            <a:r>
              <a:rPr lang="fr-FR" sz="1200" spc="-55" dirty="0" smtClean="0">
                <a:latin typeface="Arial"/>
                <a:cs typeface="Arial"/>
              </a:rPr>
              <a:t> </a:t>
            </a:r>
            <a:r>
              <a:rPr lang="fr-FR" sz="1200" spc="-25" dirty="0" err="1" smtClean="0">
                <a:latin typeface="Arial"/>
                <a:cs typeface="Arial"/>
              </a:rPr>
              <a:t>allowed</a:t>
            </a:r>
            <a:r>
              <a:rPr lang="fr-FR" sz="1200" spc="-45" dirty="0" smtClean="0">
                <a:latin typeface="Arial"/>
                <a:cs typeface="Arial"/>
              </a:rPr>
              <a:t> </a:t>
            </a:r>
            <a:r>
              <a:rPr lang="fr-FR" sz="1200" spc="-20" dirty="0" err="1" smtClean="0">
                <a:latin typeface="Arial"/>
                <a:cs typeface="Arial"/>
              </a:rPr>
              <a:t>Nutch</a:t>
            </a:r>
            <a:r>
              <a:rPr lang="fr-FR" sz="1200" spc="-55" dirty="0" smtClean="0">
                <a:latin typeface="Arial"/>
                <a:cs typeface="Arial"/>
              </a:rPr>
              <a:t> </a:t>
            </a:r>
            <a:r>
              <a:rPr lang="fr-FR" sz="1200" spc="-10" dirty="0" smtClean="0">
                <a:latin typeface="Arial"/>
                <a:cs typeface="Arial"/>
              </a:rPr>
              <a:t>to</a:t>
            </a:r>
            <a:r>
              <a:rPr lang="fr-FR" sz="1200" spc="-55" dirty="0" smtClean="0">
                <a:latin typeface="Arial"/>
                <a:cs typeface="Arial"/>
              </a:rPr>
              <a:t> </a:t>
            </a:r>
            <a:r>
              <a:rPr lang="fr-FR" sz="1200" spc="-25" dirty="0" err="1" smtClean="0">
                <a:latin typeface="Arial"/>
                <a:cs typeface="Arial"/>
              </a:rPr>
              <a:t>scale</a:t>
            </a:r>
            <a:r>
              <a:rPr lang="fr-FR" sz="1200" spc="-25" dirty="0" smtClean="0">
                <a:latin typeface="Arial"/>
                <a:cs typeface="Arial"/>
              </a:rPr>
              <a:t>.</a:t>
            </a:r>
            <a:endParaRPr lang="fr-FR" sz="1200" dirty="0" smtClean="0">
              <a:latin typeface="Arial"/>
              <a:cs typeface="Arial"/>
            </a:endParaRPr>
          </a:p>
          <a:p>
            <a:endParaRPr lang="fr-FR" dirty="0" smtClean="0"/>
          </a:p>
          <a:p>
            <a:pPr marL="12700">
              <a:lnSpc>
                <a:spcPct val="100000"/>
              </a:lnSpc>
              <a:spcBef>
                <a:spcPts val="725"/>
              </a:spcBef>
            </a:pPr>
            <a:r>
              <a:rPr lang="en-US" sz="1200" spc="-25" dirty="0" smtClean="0">
                <a:latin typeface="Arial"/>
                <a:cs typeface="Arial"/>
              </a:rPr>
              <a:t>Timeline:</a:t>
            </a:r>
            <a:endParaRPr lang="en-US" sz="1200" dirty="0" smtClean="0">
              <a:latin typeface="Arial"/>
              <a:cs typeface="Arial"/>
            </a:endParaRPr>
          </a:p>
          <a:p>
            <a:pPr marL="585470" marR="408305" indent="-344170">
              <a:lnSpc>
                <a:spcPts val="1610"/>
              </a:lnSpc>
              <a:spcBef>
                <a:spcPts val="745"/>
              </a:spcBef>
              <a:buFont typeface="Symbol"/>
              <a:buChar char=""/>
              <a:tabLst>
                <a:tab pos="584835" algn="l"/>
                <a:tab pos="585470" algn="l"/>
              </a:tabLst>
            </a:pPr>
            <a:r>
              <a:rPr lang="en-US" sz="1200" spc="-20" dirty="0" smtClean="0">
                <a:latin typeface="Arial"/>
                <a:cs typeface="Arial"/>
              </a:rPr>
              <a:t>2003:</a:t>
            </a:r>
            <a:r>
              <a:rPr lang="en-US" sz="1200" spc="-50" dirty="0" smtClean="0">
                <a:latin typeface="Arial"/>
                <a:cs typeface="Arial"/>
              </a:rPr>
              <a:t> </a:t>
            </a:r>
            <a:r>
              <a:rPr lang="en-US" sz="1200" spc="-25" dirty="0" smtClean="0">
                <a:latin typeface="Arial"/>
                <a:cs typeface="Arial"/>
              </a:rPr>
              <a:t>Google</a:t>
            </a:r>
            <a:r>
              <a:rPr lang="en-US" sz="1200" spc="-55" dirty="0" smtClean="0">
                <a:latin typeface="Arial"/>
                <a:cs typeface="Arial"/>
              </a:rPr>
              <a:t> </a:t>
            </a:r>
            <a:r>
              <a:rPr lang="en-US" sz="1200" spc="-25" dirty="0" smtClean="0">
                <a:latin typeface="Arial"/>
                <a:cs typeface="Arial"/>
              </a:rPr>
              <a:t>launches</a:t>
            </a:r>
            <a:r>
              <a:rPr lang="en-US" sz="1200" spc="-50" dirty="0" smtClean="0">
                <a:latin typeface="Arial"/>
                <a:cs typeface="Arial"/>
              </a:rPr>
              <a:t> </a:t>
            </a:r>
            <a:r>
              <a:rPr lang="en-US" sz="1200" spc="-25" dirty="0" smtClean="0">
                <a:latin typeface="Arial"/>
                <a:cs typeface="Arial"/>
              </a:rPr>
              <a:t>project</a:t>
            </a:r>
            <a:r>
              <a:rPr lang="en-US" sz="1200" spc="-50" dirty="0" smtClean="0">
                <a:latin typeface="Arial"/>
                <a:cs typeface="Arial"/>
              </a:rPr>
              <a:t> </a:t>
            </a:r>
            <a:r>
              <a:rPr lang="en-US" sz="1200" spc="-20" dirty="0" err="1" smtClean="0">
                <a:latin typeface="Arial"/>
                <a:cs typeface="Arial"/>
              </a:rPr>
              <a:t>Nutch</a:t>
            </a:r>
            <a:r>
              <a:rPr lang="en-US" sz="1200" spc="-7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handle</a:t>
            </a:r>
            <a:r>
              <a:rPr lang="en-US" sz="1200" spc="-55" dirty="0" smtClean="0">
                <a:latin typeface="Arial"/>
                <a:cs typeface="Arial"/>
              </a:rPr>
              <a:t> </a:t>
            </a:r>
            <a:r>
              <a:rPr lang="en-US" sz="1200" spc="-25" dirty="0" smtClean="0">
                <a:latin typeface="Arial"/>
                <a:cs typeface="Arial"/>
              </a:rPr>
              <a:t>billions</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searches</a:t>
            </a:r>
            <a:r>
              <a:rPr lang="en-US" sz="1200" spc="-50" dirty="0" smtClean="0">
                <a:latin typeface="Arial"/>
                <a:cs typeface="Arial"/>
              </a:rPr>
              <a:t> </a:t>
            </a:r>
            <a:r>
              <a:rPr lang="en-US" sz="1200" spc="-35" dirty="0" smtClean="0">
                <a:latin typeface="Arial"/>
                <a:cs typeface="Arial"/>
              </a:rPr>
              <a:t>and  </a:t>
            </a:r>
            <a:r>
              <a:rPr lang="en-US" sz="1200" spc="-25" dirty="0" smtClean="0">
                <a:latin typeface="Arial"/>
                <a:cs typeface="Arial"/>
              </a:rPr>
              <a:t>indexing millions </a:t>
            </a:r>
            <a:r>
              <a:rPr lang="en-US" sz="1200" spc="-20" dirty="0" smtClean="0">
                <a:latin typeface="Arial"/>
                <a:cs typeface="Arial"/>
              </a:rPr>
              <a:t>of </a:t>
            </a:r>
            <a:r>
              <a:rPr lang="en-US" sz="1200" spc="-25" dirty="0" smtClean="0">
                <a:latin typeface="Arial"/>
                <a:cs typeface="Arial"/>
              </a:rPr>
              <a:t>web</a:t>
            </a:r>
            <a:r>
              <a:rPr lang="en-US" sz="1200" spc="-135" dirty="0" smtClean="0">
                <a:latin typeface="Arial"/>
                <a:cs typeface="Arial"/>
              </a:rPr>
              <a:t> </a:t>
            </a:r>
            <a:r>
              <a:rPr lang="en-US" sz="1200" spc="-25" dirty="0" smtClean="0">
                <a:latin typeface="Arial"/>
                <a:cs typeface="Arial"/>
              </a:rPr>
              <a:t>pages.</a:t>
            </a:r>
            <a:endParaRPr lang="en-US" sz="1200" dirty="0" smtClean="0">
              <a:latin typeface="Arial"/>
              <a:cs typeface="Arial"/>
            </a:endParaRPr>
          </a:p>
          <a:p>
            <a:pPr marL="585470" indent="-344170">
              <a:lnSpc>
                <a:spcPct val="100000"/>
              </a:lnSpc>
              <a:spcBef>
                <a:spcPts val="585"/>
              </a:spcBef>
              <a:buFont typeface="Symbol"/>
              <a:buChar char=""/>
              <a:tabLst>
                <a:tab pos="584835" algn="l"/>
                <a:tab pos="585470" algn="l"/>
              </a:tabLst>
            </a:pPr>
            <a:r>
              <a:rPr lang="en-US" sz="1200" spc="-15" dirty="0" smtClean="0">
                <a:latin typeface="Arial"/>
                <a:cs typeface="Arial"/>
              </a:rPr>
              <a:t>Oct </a:t>
            </a:r>
            <a:r>
              <a:rPr lang="en-US" sz="1200" spc="-25" dirty="0" smtClean="0">
                <a:latin typeface="Arial"/>
                <a:cs typeface="Arial"/>
              </a:rPr>
              <a:t>2003: Google releases </a:t>
            </a:r>
            <a:r>
              <a:rPr lang="en-US" sz="1200" spc="-30" dirty="0" smtClean="0">
                <a:latin typeface="Arial"/>
                <a:cs typeface="Arial"/>
              </a:rPr>
              <a:t>papers </a:t>
            </a:r>
            <a:r>
              <a:rPr lang="en-US" sz="1200" spc="-20" dirty="0" smtClean="0">
                <a:latin typeface="Arial"/>
                <a:cs typeface="Arial"/>
              </a:rPr>
              <a:t>with </a:t>
            </a:r>
            <a:r>
              <a:rPr lang="en-US" sz="1200" spc="-15" dirty="0" smtClean="0">
                <a:latin typeface="Arial"/>
                <a:cs typeface="Arial"/>
              </a:rPr>
              <a:t>GFS </a:t>
            </a:r>
            <a:r>
              <a:rPr lang="en-US" sz="1200" spc="-25" dirty="0" smtClean="0">
                <a:latin typeface="Arial"/>
                <a:cs typeface="Arial"/>
              </a:rPr>
              <a:t>(Google File</a:t>
            </a:r>
            <a:r>
              <a:rPr lang="en-US" sz="1200" spc="-260" dirty="0" smtClean="0">
                <a:latin typeface="Arial"/>
                <a:cs typeface="Arial"/>
              </a:rPr>
              <a:t> </a:t>
            </a:r>
            <a:r>
              <a:rPr lang="en-US" sz="1200" spc="-25" dirty="0" smtClean="0">
                <a:latin typeface="Arial"/>
                <a:cs typeface="Arial"/>
              </a:rPr>
              <a:t>System)</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0" dirty="0" smtClean="0">
                <a:latin typeface="Arial"/>
                <a:cs typeface="Arial"/>
              </a:rPr>
              <a:t>Dec </a:t>
            </a:r>
            <a:r>
              <a:rPr lang="en-US" sz="1200" spc="-25" dirty="0" smtClean="0">
                <a:latin typeface="Arial"/>
                <a:cs typeface="Arial"/>
              </a:rPr>
              <a:t>2004: Google releases </a:t>
            </a:r>
            <a:r>
              <a:rPr lang="en-US" sz="1200" spc="-30" dirty="0" smtClean="0">
                <a:latin typeface="Arial"/>
                <a:cs typeface="Arial"/>
              </a:rPr>
              <a:t>papers </a:t>
            </a:r>
            <a:r>
              <a:rPr lang="en-US" sz="1200" spc="-20" dirty="0" smtClean="0">
                <a:latin typeface="Arial"/>
                <a:cs typeface="Arial"/>
              </a:rPr>
              <a:t>with</a:t>
            </a:r>
            <a:r>
              <a:rPr lang="en-US" sz="1200" spc="-185" dirty="0" smtClean="0">
                <a:latin typeface="Arial"/>
                <a:cs typeface="Arial"/>
              </a:rPr>
              <a:t> </a:t>
            </a:r>
            <a:r>
              <a:rPr lang="en-US" sz="1200" spc="-25" dirty="0" smtClean="0">
                <a:latin typeface="Arial"/>
                <a:cs typeface="Arial"/>
              </a:rPr>
              <a:t>MapReduce</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0" dirty="0" smtClean="0">
                <a:latin typeface="Arial"/>
                <a:cs typeface="Arial"/>
              </a:rPr>
              <a:t>2005: </a:t>
            </a:r>
            <a:r>
              <a:rPr lang="en-US" sz="1200" spc="-25" dirty="0" err="1" smtClean="0">
                <a:latin typeface="Arial"/>
                <a:cs typeface="Arial"/>
              </a:rPr>
              <a:t>Nutch</a:t>
            </a:r>
            <a:r>
              <a:rPr lang="en-US" sz="1200" spc="-25" dirty="0" smtClean="0">
                <a:latin typeface="Arial"/>
                <a:cs typeface="Arial"/>
              </a:rPr>
              <a:t> </a:t>
            </a:r>
            <a:r>
              <a:rPr lang="en-US" sz="1200" spc="-20" dirty="0" smtClean="0">
                <a:latin typeface="Arial"/>
                <a:cs typeface="Arial"/>
              </a:rPr>
              <a:t>used GFS and </a:t>
            </a:r>
            <a:r>
              <a:rPr lang="en-US" sz="1200" spc="-25" dirty="0" smtClean="0">
                <a:latin typeface="Arial"/>
                <a:cs typeface="Arial"/>
              </a:rPr>
              <a:t>MapReduce </a:t>
            </a:r>
            <a:r>
              <a:rPr lang="en-US" sz="1200" spc="-15" dirty="0" smtClean="0">
                <a:latin typeface="Arial"/>
                <a:cs typeface="Arial"/>
              </a:rPr>
              <a:t>to </a:t>
            </a:r>
            <a:r>
              <a:rPr lang="en-US" sz="1200" spc="-25" dirty="0" smtClean="0">
                <a:latin typeface="Arial"/>
                <a:cs typeface="Arial"/>
              </a:rPr>
              <a:t>perform</a:t>
            </a:r>
            <a:r>
              <a:rPr lang="en-US" sz="1200" spc="-280" dirty="0" smtClean="0">
                <a:latin typeface="Arial"/>
                <a:cs typeface="Arial"/>
              </a:rPr>
              <a:t> </a:t>
            </a:r>
            <a:r>
              <a:rPr lang="en-US" sz="1200" spc="-25" dirty="0" smtClean="0">
                <a:latin typeface="Arial"/>
                <a:cs typeface="Arial"/>
              </a:rPr>
              <a:t>operations</a:t>
            </a:r>
            <a:endParaRPr lang="en-US" sz="1200" dirty="0" smtClean="0">
              <a:latin typeface="Arial"/>
              <a:cs typeface="Arial"/>
            </a:endParaRPr>
          </a:p>
          <a:p>
            <a:pPr marL="585470" marR="179705" indent="-344170">
              <a:lnSpc>
                <a:spcPts val="1610"/>
              </a:lnSpc>
              <a:spcBef>
                <a:spcPts val="740"/>
              </a:spcBef>
              <a:buFont typeface="Symbol"/>
              <a:buChar char=""/>
              <a:tabLst>
                <a:tab pos="584835" algn="l"/>
                <a:tab pos="585470" algn="l"/>
              </a:tabLst>
            </a:pPr>
            <a:r>
              <a:rPr lang="en-US" sz="1200" spc="-20" dirty="0" smtClean="0">
                <a:latin typeface="Arial"/>
                <a:cs typeface="Arial"/>
              </a:rPr>
              <a:t>2006:</a:t>
            </a:r>
            <a:r>
              <a:rPr lang="en-US" sz="1200" spc="-50" dirty="0" smtClean="0">
                <a:latin typeface="Arial"/>
                <a:cs typeface="Arial"/>
              </a:rPr>
              <a:t> </a:t>
            </a:r>
            <a:r>
              <a:rPr lang="en-US" sz="1200" spc="-25" dirty="0" smtClean="0">
                <a:latin typeface="Arial"/>
                <a:cs typeface="Arial"/>
              </a:rPr>
              <a:t>Yahoo!</a:t>
            </a:r>
            <a:r>
              <a:rPr lang="en-US" sz="1200" spc="-70" dirty="0" smtClean="0">
                <a:latin typeface="Arial"/>
                <a:cs typeface="Arial"/>
              </a:rPr>
              <a:t> </a:t>
            </a:r>
            <a:r>
              <a:rPr lang="en-US" sz="1200" spc="-25" dirty="0" smtClean="0">
                <a:latin typeface="Arial"/>
                <a:cs typeface="Arial"/>
              </a:rPr>
              <a:t>created</a:t>
            </a:r>
            <a:r>
              <a:rPr lang="en-US" sz="1200" spc="-40" dirty="0" smtClean="0">
                <a:latin typeface="Arial"/>
                <a:cs typeface="Arial"/>
              </a:rPr>
              <a:t> </a:t>
            </a:r>
            <a:r>
              <a:rPr lang="en-US" sz="1200" spc="-25" dirty="0" smtClean="0">
                <a:latin typeface="Arial"/>
                <a:cs typeface="Arial"/>
              </a:rPr>
              <a:t>Hadoop</a:t>
            </a:r>
            <a:r>
              <a:rPr lang="en-US" sz="1200" spc="-55" dirty="0" smtClean="0">
                <a:latin typeface="Arial"/>
                <a:cs typeface="Arial"/>
              </a:rPr>
              <a:t> </a:t>
            </a:r>
            <a:r>
              <a:rPr lang="en-US" sz="1200" spc="-25" dirty="0" smtClean="0">
                <a:latin typeface="Arial"/>
                <a:cs typeface="Arial"/>
              </a:rPr>
              <a:t>based</a:t>
            </a:r>
            <a:r>
              <a:rPr lang="en-US" sz="1200" spc="-50" dirty="0" smtClean="0">
                <a:latin typeface="Arial"/>
                <a:cs typeface="Arial"/>
              </a:rPr>
              <a:t> </a:t>
            </a:r>
            <a:r>
              <a:rPr lang="en-US" sz="1200" spc="-15" dirty="0" smtClean="0">
                <a:latin typeface="Arial"/>
                <a:cs typeface="Arial"/>
              </a:rPr>
              <a:t>on</a:t>
            </a:r>
            <a:r>
              <a:rPr lang="en-US" sz="1200" spc="-65" dirty="0" smtClean="0">
                <a:latin typeface="Arial"/>
                <a:cs typeface="Arial"/>
              </a:rPr>
              <a:t> </a:t>
            </a:r>
            <a:r>
              <a:rPr lang="en-US" sz="1200" spc="-15" dirty="0" smtClean="0">
                <a:latin typeface="Arial"/>
                <a:cs typeface="Arial"/>
              </a:rPr>
              <a:t>GFS</a:t>
            </a:r>
            <a:r>
              <a:rPr lang="en-US" sz="1200" spc="-45" dirty="0" smtClean="0">
                <a:latin typeface="Arial"/>
                <a:cs typeface="Arial"/>
              </a:rPr>
              <a:t> </a:t>
            </a:r>
            <a:r>
              <a:rPr lang="en-US" sz="1200" spc="-20" dirty="0" smtClean="0">
                <a:latin typeface="Arial"/>
                <a:cs typeface="Arial"/>
              </a:rPr>
              <a:t>and</a:t>
            </a:r>
            <a:r>
              <a:rPr lang="en-US" sz="1200" spc="-40" dirty="0" smtClean="0">
                <a:latin typeface="Arial"/>
                <a:cs typeface="Arial"/>
              </a:rPr>
              <a:t> </a:t>
            </a:r>
            <a:r>
              <a:rPr lang="en-US" sz="1200" spc="-25" dirty="0" smtClean="0">
                <a:latin typeface="Arial"/>
                <a:cs typeface="Arial"/>
              </a:rPr>
              <a:t>MapReduce</a:t>
            </a:r>
            <a:r>
              <a:rPr lang="en-US" sz="1200" spc="-50" dirty="0" smtClean="0">
                <a:latin typeface="Arial"/>
                <a:cs typeface="Arial"/>
              </a:rPr>
              <a:t> </a:t>
            </a:r>
            <a:r>
              <a:rPr lang="en-US" sz="1200" spc="-25" dirty="0" smtClean="0">
                <a:latin typeface="Arial"/>
                <a:cs typeface="Arial"/>
              </a:rPr>
              <a:t>(with</a:t>
            </a:r>
            <a:r>
              <a:rPr lang="en-US" sz="1200" spc="-45" dirty="0" smtClean="0">
                <a:latin typeface="Arial"/>
                <a:cs typeface="Arial"/>
              </a:rPr>
              <a:t> </a:t>
            </a:r>
            <a:r>
              <a:rPr lang="en-US" sz="1200" spc="-25" dirty="0" smtClean="0">
                <a:latin typeface="Arial"/>
                <a:cs typeface="Arial"/>
              </a:rPr>
              <a:t>Doug  Cutting </a:t>
            </a:r>
            <a:r>
              <a:rPr lang="en-US" sz="1200" spc="-20" dirty="0" smtClean="0">
                <a:latin typeface="Arial"/>
                <a:cs typeface="Arial"/>
              </a:rPr>
              <a:t>and</a:t>
            </a:r>
            <a:r>
              <a:rPr lang="en-US" sz="1200" spc="-90" dirty="0" smtClean="0">
                <a:latin typeface="Arial"/>
                <a:cs typeface="Arial"/>
              </a:rPr>
              <a:t> </a:t>
            </a:r>
            <a:r>
              <a:rPr lang="en-US" sz="1200" spc="-30" dirty="0" smtClean="0">
                <a:latin typeface="Arial"/>
                <a:cs typeface="Arial"/>
              </a:rPr>
              <a:t>team)</a:t>
            </a:r>
            <a:endParaRPr lang="en-US" sz="1200" dirty="0" smtClean="0">
              <a:latin typeface="Arial"/>
              <a:cs typeface="Arial"/>
            </a:endParaRPr>
          </a:p>
          <a:p>
            <a:pPr marL="585470" indent="-344170">
              <a:lnSpc>
                <a:spcPct val="100000"/>
              </a:lnSpc>
              <a:spcBef>
                <a:spcPts val="590"/>
              </a:spcBef>
              <a:buFont typeface="Symbol"/>
              <a:buChar char=""/>
              <a:tabLst>
                <a:tab pos="584835" algn="l"/>
                <a:tab pos="585470" algn="l"/>
              </a:tabLst>
            </a:pPr>
            <a:r>
              <a:rPr lang="en-US" sz="1200" spc="-20" dirty="0" smtClean="0">
                <a:latin typeface="Arial"/>
                <a:cs typeface="Arial"/>
              </a:rPr>
              <a:t>2007:</a:t>
            </a:r>
            <a:r>
              <a:rPr lang="en-US" sz="1200" spc="-50" dirty="0" smtClean="0">
                <a:latin typeface="Arial"/>
                <a:cs typeface="Arial"/>
              </a:rPr>
              <a:t> </a:t>
            </a:r>
            <a:r>
              <a:rPr lang="en-US" sz="1200" spc="-25" dirty="0" smtClean="0">
                <a:latin typeface="Arial"/>
                <a:cs typeface="Arial"/>
              </a:rPr>
              <a:t>Yahoo</a:t>
            </a:r>
            <a:r>
              <a:rPr lang="en-US" sz="1200" spc="-70" dirty="0" smtClean="0">
                <a:latin typeface="Arial"/>
                <a:cs typeface="Arial"/>
              </a:rPr>
              <a:t> </a:t>
            </a:r>
            <a:r>
              <a:rPr lang="en-US" sz="1200" spc="-25" dirty="0" smtClean="0">
                <a:latin typeface="Arial"/>
                <a:cs typeface="Arial"/>
              </a:rPr>
              <a:t>started</a:t>
            </a:r>
            <a:r>
              <a:rPr lang="en-US" sz="1200" spc="-55" dirty="0" smtClean="0">
                <a:latin typeface="Arial"/>
                <a:cs typeface="Arial"/>
              </a:rPr>
              <a:t> </a:t>
            </a:r>
            <a:r>
              <a:rPr lang="en-US" sz="1200" spc="-20" dirty="0" smtClean="0">
                <a:latin typeface="Arial"/>
                <a:cs typeface="Arial"/>
              </a:rPr>
              <a:t>using</a:t>
            </a:r>
            <a:r>
              <a:rPr lang="en-US" sz="1200" spc="-55" dirty="0" smtClean="0">
                <a:latin typeface="Arial"/>
                <a:cs typeface="Arial"/>
              </a:rPr>
              <a:t> </a:t>
            </a:r>
            <a:r>
              <a:rPr lang="en-US" sz="1200" spc="-25" dirty="0" smtClean="0">
                <a:latin typeface="Arial"/>
                <a:cs typeface="Arial"/>
              </a:rPr>
              <a:t>Hadoop</a:t>
            </a:r>
            <a:r>
              <a:rPr lang="en-US" sz="1200" spc="-45" dirty="0" smtClean="0">
                <a:latin typeface="Arial"/>
                <a:cs typeface="Arial"/>
              </a:rPr>
              <a:t> </a:t>
            </a:r>
            <a:r>
              <a:rPr lang="en-US" sz="1200" spc="-20" dirty="0" smtClean="0">
                <a:latin typeface="Arial"/>
                <a:cs typeface="Arial"/>
              </a:rPr>
              <a:t>on</a:t>
            </a:r>
            <a:r>
              <a:rPr lang="en-US" sz="1200" spc="-5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1000</a:t>
            </a:r>
            <a:r>
              <a:rPr lang="en-US" sz="1200" spc="-55" dirty="0" smtClean="0">
                <a:latin typeface="Arial"/>
                <a:cs typeface="Arial"/>
              </a:rPr>
              <a:t> </a:t>
            </a:r>
            <a:r>
              <a:rPr lang="en-US" sz="1200" spc="-20" dirty="0" smtClean="0">
                <a:latin typeface="Arial"/>
                <a:cs typeface="Arial"/>
              </a:rPr>
              <a:t>node</a:t>
            </a:r>
            <a:r>
              <a:rPr lang="en-US" sz="1200" spc="-50"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15" dirty="0" smtClean="0">
                <a:latin typeface="Arial"/>
                <a:cs typeface="Arial"/>
              </a:rPr>
              <a:t>Jan </a:t>
            </a:r>
            <a:r>
              <a:rPr lang="en-US" sz="1200" spc="-25" dirty="0" smtClean="0">
                <a:latin typeface="Arial"/>
                <a:cs typeface="Arial"/>
              </a:rPr>
              <a:t>2008: Apache took over</a:t>
            </a:r>
            <a:r>
              <a:rPr lang="en-US" sz="1200" spc="-170" dirty="0" smtClean="0">
                <a:latin typeface="Arial"/>
                <a:cs typeface="Arial"/>
              </a:rPr>
              <a:t> </a:t>
            </a:r>
            <a:r>
              <a:rPr lang="en-US" sz="1200" spc="-25" dirty="0" smtClean="0">
                <a:latin typeface="Arial"/>
                <a:cs typeface="Arial"/>
              </a:rPr>
              <a:t>Hadoop</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15" dirty="0" smtClean="0">
                <a:latin typeface="Arial"/>
                <a:cs typeface="Arial"/>
              </a:rPr>
              <a:t>Jul </a:t>
            </a:r>
            <a:r>
              <a:rPr lang="en-US" sz="1200" spc="-25" dirty="0" smtClean="0">
                <a:latin typeface="Arial"/>
                <a:cs typeface="Arial"/>
              </a:rPr>
              <a:t>2008: Tested </a:t>
            </a:r>
            <a:r>
              <a:rPr lang="en-US" sz="1200" dirty="0" smtClean="0">
                <a:latin typeface="Arial"/>
                <a:cs typeface="Arial"/>
              </a:rPr>
              <a:t>a </a:t>
            </a:r>
            <a:r>
              <a:rPr lang="en-US" sz="1200" spc="-25" dirty="0" smtClean="0">
                <a:latin typeface="Arial"/>
                <a:cs typeface="Arial"/>
              </a:rPr>
              <a:t>4000 node cluster with Hadoop</a:t>
            </a:r>
            <a:r>
              <a:rPr lang="en-US" sz="1200" spc="-280" dirty="0" smtClean="0">
                <a:latin typeface="Arial"/>
                <a:cs typeface="Arial"/>
              </a:rPr>
              <a:t> </a:t>
            </a:r>
            <a:r>
              <a:rPr lang="en-US" sz="1200" spc="-25" dirty="0" smtClean="0">
                <a:latin typeface="Arial"/>
                <a:cs typeface="Arial"/>
              </a:rPr>
              <a:t>successfully</a:t>
            </a:r>
            <a:endParaRPr lang="en-US" sz="1200" dirty="0" smtClean="0">
              <a:latin typeface="Arial"/>
              <a:cs typeface="Arial"/>
            </a:endParaRPr>
          </a:p>
          <a:p>
            <a:pPr marL="585470" marR="5080" indent="-344170">
              <a:lnSpc>
                <a:spcPts val="1610"/>
              </a:lnSpc>
              <a:spcBef>
                <a:spcPts val="755"/>
              </a:spcBef>
              <a:buFont typeface="Symbol"/>
              <a:buChar char=""/>
              <a:tabLst>
                <a:tab pos="584835" algn="l"/>
                <a:tab pos="585470" algn="l"/>
              </a:tabLst>
            </a:pPr>
            <a:r>
              <a:rPr lang="en-US" sz="1200" spc="-20" dirty="0" smtClean="0">
                <a:latin typeface="Arial"/>
                <a:cs typeface="Arial"/>
              </a:rPr>
              <a:t>2009:</a:t>
            </a:r>
            <a:r>
              <a:rPr lang="en-US" sz="1200" spc="-50" dirty="0" smtClean="0">
                <a:latin typeface="Arial"/>
                <a:cs typeface="Arial"/>
              </a:rPr>
              <a:t> </a:t>
            </a:r>
            <a:r>
              <a:rPr lang="en-US" sz="1200" spc="-25" dirty="0" smtClean="0">
                <a:latin typeface="Arial"/>
                <a:cs typeface="Arial"/>
              </a:rPr>
              <a:t>Hadoop</a:t>
            </a:r>
            <a:r>
              <a:rPr lang="en-US" sz="1200" spc="-50" dirty="0" smtClean="0">
                <a:latin typeface="Arial"/>
                <a:cs typeface="Arial"/>
              </a:rPr>
              <a:t> </a:t>
            </a:r>
            <a:r>
              <a:rPr lang="en-US" sz="1200" spc="-25" dirty="0" smtClean="0">
                <a:latin typeface="Arial"/>
                <a:cs typeface="Arial"/>
              </a:rPr>
              <a:t>successfully</a:t>
            </a:r>
            <a:r>
              <a:rPr lang="en-US" sz="1200" spc="-55" dirty="0" smtClean="0">
                <a:latin typeface="Arial"/>
                <a:cs typeface="Arial"/>
              </a:rPr>
              <a:t> </a:t>
            </a:r>
            <a:r>
              <a:rPr lang="en-US" sz="1200" spc="-25" dirty="0" smtClean="0">
                <a:latin typeface="Arial"/>
                <a:cs typeface="Arial"/>
              </a:rPr>
              <a:t>sorted</a:t>
            </a:r>
            <a:r>
              <a:rPr lang="en-US" sz="1200" spc="-4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30" dirty="0" smtClean="0">
                <a:latin typeface="Arial"/>
                <a:cs typeface="Arial"/>
              </a:rPr>
              <a:t>petabyte</a:t>
            </a:r>
            <a:r>
              <a:rPr lang="en-US" sz="1200" spc="-40"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less</a:t>
            </a:r>
            <a:r>
              <a:rPr lang="en-US" sz="1200" spc="-45" dirty="0" smtClean="0">
                <a:latin typeface="Arial"/>
                <a:cs typeface="Arial"/>
              </a:rPr>
              <a:t> </a:t>
            </a:r>
            <a:r>
              <a:rPr lang="en-US" sz="1200" spc="-25" dirty="0" smtClean="0">
                <a:latin typeface="Arial"/>
                <a:cs typeface="Arial"/>
              </a:rPr>
              <a:t>than</a:t>
            </a:r>
            <a:r>
              <a:rPr lang="en-US" sz="1200" spc="-50" dirty="0" smtClean="0">
                <a:latin typeface="Arial"/>
                <a:cs typeface="Arial"/>
              </a:rPr>
              <a:t> </a:t>
            </a:r>
            <a:r>
              <a:rPr lang="en-US" sz="1200" spc="-15" dirty="0" smtClean="0">
                <a:latin typeface="Arial"/>
                <a:cs typeface="Arial"/>
              </a:rPr>
              <a:t>17</a:t>
            </a:r>
            <a:r>
              <a:rPr lang="en-US" sz="1200" spc="-50" dirty="0" smtClean="0">
                <a:latin typeface="Arial"/>
                <a:cs typeface="Arial"/>
              </a:rPr>
              <a:t> </a:t>
            </a:r>
            <a:r>
              <a:rPr lang="en-US" sz="1200" spc="-25" dirty="0" smtClean="0">
                <a:latin typeface="Arial"/>
                <a:cs typeface="Arial"/>
              </a:rPr>
              <a:t>hours</a:t>
            </a:r>
            <a:r>
              <a:rPr lang="en-US" sz="1200" spc="-55" dirty="0" smtClean="0">
                <a:latin typeface="Arial"/>
                <a:cs typeface="Arial"/>
              </a:rPr>
              <a:t> </a:t>
            </a:r>
            <a:r>
              <a:rPr lang="en-US" sz="1200" spc="-10" dirty="0" smtClean="0">
                <a:latin typeface="Arial"/>
                <a:cs typeface="Arial"/>
              </a:rPr>
              <a:t>to  </a:t>
            </a:r>
            <a:r>
              <a:rPr lang="en-US" sz="1200" spc="-25" dirty="0" smtClean="0">
                <a:latin typeface="Arial"/>
                <a:cs typeface="Arial"/>
              </a:rPr>
              <a:t>handle billions </a:t>
            </a:r>
            <a:r>
              <a:rPr lang="en-US" sz="1200" spc="-15" dirty="0" smtClean="0">
                <a:latin typeface="Arial"/>
                <a:cs typeface="Arial"/>
              </a:rPr>
              <a:t>of </a:t>
            </a:r>
            <a:r>
              <a:rPr lang="en-US" sz="1200" spc="-25" dirty="0" smtClean="0">
                <a:latin typeface="Arial"/>
                <a:cs typeface="Arial"/>
              </a:rPr>
              <a:t>searches </a:t>
            </a:r>
            <a:r>
              <a:rPr lang="en-US" sz="1200" spc="-20" dirty="0" smtClean="0">
                <a:latin typeface="Arial"/>
                <a:cs typeface="Arial"/>
              </a:rPr>
              <a:t>and </a:t>
            </a:r>
            <a:r>
              <a:rPr lang="en-US" sz="1200" spc="-30" dirty="0" smtClean="0">
                <a:latin typeface="Arial"/>
                <a:cs typeface="Arial"/>
              </a:rPr>
              <a:t>indexing </a:t>
            </a:r>
            <a:r>
              <a:rPr lang="en-US" sz="1200" spc="-25" dirty="0" smtClean="0">
                <a:latin typeface="Arial"/>
                <a:cs typeface="Arial"/>
              </a:rPr>
              <a:t>millions </a:t>
            </a:r>
            <a:r>
              <a:rPr lang="en-US" sz="1200" spc="-20" dirty="0" smtClean="0">
                <a:latin typeface="Arial"/>
                <a:cs typeface="Arial"/>
              </a:rPr>
              <a:t>of </a:t>
            </a:r>
            <a:r>
              <a:rPr lang="en-US" sz="1200" spc="-25" dirty="0" smtClean="0">
                <a:latin typeface="Arial"/>
                <a:cs typeface="Arial"/>
              </a:rPr>
              <a:t>web</a:t>
            </a:r>
            <a:r>
              <a:rPr lang="en-US" sz="1200" spc="-265" dirty="0" smtClean="0">
                <a:latin typeface="Arial"/>
                <a:cs typeface="Arial"/>
              </a:rPr>
              <a:t> </a:t>
            </a:r>
            <a:r>
              <a:rPr lang="en-US" sz="1200" spc="-25" dirty="0" smtClean="0">
                <a:latin typeface="Arial"/>
                <a:cs typeface="Arial"/>
              </a:rPr>
              <a:t>pages.</a:t>
            </a:r>
            <a:endParaRPr lang="en-US" sz="1200" dirty="0" smtClean="0">
              <a:latin typeface="Arial"/>
              <a:cs typeface="Arial"/>
            </a:endParaRPr>
          </a:p>
          <a:p>
            <a:pPr marL="585470" indent="-344170">
              <a:lnSpc>
                <a:spcPct val="100000"/>
              </a:lnSpc>
              <a:spcBef>
                <a:spcPts val="585"/>
              </a:spcBef>
              <a:buFont typeface="Symbol"/>
              <a:buChar char=""/>
              <a:tabLst>
                <a:tab pos="584835" algn="l"/>
                <a:tab pos="585470" algn="l"/>
              </a:tabLst>
            </a:pPr>
            <a:r>
              <a:rPr lang="en-US" sz="1200" spc="-20" dirty="0" smtClean="0">
                <a:latin typeface="Arial"/>
                <a:cs typeface="Arial"/>
              </a:rPr>
              <a:t>Dec </a:t>
            </a:r>
            <a:r>
              <a:rPr lang="en-US" sz="1200" spc="-25" dirty="0" smtClean="0">
                <a:latin typeface="Arial"/>
                <a:cs typeface="Arial"/>
              </a:rPr>
              <a:t>2011: Hadoop releases version</a:t>
            </a:r>
            <a:r>
              <a:rPr lang="en-US" sz="1200" spc="-160" dirty="0" smtClean="0">
                <a:latin typeface="Arial"/>
                <a:cs typeface="Arial"/>
              </a:rPr>
              <a:t> </a:t>
            </a:r>
            <a:r>
              <a:rPr lang="en-US" sz="1200" spc="-20" dirty="0" smtClean="0">
                <a:latin typeface="Arial"/>
                <a:cs typeface="Arial"/>
              </a:rPr>
              <a:t>1.0</a:t>
            </a:r>
            <a:endParaRPr lang="en-US" sz="1200" dirty="0" smtClean="0">
              <a:latin typeface="Arial"/>
              <a:cs typeface="Arial"/>
            </a:endParaRPr>
          </a:p>
          <a:p>
            <a:pPr marL="12700">
              <a:lnSpc>
                <a:spcPct val="100000"/>
              </a:lnSpc>
              <a:spcBef>
                <a:spcPts val="530"/>
              </a:spcBef>
            </a:pPr>
            <a:r>
              <a:rPr lang="en-US" sz="1200" spc="-20" dirty="0" smtClean="0">
                <a:latin typeface="Arial"/>
                <a:cs typeface="Arial"/>
              </a:rPr>
              <a:t>For </a:t>
            </a:r>
            <a:r>
              <a:rPr lang="en-US" sz="1200" spc="-25" dirty="0" smtClean="0">
                <a:latin typeface="Arial"/>
                <a:cs typeface="Arial"/>
              </a:rPr>
              <a:t>later releases, </a:t>
            </a:r>
            <a:r>
              <a:rPr lang="en-US" sz="1200" spc="-20" dirty="0" smtClean="0">
                <a:latin typeface="Arial"/>
                <a:cs typeface="Arial"/>
              </a:rPr>
              <a:t>and </a:t>
            </a:r>
            <a:r>
              <a:rPr lang="en-US" sz="1200" spc="-15" dirty="0" smtClean="0">
                <a:latin typeface="Arial"/>
                <a:cs typeface="Arial"/>
              </a:rPr>
              <a:t>the </a:t>
            </a:r>
            <a:r>
              <a:rPr lang="en-US" sz="1200" spc="-25" dirty="0" smtClean="0">
                <a:latin typeface="Arial"/>
                <a:cs typeface="Arial"/>
              </a:rPr>
              <a:t>release numbering structure, refer</a:t>
            </a:r>
            <a:r>
              <a:rPr lang="en-US" sz="1200" spc="-290" dirty="0" smtClean="0">
                <a:latin typeface="Arial"/>
                <a:cs typeface="Arial"/>
              </a:rPr>
              <a:t> </a:t>
            </a:r>
            <a:r>
              <a:rPr lang="en-US" sz="1200" spc="-20" dirty="0" smtClean="0">
                <a:latin typeface="Arial"/>
                <a:cs typeface="Arial"/>
              </a:rPr>
              <a:t>to:</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30" dirty="0" smtClean="0">
                <a:latin typeface="Arial"/>
                <a:cs typeface="Arial"/>
                <a:hlinkClick r:id="rId5"/>
              </a:rPr>
              <a:t>http://wiki.apache.org/hadoop/Roadmap</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10</a:t>
            </a:fld>
            <a:endParaRPr lang="fr-FR"/>
          </a:p>
        </p:txBody>
      </p:sp>
    </p:spTree>
    <p:extLst>
      <p:ext uri="{BB962C8B-B14F-4D97-AF65-F5344CB8AC3E}">
        <p14:creationId xmlns:p14="http://schemas.microsoft.com/office/powerpoint/2010/main" val="2877311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100"/>
              </a:lnSpc>
              <a:spcBef>
                <a:spcPts val="590"/>
              </a:spcBef>
            </a:pP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driving</a:t>
            </a:r>
            <a:r>
              <a:rPr lang="en-US" sz="1200" spc="-50" dirty="0" smtClean="0">
                <a:latin typeface="Arial"/>
                <a:cs typeface="Arial"/>
              </a:rPr>
              <a:t> </a:t>
            </a:r>
            <a:r>
              <a:rPr lang="en-US" sz="1200" spc="-25" dirty="0" smtClean="0">
                <a:latin typeface="Arial"/>
                <a:cs typeface="Arial"/>
              </a:rPr>
              <a:t>principle</a:t>
            </a:r>
            <a:r>
              <a:rPr lang="en-US" sz="1200" spc="-50"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5" dirty="0" smtClean="0">
                <a:latin typeface="Arial"/>
                <a:cs typeface="Arial"/>
              </a:rPr>
              <a:t>MapReduce</a:t>
            </a:r>
            <a:r>
              <a:rPr lang="en-US" sz="1200" spc="-50"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dirty="0" smtClean="0">
                <a:latin typeface="Arial"/>
                <a:cs typeface="Arial"/>
              </a:rPr>
              <a:t>a</a:t>
            </a:r>
            <a:r>
              <a:rPr lang="en-US" sz="1200" spc="-65" dirty="0" smtClean="0">
                <a:latin typeface="Arial"/>
                <a:cs typeface="Arial"/>
              </a:rPr>
              <a:t> </a:t>
            </a:r>
            <a:r>
              <a:rPr lang="en-US" sz="1200" spc="-20" dirty="0" smtClean="0">
                <a:latin typeface="Arial"/>
                <a:cs typeface="Arial"/>
              </a:rPr>
              <a:t>simple</a:t>
            </a:r>
            <a:r>
              <a:rPr lang="en-US" sz="1200" spc="-50" dirty="0" smtClean="0">
                <a:latin typeface="Arial"/>
                <a:cs typeface="Arial"/>
              </a:rPr>
              <a:t> </a:t>
            </a:r>
            <a:r>
              <a:rPr lang="en-US" sz="1200" spc="-25" dirty="0" smtClean="0">
                <a:latin typeface="Arial"/>
                <a:cs typeface="Arial"/>
              </a:rPr>
              <a:t>one:</a:t>
            </a:r>
            <a:r>
              <a:rPr lang="en-US" sz="1200" spc="-45" dirty="0" smtClean="0">
                <a:latin typeface="Arial"/>
                <a:cs typeface="Arial"/>
              </a:rPr>
              <a:t> </a:t>
            </a:r>
            <a:r>
              <a:rPr lang="en-US" sz="1200" spc="-25" dirty="0" smtClean="0">
                <a:latin typeface="Arial"/>
                <a:cs typeface="Arial"/>
              </a:rPr>
              <a:t>spread</a:t>
            </a:r>
            <a:r>
              <a:rPr lang="en-US" sz="1200" spc="-50" dirty="0" smtClean="0">
                <a:latin typeface="Arial"/>
                <a:cs typeface="Arial"/>
              </a:rPr>
              <a:t> </a:t>
            </a:r>
            <a:r>
              <a:rPr lang="en-US" sz="1200" spc="-20" dirty="0" smtClean="0">
                <a:latin typeface="Arial"/>
                <a:cs typeface="Arial"/>
              </a:rPr>
              <a:t>the</a:t>
            </a:r>
            <a:r>
              <a:rPr lang="en-US" sz="1200" spc="-35"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out</a:t>
            </a:r>
            <a:r>
              <a:rPr lang="en-US" sz="1200" spc="-45" dirty="0" smtClean="0">
                <a:latin typeface="Arial"/>
                <a:cs typeface="Arial"/>
              </a:rPr>
              <a:t> </a:t>
            </a:r>
            <a:r>
              <a:rPr lang="en-US" sz="1200" spc="-25" dirty="0" smtClean="0">
                <a:latin typeface="Arial"/>
                <a:cs typeface="Arial"/>
              </a:rPr>
              <a:t>across</a:t>
            </a:r>
            <a:r>
              <a:rPr lang="en-US" sz="1200" spc="-3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30" dirty="0" smtClean="0">
                <a:latin typeface="Arial"/>
                <a:cs typeface="Arial"/>
              </a:rPr>
              <a:t>huge  </a:t>
            </a:r>
            <a:r>
              <a:rPr lang="en-US" sz="1200" spc="-25" dirty="0" smtClean="0">
                <a:latin typeface="Arial"/>
                <a:cs typeface="Arial"/>
              </a:rPr>
              <a:t>cluster</a:t>
            </a:r>
            <a:r>
              <a:rPr lang="en-US" sz="1200" spc="-55" dirty="0" smtClean="0">
                <a:latin typeface="Arial"/>
                <a:cs typeface="Arial"/>
              </a:rPr>
              <a:t> </a:t>
            </a:r>
            <a:r>
              <a:rPr lang="en-US" sz="1200" spc="-15" dirty="0" smtClean="0">
                <a:latin typeface="Arial"/>
                <a:cs typeface="Arial"/>
              </a:rPr>
              <a:t>of</a:t>
            </a:r>
            <a:r>
              <a:rPr lang="en-US" sz="1200" spc="-45" dirty="0" smtClean="0">
                <a:latin typeface="Arial"/>
                <a:cs typeface="Arial"/>
              </a:rPr>
              <a:t> </a:t>
            </a:r>
            <a:r>
              <a:rPr lang="en-US" sz="1200" spc="-25" dirty="0" smtClean="0">
                <a:latin typeface="Arial"/>
                <a:cs typeface="Arial"/>
              </a:rPr>
              <a:t>machines</a:t>
            </a:r>
            <a:r>
              <a:rPr lang="en-US" sz="1200" spc="-5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then,</a:t>
            </a:r>
            <a:r>
              <a:rPr lang="en-US" sz="1200" spc="-45" dirty="0" smtClean="0">
                <a:latin typeface="Arial"/>
                <a:cs typeface="Arial"/>
              </a:rPr>
              <a:t> </a:t>
            </a:r>
            <a:r>
              <a:rPr lang="en-US" sz="1200" spc="-25" dirty="0" smtClean="0">
                <a:latin typeface="Arial"/>
                <a:cs typeface="Arial"/>
              </a:rPr>
              <a:t>rather</a:t>
            </a:r>
            <a:r>
              <a:rPr lang="en-US" sz="1200" spc="-50" dirty="0" smtClean="0">
                <a:latin typeface="Arial"/>
                <a:cs typeface="Arial"/>
              </a:rPr>
              <a:t> </a:t>
            </a:r>
            <a:r>
              <a:rPr lang="en-US" sz="1200" spc="-20" dirty="0" smtClean="0">
                <a:latin typeface="Arial"/>
                <a:cs typeface="Arial"/>
              </a:rPr>
              <a:t>than</a:t>
            </a:r>
            <a:r>
              <a:rPr lang="en-US" sz="1200" spc="-40" dirty="0" smtClean="0">
                <a:latin typeface="Arial"/>
                <a:cs typeface="Arial"/>
              </a:rPr>
              <a:t> </a:t>
            </a:r>
            <a:r>
              <a:rPr lang="en-US" sz="1200" spc="-25" dirty="0" smtClean="0">
                <a:latin typeface="Arial"/>
                <a:cs typeface="Arial"/>
              </a:rPr>
              <a:t>bringing</a:t>
            </a:r>
            <a:r>
              <a:rPr lang="en-US" sz="1200" spc="-6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spc="-25" dirty="0" smtClean="0">
                <a:latin typeface="Arial"/>
                <a:cs typeface="Arial"/>
              </a:rPr>
              <a:t>your</a:t>
            </a:r>
            <a:r>
              <a:rPr lang="en-US" sz="1200" spc="-40" dirty="0" smtClean="0">
                <a:latin typeface="Arial"/>
                <a:cs typeface="Arial"/>
              </a:rPr>
              <a:t> </a:t>
            </a:r>
            <a:r>
              <a:rPr lang="en-US" sz="1200" spc="-30" dirty="0" smtClean="0">
                <a:latin typeface="Arial"/>
                <a:cs typeface="Arial"/>
              </a:rPr>
              <a:t>programs</a:t>
            </a:r>
            <a:r>
              <a:rPr lang="en-US" sz="1200" spc="-45" dirty="0" smtClean="0">
                <a:latin typeface="Arial"/>
                <a:cs typeface="Arial"/>
              </a:rPr>
              <a:t> </a:t>
            </a:r>
            <a:r>
              <a:rPr lang="en-US" sz="1200" spc="-15" dirty="0" smtClean="0">
                <a:latin typeface="Arial"/>
                <a:cs typeface="Arial"/>
              </a:rPr>
              <a:t>as</a:t>
            </a:r>
            <a:r>
              <a:rPr lang="en-US" sz="1200" spc="-55"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15" dirty="0" smtClean="0">
                <a:latin typeface="Arial"/>
                <a:cs typeface="Arial"/>
              </a:rPr>
              <a:t>do  </a:t>
            </a:r>
            <a:r>
              <a:rPr lang="en-US" sz="1200" spc="-10" dirty="0" smtClean="0">
                <a:latin typeface="Arial"/>
                <a:cs typeface="Arial"/>
              </a:rPr>
              <a:t>in </a:t>
            </a:r>
            <a:r>
              <a:rPr lang="en-US" sz="1200" dirty="0" smtClean="0">
                <a:latin typeface="Arial"/>
                <a:cs typeface="Arial"/>
              </a:rPr>
              <a:t>a </a:t>
            </a:r>
            <a:r>
              <a:rPr lang="en-US" sz="1200" spc="-25" dirty="0" smtClean="0">
                <a:latin typeface="Arial"/>
                <a:cs typeface="Arial"/>
              </a:rPr>
              <a:t>traditional </a:t>
            </a:r>
            <a:r>
              <a:rPr lang="en-US" sz="1200" spc="-30" dirty="0" smtClean="0">
                <a:latin typeface="Arial"/>
                <a:cs typeface="Arial"/>
              </a:rPr>
              <a:t>programming, </a:t>
            </a:r>
            <a:r>
              <a:rPr lang="en-US" sz="1200" spc="-25" dirty="0" smtClean="0">
                <a:latin typeface="Arial"/>
                <a:cs typeface="Arial"/>
              </a:rPr>
              <a:t>write your program </a:t>
            </a:r>
            <a:r>
              <a:rPr lang="en-US" sz="1200" dirty="0" smtClean="0">
                <a:latin typeface="Arial"/>
                <a:cs typeface="Arial"/>
              </a:rPr>
              <a:t>in a </a:t>
            </a:r>
            <a:r>
              <a:rPr lang="en-US" sz="1200" spc="-25" dirty="0" smtClean="0">
                <a:latin typeface="Arial"/>
                <a:cs typeface="Arial"/>
              </a:rPr>
              <a:t>specific way </a:t>
            </a:r>
            <a:r>
              <a:rPr lang="en-US" sz="1200" spc="-20" dirty="0" smtClean="0">
                <a:latin typeface="Arial"/>
                <a:cs typeface="Arial"/>
              </a:rPr>
              <a:t>that </a:t>
            </a:r>
            <a:r>
              <a:rPr lang="en-US" sz="1200" spc="-25" dirty="0" smtClean="0">
                <a:latin typeface="Arial"/>
                <a:cs typeface="Arial"/>
              </a:rPr>
              <a:t>allows </a:t>
            </a:r>
            <a:r>
              <a:rPr lang="en-US" sz="1200" spc="-35" dirty="0" smtClean="0">
                <a:latin typeface="Arial"/>
                <a:cs typeface="Arial"/>
              </a:rPr>
              <a:t>the  </a:t>
            </a:r>
            <a:r>
              <a:rPr lang="en-US" sz="1200" spc="-25" dirty="0" smtClean="0">
                <a:latin typeface="Arial"/>
                <a:cs typeface="Arial"/>
              </a:rPr>
              <a:t>program </a:t>
            </a:r>
            <a:r>
              <a:rPr lang="en-US" sz="1200" spc="-15" dirty="0" smtClean="0">
                <a:latin typeface="Arial"/>
                <a:cs typeface="Arial"/>
              </a:rPr>
              <a:t>to be </a:t>
            </a:r>
            <a:r>
              <a:rPr lang="en-US" sz="1200" spc="-25" dirty="0" smtClean="0">
                <a:latin typeface="Arial"/>
                <a:cs typeface="Arial"/>
              </a:rPr>
              <a:t>moved </a:t>
            </a:r>
            <a:r>
              <a:rPr lang="en-US" sz="1200" spc="-10" dirty="0" smtClean="0">
                <a:latin typeface="Arial"/>
                <a:cs typeface="Arial"/>
              </a:rPr>
              <a:t>to </a:t>
            </a:r>
            <a:r>
              <a:rPr lang="en-US" sz="1200" spc="-15" dirty="0" smtClean="0">
                <a:latin typeface="Arial"/>
                <a:cs typeface="Arial"/>
              </a:rPr>
              <a:t>the </a:t>
            </a:r>
            <a:r>
              <a:rPr lang="en-US" sz="1200" spc="-20" dirty="0" smtClean="0">
                <a:latin typeface="Arial"/>
                <a:cs typeface="Arial"/>
              </a:rPr>
              <a:t>data. </a:t>
            </a:r>
            <a:r>
              <a:rPr lang="en-US" sz="1200" spc="-25" dirty="0" smtClean="0">
                <a:latin typeface="Arial"/>
                <a:cs typeface="Arial"/>
              </a:rPr>
              <a:t>Thus, </a:t>
            </a:r>
            <a:r>
              <a:rPr lang="en-US" sz="1200" spc="-15" dirty="0" smtClean="0">
                <a:latin typeface="Arial"/>
                <a:cs typeface="Arial"/>
              </a:rPr>
              <a:t>the </a:t>
            </a:r>
            <a:r>
              <a:rPr lang="en-US" sz="1200" spc="-25" dirty="0" smtClean="0">
                <a:latin typeface="Arial"/>
                <a:cs typeface="Arial"/>
              </a:rPr>
              <a:t>entire cluster </a:t>
            </a:r>
            <a:r>
              <a:rPr lang="en-US" sz="1200" spc="-20" dirty="0" smtClean="0">
                <a:latin typeface="Arial"/>
                <a:cs typeface="Arial"/>
              </a:rPr>
              <a:t>is made </a:t>
            </a:r>
            <a:r>
              <a:rPr lang="en-US" sz="1200" spc="-25" dirty="0" smtClean="0">
                <a:latin typeface="Arial"/>
                <a:cs typeface="Arial"/>
              </a:rPr>
              <a:t>available </a:t>
            </a:r>
            <a:r>
              <a:rPr lang="en-US" sz="1200" spc="-10" dirty="0" smtClean="0">
                <a:latin typeface="Arial"/>
                <a:cs typeface="Arial"/>
              </a:rPr>
              <a:t>in </a:t>
            </a:r>
            <a:r>
              <a:rPr lang="en-US" sz="1200" spc="-20" dirty="0" smtClean="0">
                <a:latin typeface="Arial"/>
                <a:cs typeface="Arial"/>
              </a:rPr>
              <a:t>both  </a:t>
            </a:r>
            <a:r>
              <a:rPr lang="en-US" sz="1200" spc="-25" dirty="0" smtClean="0">
                <a:latin typeface="Arial"/>
                <a:cs typeface="Arial"/>
              </a:rPr>
              <a:t>reading</a:t>
            </a:r>
            <a:r>
              <a:rPr lang="en-US" sz="1200" spc="-7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0" dirty="0" smtClean="0">
                <a:latin typeface="Arial"/>
                <a:cs typeface="Arial"/>
              </a:rPr>
              <a:t>as</a:t>
            </a:r>
            <a:r>
              <a:rPr lang="en-US" sz="1200" spc="-50" dirty="0" smtClean="0">
                <a:latin typeface="Arial"/>
                <a:cs typeface="Arial"/>
              </a:rPr>
              <a:t> </a:t>
            </a:r>
            <a:r>
              <a:rPr lang="en-US" sz="1200" spc="-25" dirty="0" smtClean="0">
                <a:latin typeface="Arial"/>
                <a:cs typeface="Arial"/>
              </a:rPr>
              <a:t>well</a:t>
            </a:r>
            <a:r>
              <a:rPr lang="en-US" sz="1200" spc="-45" dirty="0" smtClean="0">
                <a:latin typeface="Arial"/>
                <a:cs typeface="Arial"/>
              </a:rPr>
              <a:t> </a:t>
            </a:r>
            <a:r>
              <a:rPr lang="en-US" sz="1200" spc="-15" dirty="0" smtClean="0">
                <a:latin typeface="Arial"/>
                <a:cs typeface="Arial"/>
              </a:rPr>
              <a:t>as</a:t>
            </a:r>
            <a:r>
              <a:rPr lang="en-US" sz="1200" spc="-50" dirty="0" smtClean="0">
                <a:latin typeface="Arial"/>
                <a:cs typeface="Arial"/>
              </a:rPr>
              <a:t> </a:t>
            </a:r>
            <a:r>
              <a:rPr lang="en-US" sz="1200" spc="-25" dirty="0" smtClean="0">
                <a:latin typeface="Arial"/>
                <a:cs typeface="Arial"/>
              </a:rPr>
              <a:t>processing</a:t>
            </a:r>
            <a:r>
              <a:rPr lang="en-US" sz="1200" spc="-70"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data.</a:t>
            </a:r>
            <a:endParaRPr lang="en-US" sz="1200" dirty="0" smtClean="0">
              <a:latin typeface="Arial"/>
              <a:cs typeface="Arial"/>
            </a:endParaRPr>
          </a:p>
          <a:p>
            <a:pPr marL="12700" marR="73660">
              <a:lnSpc>
                <a:spcPct val="95900"/>
              </a:lnSpc>
              <a:spcBef>
                <a:spcPts val="600"/>
              </a:spcBef>
            </a:pPr>
            <a:r>
              <a:rPr lang="en-US" sz="1200" spc="-20" dirty="0" smtClean="0">
                <a:latin typeface="Arial"/>
                <a:cs typeface="Arial"/>
              </a:rPr>
              <a:t>The </a:t>
            </a:r>
            <a:r>
              <a:rPr lang="en-US" sz="1200" spc="-25" dirty="0" smtClean="0">
                <a:latin typeface="Arial"/>
                <a:cs typeface="Arial"/>
              </a:rPr>
              <a:t>Distributed </a:t>
            </a:r>
            <a:r>
              <a:rPr lang="en-US" sz="1200" spc="-20" dirty="0" smtClean="0">
                <a:latin typeface="Arial"/>
                <a:cs typeface="Arial"/>
              </a:rPr>
              <a:t>File System </a:t>
            </a:r>
            <a:r>
              <a:rPr lang="en-US" sz="1200" spc="-25" dirty="0" smtClean="0">
                <a:latin typeface="Arial"/>
                <a:cs typeface="Arial"/>
              </a:rPr>
              <a:t>(DFS) </a:t>
            </a:r>
            <a:r>
              <a:rPr lang="en-US" sz="1200" spc="-20" dirty="0" smtClean="0">
                <a:latin typeface="Arial"/>
                <a:cs typeface="Arial"/>
              </a:rPr>
              <a:t>is at the </a:t>
            </a:r>
            <a:r>
              <a:rPr lang="en-US" sz="1200" spc="-30" dirty="0" smtClean="0">
                <a:latin typeface="Arial"/>
                <a:cs typeface="Arial"/>
              </a:rPr>
              <a:t>heart </a:t>
            </a:r>
            <a:r>
              <a:rPr lang="en-US" sz="1200" spc="-20" dirty="0" smtClean="0">
                <a:latin typeface="Arial"/>
                <a:cs typeface="Arial"/>
              </a:rPr>
              <a:t>of </a:t>
            </a:r>
            <a:r>
              <a:rPr lang="en-US" sz="1200" spc="-25" dirty="0" smtClean="0">
                <a:latin typeface="Arial"/>
                <a:cs typeface="Arial"/>
              </a:rPr>
              <a:t>MapReduce. </a:t>
            </a:r>
            <a:r>
              <a:rPr lang="en-US" sz="1200" spc="-20" dirty="0" smtClean="0">
                <a:latin typeface="Arial"/>
                <a:cs typeface="Arial"/>
              </a:rPr>
              <a:t>It </a:t>
            </a:r>
            <a:r>
              <a:rPr lang="en-US" sz="1200" spc="-15" dirty="0" smtClean="0">
                <a:latin typeface="Arial"/>
                <a:cs typeface="Arial"/>
              </a:rPr>
              <a:t>is </a:t>
            </a:r>
            <a:r>
              <a:rPr lang="en-US" sz="1200" spc="-25" dirty="0" smtClean="0">
                <a:latin typeface="Arial"/>
                <a:cs typeface="Arial"/>
              </a:rPr>
              <a:t>responsible </a:t>
            </a:r>
            <a:r>
              <a:rPr lang="en-US" sz="1200" spc="-20" dirty="0" smtClean="0">
                <a:latin typeface="Arial"/>
                <a:cs typeface="Arial"/>
              </a:rPr>
              <a:t>for  </a:t>
            </a:r>
            <a:r>
              <a:rPr lang="en-US" sz="1200" spc="-25" dirty="0" smtClean="0">
                <a:latin typeface="Arial"/>
                <a:cs typeface="Arial"/>
              </a:rPr>
              <a:t>spreading </a:t>
            </a:r>
            <a:r>
              <a:rPr lang="en-US" sz="1200" spc="-20" dirty="0" smtClean="0">
                <a:latin typeface="Arial"/>
                <a:cs typeface="Arial"/>
              </a:rPr>
              <a:t>data </a:t>
            </a:r>
            <a:r>
              <a:rPr lang="en-US" sz="1200" spc="-25" dirty="0" smtClean="0">
                <a:latin typeface="Arial"/>
                <a:cs typeface="Arial"/>
              </a:rPr>
              <a:t>across </a:t>
            </a:r>
            <a:r>
              <a:rPr lang="en-US" sz="1200" spc="-15" dirty="0" smtClean="0">
                <a:latin typeface="Arial"/>
                <a:cs typeface="Arial"/>
              </a:rPr>
              <a:t>the </a:t>
            </a:r>
            <a:r>
              <a:rPr lang="en-US" sz="1200" spc="-25" dirty="0" smtClean="0">
                <a:latin typeface="Arial"/>
                <a:cs typeface="Arial"/>
              </a:rPr>
              <a:t>cluster, </a:t>
            </a:r>
            <a:r>
              <a:rPr lang="en-US" sz="1200" spc="-15" dirty="0" smtClean="0">
                <a:latin typeface="Arial"/>
                <a:cs typeface="Arial"/>
              </a:rPr>
              <a:t>by </a:t>
            </a:r>
            <a:r>
              <a:rPr lang="en-US" sz="1200" spc="-25" dirty="0" smtClean="0">
                <a:latin typeface="Arial"/>
                <a:cs typeface="Arial"/>
              </a:rPr>
              <a:t>making </a:t>
            </a:r>
            <a:r>
              <a:rPr lang="en-US" sz="1200" spc="-15" dirty="0" smtClean="0">
                <a:latin typeface="Arial"/>
                <a:cs typeface="Arial"/>
              </a:rPr>
              <a:t>the </a:t>
            </a:r>
            <a:r>
              <a:rPr lang="en-US" sz="1200" spc="-25" dirty="0" smtClean="0">
                <a:latin typeface="Arial"/>
                <a:cs typeface="Arial"/>
              </a:rPr>
              <a:t>entire cluster look </a:t>
            </a:r>
            <a:r>
              <a:rPr lang="en-US" sz="1200" spc="-20" dirty="0" smtClean="0">
                <a:latin typeface="Arial"/>
                <a:cs typeface="Arial"/>
              </a:rPr>
              <a:t>like one </a:t>
            </a:r>
            <a:r>
              <a:rPr lang="en-US" sz="1200" spc="-25" dirty="0" smtClean="0">
                <a:latin typeface="Arial"/>
                <a:cs typeface="Arial"/>
              </a:rPr>
              <a:t>giant </a:t>
            </a:r>
            <a:r>
              <a:rPr lang="en-US" sz="1200" spc="-20" dirty="0" smtClean="0">
                <a:latin typeface="Arial"/>
                <a:cs typeface="Arial"/>
              </a:rPr>
              <a:t>file  </a:t>
            </a:r>
            <a:r>
              <a:rPr lang="en-US" sz="1200" spc="-25" dirty="0" smtClean="0">
                <a:latin typeface="Arial"/>
                <a:cs typeface="Arial"/>
              </a:rPr>
              <a:t>system. </a:t>
            </a:r>
            <a:r>
              <a:rPr lang="en-US" sz="1200" spc="-20" dirty="0" smtClean="0">
                <a:latin typeface="Arial"/>
                <a:cs typeface="Arial"/>
              </a:rPr>
              <a:t>When </a:t>
            </a:r>
            <a:r>
              <a:rPr lang="en-US" sz="1200" dirty="0" smtClean="0">
                <a:latin typeface="Arial"/>
                <a:cs typeface="Arial"/>
              </a:rPr>
              <a:t>a </a:t>
            </a:r>
            <a:r>
              <a:rPr lang="en-US" sz="1200" spc="-20" dirty="0" smtClean="0">
                <a:latin typeface="Arial"/>
                <a:cs typeface="Arial"/>
              </a:rPr>
              <a:t>file </a:t>
            </a:r>
            <a:r>
              <a:rPr lang="en-US" sz="1200" spc="-15" dirty="0" smtClean="0">
                <a:latin typeface="Arial"/>
                <a:cs typeface="Arial"/>
              </a:rPr>
              <a:t>is </a:t>
            </a:r>
            <a:r>
              <a:rPr lang="en-US" sz="1200" spc="-25" dirty="0" smtClean="0">
                <a:latin typeface="Arial"/>
                <a:cs typeface="Arial"/>
              </a:rPr>
              <a:t>written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cluster, blocks </a:t>
            </a:r>
            <a:r>
              <a:rPr lang="en-US" sz="1200" spc="-20" dirty="0" smtClean="0">
                <a:latin typeface="Arial"/>
                <a:cs typeface="Arial"/>
              </a:rPr>
              <a:t>of the file are </a:t>
            </a:r>
            <a:r>
              <a:rPr lang="en-US" sz="1200" spc="-25" dirty="0" smtClean="0">
                <a:latin typeface="Arial"/>
                <a:cs typeface="Arial"/>
              </a:rPr>
              <a:t>spread out </a:t>
            </a:r>
            <a:r>
              <a:rPr lang="en-US" sz="1200" spc="-20" dirty="0" smtClean="0">
                <a:latin typeface="Arial"/>
                <a:cs typeface="Arial"/>
              </a:rPr>
              <a:t>and  </a:t>
            </a:r>
            <a:r>
              <a:rPr lang="en-US" sz="1200" spc="-25" dirty="0" smtClean="0">
                <a:latin typeface="Arial"/>
                <a:cs typeface="Arial"/>
              </a:rPr>
              <a:t>replicated</a:t>
            </a:r>
            <a:r>
              <a:rPr lang="en-US" sz="1200" spc="-50" dirty="0" smtClean="0">
                <a:latin typeface="Arial"/>
                <a:cs typeface="Arial"/>
              </a:rPr>
              <a:t> </a:t>
            </a:r>
            <a:r>
              <a:rPr lang="en-US" sz="1200" spc="-25" dirty="0" smtClean="0">
                <a:latin typeface="Arial"/>
                <a:cs typeface="Arial"/>
              </a:rPr>
              <a:t>across</a:t>
            </a:r>
            <a:r>
              <a:rPr lang="en-US" sz="1200" spc="-5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smtClean="0">
                <a:latin typeface="Arial"/>
                <a:cs typeface="Arial"/>
              </a:rPr>
              <a:t>whole</a:t>
            </a:r>
            <a:r>
              <a:rPr lang="en-US" sz="1200" spc="-50" dirty="0" smtClean="0">
                <a:latin typeface="Arial"/>
                <a:cs typeface="Arial"/>
              </a:rPr>
              <a:t> </a:t>
            </a:r>
            <a:r>
              <a:rPr lang="en-US" sz="1200" spc="-25" dirty="0" smtClean="0">
                <a:latin typeface="Arial"/>
                <a:cs typeface="Arial"/>
              </a:rPr>
              <a:t>cluster</a:t>
            </a:r>
            <a:r>
              <a:rPr lang="en-US" sz="1200" spc="-50" dirty="0" smtClean="0">
                <a:latin typeface="Arial"/>
                <a:cs typeface="Arial"/>
              </a:rPr>
              <a:t> </a:t>
            </a:r>
            <a:r>
              <a:rPr lang="en-US" sz="1200" spc="-15" dirty="0" smtClean="0">
                <a:latin typeface="Arial"/>
                <a:cs typeface="Arial"/>
              </a:rPr>
              <a:t>(in</a:t>
            </a:r>
            <a:r>
              <a:rPr lang="en-US" sz="1200" spc="-6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5" dirty="0" smtClean="0">
                <a:latin typeface="Arial"/>
                <a:cs typeface="Arial"/>
              </a:rPr>
              <a:t>diagram,</a:t>
            </a:r>
            <a:r>
              <a:rPr lang="en-US" sz="1200" spc="-45" dirty="0" smtClean="0">
                <a:latin typeface="Arial"/>
                <a:cs typeface="Arial"/>
              </a:rPr>
              <a:t> </a:t>
            </a:r>
            <a:r>
              <a:rPr lang="en-US" sz="1200" spc="-25" dirty="0" smtClean="0">
                <a:latin typeface="Arial"/>
                <a:cs typeface="Arial"/>
              </a:rPr>
              <a:t>notice</a:t>
            </a:r>
            <a:r>
              <a:rPr lang="en-US" sz="1200" spc="-50" dirty="0" smtClean="0">
                <a:latin typeface="Arial"/>
                <a:cs typeface="Arial"/>
              </a:rPr>
              <a:t> </a:t>
            </a:r>
            <a:r>
              <a:rPr lang="en-US" sz="1200" spc="-25" dirty="0" smtClean="0">
                <a:latin typeface="Arial"/>
                <a:cs typeface="Arial"/>
              </a:rPr>
              <a:t>that</a:t>
            </a:r>
            <a:r>
              <a:rPr lang="en-US" sz="1200" spc="-45" dirty="0" smtClean="0">
                <a:latin typeface="Arial"/>
                <a:cs typeface="Arial"/>
              </a:rPr>
              <a:t> </a:t>
            </a:r>
            <a:r>
              <a:rPr lang="en-US" sz="1200" spc="-25" dirty="0" smtClean="0">
                <a:latin typeface="Arial"/>
                <a:cs typeface="Arial"/>
              </a:rPr>
              <a:t>every</a:t>
            </a:r>
            <a:r>
              <a:rPr lang="en-US" sz="1200" spc="-50" dirty="0" smtClean="0">
                <a:latin typeface="Arial"/>
                <a:cs typeface="Arial"/>
              </a:rPr>
              <a:t> </a:t>
            </a:r>
            <a:r>
              <a:rPr lang="en-US" sz="1200" spc="-20" dirty="0" smtClean="0">
                <a:latin typeface="Arial"/>
                <a:cs typeface="Arial"/>
              </a:rPr>
              <a:t>block</a:t>
            </a:r>
            <a:r>
              <a:rPr lang="en-US" sz="1200" spc="-3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the</a:t>
            </a:r>
            <a:r>
              <a:rPr lang="en-US" sz="1200" spc="-50" dirty="0" smtClean="0">
                <a:latin typeface="Arial"/>
                <a:cs typeface="Arial"/>
              </a:rPr>
              <a:t> </a:t>
            </a:r>
            <a:r>
              <a:rPr lang="en-US" sz="1200" spc="-15" dirty="0" smtClean="0">
                <a:latin typeface="Arial"/>
                <a:cs typeface="Arial"/>
              </a:rPr>
              <a:t>file</a:t>
            </a:r>
            <a:r>
              <a:rPr lang="en-US" sz="1200" spc="-50" dirty="0" smtClean="0">
                <a:latin typeface="Arial"/>
                <a:cs typeface="Arial"/>
              </a:rPr>
              <a:t> </a:t>
            </a:r>
            <a:r>
              <a:rPr lang="en-US" sz="1200" spc="-20" dirty="0" smtClean="0">
                <a:latin typeface="Arial"/>
                <a:cs typeface="Arial"/>
              </a:rPr>
              <a:t>is  </a:t>
            </a:r>
            <a:r>
              <a:rPr lang="en-US" sz="1200" spc="-25" dirty="0" smtClean="0">
                <a:latin typeface="Arial"/>
                <a:cs typeface="Arial"/>
              </a:rPr>
              <a:t>replicated </a:t>
            </a:r>
            <a:r>
              <a:rPr lang="en-US" sz="1200" spc="-10" dirty="0" smtClean="0">
                <a:latin typeface="Arial"/>
                <a:cs typeface="Arial"/>
              </a:rPr>
              <a:t>to </a:t>
            </a:r>
            <a:r>
              <a:rPr lang="en-US" sz="1200" spc="-25" dirty="0" smtClean="0">
                <a:latin typeface="Arial"/>
                <a:cs typeface="Arial"/>
              </a:rPr>
              <a:t>three </a:t>
            </a:r>
            <a:r>
              <a:rPr lang="en-US" sz="1200" spc="-30" dirty="0" smtClean="0">
                <a:latin typeface="Arial"/>
                <a:cs typeface="Arial"/>
              </a:rPr>
              <a:t>different</a:t>
            </a:r>
            <a:r>
              <a:rPr lang="en-US" sz="1200" spc="-150" dirty="0" smtClean="0">
                <a:latin typeface="Arial"/>
                <a:cs typeface="Arial"/>
              </a:rPr>
              <a:t> </a:t>
            </a:r>
            <a:r>
              <a:rPr lang="en-US" sz="1200" spc="-25" dirty="0" smtClean="0">
                <a:latin typeface="Arial"/>
                <a:cs typeface="Arial"/>
              </a:rPr>
              <a:t>machines).</a:t>
            </a:r>
            <a:endParaRPr lang="en-US" sz="1200" dirty="0" smtClean="0">
              <a:latin typeface="Arial"/>
              <a:cs typeface="Arial"/>
            </a:endParaRPr>
          </a:p>
          <a:p>
            <a:pPr marL="12700" marR="639445">
              <a:lnSpc>
                <a:spcPts val="1620"/>
              </a:lnSpc>
              <a:spcBef>
                <a:spcPts val="640"/>
              </a:spcBef>
            </a:pPr>
            <a:r>
              <a:rPr lang="en-US" sz="1200" spc="-20" dirty="0" smtClean="0">
                <a:latin typeface="Arial"/>
                <a:cs typeface="Arial"/>
              </a:rPr>
              <a:t>Adding</a:t>
            </a:r>
            <a:r>
              <a:rPr lang="en-US" sz="1200" spc="-55" dirty="0" smtClean="0">
                <a:latin typeface="Arial"/>
                <a:cs typeface="Arial"/>
              </a:rPr>
              <a:t> </a:t>
            </a:r>
            <a:r>
              <a:rPr lang="en-US" sz="1200" spc="-20" dirty="0" smtClean="0">
                <a:latin typeface="Arial"/>
                <a:cs typeface="Arial"/>
              </a:rPr>
              <a:t>more</a:t>
            </a:r>
            <a:r>
              <a:rPr lang="en-US" sz="1200" spc="-50" dirty="0" smtClean="0">
                <a:latin typeface="Arial"/>
                <a:cs typeface="Arial"/>
              </a:rPr>
              <a:t> </a:t>
            </a:r>
            <a:r>
              <a:rPr lang="en-US" sz="1200" spc="-25" dirty="0" smtClean="0">
                <a:latin typeface="Arial"/>
                <a:cs typeface="Arial"/>
              </a:rPr>
              <a:t>nodes</a:t>
            </a:r>
            <a:r>
              <a:rPr lang="en-US" sz="1200" spc="-4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cluster</a:t>
            </a:r>
            <a:r>
              <a:rPr lang="en-US" sz="1200" spc="-50" dirty="0" smtClean="0">
                <a:latin typeface="Arial"/>
                <a:cs typeface="Arial"/>
              </a:rPr>
              <a:t> </a:t>
            </a:r>
            <a:r>
              <a:rPr lang="en-US" sz="1200" spc="-25" dirty="0" smtClean="0">
                <a:latin typeface="Arial"/>
                <a:cs typeface="Arial"/>
              </a:rPr>
              <a:t>instantly</a:t>
            </a:r>
            <a:r>
              <a:rPr lang="en-US" sz="1200" spc="-55" dirty="0" smtClean="0">
                <a:latin typeface="Arial"/>
                <a:cs typeface="Arial"/>
              </a:rPr>
              <a:t> </a:t>
            </a:r>
            <a:r>
              <a:rPr lang="en-US" sz="1200" spc="-20" dirty="0" smtClean="0">
                <a:latin typeface="Arial"/>
                <a:cs typeface="Arial"/>
              </a:rPr>
              <a:t>adds</a:t>
            </a:r>
            <a:r>
              <a:rPr lang="en-US" sz="1200" spc="-45" dirty="0" smtClean="0">
                <a:latin typeface="Arial"/>
                <a:cs typeface="Arial"/>
              </a:rPr>
              <a:t> </a:t>
            </a:r>
            <a:r>
              <a:rPr lang="en-US" sz="1200" spc="-25" dirty="0" smtClean="0">
                <a:latin typeface="Arial"/>
                <a:cs typeface="Arial"/>
              </a:rPr>
              <a:t>capacity</a:t>
            </a:r>
            <a:r>
              <a:rPr lang="en-US" sz="1200" spc="-55" dirty="0" smtClean="0">
                <a:latin typeface="Arial"/>
                <a:cs typeface="Arial"/>
              </a:rPr>
              <a:t> </a:t>
            </a:r>
            <a:r>
              <a:rPr lang="en-US" sz="1200" spc="-15" dirty="0" smtClean="0">
                <a:latin typeface="Arial"/>
                <a:cs typeface="Arial"/>
              </a:rPr>
              <a:t>to</a:t>
            </a:r>
            <a:r>
              <a:rPr lang="en-US" sz="1200" spc="-5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5" dirty="0" smtClean="0">
                <a:latin typeface="Arial"/>
                <a:cs typeface="Arial"/>
              </a:rPr>
              <a:t>system</a:t>
            </a:r>
            <a:r>
              <a:rPr lang="en-US" sz="1200" spc="-55" dirty="0" smtClean="0">
                <a:latin typeface="Arial"/>
                <a:cs typeface="Arial"/>
              </a:rPr>
              <a:t> </a:t>
            </a:r>
            <a:r>
              <a:rPr lang="en-US" sz="1200" spc="-20" dirty="0" smtClean="0">
                <a:latin typeface="Arial"/>
                <a:cs typeface="Arial"/>
              </a:rPr>
              <a:t>and  </a:t>
            </a:r>
            <a:r>
              <a:rPr lang="en-US" sz="1200" spc="-25" dirty="0" smtClean="0">
                <a:latin typeface="Arial"/>
                <a:cs typeface="Arial"/>
              </a:rPr>
              <a:t>automatically increases </a:t>
            </a:r>
            <a:r>
              <a:rPr lang="en-US" sz="1200" spc="-15" dirty="0" smtClean="0">
                <a:latin typeface="Arial"/>
                <a:cs typeface="Arial"/>
              </a:rPr>
              <a:t>the </a:t>
            </a:r>
            <a:r>
              <a:rPr lang="en-US" sz="1200" spc="-25" dirty="0" smtClean="0">
                <a:latin typeface="Arial"/>
                <a:cs typeface="Arial"/>
              </a:rPr>
              <a:t>available processing power </a:t>
            </a:r>
            <a:r>
              <a:rPr lang="en-US" sz="1200" spc="-20" dirty="0" smtClean="0">
                <a:latin typeface="Arial"/>
                <a:cs typeface="Arial"/>
              </a:rPr>
              <a:t>and</a:t>
            </a:r>
            <a:r>
              <a:rPr lang="en-US" sz="1200" spc="-229" dirty="0" smtClean="0">
                <a:latin typeface="Arial"/>
                <a:cs typeface="Arial"/>
              </a:rPr>
              <a:t> </a:t>
            </a:r>
            <a:r>
              <a:rPr lang="en-US" sz="1200" spc="-30" dirty="0" smtClean="0">
                <a:latin typeface="Arial"/>
                <a:cs typeface="Arial"/>
              </a:rPr>
              <a:t>parallelism.</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8275DFA4-C99F-415A-8E72-733736E37274}" type="slidenum">
              <a:rPr lang="fr-FR" smtClean="0"/>
              <a:t>12</a:t>
            </a:fld>
            <a:endParaRPr lang="fr-FR"/>
          </a:p>
        </p:txBody>
      </p:sp>
    </p:spTree>
    <p:extLst>
      <p:ext uri="{BB962C8B-B14F-4D97-AF65-F5344CB8AC3E}">
        <p14:creationId xmlns:p14="http://schemas.microsoft.com/office/powerpoint/2010/main" val="17745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pic>
        <p:nvPicPr>
          <p:cNvPr id="14" name="Picture 3" descr="C:\!!Templates\Cross-brand_Ppt_template\Diagonal45Feath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 y="415930"/>
            <a:ext cx="4136204"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1714500" y="6465488"/>
            <a:ext cx="57150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ts val="100"/>
              </a:spcBef>
            </a:pPr>
            <a:r>
              <a:rPr lang="en-US" sz="1000" dirty="0">
                <a:solidFill>
                  <a:srgbClr val="008ABF"/>
                </a:solidFill>
                <a:latin typeface="Arial" panose="020B0604020202020204" pitchFamily="34" charset="0"/>
              </a:rPr>
              <a:t>© Copyright IBM Corporation 2018</a:t>
            </a:r>
          </a:p>
          <a:p>
            <a:pPr algn="ctr" eaLnBrk="1" hangingPunct="1">
              <a:spcBef>
                <a:spcPts val="100"/>
              </a:spcBef>
            </a:pPr>
            <a:r>
              <a:rPr lang="en-US" sz="1000" dirty="0">
                <a:solidFill>
                  <a:srgbClr val="008ABF"/>
                </a:solidFill>
                <a:latin typeface="Arial" panose="020B0604020202020204" pitchFamily="34" charset="0"/>
              </a:rPr>
              <a:t>Course materials may not be reproduced in whole or in part without the written permission of IBM.</a:t>
            </a:r>
          </a:p>
        </p:txBody>
      </p:sp>
      <p:sp>
        <p:nvSpPr>
          <p:cNvPr id="234506" name="Rectangle 10"/>
          <p:cNvSpPr>
            <a:spLocks noGrp="1" noChangeArrowheads="1"/>
          </p:cNvSpPr>
          <p:nvPr>
            <p:ph type="ctrTitle" sz="quarter"/>
          </p:nvPr>
        </p:nvSpPr>
        <p:spPr>
          <a:xfrm>
            <a:off x="3462337" y="1472184"/>
            <a:ext cx="5541264" cy="538585"/>
          </a:xfrm>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5875" algn="ctr">
                <a:solidFill>
                  <a:schemeClr val="accent2"/>
                </a:solidFill>
                <a:miter lim="800000"/>
                <a:headEnd/>
                <a:tailEnd/>
              </a14:hiddenLine>
            </a:ext>
          </a:extLst>
        </p:spPr>
        <p:txBody>
          <a:bodyPr wrap="square" lIns="91416" tIns="45708" rIns="91416" bIns="45708" anchor="t">
            <a:spAutoFit/>
          </a:bodyPr>
          <a:lstStyle>
            <a:lvl1pPr algn="l" defTabSz="1370868" eaLnBrk="0" hangingPunct="0">
              <a:spcBef>
                <a:spcPct val="50000"/>
              </a:spcBef>
              <a:defRPr sz="2900" b="1" i="0" baseline="0">
                <a:solidFill>
                  <a:srgbClr val="00649D"/>
                </a:solidFill>
                <a:latin typeface="Arial" panose="020B0604020202020204" pitchFamily="34" charset="0"/>
              </a:defRPr>
            </a:lvl1pPr>
          </a:lstStyle>
          <a:p>
            <a:pPr lvl="0"/>
            <a:r>
              <a:rPr lang="fr-FR" noProof="0" smtClean="0"/>
              <a:t>Modifiez le style du titre</a:t>
            </a:r>
            <a:endParaRPr lang="en-US" noProof="0" dirty="0"/>
          </a:p>
        </p:txBody>
      </p:sp>
      <p:sp>
        <p:nvSpPr>
          <p:cNvPr id="3" name="Text Placeholder 2"/>
          <p:cNvSpPr>
            <a:spLocks noGrp="1"/>
          </p:cNvSpPr>
          <p:nvPr>
            <p:ph type="body" sz="quarter" idx="10"/>
          </p:nvPr>
        </p:nvSpPr>
        <p:spPr>
          <a:xfrm>
            <a:off x="3452612" y="5441087"/>
            <a:ext cx="5146675" cy="544513"/>
          </a:xfrm>
          <a:prstGeom prst="rect">
            <a:avLst/>
          </a:prstGeom>
        </p:spPr>
        <p:txBody>
          <a:bodyPr/>
          <a:lstStyle>
            <a:lvl1pPr marL="0" indent="0">
              <a:buNone/>
              <a:defRPr sz="2300">
                <a:solidFill>
                  <a:srgbClr val="008ABF"/>
                </a:solidFill>
                <a:latin typeface="Arial" panose="020B0604020202020204" pitchFamily="34" charset="0"/>
                <a:cs typeface="Arial" panose="020B0604020202020204" pitchFamily="34" charset="0"/>
              </a:defRPr>
            </a:lvl1pPr>
          </a:lstStyle>
          <a:p>
            <a:pPr lvl="0"/>
            <a:r>
              <a:rPr lang="fr-FR" smtClean="0"/>
              <a:t>Modifiez les styles du texte du masque</a:t>
            </a:r>
          </a:p>
        </p:txBody>
      </p:sp>
      <p:sp>
        <p:nvSpPr>
          <p:cNvPr id="8"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spTree>
    <p:extLst>
      <p:ext uri="{BB962C8B-B14F-4D97-AF65-F5344CB8AC3E}">
        <p14:creationId xmlns:p14="http://schemas.microsoft.com/office/powerpoint/2010/main" val="34005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237744" y="1188720"/>
            <a:ext cx="8805672" cy="5358384"/>
          </a:xfrm>
          <a:prstGeom prst="rect">
            <a:avLst/>
          </a:prstGeom>
        </p:spPr>
        <p:txBody>
          <a:bodyPr/>
          <a:lstStyle>
            <a:lvl1pPr marL="231775" indent="-231775">
              <a:buClr>
                <a:srgbClr val="00649D"/>
              </a:buClr>
              <a:buSzPct val="120000"/>
              <a:buFont typeface="Arial" panose="020B0604020202020204" pitchFamily="34" charset="0"/>
              <a:buChar char="•"/>
              <a:defRPr sz="2100">
                <a:latin typeface="Arial" panose="020B0604020202020204" pitchFamily="34" charset="0"/>
                <a:cs typeface="Arial" panose="020B0604020202020204" pitchFamily="34" charset="0"/>
              </a:defRPr>
            </a:lvl1pPr>
            <a:lvl2pPr marL="457200" indent="-166688">
              <a:buClr>
                <a:srgbClr val="008ABF"/>
              </a:buClr>
              <a:buSzPct val="80000"/>
              <a:defRPr lang="en-US" sz="1900" smtClean="0">
                <a:solidFill>
                  <a:schemeClr val="tx1"/>
                </a:solidFill>
                <a:latin typeface="Arial" panose="020B0604020202020204" pitchFamily="34" charset="0"/>
                <a:ea typeface="+mn-ea"/>
                <a:cs typeface="Arial" panose="020B0604020202020204" pitchFamily="34" charset="0"/>
              </a:defRPr>
            </a:lvl2pPr>
            <a:lvl3pPr marL="685800" indent="-166688">
              <a:buClr>
                <a:srgbClr val="008ABF"/>
              </a:buClr>
              <a:buSzPct val="80000"/>
              <a:buFont typeface="Verdana" panose="020B0604030504040204" pitchFamily="34" charset="0"/>
              <a:buChar char="−"/>
              <a:defRPr lang="en-US" sz="1700" dirty="0" smtClean="0">
                <a:solidFill>
                  <a:schemeClr val="tx1"/>
                </a:solidFill>
                <a:latin typeface="Arial" panose="020B0604020202020204" pitchFamily="34" charset="0"/>
                <a:ea typeface="+mn-ea"/>
                <a:cs typeface="Arial" panose="020B0604020202020204" pitchFamily="34" charset="0"/>
              </a:defRPr>
            </a:lvl3pPr>
            <a:lvl4pPr>
              <a:defRPr sz="1700"/>
            </a:lvl4pPr>
            <a:lvl5pPr>
              <a:defRPr sz="1700"/>
            </a:lvl5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50838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1029"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2" y="423863"/>
            <a:ext cx="4114800" cy="60988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3465576" y="1481328"/>
            <a:ext cx="4968264"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900" baseline="0">
                <a:solidFill>
                  <a:srgbClr val="00649D"/>
                </a:solidFill>
              </a:defRPr>
            </a:lvl1pPr>
          </a:lstStyle>
          <a:p>
            <a:pPr lvl="0"/>
            <a:r>
              <a:rPr lang="en-US" noProof="0" dirty="0"/>
              <a:t>Topic title</a:t>
            </a:r>
            <a:br>
              <a:rPr lang="en-US" noProof="0" dirty="0"/>
            </a:br>
            <a:endParaRPr lang="en-US" noProof="0" dirty="0"/>
          </a:p>
        </p:txBody>
      </p:sp>
      <p:pic>
        <p:nvPicPr>
          <p:cNvPr id="8"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172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505" name="Rectangle 33"/>
          <p:cNvSpPr>
            <a:spLocks noGrp="1" noChangeArrowheads="1"/>
          </p:cNvSpPr>
          <p:nvPr>
            <p:ph type="title"/>
          </p:nvPr>
        </p:nvSpPr>
        <p:spPr bwMode="auto">
          <a:xfrm>
            <a:off x="219456" y="457200"/>
            <a:ext cx="8833104"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10" name="TextBox 10"/>
          <p:cNvSpPr txBox="1">
            <a:spLocks noChangeArrowheads="1"/>
          </p:cNvSpPr>
          <p:nvPr/>
        </p:nvSpPr>
        <p:spPr bwMode="auto">
          <a:xfrm>
            <a:off x="7013577" y="6640513"/>
            <a:ext cx="2035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000" dirty="0">
                <a:solidFill>
                  <a:srgbClr val="008ABF"/>
                </a:solidFill>
                <a:latin typeface="Arial" panose="020B0604020202020204" pitchFamily="34" charset="0"/>
              </a:rPr>
              <a:t>© Copyright IBM Corporation 2018</a:t>
            </a:r>
          </a:p>
        </p:txBody>
      </p:sp>
      <p:sp>
        <p:nvSpPr>
          <p:cNvPr id="2" name="FullPath"/>
          <p:cNvSpPr txBox="1"/>
          <p:nvPr/>
        </p:nvSpPr>
        <p:spPr>
          <a:xfrm>
            <a:off x="220980" y="6593844"/>
            <a:ext cx="3810000" cy="246221"/>
          </a:xfrm>
          <a:prstGeom prst="rect">
            <a:avLst/>
          </a:prstGeom>
          <a:noFill/>
        </p:spPr>
        <p:txBody>
          <a:bodyPr vert="horz" rtlCol="0">
            <a:spAutoFit/>
          </a:bodyPr>
          <a:lstStyle/>
          <a:p>
            <a:r>
              <a:rPr lang="en-US" sz="1000">
                <a:solidFill>
                  <a:srgbClr val="008ABF"/>
                </a:solidFill>
                <a:latin typeface="Arial" panose="020B0604020202020204" pitchFamily="34" charset="0"/>
              </a:rPr>
              <a:t>Introduction to Big Data and Data Analytics</a:t>
            </a:r>
            <a:endParaRPr lang="en-US" sz="1000" dirty="0">
              <a:solidFill>
                <a:srgbClr val="008ABF"/>
              </a:solidFill>
              <a:latin typeface="Arial" panose="020B0604020202020204" pitchFamily="34" charset="0"/>
            </a:endParaRPr>
          </a:p>
        </p:txBody>
      </p:sp>
      <p:sp>
        <p:nvSpPr>
          <p:cNvPr id="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3"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8"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0"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4" name="Rectangle 10"/>
          <p:cNvSpPr>
            <a:spLocks noGrp="1" noChangeArrowheads="1"/>
          </p:cNvSpPr>
          <p:nvPr>
            <p:ph type="body" idx="1"/>
          </p:nvPr>
        </p:nvSpPr>
        <p:spPr bwMode="auto">
          <a:xfrm>
            <a:off x="237744" y="1188720"/>
            <a:ext cx="8805672" cy="5358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16" tIns="45708" rIns="91416" bIns="45708" numCol="1" anchor="t" anchorCtr="0" compatLnSpc="1">
            <a:prstTxWarp prst="textNoShape">
              <a:avLst/>
            </a:prstTxWarp>
          </a:bodyPr>
          <a:lstStyle/>
          <a:p>
            <a:pPr lvl="0"/>
            <a:endParaRPr lang="en-US" dirty="0"/>
          </a:p>
        </p:txBody>
      </p:sp>
      <p:sp>
        <p:nvSpPr>
          <p:cNvPr id="2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5"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pic>
        <p:nvPicPr>
          <p:cNvPr id="8" name="Picture 6" descr="C:\!!Templates\Cross-brand_Ppt_template\!!Masthead_Final-1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ullPath"/>
          <p:cNvSpPr txBox="1"/>
          <p:nvPr/>
        </p:nvSpPr>
        <p:spPr>
          <a:xfrm>
            <a:off x="220980" y="6593844"/>
            <a:ext cx="3810000" cy="246221"/>
          </a:xfrm>
          <a:prstGeom prst="rect">
            <a:avLst/>
          </a:prstGeom>
          <a:noFill/>
        </p:spPr>
        <p:txBody>
          <a:bodyPr vert="horz" rtlCol="0">
            <a:spAutoFit/>
          </a:bodyPr>
          <a:lstStyle/>
          <a:p>
            <a:endParaRPr lang="en-US" sz="1000">
              <a:solidFill>
                <a:srgbClr val="008ABF"/>
              </a:solidFill>
              <a:latin typeface="Arial" panose="020B0604020202020204" pitchFamily="34" charset="0"/>
            </a:endParaRPr>
          </a:p>
        </p:txBody>
      </p:sp>
    </p:spTree>
    <p:extLst>
      <p:ext uri="{BB962C8B-B14F-4D97-AF65-F5344CB8AC3E}">
        <p14:creationId xmlns:p14="http://schemas.microsoft.com/office/powerpoint/2010/main" val="133479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3912" rtl="0" eaLnBrk="1" fontAlgn="base" hangingPunct="1">
        <a:spcBef>
          <a:spcPct val="0"/>
        </a:spcBef>
        <a:spcAft>
          <a:spcPct val="0"/>
        </a:spcAft>
        <a:defRPr sz="2400" b="1">
          <a:solidFill>
            <a:srgbClr val="00649D"/>
          </a:solidFill>
          <a:latin typeface="Arial" panose="020B0604020202020204" pitchFamily="34" charset="0"/>
          <a:ea typeface="+mj-ea"/>
          <a:cs typeface="Arial" panose="020B0604020202020204" pitchFamily="34" charset="0"/>
        </a:defRPr>
      </a:lvl1pPr>
      <a:lvl2pPr algn="l" defTabSz="913912" rtl="0" eaLnBrk="1" fontAlgn="base" hangingPunct="1">
        <a:spcBef>
          <a:spcPct val="0"/>
        </a:spcBef>
        <a:spcAft>
          <a:spcPct val="0"/>
        </a:spcAft>
        <a:defRPr sz="3598" b="1">
          <a:solidFill>
            <a:schemeClr val="tx1"/>
          </a:solidFill>
          <a:latin typeface="Tahoma" pitchFamily="34" charset="0"/>
        </a:defRPr>
      </a:lvl2pPr>
      <a:lvl3pPr algn="l" defTabSz="913912" rtl="0" eaLnBrk="1" fontAlgn="base" hangingPunct="1">
        <a:spcBef>
          <a:spcPct val="0"/>
        </a:spcBef>
        <a:spcAft>
          <a:spcPct val="0"/>
        </a:spcAft>
        <a:defRPr sz="3598" b="1">
          <a:solidFill>
            <a:schemeClr val="tx1"/>
          </a:solidFill>
          <a:latin typeface="Tahoma" pitchFamily="34" charset="0"/>
        </a:defRPr>
      </a:lvl3pPr>
      <a:lvl4pPr algn="l" defTabSz="913912" rtl="0" eaLnBrk="1" fontAlgn="base" hangingPunct="1">
        <a:spcBef>
          <a:spcPct val="0"/>
        </a:spcBef>
        <a:spcAft>
          <a:spcPct val="0"/>
        </a:spcAft>
        <a:defRPr sz="3598" b="1">
          <a:solidFill>
            <a:schemeClr val="tx1"/>
          </a:solidFill>
          <a:latin typeface="Tahoma" pitchFamily="34" charset="0"/>
        </a:defRPr>
      </a:lvl4pPr>
      <a:lvl5pPr algn="l" defTabSz="913912" rtl="0" eaLnBrk="1" fontAlgn="base" hangingPunct="1">
        <a:spcBef>
          <a:spcPct val="0"/>
        </a:spcBef>
        <a:spcAft>
          <a:spcPct val="0"/>
        </a:spcAft>
        <a:defRPr sz="3598" b="1">
          <a:solidFill>
            <a:schemeClr val="tx1"/>
          </a:solidFill>
          <a:latin typeface="Tahoma" pitchFamily="34" charset="0"/>
        </a:defRPr>
      </a:lvl5pPr>
      <a:lvl6pPr marL="685434" algn="l" defTabSz="913912" rtl="0" eaLnBrk="1" fontAlgn="base" hangingPunct="1">
        <a:spcBef>
          <a:spcPct val="0"/>
        </a:spcBef>
        <a:spcAft>
          <a:spcPct val="0"/>
        </a:spcAft>
        <a:defRPr sz="3598" b="1">
          <a:solidFill>
            <a:schemeClr val="tx1"/>
          </a:solidFill>
          <a:latin typeface="Tahoma" pitchFamily="34" charset="0"/>
        </a:defRPr>
      </a:lvl6pPr>
      <a:lvl7pPr marL="1370868" algn="l" defTabSz="913912" rtl="0" eaLnBrk="1" fontAlgn="base" hangingPunct="1">
        <a:spcBef>
          <a:spcPct val="0"/>
        </a:spcBef>
        <a:spcAft>
          <a:spcPct val="0"/>
        </a:spcAft>
        <a:defRPr sz="3598" b="1">
          <a:solidFill>
            <a:schemeClr val="tx1"/>
          </a:solidFill>
          <a:latin typeface="Tahoma" pitchFamily="34" charset="0"/>
        </a:defRPr>
      </a:lvl7pPr>
      <a:lvl8pPr marL="2056303" algn="l" defTabSz="913912" rtl="0" eaLnBrk="1" fontAlgn="base" hangingPunct="1">
        <a:spcBef>
          <a:spcPct val="0"/>
        </a:spcBef>
        <a:spcAft>
          <a:spcPct val="0"/>
        </a:spcAft>
        <a:defRPr sz="3598" b="1">
          <a:solidFill>
            <a:schemeClr val="tx1"/>
          </a:solidFill>
          <a:latin typeface="Tahoma" pitchFamily="34" charset="0"/>
        </a:defRPr>
      </a:lvl8pPr>
      <a:lvl9pPr marL="2741737" algn="l" defTabSz="913912" rtl="0" eaLnBrk="1" fontAlgn="base" hangingPunct="1">
        <a:spcBef>
          <a:spcPct val="0"/>
        </a:spcBef>
        <a:spcAft>
          <a:spcPct val="0"/>
        </a:spcAft>
        <a:defRPr sz="3598" b="1">
          <a:solidFill>
            <a:schemeClr val="tx1"/>
          </a:solidFill>
          <a:latin typeface="Tahoma" pitchFamily="34" charset="0"/>
        </a:defRPr>
      </a:lvl9pPr>
    </p:titleStyle>
    <p:bodyStyle>
      <a:lvl1pPr marL="230859" indent="-230859" algn="l" defTabSz="913912" rtl="0" eaLnBrk="1" fontAlgn="base" hangingPunct="1">
        <a:spcBef>
          <a:spcPct val="30000"/>
        </a:spcBef>
        <a:spcAft>
          <a:spcPct val="0"/>
        </a:spcAft>
        <a:buClr>
          <a:schemeClr val="tx1"/>
        </a:buClr>
        <a:buFont typeface="Wingdings" pitchFamily="2" charset="2"/>
        <a:buChar char="§"/>
        <a:defRPr sz="2100">
          <a:solidFill>
            <a:schemeClr val="tx1"/>
          </a:solidFill>
          <a:latin typeface="+mn-lt"/>
          <a:ea typeface="+mn-ea"/>
          <a:cs typeface="+mn-cs"/>
        </a:defRPr>
      </a:lvl1pPr>
      <a:lvl2pPr marL="685434" indent="-228478"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2pPr>
      <a:lvl3pPr marL="1030532" indent="-173739"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3pPr>
      <a:lvl4pPr marL="1370868"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4pPr>
      <a:lvl5pPr marL="1656466"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5pPr>
      <a:lvl6pPr marL="2341900"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6pPr>
      <a:lvl7pPr marL="3027335"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7pPr>
      <a:lvl8pPr marL="3712769"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8pPr>
      <a:lvl9pPr marL="4398203"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9pPr>
    </p:bodyStyle>
    <p:otherStyle>
      <a:defPPr>
        <a:defRPr lang="en-US"/>
      </a:defPPr>
      <a:lvl1pPr marL="0" algn="l" defTabSz="1370868" rtl="0" eaLnBrk="1" latinLnBrk="0" hangingPunct="1">
        <a:defRPr sz="2699" kern="1200">
          <a:solidFill>
            <a:schemeClr val="tx1"/>
          </a:solidFill>
          <a:latin typeface="+mn-lt"/>
          <a:ea typeface="+mn-ea"/>
          <a:cs typeface="+mn-cs"/>
        </a:defRPr>
      </a:lvl1pPr>
      <a:lvl2pPr marL="685434" algn="l" defTabSz="1370868" rtl="0" eaLnBrk="1" latinLnBrk="0" hangingPunct="1">
        <a:defRPr sz="2699" kern="1200">
          <a:solidFill>
            <a:schemeClr val="tx1"/>
          </a:solidFill>
          <a:latin typeface="+mn-lt"/>
          <a:ea typeface="+mn-ea"/>
          <a:cs typeface="+mn-cs"/>
        </a:defRPr>
      </a:lvl2pPr>
      <a:lvl3pPr marL="1370868" algn="l" defTabSz="1370868" rtl="0" eaLnBrk="1" latinLnBrk="0" hangingPunct="1">
        <a:defRPr sz="2699" kern="1200">
          <a:solidFill>
            <a:schemeClr val="tx1"/>
          </a:solidFill>
          <a:latin typeface="+mn-lt"/>
          <a:ea typeface="+mn-ea"/>
          <a:cs typeface="+mn-cs"/>
        </a:defRPr>
      </a:lvl3pPr>
      <a:lvl4pPr marL="2056303" algn="l" defTabSz="1370868" rtl="0" eaLnBrk="1" latinLnBrk="0" hangingPunct="1">
        <a:defRPr sz="2699" kern="1200">
          <a:solidFill>
            <a:schemeClr val="tx1"/>
          </a:solidFill>
          <a:latin typeface="+mn-lt"/>
          <a:ea typeface="+mn-ea"/>
          <a:cs typeface="+mn-cs"/>
        </a:defRPr>
      </a:lvl4pPr>
      <a:lvl5pPr marL="2741737" algn="l" defTabSz="1370868" rtl="0" eaLnBrk="1" latinLnBrk="0" hangingPunct="1">
        <a:defRPr sz="2699" kern="1200">
          <a:solidFill>
            <a:schemeClr val="tx1"/>
          </a:solidFill>
          <a:latin typeface="+mn-lt"/>
          <a:ea typeface="+mn-ea"/>
          <a:cs typeface="+mn-cs"/>
        </a:defRPr>
      </a:lvl5pPr>
      <a:lvl6pPr marL="3427171" algn="l" defTabSz="1370868" rtl="0" eaLnBrk="1" latinLnBrk="0" hangingPunct="1">
        <a:defRPr sz="2699" kern="1200">
          <a:solidFill>
            <a:schemeClr val="tx1"/>
          </a:solidFill>
          <a:latin typeface="+mn-lt"/>
          <a:ea typeface="+mn-ea"/>
          <a:cs typeface="+mn-cs"/>
        </a:defRPr>
      </a:lvl6pPr>
      <a:lvl7pPr marL="4112605" algn="l" defTabSz="1370868" rtl="0" eaLnBrk="1" latinLnBrk="0" hangingPunct="1">
        <a:defRPr sz="2699" kern="1200">
          <a:solidFill>
            <a:schemeClr val="tx1"/>
          </a:solidFill>
          <a:latin typeface="+mn-lt"/>
          <a:ea typeface="+mn-ea"/>
          <a:cs typeface="+mn-cs"/>
        </a:defRPr>
      </a:lvl7pPr>
      <a:lvl8pPr marL="4798040" algn="l" defTabSz="1370868" rtl="0" eaLnBrk="1" latinLnBrk="0" hangingPunct="1">
        <a:defRPr sz="2699" kern="1200">
          <a:solidFill>
            <a:schemeClr val="tx1"/>
          </a:solidFill>
          <a:latin typeface="+mn-lt"/>
          <a:ea typeface="+mn-ea"/>
          <a:cs typeface="+mn-cs"/>
        </a:defRPr>
      </a:lvl8pPr>
      <a:lvl9pPr marL="5483474" algn="l" defTabSz="1370868" rtl="0" eaLnBrk="1" latinLnBrk="0" hangingPunct="1">
        <a:defRPr sz="2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9.png"/><Relationship Id="rId9"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3462337" y="1472184"/>
            <a:ext cx="5541264" cy="584751"/>
          </a:xfrm>
        </p:spPr>
        <p:txBody>
          <a:bodyPr/>
          <a:lstStyle/>
          <a:p>
            <a:r>
              <a:rPr lang="fr-FR" sz="3200" spc="-5" dirty="0" err="1">
                <a:latin typeface="Arial"/>
                <a:cs typeface="Arial"/>
              </a:rPr>
              <a:t>Hadoop</a:t>
            </a:r>
            <a:r>
              <a:rPr lang="fr-FR" sz="3200" spc="-5" dirty="0">
                <a:latin typeface="Arial"/>
                <a:cs typeface="Arial"/>
              </a:rPr>
              <a:t> and</a:t>
            </a:r>
            <a:r>
              <a:rPr lang="fr-FR" sz="3200" spc="-85" dirty="0">
                <a:latin typeface="Arial"/>
                <a:cs typeface="Arial"/>
              </a:rPr>
              <a:t> </a:t>
            </a:r>
            <a:r>
              <a:rPr lang="fr-FR" sz="3200" spc="-10" dirty="0" smtClean="0">
                <a:latin typeface="Arial"/>
                <a:cs typeface="Arial"/>
              </a:rPr>
              <a:t>HDFS</a:t>
            </a:r>
            <a:endParaRPr lang="fr-FR" dirty="0"/>
          </a:p>
        </p:txBody>
      </p:sp>
      <p:sp>
        <p:nvSpPr>
          <p:cNvPr id="3" name="Sous-titre 2"/>
          <p:cNvSpPr>
            <a:spLocks noGrp="1"/>
          </p:cNvSpPr>
          <p:nvPr>
            <p:ph type="body" sz="quarter" idx="10"/>
          </p:nvPr>
        </p:nvSpPr>
        <p:spPr/>
        <p:txBody>
          <a:bodyPr/>
          <a:lstStyle/>
          <a:p>
            <a:pPr marL="12700">
              <a:lnSpc>
                <a:spcPct val="100000"/>
              </a:lnSpc>
              <a:spcBef>
                <a:spcPts val="135"/>
              </a:spcBef>
            </a:pPr>
            <a:r>
              <a:rPr lang="fr-FR" sz="2400" spc="10" dirty="0">
                <a:latin typeface="Arial"/>
                <a:cs typeface="Arial"/>
              </a:rPr>
              <a:t>Data Science</a:t>
            </a:r>
            <a:r>
              <a:rPr lang="fr-FR" sz="2400" spc="-40" dirty="0">
                <a:latin typeface="Arial"/>
                <a:cs typeface="Arial"/>
              </a:rPr>
              <a:t> </a:t>
            </a:r>
            <a:r>
              <a:rPr lang="fr-FR" sz="2400" spc="10" dirty="0" err="1">
                <a:latin typeface="Arial"/>
                <a:cs typeface="Arial"/>
              </a:rPr>
              <a:t>Foundations</a:t>
            </a:r>
            <a:endParaRPr lang="fr-FR" sz="2400" dirty="0">
              <a:latin typeface="Arial"/>
              <a:cs typeface="Arial"/>
            </a:endParaRPr>
          </a:p>
        </p:txBody>
      </p:sp>
    </p:spTree>
    <p:extLst>
      <p:ext uri="{BB962C8B-B14F-4D97-AF65-F5344CB8AC3E}">
        <p14:creationId xmlns:p14="http://schemas.microsoft.com/office/powerpoint/2010/main" val="12053109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Timeline</a:t>
            </a:r>
            <a:r>
              <a:rPr lang="fr-FR" spc="-5" dirty="0">
                <a:latin typeface="Arial"/>
                <a:cs typeface="Arial"/>
              </a:rPr>
              <a:t> </a:t>
            </a:r>
            <a:r>
              <a:rPr lang="fr-FR" spc="-10" dirty="0">
                <a:latin typeface="Arial"/>
                <a:cs typeface="Arial"/>
              </a:rPr>
              <a:t>for</a:t>
            </a:r>
            <a:r>
              <a:rPr lang="fr-FR" spc="-90" dirty="0">
                <a:latin typeface="Arial"/>
                <a:cs typeface="Arial"/>
              </a:rPr>
              <a:t> </a:t>
            </a:r>
            <a:r>
              <a:rPr lang="fr-FR" spc="-5" dirty="0" err="1" smtClean="0">
                <a:latin typeface="Arial"/>
                <a:cs typeface="Arial"/>
              </a:rPr>
              <a:t>Hadoop</a:t>
            </a:r>
            <a:endParaRPr lang="fr-FR" dirty="0"/>
          </a:p>
        </p:txBody>
      </p:sp>
      <p:sp>
        <p:nvSpPr>
          <p:cNvPr id="4" name="object 9"/>
          <p:cNvSpPr/>
          <p:nvPr/>
        </p:nvSpPr>
        <p:spPr>
          <a:xfrm>
            <a:off x="6948264" y="620688"/>
            <a:ext cx="1665871" cy="405777"/>
          </a:xfrm>
          <a:prstGeom prst="rect">
            <a:avLst/>
          </a:prstGeom>
          <a:blipFill>
            <a:blip r:embed="rId3" cstate="print"/>
            <a:stretch>
              <a:fillRect/>
            </a:stretch>
          </a:blipFill>
        </p:spPr>
        <p:txBody>
          <a:bodyPr wrap="square" lIns="0" tIns="0" rIns="0" bIns="0" rtlCol="0"/>
          <a:lstStyle/>
          <a:p>
            <a:endParaRPr/>
          </a:p>
        </p:txBody>
      </p:sp>
      <p:sp>
        <p:nvSpPr>
          <p:cNvPr id="5" name="object 7"/>
          <p:cNvSpPr>
            <a:spLocks noGrp="1"/>
          </p:cNvSpPr>
          <p:nvPr>
            <p:ph idx="1"/>
          </p:nvPr>
        </p:nvSpPr>
        <p:spPr>
          <a:prstGeom prst="rect">
            <a:avLst/>
          </a:prstGeom>
          <a:blipFill>
            <a:blip r:embed="rId4" cstate="print"/>
            <a:stretch>
              <a:fillRect/>
            </a:stretch>
          </a:blipFill>
        </p:spPr>
        <p:txBody>
          <a:bodyPr wrap="square" lIns="0" tIns="0" rIns="0" bIns="0" rtlCol="0"/>
          <a:lstStyle/>
          <a:p>
            <a:endParaRPr lang="fr-FR"/>
          </a:p>
        </p:txBody>
      </p:sp>
    </p:spTree>
    <p:extLst>
      <p:ext uri="{BB962C8B-B14F-4D97-AF65-F5344CB8AC3E}">
        <p14:creationId xmlns:p14="http://schemas.microsoft.com/office/powerpoint/2010/main" val="3737642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Hadoop</a:t>
            </a:r>
            <a:r>
              <a:rPr lang="fr-FR" spc="-10" dirty="0">
                <a:latin typeface="Arial"/>
                <a:cs typeface="Arial"/>
              </a:rPr>
              <a:t>: Major </a:t>
            </a:r>
            <a:r>
              <a:rPr lang="fr-FR" spc="-5" dirty="0" smtClean="0">
                <a:latin typeface="Arial"/>
                <a:cs typeface="Arial"/>
              </a:rPr>
              <a:t>components</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spc="5" dirty="0">
                <a:latin typeface="Arial"/>
                <a:cs typeface="Arial"/>
              </a:rPr>
              <a:t>Hadoop </a:t>
            </a:r>
            <a:r>
              <a:rPr lang="en-US" sz="1800" dirty="0">
                <a:latin typeface="Arial"/>
                <a:cs typeface="Arial"/>
              </a:rPr>
              <a:t>Distributed </a:t>
            </a:r>
            <a:r>
              <a:rPr lang="en-US" sz="1800" spc="5" dirty="0">
                <a:latin typeface="Arial"/>
                <a:cs typeface="Arial"/>
              </a:rPr>
              <a:t>File System</a:t>
            </a:r>
            <a:r>
              <a:rPr lang="en-US" sz="1800" spc="-100" dirty="0">
                <a:latin typeface="Arial"/>
                <a:cs typeface="Arial"/>
              </a:rPr>
              <a:t> </a:t>
            </a:r>
            <a:r>
              <a:rPr lang="en-US" sz="1800" spc="10" dirty="0">
                <a:latin typeface="Arial"/>
                <a:cs typeface="Arial"/>
              </a:rPr>
              <a:t>(HDFS)</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where Hadoop stores</a:t>
            </a:r>
            <a:r>
              <a:rPr lang="en-US" sz="1800" spc="45" dirty="0">
                <a:latin typeface="Arial"/>
                <a:cs typeface="Arial"/>
              </a:rPr>
              <a:t> </a:t>
            </a:r>
            <a:r>
              <a:rPr lang="en-US" sz="1800" spc="-10" dirty="0">
                <a:latin typeface="Arial"/>
                <a:cs typeface="Arial"/>
              </a:rPr>
              <a:t>data</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20" dirty="0">
                <a:latin typeface="Arial"/>
                <a:cs typeface="Arial"/>
              </a:rPr>
              <a:t>a </a:t>
            </a:r>
            <a:r>
              <a:rPr lang="en-US" sz="1800" spc="15" dirty="0">
                <a:latin typeface="Arial"/>
                <a:cs typeface="Arial"/>
              </a:rPr>
              <a:t>file </a:t>
            </a:r>
            <a:r>
              <a:rPr lang="en-US" sz="1800" spc="20" dirty="0">
                <a:latin typeface="Arial"/>
                <a:cs typeface="Arial"/>
              </a:rPr>
              <a:t>system </a:t>
            </a:r>
            <a:r>
              <a:rPr lang="en-US" sz="1800" spc="15" dirty="0">
                <a:latin typeface="Arial"/>
                <a:cs typeface="Arial"/>
              </a:rPr>
              <a:t>that spans </a:t>
            </a:r>
            <a:r>
              <a:rPr lang="en-US" sz="1800" spc="10" dirty="0">
                <a:latin typeface="Arial"/>
                <a:cs typeface="Arial"/>
              </a:rPr>
              <a:t>all </a:t>
            </a:r>
            <a:r>
              <a:rPr lang="en-US" sz="1800" spc="15" dirty="0">
                <a:latin typeface="Arial"/>
                <a:cs typeface="Arial"/>
              </a:rPr>
              <a:t>the nodes in </a:t>
            </a:r>
            <a:r>
              <a:rPr lang="en-US" sz="1800" spc="20" dirty="0">
                <a:latin typeface="Arial"/>
                <a:cs typeface="Arial"/>
              </a:rPr>
              <a:t>a </a:t>
            </a:r>
            <a:r>
              <a:rPr lang="en-US" sz="1800" spc="15" dirty="0">
                <a:latin typeface="Arial"/>
                <a:cs typeface="Arial"/>
              </a:rPr>
              <a:t>Hadoop</a:t>
            </a:r>
            <a:r>
              <a:rPr lang="en-US" sz="1800" spc="-15" dirty="0">
                <a:latin typeface="Arial"/>
                <a:cs typeface="Arial"/>
              </a:rPr>
              <a:t> </a:t>
            </a:r>
            <a:r>
              <a:rPr lang="en-US" sz="1800" spc="15" dirty="0">
                <a:latin typeface="Arial"/>
                <a:cs typeface="Arial"/>
              </a:rPr>
              <a:t>cluster</a:t>
            </a:r>
            <a:endParaRPr lang="en-US" sz="1800" dirty="0">
              <a:latin typeface="Arial"/>
              <a:cs typeface="Arial"/>
            </a:endParaRPr>
          </a:p>
          <a:p>
            <a:pPr marL="298450" marR="5715" lvl="1" indent="-100965">
              <a:lnSpc>
                <a:spcPct val="103800"/>
              </a:lnSpc>
              <a:spcBef>
                <a:spcPts val="405"/>
              </a:spcBef>
              <a:buSzPct val="81818"/>
              <a:buFont typeface="Wingdings"/>
              <a:buChar char=""/>
              <a:tabLst>
                <a:tab pos="299085" algn="l"/>
              </a:tabLst>
            </a:pPr>
            <a:r>
              <a:rPr lang="en-US" sz="1800" spc="15" dirty="0">
                <a:latin typeface="Arial"/>
                <a:cs typeface="Arial"/>
              </a:rPr>
              <a:t>links together the file systems on many local nodes to </a:t>
            </a:r>
            <a:r>
              <a:rPr lang="en-US" sz="1800" spc="20" dirty="0">
                <a:latin typeface="Arial"/>
                <a:cs typeface="Arial"/>
              </a:rPr>
              <a:t>make them </a:t>
            </a:r>
            <a:r>
              <a:rPr lang="en-US" sz="1800" spc="10" dirty="0">
                <a:latin typeface="Arial"/>
                <a:cs typeface="Arial"/>
              </a:rPr>
              <a:t>into </a:t>
            </a:r>
            <a:r>
              <a:rPr lang="en-US" sz="1800" spc="15" dirty="0">
                <a:latin typeface="Arial"/>
                <a:cs typeface="Arial"/>
              </a:rPr>
              <a:t>one  large file </a:t>
            </a:r>
            <a:r>
              <a:rPr lang="en-US" sz="1800" spc="20" dirty="0">
                <a:latin typeface="Arial"/>
                <a:cs typeface="Arial"/>
              </a:rPr>
              <a:t>system </a:t>
            </a:r>
            <a:r>
              <a:rPr lang="en-US" sz="1800" spc="15" dirty="0">
                <a:latin typeface="Arial"/>
                <a:cs typeface="Arial"/>
              </a:rPr>
              <a:t>that spans </a:t>
            </a:r>
            <a:r>
              <a:rPr lang="en-US" sz="1800" spc="10" dirty="0">
                <a:latin typeface="Arial"/>
                <a:cs typeface="Arial"/>
              </a:rPr>
              <a:t>all </a:t>
            </a:r>
            <a:r>
              <a:rPr lang="en-US" sz="1800" spc="15" dirty="0">
                <a:latin typeface="Arial"/>
                <a:cs typeface="Arial"/>
              </a:rPr>
              <a:t>the data nodes </a:t>
            </a:r>
            <a:r>
              <a:rPr lang="en-US" sz="1800" spc="10" dirty="0">
                <a:latin typeface="Arial"/>
                <a:cs typeface="Arial"/>
              </a:rPr>
              <a:t>of </a:t>
            </a:r>
            <a:r>
              <a:rPr lang="en-US" sz="1800" spc="15" dirty="0">
                <a:latin typeface="Arial"/>
                <a:cs typeface="Arial"/>
              </a:rPr>
              <a:t>the</a:t>
            </a:r>
            <a:r>
              <a:rPr lang="en-US" sz="1800" spc="5" dirty="0">
                <a:latin typeface="Arial"/>
                <a:cs typeface="Arial"/>
              </a:rPr>
              <a:t> </a:t>
            </a:r>
            <a:r>
              <a:rPr lang="en-US" sz="1800" spc="15" dirty="0">
                <a:latin typeface="Arial"/>
                <a:cs typeface="Arial"/>
              </a:rPr>
              <a:t>cluster</a:t>
            </a:r>
            <a:endParaRPr lang="en-US" sz="1800" dirty="0">
              <a:latin typeface="Arial"/>
              <a:cs typeface="Arial"/>
            </a:endParaRPr>
          </a:p>
          <a:p>
            <a:pPr marL="162560" indent="-139065">
              <a:spcBef>
                <a:spcPts val="480"/>
              </a:spcBef>
              <a:tabLst>
                <a:tab pos="163195" algn="l"/>
              </a:tabLst>
            </a:pPr>
            <a:r>
              <a:rPr lang="en-US" sz="1800" spc="5" dirty="0">
                <a:latin typeface="Arial"/>
                <a:cs typeface="Arial"/>
              </a:rPr>
              <a:t>MapReduce</a:t>
            </a:r>
            <a:r>
              <a:rPr lang="en-US" sz="1800" spc="-20" dirty="0">
                <a:latin typeface="Arial"/>
                <a:cs typeface="Arial"/>
              </a:rPr>
              <a:t> </a:t>
            </a:r>
            <a:r>
              <a:rPr lang="en-US" sz="1800" dirty="0">
                <a:latin typeface="Arial"/>
                <a:cs typeface="Arial"/>
              </a:rPr>
              <a:t>framework</a:t>
            </a:r>
          </a:p>
          <a:p>
            <a:pPr marL="387985" lvl="1" indent="-139065">
              <a:spcBef>
                <a:spcPts val="475"/>
              </a:spcBef>
              <a:tabLst>
                <a:tab pos="163195" algn="l"/>
              </a:tabLst>
            </a:pPr>
            <a:r>
              <a:rPr lang="en-US" sz="1800" spc="10" dirty="0">
                <a:latin typeface="Arial"/>
                <a:cs typeface="Arial"/>
              </a:rPr>
              <a:t>How </a:t>
            </a:r>
            <a:r>
              <a:rPr lang="en-US" sz="1800" spc="5" dirty="0">
                <a:latin typeface="Arial"/>
                <a:cs typeface="Arial"/>
              </a:rPr>
              <a:t>Hadoop </a:t>
            </a:r>
            <a:r>
              <a:rPr lang="en-US" sz="1800" dirty="0">
                <a:latin typeface="Arial"/>
                <a:cs typeface="Arial"/>
              </a:rPr>
              <a:t>understands </a:t>
            </a:r>
            <a:r>
              <a:rPr lang="en-US" sz="1800" spc="5" dirty="0">
                <a:latin typeface="Arial"/>
                <a:cs typeface="Arial"/>
              </a:rPr>
              <a:t>and assigns work </a:t>
            </a:r>
            <a:r>
              <a:rPr lang="en-US" sz="1800" dirty="0">
                <a:latin typeface="Arial"/>
                <a:cs typeface="Arial"/>
              </a:rPr>
              <a:t>to the </a:t>
            </a:r>
            <a:r>
              <a:rPr lang="en-US" sz="1800" spc="5" dirty="0">
                <a:latin typeface="Arial"/>
                <a:cs typeface="Arial"/>
              </a:rPr>
              <a:t>nodes</a:t>
            </a:r>
            <a:r>
              <a:rPr lang="en-US" sz="1800" spc="-200" dirty="0">
                <a:latin typeface="Arial"/>
                <a:cs typeface="Arial"/>
              </a:rPr>
              <a:t> </a:t>
            </a:r>
            <a:r>
              <a:rPr lang="en-US" sz="1800" spc="5" dirty="0">
                <a:latin typeface="Arial"/>
                <a:cs typeface="Arial"/>
              </a:rPr>
              <a:t>(machines)</a:t>
            </a:r>
            <a:endParaRPr lang="en-US" sz="1800" dirty="0">
              <a:latin typeface="Arial"/>
              <a:cs typeface="Arial"/>
            </a:endParaRPr>
          </a:p>
          <a:p>
            <a:pPr marL="387985" lvl="1" indent="-139065">
              <a:spcBef>
                <a:spcPts val="459"/>
              </a:spcBef>
              <a:tabLst>
                <a:tab pos="163195" algn="l"/>
              </a:tabLst>
            </a:pPr>
            <a:r>
              <a:rPr lang="en-US" sz="1800" dirty="0">
                <a:latin typeface="Arial"/>
                <a:cs typeface="Arial"/>
              </a:rPr>
              <a:t>Evolving: </a:t>
            </a:r>
            <a:r>
              <a:rPr lang="en-US" sz="1800" spc="10" dirty="0">
                <a:latin typeface="Arial"/>
                <a:cs typeface="Arial"/>
              </a:rPr>
              <a:t>MR </a:t>
            </a:r>
            <a:r>
              <a:rPr lang="en-US" sz="1800" spc="5" dirty="0">
                <a:latin typeface="Arial"/>
                <a:cs typeface="Arial"/>
              </a:rPr>
              <a:t>v1, </a:t>
            </a:r>
            <a:r>
              <a:rPr lang="en-US" sz="1800" spc="10" dirty="0">
                <a:latin typeface="Arial"/>
                <a:cs typeface="Arial"/>
              </a:rPr>
              <a:t>MR </a:t>
            </a:r>
            <a:r>
              <a:rPr lang="en-US" sz="1800" spc="5" dirty="0">
                <a:latin typeface="Arial"/>
                <a:cs typeface="Arial"/>
              </a:rPr>
              <a:t>v2,</a:t>
            </a:r>
            <a:r>
              <a:rPr lang="en-US" sz="1800" spc="-60" dirty="0">
                <a:latin typeface="Arial"/>
                <a:cs typeface="Arial"/>
              </a:rPr>
              <a:t> </a:t>
            </a:r>
            <a:r>
              <a:rPr lang="en-US" sz="1800" dirty="0">
                <a:latin typeface="Arial"/>
                <a:cs typeface="Arial"/>
              </a:rPr>
              <a:t>etc.</a:t>
            </a:r>
          </a:p>
          <a:p>
            <a:pPr marL="387985" lvl="1" indent="-139065">
              <a:spcBef>
                <a:spcPts val="480"/>
              </a:spcBef>
              <a:tabLst>
                <a:tab pos="163195" algn="l"/>
              </a:tabLst>
            </a:pPr>
            <a:r>
              <a:rPr lang="en-US" sz="1800" spc="5" dirty="0">
                <a:latin typeface="Arial"/>
                <a:cs typeface="Arial"/>
              </a:rPr>
              <a:t>Morphed </a:t>
            </a:r>
            <a:r>
              <a:rPr lang="en-US" sz="1800" dirty="0">
                <a:latin typeface="Arial"/>
                <a:cs typeface="Arial"/>
              </a:rPr>
              <a:t>into </a:t>
            </a:r>
            <a:r>
              <a:rPr lang="en-US" sz="1800" spc="5" dirty="0">
                <a:latin typeface="Arial"/>
                <a:cs typeface="Arial"/>
              </a:rPr>
              <a:t>YARN and </a:t>
            </a:r>
            <a:r>
              <a:rPr lang="en-US" sz="1800" dirty="0">
                <a:latin typeface="Arial"/>
                <a:cs typeface="Arial"/>
              </a:rPr>
              <a:t>other </a:t>
            </a:r>
            <a:r>
              <a:rPr lang="en-US" sz="1800" spc="5" dirty="0">
                <a:latin typeface="Arial"/>
                <a:cs typeface="Arial"/>
              </a:rPr>
              <a:t>processing</a:t>
            </a:r>
            <a:r>
              <a:rPr lang="en-US" sz="1800" spc="-135" dirty="0">
                <a:latin typeface="Arial"/>
                <a:cs typeface="Arial"/>
              </a:rPr>
              <a:t> </a:t>
            </a:r>
            <a:r>
              <a:rPr lang="en-US" sz="1800" dirty="0">
                <a:latin typeface="Arial"/>
                <a:cs typeface="Arial"/>
              </a:rPr>
              <a:t>frameworks</a:t>
            </a:r>
          </a:p>
        </p:txBody>
      </p:sp>
    </p:spTree>
    <p:extLst>
      <p:ext uri="{BB962C8B-B14F-4D97-AF65-F5344CB8AC3E}">
        <p14:creationId xmlns:p14="http://schemas.microsoft.com/office/powerpoint/2010/main" val="385596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0" dirty="0">
                <a:latin typeface="Arial"/>
                <a:cs typeface="Arial"/>
              </a:rPr>
              <a:t>Brief </a:t>
            </a:r>
            <a:r>
              <a:rPr lang="en-US" spc="-5" dirty="0">
                <a:latin typeface="Arial"/>
                <a:cs typeface="Arial"/>
              </a:rPr>
              <a:t>introduction to </a:t>
            </a:r>
            <a:r>
              <a:rPr lang="en-US" spc="-10" dirty="0">
                <a:latin typeface="Arial"/>
                <a:cs typeface="Arial"/>
              </a:rPr>
              <a:t>HDFS </a:t>
            </a:r>
            <a:r>
              <a:rPr lang="en-US" spc="-5" dirty="0">
                <a:latin typeface="Arial"/>
                <a:cs typeface="Arial"/>
              </a:rPr>
              <a:t>and</a:t>
            </a:r>
            <a:r>
              <a:rPr lang="en-US" spc="-25" dirty="0">
                <a:latin typeface="Arial"/>
                <a:cs typeface="Arial"/>
              </a:rPr>
              <a:t> </a:t>
            </a:r>
            <a:r>
              <a:rPr lang="en-US" spc="-10" dirty="0" smtClean="0">
                <a:latin typeface="Arial"/>
                <a:cs typeface="Arial"/>
              </a:rPr>
              <a:t>MapReduce</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spc="5" dirty="0">
                <a:latin typeface="Arial"/>
                <a:cs typeface="Arial"/>
              </a:rPr>
              <a:t>Driving</a:t>
            </a:r>
            <a:r>
              <a:rPr lang="en-US" sz="1800" spc="-35" dirty="0">
                <a:latin typeface="Arial"/>
                <a:cs typeface="Arial"/>
              </a:rPr>
              <a:t> </a:t>
            </a:r>
            <a:r>
              <a:rPr lang="en-US" sz="1800" dirty="0">
                <a:latin typeface="Arial"/>
                <a:cs typeface="Arial"/>
              </a:rPr>
              <a:t>principles</a:t>
            </a:r>
          </a:p>
          <a:p>
            <a:pPr marL="298450" lvl="1" indent="-100965">
              <a:spcBef>
                <a:spcPts val="400"/>
              </a:spcBef>
              <a:buSzPct val="78260"/>
              <a:buFont typeface="Wingdings"/>
              <a:buChar char=""/>
              <a:tabLst>
                <a:tab pos="299085" algn="l"/>
              </a:tabLst>
            </a:pPr>
            <a:r>
              <a:rPr lang="en-US" sz="1800" spc="-10" dirty="0">
                <a:latin typeface="Arial"/>
                <a:cs typeface="Arial"/>
              </a:rPr>
              <a:t>data </a:t>
            </a:r>
            <a:r>
              <a:rPr lang="en-US" sz="1800" spc="-5" dirty="0">
                <a:latin typeface="Arial"/>
                <a:cs typeface="Arial"/>
              </a:rPr>
              <a:t>is </a:t>
            </a:r>
            <a:r>
              <a:rPr lang="en-US" sz="1800" spc="-10" dirty="0">
                <a:latin typeface="Arial"/>
                <a:cs typeface="Arial"/>
              </a:rPr>
              <a:t>stored across </a:t>
            </a:r>
            <a:r>
              <a:rPr lang="en-US" sz="1800" spc="-5" dirty="0">
                <a:latin typeface="Arial"/>
                <a:cs typeface="Arial"/>
              </a:rPr>
              <a:t>the </a:t>
            </a:r>
            <a:r>
              <a:rPr lang="en-US" sz="1800" spc="-10" dirty="0">
                <a:latin typeface="Arial"/>
                <a:cs typeface="Arial"/>
              </a:rPr>
              <a:t>entire</a:t>
            </a:r>
            <a:r>
              <a:rPr lang="en-US" sz="1800" spc="20" dirty="0">
                <a:latin typeface="Arial"/>
                <a:cs typeface="Arial"/>
              </a:rPr>
              <a:t> </a:t>
            </a:r>
            <a:r>
              <a:rPr lang="en-US" sz="1800" spc="-5" dirty="0">
                <a:latin typeface="Arial"/>
                <a:cs typeface="Arial"/>
              </a:rPr>
              <a:t>cluster</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15" dirty="0">
                <a:latin typeface="Arial"/>
                <a:cs typeface="Arial"/>
              </a:rPr>
              <a:t>programs are brought to the </a:t>
            </a:r>
            <a:r>
              <a:rPr lang="en-US" sz="1800" spc="10" dirty="0">
                <a:latin typeface="Arial"/>
                <a:cs typeface="Arial"/>
              </a:rPr>
              <a:t>data, </a:t>
            </a:r>
            <a:r>
              <a:rPr lang="en-US" sz="1800" spc="15" dirty="0">
                <a:latin typeface="Arial"/>
                <a:cs typeface="Arial"/>
              </a:rPr>
              <a:t>not the data to the</a:t>
            </a:r>
            <a:r>
              <a:rPr lang="en-US" sz="1800" spc="55" dirty="0">
                <a:latin typeface="Arial"/>
                <a:cs typeface="Arial"/>
              </a:rPr>
              <a:t> </a:t>
            </a:r>
            <a:r>
              <a:rPr lang="en-US" sz="1800" spc="15" dirty="0">
                <a:latin typeface="Arial"/>
                <a:cs typeface="Arial"/>
              </a:rPr>
              <a:t>program</a:t>
            </a:r>
            <a:endParaRPr lang="en-US" sz="1800" dirty="0">
              <a:latin typeface="Arial"/>
              <a:cs typeface="Arial"/>
            </a:endParaRPr>
          </a:p>
          <a:p>
            <a:pPr marL="162560" indent="-139065">
              <a:spcBef>
                <a:spcPts val="480"/>
              </a:spcBef>
              <a:tabLst>
                <a:tab pos="163195" algn="l"/>
              </a:tabLst>
            </a:pPr>
            <a:r>
              <a:rPr lang="en-US" sz="1800" spc="5" dirty="0">
                <a:latin typeface="Arial"/>
                <a:cs typeface="Arial"/>
              </a:rPr>
              <a:t>Data is </a:t>
            </a:r>
            <a:r>
              <a:rPr lang="en-US" sz="1800" dirty="0">
                <a:latin typeface="Arial"/>
                <a:cs typeface="Arial"/>
              </a:rPr>
              <a:t>stored </a:t>
            </a:r>
            <a:r>
              <a:rPr lang="en-US" sz="1800" spc="5" dirty="0">
                <a:latin typeface="Arial"/>
                <a:cs typeface="Arial"/>
              </a:rPr>
              <a:t>across </a:t>
            </a:r>
            <a:r>
              <a:rPr lang="en-US" sz="1800" dirty="0">
                <a:latin typeface="Arial"/>
                <a:cs typeface="Arial"/>
              </a:rPr>
              <a:t>the entire </a:t>
            </a:r>
            <a:r>
              <a:rPr lang="en-US" sz="1800" spc="5" dirty="0">
                <a:latin typeface="Arial"/>
                <a:cs typeface="Arial"/>
              </a:rPr>
              <a:t>cluster </a:t>
            </a:r>
            <a:r>
              <a:rPr lang="en-US" sz="1800" dirty="0">
                <a:latin typeface="Arial"/>
                <a:cs typeface="Arial"/>
              </a:rPr>
              <a:t>(the</a:t>
            </a:r>
            <a:r>
              <a:rPr lang="en-US" sz="1800" spc="-130" dirty="0">
                <a:latin typeface="Arial"/>
                <a:cs typeface="Arial"/>
              </a:rPr>
              <a:t> </a:t>
            </a:r>
            <a:r>
              <a:rPr lang="en-US" sz="1800" spc="10" dirty="0">
                <a:latin typeface="Arial"/>
                <a:cs typeface="Arial"/>
              </a:rPr>
              <a:t>DFS)</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5" dirty="0">
                <a:latin typeface="Arial"/>
                <a:cs typeface="Arial"/>
              </a:rPr>
              <a:t>the </a:t>
            </a:r>
            <a:r>
              <a:rPr lang="en-US" sz="1800" spc="-10" dirty="0">
                <a:latin typeface="Arial"/>
                <a:cs typeface="Arial"/>
              </a:rPr>
              <a:t>entire </a:t>
            </a:r>
            <a:r>
              <a:rPr lang="en-US" sz="1800" spc="-5" dirty="0">
                <a:latin typeface="Arial"/>
                <a:cs typeface="Arial"/>
              </a:rPr>
              <a:t>cluster </a:t>
            </a:r>
            <a:r>
              <a:rPr lang="en-US" sz="1800" spc="-10" dirty="0">
                <a:latin typeface="Arial"/>
                <a:cs typeface="Arial"/>
              </a:rPr>
              <a:t>participates </a:t>
            </a:r>
            <a:r>
              <a:rPr lang="en-US" sz="1800" spc="-5" dirty="0">
                <a:latin typeface="Arial"/>
                <a:cs typeface="Arial"/>
              </a:rPr>
              <a:t>in the </a:t>
            </a:r>
            <a:r>
              <a:rPr lang="en-US" sz="1800" dirty="0">
                <a:latin typeface="Arial"/>
                <a:cs typeface="Arial"/>
              </a:rPr>
              <a:t>file </a:t>
            </a:r>
            <a:r>
              <a:rPr lang="en-US" sz="1800" spc="-10" dirty="0">
                <a:latin typeface="Arial"/>
                <a:cs typeface="Arial"/>
              </a:rPr>
              <a:t>system</a:t>
            </a:r>
            <a:endParaRPr lang="en-US" sz="1800" dirty="0">
              <a:latin typeface="Arial"/>
              <a:cs typeface="Arial"/>
            </a:endParaRPr>
          </a:p>
          <a:p>
            <a:pPr marL="298450" lvl="1" indent="-100965">
              <a:spcBef>
                <a:spcPts val="450"/>
              </a:spcBef>
              <a:buSzPct val="81818"/>
              <a:buFont typeface="Wingdings"/>
              <a:buChar char=""/>
              <a:tabLst>
                <a:tab pos="299085" algn="l"/>
              </a:tabLst>
            </a:pPr>
            <a:r>
              <a:rPr lang="en-US" sz="1800" spc="15" dirty="0">
                <a:latin typeface="Arial"/>
                <a:cs typeface="Arial"/>
              </a:rPr>
              <a:t>blocks </a:t>
            </a:r>
            <a:r>
              <a:rPr lang="en-US" sz="1800" spc="10" dirty="0">
                <a:latin typeface="Arial"/>
                <a:cs typeface="Arial"/>
              </a:rPr>
              <a:t>of </a:t>
            </a:r>
            <a:r>
              <a:rPr lang="en-US" sz="1800" spc="20" dirty="0">
                <a:latin typeface="Arial"/>
                <a:cs typeface="Arial"/>
              </a:rPr>
              <a:t>a </a:t>
            </a:r>
            <a:r>
              <a:rPr lang="en-US" sz="1800" spc="15" dirty="0">
                <a:latin typeface="Arial"/>
                <a:cs typeface="Arial"/>
              </a:rPr>
              <a:t>single file are distributed across the</a:t>
            </a:r>
            <a:r>
              <a:rPr lang="en-US" sz="1800" spc="-25" dirty="0">
                <a:latin typeface="Arial"/>
                <a:cs typeface="Arial"/>
              </a:rPr>
              <a:t> </a:t>
            </a:r>
            <a:r>
              <a:rPr lang="en-US" sz="1800" spc="15" dirty="0">
                <a:latin typeface="Arial"/>
                <a:cs typeface="Arial"/>
              </a:rPr>
              <a:t>cluster</a:t>
            </a:r>
            <a:endParaRPr lang="en-US" sz="1800" dirty="0">
              <a:latin typeface="Arial"/>
              <a:cs typeface="Arial"/>
            </a:endParaRPr>
          </a:p>
          <a:p>
            <a:pPr marL="298450" lvl="1" indent="-100965">
              <a:spcBef>
                <a:spcPts val="465"/>
              </a:spcBef>
              <a:buSzPct val="81818"/>
              <a:buFont typeface="Wingdings"/>
              <a:buChar char=""/>
              <a:tabLst>
                <a:tab pos="299085" algn="l"/>
              </a:tabLst>
            </a:pPr>
            <a:r>
              <a:rPr lang="en-US" sz="1800" spc="20" dirty="0" smtClean="0">
                <a:latin typeface="Arial"/>
                <a:cs typeface="Arial"/>
              </a:rPr>
              <a:t>a </a:t>
            </a:r>
            <a:r>
              <a:rPr lang="en-US" sz="1800" spc="15" dirty="0" smtClean="0">
                <a:latin typeface="Arial"/>
                <a:cs typeface="Arial"/>
              </a:rPr>
              <a:t>given block is typically replicated as well for</a:t>
            </a:r>
            <a:r>
              <a:rPr lang="en-US" sz="1800" spc="-35" dirty="0" smtClean="0">
                <a:latin typeface="Arial"/>
                <a:cs typeface="Arial"/>
              </a:rPr>
              <a:t> </a:t>
            </a:r>
            <a:r>
              <a:rPr lang="en-US" sz="1800" spc="15" dirty="0" smtClean="0">
                <a:latin typeface="Arial"/>
                <a:cs typeface="Arial"/>
              </a:rPr>
              <a:t>resiliency</a:t>
            </a:r>
            <a:endParaRPr lang="en-US" sz="1800" dirty="0">
              <a:latin typeface="Arial"/>
              <a:cs typeface="Arial"/>
            </a:endParaRPr>
          </a:p>
        </p:txBody>
      </p:sp>
      <p:grpSp>
        <p:nvGrpSpPr>
          <p:cNvPr id="60" name="Groupe 59"/>
          <p:cNvGrpSpPr/>
          <p:nvPr/>
        </p:nvGrpSpPr>
        <p:grpSpPr>
          <a:xfrm>
            <a:off x="1332414" y="3698870"/>
            <a:ext cx="6078048" cy="2707956"/>
            <a:chOff x="1724594" y="4036580"/>
            <a:chExt cx="6078048" cy="2707956"/>
          </a:xfrm>
        </p:grpSpPr>
        <p:sp>
          <p:nvSpPr>
            <p:cNvPr id="61" name="object 4"/>
            <p:cNvSpPr/>
            <p:nvPr/>
          </p:nvSpPr>
          <p:spPr>
            <a:xfrm>
              <a:off x="6655486" y="4463931"/>
              <a:ext cx="1147156" cy="918556"/>
            </a:xfrm>
            <a:prstGeom prst="rect">
              <a:avLst/>
            </a:prstGeom>
            <a:blipFill>
              <a:blip r:embed="rId3" cstate="print"/>
              <a:stretch>
                <a:fillRect/>
              </a:stretch>
            </a:blip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3" name="object 5"/>
            <p:cNvSpPr/>
            <p:nvPr/>
          </p:nvSpPr>
          <p:spPr>
            <a:xfrm>
              <a:off x="6589255" y="4397260"/>
              <a:ext cx="1127125" cy="901700"/>
            </a:xfrm>
            <a:custGeom>
              <a:avLst/>
              <a:gdLst/>
              <a:ahLst/>
              <a:cxnLst/>
              <a:rect l="l" t="t" r="r" b="b"/>
              <a:pathLst>
                <a:path w="1127125" h="901700">
                  <a:moveTo>
                    <a:pt x="0" y="0"/>
                  </a:moveTo>
                  <a:lnTo>
                    <a:pt x="1127125" y="0"/>
                  </a:lnTo>
                  <a:lnTo>
                    <a:pt x="1127125" y="901700"/>
                  </a:lnTo>
                  <a:lnTo>
                    <a:pt x="0" y="901700"/>
                  </a:lnTo>
                  <a:lnTo>
                    <a:pt x="0" y="0"/>
                  </a:lnTo>
                  <a:close/>
                </a:path>
              </a:pathLst>
            </a:custGeom>
            <a:solidFill>
              <a:srgbClr val="D4FEFF"/>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6"/>
            <p:cNvSpPr/>
            <p:nvPr/>
          </p:nvSpPr>
          <p:spPr>
            <a:xfrm>
              <a:off x="6655486" y="5469774"/>
              <a:ext cx="1147156" cy="918556"/>
            </a:xfrm>
            <a:prstGeom prst="rect">
              <a:avLst/>
            </a:prstGeom>
            <a:blipFill>
              <a:blip r:embed="rId4" cstate="print"/>
              <a:stretch>
                <a:fillRect/>
              </a:stretch>
            </a:blip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5" name="object 7"/>
            <p:cNvSpPr/>
            <p:nvPr/>
          </p:nvSpPr>
          <p:spPr>
            <a:xfrm>
              <a:off x="6589255" y="5402148"/>
              <a:ext cx="1127125" cy="901700"/>
            </a:xfrm>
            <a:custGeom>
              <a:avLst/>
              <a:gdLst/>
              <a:ahLst/>
              <a:cxnLst/>
              <a:rect l="l" t="t" r="r" b="b"/>
              <a:pathLst>
                <a:path w="1127125" h="901700">
                  <a:moveTo>
                    <a:pt x="0" y="0"/>
                  </a:moveTo>
                  <a:lnTo>
                    <a:pt x="1127125" y="0"/>
                  </a:lnTo>
                  <a:lnTo>
                    <a:pt x="1127125" y="901698"/>
                  </a:lnTo>
                  <a:lnTo>
                    <a:pt x="0" y="901698"/>
                  </a:lnTo>
                  <a:lnTo>
                    <a:pt x="0" y="0"/>
                  </a:lnTo>
                  <a:close/>
                </a:path>
              </a:pathLst>
            </a:custGeom>
            <a:solidFill>
              <a:srgbClr val="D4FEFF"/>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6" name="object 8"/>
            <p:cNvSpPr/>
            <p:nvPr/>
          </p:nvSpPr>
          <p:spPr>
            <a:xfrm>
              <a:off x="4145051" y="4451460"/>
              <a:ext cx="1147156" cy="918556"/>
            </a:xfrm>
            <a:prstGeom prst="rect">
              <a:avLst/>
            </a:prstGeom>
            <a:blipFill>
              <a:blip r:embed="rId5" cstate="print"/>
              <a:stretch>
                <a:fillRect/>
              </a:stretch>
            </a:blip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7" name="object 9"/>
            <p:cNvSpPr/>
            <p:nvPr/>
          </p:nvSpPr>
          <p:spPr>
            <a:xfrm>
              <a:off x="4079417" y="4382973"/>
              <a:ext cx="1127125" cy="901700"/>
            </a:xfrm>
            <a:custGeom>
              <a:avLst/>
              <a:gdLst/>
              <a:ahLst/>
              <a:cxnLst/>
              <a:rect l="l" t="t" r="r" b="b"/>
              <a:pathLst>
                <a:path w="1127125" h="901700">
                  <a:moveTo>
                    <a:pt x="0" y="0"/>
                  </a:moveTo>
                  <a:lnTo>
                    <a:pt x="1127125" y="0"/>
                  </a:lnTo>
                  <a:lnTo>
                    <a:pt x="1127125" y="901700"/>
                  </a:lnTo>
                  <a:lnTo>
                    <a:pt x="0" y="901700"/>
                  </a:lnTo>
                  <a:lnTo>
                    <a:pt x="0" y="0"/>
                  </a:lnTo>
                  <a:close/>
                </a:path>
              </a:pathLst>
            </a:custGeom>
            <a:solidFill>
              <a:srgbClr val="D4FEFF"/>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8" name="object 10"/>
            <p:cNvSpPr/>
            <p:nvPr/>
          </p:nvSpPr>
          <p:spPr>
            <a:xfrm>
              <a:off x="5416893" y="4451460"/>
              <a:ext cx="1143000" cy="918556"/>
            </a:xfrm>
            <a:prstGeom prst="rect">
              <a:avLst/>
            </a:prstGeom>
            <a:blipFill>
              <a:blip r:embed="rId6" cstate="print"/>
              <a:stretch>
                <a:fillRect/>
              </a:stretch>
            </a:blip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9" name="object 11"/>
            <p:cNvSpPr/>
            <p:nvPr/>
          </p:nvSpPr>
          <p:spPr>
            <a:xfrm>
              <a:off x="5347830" y="4382973"/>
              <a:ext cx="1127125" cy="901700"/>
            </a:xfrm>
            <a:custGeom>
              <a:avLst/>
              <a:gdLst/>
              <a:ahLst/>
              <a:cxnLst/>
              <a:rect l="l" t="t" r="r" b="b"/>
              <a:pathLst>
                <a:path w="1127125" h="901700">
                  <a:moveTo>
                    <a:pt x="0" y="0"/>
                  </a:moveTo>
                  <a:lnTo>
                    <a:pt x="1127125" y="0"/>
                  </a:lnTo>
                  <a:lnTo>
                    <a:pt x="1127125" y="901700"/>
                  </a:lnTo>
                  <a:lnTo>
                    <a:pt x="0" y="901700"/>
                  </a:lnTo>
                  <a:lnTo>
                    <a:pt x="0" y="0"/>
                  </a:lnTo>
                  <a:close/>
                </a:path>
              </a:pathLst>
            </a:custGeom>
            <a:solidFill>
              <a:srgbClr val="D4FEFF"/>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0" name="object 12"/>
            <p:cNvSpPr/>
            <p:nvPr/>
          </p:nvSpPr>
          <p:spPr>
            <a:xfrm>
              <a:off x="4149204" y="5453148"/>
              <a:ext cx="1143000" cy="922712"/>
            </a:xfrm>
            <a:prstGeom prst="rect">
              <a:avLst/>
            </a:prstGeom>
            <a:blipFill>
              <a:blip r:embed="rId7" cstate="print"/>
              <a:stretch>
                <a:fillRect/>
              </a:stretch>
            </a:blip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1" name="object 13"/>
            <p:cNvSpPr/>
            <p:nvPr/>
          </p:nvSpPr>
          <p:spPr>
            <a:xfrm>
              <a:off x="4081005" y="5387860"/>
              <a:ext cx="1127125" cy="901700"/>
            </a:xfrm>
            <a:custGeom>
              <a:avLst/>
              <a:gdLst/>
              <a:ahLst/>
              <a:cxnLst/>
              <a:rect l="l" t="t" r="r" b="b"/>
              <a:pathLst>
                <a:path w="1127125" h="901700">
                  <a:moveTo>
                    <a:pt x="0" y="0"/>
                  </a:moveTo>
                  <a:lnTo>
                    <a:pt x="1127125" y="0"/>
                  </a:lnTo>
                  <a:lnTo>
                    <a:pt x="1127125" y="901698"/>
                  </a:lnTo>
                  <a:lnTo>
                    <a:pt x="0" y="901698"/>
                  </a:lnTo>
                  <a:lnTo>
                    <a:pt x="0" y="0"/>
                  </a:lnTo>
                  <a:close/>
                </a:path>
              </a:pathLst>
            </a:custGeom>
            <a:solidFill>
              <a:srgbClr val="D4FEFF"/>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2" name="object 14"/>
            <p:cNvSpPr/>
            <p:nvPr/>
          </p:nvSpPr>
          <p:spPr>
            <a:xfrm>
              <a:off x="5416893" y="5453148"/>
              <a:ext cx="1143000" cy="922712"/>
            </a:xfrm>
            <a:prstGeom prst="rect">
              <a:avLst/>
            </a:prstGeom>
            <a:blipFill>
              <a:blip r:embed="rId8" cstate="print"/>
              <a:stretch>
                <a:fillRect/>
              </a:stretch>
            </a:blip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3" name="object 15"/>
            <p:cNvSpPr/>
            <p:nvPr/>
          </p:nvSpPr>
          <p:spPr>
            <a:xfrm>
              <a:off x="5347830" y="5387860"/>
              <a:ext cx="1127125" cy="901700"/>
            </a:xfrm>
            <a:custGeom>
              <a:avLst/>
              <a:gdLst/>
              <a:ahLst/>
              <a:cxnLst/>
              <a:rect l="l" t="t" r="r" b="b"/>
              <a:pathLst>
                <a:path w="1127125" h="901700">
                  <a:moveTo>
                    <a:pt x="0" y="0"/>
                  </a:moveTo>
                  <a:lnTo>
                    <a:pt x="1127125" y="0"/>
                  </a:lnTo>
                  <a:lnTo>
                    <a:pt x="1127125" y="901698"/>
                  </a:lnTo>
                  <a:lnTo>
                    <a:pt x="0" y="901698"/>
                  </a:lnTo>
                  <a:lnTo>
                    <a:pt x="0" y="0"/>
                  </a:lnTo>
                  <a:close/>
                </a:path>
              </a:pathLst>
            </a:custGeom>
            <a:solidFill>
              <a:srgbClr val="D4FEFF"/>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4" name="object 16"/>
            <p:cNvSpPr/>
            <p:nvPr/>
          </p:nvSpPr>
          <p:spPr>
            <a:xfrm>
              <a:off x="5347830" y="5387860"/>
              <a:ext cx="1127125" cy="901700"/>
            </a:xfrm>
            <a:custGeom>
              <a:avLst/>
              <a:gdLst/>
              <a:ahLst/>
              <a:cxnLst/>
              <a:rect l="l" t="t" r="r" b="b"/>
              <a:pathLst>
                <a:path w="1127125" h="901700">
                  <a:moveTo>
                    <a:pt x="0" y="0"/>
                  </a:moveTo>
                  <a:lnTo>
                    <a:pt x="1127119" y="0"/>
                  </a:lnTo>
                  <a:lnTo>
                    <a:pt x="1127119" y="901699"/>
                  </a:lnTo>
                  <a:lnTo>
                    <a:pt x="0" y="901699"/>
                  </a:lnTo>
                  <a:lnTo>
                    <a:pt x="0" y="0"/>
                  </a:lnTo>
                  <a:close/>
                </a:path>
              </a:pathLst>
            </a:custGeom>
            <a:ln w="9524">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5" name="object 17"/>
            <p:cNvSpPr/>
            <p:nvPr/>
          </p:nvSpPr>
          <p:spPr>
            <a:xfrm>
              <a:off x="3095167" y="4170248"/>
              <a:ext cx="495300" cy="2219325"/>
            </a:xfrm>
            <a:custGeom>
              <a:avLst/>
              <a:gdLst/>
              <a:ahLst/>
              <a:cxnLst/>
              <a:rect l="l" t="t" r="r" b="b"/>
              <a:pathLst>
                <a:path w="495300" h="2219325">
                  <a:moveTo>
                    <a:pt x="0" y="0"/>
                  </a:moveTo>
                  <a:lnTo>
                    <a:pt x="495300" y="0"/>
                  </a:lnTo>
                  <a:lnTo>
                    <a:pt x="495300" y="2219323"/>
                  </a:lnTo>
                  <a:lnTo>
                    <a:pt x="0" y="2219323"/>
                  </a:lnTo>
                  <a:lnTo>
                    <a:pt x="0" y="0"/>
                  </a:lnTo>
                  <a:close/>
                </a:path>
              </a:pathLst>
            </a:custGeom>
            <a:solidFill>
              <a:srgbClr val="EEEEEE"/>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18"/>
            <p:cNvSpPr/>
            <p:nvPr/>
          </p:nvSpPr>
          <p:spPr>
            <a:xfrm>
              <a:off x="3095167" y="4170248"/>
              <a:ext cx="495300" cy="2219325"/>
            </a:xfrm>
            <a:custGeom>
              <a:avLst/>
              <a:gdLst/>
              <a:ahLst/>
              <a:cxnLst/>
              <a:rect l="l" t="t" r="r" b="b"/>
              <a:pathLst>
                <a:path w="495300" h="2219325">
                  <a:moveTo>
                    <a:pt x="0" y="0"/>
                  </a:moveTo>
                  <a:lnTo>
                    <a:pt x="495299" y="0"/>
                  </a:lnTo>
                  <a:lnTo>
                    <a:pt x="495299" y="2219318"/>
                  </a:lnTo>
                  <a:lnTo>
                    <a:pt x="0" y="2219318"/>
                  </a:lnTo>
                  <a:lnTo>
                    <a:pt x="0" y="0"/>
                  </a:lnTo>
                  <a:close/>
                </a:path>
              </a:pathLst>
            </a:custGeom>
            <a:ln w="126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7" name="object 19"/>
            <p:cNvSpPr txBox="1"/>
            <p:nvPr/>
          </p:nvSpPr>
          <p:spPr>
            <a:xfrm>
              <a:off x="3083708" y="4170248"/>
              <a:ext cx="525145" cy="13208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800" dirty="0">
                  <a:latin typeface="Tahoma"/>
                  <a:cs typeface="Tahoma"/>
                </a:rPr>
                <a:t>101101001</a:t>
              </a:r>
              <a:endParaRPr sz="800">
                <a:latin typeface="Tahoma"/>
                <a:cs typeface="Tahoma"/>
              </a:endParaRPr>
            </a:p>
          </p:txBody>
        </p:sp>
        <p:sp>
          <p:nvSpPr>
            <p:cNvPr id="78" name="object 20"/>
            <p:cNvSpPr txBox="1"/>
            <p:nvPr/>
          </p:nvSpPr>
          <p:spPr>
            <a:xfrm>
              <a:off x="3083708" y="4284548"/>
              <a:ext cx="525145" cy="13208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800" dirty="0">
                  <a:latin typeface="Tahoma"/>
                  <a:cs typeface="Tahoma"/>
                </a:rPr>
                <a:t>010010011</a:t>
              </a:r>
              <a:endParaRPr sz="800">
                <a:latin typeface="Tahoma"/>
                <a:cs typeface="Tahoma"/>
              </a:endParaRPr>
            </a:p>
          </p:txBody>
        </p:sp>
        <p:sp>
          <p:nvSpPr>
            <p:cNvPr id="79" name="object 21"/>
            <p:cNvSpPr txBox="1"/>
            <p:nvPr/>
          </p:nvSpPr>
          <p:spPr>
            <a:xfrm>
              <a:off x="3083708" y="4411548"/>
              <a:ext cx="525145" cy="50038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930"/>
                </a:lnSpc>
              </a:pPr>
              <a:r>
                <a:rPr sz="800" dirty="0">
                  <a:latin typeface="Tahoma"/>
                  <a:cs typeface="Tahoma"/>
                </a:rPr>
                <a:t>100111111</a:t>
              </a:r>
            </a:p>
            <a:p>
              <a:pPr marL="12700">
                <a:lnSpc>
                  <a:spcPts val="930"/>
                </a:lnSpc>
              </a:pPr>
              <a:r>
                <a:rPr sz="800" dirty="0">
                  <a:latin typeface="Tahoma"/>
                  <a:cs typeface="Tahoma"/>
                </a:rPr>
                <a:t>001010011</a:t>
              </a:r>
            </a:p>
            <a:p>
              <a:pPr marL="12700">
                <a:lnSpc>
                  <a:spcPct val="100000"/>
                </a:lnSpc>
                <a:spcBef>
                  <a:spcPts val="40"/>
                </a:spcBef>
              </a:pPr>
              <a:r>
                <a:rPr sz="800" dirty="0">
                  <a:latin typeface="Tahoma"/>
                  <a:cs typeface="Tahoma"/>
                </a:rPr>
                <a:t>101001010</a:t>
              </a:r>
            </a:p>
            <a:p>
              <a:pPr marL="12700">
                <a:lnSpc>
                  <a:spcPct val="100000"/>
                </a:lnSpc>
                <a:spcBef>
                  <a:spcPts val="40"/>
                </a:spcBef>
              </a:pPr>
              <a:r>
                <a:rPr sz="800" dirty="0">
                  <a:latin typeface="Tahoma"/>
                  <a:cs typeface="Tahoma"/>
                </a:rPr>
                <a:t>010110010</a:t>
              </a:r>
            </a:p>
          </p:txBody>
        </p:sp>
        <p:sp>
          <p:nvSpPr>
            <p:cNvPr id="80" name="object 22"/>
            <p:cNvSpPr txBox="1"/>
            <p:nvPr/>
          </p:nvSpPr>
          <p:spPr>
            <a:xfrm>
              <a:off x="3083708" y="5021148"/>
              <a:ext cx="525145" cy="48768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930"/>
                </a:lnSpc>
              </a:pPr>
              <a:r>
                <a:rPr sz="800" dirty="0">
                  <a:latin typeface="Tahoma"/>
                  <a:cs typeface="Tahoma"/>
                </a:rPr>
                <a:t>100010100</a:t>
              </a:r>
              <a:endParaRPr sz="800">
                <a:latin typeface="Tahoma"/>
                <a:cs typeface="Tahoma"/>
              </a:endParaRPr>
            </a:p>
            <a:p>
              <a:pPr marL="12700">
                <a:lnSpc>
                  <a:spcPts val="930"/>
                </a:lnSpc>
              </a:pPr>
              <a:r>
                <a:rPr sz="800" dirty="0">
                  <a:latin typeface="Tahoma"/>
                  <a:cs typeface="Tahoma"/>
                </a:rPr>
                <a:t>101110101</a:t>
              </a:r>
              <a:endParaRPr sz="800">
                <a:latin typeface="Tahoma"/>
                <a:cs typeface="Tahoma"/>
              </a:endParaRPr>
            </a:p>
            <a:p>
              <a:pPr marL="12700">
                <a:lnSpc>
                  <a:spcPts val="930"/>
                </a:lnSpc>
                <a:spcBef>
                  <a:spcPts val="40"/>
                </a:spcBef>
              </a:pPr>
              <a:r>
                <a:rPr sz="800" dirty="0">
                  <a:latin typeface="Tahoma"/>
                  <a:cs typeface="Tahoma"/>
                </a:rPr>
                <a:t>110101111</a:t>
              </a:r>
              <a:endParaRPr sz="800">
                <a:latin typeface="Tahoma"/>
                <a:cs typeface="Tahoma"/>
              </a:endParaRPr>
            </a:p>
            <a:p>
              <a:pPr marL="12700">
                <a:lnSpc>
                  <a:spcPts val="930"/>
                </a:lnSpc>
              </a:pPr>
              <a:r>
                <a:rPr sz="800" dirty="0">
                  <a:latin typeface="Tahoma"/>
                  <a:cs typeface="Tahoma"/>
                </a:rPr>
                <a:t>011011010</a:t>
              </a:r>
              <a:endParaRPr sz="800">
                <a:latin typeface="Tahoma"/>
                <a:cs typeface="Tahoma"/>
              </a:endParaRPr>
            </a:p>
          </p:txBody>
        </p:sp>
        <p:sp>
          <p:nvSpPr>
            <p:cNvPr id="81" name="object 23"/>
            <p:cNvSpPr txBox="1"/>
            <p:nvPr/>
          </p:nvSpPr>
          <p:spPr>
            <a:xfrm>
              <a:off x="3083708" y="5630748"/>
              <a:ext cx="525145" cy="37338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930"/>
                </a:lnSpc>
              </a:pPr>
              <a:r>
                <a:rPr sz="800" dirty="0">
                  <a:latin typeface="Tahoma"/>
                  <a:cs typeface="Tahoma"/>
                </a:rPr>
                <a:t>010100101</a:t>
              </a:r>
              <a:endParaRPr sz="800">
                <a:latin typeface="Tahoma"/>
                <a:cs typeface="Tahoma"/>
              </a:endParaRPr>
            </a:p>
            <a:p>
              <a:pPr marL="12700">
                <a:lnSpc>
                  <a:spcPts val="930"/>
                </a:lnSpc>
              </a:pPr>
              <a:r>
                <a:rPr sz="800" dirty="0">
                  <a:latin typeface="Tahoma"/>
                  <a:cs typeface="Tahoma"/>
                </a:rPr>
                <a:t>010101011</a:t>
              </a:r>
              <a:endParaRPr sz="800">
                <a:latin typeface="Tahoma"/>
                <a:cs typeface="Tahoma"/>
              </a:endParaRPr>
            </a:p>
            <a:p>
              <a:pPr marL="12700">
                <a:lnSpc>
                  <a:spcPct val="100000"/>
                </a:lnSpc>
                <a:spcBef>
                  <a:spcPts val="40"/>
                </a:spcBef>
              </a:pPr>
              <a:r>
                <a:rPr sz="800" dirty="0">
                  <a:latin typeface="Tahoma"/>
                  <a:cs typeface="Tahoma"/>
                </a:rPr>
                <a:t>100100110</a:t>
              </a:r>
              <a:endParaRPr sz="800">
                <a:latin typeface="Tahoma"/>
                <a:cs typeface="Tahoma"/>
              </a:endParaRPr>
            </a:p>
          </p:txBody>
        </p:sp>
        <p:sp>
          <p:nvSpPr>
            <p:cNvPr id="82" name="object 24"/>
            <p:cNvSpPr txBox="1"/>
            <p:nvPr/>
          </p:nvSpPr>
          <p:spPr>
            <a:xfrm>
              <a:off x="3083708" y="5999048"/>
              <a:ext cx="525145" cy="13208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800" dirty="0">
                  <a:latin typeface="Tahoma"/>
                  <a:cs typeface="Tahoma"/>
                </a:rPr>
                <a:t>101110100</a:t>
              </a:r>
              <a:endParaRPr sz="800">
                <a:latin typeface="Tahoma"/>
                <a:cs typeface="Tahoma"/>
              </a:endParaRPr>
            </a:p>
          </p:txBody>
        </p:sp>
        <p:sp>
          <p:nvSpPr>
            <p:cNvPr id="83" name="object 25"/>
            <p:cNvSpPr txBox="1"/>
            <p:nvPr/>
          </p:nvSpPr>
          <p:spPr>
            <a:xfrm>
              <a:off x="2898091" y="6552766"/>
              <a:ext cx="882015" cy="19177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200" b="1" dirty="0">
                  <a:solidFill>
                    <a:srgbClr val="0000FF"/>
                  </a:solidFill>
                  <a:latin typeface="Tahoma"/>
                  <a:cs typeface="Tahoma"/>
                </a:rPr>
                <a:t>Logical</a:t>
              </a:r>
              <a:r>
                <a:rPr sz="1200" b="1" spc="-100" dirty="0">
                  <a:solidFill>
                    <a:srgbClr val="0000FF"/>
                  </a:solidFill>
                  <a:latin typeface="Tahoma"/>
                  <a:cs typeface="Tahoma"/>
                </a:rPr>
                <a:t> </a:t>
              </a:r>
              <a:r>
                <a:rPr sz="1200" b="1" dirty="0">
                  <a:solidFill>
                    <a:srgbClr val="0000FF"/>
                  </a:solidFill>
                  <a:latin typeface="Tahoma"/>
                  <a:cs typeface="Tahoma"/>
                </a:rPr>
                <a:t>File</a:t>
              </a:r>
              <a:endParaRPr sz="1200">
                <a:latin typeface="Tahoma"/>
                <a:cs typeface="Tahoma"/>
              </a:endParaRPr>
            </a:p>
          </p:txBody>
        </p:sp>
        <p:sp>
          <p:nvSpPr>
            <p:cNvPr id="84" name="object 26"/>
            <p:cNvSpPr/>
            <p:nvPr/>
          </p:nvSpPr>
          <p:spPr>
            <a:xfrm>
              <a:off x="3033255" y="4119448"/>
              <a:ext cx="619125" cy="579755"/>
            </a:xfrm>
            <a:custGeom>
              <a:avLst/>
              <a:gdLst/>
              <a:ahLst/>
              <a:cxnLst/>
              <a:rect l="l" t="t" r="r" b="b"/>
              <a:pathLst>
                <a:path w="619125" h="579754">
                  <a:moveTo>
                    <a:pt x="0" y="96575"/>
                  </a:moveTo>
                  <a:lnTo>
                    <a:pt x="7589" y="58983"/>
                  </a:lnTo>
                  <a:lnTo>
                    <a:pt x="28286" y="28286"/>
                  </a:lnTo>
                  <a:lnTo>
                    <a:pt x="58983" y="7589"/>
                  </a:lnTo>
                  <a:lnTo>
                    <a:pt x="96574" y="0"/>
                  </a:lnTo>
                  <a:lnTo>
                    <a:pt x="522549" y="0"/>
                  </a:lnTo>
                  <a:lnTo>
                    <a:pt x="560141" y="7589"/>
                  </a:lnTo>
                  <a:lnTo>
                    <a:pt x="590838" y="28286"/>
                  </a:lnTo>
                  <a:lnTo>
                    <a:pt x="611535" y="58983"/>
                  </a:lnTo>
                  <a:lnTo>
                    <a:pt x="619124" y="96575"/>
                  </a:lnTo>
                  <a:lnTo>
                    <a:pt x="619124" y="482861"/>
                  </a:lnTo>
                  <a:lnTo>
                    <a:pt x="611535" y="520453"/>
                  </a:lnTo>
                  <a:lnTo>
                    <a:pt x="590838" y="551150"/>
                  </a:lnTo>
                  <a:lnTo>
                    <a:pt x="560141" y="571847"/>
                  </a:lnTo>
                  <a:lnTo>
                    <a:pt x="522549" y="579436"/>
                  </a:lnTo>
                  <a:lnTo>
                    <a:pt x="96574" y="579436"/>
                  </a:lnTo>
                  <a:lnTo>
                    <a:pt x="58983" y="571847"/>
                  </a:lnTo>
                  <a:lnTo>
                    <a:pt x="28286" y="551150"/>
                  </a:lnTo>
                  <a:lnTo>
                    <a:pt x="7589" y="520453"/>
                  </a:lnTo>
                  <a:lnTo>
                    <a:pt x="0" y="482861"/>
                  </a:lnTo>
                  <a:lnTo>
                    <a:pt x="0" y="96575"/>
                  </a:lnTo>
                  <a:close/>
                </a:path>
              </a:pathLst>
            </a:custGeom>
            <a:ln w="25399">
              <a:solidFill>
                <a:srgbClr val="FFA9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5" name="object 27"/>
            <p:cNvSpPr txBox="1"/>
            <p:nvPr/>
          </p:nvSpPr>
          <p:spPr>
            <a:xfrm>
              <a:off x="3276654" y="4287240"/>
              <a:ext cx="54610" cy="254635"/>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600" b="1" spc="-665" dirty="0">
                  <a:latin typeface="Arial"/>
                  <a:cs typeface="Arial"/>
                </a:rPr>
                <a:t>1</a:t>
              </a:r>
              <a:endParaRPr sz="1600">
                <a:latin typeface="Arial"/>
                <a:cs typeface="Arial"/>
              </a:endParaRPr>
            </a:p>
          </p:txBody>
        </p:sp>
        <p:sp>
          <p:nvSpPr>
            <p:cNvPr id="86" name="object 28"/>
            <p:cNvSpPr/>
            <p:nvPr/>
          </p:nvSpPr>
          <p:spPr>
            <a:xfrm>
              <a:off x="3033255" y="4703648"/>
              <a:ext cx="619125" cy="579755"/>
            </a:xfrm>
            <a:custGeom>
              <a:avLst/>
              <a:gdLst/>
              <a:ahLst/>
              <a:cxnLst/>
              <a:rect l="l" t="t" r="r" b="b"/>
              <a:pathLst>
                <a:path w="619125" h="579754">
                  <a:moveTo>
                    <a:pt x="0" y="96574"/>
                  </a:moveTo>
                  <a:lnTo>
                    <a:pt x="7589" y="58983"/>
                  </a:lnTo>
                  <a:lnTo>
                    <a:pt x="28286" y="28286"/>
                  </a:lnTo>
                  <a:lnTo>
                    <a:pt x="58983" y="7589"/>
                  </a:lnTo>
                  <a:lnTo>
                    <a:pt x="96574" y="0"/>
                  </a:lnTo>
                  <a:lnTo>
                    <a:pt x="522549" y="0"/>
                  </a:lnTo>
                  <a:lnTo>
                    <a:pt x="560141" y="7589"/>
                  </a:lnTo>
                  <a:lnTo>
                    <a:pt x="590838" y="28286"/>
                  </a:lnTo>
                  <a:lnTo>
                    <a:pt x="611535" y="58983"/>
                  </a:lnTo>
                  <a:lnTo>
                    <a:pt x="619124" y="96574"/>
                  </a:lnTo>
                  <a:lnTo>
                    <a:pt x="619124" y="482861"/>
                  </a:lnTo>
                  <a:lnTo>
                    <a:pt x="611535" y="520452"/>
                  </a:lnTo>
                  <a:lnTo>
                    <a:pt x="590838" y="551150"/>
                  </a:lnTo>
                  <a:lnTo>
                    <a:pt x="560141" y="571847"/>
                  </a:lnTo>
                  <a:lnTo>
                    <a:pt x="522549" y="579436"/>
                  </a:lnTo>
                  <a:lnTo>
                    <a:pt x="96574" y="579436"/>
                  </a:lnTo>
                  <a:lnTo>
                    <a:pt x="58983" y="571847"/>
                  </a:lnTo>
                  <a:lnTo>
                    <a:pt x="28286" y="551150"/>
                  </a:lnTo>
                  <a:lnTo>
                    <a:pt x="7589" y="520452"/>
                  </a:lnTo>
                  <a:lnTo>
                    <a:pt x="0" y="482861"/>
                  </a:lnTo>
                  <a:lnTo>
                    <a:pt x="0" y="96574"/>
                  </a:lnTo>
                  <a:close/>
                </a:path>
              </a:pathLst>
            </a:custGeom>
            <a:ln w="25399">
              <a:solidFill>
                <a:srgbClr val="FFA9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7" name="object 29"/>
            <p:cNvSpPr txBox="1"/>
            <p:nvPr/>
          </p:nvSpPr>
          <p:spPr>
            <a:xfrm>
              <a:off x="3083708" y="4792548"/>
              <a:ext cx="525145" cy="333375"/>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800" dirty="0">
                  <a:latin typeface="Tahoma"/>
                  <a:cs typeface="Tahoma"/>
                </a:rPr>
                <a:t>010</a:t>
              </a:r>
              <a:r>
                <a:rPr sz="800" spc="-229" dirty="0">
                  <a:latin typeface="Tahoma"/>
                  <a:cs typeface="Tahoma"/>
                </a:rPr>
                <a:t>1</a:t>
              </a:r>
              <a:r>
                <a:rPr sz="2400" b="1" spc="-997" baseline="-20833" dirty="0">
                  <a:latin typeface="Arial"/>
                  <a:cs typeface="Arial"/>
                </a:rPr>
                <a:t>2</a:t>
              </a:r>
              <a:r>
                <a:rPr sz="800" dirty="0">
                  <a:latin typeface="Tahoma"/>
                  <a:cs typeface="Tahoma"/>
                </a:rPr>
                <a:t>01001</a:t>
              </a:r>
              <a:endParaRPr sz="800">
                <a:latin typeface="Tahoma"/>
                <a:cs typeface="Tahoma"/>
              </a:endParaRPr>
            </a:p>
          </p:txBody>
        </p:sp>
        <p:sp>
          <p:nvSpPr>
            <p:cNvPr id="88" name="object 30"/>
            <p:cNvSpPr/>
            <p:nvPr/>
          </p:nvSpPr>
          <p:spPr>
            <a:xfrm>
              <a:off x="3033255" y="5287848"/>
              <a:ext cx="619125" cy="579755"/>
            </a:xfrm>
            <a:custGeom>
              <a:avLst/>
              <a:gdLst/>
              <a:ahLst/>
              <a:cxnLst/>
              <a:rect l="l" t="t" r="r" b="b"/>
              <a:pathLst>
                <a:path w="619125" h="579754">
                  <a:moveTo>
                    <a:pt x="0" y="96574"/>
                  </a:moveTo>
                  <a:lnTo>
                    <a:pt x="7589" y="58983"/>
                  </a:lnTo>
                  <a:lnTo>
                    <a:pt x="28286" y="28286"/>
                  </a:lnTo>
                  <a:lnTo>
                    <a:pt x="58983" y="7589"/>
                  </a:lnTo>
                  <a:lnTo>
                    <a:pt x="96574" y="0"/>
                  </a:lnTo>
                  <a:lnTo>
                    <a:pt x="522549" y="0"/>
                  </a:lnTo>
                  <a:lnTo>
                    <a:pt x="560141" y="7589"/>
                  </a:lnTo>
                  <a:lnTo>
                    <a:pt x="590838" y="28286"/>
                  </a:lnTo>
                  <a:lnTo>
                    <a:pt x="611535" y="58983"/>
                  </a:lnTo>
                  <a:lnTo>
                    <a:pt x="619124" y="96574"/>
                  </a:lnTo>
                  <a:lnTo>
                    <a:pt x="619124" y="482861"/>
                  </a:lnTo>
                  <a:lnTo>
                    <a:pt x="611535" y="520452"/>
                  </a:lnTo>
                  <a:lnTo>
                    <a:pt x="590838" y="551150"/>
                  </a:lnTo>
                  <a:lnTo>
                    <a:pt x="560141" y="571847"/>
                  </a:lnTo>
                  <a:lnTo>
                    <a:pt x="522549" y="579436"/>
                  </a:lnTo>
                  <a:lnTo>
                    <a:pt x="96574" y="579436"/>
                  </a:lnTo>
                  <a:lnTo>
                    <a:pt x="58983" y="571847"/>
                  </a:lnTo>
                  <a:lnTo>
                    <a:pt x="28286" y="551150"/>
                  </a:lnTo>
                  <a:lnTo>
                    <a:pt x="7589" y="520452"/>
                  </a:lnTo>
                  <a:lnTo>
                    <a:pt x="0" y="482861"/>
                  </a:lnTo>
                  <a:lnTo>
                    <a:pt x="0" y="96574"/>
                  </a:lnTo>
                  <a:close/>
                </a:path>
              </a:pathLst>
            </a:custGeom>
            <a:ln w="25399">
              <a:solidFill>
                <a:srgbClr val="FFA9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9" name="object 31"/>
            <p:cNvSpPr txBox="1"/>
            <p:nvPr/>
          </p:nvSpPr>
          <p:spPr>
            <a:xfrm>
              <a:off x="3083708" y="5402148"/>
              <a:ext cx="525145" cy="307975"/>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800" dirty="0">
                  <a:latin typeface="Tahoma"/>
                  <a:cs typeface="Tahoma"/>
                </a:rPr>
                <a:t>101</a:t>
              </a:r>
              <a:r>
                <a:rPr sz="800" spc="-229" dirty="0">
                  <a:latin typeface="Tahoma"/>
                  <a:cs typeface="Tahoma"/>
                </a:rPr>
                <a:t>1</a:t>
              </a:r>
              <a:r>
                <a:rPr sz="2400" b="1" spc="-997" baseline="-13888" dirty="0">
                  <a:latin typeface="Arial"/>
                  <a:cs typeface="Arial"/>
                </a:rPr>
                <a:t>3</a:t>
              </a:r>
              <a:r>
                <a:rPr sz="800" dirty="0">
                  <a:latin typeface="Tahoma"/>
                  <a:cs typeface="Tahoma"/>
                </a:rPr>
                <a:t>01001</a:t>
              </a:r>
              <a:endParaRPr sz="800">
                <a:latin typeface="Tahoma"/>
                <a:cs typeface="Tahoma"/>
              </a:endParaRPr>
            </a:p>
          </p:txBody>
        </p:sp>
        <p:sp>
          <p:nvSpPr>
            <p:cNvPr id="90" name="object 32"/>
            <p:cNvSpPr/>
            <p:nvPr/>
          </p:nvSpPr>
          <p:spPr>
            <a:xfrm>
              <a:off x="3033255" y="5872048"/>
              <a:ext cx="619125" cy="579755"/>
            </a:xfrm>
            <a:custGeom>
              <a:avLst/>
              <a:gdLst/>
              <a:ahLst/>
              <a:cxnLst/>
              <a:rect l="l" t="t" r="r" b="b"/>
              <a:pathLst>
                <a:path w="619125" h="579754">
                  <a:moveTo>
                    <a:pt x="0" y="96574"/>
                  </a:moveTo>
                  <a:lnTo>
                    <a:pt x="7589" y="58983"/>
                  </a:lnTo>
                  <a:lnTo>
                    <a:pt x="28286" y="28286"/>
                  </a:lnTo>
                  <a:lnTo>
                    <a:pt x="58983" y="7589"/>
                  </a:lnTo>
                  <a:lnTo>
                    <a:pt x="96574" y="0"/>
                  </a:lnTo>
                  <a:lnTo>
                    <a:pt x="522549" y="0"/>
                  </a:lnTo>
                  <a:lnTo>
                    <a:pt x="560141" y="7589"/>
                  </a:lnTo>
                  <a:lnTo>
                    <a:pt x="590838" y="28286"/>
                  </a:lnTo>
                  <a:lnTo>
                    <a:pt x="611535" y="58983"/>
                  </a:lnTo>
                  <a:lnTo>
                    <a:pt x="619124" y="96574"/>
                  </a:lnTo>
                  <a:lnTo>
                    <a:pt x="619124" y="482861"/>
                  </a:lnTo>
                  <a:lnTo>
                    <a:pt x="611535" y="520453"/>
                  </a:lnTo>
                  <a:lnTo>
                    <a:pt x="590838" y="551150"/>
                  </a:lnTo>
                  <a:lnTo>
                    <a:pt x="560141" y="571847"/>
                  </a:lnTo>
                  <a:lnTo>
                    <a:pt x="522549" y="579436"/>
                  </a:lnTo>
                  <a:lnTo>
                    <a:pt x="96574" y="579436"/>
                  </a:lnTo>
                  <a:lnTo>
                    <a:pt x="58983" y="571847"/>
                  </a:lnTo>
                  <a:lnTo>
                    <a:pt x="28286" y="551150"/>
                  </a:lnTo>
                  <a:lnTo>
                    <a:pt x="7589" y="520453"/>
                  </a:lnTo>
                  <a:lnTo>
                    <a:pt x="0" y="482861"/>
                  </a:lnTo>
                  <a:lnTo>
                    <a:pt x="0" y="96574"/>
                  </a:lnTo>
                  <a:close/>
                </a:path>
              </a:pathLst>
            </a:custGeom>
            <a:ln w="25399">
              <a:solidFill>
                <a:srgbClr val="FFA9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1" name="object 33"/>
            <p:cNvSpPr txBox="1"/>
            <p:nvPr/>
          </p:nvSpPr>
          <p:spPr>
            <a:xfrm>
              <a:off x="3276654" y="6039840"/>
              <a:ext cx="138430" cy="254635"/>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600" b="1" dirty="0">
                  <a:latin typeface="Arial"/>
                  <a:cs typeface="Arial"/>
                </a:rPr>
                <a:t>4</a:t>
              </a:r>
              <a:endParaRPr sz="1600">
                <a:latin typeface="Arial"/>
                <a:cs typeface="Arial"/>
              </a:endParaRPr>
            </a:p>
          </p:txBody>
        </p:sp>
        <p:sp>
          <p:nvSpPr>
            <p:cNvPr id="92" name="object 34"/>
            <p:cNvSpPr txBox="1"/>
            <p:nvPr/>
          </p:nvSpPr>
          <p:spPr>
            <a:xfrm>
              <a:off x="1724594" y="5141480"/>
              <a:ext cx="520700" cy="191770"/>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200" b="1" dirty="0">
                  <a:solidFill>
                    <a:srgbClr val="0000FF"/>
                  </a:solidFill>
                  <a:latin typeface="Tahoma"/>
                  <a:cs typeface="Tahoma"/>
                </a:rPr>
                <a:t>Blocks</a:t>
              </a:r>
              <a:endParaRPr sz="1200">
                <a:latin typeface="Tahoma"/>
                <a:cs typeface="Tahoma"/>
              </a:endParaRPr>
            </a:p>
          </p:txBody>
        </p:sp>
        <p:sp>
          <p:nvSpPr>
            <p:cNvPr id="93" name="object 35"/>
            <p:cNvSpPr/>
            <p:nvPr/>
          </p:nvSpPr>
          <p:spPr>
            <a:xfrm>
              <a:off x="2318880" y="4411814"/>
              <a:ext cx="676910" cy="822325"/>
            </a:xfrm>
            <a:custGeom>
              <a:avLst/>
              <a:gdLst/>
              <a:ahLst/>
              <a:cxnLst/>
              <a:rect l="l" t="t" r="r" b="b"/>
              <a:pathLst>
                <a:path w="676910" h="822325">
                  <a:moveTo>
                    <a:pt x="0" y="822058"/>
                  </a:moveTo>
                  <a:lnTo>
                    <a:pt x="66674" y="812533"/>
                  </a:lnTo>
                  <a:lnTo>
                    <a:pt x="130968" y="786339"/>
                  </a:lnTo>
                  <a:lnTo>
                    <a:pt x="191293" y="745858"/>
                  </a:lnTo>
                  <a:lnTo>
                    <a:pt x="245268" y="693470"/>
                  </a:lnTo>
                  <a:lnTo>
                    <a:pt x="291305" y="630764"/>
                  </a:lnTo>
                  <a:lnTo>
                    <a:pt x="326230" y="561708"/>
                  </a:lnTo>
                  <a:lnTo>
                    <a:pt x="349249" y="487095"/>
                  </a:lnTo>
                  <a:lnTo>
                    <a:pt x="357187" y="410102"/>
                  </a:lnTo>
                  <a:lnTo>
                    <a:pt x="365124" y="333108"/>
                  </a:lnTo>
                  <a:lnTo>
                    <a:pt x="386555" y="258495"/>
                  </a:lnTo>
                  <a:lnTo>
                    <a:pt x="420687" y="189439"/>
                  </a:lnTo>
                  <a:lnTo>
                    <a:pt x="465137" y="126733"/>
                  </a:lnTo>
                  <a:lnTo>
                    <a:pt x="516730" y="74345"/>
                  </a:lnTo>
                  <a:lnTo>
                    <a:pt x="575468" y="33864"/>
                  </a:lnTo>
                  <a:lnTo>
                    <a:pt x="637380" y="7670"/>
                  </a:lnTo>
                  <a:lnTo>
                    <a:pt x="669130" y="527"/>
                  </a:lnTo>
                  <a:lnTo>
                    <a:pt x="676342" y="0"/>
                  </a:lnTo>
                </a:path>
              </a:pathLst>
            </a:custGeom>
            <a:ln w="9524">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4" name="object 36"/>
            <p:cNvSpPr/>
            <p:nvPr/>
          </p:nvSpPr>
          <p:spPr>
            <a:xfrm>
              <a:off x="2941777" y="4377525"/>
              <a:ext cx="79375" cy="76200"/>
            </a:xfrm>
            <a:custGeom>
              <a:avLst/>
              <a:gdLst/>
              <a:ahLst/>
              <a:cxnLst/>
              <a:rect l="l" t="t" r="r" b="b"/>
              <a:pathLst>
                <a:path w="79375" h="76200">
                  <a:moveTo>
                    <a:pt x="0" y="0"/>
                  </a:moveTo>
                  <a:lnTo>
                    <a:pt x="5562" y="75996"/>
                  </a:lnTo>
                  <a:lnTo>
                    <a:pt x="78778" y="32435"/>
                  </a:lnTo>
                  <a:lnTo>
                    <a:pt x="0" y="0"/>
                  </a:lnTo>
                  <a:close/>
                </a:path>
              </a:pathLst>
            </a:custGeom>
            <a:solidFill>
              <a:srgbClr val="0000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5" name="object 37"/>
            <p:cNvSpPr/>
            <p:nvPr/>
          </p:nvSpPr>
          <p:spPr>
            <a:xfrm>
              <a:off x="2318880" y="4995101"/>
              <a:ext cx="676910" cy="238760"/>
            </a:xfrm>
            <a:custGeom>
              <a:avLst/>
              <a:gdLst/>
              <a:ahLst/>
              <a:cxnLst/>
              <a:rect l="l" t="t" r="r" b="b"/>
              <a:pathLst>
                <a:path w="676910" h="238760">
                  <a:moveTo>
                    <a:pt x="0" y="238771"/>
                  </a:moveTo>
                  <a:lnTo>
                    <a:pt x="66674" y="236390"/>
                  </a:lnTo>
                  <a:lnTo>
                    <a:pt x="130968" y="228453"/>
                  </a:lnTo>
                  <a:lnTo>
                    <a:pt x="191293" y="216546"/>
                  </a:lnTo>
                  <a:lnTo>
                    <a:pt x="245268" y="201465"/>
                  </a:lnTo>
                  <a:lnTo>
                    <a:pt x="291305" y="183209"/>
                  </a:lnTo>
                  <a:lnTo>
                    <a:pt x="326230" y="163365"/>
                  </a:lnTo>
                  <a:lnTo>
                    <a:pt x="357187" y="118915"/>
                  </a:lnTo>
                  <a:lnTo>
                    <a:pt x="365124" y="96690"/>
                  </a:lnTo>
                  <a:lnTo>
                    <a:pt x="386555" y="74465"/>
                  </a:lnTo>
                  <a:lnTo>
                    <a:pt x="420687" y="54621"/>
                  </a:lnTo>
                  <a:lnTo>
                    <a:pt x="465137" y="36365"/>
                  </a:lnTo>
                  <a:lnTo>
                    <a:pt x="516730" y="21283"/>
                  </a:lnTo>
                  <a:lnTo>
                    <a:pt x="575468" y="9377"/>
                  </a:lnTo>
                  <a:lnTo>
                    <a:pt x="637380" y="1440"/>
                  </a:lnTo>
                  <a:lnTo>
                    <a:pt x="676292" y="0"/>
                  </a:lnTo>
                </a:path>
              </a:pathLst>
            </a:custGeom>
            <a:ln w="9524">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6" name="object 38"/>
            <p:cNvSpPr/>
            <p:nvPr/>
          </p:nvSpPr>
          <p:spPr>
            <a:xfrm>
              <a:off x="2942996" y="4958905"/>
              <a:ext cx="78105" cy="76200"/>
            </a:xfrm>
            <a:custGeom>
              <a:avLst/>
              <a:gdLst/>
              <a:ahLst/>
              <a:cxnLst/>
              <a:rect l="l" t="t" r="r" b="b"/>
              <a:pathLst>
                <a:path w="78105" h="76200">
                  <a:moveTo>
                    <a:pt x="0" y="0"/>
                  </a:moveTo>
                  <a:lnTo>
                    <a:pt x="2819" y="76149"/>
                  </a:lnTo>
                  <a:lnTo>
                    <a:pt x="77558" y="35255"/>
                  </a:lnTo>
                  <a:lnTo>
                    <a:pt x="0" y="0"/>
                  </a:lnTo>
                  <a:close/>
                </a:path>
              </a:pathLst>
            </a:custGeom>
            <a:solidFill>
              <a:srgbClr val="0000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7" name="object 39"/>
            <p:cNvSpPr/>
            <p:nvPr/>
          </p:nvSpPr>
          <p:spPr>
            <a:xfrm>
              <a:off x="2318880" y="5233873"/>
              <a:ext cx="676910" cy="343535"/>
            </a:xfrm>
            <a:custGeom>
              <a:avLst/>
              <a:gdLst/>
              <a:ahLst/>
              <a:cxnLst/>
              <a:rect l="l" t="t" r="r" b="b"/>
              <a:pathLst>
                <a:path w="676910" h="343535">
                  <a:moveTo>
                    <a:pt x="0" y="0"/>
                  </a:moveTo>
                  <a:lnTo>
                    <a:pt x="66674" y="3968"/>
                  </a:lnTo>
                  <a:lnTo>
                    <a:pt x="130968" y="15081"/>
                  </a:lnTo>
                  <a:lnTo>
                    <a:pt x="191293" y="31749"/>
                  </a:lnTo>
                  <a:lnTo>
                    <a:pt x="245268" y="53974"/>
                  </a:lnTo>
                  <a:lnTo>
                    <a:pt x="291305" y="80168"/>
                  </a:lnTo>
                  <a:lnTo>
                    <a:pt x="326230" y="109537"/>
                  </a:lnTo>
                  <a:lnTo>
                    <a:pt x="349249" y="140493"/>
                  </a:lnTo>
                  <a:lnTo>
                    <a:pt x="365124" y="203993"/>
                  </a:lnTo>
                  <a:lnTo>
                    <a:pt x="386555" y="234949"/>
                  </a:lnTo>
                  <a:lnTo>
                    <a:pt x="420687" y="264318"/>
                  </a:lnTo>
                  <a:lnTo>
                    <a:pt x="465137" y="290511"/>
                  </a:lnTo>
                  <a:lnTo>
                    <a:pt x="516730" y="312736"/>
                  </a:lnTo>
                  <a:lnTo>
                    <a:pt x="575468" y="329405"/>
                  </a:lnTo>
                  <a:lnTo>
                    <a:pt x="637380" y="340518"/>
                  </a:lnTo>
                  <a:lnTo>
                    <a:pt x="676322" y="342922"/>
                  </a:lnTo>
                </a:path>
              </a:pathLst>
            </a:custGeom>
            <a:ln w="9524">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8" name="object 40"/>
            <p:cNvSpPr/>
            <p:nvPr/>
          </p:nvSpPr>
          <p:spPr>
            <a:xfrm>
              <a:off x="2942145" y="5535638"/>
              <a:ext cx="78740" cy="76200"/>
            </a:xfrm>
            <a:custGeom>
              <a:avLst/>
              <a:gdLst/>
              <a:ahLst/>
              <a:cxnLst/>
              <a:rect l="l" t="t" r="r" b="b"/>
              <a:pathLst>
                <a:path w="78739" h="76200">
                  <a:moveTo>
                    <a:pt x="4699" y="0"/>
                  </a:moveTo>
                  <a:lnTo>
                    <a:pt x="0" y="76060"/>
                  </a:lnTo>
                  <a:lnTo>
                    <a:pt x="78409" y="42722"/>
                  </a:lnTo>
                  <a:lnTo>
                    <a:pt x="4699" y="0"/>
                  </a:lnTo>
                  <a:close/>
                </a:path>
              </a:pathLst>
            </a:custGeom>
            <a:solidFill>
              <a:srgbClr val="0000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9" name="object 41"/>
            <p:cNvSpPr/>
            <p:nvPr/>
          </p:nvSpPr>
          <p:spPr>
            <a:xfrm>
              <a:off x="2318880" y="5233873"/>
              <a:ext cx="676910" cy="927100"/>
            </a:xfrm>
            <a:custGeom>
              <a:avLst/>
              <a:gdLst/>
              <a:ahLst/>
              <a:cxnLst/>
              <a:rect l="l" t="t" r="r" b="b"/>
              <a:pathLst>
                <a:path w="676910" h="927100">
                  <a:moveTo>
                    <a:pt x="0" y="0"/>
                  </a:moveTo>
                  <a:lnTo>
                    <a:pt x="66674" y="10318"/>
                  </a:lnTo>
                  <a:lnTo>
                    <a:pt x="130968" y="39687"/>
                  </a:lnTo>
                  <a:lnTo>
                    <a:pt x="191293" y="85724"/>
                  </a:lnTo>
                  <a:lnTo>
                    <a:pt x="245268" y="145255"/>
                  </a:lnTo>
                  <a:lnTo>
                    <a:pt x="291305" y="215899"/>
                  </a:lnTo>
                  <a:lnTo>
                    <a:pt x="326230" y="293687"/>
                  </a:lnTo>
                  <a:lnTo>
                    <a:pt x="349249" y="377824"/>
                  </a:lnTo>
                  <a:lnTo>
                    <a:pt x="357187" y="464343"/>
                  </a:lnTo>
                  <a:lnTo>
                    <a:pt x="365124" y="550862"/>
                  </a:lnTo>
                  <a:lnTo>
                    <a:pt x="386555" y="634999"/>
                  </a:lnTo>
                  <a:lnTo>
                    <a:pt x="420687" y="712787"/>
                  </a:lnTo>
                  <a:lnTo>
                    <a:pt x="465137" y="783430"/>
                  </a:lnTo>
                  <a:lnTo>
                    <a:pt x="516730" y="842962"/>
                  </a:lnTo>
                  <a:lnTo>
                    <a:pt x="575468" y="888999"/>
                  </a:lnTo>
                  <a:lnTo>
                    <a:pt x="637380" y="918368"/>
                  </a:lnTo>
                  <a:lnTo>
                    <a:pt x="669130" y="926305"/>
                  </a:lnTo>
                  <a:lnTo>
                    <a:pt x="676342" y="926833"/>
                  </a:lnTo>
                </a:path>
              </a:pathLst>
            </a:custGeom>
            <a:ln w="9524">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0" name="object 42"/>
            <p:cNvSpPr/>
            <p:nvPr/>
          </p:nvSpPr>
          <p:spPr>
            <a:xfrm>
              <a:off x="2941777" y="6118999"/>
              <a:ext cx="79375" cy="76200"/>
            </a:xfrm>
            <a:custGeom>
              <a:avLst/>
              <a:gdLst/>
              <a:ahLst/>
              <a:cxnLst/>
              <a:rect l="l" t="t" r="r" b="b"/>
              <a:pathLst>
                <a:path w="79375" h="76200">
                  <a:moveTo>
                    <a:pt x="5562" y="0"/>
                  </a:moveTo>
                  <a:lnTo>
                    <a:pt x="0" y="75996"/>
                  </a:lnTo>
                  <a:lnTo>
                    <a:pt x="78778" y="43560"/>
                  </a:lnTo>
                  <a:lnTo>
                    <a:pt x="5562" y="0"/>
                  </a:lnTo>
                  <a:close/>
                </a:path>
              </a:pathLst>
            </a:custGeom>
            <a:solidFill>
              <a:srgbClr val="0000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1" name="object 43"/>
            <p:cNvSpPr/>
            <p:nvPr/>
          </p:nvSpPr>
          <p:spPr>
            <a:xfrm>
              <a:off x="4234992" y="4486160"/>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2" name="object 44"/>
            <p:cNvSpPr/>
            <p:nvPr/>
          </p:nvSpPr>
          <p:spPr>
            <a:xfrm>
              <a:off x="4234992" y="4486160"/>
              <a:ext cx="295275" cy="303530"/>
            </a:xfrm>
            <a:custGeom>
              <a:avLst/>
              <a:gdLst/>
              <a:ahLst/>
              <a:cxnLst/>
              <a:rect l="l" t="t" r="r" b="b"/>
              <a:pathLst>
                <a:path w="295275" h="303529">
                  <a:moveTo>
                    <a:pt x="0" y="49213"/>
                  </a:moveTo>
                  <a:lnTo>
                    <a:pt x="3867" y="30057"/>
                  </a:lnTo>
                  <a:lnTo>
                    <a:pt x="14414" y="14414"/>
                  </a:lnTo>
                  <a:lnTo>
                    <a:pt x="30057" y="3867"/>
                  </a:lnTo>
                  <a:lnTo>
                    <a:pt x="49212" y="0"/>
                  </a:lnTo>
                  <a:lnTo>
                    <a:pt x="246062" y="0"/>
                  </a:lnTo>
                  <a:lnTo>
                    <a:pt x="265217" y="3867"/>
                  </a:lnTo>
                  <a:lnTo>
                    <a:pt x="280860" y="14414"/>
                  </a:lnTo>
                  <a:lnTo>
                    <a:pt x="291407" y="30057"/>
                  </a:lnTo>
                  <a:lnTo>
                    <a:pt x="295275" y="49213"/>
                  </a:lnTo>
                  <a:lnTo>
                    <a:pt x="295275" y="253999"/>
                  </a:lnTo>
                  <a:lnTo>
                    <a:pt x="291407" y="273155"/>
                  </a:lnTo>
                  <a:lnTo>
                    <a:pt x="280860" y="288798"/>
                  </a:lnTo>
                  <a:lnTo>
                    <a:pt x="265217" y="299345"/>
                  </a:lnTo>
                  <a:lnTo>
                    <a:pt x="246062" y="303212"/>
                  </a:lnTo>
                  <a:lnTo>
                    <a:pt x="49212" y="303212"/>
                  </a:lnTo>
                  <a:lnTo>
                    <a:pt x="30057" y="299345"/>
                  </a:lnTo>
                  <a:lnTo>
                    <a:pt x="14414" y="288798"/>
                  </a:lnTo>
                  <a:lnTo>
                    <a:pt x="3867" y="273155"/>
                  </a:lnTo>
                  <a:lnTo>
                    <a:pt x="0" y="253999"/>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3" name="object 45"/>
            <p:cNvSpPr txBox="1"/>
            <p:nvPr/>
          </p:nvSpPr>
          <p:spPr>
            <a:xfrm>
              <a:off x="5432027" y="4036580"/>
              <a:ext cx="813435" cy="285115"/>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800" b="1" dirty="0">
                  <a:solidFill>
                    <a:srgbClr val="0000FF"/>
                  </a:solidFill>
                  <a:latin typeface="Arial"/>
                  <a:cs typeface="Arial"/>
                </a:rPr>
                <a:t>Cluster</a:t>
              </a:r>
              <a:endParaRPr sz="1800">
                <a:latin typeface="Arial"/>
                <a:cs typeface="Arial"/>
              </a:endParaRPr>
            </a:p>
          </p:txBody>
        </p:sp>
        <p:sp>
          <p:nvSpPr>
            <p:cNvPr id="104" name="object 46"/>
            <p:cNvSpPr/>
            <p:nvPr/>
          </p:nvSpPr>
          <p:spPr>
            <a:xfrm>
              <a:off x="5427205" y="5803785"/>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5" name="object 47"/>
            <p:cNvSpPr/>
            <p:nvPr/>
          </p:nvSpPr>
          <p:spPr>
            <a:xfrm>
              <a:off x="5427205" y="5803785"/>
              <a:ext cx="295275" cy="303530"/>
            </a:xfrm>
            <a:custGeom>
              <a:avLst/>
              <a:gdLst/>
              <a:ahLst/>
              <a:cxnLst/>
              <a:rect l="l" t="t" r="r" b="b"/>
              <a:pathLst>
                <a:path w="295275" h="303529">
                  <a:moveTo>
                    <a:pt x="0" y="49213"/>
                  </a:moveTo>
                  <a:lnTo>
                    <a:pt x="3867" y="30057"/>
                  </a:lnTo>
                  <a:lnTo>
                    <a:pt x="14414" y="14414"/>
                  </a:lnTo>
                  <a:lnTo>
                    <a:pt x="30057" y="3867"/>
                  </a:lnTo>
                  <a:lnTo>
                    <a:pt x="49212" y="0"/>
                  </a:lnTo>
                  <a:lnTo>
                    <a:pt x="246061" y="0"/>
                  </a:lnTo>
                  <a:lnTo>
                    <a:pt x="265217" y="3867"/>
                  </a:lnTo>
                  <a:lnTo>
                    <a:pt x="280860" y="14414"/>
                  </a:lnTo>
                  <a:lnTo>
                    <a:pt x="291407" y="30057"/>
                  </a:lnTo>
                  <a:lnTo>
                    <a:pt x="295274" y="49213"/>
                  </a:lnTo>
                  <a:lnTo>
                    <a:pt x="295274" y="253999"/>
                  </a:lnTo>
                  <a:lnTo>
                    <a:pt x="291407" y="273155"/>
                  </a:lnTo>
                  <a:lnTo>
                    <a:pt x="280860" y="288798"/>
                  </a:lnTo>
                  <a:lnTo>
                    <a:pt x="265217" y="299345"/>
                  </a:lnTo>
                  <a:lnTo>
                    <a:pt x="246061" y="303212"/>
                  </a:lnTo>
                  <a:lnTo>
                    <a:pt x="49212" y="303212"/>
                  </a:lnTo>
                  <a:lnTo>
                    <a:pt x="30057" y="299345"/>
                  </a:lnTo>
                  <a:lnTo>
                    <a:pt x="14414" y="288798"/>
                  </a:lnTo>
                  <a:lnTo>
                    <a:pt x="3867" y="273155"/>
                  </a:lnTo>
                  <a:lnTo>
                    <a:pt x="0" y="253999"/>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6" name="object 48"/>
            <p:cNvSpPr txBox="1"/>
            <p:nvPr/>
          </p:nvSpPr>
          <p:spPr>
            <a:xfrm>
              <a:off x="5518327" y="5833465"/>
              <a:ext cx="113030" cy="241935"/>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905"/>
                </a:lnSpc>
              </a:pPr>
              <a:r>
                <a:rPr sz="1600" b="1" dirty="0">
                  <a:latin typeface="Arial"/>
                  <a:cs typeface="Arial"/>
                </a:rPr>
                <a:t>1</a:t>
              </a:r>
              <a:endParaRPr sz="1600">
                <a:latin typeface="Arial"/>
                <a:cs typeface="Arial"/>
              </a:endParaRPr>
            </a:p>
          </p:txBody>
        </p:sp>
        <p:sp>
          <p:nvSpPr>
            <p:cNvPr id="107" name="object 49"/>
            <p:cNvSpPr/>
            <p:nvPr/>
          </p:nvSpPr>
          <p:spPr>
            <a:xfrm>
              <a:off x="6041567" y="4900498"/>
              <a:ext cx="295275" cy="303530"/>
            </a:xfrm>
            <a:custGeom>
              <a:avLst/>
              <a:gdLst/>
              <a:ahLst/>
              <a:cxnLst/>
              <a:rect l="l" t="t" r="r" b="b"/>
              <a:pathLst>
                <a:path w="295275" h="303529">
                  <a:moveTo>
                    <a:pt x="246049"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49" y="303212"/>
                  </a:lnTo>
                  <a:lnTo>
                    <a:pt x="265212" y="299344"/>
                  </a:lnTo>
                  <a:lnTo>
                    <a:pt x="280858" y="288798"/>
                  </a:lnTo>
                  <a:lnTo>
                    <a:pt x="291407" y="273155"/>
                  </a:lnTo>
                  <a:lnTo>
                    <a:pt x="295275" y="254000"/>
                  </a:lnTo>
                  <a:lnTo>
                    <a:pt x="295275" y="49212"/>
                  </a:lnTo>
                  <a:lnTo>
                    <a:pt x="291407" y="30057"/>
                  </a:lnTo>
                  <a:lnTo>
                    <a:pt x="280858" y="14414"/>
                  </a:lnTo>
                  <a:lnTo>
                    <a:pt x="265212" y="3867"/>
                  </a:lnTo>
                  <a:lnTo>
                    <a:pt x="246049"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8" name="object 50"/>
            <p:cNvSpPr/>
            <p:nvPr/>
          </p:nvSpPr>
          <p:spPr>
            <a:xfrm>
              <a:off x="6041567" y="4900498"/>
              <a:ext cx="295275" cy="303530"/>
            </a:xfrm>
            <a:custGeom>
              <a:avLst/>
              <a:gdLst/>
              <a:ahLst/>
              <a:cxnLst/>
              <a:rect l="l" t="t" r="r" b="b"/>
              <a:pathLst>
                <a:path w="295275" h="303529">
                  <a:moveTo>
                    <a:pt x="0" y="49213"/>
                  </a:moveTo>
                  <a:lnTo>
                    <a:pt x="3867" y="30057"/>
                  </a:lnTo>
                  <a:lnTo>
                    <a:pt x="14414" y="14414"/>
                  </a:lnTo>
                  <a:lnTo>
                    <a:pt x="30057" y="3867"/>
                  </a:lnTo>
                  <a:lnTo>
                    <a:pt x="49212" y="0"/>
                  </a:lnTo>
                  <a:lnTo>
                    <a:pt x="246062" y="0"/>
                  </a:lnTo>
                  <a:lnTo>
                    <a:pt x="265217" y="3867"/>
                  </a:lnTo>
                  <a:lnTo>
                    <a:pt x="280860" y="14414"/>
                  </a:lnTo>
                  <a:lnTo>
                    <a:pt x="291407" y="30057"/>
                  </a:lnTo>
                  <a:lnTo>
                    <a:pt x="295275" y="49213"/>
                  </a:lnTo>
                  <a:lnTo>
                    <a:pt x="295275" y="253998"/>
                  </a:lnTo>
                  <a:lnTo>
                    <a:pt x="291407" y="273154"/>
                  </a:lnTo>
                  <a:lnTo>
                    <a:pt x="280860" y="288797"/>
                  </a:lnTo>
                  <a:lnTo>
                    <a:pt x="265217" y="299344"/>
                  </a:lnTo>
                  <a:lnTo>
                    <a:pt x="246062" y="303211"/>
                  </a:lnTo>
                  <a:lnTo>
                    <a:pt x="49212" y="303211"/>
                  </a:lnTo>
                  <a:lnTo>
                    <a:pt x="30057" y="299344"/>
                  </a:lnTo>
                  <a:lnTo>
                    <a:pt x="14414" y="288797"/>
                  </a:lnTo>
                  <a:lnTo>
                    <a:pt x="3867" y="273154"/>
                  </a:lnTo>
                  <a:lnTo>
                    <a:pt x="0" y="253998"/>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9" name="object 51"/>
            <p:cNvSpPr/>
            <p:nvPr/>
          </p:nvSpPr>
          <p:spPr>
            <a:xfrm>
              <a:off x="6732130" y="4502035"/>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0" name="object 52"/>
            <p:cNvSpPr/>
            <p:nvPr/>
          </p:nvSpPr>
          <p:spPr>
            <a:xfrm>
              <a:off x="6732130" y="4502036"/>
              <a:ext cx="295275" cy="303530"/>
            </a:xfrm>
            <a:custGeom>
              <a:avLst/>
              <a:gdLst/>
              <a:ahLst/>
              <a:cxnLst/>
              <a:rect l="l" t="t" r="r" b="b"/>
              <a:pathLst>
                <a:path w="295275" h="303529">
                  <a:moveTo>
                    <a:pt x="0" y="49213"/>
                  </a:moveTo>
                  <a:lnTo>
                    <a:pt x="3867" y="30057"/>
                  </a:lnTo>
                  <a:lnTo>
                    <a:pt x="14414" y="14414"/>
                  </a:lnTo>
                  <a:lnTo>
                    <a:pt x="30057" y="3867"/>
                  </a:lnTo>
                  <a:lnTo>
                    <a:pt x="49213" y="0"/>
                  </a:lnTo>
                  <a:lnTo>
                    <a:pt x="246061" y="0"/>
                  </a:lnTo>
                  <a:lnTo>
                    <a:pt x="265217" y="3867"/>
                  </a:lnTo>
                  <a:lnTo>
                    <a:pt x="280860" y="14414"/>
                  </a:lnTo>
                  <a:lnTo>
                    <a:pt x="291407" y="30057"/>
                  </a:lnTo>
                  <a:lnTo>
                    <a:pt x="295274" y="49213"/>
                  </a:lnTo>
                  <a:lnTo>
                    <a:pt x="295274" y="253999"/>
                  </a:lnTo>
                  <a:lnTo>
                    <a:pt x="291407" y="273155"/>
                  </a:lnTo>
                  <a:lnTo>
                    <a:pt x="280860" y="288798"/>
                  </a:lnTo>
                  <a:lnTo>
                    <a:pt x="265217" y="299345"/>
                  </a:lnTo>
                  <a:lnTo>
                    <a:pt x="246061" y="303212"/>
                  </a:lnTo>
                  <a:lnTo>
                    <a:pt x="49213" y="303212"/>
                  </a:lnTo>
                  <a:lnTo>
                    <a:pt x="30057" y="299345"/>
                  </a:lnTo>
                  <a:lnTo>
                    <a:pt x="14414" y="288798"/>
                  </a:lnTo>
                  <a:lnTo>
                    <a:pt x="3867" y="273155"/>
                  </a:lnTo>
                  <a:lnTo>
                    <a:pt x="0" y="253999"/>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1" name="object 53"/>
            <p:cNvSpPr/>
            <p:nvPr/>
          </p:nvSpPr>
          <p:spPr>
            <a:xfrm>
              <a:off x="4215942" y="5456123"/>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2" name="object 54"/>
            <p:cNvSpPr/>
            <p:nvPr/>
          </p:nvSpPr>
          <p:spPr>
            <a:xfrm>
              <a:off x="4215942" y="5456123"/>
              <a:ext cx="295275" cy="303530"/>
            </a:xfrm>
            <a:custGeom>
              <a:avLst/>
              <a:gdLst/>
              <a:ahLst/>
              <a:cxnLst/>
              <a:rect l="l" t="t" r="r" b="b"/>
              <a:pathLst>
                <a:path w="295275" h="303529">
                  <a:moveTo>
                    <a:pt x="0" y="49213"/>
                  </a:moveTo>
                  <a:lnTo>
                    <a:pt x="3867" y="30057"/>
                  </a:lnTo>
                  <a:lnTo>
                    <a:pt x="14414" y="14414"/>
                  </a:lnTo>
                  <a:lnTo>
                    <a:pt x="30057" y="3867"/>
                  </a:lnTo>
                  <a:lnTo>
                    <a:pt x="49212" y="0"/>
                  </a:lnTo>
                  <a:lnTo>
                    <a:pt x="246062" y="0"/>
                  </a:lnTo>
                  <a:lnTo>
                    <a:pt x="265217" y="3867"/>
                  </a:lnTo>
                  <a:lnTo>
                    <a:pt x="280860" y="14414"/>
                  </a:lnTo>
                  <a:lnTo>
                    <a:pt x="291407" y="30057"/>
                  </a:lnTo>
                  <a:lnTo>
                    <a:pt x="295275" y="49213"/>
                  </a:lnTo>
                  <a:lnTo>
                    <a:pt x="295275" y="253998"/>
                  </a:lnTo>
                  <a:lnTo>
                    <a:pt x="291407" y="273154"/>
                  </a:lnTo>
                  <a:lnTo>
                    <a:pt x="280860" y="288797"/>
                  </a:lnTo>
                  <a:lnTo>
                    <a:pt x="265217" y="299344"/>
                  </a:lnTo>
                  <a:lnTo>
                    <a:pt x="246062" y="303211"/>
                  </a:lnTo>
                  <a:lnTo>
                    <a:pt x="49212" y="303211"/>
                  </a:lnTo>
                  <a:lnTo>
                    <a:pt x="30057" y="299344"/>
                  </a:lnTo>
                  <a:lnTo>
                    <a:pt x="14414" y="288797"/>
                  </a:lnTo>
                  <a:lnTo>
                    <a:pt x="3867" y="273154"/>
                  </a:lnTo>
                  <a:lnTo>
                    <a:pt x="0" y="253998"/>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3" name="object 55"/>
            <p:cNvSpPr/>
            <p:nvPr/>
          </p:nvSpPr>
          <p:spPr>
            <a:xfrm>
              <a:off x="6019342" y="5630748"/>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4" name="object 56"/>
            <p:cNvSpPr/>
            <p:nvPr/>
          </p:nvSpPr>
          <p:spPr>
            <a:xfrm>
              <a:off x="6019342" y="5630748"/>
              <a:ext cx="295275" cy="303530"/>
            </a:xfrm>
            <a:custGeom>
              <a:avLst/>
              <a:gdLst/>
              <a:ahLst/>
              <a:cxnLst/>
              <a:rect l="l" t="t" r="r" b="b"/>
              <a:pathLst>
                <a:path w="295275" h="303529">
                  <a:moveTo>
                    <a:pt x="0" y="49213"/>
                  </a:moveTo>
                  <a:lnTo>
                    <a:pt x="3867" y="30057"/>
                  </a:lnTo>
                  <a:lnTo>
                    <a:pt x="14414" y="14414"/>
                  </a:lnTo>
                  <a:lnTo>
                    <a:pt x="30057" y="3867"/>
                  </a:lnTo>
                  <a:lnTo>
                    <a:pt x="49212" y="0"/>
                  </a:lnTo>
                  <a:lnTo>
                    <a:pt x="246061" y="0"/>
                  </a:lnTo>
                  <a:lnTo>
                    <a:pt x="265217" y="3867"/>
                  </a:lnTo>
                  <a:lnTo>
                    <a:pt x="280860" y="14414"/>
                  </a:lnTo>
                  <a:lnTo>
                    <a:pt x="291407" y="30057"/>
                  </a:lnTo>
                  <a:lnTo>
                    <a:pt x="295274" y="49213"/>
                  </a:lnTo>
                  <a:lnTo>
                    <a:pt x="295274" y="253998"/>
                  </a:lnTo>
                  <a:lnTo>
                    <a:pt x="291407" y="273154"/>
                  </a:lnTo>
                  <a:lnTo>
                    <a:pt x="280860" y="288797"/>
                  </a:lnTo>
                  <a:lnTo>
                    <a:pt x="265217" y="299344"/>
                  </a:lnTo>
                  <a:lnTo>
                    <a:pt x="246061" y="303211"/>
                  </a:lnTo>
                  <a:lnTo>
                    <a:pt x="49212" y="303211"/>
                  </a:lnTo>
                  <a:lnTo>
                    <a:pt x="30057" y="299344"/>
                  </a:lnTo>
                  <a:lnTo>
                    <a:pt x="14414" y="288797"/>
                  </a:lnTo>
                  <a:lnTo>
                    <a:pt x="3867" y="273154"/>
                  </a:lnTo>
                  <a:lnTo>
                    <a:pt x="0" y="253998"/>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5" name="object 57"/>
            <p:cNvSpPr txBox="1"/>
            <p:nvPr/>
          </p:nvSpPr>
          <p:spPr>
            <a:xfrm>
              <a:off x="6110465" y="5660428"/>
              <a:ext cx="113030" cy="241935"/>
            </a:xfrm>
            <a:prstGeom prst="rect">
              <a:avLst/>
            </a:prstGeom>
          </p:spPr>
          <p:txBody>
            <a:bodyPr vert="horz"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905"/>
                </a:lnSpc>
              </a:pPr>
              <a:r>
                <a:rPr sz="1600" b="1" dirty="0">
                  <a:latin typeface="Arial"/>
                  <a:cs typeface="Arial"/>
                </a:rPr>
                <a:t>2</a:t>
              </a:r>
              <a:endParaRPr sz="1600">
                <a:latin typeface="Arial"/>
                <a:cs typeface="Arial"/>
              </a:endParaRPr>
            </a:p>
          </p:txBody>
        </p:sp>
        <p:sp>
          <p:nvSpPr>
            <p:cNvPr id="116" name="object 58"/>
            <p:cNvSpPr/>
            <p:nvPr/>
          </p:nvSpPr>
          <p:spPr>
            <a:xfrm>
              <a:off x="5458955" y="4443298"/>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7" name="object 59"/>
            <p:cNvSpPr/>
            <p:nvPr/>
          </p:nvSpPr>
          <p:spPr>
            <a:xfrm>
              <a:off x="5458955" y="4443298"/>
              <a:ext cx="295275" cy="303530"/>
            </a:xfrm>
            <a:custGeom>
              <a:avLst/>
              <a:gdLst/>
              <a:ahLst/>
              <a:cxnLst/>
              <a:rect l="l" t="t" r="r" b="b"/>
              <a:pathLst>
                <a:path w="295275" h="303529">
                  <a:moveTo>
                    <a:pt x="0" y="49213"/>
                  </a:moveTo>
                  <a:lnTo>
                    <a:pt x="3867" y="30057"/>
                  </a:lnTo>
                  <a:lnTo>
                    <a:pt x="14414" y="14414"/>
                  </a:lnTo>
                  <a:lnTo>
                    <a:pt x="30057" y="3867"/>
                  </a:lnTo>
                  <a:lnTo>
                    <a:pt x="49212" y="0"/>
                  </a:lnTo>
                  <a:lnTo>
                    <a:pt x="246061" y="0"/>
                  </a:lnTo>
                  <a:lnTo>
                    <a:pt x="265217" y="3867"/>
                  </a:lnTo>
                  <a:lnTo>
                    <a:pt x="280860" y="14414"/>
                  </a:lnTo>
                  <a:lnTo>
                    <a:pt x="291407" y="30057"/>
                  </a:lnTo>
                  <a:lnTo>
                    <a:pt x="295274" y="49213"/>
                  </a:lnTo>
                  <a:lnTo>
                    <a:pt x="295274" y="253998"/>
                  </a:lnTo>
                  <a:lnTo>
                    <a:pt x="291407" y="273154"/>
                  </a:lnTo>
                  <a:lnTo>
                    <a:pt x="280860" y="288797"/>
                  </a:lnTo>
                  <a:lnTo>
                    <a:pt x="265217" y="299344"/>
                  </a:lnTo>
                  <a:lnTo>
                    <a:pt x="246061" y="303211"/>
                  </a:lnTo>
                  <a:lnTo>
                    <a:pt x="49212" y="303211"/>
                  </a:lnTo>
                  <a:lnTo>
                    <a:pt x="30057" y="299344"/>
                  </a:lnTo>
                  <a:lnTo>
                    <a:pt x="14414" y="288797"/>
                  </a:lnTo>
                  <a:lnTo>
                    <a:pt x="3867" y="273154"/>
                  </a:lnTo>
                  <a:lnTo>
                    <a:pt x="0" y="253998"/>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8" name="object 60"/>
            <p:cNvSpPr txBox="1"/>
            <p:nvPr/>
          </p:nvSpPr>
          <p:spPr>
            <a:xfrm>
              <a:off x="5347830" y="4382973"/>
              <a:ext cx="1127125" cy="901700"/>
            </a:xfrm>
            <a:prstGeom prst="rect">
              <a:avLst/>
            </a:prstGeom>
            <a:ln w="9524">
              <a:solidFill>
                <a:srgbClr val="000000"/>
              </a:solidFill>
            </a:ln>
          </p:spPr>
          <p:txBody>
            <a:bodyPr vert="horz" wrap="square" lIns="0" tIns="8509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7485">
                <a:lnSpc>
                  <a:spcPct val="100000"/>
                </a:lnSpc>
                <a:spcBef>
                  <a:spcPts val="670"/>
                </a:spcBef>
              </a:pPr>
              <a:r>
                <a:rPr sz="1600" b="1" dirty="0">
                  <a:latin typeface="Arial"/>
                  <a:cs typeface="Arial"/>
                </a:rPr>
                <a:t>3</a:t>
              </a:r>
              <a:endParaRPr sz="1600">
                <a:latin typeface="Arial"/>
                <a:cs typeface="Arial"/>
              </a:endParaRPr>
            </a:p>
            <a:p>
              <a:pPr>
                <a:lnSpc>
                  <a:spcPct val="100000"/>
                </a:lnSpc>
                <a:spcBef>
                  <a:spcPts val="10"/>
                </a:spcBef>
              </a:pPr>
              <a:endParaRPr sz="1450">
                <a:latin typeface="Times New Roman"/>
                <a:cs typeface="Times New Roman"/>
              </a:endParaRPr>
            </a:p>
            <a:p>
              <a:pPr marR="216535" algn="r">
                <a:lnSpc>
                  <a:spcPct val="100000"/>
                </a:lnSpc>
              </a:pPr>
              <a:r>
                <a:rPr sz="1600" b="1" dirty="0">
                  <a:latin typeface="Arial"/>
                  <a:cs typeface="Arial"/>
                </a:rPr>
                <a:t>1</a:t>
              </a:r>
              <a:endParaRPr sz="1600">
                <a:latin typeface="Arial"/>
                <a:cs typeface="Arial"/>
              </a:endParaRPr>
            </a:p>
          </p:txBody>
        </p:sp>
        <p:sp>
          <p:nvSpPr>
            <p:cNvPr id="119" name="object 61"/>
            <p:cNvSpPr/>
            <p:nvPr/>
          </p:nvSpPr>
          <p:spPr>
            <a:xfrm>
              <a:off x="6711492" y="5724410"/>
              <a:ext cx="295275" cy="303530"/>
            </a:xfrm>
            <a:custGeom>
              <a:avLst/>
              <a:gdLst/>
              <a:ahLst/>
              <a:cxnLst/>
              <a:rect l="l" t="t" r="r" b="b"/>
              <a:pathLst>
                <a:path w="295275" h="303529">
                  <a:moveTo>
                    <a:pt x="246049" y="0"/>
                  </a:moveTo>
                  <a:lnTo>
                    <a:pt x="49212" y="0"/>
                  </a:lnTo>
                  <a:lnTo>
                    <a:pt x="30057" y="3867"/>
                  </a:lnTo>
                  <a:lnTo>
                    <a:pt x="14414" y="14414"/>
                  </a:lnTo>
                  <a:lnTo>
                    <a:pt x="3867" y="30057"/>
                  </a:lnTo>
                  <a:lnTo>
                    <a:pt x="0" y="49212"/>
                  </a:lnTo>
                  <a:lnTo>
                    <a:pt x="0" y="254000"/>
                  </a:lnTo>
                  <a:lnTo>
                    <a:pt x="3867" y="273155"/>
                  </a:lnTo>
                  <a:lnTo>
                    <a:pt x="14414" y="288798"/>
                  </a:lnTo>
                  <a:lnTo>
                    <a:pt x="30057" y="299344"/>
                  </a:lnTo>
                  <a:lnTo>
                    <a:pt x="49212" y="303212"/>
                  </a:lnTo>
                  <a:lnTo>
                    <a:pt x="246049" y="303212"/>
                  </a:lnTo>
                  <a:lnTo>
                    <a:pt x="265212" y="299344"/>
                  </a:lnTo>
                  <a:lnTo>
                    <a:pt x="280858" y="288798"/>
                  </a:lnTo>
                  <a:lnTo>
                    <a:pt x="291407" y="273155"/>
                  </a:lnTo>
                  <a:lnTo>
                    <a:pt x="295275" y="254000"/>
                  </a:lnTo>
                  <a:lnTo>
                    <a:pt x="295275" y="49212"/>
                  </a:lnTo>
                  <a:lnTo>
                    <a:pt x="291407" y="30057"/>
                  </a:lnTo>
                  <a:lnTo>
                    <a:pt x="280858" y="14414"/>
                  </a:lnTo>
                  <a:lnTo>
                    <a:pt x="265212" y="3867"/>
                  </a:lnTo>
                  <a:lnTo>
                    <a:pt x="246049"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0" name="object 62"/>
            <p:cNvSpPr/>
            <p:nvPr/>
          </p:nvSpPr>
          <p:spPr>
            <a:xfrm>
              <a:off x="6711492" y="5724410"/>
              <a:ext cx="295275" cy="303530"/>
            </a:xfrm>
            <a:custGeom>
              <a:avLst/>
              <a:gdLst/>
              <a:ahLst/>
              <a:cxnLst/>
              <a:rect l="l" t="t" r="r" b="b"/>
              <a:pathLst>
                <a:path w="295275" h="303529">
                  <a:moveTo>
                    <a:pt x="0" y="49213"/>
                  </a:moveTo>
                  <a:lnTo>
                    <a:pt x="3867" y="30057"/>
                  </a:lnTo>
                  <a:lnTo>
                    <a:pt x="14414" y="14414"/>
                  </a:lnTo>
                  <a:lnTo>
                    <a:pt x="30057" y="3867"/>
                  </a:lnTo>
                  <a:lnTo>
                    <a:pt x="49213" y="0"/>
                  </a:lnTo>
                  <a:lnTo>
                    <a:pt x="246062" y="0"/>
                  </a:lnTo>
                  <a:lnTo>
                    <a:pt x="265217" y="3867"/>
                  </a:lnTo>
                  <a:lnTo>
                    <a:pt x="280860" y="14414"/>
                  </a:lnTo>
                  <a:lnTo>
                    <a:pt x="291407" y="30057"/>
                  </a:lnTo>
                  <a:lnTo>
                    <a:pt x="295275" y="49213"/>
                  </a:lnTo>
                  <a:lnTo>
                    <a:pt x="295275" y="253999"/>
                  </a:lnTo>
                  <a:lnTo>
                    <a:pt x="291407" y="273155"/>
                  </a:lnTo>
                  <a:lnTo>
                    <a:pt x="280860" y="288798"/>
                  </a:lnTo>
                  <a:lnTo>
                    <a:pt x="265217" y="299345"/>
                  </a:lnTo>
                  <a:lnTo>
                    <a:pt x="246062" y="303212"/>
                  </a:lnTo>
                  <a:lnTo>
                    <a:pt x="49213" y="303212"/>
                  </a:lnTo>
                  <a:lnTo>
                    <a:pt x="30057" y="299345"/>
                  </a:lnTo>
                  <a:lnTo>
                    <a:pt x="14414" y="288798"/>
                  </a:lnTo>
                  <a:lnTo>
                    <a:pt x="3867" y="273155"/>
                  </a:lnTo>
                  <a:lnTo>
                    <a:pt x="0" y="253999"/>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1" name="object 63"/>
            <p:cNvSpPr/>
            <p:nvPr/>
          </p:nvSpPr>
          <p:spPr>
            <a:xfrm>
              <a:off x="7227430" y="4859223"/>
              <a:ext cx="295275" cy="303530"/>
            </a:xfrm>
            <a:custGeom>
              <a:avLst/>
              <a:gdLst/>
              <a:ahLst/>
              <a:cxnLst/>
              <a:rect l="l" t="t" r="r" b="b"/>
              <a:pathLst>
                <a:path w="295275" h="303529">
                  <a:moveTo>
                    <a:pt x="246049"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49" y="303212"/>
                  </a:lnTo>
                  <a:lnTo>
                    <a:pt x="265212" y="299344"/>
                  </a:lnTo>
                  <a:lnTo>
                    <a:pt x="280858" y="288798"/>
                  </a:lnTo>
                  <a:lnTo>
                    <a:pt x="291407" y="273155"/>
                  </a:lnTo>
                  <a:lnTo>
                    <a:pt x="295275" y="254000"/>
                  </a:lnTo>
                  <a:lnTo>
                    <a:pt x="295275" y="49212"/>
                  </a:lnTo>
                  <a:lnTo>
                    <a:pt x="291407" y="30057"/>
                  </a:lnTo>
                  <a:lnTo>
                    <a:pt x="280858" y="14414"/>
                  </a:lnTo>
                  <a:lnTo>
                    <a:pt x="265212" y="3867"/>
                  </a:lnTo>
                  <a:lnTo>
                    <a:pt x="246049"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2" name="object 64"/>
            <p:cNvSpPr/>
            <p:nvPr/>
          </p:nvSpPr>
          <p:spPr>
            <a:xfrm>
              <a:off x="7227430" y="4859223"/>
              <a:ext cx="295275" cy="303530"/>
            </a:xfrm>
            <a:custGeom>
              <a:avLst/>
              <a:gdLst/>
              <a:ahLst/>
              <a:cxnLst/>
              <a:rect l="l" t="t" r="r" b="b"/>
              <a:pathLst>
                <a:path w="295275" h="303529">
                  <a:moveTo>
                    <a:pt x="0" y="49213"/>
                  </a:moveTo>
                  <a:lnTo>
                    <a:pt x="3867" y="30057"/>
                  </a:lnTo>
                  <a:lnTo>
                    <a:pt x="14414" y="14414"/>
                  </a:lnTo>
                  <a:lnTo>
                    <a:pt x="30057" y="3867"/>
                  </a:lnTo>
                  <a:lnTo>
                    <a:pt x="49213" y="0"/>
                  </a:lnTo>
                  <a:lnTo>
                    <a:pt x="246061" y="0"/>
                  </a:lnTo>
                  <a:lnTo>
                    <a:pt x="265217" y="3867"/>
                  </a:lnTo>
                  <a:lnTo>
                    <a:pt x="280860" y="14414"/>
                  </a:lnTo>
                  <a:lnTo>
                    <a:pt x="291407" y="30057"/>
                  </a:lnTo>
                  <a:lnTo>
                    <a:pt x="295274" y="49213"/>
                  </a:lnTo>
                  <a:lnTo>
                    <a:pt x="295274" y="253998"/>
                  </a:lnTo>
                  <a:lnTo>
                    <a:pt x="291407" y="273154"/>
                  </a:lnTo>
                  <a:lnTo>
                    <a:pt x="280860" y="288797"/>
                  </a:lnTo>
                  <a:lnTo>
                    <a:pt x="265217" y="299344"/>
                  </a:lnTo>
                  <a:lnTo>
                    <a:pt x="246061" y="303211"/>
                  </a:lnTo>
                  <a:lnTo>
                    <a:pt x="49213" y="303211"/>
                  </a:lnTo>
                  <a:lnTo>
                    <a:pt x="30057" y="299344"/>
                  </a:lnTo>
                  <a:lnTo>
                    <a:pt x="14414" y="288797"/>
                  </a:lnTo>
                  <a:lnTo>
                    <a:pt x="3867" y="273154"/>
                  </a:lnTo>
                  <a:lnTo>
                    <a:pt x="0" y="253998"/>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3" name="object 65"/>
            <p:cNvSpPr txBox="1"/>
            <p:nvPr/>
          </p:nvSpPr>
          <p:spPr>
            <a:xfrm>
              <a:off x="6589255" y="4397260"/>
              <a:ext cx="1127125" cy="901700"/>
            </a:xfrm>
            <a:prstGeom prst="rect">
              <a:avLst/>
            </a:prstGeom>
            <a:ln w="9524">
              <a:solidFill>
                <a:srgbClr val="000000"/>
              </a:solidFill>
            </a:ln>
          </p:spPr>
          <p:txBody>
            <a:bodyPr vert="horz" wrap="square" lIns="0" tIns="129539"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a:lnSpc>
                  <a:spcPct val="100000"/>
                </a:lnSpc>
                <a:spcBef>
                  <a:spcPts val="1019"/>
                </a:spcBef>
              </a:pPr>
              <a:r>
                <a:rPr sz="1600" b="1" dirty="0">
                  <a:latin typeface="Arial"/>
                  <a:cs typeface="Arial"/>
                </a:rPr>
                <a:t>2</a:t>
              </a:r>
              <a:endParaRPr sz="1600">
                <a:latin typeface="Arial"/>
                <a:cs typeface="Arial"/>
              </a:endParaRPr>
            </a:p>
            <a:p>
              <a:pPr marL="723900">
                <a:lnSpc>
                  <a:spcPct val="100000"/>
                </a:lnSpc>
                <a:spcBef>
                  <a:spcPts val="890"/>
                </a:spcBef>
              </a:pPr>
              <a:r>
                <a:rPr sz="1600" b="1" dirty="0">
                  <a:latin typeface="Arial"/>
                  <a:cs typeface="Arial"/>
                </a:rPr>
                <a:t>3</a:t>
              </a:r>
              <a:endParaRPr sz="1600">
                <a:latin typeface="Arial"/>
                <a:cs typeface="Arial"/>
              </a:endParaRPr>
            </a:p>
          </p:txBody>
        </p:sp>
        <p:sp>
          <p:nvSpPr>
            <p:cNvPr id="124" name="object 66"/>
            <p:cNvSpPr/>
            <p:nvPr/>
          </p:nvSpPr>
          <p:spPr>
            <a:xfrm>
              <a:off x="4736642" y="4886210"/>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5" name="object 67"/>
            <p:cNvSpPr/>
            <p:nvPr/>
          </p:nvSpPr>
          <p:spPr>
            <a:xfrm>
              <a:off x="4736642" y="4886210"/>
              <a:ext cx="295275" cy="303530"/>
            </a:xfrm>
            <a:custGeom>
              <a:avLst/>
              <a:gdLst/>
              <a:ahLst/>
              <a:cxnLst/>
              <a:rect l="l" t="t" r="r" b="b"/>
              <a:pathLst>
                <a:path w="295275" h="303529">
                  <a:moveTo>
                    <a:pt x="0" y="49213"/>
                  </a:moveTo>
                  <a:lnTo>
                    <a:pt x="3867" y="30057"/>
                  </a:lnTo>
                  <a:lnTo>
                    <a:pt x="14414" y="14414"/>
                  </a:lnTo>
                  <a:lnTo>
                    <a:pt x="30057" y="3867"/>
                  </a:lnTo>
                  <a:lnTo>
                    <a:pt x="49212" y="0"/>
                  </a:lnTo>
                  <a:lnTo>
                    <a:pt x="246061" y="0"/>
                  </a:lnTo>
                  <a:lnTo>
                    <a:pt x="265217" y="3867"/>
                  </a:lnTo>
                  <a:lnTo>
                    <a:pt x="280860" y="14414"/>
                  </a:lnTo>
                  <a:lnTo>
                    <a:pt x="291407" y="30057"/>
                  </a:lnTo>
                  <a:lnTo>
                    <a:pt x="295274" y="49213"/>
                  </a:lnTo>
                  <a:lnTo>
                    <a:pt x="295274" y="253999"/>
                  </a:lnTo>
                  <a:lnTo>
                    <a:pt x="291407" y="273155"/>
                  </a:lnTo>
                  <a:lnTo>
                    <a:pt x="280860" y="288798"/>
                  </a:lnTo>
                  <a:lnTo>
                    <a:pt x="265217" y="299345"/>
                  </a:lnTo>
                  <a:lnTo>
                    <a:pt x="246061" y="303212"/>
                  </a:lnTo>
                  <a:lnTo>
                    <a:pt x="49212" y="303212"/>
                  </a:lnTo>
                  <a:lnTo>
                    <a:pt x="30057" y="299345"/>
                  </a:lnTo>
                  <a:lnTo>
                    <a:pt x="14414" y="288798"/>
                  </a:lnTo>
                  <a:lnTo>
                    <a:pt x="3867" y="273155"/>
                  </a:lnTo>
                  <a:lnTo>
                    <a:pt x="0" y="253999"/>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6" name="object 68"/>
            <p:cNvSpPr txBox="1"/>
            <p:nvPr/>
          </p:nvSpPr>
          <p:spPr>
            <a:xfrm>
              <a:off x="4079417" y="4382973"/>
              <a:ext cx="1127125" cy="901700"/>
            </a:xfrm>
            <a:prstGeom prst="rect">
              <a:avLst/>
            </a:prstGeom>
            <a:ln w="9524">
              <a:solidFill>
                <a:srgbClr val="000000"/>
              </a:solidFill>
            </a:ln>
          </p:spPr>
          <p:txBody>
            <a:bodyPr vert="horz" wrap="square" lIns="0" tIns="127635"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41935">
                <a:lnSpc>
                  <a:spcPct val="100000"/>
                </a:lnSpc>
                <a:spcBef>
                  <a:spcPts val="1005"/>
                </a:spcBef>
              </a:pPr>
              <a:r>
                <a:rPr sz="1600" b="1" dirty="0">
                  <a:latin typeface="Arial"/>
                  <a:cs typeface="Arial"/>
                </a:rPr>
                <a:t>1</a:t>
              </a:r>
              <a:endParaRPr sz="1600">
                <a:latin typeface="Arial"/>
                <a:cs typeface="Arial"/>
              </a:endParaRPr>
            </a:p>
            <a:p>
              <a:pPr marL="743585">
                <a:lnSpc>
                  <a:spcPct val="100000"/>
                </a:lnSpc>
                <a:spcBef>
                  <a:spcPts val="1230"/>
                </a:spcBef>
              </a:pPr>
              <a:r>
                <a:rPr sz="1600" b="1" dirty="0">
                  <a:latin typeface="Arial"/>
                  <a:cs typeface="Arial"/>
                </a:rPr>
                <a:t>4</a:t>
              </a:r>
              <a:endParaRPr sz="1600">
                <a:latin typeface="Arial"/>
                <a:cs typeface="Arial"/>
              </a:endParaRPr>
            </a:p>
          </p:txBody>
        </p:sp>
        <p:sp>
          <p:nvSpPr>
            <p:cNvPr id="127" name="object 69"/>
            <p:cNvSpPr/>
            <p:nvPr/>
          </p:nvSpPr>
          <p:spPr>
            <a:xfrm>
              <a:off x="4700130" y="5652973"/>
              <a:ext cx="295275" cy="303530"/>
            </a:xfrm>
            <a:custGeom>
              <a:avLst/>
              <a:gdLst/>
              <a:ahLst/>
              <a:cxnLst/>
              <a:rect l="l" t="t" r="r" b="b"/>
              <a:pathLst>
                <a:path w="295275" h="303529">
                  <a:moveTo>
                    <a:pt x="246062" y="0"/>
                  </a:moveTo>
                  <a:lnTo>
                    <a:pt x="49212" y="0"/>
                  </a:lnTo>
                  <a:lnTo>
                    <a:pt x="30051" y="3867"/>
                  </a:lnTo>
                  <a:lnTo>
                    <a:pt x="14409" y="14414"/>
                  </a:lnTo>
                  <a:lnTo>
                    <a:pt x="3865" y="30057"/>
                  </a:lnTo>
                  <a:lnTo>
                    <a:pt x="0" y="49212"/>
                  </a:lnTo>
                  <a:lnTo>
                    <a:pt x="0" y="254000"/>
                  </a:lnTo>
                  <a:lnTo>
                    <a:pt x="3865" y="273155"/>
                  </a:lnTo>
                  <a:lnTo>
                    <a:pt x="14409" y="288798"/>
                  </a:lnTo>
                  <a:lnTo>
                    <a:pt x="30051"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8" name="object 70"/>
            <p:cNvSpPr/>
            <p:nvPr/>
          </p:nvSpPr>
          <p:spPr>
            <a:xfrm>
              <a:off x="4700130" y="5652973"/>
              <a:ext cx="295275" cy="303530"/>
            </a:xfrm>
            <a:custGeom>
              <a:avLst/>
              <a:gdLst/>
              <a:ahLst/>
              <a:cxnLst/>
              <a:rect l="l" t="t" r="r" b="b"/>
              <a:pathLst>
                <a:path w="295275" h="303529">
                  <a:moveTo>
                    <a:pt x="0" y="49213"/>
                  </a:moveTo>
                  <a:lnTo>
                    <a:pt x="3867" y="30057"/>
                  </a:lnTo>
                  <a:lnTo>
                    <a:pt x="14414" y="14414"/>
                  </a:lnTo>
                  <a:lnTo>
                    <a:pt x="30057" y="3867"/>
                  </a:lnTo>
                  <a:lnTo>
                    <a:pt x="49212" y="0"/>
                  </a:lnTo>
                  <a:lnTo>
                    <a:pt x="246062" y="0"/>
                  </a:lnTo>
                  <a:lnTo>
                    <a:pt x="265217" y="3867"/>
                  </a:lnTo>
                  <a:lnTo>
                    <a:pt x="280860" y="14414"/>
                  </a:lnTo>
                  <a:lnTo>
                    <a:pt x="291407" y="30057"/>
                  </a:lnTo>
                  <a:lnTo>
                    <a:pt x="295275" y="49213"/>
                  </a:lnTo>
                  <a:lnTo>
                    <a:pt x="295275" y="253998"/>
                  </a:lnTo>
                  <a:lnTo>
                    <a:pt x="291407" y="273154"/>
                  </a:lnTo>
                  <a:lnTo>
                    <a:pt x="280860" y="288797"/>
                  </a:lnTo>
                  <a:lnTo>
                    <a:pt x="265217" y="299344"/>
                  </a:lnTo>
                  <a:lnTo>
                    <a:pt x="246062" y="303211"/>
                  </a:lnTo>
                  <a:lnTo>
                    <a:pt x="49212" y="303211"/>
                  </a:lnTo>
                  <a:lnTo>
                    <a:pt x="30057" y="299344"/>
                  </a:lnTo>
                  <a:lnTo>
                    <a:pt x="14414" y="288797"/>
                  </a:lnTo>
                  <a:lnTo>
                    <a:pt x="3867" y="273154"/>
                  </a:lnTo>
                  <a:lnTo>
                    <a:pt x="0" y="253998"/>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9" name="object 71"/>
            <p:cNvSpPr txBox="1"/>
            <p:nvPr/>
          </p:nvSpPr>
          <p:spPr>
            <a:xfrm>
              <a:off x="4081005" y="5387860"/>
              <a:ext cx="1127125" cy="901700"/>
            </a:xfrm>
            <a:prstGeom prst="rect">
              <a:avLst/>
            </a:prstGeom>
            <a:ln w="9524">
              <a:solidFill>
                <a:srgbClr val="000000"/>
              </a:solidFill>
            </a:ln>
          </p:spPr>
          <p:txBody>
            <a:bodyPr vert="horz" wrap="square" lIns="0" tIns="9271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0979">
                <a:lnSpc>
                  <a:spcPts val="1735"/>
                </a:lnSpc>
                <a:spcBef>
                  <a:spcPts val="730"/>
                </a:spcBef>
              </a:pPr>
              <a:r>
                <a:rPr sz="1600" b="1" dirty="0">
                  <a:latin typeface="Arial"/>
                  <a:cs typeface="Arial"/>
                </a:rPr>
                <a:t>2</a:t>
              </a:r>
              <a:endParaRPr sz="1600">
                <a:latin typeface="Arial"/>
                <a:cs typeface="Arial"/>
              </a:endParaRPr>
            </a:p>
            <a:p>
              <a:pPr marL="705485">
                <a:lnSpc>
                  <a:spcPts val="1735"/>
                </a:lnSpc>
              </a:pPr>
              <a:r>
                <a:rPr sz="1600" b="1" dirty="0">
                  <a:latin typeface="Arial"/>
                  <a:cs typeface="Arial"/>
                </a:rPr>
                <a:t>4</a:t>
              </a:r>
              <a:endParaRPr sz="1600">
                <a:latin typeface="Arial"/>
                <a:cs typeface="Arial"/>
              </a:endParaRPr>
            </a:p>
          </p:txBody>
        </p:sp>
        <p:sp>
          <p:nvSpPr>
            <p:cNvPr id="130" name="object 72"/>
            <p:cNvSpPr/>
            <p:nvPr/>
          </p:nvSpPr>
          <p:spPr>
            <a:xfrm>
              <a:off x="7306805" y="5478348"/>
              <a:ext cx="295275" cy="303530"/>
            </a:xfrm>
            <a:custGeom>
              <a:avLst/>
              <a:gdLst/>
              <a:ahLst/>
              <a:cxnLst/>
              <a:rect l="l" t="t" r="r" b="b"/>
              <a:pathLst>
                <a:path w="295275" h="303529">
                  <a:moveTo>
                    <a:pt x="246062" y="0"/>
                  </a:moveTo>
                  <a:lnTo>
                    <a:pt x="49212" y="0"/>
                  </a:lnTo>
                  <a:lnTo>
                    <a:pt x="30057" y="3867"/>
                  </a:lnTo>
                  <a:lnTo>
                    <a:pt x="14414" y="14414"/>
                  </a:lnTo>
                  <a:lnTo>
                    <a:pt x="3867" y="30057"/>
                  </a:lnTo>
                  <a:lnTo>
                    <a:pt x="0" y="49212"/>
                  </a:lnTo>
                  <a:lnTo>
                    <a:pt x="0" y="254000"/>
                  </a:lnTo>
                  <a:lnTo>
                    <a:pt x="3867" y="273155"/>
                  </a:lnTo>
                  <a:lnTo>
                    <a:pt x="14414" y="288798"/>
                  </a:lnTo>
                  <a:lnTo>
                    <a:pt x="30057" y="299344"/>
                  </a:lnTo>
                  <a:lnTo>
                    <a:pt x="49212" y="303212"/>
                  </a:lnTo>
                  <a:lnTo>
                    <a:pt x="246062" y="303212"/>
                  </a:lnTo>
                  <a:lnTo>
                    <a:pt x="265217" y="299344"/>
                  </a:lnTo>
                  <a:lnTo>
                    <a:pt x="280860" y="288798"/>
                  </a:lnTo>
                  <a:lnTo>
                    <a:pt x="291407" y="273155"/>
                  </a:lnTo>
                  <a:lnTo>
                    <a:pt x="295275" y="254000"/>
                  </a:lnTo>
                  <a:lnTo>
                    <a:pt x="295275" y="49212"/>
                  </a:lnTo>
                  <a:lnTo>
                    <a:pt x="291407" y="30057"/>
                  </a:lnTo>
                  <a:lnTo>
                    <a:pt x="280860" y="14414"/>
                  </a:lnTo>
                  <a:lnTo>
                    <a:pt x="265217" y="3867"/>
                  </a:lnTo>
                  <a:lnTo>
                    <a:pt x="246062" y="0"/>
                  </a:lnTo>
                  <a:close/>
                </a:path>
              </a:pathLst>
            </a:custGeom>
            <a:solidFill>
              <a:srgbClr val="FFA900"/>
            </a:solidFill>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1" name="object 73"/>
            <p:cNvSpPr/>
            <p:nvPr/>
          </p:nvSpPr>
          <p:spPr>
            <a:xfrm>
              <a:off x="7306805" y="5478348"/>
              <a:ext cx="295275" cy="303530"/>
            </a:xfrm>
            <a:custGeom>
              <a:avLst/>
              <a:gdLst/>
              <a:ahLst/>
              <a:cxnLst/>
              <a:rect l="l" t="t" r="r" b="b"/>
              <a:pathLst>
                <a:path w="295275" h="303529">
                  <a:moveTo>
                    <a:pt x="0" y="49213"/>
                  </a:moveTo>
                  <a:lnTo>
                    <a:pt x="3867" y="30057"/>
                  </a:lnTo>
                  <a:lnTo>
                    <a:pt x="14414" y="14414"/>
                  </a:lnTo>
                  <a:lnTo>
                    <a:pt x="30057" y="3867"/>
                  </a:lnTo>
                  <a:lnTo>
                    <a:pt x="49213" y="0"/>
                  </a:lnTo>
                  <a:lnTo>
                    <a:pt x="246061" y="0"/>
                  </a:lnTo>
                  <a:lnTo>
                    <a:pt x="265217" y="3867"/>
                  </a:lnTo>
                  <a:lnTo>
                    <a:pt x="280860" y="14414"/>
                  </a:lnTo>
                  <a:lnTo>
                    <a:pt x="291407" y="30057"/>
                  </a:lnTo>
                  <a:lnTo>
                    <a:pt x="295275" y="49213"/>
                  </a:lnTo>
                  <a:lnTo>
                    <a:pt x="295275" y="253998"/>
                  </a:lnTo>
                  <a:lnTo>
                    <a:pt x="291407" y="273154"/>
                  </a:lnTo>
                  <a:lnTo>
                    <a:pt x="280860" y="288797"/>
                  </a:lnTo>
                  <a:lnTo>
                    <a:pt x="265217" y="299344"/>
                  </a:lnTo>
                  <a:lnTo>
                    <a:pt x="246061" y="303211"/>
                  </a:lnTo>
                  <a:lnTo>
                    <a:pt x="49213" y="303211"/>
                  </a:lnTo>
                  <a:lnTo>
                    <a:pt x="30057" y="299344"/>
                  </a:lnTo>
                  <a:lnTo>
                    <a:pt x="14414" y="288797"/>
                  </a:lnTo>
                  <a:lnTo>
                    <a:pt x="3867" y="273154"/>
                  </a:lnTo>
                  <a:lnTo>
                    <a:pt x="0" y="253998"/>
                  </a:lnTo>
                  <a:lnTo>
                    <a:pt x="0" y="49213"/>
                  </a:lnTo>
                  <a:close/>
                </a:path>
              </a:pathLst>
            </a:custGeom>
            <a:ln w="25399">
              <a:solidFill>
                <a:srgbClr val="000000"/>
              </a:solidFill>
            </a:ln>
          </p:spPr>
          <p:txBody>
            <a:bodyPr wrap="square" lIns="0" tIns="0" rIns="0" bIns="0" rtlCol="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2" name="object 74"/>
            <p:cNvSpPr txBox="1"/>
            <p:nvPr/>
          </p:nvSpPr>
          <p:spPr>
            <a:xfrm>
              <a:off x="6589255" y="5402148"/>
              <a:ext cx="1127125" cy="901700"/>
            </a:xfrm>
            <a:prstGeom prst="rect">
              <a:avLst/>
            </a:prstGeom>
            <a:ln w="9524">
              <a:solidFill>
                <a:srgbClr val="000000"/>
              </a:solidFill>
            </a:ln>
          </p:spPr>
          <p:txBody>
            <a:bodyPr vert="horz" wrap="square" lIns="0" tIns="100965"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193040" algn="r">
                <a:lnSpc>
                  <a:spcPct val="100000"/>
                </a:lnSpc>
                <a:spcBef>
                  <a:spcPts val="795"/>
                </a:spcBef>
              </a:pPr>
              <a:r>
                <a:rPr sz="1600" b="1" dirty="0">
                  <a:latin typeface="Arial"/>
                  <a:cs typeface="Arial"/>
                </a:rPr>
                <a:t>4</a:t>
              </a:r>
              <a:endParaRPr sz="1600">
                <a:latin typeface="Arial"/>
                <a:cs typeface="Arial"/>
              </a:endParaRPr>
            </a:p>
            <a:p>
              <a:pPr marL="208279">
                <a:lnSpc>
                  <a:spcPct val="100000"/>
                </a:lnSpc>
                <a:spcBef>
                  <a:spcPts val="15"/>
                </a:spcBef>
              </a:pPr>
              <a:r>
                <a:rPr sz="1600" b="1" dirty="0">
                  <a:latin typeface="Arial"/>
                  <a:cs typeface="Arial"/>
                </a:rPr>
                <a:t>3</a:t>
              </a:r>
              <a:endParaRPr sz="1600">
                <a:latin typeface="Arial"/>
                <a:cs typeface="Arial"/>
              </a:endParaRPr>
            </a:p>
          </p:txBody>
        </p:sp>
      </p:grpSp>
    </p:spTree>
    <p:extLst>
      <p:ext uri="{BB962C8B-B14F-4D97-AF65-F5344CB8AC3E}">
        <p14:creationId xmlns:p14="http://schemas.microsoft.com/office/powerpoint/2010/main" val="142177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0" dirty="0">
                <a:latin typeface="Arial"/>
                <a:cs typeface="Arial"/>
              </a:rPr>
              <a:t>Hadoop Distributed </a:t>
            </a:r>
            <a:r>
              <a:rPr lang="en-US" spc="-5" dirty="0">
                <a:latin typeface="Arial"/>
                <a:cs typeface="Arial"/>
              </a:rPr>
              <a:t>File </a:t>
            </a:r>
            <a:r>
              <a:rPr lang="en-US" spc="-15" dirty="0">
                <a:latin typeface="Arial"/>
                <a:cs typeface="Arial"/>
              </a:rPr>
              <a:t>System </a:t>
            </a:r>
            <a:r>
              <a:rPr lang="en-US" spc="-10" dirty="0">
                <a:latin typeface="Arial"/>
                <a:cs typeface="Arial"/>
              </a:rPr>
              <a:t>(HDFS)</a:t>
            </a:r>
            <a:r>
              <a:rPr lang="en-US" spc="30" dirty="0">
                <a:latin typeface="Arial"/>
                <a:cs typeface="Arial"/>
              </a:rPr>
              <a:t> </a:t>
            </a:r>
            <a:r>
              <a:rPr lang="en-US" spc="-5" dirty="0" smtClean="0">
                <a:latin typeface="Arial"/>
                <a:cs typeface="Arial"/>
              </a:rPr>
              <a:t>principles</a:t>
            </a:r>
            <a:endParaRPr lang="fr-FR" dirty="0"/>
          </a:p>
        </p:txBody>
      </p:sp>
      <p:sp>
        <p:nvSpPr>
          <p:cNvPr id="3" name="Espace réservé du contenu 2"/>
          <p:cNvSpPr>
            <a:spLocks noGrp="1"/>
          </p:cNvSpPr>
          <p:nvPr>
            <p:ph idx="1"/>
          </p:nvPr>
        </p:nvSpPr>
        <p:spPr/>
        <p:txBody>
          <a:bodyPr/>
          <a:lstStyle/>
          <a:p>
            <a:pPr marL="162560" indent="-139700">
              <a:spcBef>
                <a:spcPts val="1315"/>
              </a:spcBef>
              <a:tabLst>
                <a:tab pos="163195" algn="l"/>
              </a:tabLst>
            </a:pPr>
            <a:r>
              <a:rPr lang="en-US" sz="1800" dirty="0">
                <a:solidFill>
                  <a:srgbClr val="061BBA"/>
                </a:solidFill>
                <a:latin typeface="Arial"/>
                <a:cs typeface="Arial"/>
              </a:rPr>
              <a:t>Distributed, </a:t>
            </a:r>
            <a:r>
              <a:rPr lang="en-US" sz="1800" spc="5" dirty="0">
                <a:solidFill>
                  <a:srgbClr val="061BBA"/>
                </a:solidFill>
                <a:latin typeface="Arial"/>
                <a:cs typeface="Arial"/>
              </a:rPr>
              <a:t>scalable, fault </a:t>
            </a:r>
            <a:r>
              <a:rPr lang="en-US" sz="1800" dirty="0">
                <a:solidFill>
                  <a:srgbClr val="061BBA"/>
                </a:solidFill>
                <a:latin typeface="Arial"/>
                <a:cs typeface="Arial"/>
              </a:rPr>
              <a:t>tolerant, </a:t>
            </a:r>
            <a:r>
              <a:rPr lang="en-US" sz="1800" spc="5" dirty="0">
                <a:solidFill>
                  <a:srgbClr val="061BBA"/>
                </a:solidFill>
                <a:latin typeface="Arial"/>
                <a:cs typeface="Arial"/>
              </a:rPr>
              <a:t>high</a:t>
            </a:r>
            <a:r>
              <a:rPr lang="en-US" sz="1800" spc="-170" dirty="0">
                <a:solidFill>
                  <a:srgbClr val="061BBA"/>
                </a:solidFill>
                <a:latin typeface="Arial"/>
                <a:cs typeface="Arial"/>
              </a:rPr>
              <a:t> </a:t>
            </a:r>
            <a:r>
              <a:rPr lang="en-US" sz="1800" dirty="0">
                <a:solidFill>
                  <a:srgbClr val="061BBA"/>
                </a:solidFill>
                <a:latin typeface="Arial"/>
                <a:cs typeface="Arial"/>
              </a:rPr>
              <a:t>throughput</a:t>
            </a:r>
            <a:endParaRPr lang="en-US" sz="1800" dirty="0">
              <a:latin typeface="Arial"/>
              <a:cs typeface="Arial"/>
            </a:endParaRPr>
          </a:p>
          <a:p>
            <a:pPr marL="162560" indent="-139700">
              <a:spcBef>
                <a:spcPts val="375"/>
              </a:spcBef>
              <a:tabLst>
                <a:tab pos="163195" algn="l"/>
              </a:tabLst>
            </a:pPr>
            <a:r>
              <a:rPr lang="en-US" sz="1800" spc="5" dirty="0">
                <a:latin typeface="Arial"/>
                <a:cs typeface="Arial"/>
              </a:rPr>
              <a:t>Data access </a:t>
            </a:r>
            <a:r>
              <a:rPr lang="en-US" sz="1800" dirty="0">
                <a:latin typeface="Arial"/>
                <a:cs typeface="Arial"/>
              </a:rPr>
              <a:t>through</a:t>
            </a:r>
            <a:r>
              <a:rPr lang="en-US" sz="1800" spc="-75" dirty="0">
                <a:latin typeface="Arial"/>
                <a:cs typeface="Arial"/>
              </a:rPr>
              <a:t> </a:t>
            </a:r>
            <a:r>
              <a:rPr lang="en-US" sz="1800" spc="5" dirty="0">
                <a:latin typeface="Arial"/>
                <a:cs typeface="Arial"/>
              </a:rPr>
              <a:t>MapReduce</a:t>
            </a:r>
            <a:endParaRPr lang="en-US" sz="1800" dirty="0">
              <a:latin typeface="Arial"/>
              <a:cs typeface="Arial"/>
            </a:endParaRPr>
          </a:p>
          <a:p>
            <a:pPr marL="162560" indent="-139700">
              <a:spcBef>
                <a:spcPts val="375"/>
              </a:spcBef>
              <a:tabLst>
                <a:tab pos="163195" algn="l"/>
              </a:tabLst>
            </a:pPr>
            <a:r>
              <a:rPr lang="en-US" sz="1800" spc="5" dirty="0">
                <a:latin typeface="Arial"/>
                <a:cs typeface="Arial"/>
              </a:rPr>
              <a:t>Files split </a:t>
            </a:r>
            <a:r>
              <a:rPr lang="en-US" sz="1800" dirty="0">
                <a:latin typeface="Arial"/>
                <a:cs typeface="Arial"/>
              </a:rPr>
              <a:t>into </a:t>
            </a:r>
            <a:r>
              <a:rPr lang="en-US" sz="1800" spc="5" dirty="0">
                <a:solidFill>
                  <a:srgbClr val="061BBA"/>
                </a:solidFill>
                <a:latin typeface="Arial"/>
                <a:cs typeface="Arial"/>
              </a:rPr>
              <a:t>blocks (aka</a:t>
            </a:r>
            <a:r>
              <a:rPr lang="en-US" sz="1800" spc="-140" dirty="0">
                <a:solidFill>
                  <a:srgbClr val="061BBA"/>
                </a:solidFill>
                <a:latin typeface="Arial"/>
                <a:cs typeface="Arial"/>
              </a:rPr>
              <a:t> </a:t>
            </a:r>
            <a:r>
              <a:rPr lang="en-US" sz="1800" spc="5" dirty="0">
                <a:solidFill>
                  <a:srgbClr val="061BBA"/>
                </a:solidFill>
                <a:latin typeface="Arial"/>
                <a:cs typeface="Arial"/>
              </a:rPr>
              <a:t>splits)</a:t>
            </a:r>
            <a:endParaRPr lang="en-US" sz="1800" dirty="0">
              <a:latin typeface="Arial"/>
              <a:cs typeface="Arial"/>
            </a:endParaRPr>
          </a:p>
          <a:p>
            <a:pPr marL="162560" indent="-139700">
              <a:spcBef>
                <a:spcPts val="375"/>
              </a:spcBef>
              <a:tabLst>
                <a:tab pos="163195" algn="l"/>
              </a:tabLst>
            </a:pPr>
            <a:r>
              <a:rPr lang="en-US" sz="1800" spc="10" dirty="0">
                <a:solidFill>
                  <a:srgbClr val="061BBA"/>
                </a:solidFill>
                <a:latin typeface="Arial"/>
                <a:cs typeface="Arial"/>
              </a:rPr>
              <a:t>3 </a:t>
            </a:r>
            <a:r>
              <a:rPr lang="en-US" sz="1800" spc="5" dirty="0">
                <a:solidFill>
                  <a:srgbClr val="061BBA"/>
                </a:solidFill>
                <a:latin typeface="Arial"/>
                <a:cs typeface="Arial"/>
              </a:rPr>
              <a:t>replicas </a:t>
            </a:r>
            <a:r>
              <a:rPr lang="en-US" sz="1800" spc="5" dirty="0">
                <a:latin typeface="Arial"/>
                <a:cs typeface="Arial"/>
              </a:rPr>
              <a:t>for each piece of </a:t>
            </a:r>
            <a:r>
              <a:rPr lang="en-US" sz="1800" dirty="0">
                <a:latin typeface="Arial"/>
                <a:cs typeface="Arial"/>
              </a:rPr>
              <a:t>data </a:t>
            </a:r>
            <a:r>
              <a:rPr lang="en-US" sz="1800" spc="5" dirty="0">
                <a:latin typeface="Arial"/>
                <a:cs typeface="Arial"/>
              </a:rPr>
              <a:t>by</a:t>
            </a:r>
            <a:r>
              <a:rPr lang="en-US" sz="1800" spc="-180" dirty="0">
                <a:latin typeface="Arial"/>
                <a:cs typeface="Arial"/>
              </a:rPr>
              <a:t> </a:t>
            </a:r>
            <a:r>
              <a:rPr lang="en-US" sz="1800" spc="5" dirty="0">
                <a:latin typeface="Arial"/>
                <a:cs typeface="Arial"/>
              </a:rPr>
              <a:t>default</a:t>
            </a:r>
            <a:endParaRPr lang="en-US" sz="1800" dirty="0">
              <a:latin typeface="Arial"/>
              <a:cs typeface="Arial"/>
            </a:endParaRPr>
          </a:p>
          <a:p>
            <a:pPr marL="162560" indent="-139700">
              <a:spcBef>
                <a:spcPts val="375"/>
              </a:spcBef>
              <a:tabLst>
                <a:tab pos="163195" algn="l"/>
              </a:tabLst>
            </a:pPr>
            <a:r>
              <a:rPr lang="en-US" sz="1800" spc="10" dirty="0">
                <a:latin typeface="Arial"/>
                <a:cs typeface="Arial"/>
              </a:rPr>
              <a:t>Can </a:t>
            </a:r>
            <a:r>
              <a:rPr lang="en-US" sz="1800" dirty="0">
                <a:solidFill>
                  <a:srgbClr val="061BBA"/>
                </a:solidFill>
                <a:latin typeface="Arial"/>
                <a:cs typeface="Arial"/>
              </a:rPr>
              <a:t>create, delete, </a:t>
            </a:r>
            <a:r>
              <a:rPr lang="en-US" sz="1800" spc="5" dirty="0">
                <a:solidFill>
                  <a:srgbClr val="061BBA"/>
                </a:solidFill>
                <a:latin typeface="Arial"/>
                <a:cs typeface="Arial"/>
              </a:rPr>
              <a:t>and copy</a:t>
            </a:r>
            <a:r>
              <a:rPr lang="en-US" sz="1800" spc="5" dirty="0">
                <a:latin typeface="Arial"/>
                <a:cs typeface="Arial"/>
              </a:rPr>
              <a:t>, but </a:t>
            </a:r>
            <a:r>
              <a:rPr lang="en-US" sz="1800" spc="10" dirty="0">
                <a:latin typeface="Arial"/>
                <a:cs typeface="Arial"/>
              </a:rPr>
              <a:t>cannot</a:t>
            </a:r>
            <a:r>
              <a:rPr lang="en-US" sz="1800" spc="-150" dirty="0">
                <a:latin typeface="Arial"/>
                <a:cs typeface="Arial"/>
              </a:rPr>
              <a:t> </a:t>
            </a:r>
            <a:r>
              <a:rPr lang="en-US" sz="1800" spc="10" dirty="0">
                <a:latin typeface="Arial"/>
                <a:cs typeface="Arial"/>
              </a:rPr>
              <a:t>update</a:t>
            </a:r>
            <a:endParaRPr lang="en-US" sz="1800" dirty="0">
              <a:latin typeface="Arial"/>
              <a:cs typeface="Arial"/>
            </a:endParaRPr>
          </a:p>
          <a:p>
            <a:pPr marL="162560" indent="-139700">
              <a:spcBef>
                <a:spcPts val="375"/>
              </a:spcBef>
              <a:tabLst>
                <a:tab pos="163195" algn="l"/>
              </a:tabLst>
            </a:pPr>
            <a:r>
              <a:rPr lang="en-US" sz="1800" spc="5" dirty="0">
                <a:latin typeface="Arial"/>
                <a:cs typeface="Arial"/>
              </a:rPr>
              <a:t>Designed for </a:t>
            </a:r>
            <a:r>
              <a:rPr lang="en-US" sz="1800" spc="5" dirty="0">
                <a:solidFill>
                  <a:srgbClr val="061BBA"/>
                </a:solidFill>
                <a:latin typeface="Arial"/>
                <a:cs typeface="Arial"/>
              </a:rPr>
              <a:t>streaming reads</a:t>
            </a:r>
            <a:r>
              <a:rPr lang="en-US" sz="1800" spc="5" dirty="0">
                <a:latin typeface="Arial"/>
                <a:cs typeface="Arial"/>
              </a:rPr>
              <a:t>, not random</a:t>
            </a:r>
            <a:r>
              <a:rPr lang="en-US" sz="1800" spc="-200" dirty="0">
                <a:latin typeface="Arial"/>
                <a:cs typeface="Arial"/>
              </a:rPr>
              <a:t> </a:t>
            </a:r>
            <a:r>
              <a:rPr lang="en-US" sz="1800" spc="5" dirty="0">
                <a:latin typeface="Arial"/>
                <a:cs typeface="Arial"/>
              </a:rPr>
              <a:t>access</a:t>
            </a:r>
            <a:endParaRPr lang="en-US" sz="1800" dirty="0">
              <a:latin typeface="Arial"/>
              <a:cs typeface="Arial"/>
            </a:endParaRPr>
          </a:p>
          <a:p>
            <a:pPr marL="162560" indent="-139700">
              <a:spcBef>
                <a:spcPts val="375"/>
              </a:spcBef>
              <a:tabLst>
                <a:tab pos="163195" algn="l"/>
              </a:tabLst>
            </a:pPr>
            <a:r>
              <a:rPr lang="en-US" sz="1800" spc="5" dirty="0">
                <a:solidFill>
                  <a:srgbClr val="061BBA"/>
                </a:solidFill>
                <a:latin typeface="Arial"/>
                <a:cs typeface="Arial"/>
              </a:rPr>
              <a:t>Data </a:t>
            </a:r>
            <a:r>
              <a:rPr lang="en-US" sz="1800" dirty="0">
                <a:solidFill>
                  <a:srgbClr val="061BBA"/>
                </a:solidFill>
                <a:latin typeface="Arial"/>
                <a:cs typeface="Arial"/>
              </a:rPr>
              <a:t>locality </a:t>
            </a:r>
            <a:r>
              <a:rPr lang="en-US" sz="1800" spc="5" dirty="0">
                <a:latin typeface="Arial"/>
                <a:cs typeface="Arial"/>
              </a:rPr>
              <a:t>is an </a:t>
            </a:r>
            <a:r>
              <a:rPr lang="en-US" sz="1800" dirty="0">
                <a:latin typeface="Arial"/>
                <a:cs typeface="Arial"/>
              </a:rPr>
              <a:t>important </a:t>
            </a:r>
            <a:r>
              <a:rPr lang="en-US" sz="1800" spc="5" dirty="0">
                <a:latin typeface="Arial"/>
                <a:cs typeface="Arial"/>
              </a:rPr>
              <a:t>concept: processing </a:t>
            </a:r>
            <a:r>
              <a:rPr lang="en-US" sz="1800" dirty="0">
                <a:latin typeface="Arial"/>
                <a:cs typeface="Arial"/>
              </a:rPr>
              <a:t>data </a:t>
            </a:r>
            <a:r>
              <a:rPr lang="en-US" sz="1800" spc="5" dirty="0">
                <a:latin typeface="Arial"/>
                <a:cs typeface="Arial"/>
              </a:rPr>
              <a:t>on or near</a:t>
            </a:r>
            <a:r>
              <a:rPr lang="en-US" sz="1800" spc="-210" dirty="0">
                <a:latin typeface="Arial"/>
                <a:cs typeface="Arial"/>
              </a:rPr>
              <a:t> </a:t>
            </a:r>
            <a:r>
              <a:rPr lang="en-US" sz="1800" dirty="0" smtClean="0">
                <a:latin typeface="Arial"/>
                <a:cs typeface="Arial"/>
              </a:rPr>
              <a:t>the </a:t>
            </a:r>
            <a:r>
              <a:rPr lang="en-US" sz="1800" spc="5" dirty="0" smtClean="0">
                <a:latin typeface="Arial"/>
                <a:cs typeface="Arial"/>
              </a:rPr>
              <a:t>physical </a:t>
            </a:r>
            <a:r>
              <a:rPr lang="en-US" sz="1800" spc="5" dirty="0">
                <a:latin typeface="Arial"/>
                <a:cs typeface="Arial"/>
              </a:rPr>
              <a:t>storage </a:t>
            </a:r>
            <a:r>
              <a:rPr lang="en-US" sz="1800" dirty="0">
                <a:latin typeface="Arial"/>
                <a:cs typeface="Arial"/>
              </a:rPr>
              <a:t>to </a:t>
            </a:r>
            <a:r>
              <a:rPr lang="en-US" sz="1800" spc="5" dirty="0">
                <a:latin typeface="Arial"/>
                <a:cs typeface="Arial"/>
              </a:rPr>
              <a:t>decrease </a:t>
            </a:r>
            <a:r>
              <a:rPr lang="en-US" sz="1800" dirty="0">
                <a:latin typeface="Arial"/>
                <a:cs typeface="Arial"/>
              </a:rPr>
              <a:t>transmission </a:t>
            </a:r>
            <a:r>
              <a:rPr lang="en-US" sz="1800" spc="5" dirty="0">
                <a:latin typeface="Arial"/>
                <a:cs typeface="Arial"/>
              </a:rPr>
              <a:t>of</a:t>
            </a:r>
            <a:r>
              <a:rPr lang="en-US" sz="1800" spc="-125" dirty="0">
                <a:latin typeface="Arial"/>
                <a:cs typeface="Arial"/>
              </a:rPr>
              <a:t> </a:t>
            </a:r>
            <a:r>
              <a:rPr lang="en-US" sz="1800" spc="5" dirty="0">
                <a:latin typeface="Arial"/>
                <a:cs typeface="Arial"/>
              </a:rPr>
              <a:t>data</a:t>
            </a:r>
            <a:endParaRPr lang="en-US" sz="1800" dirty="0">
              <a:latin typeface="Arial"/>
              <a:cs typeface="Arial"/>
            </a:endParaRPr>
          </a:p>
        </p:txBody>
      </p:sp>
      <p:sp>
        <p:nvSpPr>
          <p:cNvPr id="4" name="object 8"/>
          <p:cNvSpPr/>
          <p:nvPr/>
        </p:nvSpPr>
        <p:spPr>
          <a:xfrm>
            <a:off x="7352746" y="1526260"/>
            <a:ext cx="1243687" cy="1230941"/>
          </a:xfrm>
          <a:prstGeom prst="rect">
            <a:avLst/>
          </a:prstGeom>
          <a:blipFill>
            <a:blip r:embed="rId2" cstate="print"/>
            <a:stretch>
              <a:fillRect/>
            </a:stretch>
          </a:blipFill>
        </p:spPr>
        <p:txBody>
          <a:bodyPr wrap="square" lIns="0" tIns="0" rIns="0" bIns="0" rtlCol="0"/>
          <a:lstStyle/>
          <a:p>
            <a:endParaRPr/>
          </a:p>
        </p:txBody>
      </p:sp>
      <p:sp>
        <p:nvSpPr>
          <p:cNvPr id="5" name="object 9"/>
          <p:cNvSpPr/>
          <p:nvPr/>
        </p:nvSpPr>
        <p:spPr>
          <a:xfrm>
            <a:off x="7163097" y="1639189"/>
            <a:ext cx="1243687" cy="1230941"/>
          </a:xfrm>
          <a:prstGeom prst="rect">
            <a:avLst/>
          </a:prstGeom>
          <a:blipFill>
            <a:blip r:embed="rId2" cstate="print"/>
            <a:stretch>
              <a:fillRect/>
            </a:stretch>
          </a:blipFill>
        </p:spPr>
        <p:txBody>
          <a:bodyPr wrap="square" lIns="0" tIns="0" rIns="0" bIns="0" rtlCol="0"/>
          <a:lstStyle/>
          <a:p>
            <a:endParaRPr/>
          </a:p>
        </p:txBody>
      </p:sp>
      <p:sp>
        <p:nvSpPr>
          <p:cNvPr id="6" name="object 10"/>
          <p:cNvSpPr/>
          <p:nvPr/>
        </p:nvSpPr>
        <p:spPr>
          <a:xfrm>
            <a:off x="6948264" y="1766011"/>
            <a:ext cx="1243687" cy="1230941"/>
          </a:xfrm>
          <a:prstGeom prst="rect">
            <a:avLst/>
          </a:prstGeom>
          <a:blipFill>
            <a:blip r:embed="rId3" cstate="print"/>
            <a:stretch>
              <a:fillRect/>
            </a:stretch>
          </a:blipFill>
        </p:spPr>
        <p:txBody>
          <a:bodyPr wrap="square" lIns="0" tIns="0" rIns="0" bIns="0" rtlCol="0"/>
          <a:lstStyle/>
          <a:p>
            <a:endParaRPr/>
          </a:p>
        </p:txBody>
      </p:sp>
      <p:sp>
        <p:nvSpPr>
          <p:cNvPr id="7" name="object 11"/>
          <p:cNvSpPr/>
          <p:nvPr/>
        </p:nvSpPr>
        <p:spPr>
          <a:xfrm>
            <a:off x="2987824" y="4509120"/>
            <a:ext cx="3456384" cy="188530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95991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90"/>
              </a:spcBef>
            </a:pPr>
            <a:r>
              <a:rPr lang="fr-FR" spc="-10" dirty="0">
                <a:solidFill>
                  <a:srgbClr val="FF0000"/>
                </a:solidFill>
                <a:latin typeface="Arial"/>
                <a:cs typeface="Arial"/>
              </a:rPr>
              <a:t>HDFS</a:t>
            </a:r>
            <a:r>
              <a:rPr lang="fr-FR" spc="-70" dirty="0">
                <a:solidFill>
                  <a:srgbClr val="FF0000"/>
                </a:solidFill>
                <a:latin typeface="Arial"/>
                <a:cs typeface="Arial"/>
              </a:rPr>
              <a:t> </a:t>
            </a:r>
            <a:r>
              <a:rPr lang="fr-FR" spc="-5" dirty="0">
                <a:solidFill>
                  <a:srgbClr val="FF0000"/>
                </a:solidFill>
                <a:latin typeface="Arial"/>
                <a:cs typeface="Arial"/>
              </a:rPr>
              <a:t>architecture</a:t>
            </a:r>
            <a:endParaRPr lang="fr-FR" dirty="0">
              <a:solidFill>
                <a:srgbClr val="FF0000"/>
              </a:solidFill>
              <a:latin typeface="Arial"/>
              <a:cs typeface="Arial"/>
            </a:endParaRPr>
          </a:p>
        </p:txBody>
      </p:sp>
      <p:sp>
        <p:nvSpPr>
          <p:cNvPr id="4" name="object 10"/>
          <p:cNvSpPr txBox="1"/>
          <p:nvPr/>
        </p:nvSpPr>
        <p:spPr>
          <a:xfrm>
            <a:off x="539552" y="1484784"/>
            <a:ext cx="3744416" cy="4183325"/>
          </a:xfrm>
          <a:prstGeom prst="rect">
            <a:avLst/>
          </a:prstGeom>
        </p:spPr>
        <p:txBody>
          <a:bodyPr vert="horz" wrap="square" lIns="0" tIns="37465" rIns="0" bIns="0" rtlCol="0">
            <a:spAutoFit/>
          </a:bodyPr>
          <a:lstStyle/>
          <a:p>
            <a:pPr marL="151765" indent="-139065">
              <a:lnSpc>
                <a:spcPct val="100000"/>
              </a:lnSpc>
              <a:spcBef>
                <a:spcPts val="295"/>
              </a:spcBef>
              <a:buClr>
                <a:srgbClr val="00649D"/>
              </a:buClr>
              <a:buSzPct val="120000"/>
              <a:buChar char="•"/>
              <a:tabLst>
                <a:tab pos="152400" algn="l"/>
              </a:tabLst>
            </a:pPr>
            <a:r>
              <a:rPr dirty="0">
                <a:latin typeface="Arial"/>
                <a:cs typeface="Arial"/>
              </a:rPr>
              <a:t>Master/Slave</a:t>
            </a:r>
            <a:r>
              <a:rPr spc="-35" dirty="0">
                <a:latin typeface="Arial"/>
                <a:cs typeface="Arial"/>
              </a:rPr>
              <a:t> </a:t>
            </a:r>
            <a:r>
              <a:rPr dirty="0">
                <a:latin typeface="Arial"/>
                <a:cs typeface="Arial"/>
              </a:rPr>
              <a:t>architecture</a:t>
            </a:r>
          </a:p>
          <a:p>
            <a:pPr marL="151765" indent="-139065">
              <a:lnSpc>
                <a:spcPct val="100000"/>
              </a:lnSpc>
              <a:spcBef>
                <a:spcPts val="480"/>
              </a:spcBef>
              <a:buClr>
                <a:srgbClr val="00649D"/>
              </a:buClr>
              <a:buSzPct val="120000"/>
              <a:buChar char="•"/>
              <a:tabLst>
                <a:tab pos="152400" algn="l"/>
              </a:tabLst>
            </a:pPr>
            <a:r>
              <a:rPr dirty="0">
                <a:latin typeface="Arial"/>
                <a:cs typeface="Arial"/>
              </a:rPr>
              <a:t>Master:</a:t>
            </a:r>
            <a:r>
              <a:rPr spc="-20" dirty="0">
                <a:latin typeface="Arial"/>
                <a:cs typeface="Arial"/>
              </a:rPr>
              <a:t> </a:t>
            </a:r>
            <a:r>
              <a:rPr b="1" spc="5" dirty="0">
                <a:solidFill>
                  <a:srgbClr val="00649D"/>
                </a:solidFill>
                <a:latin typeface="Arial"/>
                <a:cs typeface="Arial"/>
              </a:rPr>
              <a:t>NameNode</a:t>
            </a:r>
            <a:endParaRPr dirty="0">
              <a:latin typeface="Arial"/>
              <a:cs typeface="Arial"/>
            </a:endParaRPr>
          </a:p>
          <a:p>
            <a:pPr marL="287020" marR="5080" lvl="1" indent="-100330">
              <a:lnSpc>
                <a:spcPct val="103800"/>
              </a:lnSpc>
              <a:spcBef>
                <a:spcPts val="400"/>
              </a:spcBef>
              <a:buClr>
                <a:srgbClr val="008ABF"/>
              </a:buClr>
              <a:buSzPct val="81818"/>
              <a:buFont typeface="Wingdings"/>
              <a:buChar char=""/>
              <a:tabLst>
                <a:tab pos="287655" algn="l"/>
              </a:tabLst>
            </a:pPr>
            <a:r>
              <a:rPr spc="15" dirty="0">
                <a:latin typeface="Arial"/>
                <a:cs typeface="Arial"/>
              </a:rPr>
              <a:t>manages the file </a:t>
            </a:r>
            <a:r>
              <a:rPr spc="20" dirty="0">
                <a:latin typeface="Arial"/>
                <a:cs typeface="Arial"/>
              </a:rPr>
              <a:t>system namespace  </a:t>
            </a:r>
            <a:r>
              <a:rPr spc="15" dirty="0">
                <a:latin typeface="Arial"/>
                <a:cs typeface="Arial"/>
              </a:rPr>
              <a:t>and</a:t>
            </a:r>
            <a:r>
              <a:rPr spc="20" dirty="0">
                <a:latin typeface="Arial"/>
                <a:cs typeface="Arial"/>
              </a:rPr>
              <a:t> </a:t>
            </a:r>
            <a:r>
              <a:rPr spc="15" dirty="0">
                <a:latin typeface="Arial"/>
                <a:cs typeface="Arial"/>
              </a:rPr>
              <a:t>metadata</a:t>
            </a:r>
            <a:endParaRPr dirty="0">
              <a:latin typeface="Arial"/>
              <a:cs typeface="Arial"/>
            </a:endParaRPr>
          </a:p>
          <a:p>
            <a:pPr marL="464820" lvl="2" indent="-140970">
              <a:lnSpc>
                <a:spcPct val="100000"/>
              </a:lnSpc>
              <a:spcBef>
                <a:spcPts val="395"/>
              </a:spcBef>
              <a:buClr>
                <a:srgbClr val="008ABF"/>
              </a:buClr>
              <a:buSzPct val="80000"/>
              <a:buChar char="―"/>
              <a:tabLst>
                <a:tab pos="465455" algn="l"/>
              </a:tabLst>
            </a:pPr>
            <a:r>
              <a:rPr spc="10" dirty="0">
                <a:solidFill>
                  <a:srgbClr val="00649D"/>
                </a:solidFill>
                <a:latin typeface="Arial"/>
                <a:cs typeface="Arial"/>
              </a:rPr>
              <a:t>FsImage</a:t>
            </a:r>
            <a:endParaRPr dirty="0">
              <a:latin typeface="Arial"/>
              <a:cs typeface="Arial"/>
            </a:endParaRPr>
          </a:p>
          <a:p>
            <a:pPr marL="464820" lvl="2" indent="-140970">
              <a:lnSpc>
                <a:spcPct val="100000"/>
              </a:lnSpc>
              <a:spcBef>
                <a:spcPts val="405"/>
              </a:spcBef>
              <a:buClr>
                <a:srgbClr val="008ABF"/>
              </a:buClr>
              <a:buSzPct val="80000"/>
              <a:buChar char="―"/>
              <a:tabLst>
                <a:tab pos="465455" algn="l"/>
              </a:tabLst>
            </a:pPr>
            <a:r>
              <a:rPr spc="5" dirty="0">
                <a:solidFill>
                  <a:srgbClr val="00649D"/>
                </a:solidFill>
                <a:latin typeface="Arial"/>
                <a:cs typeface="Arial"/>
              </a:rPr>
              <a:t>Edits</a:t>
            </a:r>
            <a:r>
              <a:rPr spc="-5" dirty="0">
                <a:solidFill>
                  <a:srgbClr val="00649D"/>
                </a:solidFill>
                <a:latin typeface="Arial"/>
                <a:cs typeface="Arial"/>
              </a:rPr>
              <a:t> </a:t>
            </a:r>
            <a:r>
              <a:rPr spc="5" dirty="0">
                <a:solidFill>
                  <a:srgbClr val="00649D"/>
                </a:solidFill>
                <a:latin typeface="Arial"/>
                <a:cs typeface="Arial"/>
              </a:rPr>
              <a:t>Log</a:t>
            </a:r>
            <a:endParaRPr dirty="0">
              <a:latin typeface="Arial"/>
              <a:cs typeface="Arial"/>
            </a:endParaRPr>
          </a:p>
          <a:p>
            <a:pPr marL="287020" lvl="1" indent="-100330">
              <a:lnSpc>
                <a:spcPct val="100000"/>
              </a:lnSpc>
              <a:spcBef>
                <a:spcPts val="445"/>
              </a:spcBef>
              <a:buClr>
                <a:srgbClr val="008ABF"/>
              </a:buClr>
              <a:buSzPct val="81818"/>
              <a:buFont typeface="Wingdings"/>
              <a:buChar char=""/>
              <a:tabLst>
                <a:tab pos="287655" algn="l"/>
              </a:tabLst>
            </a:pPr>
            <a:r>
              <a:rPr spc="10" dirty="0">
                <a:latin typeface="Arial"/>
                <a:cs typeface="Arial"/>
              </a:rPr>
              <a:t>regulates </a:t>
            </a:r>
            <a:r>
              <a:rPr spc="15" dirty="0">
                <a:latin typeface="Arial"/>
                <a:cs typeface="Arial"/>
              </a:rPr>
              <a:t>client </a:t>
            </a:r>
            <a:r>
              <a:rPr spc="20" dirty="0">
                <a:latin typeface="Arial"/>
                <a:cs typeface="Arial"/>
              </a:rPr>
              <a:t>access </a:t>
            </a:r>
            <a:r>
              <a:rPr spc="15" dirty="0">
                <a:latin typeface="Arial"/>
                <a:cs typeface="Arial"/>
              </a:rPr>
              <a:t>to</a:t>
            </a:r>
            <a:r>
              <a:rPr spc="-20" dirty="0">
                <a:latin typeface="Arial"/>
                <a:cs typeface="Arial"/>
              </a:rPr>
              <a:t> </a:t>
            </a:r>
            <a:r>
              <a:rPr spc="15" dirty="0">
                <a:latin typeface="Arial"/>
                <a:cs typeface="Arial"/>
              </a:rPr>
              <a:t>files</a:t>
            </a:r>
            <a:endParaRPr dirty="0">
              <a:latin typeface="Arial"/>
              <a:cs typeface="Arial"/>
            </a:endParaRPr>
          </a:p>
          <a:p>
            <a:pPr marL="151765" indent="-139065">
              <a:lnSpc>
                <a:spcPct val="100000"/>
              </a:lnSpc>
              <a:spcBef>
                <a:spcPts val="475"/>
              </a:spcBef>
              <a:buClr>
                <a:srgbClr val="00649D"/>
              </a:buClr>
              <a:buSzPct val="120000"/>
              <a:buChar char="•"/>
              <a:tabLst>
                <a:tab pos="152400" algn="l"/>
              </a:tabLst>
            </a:pPr>
            <a:r>
              <a:rPr spc="5" dirty="0">
                <a:latin typeface="Arial"/>
                <a:cs typeface="Arial"/>
              </a:rPr>
              <a:t>Slave:</a:t>
            </a:r>
            <a:r>
              <a:rPr spc="-30" dirty="0">
                <a:latin typeface="Arial"/>
                <a:cs typeface="Arial"/>
              </a:rPr>
              <a:t> </a:t>
            </a:r>
            <a:r>
              <a:rPr b="1" spc="10" dirty="0">
                <a:solidFill>
                  <a:srgbClr val="00649D"/>
                </a:solidFill>
                <a:latin typeface="Arial"/>
                <a:cs typeface="Arial"/>
              </a:rPr>
              <a:t>DataNode</a:t>
            </a:r>
            <a:endParaRPr dirty="0">
              <a:latin typeface="Arial"/>
              <a:cs typeface="Arial"/>
            </a:endParaRPr>
          </a:p>
          <a:p>
            <a:pPr marL="287020" lvl="1" indent="-100330">
              <a:lnSpc>
                <a:spcPct val="100000"/>
              </a:lnSpc>
              <a:spcBef>
                <a:spcPts val="455"/>
              </a:spcBef>
              <a:buClr>
                <a:srgbClr val="008ABF"/>
              </a:buClr>
              <a:buSzPct val="81818"/>
              <a:buFont typeface="Wingdings"/>
              <a:buChar char=""/>
              <a:tabLst>
                <a:tab pos="287655" algn="l"/>
              </a:tabLst>
            </a:pPr>
            <a:r>
              <a:rPr spc="15" dirty="0">
                <a:latin typeface="Arial"/>
                <a:cs typeface="Arial"/>
              </a:rPr>
              <a:t>many per</a:t>
            </a:r>
            <a:r>
              <a:rPr spc="35" dirty="0">
                <a:latin typeface="Arial"/>
                <a:cs typeface="Arial"/>
              </a:rPr>
              <a:t> </a:t>
            </a:r>
            <a:r>
              <a:rPr spc="15" dirty="0">
                <a:latin typeface="Arial"/>
                <a:cs typeface="Arial"/>
              </a:rPr>
              <a:t>cluster</a:t>
            </a:r>
            <a:endParaRPr dirty="0">
              <a:latin typeface="Arial"/>
              <a:cs typeface="Arial"/>
            </a:endParaRPr>
          </a:p>
          <a:p>
            <a:pPr marL="287020" marR="234950" lvl="1" indent="-100330">
              <a:lnSpc>
                <a:spcPct val="103800"/>
              </a:lnSpc>
              <a:spcBef>
                <a:spcPts val="420"/>
              </a:spcBef>
              <a:buClr>
                <a:srgbClr val="008ABF"/>
              </a:buClr>
              <a:buSzPct val="81818"/>
              <a:buFont typeface="Wingdings"/>
              <a:buChar char=""/>
              <a:tabLst>
                <a:tab pos="287655" algn="l"/>
              </a:tabLst>
            </a:pPr>
            <a:r>
              <a:rPr spc="15" dirty="0">
                <a:latin typeface="Arial"/>
                <a:cs typeface="Arial"/>
              </a:rPr>
              <a:t>manages storage attached to the  </a:t>
            </a:r>
            <a:r>
              <a:rPr spc="20" dirty="0">
                <a:latin typeface="Arial"/>
                <a:cs typeface="Arial"/>
              </a:rPr>
              <a:t>nodes</a:t>
            </a:r>
            <a:endParaRPr dirty="0">
              <a:latin typeface="Arial"/>
              <a:cs typeface="Arial"/>
            </a:endParaRPr>
          </a:p>
          <a:p>
            <a:pPr marL="287020" lvl="1" indent="-100330">
              <a:lnSpc>
                <a:spcPct val="100000"/>
              </a:lnSpc>
              <a:spcBef>
                <a:spcPts val="405"/>
              </a:spcBef>
              <a:buClr>
                <a:srgbClr val="008ABF"/>
              </a:buClr>
              <a:buSzPct val="78260"/>
              <a:buFont typeface="Wingdings"/>
              <a:buChar char=""/>
              <a:tabLst>
                <a:tab pos="287655" algn="l"/>
              </a:tabLst>
            </a:pPr>
            <a:r>
              <a:rPr spc="-10" dirty="0">
                <a:latin typeface="Arial"/>
                <a:cs typeface="Arial"/>
              </a:rPr>
              <a:t>periodically reports </a:t>
            </a:r>
            <a:r>
              <a:rPr spc="-5" dirty="0">
                <a:latin typeface="Arial"/>
                <a:cs typeface="Arial"/>
              </a:rPr>
              <a:t>status</a:t>
            </a:r>
            <a:r>
              <a:rPr spc="15" dirty="0">
                <a:latin typeface="Arial"/>
                <a:cs typeface="Arial"/>
              </a:rPr>
              <a:t> </a:t>
            </a:r>
            <a:r>
              <a:rPr spc="-5" dirty="0">
                <a:latin typeface="Arial"/>
                <a:cs typeface="Arial"/>
              </a:rPr>
              <a:t>to</a:t>
            </a:r>
            <a:endParaRPr dirty="0">
              <a:latin typeface="Arial"/>
              <a:cs typeface="Arial"/>
            </a:endParaRPr>
          </a:p>
          <a:p>
            <a:pPr marL="287020">
              <a:lnSpc>
                <a:spcPct val="100000"/>
              </a:lnSpc>
              <a:spcBef>
                <a:spcPts val="40"/>
              </a:spcBef>
            </a:pPr>
            <a:r>
              <a:rPr spc="15" dirty="0">
                <a:latin typeface="Arial"/>
                <a:cs typeface="Arial"/>
              </a:rPr>
              <a:t>NameNode</a:t>
            </a:r>
            <a:endParaRPr dirty="0">
              <a:latin typeface="Arial"/>
              <a:cs typeface="Arial"/>
            </a:endParaRPr>
          </a:p>
        </p:txBody>
      </p:sp>
      <p:sp>
        <p:nvSpPr>
          <p:cNvPr id="5" name="object 11"/>
          <p:cNvSpPr/>
          <p:nvPr/>
        </p:nvSpPr>
        <p:spPr>
          <a:xfrm>
            <a:off x="6228101" y="2434531"/>
            <a:ext cx="471559" cy="498893"/>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5294688" y="3802424"/>
            <a:ext cx="471559" cy="497520"/>
          </a:xfrm>
          <a:prstGeom prst="rect">
            <a:avLst/>
          </a:prstGeom>
          <a:blipFill>
            <a:blip r:embed="rId3" cstate="print"/>
            <a:stretch>
              <a:fillRect/>
            </a:stretch>
          </a:blipFill>
        </p:spPr>
        <p:txBody>
          <a:bodyPr wrap="square" lIns="0" tIns="0" rIns="0" bIns="0" rtlCol="0"/>
          <a:lstStyle/>
          <a:p>
            <a:endParaRPr/>
          </a:p>
        </p:txBody>
      </p:sp>
      <p:sp>
        <p:nvSpPr>
          <p:cNvPr id="7" name="object 13"/>
          <p:cNvSpPr/>
          <p:nvPr/>
        </p:nvSpPr>
        <p:spPr>
          <a:xfrm>
            <a:off x="5916913" y="3802424"/>
            <a:ext cx="471559" cy="497520"/>
          </a:xfrm>
          <a:prstGeom prst="rect">
            <a:avLst/>
          </a:prstGeom>
          <a:blipFill>
            <a:blip r:embed="rId3" cstate="print"/>
            <a:stretch>
              <a:fillRect/>
            </a:stretch>
          </a:blipFill>
        </p:spPr>
        <p:txBody>
          <a:bodyPr wrap="square" lIns="0" tIns="0" rIns="0" bIns="0" rtlCol="0"/>
          <a:lstStyle/>
          <a:p>
            <a:endParaRPr/>
          </a:p>
        </p:txBody>
      </p:sp>
      <p:sp>
        <p:nvSpPr>
          <p:cNvPr id="8" name="object 14"/>
          <p:cNvSpPr/>
          <p:nvPr/>
        </p:nvSpPr>
        <p:spPr>
          <a:xfrm>
            <a:off x="6520962" y="3802424"/>
            <a:ext cx="472964" cy="497520"/>
          </a:xfrm>
          <a:prstGeom prst="rect">
            <a:avLst/>
          </a:prstGeom>
          <a:blipFill>
            <a:blip r:embed="rId3" cstate="print"/>
            <a:stretch>
              <a:fillRect/>
            </a:stretch>
          </a:blipFill>
        </p:spPr>
        <p:txBody>
          <a:bodyPr wrap="square" lIns="0" tIns="0" rIns="0" bIns="0" rtlCol="0"/>
          <a:lstStyle/>
          <a:p>
            <a:endParaRPr/>
          </a:p>
        </p:txBody>
      </p:sp>
      <p:sp>
        <p:nvSpPr>
          <p:cNvPr id="9" name="object 15"/>
          <p:cNvSpPr/>
          <p:nvPr/>
        </p:nvSpPr>
        <p:spPr>
          <a:xfrm>
            <a:off x="7115386" y="3802424"/>
            <a:ext cx="471559" cy="497520"/>
          </a:xfrm>
          <a:prstGeom prst="rect">
            <a:avLst/>
          </a:prstGeom>
          <a:blipFill>
            <a:blip r:embed="rId3" cstate="print"/>
            <a:stretch>
              <a:fillRect/>
            </a:stretch>
          </a:blipFill>
        </p:spPr>
        <p:txBody>
          <a:bodyPr wrap="square" lIns="0" tIns="0" rIns="0" bIns="0" rtlCol="0"/>
          <a:lstStyle/>
          <a:p>
            <a:endParaRPr/>
          </a:p>
        </p:txBody>
      </p:sp>
      <p:sp>
        <p:nvSpPr>
          <p:cNvPr id="10" name="object 16"/>
          <p:cNvSpPr/>
          <p:nvPr/>
        </p:nvSpPr>
        <p:spPr>
          <a:xfrm>
            <a:off x="5516545" y="4117280"/>
            <a:ext cx="286007" cy="196608"/>
          </a:xfrm>
          <a:prstGeom prst="rect">
            <a:avLst/>
          </a:prstGeom>
          <a:blipFill>
            <a:blip r:embed="rId4" cstate="print"/>
            <a:stretch>
              <a:fillRect/>
            </a:stretch>
          </a:blipFill>
        </p:spPr>
        <p:txBody>
          <a:bodyPr wrap="square" lIns="0" tIns="0" rIns="0" bIns="0" rtlCol="0"/>
          <a:lstStyle/>
          <a:p>
            <a:endParaRPr/>
          </a:p>
        </p:txBody>
      </p:sp>
      <p:sp>
        <p:nvSpPr>
          <p:cNvPr id="11" name="object 17"/>
          <p:cNvSpPr/>
          <p:nvPr/>
        </p:nvSpPr>
        <p:spPr>
          <a:xfrm>
            <a:off x="6138769" y="4117280"/>
            <a:ext cx="284618" cy="196608"/>
          </a:xfrm>
          <a:prstGeom prst="rect">
            <a:avLst/>
          </a:prstGeom>
          <a:blipFill>
            <a:blip r:embed="rId4" cstate="print"/>
            <a:stretch>
              <a:fillRect/>
            </a:stretch>
          </a:blipFill>
        </p:spPr>
        <p:txBody>
          <a:bodyPr wrap="square" lIns="0" tIns="0" rIns="0" bIns="0" rtlCol="0"/>
          <a:lstStyle/>
          <a:p>
            <a:endParaRPr/>
          </a:p>
        </p:txBody>
      </p:sp>
      <p:sp>
        <p:nvSpPr>
          <p:cNvPr id="12" name="object 18"/>
          <p:cNvSpPr/>
          <p:nvPr/>
        </p:nvSpPr>
        <p:spPr>
          <a:xfrm>
            <a:off x="6741447" y="4117280"/>
            <a:ext cx="286007" cy="196608"/>
          </a:xfrm>
          <a:prstGeom prst="rect">
            <a:avLst/>
          </a:prstGeom>
          <a:blipFill>
            <a:blip r:embed="rId4" cstate="print"/>
            <a:stretch>
              <a:fillRect/>
            </a:stretch>
          </a:blipFill>
        </p:spPr>
        <p:txBody>
          <a:bodyPr wrap="square" lIns="0" tIns="0" rIns="0" bIns="0" rtlCol="0"/>
          <a:lstStyle/>
          <a:p>
            <a:endParaRPr/>
          </a:p>
        </p:txBody>
      </p:sp>
      <p:sp>
        <p:nvSpPr>
          <p:cNvPr id="13" name="object 19"/>
          <p:cNvSpPr/>
          <p:nvPr/>
        </p:nvSpPr>
        <p:spPr>
          <a:xfrm>
            <a:off x="7337103" y="4117280"/>
            <a:ext cx="284618" cy="196608"/>
          </a:xfrm>
          <a:prstGeom prst="rect">
            <a:avLst/>
          </a:prstGeom>
          <a:blipFill>
            <a:blip r:embed="rId4" cstate="print"/>
            <a:stretch>
              <a:fillRect/>
            </a:stretch>
          </a:blipFill>
        </p:spPr>
        <p:txBody>
          <a:bodyPr wrap="square" lIns="0" tIns="0" rIns="0" bIns="0" rtlCol="0"/>
          <a:lstStyle/>
          <a:p>
            <a:endParaRPr/>
          </a:p>
        </p:txBody>
      </p:sp>
      <p:sp>
        <p:nvSpPr>
          <p:cNvPr id="14" name="object 20"/>
          <p:cNvSpPr/>
          <p:nvPr/>
        </p:nvSpPr>
        <p:spPr>
          <a:xfrm>
            <a:off x="5650460" y="2972497"/>
            <a:ext cx="577850" cy="734060"/>
          </a:xfrm>
          <a:custGeom>
            <a:avLst/>
            <a:gdLst/>
            <a:ahLst/>
            <a:cxnLst/>
            <a:rect l="l" t="t" r="r" b="b"/>
            <a:pathLst>
              <a:path w="577850" h="734060">
                <a:moveTo>
                  <a:pt x="577634" y="0"/>
                </a:moveTo>
                <a:lnTo>
                  <a:pt x="0" y="733447"/>
                </a:lnTo>
              </a:path>
            </a:pathLst>
          </a:custGeom>
          <a:ln w="11449">
            <a:solidFill>
              <a:srgbClr val="33CC33"/>
            </a:solidFill>
            <a:prstDash val="sysDash"/>
          </a:ln>
        </p:spPr>
        <p:txBody>
          <a:bodyPr wrap="square" lIns="0" tIns="0" rIns="0" bIns="0" rtlCol="0"/>
          <a:lstStyle/>
          <a:p>
            <a:endParaRPr/>
          </a:p>
        </p:txBody>
      </p:sp>
      <p:sp>
        <p:nvSpPr>
          <p:cNvPr id="15" name="object 21"/>
          <p:cNvSpPr/>
          <p:nvPr/>
        </p:nvSpPr>
        <p:spPr>
          <a:xfrm>
            <a:off x="6183356" y="3018433"/>
            <a:ext cx="177800" cy="687705"/>
          </a:xfrm>
          <a:custGeom>
            <a:avLst/>
            <a:gdLst/>
            <a:ahLst/>
            <a:cxnLst/>
            <a:rect l="l" t="t" r="r" b="b"/>
            <a:pathLst>
              <a:path w="177800" h="687704">
                <a:moveTo>
                  <a:pt x="177275" y="0"/>
                </a:moveTo>
                <a:lnTo>
                  <a:pt x="0" y="687511"/>
                </a:lnTo>
              </a:path>
            </a:pathLst>
          </a:custGeom>
          <a:ln w="11451">
            <a:solidFill>
              <a:srgbClr val="33CC33"/>
            </a:solidFill>
            <a:prstDash val="sysDash"/>
          </a:ln>
        </p:spPr>
        <p:txBody>
          <a:bodyPr wrap="square" lIns="0" tIns="0" rIns="0" bIns="0" rtlCol="0"/>
          <a:lstStyle/>
          <a:p>
            <a:endParaRPr/>
          </a:p>
        </p:txBody>
      </p:sp>
      <p:sp>
        <p:nvSpPr>
          <p:cNvPr id="16" name="object 22"/>
          <p:cNvSpPr/>
          <p:nvPr/>
        </p:nvSpPr>
        <p:spPr>
          <a:xfrm>
            <a:off x="6494542" y="3018433"/>
            <a:ext cx="222250" cy="687705"/>
          </a:xfrm>
          <a:custGeom>
            <a:avLst/>
            <a:gdLst/>
            <a:ahLst/>
            <a:cxnLst/>
            <a:rect l="l" t="t" r="r" b="b"/>
            <a:pathLst>
              <a:path w="222250" h="687704">
                <a:moveTo>
                  <a:pt x="0" y="0"/>
                </a:moveTo>
                <a:lnTo>
                  <a:pt x="221708" y="687511"/>
                </a:lnTo>
              </a:path>
            </a:pathLst>
          </a:custGeom>
          <a:ln w="11451">
            <a:solidFill>
              <a:srgbClr val="33CC33"/>
            </a:solidFill>
            <a:prstDash val="sysDash"/>
          </a:ln>
        </p:spPr>
        <p:txBody>
          <a:bodyPr wrap="square" lIns="0" tIns="0" rIns="0" bIns="0" rtlCol="0"/>
          <a:lstStyle/>
          <a:p>
            <a:endParaRPr/>
          </a:p>
        </p:txBody>
      </p:sp>
      <p:sp>
        <p:nvSpPr>
          <p:cNvPr id="17" name="object 23"/>
          <p:cNvSpPr/>
          <p:nvPr/>
        </p:nvSpPr>
        <p:spPr>
          <a:xfrm>
            <a:off x="6627079" y="2972497"/>
            <a:ext cx="710565" cy="734060"/>
          </a:xfrm>
          <a:custGeom>
            <a:avLst/>
            <a:gdLst/>
            <a:ahLst/>
            <a:cxnLst/>
            <a:rect l="l" t="t" r="r" b="b"/>
            <a:pathLst>
              <a:path w="710564" h="734060">
                <a:moveTo>
                  <a:pt x="0" y="0"/>
                </a:moveTo>
                <a:lnTo>
                  <a:pt x="710018" y="733447"/>
                </a:lnTo>
              </a:path>
            </a:pathLst>
          </a:custGeom>
          <a:ln w="11448">
            <a:solidFill>
              <a:srgbClr val="33CC33"/>
            </a:solidFill>
            <a:prstDash val="sysDash"/>
          </a:ln>
        </p:spPr>
        <p:txBody>
          <a:bodyPr wrap="square" lIns="0" tIns="0" rIns="0" bIns="0" rtlCol="0"/>
          <a:lstStyle/>
          <a:p>
            <a:endParaRPr/>
          </a:p>
        </p:txBody>
      </p:sp>
      <p:sp>
        <p:nvSpPr>
          <p:cNvPr id="18" name="object 24"/>
          <p:cNvSpPr/>
          <p:nvPr/>
        </p:nvSpPr>
        <p:spPr>
          <a:xfrm>
            <a:off x="7070683" y="1983212"/>
            <a:ext cx="741525" cy="1035492"/>
          </a:xfrm>
          <a:prstGeom prst="rect">
            <a:avLst/>
          </a:prstGeom>
          <a:blipFill>
            <a:blip r:embed="rId5" cstate="print"/>
            <a:stretch>
              <a:fillRect/>
            </a:stretch>
          </a:blipFill>
        </p:spPr>
        <p:txBody>
          <a:bodyPr wrap="square" lIns="0" tIns="0" rIns="0" bIns="0" rtlCol="0"/>
          <a:lstStyle/>
          <a:p>
            <a:endParaRPr/>
          </a:p>
        </p:txBody>
      </p:sp>
      <p:sp>
        <p:nvSpPr>
          <p:cNvPr id="19" name="object 25"/>
          <p:cNvSpPr/>
          <p:nvPr/>
        </p:nvSpPr>
        <p:spPr>
          <a:xfrm>
            <a:off x="6640825" y="2351675"/>
            <a:ext cx="41224" cy="41059"/>
          </a:xfrm>
          <a:prstGeom prst="rect">
            <a:avLst/>
          </a:prstGeom>
          <a:blipFill>
            <a:blip r:embed="rId6" cstate="print"/>
            <a:stretch>
              <a:fillRect/>
            </a:stretch>
          </a:blipFill>
        </p:spPr>
        <p:txBody>
          <a:bodyPr wrap="square" lIns="0" tIns="0" rIns="0" bIns="0" rtlCol="0"/>
          <a:lstStyle/>
          <a:p>
            <a:endParaRPr/>
          </a:p>
        </p:txBody>
      </p:sp>
      <p:sp>
        <p:nvSpPr>
          <p:cNvPr id="20" name="object 26"/>
          <p:cNvSpPr/>
          <p:nvPr/>
        </p:nvSpPr>
        <p:spPr>
          <a:xfrm>
            <a:off x="6743886" y="2350913"/>
            <a:ext cx="82461" cy="82257"/>
          </a:xfrm>
          <a:prstGeom prst="rect">
            <a:avLst/>
          </a:prstGeom>
          <a:blipFill>
            <a:blip r:embed="rId7" cstate="print"/>
            <a:stretch>
              <a:fillRect/>
            </a:stretch>
          </a:blipFill>
        </p:spPr>
        <p:txBody>
          <a:bodyPr wrap="square" lIns="0" tIns="0" rIns="0" bIns="0" rtlCol="0"/>
          <a:lstStyle/>
          <a:p>
            <a:endParaRPr/>
          </a:p>
        </p:txBody>
      </p:sp>
      <p:sp>
        <p:nvSpPr>
          <p:cNvPr id="21" name="object 27"/>
          <p:cNvSpPr/>
          <p:nvPr/>
        </p:nvSpPr>
        <p:spPr>
          <a:xfrm>
            <a:off x="6887726" y="2356717"/>
            <a:ext cx="123532" cy="123456"/>
          </a:xfrm>
          <a:prstGeom prst="rect">
            <a:avLst/>
          </a:prstGeom>
          <a:blipFill>
            <a:blip r:embed="rId8" cstate="print"/>
            <a:stretch>
              <a:fillRect/>
            </a:stretch>
          </a:blipFill>
        </p:spPr>
        <p:txBody>
          <a:bodyPr wrap="square" lIns="0" tIns="0" rIns="0" bIns="0" rtlCol="0"/>
          <a:lstStyle/>
          <a:p>
            <a:endParaRPr/>
          </a:p>
        </p:txBody>
      </p:sp>
      <p:sp>
        <p:nvSpPr>
          <p:cNvPr id="22" name="object 28"/>
          <p:cNvSpPr/>
          <p:nvPr/>
        </p:nvSpPr>
        <p:spPr>
          <a:xfrm>
            <a:off x="7070680" y="1983214"/>
            <a:ext cx="741680" cy="1035685"/>
          </a:xfrm>
          <a:custGeom>
            <a:avLst/>
            <a:gdLst/>
            <a:ahLst/>
            <a:cxnLst/>
            <a:rect l="l" t="t" r="r" b="b"/>
            <a:pathLst>
              <a:path w="741679" h="1035685">
                <a:moveTo>
                  <a:pt x="67000" y="340839"/>
                </a:moveTo>
                <a:lnTo>
                  <a:pt x="66918" y="281752"/>
                </a:lnTo>
                <a:lnTo>
                  <a:pt x="74742" y="226624"/>
                </a:lnTo>
                <a:lnTo>
                  <a:pt x="89522" y="177813"/>
                </a:lnTo>
                <a:lnTo>
                  <a:pt x="110308" y="137675"/>
                </a:lnTo>
                <a:lnTo>
                  <a:pt x="136150" y="108567"/>
                </a:lnTo>
                <a:lnTo>
                  <a:pt x="185380" y="90991"/>
                </a:lnTo>
                <a:lnTo>
                  <a:pt x="204461" y="95174"/>
                </a:lnTo>
                <a:lnTo>
                  <a:pt x="222913" y="105251"/>
                </a:lnTo>
                <a:lnTo>
                  <a:pt x="240306" y="121079"/>
                </a:lnTo>
                <a:lnTo>
                  <a:pt x="263346" y="67611"/>
                </a:lnTo>
                <a:lnTo>
                  <a:pt x="294302" y="36247"/>
                </a:lnTo>
                <a:lnTo>
                  <a:pt x="329180" y="29291"/>
                </a:lnTo>
                <a:lnTo>
                  <a:pt x="363986" y="49047"/>
                </a:lnTo>
                <a:lnTo>
                  <a:pt x="369710" y="55304"/>
                </a:lnTo>
                <a:lnTo>
                  <a:pt x="375190" y="62362"/>
                </a:lnTo>
                <a:lnTo>
                  <a:pt x="380413" y="70165"/>
                </a:lnTo>
                <a:lnTo>
                  <a:pt x="385363" y="78654"/>
                </a:lnTo>
                <a:lnTo>
                  <a:pt x="403639" y="34046"/>
                </a:lnTo>
                <a:lnTo>
                  <a:pt x="428613" y="7136"/>
                </a:lnTo>
                <a:lnTo>
                  <a:pt x="457081" y="0"/>
                </a:lnTo>
                <a:lnTo>
                  <a:pt x="485835" y="14710"/>
                </a:lnTo>
                <a:lnTo>
                  <a:pt x="493243" y="22822"/>
                </a:lnTo>
                <a:lnTo>
                  <a:pt x="500092" y="32451"/>
                </a:lnTo>
                <a:lnTo>
                  <a:pt x="506341" y="43510"/>
                </a:lnTo>
                <a:lnTo>
                  <a:pt x="511945" y="55915"/>
                </a:lnTo>
                <a:lnTo>
                  <a:pt x="537850" y="16975"/>
                </a:lnTo>
                <a:lnTo>
                  <a:pt x="568594" y="555"/>
                </a:lnTo>
                <a:lnTo>
                  <a:pt x="600368" y="7198"/>
                </a:lnTo>
                <a:lnTo>
                  <a:pt x="629365" y="37449"/>
                </a:lnTo>
                <a:lnTo>
                  <a:pt x="639467" y="56880"/>
                </a:lnTo>
                <a:lnTo>
                  <a:pt x="647650" y="79131"/>
                </a:lnTo>
                <a:lnTo>
                  <a:pt x="653715" y="103699"/>
                </a:lnTo>
                <a:lnTo>
                  <a:pt x="657461" y="130084"/>
                </a:lnTo>
                <a:lnTo>
                  <a:pt x="684126" y="153141"/>
                </a:lnTo>
                <a:lnTo>
                  <a:pt x="704956" y="189575"/>
                </a:lnTo>
                <a:lnTo>
                  <a:pt x="718883" y="235876"/>
                </a:lnTo>
                <a:lnTo>
                  <a:pt x="724836" y="288535"/>
                </a:lnTo>
                <a:lnTo>
                  <a:pt x="721744" y="344044"/>
                </a:lnTo>
                <a:lnTo>
                  <a:pt x="720675" y="351827"/>
                </a:lnTo>
                <a:lnTo>
                  <a:pt x="719148" y="359458"/>
                </a:lnTo>
                <a:lnTo>
                  <a:pt x="717469" y="366936"/>
                </a:lnTo>
                <a:lnTo>
                  <a:pt x="731269" y="410661"/>
                </a:lnTo>
                <a:lnTo>
                  <a:pt x="739246" y="457666"/>
                </a:lnTo>
                <a:lnTo>
                  <a:pt x="741524" y="506087"/>
                </a:lnTo>
                <a:lnTo>
                  <a:pt x="738224" y="554066"/>
                </a:lnTo>
                <a:lnTo>
                  <a:pt x="729470" y="599740"/>
                </a:lnTo>
                <a:lnTo>
                  <a:pt x="715385" y="641251"/>
                </a:lnTo>
                <a:lnTo>
                  <a:pt x="696092" y="676736"/>
                </a:lnTo>
                <a:lnTo>
                  <a:pt x="670459" y="705178"/>
                </a:lnTo>
                <a:lnTo>
                  <a:pt x="641733" y="720230"/>
                </a:lnTo>
                <a:lnTo>
                  <a:pt x="636418" y="779727"/>
                </a:lnTo>
                <a:lnTo>
                  <a:pt x="622118" y="831262"/>
                </a:lnTo>
                <a:lnTo>
                  <a:pt x="600474" y="871743"/>
                </a:lnTo>
                <a:lnTo>
                  <a:pt x="573127" y="898079"/>
                </a:lnTo>
                <a:lnTo>
                  <a:pt x="541720" y="907178"/>
                </a:lnTo>
                <a:lnTo>
                  <a:pt x="528092" y="905251"/>
                </a:lnTo>
                <a:lnTo>
                  <a:pt x="514808" y="899776"/>
                </a:lnTo>
                <a:lnTo>
                  <a:pt x="502039" y="890868"/>
                </a:lnTo>
                <a:lnTo>
                  <a:pt x="489957" y="878640"/>
                </a:lnTo>
                <a:lnTo>
                  <a:pt x="477095" y="932545"/>
                </a:lnTo>
                <a:lnTo>
                  <a:pt x="457903" y="976582"/>
                </a:lnTo>
                <a:lnTo>
                  <a:pt x="433767" y="1009351"/>
                </a:lnTo>
                <a:lnTo>
                  <a:pt x="406067" y="1029453"/>
                </a:lnTo>
                <a:lnTo>
                  <a:pt x="376188" y="1035490"/>
                </a:lnTo>
                <a:lnTo>
                  <a:pt x="345511" y="1026062"/>
                </a:lnTo>
                <a:lnTo>
                  <a:pt x="326987" y="1011928"/>
                </a:lnTo>
                <a:lnTo>
                  <a:pt x="310124" y="992087"/>
                </a:lnTo>
                <a:lnTo>
                  <a:pt x="295265" y="967066"/>
                </a:lnTo>
                <a:lnTo>
                  <a:pt x="282754" y="937395"/>
                </a:lnTo>
                <a:lnTo>
                  <a:pt x="250176" y="964263"/>
                </a:lnTo>
                <a:lnTo>
                  <a:pt x="216203" y="973535"/>
                </a:lnTo>
                <a:lnTo>
                  <a:pt x="182569" y="966028"/>
                </a:lnTo>
                <a:lnTo>
                  <a:pt x="151009" y="942561"/>
                </a:lnTo>
                <a:lnTo>
                  <a:pt x="123258" y="903951"/>
                </a:lnTo>
                <a:lnTo>
                  <a:pt x="101051" y="851017"/>
                </a:lnTo>
                <a:lnTo>
                  <a:pt x="100593" y="849491"/>
                </a:lnTo>
                <a:lnTo>
                  <a:pt x="100134" y="847965"/>
                </a:lnTo>
                <a:lnTo>
                  <a:pt x="99676" y="846439"/>
                </a:lnTo>
                <a:lnTo>
                  <a:pt x="44516" y="816870"/>
                </a:lnTo>
                <a:lnTo>
                  <a:pt x="25812" y="775618"/>
                </a:lnTo>
                <a:lnTo>
                  <a:pt x="16612" y="722061"/>
                </a:lnTo>
                <a:lnTo>
                  <a:pt x="16469" y="691188"/>
                </a:lnTo>
                <a:lnTo>
                  <a:pt x="19818" y="661303"/>
                </a:lnTo>
                <a:lnTo>
                  <a:pt x="26489" y="633449"/>
                </a:lnTo>
                <a:lnTo>
                  <a:pt x="36309" y="608671"/>
                </a:lnTo>
                <a:lnTo>
                  <a:pt x="14205" y="571031"/>
                </a:lnTo>
                <a:lnTo>
                  <a:pt x="1820" y="521816"/>
                </a:lnTo>
                <a:lnTo>
                  <a:pt x="0" y="467308"/>
                </a:lnTo>
                <a:lnTo>
                  <a:pt x="9588" y="413787"/>
                </a:lnTo>
                <a:lnTo>
                  <a:pt x="20222" y="386987"/>
                </a:lnTo>
                <a:lnTo>
                  <a:pt x="33618" y="365924"/>
                </a:lnTo>
                <a:lnTo>
                  <a:pt x="49162" y="351357"/>
                </a:lnTo>
                <a:lnTo>
                  <a:pt x="66237" y="344044"/>
                </a:lnTo>
                <a:lnTo>
                  <a:pt x="67000" y="340839"/>
                </a:lnTo>
                <a:close/>
              </a:path>
            </a:pathLst>
          </a:custGeom>
          <a:ln w="5724">
            <a:solidFill>
              <a:srgbClr val="000000"/>
            </a:solidFill>
          </a:ln>
        </p:spPr>
        <p:txBody>
          <a:bodyPr wrap="square" lIns="0" tIns="0" rIns="0" bIns="0" rtlCol="0"/>
          <a:lstStyle/>
          <a:p>
            <a:endParaRPr/>
          </a:p>
        </p:txBody>
      </p:sp>
      <p:sp>
        <p:nvSpPr>
          <p:cNvPr id="23" name="object 29"/>
          <p:cNvSpPr/>
          <p:nvPr/>
        </p:nvSpPr>
        <p:spPr>
          <a:xfrm>
            <a:off x="6640821" y="2351676"/>
            <a:ext cx="41275" cy="41275"/>
          </a:xfrm>
          <a:custGeom>
            <a:avLst/>
            <a:gdLst/>
            <a:ahLst/>
            <a:cxnLst/>
            <a:rect l="l" t="t" r="r" b="b"/>
            <a:pathLst>
              <a:path w="41275" h="41275">
                <a:moveTo>
                  <a:pt x="41226" y="20449"/>
                </a:moveTo>
                <a:lnTo>
                  <a:pt x="39616" y="28497"/>
                </a:lnTo>
                <a:lnTo>
                  <a:pt x="35214" y="35043"/>
                </a:lnTo>
                <a:lnTo>
                  <a:pt x="28665" y="39442"/>
                </a:lnTo>
                <a:lnTo>
                  <a:pt x="20613" y="41052"/>
                </a:lnTo>
                <a:lnTo>
                  <a:pt x="12625" y="39442"/>
                </a:lnTo>
                <a:lnTo>
                  <a:pt x="6069" y="35043"/>
                </a:lnTo>
                <a:lnTo>
                  <a:pt x="1631" y="28497"/>
                </a:lnTo>
                <a:lnTo>
                  <a:pt x="0" y="20449"/>
                </a:lnTo>
                <a:lnTo>
                  <a:pt x="1631" y="12490"/>
                </a:lnTo>
                <a:lnTo>
                  <a:pt x="6069" y="5989"/>
                </a:lnTo>
                <a:lnTo>
                  <a:pt x="12625" y="1607"/>
                </a:lnTo>
                <a:lnTo>
                  <a:pt x="20613" y="0"/>
                </a:lnTo>
                <a:lnTo>
                  <a:pt x="28665" y="1607"/>
                </a:lnTo>
                <a:lnTo>
                  <a:pt x="35214" y="5989"/>
                </a:lnTo>
                <a:lnTo>
                  <a:pt x="39616" y="12490"/>
                </a:lnTo>
                <a:lnTo>
                  <a:pt x="41226" y="20449"/>
                </a:lnTo>
                <a:close/>
              </a:path>
            </a:pathLst>
          </a:custGeom>
          <a:ln w="5724">
            <a:solidFill>
              <a:srgbClr val="000000"/>
            </a:solidFill>
          </a:ln>
        </p:spPr>
        <p:txBody>
          <a:bodyPr wrap="square" lIns="0" tIns="0" rIns="0" bIns="0" rtlCol="0"/>
          <a:lstStyle/>
          <a:p>
            <a:endParaRPr/>
          </a:p>
        </p:txBody>
      </p:sp>
      <p:sp>
        <p:nvSpPr>
          <p:cNvPr id="24" name="object 30"/>
          <p:cNvSpPr/>
          <p:nvPr/>
        </p:nvSpPr>
        <p:spPr>
          <a:xfrm>
            <a:off x="6741026" y="2348051"/>
            <a:ext cx="88178" cy="87981"/>
          </a:xfrm>
          <a:prstGeom prst="rect">
            <a:avLst/>
          </a:prstGeom>
          <a:blipFill>
            <a:blip r:embed="rId9" cstate="print"/>
            <a:stretch>
              <a:fillRect/>
            </a:stretch>
          </a:blipFill>
        </p:spPr>
        <p:txBody>
          <a:bodyPr wrap="square" lIns="0" tIns="0" rIns="0" bIns="0" rtlCol="0"/>
          <a:lstStyle/>
          <a:p>
            <a:endParaRPr/>
          </a:p>
        </p:txBody>
      </p:sp>
      <p:sp>
        <p:nvSpPr>
          <p:cNvPr id="25" name="object 31"/>
          <p:cNvSpPr/>
          <p:nvPr/>
        </p:nvSpPr>
        <p:spPr>
          <a:xfrm>
            <a:off x="6884862" y="2353850"/>
            <a:ext cx="129252" cy="129186"/>
          </a:xfrm>
          <a:prstGeom prst="rect">
            <a:avLst/>
          </a:prstGeom>
          <a:blipFill>
            <a:blip r:embed="rId10" cstate="print"/>
            <a:stretch>
              <a:fillRect/>
            </a:stretch>
          </a:blipFill>
        </p:spPr>
        <p:txBody>
          <a:bodyPr wrap="square" lIns="0" tIns="0" rIns="0" bIns="0" rtlCol="0"/>
          <a:lstStyle/>
          <a:p>
            <a:endParaRPr/>
          </a:p>
        </p:txBody>
      </p:sp>
      <p:sp>
        <p:nvSpPr>
          <p:cNvPr id="26" name="object 32"/>
          <p:cNvSpPr/>
          <p:nvPr/>
        </p:nvSpPr>
        <p:spPr>
          <a:xfrm>
            <a:off x="7107753" y="2587917"/>
            <a:ext cx="43815" cy="19685"/>
          </a:xfrm>
          <a:custGeom>
            <a:avLst/>
            <a:gdLst/>
            <a:ahLst/>
            <a:cxnLst/>
            <a:rect l="l" t="t" r="r" b="b"/>
            <a:pathLst>
              <a:path w="43814" h="19685">
                <a:moveTo>
                  <a:pt x="43517" y="19076"/>
                </a:moveTo>
                <a:lnTo>
                  <a:pt x="32122" y="19121"/>
                </a:lnTo>
                <a:lnTo>
                  <a:pt x="20956" y="15890"/>
                </a:lnTo>
                <a:lnTo>
                  <a:pt x="10192" y="9483"/>
                </a:lnTo>
                <a:lnTo>
                  <a:pt x="0" y="0"/>
                </a:lnTo>
              </a:path>
            </a:pathLst>
          </a:custGeom>
          <a:ln w="5723">
            <a:solidFill>
              <a:srgbClr val="000000"/>
            </a:solidFill>
          </a:ln>
        </p:spPr>
        <p:txBody>
          <a:bodyPr wrap="square" lIns="0" tIns="0" rIns="0" bIns="0" rtlCol="0"/>
          <a:lstStyle/>
          <a:p>
            <a:endParaRPr/>
          </a:p>
        </p:txBody>
      </p:sp>
      <p:sp>
        <p:nvSpPr>
          <p:cNvPr id="27" name="object 33"/>
          <p:cNvSpPr/>
          <p:nvPr/>
        </p:nvSpPr>
        <p:spPr>
          <a:xfrm>
            <a:off x="7170510" y="2815918"/>
            <a:ext cx="19685" cy="9525"/>
          </a:xfrm>
          <a:custGeom>
            <a:avLst/>
            <a:gdLst/>
            <a:ahLst/>
            <a:cxnLst/>
            <a:rect l="l" t="t" r="r" b="b"/>
            <a:pathLst>
              <a:path w="19685" h="9525">
                <a:moveTo>
                  <a:pt x="19086" y="0"/>
                </a:moveTo>
                <a:lnTo>
                  <a:pt x="12978" y="4730"/>
                </a:lnTo>
                <a:lnTo>
                  <a:pt x="6565" y="7783"/>
                </a:lnTo>
                <a:lnTo>
                  <a:pt x="0" y="9156"/>
                </a:lnTo>
              </a:path>
            </a:pathLst>
          </a:custGeom>
          <a:ln w="5723">
            <a:solidFill>
              <a:srgbClr val="000000"/>
            </a:solidFill>
          </a:ln>
        </p:spPr>
        <p:txBody>
          <a:bodyPr wrap="square" lIns="0" tIns="0" rIns="0" bIns="0" rtlCol="0"/>
          <a:lstStyle/>
          <a:p>
            <a:endParaRPr/>
          </a:p>
        </p:txBody>
      </p:sp>
      <p:sp>
        <p:nvSpPr>
          <p:cNvPr id="28" name="object 34"/>
          <p:cNvSpPr/>
          <p:nvPr/>
        </p:nvSpPr>
        <p:spPr>
          <a:xfrm>
            <a:off x="7341983" y="2874673"/>
            <a:ext cx="12065" cy="41910"/>
          </a:xfrm>
          <a:custGeom>
            <a:avLst/>
            <a:gdLst/>
            <a:ahLst/>
            <a:cxnLst/>
            <a:rect l="l" t="t" r="r" b="b"/>
            <a:pathLst>
              <a:path w="12064" h="41910">
                <a:moveTo>
                  <a:pt x="11451" y="41815"/>
                </a:moveTo>
                <a:lnTo>
                  <a:pt x="8159" y="31805"/>
                </a:lnTo>
                <a:lnTo>
                  <a:pt x="5153" y="21479"/>
                </a:lnTo>
                <a:lnTo>
                  <a:pt x="2433" y="10868"/>
                </a:lnTo>
                <a:lnTo>
                  <a:pt x="0" y="0"/>
                </a:lnTo>
              </a:path>
            </a:pathLst>
          </a:custGeom>
          <a:ln w="5725">
            <a:solidFill>
              <a:srgbClr val="000000"/>
            </a:solidFill>
          </a:ln>
        </p:spPr>
        <p:txBody>
          <a:bodyPr wrap="square" lIns="0" tIns="0" rIns="0" bIns="0" rtlCol="0"/>
          <a:lstStyle/>
          <a:p>
            <a:endParaRPr/>
          </a:p>
        </p:txBody>
      </p:sp>
      <p:sp>
        <p:nvSpPr>
          <p:cNvPr id="29" name="object 35"/>
          <p:cNvSpPr/>
          <p:nvPr/>
        </p:nvSpPr>
        <p:spPr>
          <a:xfrm>
            <a:off x="7560791" y="2812408"/>
            <a:ext cx="5080" cy="46355"/>
          </a:xfrm>
          <a:custGeom>
            <a:avLst/>
            <a:gdLst/>
            <a:ahLst/>
            <a:cxnLst/>
            <a:rect l="l" t="t" r="r" b="b"/>
            <a:pathLst>
              <a:path w="5079" h="46355">
                <a:moveTo>
                  <a:pt x="4580" y="0"/>
                </a:moveTo>
                <a:lnTo>
                  <a:pt x="3865" y="11617"/>
                </a:lnTo>
                <a:lnTo>
                  <a:pt x="2862" y="23120"/>
                </a:lnTo>
                <a:lnTo>
                  <a:pt x="1574" y="34509"/>
                </a:lnTo>
                <a:lnTo>
                  <a:pt x="0" y="45783"/>
                </a:lnTo>
              </a:path>
            </a:pathLst>
          </a:custGeom>
          <a:ln w="5725">
            <a:solidFill>
              <a:srgbClr val="000000"/>
            </a:solidFill>
          </a:ln>
        </p:spPr>
        <p:txBody>
          <a:bodyPr wrap="square" lIns="0" tIns="0" rIns="0" bIns="0" rtlCol="0"/>
          <a:lstStyle/>
          <a:p>
            <a:endParaRPr/>
          </a:p>
        </p:txBody>
      </p:sp>
      <p:sp>
        <p:nvSpPr>
          <p:cNvPr id="30" name="object 36"/>
          <p:cNvSpPr/>
          <p:nvPr/>
        </p:nvSpPr>
        <p:spPr>
          <a:xfrm>
            <a:off x="7656223" y="2529773"/>
            <a:ext cx="55880" cy="171450"/>
          </a:xfrm>
          <a:custGeom>
            <a:avLst/>
            <a:gdLst/>
            <a:ahLst/>
            <a:cxnLst/>
            <a:rect l="l" t="t" r="r" b="b"/>
            <a:pathLst>
              <a:path w="55879" h="171450">
                <a:moveTo>
                  <a:pt x="0" y="0"/>
                </a:moveTo>
                <a:lnTo>
                  <a:pt x="23333" y="29883"/>
                </a:lnTo>
                <a:lnTo>
                  <a:pt x="40997" y="70124"/>
                </a:lnTo>
                <a:lnTo>
                  <a:pt x="52134" y="118034"/>
                </a:lnTo>
                <a:lnTo>
                  <a:pt x="55885" y="170924"/>
                </a:lnTo>
              </a:path>
            </a:pathLst>
          </a:custGeom>
          <a:ln w="5725">
            <a:solidFill>
              <a:srgbClr val="000000"/>
            </a:solidFill>
          </a:ln>
        </p:spPr>
        <p:txBody>
          <a:bodyPr wrap="square" lIns="0" tIns="0" rIns="0" bIns="0" rtlCol="0"/>
          <a:lstStyle/>
          <a:p>
            <a:endParaRPr/>
          </a:p>
        </p:txBody>
      </p:sp>
      <p:sp>
        <p:nvSpPr>
          <p:cNvPr id="31" name="object 37"/>
          <p:cNvSpPr/>
          <p:nvPr/>
        </p:nvSpPr>
        <p:spPr>
          <a:xfrm>
            <a:off x="7762955" y="2347555"/>
            <a:ext cx="25400" cy="64135"/>
          </a:xfrm>
          <a:custGeom>
            <a:avLst/>
            <a:gdLst/>
            <a:ahLst/>
            <a:cxnLst/>
            <a:rect l="l" t="t" r="r" b="b"/>
            <a:pathLst>
              <a:path w="25400" h="64135">
                <a:moveTo>
                  <a:pt x="24888" y="0"/>
                </a:moveTo>
                <a:lnTo>
                  <a:pt x="20205" y="17998"/>
                </a:lnTo>
                <a:lnTo>
                  <a:pt x="14448" y="34795"/>
                </a:lnTo>
                <a:lnTo>
                  <a:pt x="7689" y="50218"/>
                </a:lnTo>
                <a:lnTo>
                  <a:pt x="0" y="64096"/>
                </a:lnTo>
              </a:path>
            </a:pathLst>
          </a:custGeom>
          <a:ln w="5725">
            <a:solidFill>
              <a:srgbClr val="000000"/>
            </a:solidFill>
          </a:ln>
        </p:spPr>
        <p:txBody>
          <a:bodyPr wrap="square" lIns="0" tIns="0" rIns="0" bIns="0" rtlCol="0"/>
          <a:lstStyle/>
          <a:p>
            <a:endParaRPr/>
          </a:p>
        </p:txBody>
      </p:sp>
      <p:sp>
        <p:nvSpPr>
          <p:cNvPr id="32" name="object 38"/>
          <p:cNvSpPr/>
          <p:nvPr/>
        </p:nvSpPr>
        <p:spPr>
          <a:xfrm>
            <a:off x="7728294" y="2109635"/>
            <a:ext cx="1270" cy="30480"/>
          </a:xfrm>
          <a:custGeom>
            <a:avLst/>
            <a:gdLst/>
            <a:ahLst/>
            <a:cxnLst/>
            <a:rect l="l" t="t" r="r" b="b"/>
            <a:pathLst>
              <a:path w="1270" h="30480">
                <a:moveTo>
                  <a:pt x="0" y="0"/>
                </a:moveTo>
                <a:lnTo>
                  <a:pt x="598" y="7556"/>
                </a:lnTo>
                <a:lnTo>
                  <a:pt x="1011" y="15127"/>
                </a:lnTo>
                <a:lnTo>
                  <a:pt x="1223" y="22727"/>
                </a:lnTo>
                <a:lnTo>
                  <a:pt x="1221" y="30369"/>
                </a:lnTo>
              </a:path>
            </a:pathLst>
          </a:custGeom>
          <a:ln w="5725">
            <a:solidFill>
              <a:srgbClr val="000000"/>
            </a:solidFill>
          </a:ln>
        </p:spPr>
        <p:txBody>
          <a:bodyPr wrap="square" lIns="0" tIns="0" rIns="0" bIns="0" rtlCol="0"/>
          <a:lstStyle/>
          <a:p>
            <a:endParaRPr/>
          </a:p>
        </p:txBody>
      </p:sp>
      <p:sp>
        <p:nvSpPr>
          <p:cNvPr id="33" name="object 39"/>
          <p:cNvSpPr/>
          <p:nvPr/>
        </p:nvSpPr>
        <p:spPr>
          <a:xfrm>
            <a:off x="7569647" y="2035772"/>
            <a:ext cx="12700" cy="38735"/>
          </a:xfrm>
          <a:custGeom>
            <a:avLst/>
            <a:gdLst/>
            <a:ahLst/>
            <a:cxnLst/>
            <a:rect l="l" t="t" r="r" b="b"/>
            <a:pathLst>
              <a:path w="12700" h="38735">
                <a:moveTo>
                  <a:pt x="0" y="38610"/>
                </a:moveTo>
                <a:lnTo>
                  <a:pt x="2602" y="28285"/>
                </a:lnTo>
                <a:lnTo>
                  <a:pt x="5592" y="18389"/>
                </a:lnTo>
                <a:lnTo>
                  <a:pt x="8953" y="8951"/>
                </a:lnTo>
                <a:lnTo>
                  <a:pt x="12673" y="0"/>
                </a:lnTo>
              </a:path>
            </a:pathLst>
          </a:custGeom>
          <a:ln w="5725">
            <a:solidFill>
              <a:srgbClr val="000000"/>
            </a:solidFill>
          </a:ln>
        </p:spPr>
        <p:txBody>
          <a:bodyPr wrap="square" lIns="0" tIns="0" rIns="0" bIns="0" rtlCol="0"/>
          <a:lstStyle/>
          <a:p>
            <a:endParaRPr/>
          </a:p>
        </p:txBody>
      </p:sp>
      <p:sp>
        <p:nvSpPr>
          <p:cNvPr id="34" name="object 40"/>
          <p:cNvSpPr/>
          <p:nvPr/>
        </p:nvSpPr>
        <p:spPr>
          <a:xfrm>
            <a:off x="7450547" y="2059426"/>
            <a:ext cx="6350" cy="33655"/>
          </a:xfrm>
          <a:custGeom>
            <a:avLst/>
            <a:gdLst/>
            <a:ahLst/>
            <a:cxnLst/>
            <a:rect l="l" t="t" r="r" b="b"/>
            <a:pathLst>
              <a:path w="6350" h="33655">
                <a:moveTo>
                  <a:pt x="0" y="33269"/>
                </a:moveTo>
                <a:lnTo>
                  <a:pt x="1149" y="24722"/>
                </a:lnTo>
                <a:lnTo>
                  <a:pt x="2557" y="16291"/>
                </a:lnTo>
                <a:lnTo>
                  <a:pt x="4251" y="8031"/>
                </a:lnTo>
                <a:lnTo>
                  <a:pt x="6260" y="0"/>
                </a:lnTo>
              </a:path>
            </a:pathLst>
          </a:custGeom>
          <a:ln w="5725">
            <a:solidFill>
              <a:srgbClr val="000000"/>
            </a:solidFill>
          </a:ln>
        </p:spPr>
        <p:txBody>
          <a:bodyPr wrap="square" lIns="0" tIns="0" rIns="0" bIns="0" rtlCol="0"/>
          <a:lstStyle/>
          <a:p>
            <a:endParaRPr/>
          </a:p>
        </p:txBody>
      </p:sp>
      <p:sp>
        <p:nvSpPr>
          <p:cNvPr id="35" name="object 41"/>
          <p:cNvSpPr/>
          <p:nvPr/>
        </p:nvSpPr>
        <p:spPr>
          <a:xfrm>
            <a:off x="7310834" y="2103988"/>
            <a:ext cx="22860" cy="32384"/>
          </a:xfrm>
          <a:custGeom>
            <a:avLst/>
            <a:gdLst/>
            <a:ahLst/>
            <a:cxnLst/>
            <a:rect l="l" t="t" r="r" b="b"/>
            <a:pathLst>
              <a:path w="22860" h="32385">
                <a:moveTo>
                  <a:pt x="0" y="0"/>
                </a:moveTo>
                <a:lnTo>
                  <a:pt x="5976" y="7179"/>
                </a:lnTo>
                <a:lnTo>
                  <a:pt x="11738" y="14974"/>
                </a:lnTo>
                <a:lnTo>
                  <a:pt x="17242" y="23370"/>
                </a:lnTo>
                <a:lnTo>
                  <a:pt x="22445" y="32353"/>
                </a:lnTo>
              </a:path>
            </a:pathLst>
          </a:custGeom>
          <a:ln w="5724">
            <a:solidFill>
              <a:srgbClr val="000000"/>
            </a:solidFill>
          </a:ln>
        </p:spPr>
        <p:txBody>
          <a:bodyPr wrap="square" lIns="0" tIns="0" rIns="0" bIns="0" rtlCol="0"/>
          <a:lstStyle/>
          <a:p>
            <a:endParaRPr/>
          </a:p>
        </p:txBody>
      </p:sp>
      <p:sp>
        <p:nvSpPr>
          <p:cNvPr id="36" name="object 42"/>
          <p:cNvSpPr/>
          <p:nvPr/>
        </p:nvSpPr>
        <p:spPr>
          <a:xfrm>
            <a:off x="7137681" y="2324053"/>
            <a:ext cx="4445" cy="34290"/>
          </a:xfrm>
          <a:custGeom>
            <a:avLst/>
            <a:gdLst/>
            <a:ahLst/>
            <a:cxnLst/>
            <a:rect l="l" t="t" r="r" b="b"/>
            <a:pathLst>
              <a:path w="4445" h="34289">
                <a:moveTo>
                  <a:pt x="3817" y="34032"/>
                </a:moveTo>
                <a:lnTo>
                  <a:pt x="2555" y="25624"/>
                </a:lnTo>
                <a:lnTo>
                  <a:pt x="1507" y="17130"/>
                </a:lnTo>
                <a:lnTo>
                  <a:pt x="660" y="8579"/>
                </a:lnTo>
                <a:lnTo>
                  <a:pt x="0" y="0"/>
                </a:lnTo>
              </a:path>
            </a:pathLst>
          </a:custGeom>
          <a:ln w="5725">
            <a:solidFill>
              <a:srgbClr val="000000"/>
            </a:solidFill>
          </a:ln>
        </p:spPr>
        <p:txBody>
          <a:bodyPr wrap="square" lIns="0" tIns="0" rIns="0" bIns="0" rtlCol="0"/>
          <a:lstStyle/>
          <a:p>
            <a:endParaRPr/>
          </a:p>
        </p:txBody>
      </p:sp>
      <p:sp>
        <p:nvSpPr>
          <p:cNvPr id="37" name="object 43"/>
          <p:cNvSpPr/>
          <p:nvPr/>
        </p:nvSpPr>
        <p:spPr>
          <a:xfrm>
            <a:off x="5428599" y="4451936"/>
            <a:ext cx="222250" cy="137160"/>
          </a:xfrm>
          <a:custGeom>
            <a:avLst/>
            <a:gdLst/>
            <a:ahLst/>
            <a:cxnLst/>
            <a:rect l="l" t="t" r="r" b="b"/>
            <a:pathLst>
              <a:path w="222250" h="137160">
                <a:moveTo>
                  <a:pt x="0" y="22769"/>
                </a:moveTo>
                <a:lnTo>
                  <a:pt x="1794" y="13906"/>
                </a:lnTo>
                <a:lnTo>
                  <a:pt x="6680" y="6669"/>
                </a:lnTo>
                <a:lnTo>
                  <a:pt x="13914" y="1789"/>
                </a:lnTo>
                <a:lnTo>
                  <a:pt x="22751" y="0"/>
                </a:lnTo>
                <a:lnTo>
                  <a:pt x="199110" y="0"/>
                </a:lnTo>
                <a:lnTo>
                  <a:pt x="207947" y="1789"/>
                </a:lnTo>
                <a:lnTo>
                  <a:pt x="215181" y="6669"/>
                </a:lnTo>
                <a:lnTo>
                  <a:pt x="220067" y="13906"/>
                </a:lnTo>
                <a:lnTo>
                  <a:pt x="221861" y="22769"/>
                </a:lnTo>
                <a:lnTo>
                  <a:pt x="221861" y="113878"/>
                </a:lnTo>
                <a:lnTo>
                  <a:pt x="220067" y="122741"/>
                </a:lnTo>
                <a:lnTo>
                  <a:pt x="215181" y="129978"/>
                </a:lnTo>
                <a:lnTo>
                  <a:pt x="207947" y="134858"/>
                </a:lnTo>
                <a:lnTo>
                  <a:pt x="199110" y="136647"/>
                </a:lnTo>
                <a:lnTo>
                  <a:pt x="22751" y="136647"/>
                </a:lnTo>
                <a:lnTo>
                  <a:pt x="13914" y="134858"/>
                </a:lnTo>
                <a:lnTo>
                  <a:pt x="6680" y="129978"/>
                </a:lnTo>
                <a:lnTo>
                  <a:pt x="1794"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38" name="object 44"/>
          <p:cNvSpPr/>
          <p:nvPr/>
        </p:nvSpPr>
        <p:spPr>
          <a:xfrm>
            <a:off x="6049444" y="4588584"/>
            <a:ext cx="222250" cy="138430"/>
          </a:xfrm>
          <a:custGeom>
            <a:avLst/>
            <a:gdLst/>
            <a:ahLst/>
            <a:cxnLst/>
            <a:rect l="l" t="t" r="r" b="b"/>
            <a:pathLst>
              <a:path w="222250" h="138429">
                <a:moveTo>
                  <a:pt x="0" y="23013"/>
                </a:moveTo>
                <a:lnTo>
                  <a:pt x="1798" y="14054"/>
                </a:lnTo>
                <a:lnTo>
                  <a:pt x="6718" y="6739"/>
                </a:lnTo>
                <a:lnTo>
                  <a:pt x="14042" y="1808"/>
                </a:lnTo>
                <a:lnTo>
                  <a:pt x="23056" y="0"/>
                </a:lnTo>
                <a:lnTo>
                  <a:pt x="198805" y="0"/>
                </a:lnTo>
                <a:lnTo>
                  <a:pt x="207754" y="1808"/>
                </a:lnTo>
                <a:lnTo>
                  <a:pt x="215085" y="6739"/>
                </a:lnTo>
                <a:lnTo>
                  <a:pt x="220041" y="14054"/>
                </a:lnTo>
                <a:lnTo>
                  <a:pt x="221861" y="23013"/>
                </a:lnTo>
                <a:lnTo>
                  <a:pt x="221861" y="115038"/>
                </a:lnTo>
                <a:lnTo>
                  <a:pt x="220041" y="123997"/>
                </a:lnTo>
                <a:lnTo>
                  <a:pt x="215085" y="131312"/>
                </a:lnTo>
                <a:lnTo>
                  <a:pt x="207754" y="136243"/>
                </a:lnTo>
                <a:lnTo>
                  <a:pt x="198805" y="138051"/>
                </a:lnTo>
                <a:lnTo>
                  <a:pt x="23056" y="138051"/>
                </a:lnTo>
                <a:lnTo>
                  <a:pt x="14042" y="136243"/>
                </a:lnTo>
                <a:lnTo>
                  <a:pt x="6718" y="131312"/>
                </a:lnTo>
                <a:lnTo>
                  <a:pt x="1798" y="123997"/>
                </a:lnTo>
                <a:lnTo>
                  <a:pt x="0" y="115038"/>
                </a:lnTo>
                <a:lnTo>
                  <a:pt x="0" y="23013"/>
                </a:lnTo>
                <a:close/>
              </a:path>
            </a:pathLst>
          </a:custGeom>
          <a:ln w="5723">
            <a:solidFill>
              <a:srgbClr val="000000"/>
            </a:solidFill>
          </a:ln>
        </p:spPr>
        <p:txBody>
          <a:bodyPr wrap="square" lIns="0" tIns="0" rIns="0" bIns="0" rtlCol="0"/>
          <a:lstStyle/>
          <a:p>
            <a:endParaRPr/>
          </a:p>
        </p:txBody>
      </p:sp>
      <p:sp>
        <p:nvSpPr>
          <p:cNvPr id="39" name="object 45"/>
          <p:cNvSpPr/>
          <p:nvPr/>
        </p:nvSpPr>
        <p:spPr>
          <a:xfrm>
            <a:off x="6627079" y="4451936"/>
            <a:ext cx="222250" cy="137160"/>
          </a:xfrm>
          <a:custGeom>
            <a:avLst/>
            <a:gdLst/>
            <a:ahLst/>
            <a:cxnLst/>
            <a:rect l="l" t="t" r="r" b="b"/>
            <a:pathLst>
              <a:path w="222250" h="137160">
                <a:moveTo>
                  <a:pt x="0" y="22769"/>
                </a:moveTo>
                <a:lnTo>
                  <a:pt x="1794" y="13906"/>
                </a:lnTo>
                <a:lnTo>
                  <a:pt x="6680" y="6669"/>
                </a:lnTo>
                <a:lnTo>
                  <a:pt x="13914" y="1789"/>
                </a:lnTo>
                <a:lnTo>
                  <a:pt x="22751" y="0"/>
                </a:lnTo>
                <a:lnTo>
                  <a:pt x="198957" y="0"/>
                </a:lnTo>
                <a:lnTo>
                  <a:pt x="207883" y="1789"/>
                </a:lnTo>
                <a:lnTo>
                  <a:pt x="215162" y="6669"/>
                </a:lnTo>
                <a:lnTo>
                  <a:pt x="220065" y="13906"/>
                </a:lnTo>
                <a:lnTo>
                  <a:pt x="221861" y="22769"/>
                </a:lnTo>
                <a:lnTo>
                  <a:pt x="221861" y="113878"/>
                </a:lnTo>
                <a:lnTo>
                  <a:pt x="220065" y="122741"/>
                </a:lnTo>
                <a:lnTo>
                  <a:pt x="215162" y="129978"/>
                </a:lnTo>
                <a:lnTo>
                  <a:pt x="207883" y="134858"/>
                </a:lnTo>
                <a:lnTo>
                  <a:pt x="198957" y="136647"/>
                </a:lnTo>
                <a:lnTo>
                  <a:pt x="22751" y="136647"/>
                </a:lnTo>
                <a:lnTo>
                  <a:pt x="13914" y="134858"/>
                </a:lnTo>
                <a:lnTo>
                  <a:pt x="6680" y="129978"/>
                </a:lnTo>
                <a:lnTo>
                  <a:pt x="1794"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40" name="object 46"/>
          <p:cNvSpPr/>
          <p:nvPr/>
        </p:nvSpPr>
        <p:spPr>
          <a:xfrm>
            <a:off x="5428599" y="4588584"/>
            <a:ext cx="222250" cy="138430"/>
          </a:xfrm>
          <a:custGeom>
            <a:avLst/>
            <a:gdLst/>
            <a:ahLst/>
            <a:cxnLst/>
            <a:rect l="l" t="t" r="r" b="b"/>
            <a:pathLst>
              <a:path w="222250" h="138429">
                <a:moveTo>
                  <a:pt x="0" y="23013"/>
                </a:moveTo>
                <a:lnTo>
                  <a:pt x="1798" y="14054"/>
                </a:lnTo>
                <a:lnTo>
                  <a:pt x="6718" y="6739"/>
                </a:lnTo>
                <a:lnTo>
                  <a:pt x="14042" y="1808"/>
                </a:lnTo>
                <a:lnTo>
                  <a:pt x="23056" y="0"/>
                </a:lnTo>
                <a:lnTo>
                  <a:pt x="198805" y="0"/>
                </a:lnTo>
                <a:lnTo>
                  <a:pt x="207754" y="1808"/>
                </a:lnTo>
                <a:lnTo>
                  <a:pt x="215085" y="6739"/>
                </a:lnTo>
                <a:lnTo>
                  <a:pt x="220041" y="14054"/>
                </a:lnTo>
                <a:lnTo>
                  <a:pt x="221861" y="23013"/>
                </a:lnTo>
                <a:lnTo>
                  <a:pt x="221861" y="115038"/>
                </a:lnTo>
                <a:lnTo>
                  <a:pt x="220041" y="123997"/>
                </a:lnTo>
                <a:lnTo>
                  <a:pt x="215085" y="131312"/>
                </a:lnTo>
                <a:lnTo>
                  <a:pt x="207754" y="136243"/>
                </a:lnTo>
                <a:lnTo>
                  <a:pt x="198805" y="138051"/>
                </a:lnTo>
                <a:lnTo>
                  <a:pt x="23056" y="138051"/>
                </a:lnTo>
                <a:lnTo>
                  <a:pt x="14042" y="136243"/>
                </a:lnTo>
                <a:lnTo>
                  <a:pt x="6718" y="131312"/>
                </a:lnTo>
                <a:lnTo>
                  <a:pt x="1798" y="123997"/>
                </a:lnTo>
                <a:lnTo>
                  <a:pt x="0" y="115038"/>
                </a:lnTo>
                <a:lnTo>
                  <a:pt x="0" y="23013"/>
                </a:lnTo>
                <a:close/>
              </a:path>
            </a:pathLst>
          </a:custGeom>
          <a:ln w="5723">
            <a:solidFill>
              <a:srgbClr val="000000"/>
            </a:solidFill>
          </a:ln>
        </p:spPr>
        <p:txBody>
          <a:bodyPr wrap="square" lIns="0" tIns="0" rIns="0" bIns="0" rtlCol="0"/>
          <a:lstStyle/>
          <a:p>
            <a:endParaRPr/>
          </a:p>
        </p:txBody>
      </p:sp>
      <p:sp>
        <p:nvSpPr>
          <p:cNvPr id="41" name="object 47"/>
          <p:cNvSpPr/>
          <p:nvPr/>
        </p:nvSpPr>
        <p:spPr>
          <a:xfrm>
            <a:off x="6049444" y="4451936"/>
            <a:ext cx="222250" cy="137160"/>
          </a:xfrm>
          <a:custGeom>
            <a:avLst/>
            <a:gdLst/>
            <a:ahLst/>
            <a:cxnLst/>
            <a:rect l="l" t="t" r="r" b="b"/>
            <a:pathLst>
              <a:path w="222250" h="137160">
                <a:moveTo>
                  <a:pt x="0" y="22769"/>
                </a:moveTo>
                <a:lnTo>
                  <a:pt x="1794" y="13906"/>
                </a:lnTo>
                <a:lnTo>
                  <a:pt x="6680" y="6669"/>
                </a:lnTo>
                <a:lnTo>
                  <a:pt x="13914" y="1789"/>
                </a:lnTo>
                <a:lnTo>
                  <a:pt x="22751" y="0"/>
                </a:lnTo>
                <a:lnTo>
                  <a:pt x="199110" y="0"/>
                </a:lnTo>
                <a:lnTo>
                  <a:pt x="207947" y="1789"/>
                </a:lnTo>
                <a:lnTo>
                  <a:pt x="215181" y="6669"/>
                </a:lnTo>
                <a:lnTo>
                  <a:pt x="220067" y="13906"/>
                </a:lnTo>
                <a:lnTo>
                  <a:pt x="221861" y="22769"/>
                </a:lnTo>
                <a:lnTo>
                  <a:pt x="221861" y="113878"/>
                </a:lnTo>
                <a:lnTo>
                  <a:pt x="220067" y="122741"/>
                </a:lnTo>
                <a:lnTo>
                  <a:pt x="215181" y="129978"/>
                </a:lnTo>
                <a:lnTo>
                  <a:pt x="207947" y="134858"/>
                </a:lnTo>
                <a:lnTo>
                  <a:pt x="199110" y="136647"/>
                </a:lnTo>
                <a:lnTo>
                  <a:pt x="22751" y="136647"/>
                </a:lnTo>
                <a:lnTo>
                  <a:pt x="13914" y="134858"/>
                </a:lnTo>
                <a:lnTo>
                  <a:pt x="6680" y="129978"/>
                </a:lnTo>
                <a:lnTo>
                  <a:pt x="1794"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42" name="object 48"/>
          <p:cNvSpPr/>
          <p:nvPr/>
        </p:nvSpPr>
        <p:spPr>
          <a:xfrm>
            <a:off x="7204560" y="4588584"/>
            <a:ext cx="222250" cy="138430"/>
          </a:xfrm>
          <a:custGeom>
            <a:avLst/>
            <a:gdLst/>
            <a:ahLst/>
            <a:cxnLst/>
            <a:rect l="l" t="t" r="r" b="b"/>
            <a:pathLst>
              <a:path w="222250" h="138429">
                <a:moveTo>
                  <a:pt x="0" y="23013"/>
                </a:moveTo>
                <a:lnTo>
                  <a:pt x="1820" y="14054"/>
                </a:lnTo>
                <a:lnTo>
                  <a:pt x="6775" y="6739"/>
                </a:lnTo>
                <a:lnTo>
                  <a:pt x="14107" y="1808"/>
                </a:lnTo>
                <a:lnTo>
                  <a:pt x="23056" y="0"/>
                </a:lnTo>
                <a:lnTo>
                  <a:pt x="198805" y="0"/>
                </a:lnTo>
                <a:lnTo>
                  <a:pt x="207818" y="1808"/>
                </a:lnTo>
                <a:lnTo>
                  <a:pt x="215143" y="6739"/>
                </a:lnTo>
                <a:lnTo>
                  <a:pt x="220062" y="14054"/>
                </a:lnTo>
                <a:lnTo>
                  <a:pt x="221861" y="23013"/>
                </a:lnTo>
                <a:lnTo>
                  <a:pt x="221861" y="115038"/>
                </a:lnTo>
                <a:lnTo>
                  <a:pt x="220062" y="123997"/>
                </a:lnTo>
                <a:lnTo>
                  <a:pt x="215143" y="131312"/>
                </a:lnTo>
                <a:lnTo>
                  <a:pt x="207818" y="136243"/>
                </a:lnTo>
                <a:lnTo>
                  <a:pt x="198805" y="138051"/>
                </a:lnTo>
                <a:lnTo>
                  <a:pt x="23056" y="138051"/>
                </a:lnTo>
                <a:lnTo>
                  <a:pt x="14107" y="136243"/>
                </a:lnTo>
                <a:lnTo>
                  <a:pt x="6775" y="131312"/>
                </a:lnTo>
                <a:lnTo>
                  <a:pt x="1820" y="123997"/>
                </a:lnTo>
                <a:lnTo>
                  <a:pt x="0" y="115038"/>
                </a:lnTo>
                <a:lnTo>
                  <a:pt x="0" y="23013"/>
                </a:lnTo>
                <a:close/>
              </a:path>
            </a:pathLst>
          </a:custGeom>
          <a:ln w="5723">
            <a:solidFill>
              <a:srgbClr val="000000"/>
            </a:solidFill>
          </a:ln>
        </p:spPr>
        <p:txBody>
          <a:bodyPr wrap="square" lIns="0" tIns="0" rIns="0" bIns="0" rtlCol="0"/>
          <a:lstStyle/>
          <a:p>
            <a:endParaRPr/>
          </a:p>
        </p:txBody>
      </p:sp>
      <p:sp>
        <p:nvSpPr>
          <p:cNvPr id="43" name="object 49"/>
          <p:cNvSpPr/>
          <p:nvPr/>
        </p:nvSpPr>
        <p:spPr>
          <a:xfrm>
            <a:off x="5428599" y="4726636"/>
            <a:ext cx="222250" cy="137160"/>
          </a:xfrm>
          <a:custGeom>
            <a:avLst/>
            <a:gdLst/>
            <a:ahLst/>
            <a:cxnLst/>
            <a:rect l="l" t="t" r="r" b="b"/>
            <a:pathLst>
              <a:path w="222250" h="137160">
                <a:moveTo>
                  <a:pt x="0" y="22769"/>
                </a:moveTo>
                <a:lnTo>
                  <a:pt x="1794" y="13906"/>
                </a:lnTo>
                <a:lnTo>
                  <a:pt x="6680" y="6669"/>
                </a:lnTo>
                <a:lnTo>
                  <a:pt x="13914" y="1789"/>
                </a:lnTo>
                <a:lnTo>
                  <a:pt x="22751" y="0"/>
                </a:lnTo>
                <a:lnTo>
                  <a:pt x="199110" y="0"/>
                </a:lnTo>
                <a:lnTo>
                  <a:pt x="207947" y="1789"/>
                </a:lnTo>
                <a:lnTo>
                  <a:pt x="215181" y="6669"/>
                </a:lnTo>
                <a:lnTo>
                  <a:pt x="220067" y="13906"/>
                </a:lnTo>
                <a:lnTo>
                  <a:pt x="221861" y="22769"/>
                </a:lnTo>
                <a:lnTo>
                  <a:pt x="221861" y="113878"/>
                </a:lnTo>
                <a:lnTo>
                  <a:pt x="220067" y="122741"/>
                </a:lnTo>
                <a:lnTo>
                  <a:pt x="215181" y="129978"/>
                </a:lnTo>
                <a:lnTo>
                  <a:pt x="207947" y="134858"/>
                </a:lnTo>
                <a:lnTo>
                  <a:pt x="199110" y="136647"/>
                </a:lnTo>
                <a:lnTo>
                  <a:pt x="22751" y="136647"/>
                </a:lnTo>
                <a:lnTo>
                  <a:pt x="13914" y="134858"/>
                </a:lnTo>
                <a:lnTo>
                  <a:pt x="6680" y="129978"/>
                </a:lnTo>
                <a:lnTo>
                  <a:pt x="1794"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44" name="object 50"/>
          <p:cNvSpPr txBox="1"/>
          <p:nvPr/>
        </p:nvSpPr>
        <p:spPr>
          <a:xfrm>
            <a:off x="5490565" y="4427913"/>
            <a:ext cx="100965" cy="447675"/>
          </a:xfrm>
          <a:prstGeom prst="rect">
            <a:avLst/>
          </a:prstGeom>
        </p:spPr>
        <p:txBody>
          <a:bodyPr vert="horz" wrap="square" lIns="0" tIns="25400" rIns="0" bIns="0" rtlCol="0">
            <a:spAutoFit/>
          </a:bodyPr>
          <a:lstStyle/>
          <a:p>
            <a:pPr marL="12700" marR="5080" indent="3175" algn="just">
              <a:lnSpc>
                <a:spcPts val="1080"/>
              </a:lnSpc>
              <a:spcBef>
                <a:spcPts val="200"/>
              </a:spcBef>
            </a:pPr>
            <a:r>
              <a:rPr sz="950" b="1" spc="5" dirty="0">
                <a:latin typeface="Arial"/>
                <a:cs typeface="Arial"/>
              </a:rPr>
              <a:t>a  b  d</a:t>
            </a:r>
            <a:endParaRPr sz="950">
              <a:latin typeface="Arial"/>
              <a:cs typeface="Arial"/>
            </a:endParaRPr>
          </a:p>
        </p:txBody>
      </p:sp>
      <p:sp>
        <p:nvSpPr>
          <p:cNvPr id="45" name="object 51"/>
          <p:cNvSpPr/>
          <p:nvPr/>
        </p:nvSpPr>
        <p:spPr>
          <a:xfrm>
            <a:off x="6627079" y="4588584"/>
            <a:ext cx="222250" cy="138430"/>
          </a:xfrm>
          <a:custGeom>
            <a:avLst/>
            <a:gdLst/>
            <a:ahLst/>
            <a:cxnLst/>
            <a:rect l="l" t="t" r="r" b="b"/>
            <a:pathLst>
              <a:path w="222250" h="138429">
                <a:moveTo>
                  <a:pt x="0" y="23013"/>
                </a:moveTo>
                <a:lnTo>
                  <a:pt x="1796" y="14054"/>
                </a:lnTo>
                <a:lnTo>
                  <a:pt x="6699" y="6739"/>
                </a:lnTo>
                <a:lnTo>
                  <a:pt x="13978" y="1808"/>
                </a:lnTo>
                <a:lnTo>
                  <a:pt x="22903" y="0"/>
                </a:lnTo>
                <a:lnTo>
                  <a:pt x="198805" y="0"/>
                </a:lnTo>
                <a:lnTo>
                  <a:pt x="207754" y="1808"/>
                </a:lnTo>
                <a:lnTo>
                  <a:pt x="215085" y="6739"/>
                </a:lnTo>
                <a:lnTo>
                  <a:pt x="220041" y="14054"/>
                </a:lnTo>
                <a:lnTo>
                  <a:pt x="221861" y="23013"/>
                </a:lnTo>
                <a:lnTo>
                  <a:pt x="221861" y="115038"/>
                </a:lnTo>
                <a:lnTo>
                  <a:pt x="220041" y="123997"/>
                </a:lnTo>
                <a:lnTo>
                  <a:pt x="215085" y="131312"/>
                </a:lnTo>
                <a:lnTo>
                  <a:pt x="207754" y="136243"/>
                </a:lnTo>
                <a:lnTo>
                  <a:pt x="198805" y="138051"/>
                </a:lnTo>
                <a:lnTo>
                  <a:pt x="22903" y="138051"/>
                </a:lnTo>
                <a:lnTo>
                  <a:pt x="13978" y="136243"/>
                </a:lnTo>
                <a:lnTo>
                  <a:pt x="6699" y="131312"/>
                </a:lnTo>
                <a:lnTo>
                  <a:pt x="1796" y="123997"/>
                </a:lnTo>
                <a:lnTo>
                  <a:pt x="0" y="115038"/>
                </a:lnTo>
                <a:lnTo>
                  <a:pt x="0" y="23013"/>
                </a:lnTo>
                <a:close/>
              </a:path>
            </a:pathLst>
          </a:custGeom>
          <a:ln w="5723">
            <a:solidFill>
              <a:srgbClr val="000000"/>
            </a:solidFill>
          </a:ln>
        </p:spPr>
        <p:txBody>
          <a:bodyPr wrap="square" lIns="0" tIns="0" rIns="0" bIns="0" rtlCol="0"/>
          <a:lstStyle/>
          <a:p>
            <a:endParaRPr/>
          </a:p>
        </p:txBody>
      </p:sp>
      <p:sp>
        <p:nvSpPr>
          <p:cNvPr id="46" name="object 52"/>
          <p:cNvSpPr/>
          <p:nvPr/>
        </p:nvSpPr>
        <p:spPr>
          <a:xfrm>
            <a:off x="7204560" y="4726636"/>
            <a:ext cx="222250" cy="137160"/>
          </a:xfrm>
          <a:custGeom>
            <a:avLst/>
            <a:gdLst/>
            <a:ahLst/>
            <a:cxnLst/>
            <a:rect l="l" t="t" r="r" b="b"/>
            <a:pathLst>
              <a:path w="222250" h="137160">
                <a:moveTo>
                  <a:pt x="0" y="22769"/>
                </a:moveTo>
                <a:lnTo>
                  <a:pt x="1796" y="13906"/>
                </a:lnTo>
                <a:lnTo>
                  <a:pt x="6699" y="6669"/>
                </a:lnTo>
                <a:lnTo>
                  <a:pt x="13978" y="1789"/>
                </a:lnTo>
                <a:lnTo>
                  <a:pt x="22903" y="0"/>
                </a:lnTo>
                <a:lnTo>
                  <a:pt x="199110" y="0"/>
                </a:lnTo>
                <a:lnTo>
                  <a:pt x="207947" y="1789"/>
                </a:lnTo>
                <a:lnTo>
                  <a:pt x="215181" y="6669"/>
                </a:lnTo>
                <a:lnTo>
                  <a:pt x="220067" y="13906"/>
                </a:lnTo>
                <a:lnTo>
                  <a:pt x="221861" y="22769"/>
                </a:lnTo>
                <a:lnTo>
                  <a:pt x="221861" y="113878"/>
                </a:lnTo>
                <a:lnTo>
                  <a:pt x="220067" y="122741"/>
                </a:lnTo>
                <a:lnTo>
                  <a:pt x="215181" y="129978"/>
                </a:lnTo>
                <a:lnTo>
                  <a:pt x="207947" y="134858"/>
                </a:lnTo>
                <a:lnTo>
                  <a:pt x="199110" y="136647"/>
                </a:lnTo>
                <a:lnTo>
                  <a:pt x="22903" y="136647"/>
                </a:lnTo>
                <a:lnTo>
                  <a:pt x="13978" y="134858"/>
                </a:lnTo>
                <a:lnTo>
                  <a:pt x="6699" y="129978"/>
                </a:lnTo>
                <a:lnTo>
                  <a:pt x="1796"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47" name="object 53"/>
          <p:cNvSpPr/>
          <p:nvPr/>
        </p:nvSpPr>
        <p:spPr>
          <a:xfrm>
            <a:off x="6049444" y="4726636"/>
            <a:ext cx="222250" cy="137160"/>
          </a:xfrm>
          <a:custGeom>
            <a:avLst/>
            <a:gdLst/>
            <a:ahLst/>
            <a:cxnLst/>
            <a:rect l="l" t="t" r="r" b="b"/>
            <a:pathLst>
              <a:path w="222250" h="137160">
                <a:moveTo>
                  <a:pt x="0" y="22769"/>
                </a:moveTo>
                <a:lnTo>
                  <a:pt x="1794" y="13906"/>
                </a:lnTo>
                <a:lnTo>
                  <a:pt x="6680" y="6669"/>
                </a:lnTo>
                <a:lnTo>
                  <a:pt x="13914" y="1789"/>
                </a:lnTo>
                <a:lnTo>
                  <a:pt x="22751" y="0"/>
                </a:lnTo>
                <a:lnTo>
                  <a:pt x="199110" y="0"/>
                </a:lnTo>
                <a:lnTo>
                  <a:pt x="207947" y="1789"/>
                </a:lnTo>
                <a:lnTo>
                  <a:pt x="215181" y="6669"/>
                </a:lnTo>
                <a:lnTo>
                  <a:pt x="220067" y="13906"/>
                </a:lnTo>
                <a:lnTo>
                  <a:pt x="221861" y="22769"/>
                </a:lnTo>
                <a:lnTo>
                  <a:pt x="221861" y="113878"/>
                </a:lnTo>
                <a:lnTo>
                  <a:pt x="220067" y="122741"/>
                </a:lnTo>
                <a:lnTo>
                  <a:pt x="215181" y="129978"/>
                </a:lnTo>
                <a:lnTo>
                  <a:pt x="207947" y="134858"/>
                </a:lnTo>
                <a:lnTo>
                  <a:pt x="199110" y="136647"/>
                </a:lnTo>
                <a:lnTo>
                  <a:pt x="22751" y="136647"/>
                </a:lnTo>
                <a:lnTo>
                  <a:pt x="13914" y="134858"/>
                </a:lnTo>
                <a:lnTo>
                  <a:pt x="6680" y="129978"/>
                </a:lnTo>
                <a:lnTo>
                  <a:pt x="1794"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48" name="object 54"/>
          <p:cNvSpPr txBox="1"/>
          <p:nvPr/>
        </p:nvSpPr>
        <p:spPr>
          <a:xfrm>
            <a:off x="6111717" y="4427913"/>
            <a:ext cx="100965" cy="447675"/>
          </a:xfrm>
          <a:prstGeom prst="rect">
            <a:avLst/>
          </a:prstGeom>
        </p:spPr>
        <p:txBody>
          <a:bodyPr vert="horz" wrap="square" lIns="0" tIns="25400" rIns="0" bIns="0" rtlCol="0">
            <a:spAutoFit/>
          </a:bodyPr>
          <a:lstStyle/>
          <a:p>
            <a:pPr marL="15875" marR="5080" indent="-3810" algn="just">
              <a:lnSpc>
                <a:spcPts val="1080"/>
              </a:lnSpc>
              <a:spcBef>
                <a:spcPts val="200"/>
              </a:spcBef>
            </a:pPr>
            <a:r>
              <a:rPr sz="950" b="1" spc="5" dirty="0">
                <a:latin typeface="Arial"/>
                <a:cs typeface="Arial"/>
              </a:rPr>
              <a:t>b  a  c</a:t>
            </a:r>
            <a:endParaRPr sz="950">
              <a:latin typeface="Arial"/>
              <a:cs typeface="Arial"/>
            </a:endParaRPr>
          </a:p>
        </p:txBody>
      </p:sp>
      <p:sp>
        <p:nvSpPr>
          <p:cNvPr id="49" name="object 55"/>
          <p:cNvSpPr/>
          <p:nvPr/>
        </p:nvSpPr>
        <p:spPr>
          <a:xfrm>
            <a:off x="6627079" y="4726636"/>
            <a:ext cx="222250" cy="137160"/>
          </a:xfrm>
          <a:custGeom>
            <a:avLst/>
            <a:gdLst/>
            <a:ahLst/>
            <a:cxnLst/>
            <a:rect l="l" t="t" r="r" b="b"/>
            <a:pathLst>
              <a:path w="222250" h="137160">
                <a:moveTo>
                  <a:pt x="0" y="22769"/>
                </a:moveTo>
                <a:lnTo>
                  <a:pt x="1794" y="13906"/>
                </a:lnTo>
                <a:lnTo>
                  <a:pt x="6680" y="6669"/>
                </a:lnTo>
                <a:lnTo>
                  <a:pt x="13914" y="1789"/>
                </a:lnTo>
                <a:lnTo>
                  <a:pt x="22751" y="0"/>
                </a:lnTo>
                <a:lnTo>
                  <a:pt x="198957" y="0"/>
                </a:lnTo>
                <a:lnTo>
                  <a:pt x="207883" y="1789"/>
                </a:lnTo>
                <a:lnTo>
                  <a:pt x="215162" y="6669"/>
                </a:lnTo>
                <a:lnTo>
                  <a:pt x="220065" y="13906"/>
                </a:lnTo>
                <a:lnTo>
                  <a:pt x="221861" y="22769"/>
                </a:lnTo>
                <a:lnTo>
                  <a:pt x="221861" y="113878"/>
                </a:lnTo>
                <a:lnTo>
                  <a:pt x="220065" y="122741"/>
                </a:lnTo>
                <a:lnTo>
                  <a:pt x="215162" y="129978"/>
                </a:lnTo>
                <a:lnTo>
                  <a:pt x="207883" y="134858"/>
                </a:lnTo>
                <a:lnTo>
                  <a:pt x="198957" y="136647"/>
                </a:lnTo>
                <a:lnTo>
                  <a:pt x="22751" y="136647"/>
                </a:lnTo>
                <a:lnTo>
                  <a:pt x="13914" y="134858"/>
                </a:lnTo>
                <a:lnTo>
                  <a:pt x="6680" y="129978"/>
                </a:lnTo>
                <a:lnTo>
                  <a:pt x="1794"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50" name="object 56"/>
          <p:cNvSpPr txBox="1"/>
          <p:nvPr/>
        </p:nvSpPr>
        <p:spPr>
          <a:xfrm>
            <a:off x="6689198" y="4427913"/>
            <a:ext cx="100965" cy="447675"/>
          </a:xfrm>
          <a:prstGeom prst="rect">
            <a:avLst/>
          </a:prstGeom>
        </p:spPr>
        <p:txBody>
          <a:bodyPr vert="horz" wrap="square" lIns="0" tIns="25400" rIns="0" bIns="0" rtlCol="0">
            <a:spAutoFit/>
          </a:bodyPr>
          <a:lstStyle/>
          <a:p>
            <a:pPr marL="12700" marR="5080" indent="3175" algn="just">
              <a:lnSpc>
                <a:spcPts val="1080"/>
              </a:lnSpc>
              <a:spcBef>
                <a:spcPts val="200"/>
              </a:spcBef>
            </a:pPr>
            <a:r>
              <a:rPr sz="950" b="1" spc="5" dirty="0">
                <a:latin typeface="Arial"/>
                <a:cs typeface="Arial"/>
              </a:rPr>
              <a:t>a  d  c</a:t>
            </a:r>
            <a:endParaRPr sz="950">
              <a:latin typeface="Arial"/>
              <a:cs typeface="Arial"/>
            </a:endParaRPr>
          </a:p>
        </p:txBody>
      </p:sp>
      <p:sp>
        <p:nvSpPr>
          <p:cNvPr id="51" name="object 57"/>
          <p:cNvSpPr/>
          <p:nvPr/>
        </p:nvSpPr>
        <p:spPr>
          <a:xfrm>
            <a:off x="7204560" y="4451936"/>
            <a:ext cx="222250" cy="137160"/>
          </a:xfrm>
          <a:custGeom>
            <a:avLst/>
            <a:gdLst/>
            <a:ahLst/>
            <a:cxnLst/>
            <a:rect l="l" t="t" r="r" b="b"/>
            <a:pathLst>
              <a:path w="222250" h="137160">
                <a:moveTo>
                  <a:pt x="0" y="22769"/>
                </a:moveTo>
                <a:lnTo>
                  <a:pt x="1796" y="13906"/>
                </a:lnTo>
                <a:lnTo>
                  <a:pt x="6699" y="6669"/>
                </a:lnTo>
                <a:lnTo>
                  <a:pt x="13978" y="1789"/>
                </a:lnTo>
                <a:lnTo>
                  <a:pt x="22903" y="0"/>
                </a:lnTo>
                <a:lnTo>
                  <a:pt x="199110" y="0"/>
                </a:lnTo>
                <a:lnTo>
                  <a:pt x="207947" y="1789"/>
                </a:lnTo>
                <a:lnTo>
                  <a:pt x="215181" y="6669"/>
                </a:lnTo>
                <a:lnTo>
                  <a:pt x="220067" y="13906"/>
                </a:lnTo>
                <a:lnTo>
                  <a:pt x="221861" y="22769"/>
                </a:lnTo>
                <a:lnTo>
                  <a:pt x="221861" y="113878"/>
                </a:lnTo>
                <a:lnTo>
                  <a:pt x="220067" y="122741"/>
                </a:lnTo>
                <a:lnTo>
                  <a:pt x="215181" y="129978"/>
                </a:lnTo>
                <a:lnTo>
                  <a:pt x="207947" y="134858"/>
                </a:lnTo>
                <a:lnTo>
                  <a:pt x="199110" y="136647"/>
                </a:lnTo>
                <a:lnTo>
                  <a:pt x="22903" y="136647"/>
                </a:lnTo>
                <a:lnTo>
                  <a:pt x="13978" y="134858"/>
                </a:lnTo>
                <a:lnTo>
                  <a:pt x="6699" y="129978"/>
                </a:lnTo>
                <a:lnTo>
                  <a:pt x="1796" y="122741"/>
                </a:lnTo>
                <a:lnTo>
                  <a:pt x="0" y="113878"/>
                </a:lnTo>
                <a:lnTo>
                  <a:pt x="0" y="22769"/>
                </a:lnTo>
                <a:close/>
              </a:path>
            </a:pathLst>
          </a:custGeom>
          <a:ln w="5723">
            <a:solidFill>
              <a:srgbClr val="000000"/>
            </a:solidFill>
          </a:ln>
        </p:spPr>
        <p:txBody>
          <a:bodyPr wrap="square" lIns="0" tIns="0" rIns="0" bIns="0" rtlCol="0"/>
          <a:lstStyle/>
          <a:p>
            <a:endParaRPr/>
          </a:p>
        </p:txBody>
      </p:sp>
      <p:sp>
        <p:nvSpPr>
          <p:cNvPr id="52" name="object 58"/>
          <p:cNvSpPr txBox="1"/>
          <p:nvPr/>
        </p:nvSpPr>
        <p:spPr>
          <a:xfrm>
            <a:off x="7267137" y="4427913"/>
            <a:ext cx="100965" cy="447675"/>
          </a:xfrm>
          <a:prstGeom prst="rect">
            <a:avLst/>
          </a:prstGeom>
        </p:spPr>
        <p:txBody>
          <a:bodyPr vert="horz" wrap="square" lIns="0" tIns="25400" rIns="0" bIns="0" rtlCol="0">
            <a:spAutoFit/>
          </a:bodyPr>
          <a:lstStyle/>
          <a:p>
            <a:pPr marL="12700" marR="5080" indent="3175" algn="just">
              <a:lnSpc>
                <a:spcPts val="1080"/>
              </a:lnSpc>
              <a:spcBef>
                <a:spcPts val="200"/>
              </a:spcBef>
            </a:pPr>
            <a:r>
              <a:rPr sz="950" b="1" spc="5" dirty="0">
                <a:latin typeface="Arial"/>
                <a:cs typeface="Arial"/>
              </a:rPr>
              <a:t>c  b  d</a:t>
            </a:r>
            <a:endParaRPr sz="950">
              <a:latin typeface="Arial"/>
              <a:cs typeface="Arial"/>
            </a:endParaRPr>
          </a:p>
        </p:txBody>
      </p:sp>
      <p:sp>
        <p:nvSpPr>
          <p:cNvPr id="53" name="object 59"/>
          <p:cNvSpPr/>
          <p:nvPr/>
        </p:nvSpPr>
        <p:spPr>
          <a:xfrm>
            <a:off x="7339845" y="2314744"/>
            <a:ext cx="222250" cy="138430"/>
          </a:xfrm>
          <a:custGeom>
            <a:avLst/>
            <a:gdLst/>
            <a:ahLst/>
            <a:cxnLst/>
            <a:rect l="l" t="t" r="r" b="b"/>
            <a:pathLst>
              <a:path w="222250" h="138430">
                <a:moveTo>
                  <a:pt x="0" y="23044"/>
                </a:moveTo>
                <a:lnTo>
                  <a:pt x="1820" y="14099"/>
                </a:lnTo>
                <a:lnTo>
                  <a:pt x="6775" y="6772"/>
                </a:lnTo>
                <a:lnTo>
                  <a:pt x="14107" y="1819"/>
                </a:lnTo>
                <a:lnTo>
                  <a:pt x="23056" y="0"/>
                </a:lnTo>
                <a:lnTo>
                  <a:pt x="198805" y="0"/>
                </a:lnTo>
                <a:lnTo>
                  <a:pt x="207818" y="1819"/>
                </a:lnTo>
                <a:lnTo>
                  <a:pt x="215143" y="6772"/>
                </a:lnTo>
                <a:lnTo>
                  <a:pt x="220062" y="14099"/>
                </a:lnTo>
                <a:lnTo>
                  <a:pt x="221861" y="23044"/>
                </a:lnTo>
                <a:lnTo>
                  <a:pt x="221861" y="115068"/>
                </a:lnTo>
                <a:lnTo>
                  <a:pt x="220062" y="124012"/>
                </a:lnTo>
                <a:lnTo>
                  <a:pt x="215143" y="131340"/>
                </a:lnTo>
                <a:lnTo>
                  <a:pt x="207818" y="136293"/>
                </a:lnTo>
                <a:lnTo>
                  <a:pt x="198805" y="138112"/>
                </a:lnTo>
                <a:lnTo>
                  <a:pt x="23056" y="138112"/>
                </a:lnTo>
                <a:lnTo>
                  <a:pt x="14107" y="136293"/>
                </a:lnTo>
                <a:lnTo>
                  <a:pt x="6775" y="131340"/>
                </a:lnTo>
                <a:lnTo>
                  <a:pt x="1820" y="124012"/>
                </a:lnTo>
                <a:lnTo>
                  <a:pt x="0" y="115068"/>
                </a:lnTo>
                <a:lnTo>
                  <a:pt x="0" y="23044"/>
                </a:lnTo>
                <a:close/>
              </a:path>
            </a:pathLst>
          </a:custGeom>
          <a:ln w="5723">
            <a:solidFill>
              <a:srgbClr val="000000"/>
            </a:solidFill>
          </a:ln>
        </p:spPr>
        <p:txBody>
          <a:bodyPr wrap="square" lIns="0" tIns="0" rIns="0" bIns="0" rtlCol="0"/>
          <a:lstStyle/>
          <a:p>
            <a:endParaRPr/>
          </a:p>
        </p:txBody>
      </p:sp>
      <p:sp>
        <p:nvSpPr>
          <p:cNvPr id="54" name="object 60"/>
          <p:cNvSpPr/>
          <p:nvPr/>
        </p:nvSpPr>
        <p:spPr>
          <a:xfrm>
            <a:off x="7339845" y="2452857"/>
            <a:ext cx="222250" cy="137160"/>
          </a:xfrm>
          <a:custGeom>
            <a:avLst/>
            <a:gdLst/>
            <a:ahLst/>
            <a:cxnLst/>
            <a:rect l="l" t="t" r="r" b="b"/>
            <a:pathLst>
              <a:path w="222250" h="137160">
                <a:moveTo>
                  <a:pt x="0" y="22739"/>
                </a:moveTo>
                <a:lnTo>
                  <a:pt x="1794" y="13906"/>
                </a:lnTo>
                <a:lnTo>
                  <a:pt x="6680" y="6676"/>
                </a:lnTo>
                <a:lnTo>
                  <a:pt x="13914" y="1793"/>
                </a:lnTo>
                <a:lnTo>
                  <a:pt x="22751" y="0"/>
                </a:lnTo>
                <a:lnTo>
                  <a:pt x="199110" y="0"/>
                </a:lnTo>
                <a:lnTo>
                  <a:pt x="207947" y="1793"/>
                </a:lnTo>
                <a:lnTo>
                  <a:pt x="215181" y="6676"/>
                </a:lnTo>
                <a:lnTo>
                  <a:pt x="220067" y="13906"/>
                </a:lnTo>
                <a:lnTo>
                  <a:pt x="221861" y="22739"/>
                </a:lnTo>
                <a:lnTo>
                  <a:pt x="221861" y="113847"/>
                </a:lnTo>
                <a:lnTo>
                  <a:pt x="220067" y="122680"/>
                </a:lnTo>
                <a:lnTo>
                  <a:pt x="215181" y="129909"/>
                </a:lnTo>
                <a:lnTo>
                  <a:pt x="207947" y="134793"/>
                </a:lnTo>
                <a:lnTo>
                  <a:pt x="199110" y="136586"/>
                </a:lnTo>
                <a:lnTo>
                  <a:pt x="22751" y="136586"/>
                </a:lnTo>
                <a:lnTo>
                  <a:pt x="13914" y="134793"/>
                </a:lnTo>
                <a:lnTo>
                  <a:pt x="6680" y="129909"/>
                </a:lnTo>
                <a:lnTo>
                  <a:pt x="1794" y="122680"/>
                </a:lnTo>
                <a:lnTo>
                  <a:pt x="0" y="113847"/>
                </a:lnTo>
                <a:lnTo>
                  <a:pt x="0" y="22739"/>
                </a:lnTo>
                <a:close/>
              </a:path>
            </a:pathLst>
          </a:custGeom>
          <a:ln w="5723">
            <a:solidFill>
              <a:srgbClr val="000000"/>
            </a:solidFill>
          </a:ln>
        </p:spPr>
        <p:txBody>
          <a:bodyPr wrap="square" lIns="0" tIns="0" rIns="0" bIns="0" rtlCol="0"/>
          <a:lstStyle/>
          <a:p>
            <a:endParaRPr/>
          </a:p>
        </p:txBody>
      </p:sp>
      <p:sp>
        <p:nvSpPr>
          <p:cNvPr id="55" name="object 61"/>
          <p:cNvSpPr/>
          <p:nvPr/>
        </p:nvSpPr>
        <p:spPr>
          <a:xfrm>
            <a:off x="7339845" y="2589444"/>
            <a:ext cx="222250" cy="138430"/>
          </a:xfrm>
          <a:custGeom>
            <a:avLst/>
            <a:gdLst/>
            <a:ahLst/>
            <a:cxnLst/>
            <a:rect l="l" t="t" r="r" b="b"/>
            <a:pathLst>
              <a:path w="222250" h="138430">
                <a:moveTo>
                  <a:pt x="0" y="23044"/>
                </a:moveTo>
                <a:lnTo>
                  <a:pt x="1820" y="14099"/>
                </a:lnTo>
                <a:lnTo>
                  <a:pt x="6775" y="6772"/>
                </a:lnTo>
                <a:lnTo>
                  <a:pt x="14107" y="1819"/>
                </a:lnTo>
                <a:lnTo>
                  <a:pt x="23056" y="0"/>
                </a:lnTo>
                <a:lnTo>
                  <a:pt x="198805" y="0"/>
                </a:lnTo>
                <a:lnTo>
                  <a:pt x="207818" y="1819"/>
                </a:lnTo>
                <a:lnTo>
                  <a:pt x="215143" y="6772"/>
                </a:lnTo>
                <a:lnTo>
                  <a:pt x="220062" y="14099"/>
                </a:lnTo>
                <a:lnTo>
                  <a:pt x="221861" y="23044"/>
                </a:lnTo>
                <a:lnTo>
                  <a:pt x="221861" y="115068"/>
                </a:lnTo>
                <a:lnTo>
                  <a:pt x="220062" y="124012"/>
                </a:lnTo>
                <a:lnTo>
                  <a:pt x="215143" y="131340"/>
                </a:lnTo>
                <a:lnTo>
                  <a:pt x="207818" y="136293"/>
                </a:lnTo>
                <a:lnTo>
                  <a:pt x="198805" y="138112"/>
                </a:lnTo>
                <a:lnTo>
                  <a:pt x="23056" y="138112"/>
                </a:lnTo>
                <a:lnTo>
                  <a:pt x="14107" y="136293"/>
                </a:lnTo>
                <a:lnTo>
                  <a:pt x="6775" y="131340"/>
                </a:lnTo>
                <a:lnTo>
                  <a:pt x="1820" y="124012"/>
                </a:lnTo>
                <a:lnTo>
                  <a:pt x="0" y="115068"/>
                </a:lnTo>
                <a:lnTo>
                  <a:pt x="0" y="23044"/>
                </a:lnTo>
                <a:close/>
              </a:path>
            </a:pathLst>
          </a:custGeom>
          <a:ln w="5723">
            <a:solidFill>
              <a:srgbClr val="000000"/>
            </a:solidFill>
          </a:ln>
        </p:spPr>
        <p:txBody>
          <a:bodyPr wrap="square" lIns="0" tIns="0" rIns="0" bIns="0" rtlCol="0"/>
          <a:lstStyle/>
          <a:p>
            <a:endParaRPr/>
          </a:p>
        </p:txBody>
      </p:sp>
      <p:sp>
        <p:nvSpPr>
          <p:cNvPr id="56" name="object 62"/>
          <p:cNvSpPr/>
          <p:nvPr/>
        </p:nvSpPr>
        <p:spPr>
          <a:xfrm>
            <a:off x="7339845" y="2727556"/>
            <a:ext cx="222250" cy="137160"/>
          </a:xfrm>
          <a:custGeom>
            <a:avLst/>
            <a:gdLst/>
            <a:ahLst/>
            <a:cxnLst/>
            <a:rect l="l" t="t" r="r" b="b"/>
            <a:pathLst>
              <a:path w="222250" h="137160">
                <a:moveTo>
                  <a:pt x="0" y="22739"/>
                </a:moveTo>
                <a:lnTo>
                  <a:pt x="1794" y="13906"/>
                </a:lnTo>
                <a:lnTo>
                  <a:pt x="6680" y="6676"/>
                </a:lnTo>
                <a:lnTo>
                  <a:pt x="13914" y="1793"/>
                </a:lnTo>
                <a:lnTo>
                  <a:pt x="22751" y="0"/>
                </a:lnTo>
                <a:lnTo>
                  <a:pt x="199110" y="0"/>
                </a:lnTo>
                <a:lnTo>
                  <a:pt x="207947" y="1793"/>
                </a:lnTo>
                <a:lnTo>
                  <a:pt x="215181" y="6676"/>
                </a:lnTo>
                <a:lnTo>
                  <a:pt x="220067" y="13906"/>
                </a:lnTo>
                <a:lnTo>
                  <a:pt x="221861" y="22739"/>
                </a:lnTo>
                <a:lnTo>
                  <a:pt x="221861" y="113847"/>
                </a:lnTo>
                <a:lnTo>
                  <a:pt x="220067" y="122680"/>
                </a:lnTo>
                <a:lnTo>
                  <a:pt x="215181" y="129909"/>
                </a:lnTo>
                <a:lnTo>
                  <a:pt x="207947" y="134793"/>
                </a:lnTo>
                <a:lnTo>
                  <a:pt x="199110" y="136586"/>
                </a:lnTo>
                <a:lnTo>
                  <a:pt x="22751" y="136586"/>
                </a:lnTo>
                <a:lnTo>
                  <a:pt x="13914" y="134793"/>
                </a:lnTo>
                <a:lnTo>
                  <a:pt x="6680" y="129909"/>
                </a:lnTo>
                <a:lnTo>
                  <a:pt x="1794" y="122680"/>
                </a:lnTo>
                <a:lnTo>
                  <a:pt x="0" y="113847"/>
                </a:lnTo>
                <a:lnTo>
                  <a:pt x="0" y="22739"/>
                </a:lnTo>
                <a:close/>
              </a:path>
            </a:pathLst>
          </a:custGeom>
          <a:ln w="5723">
            <a:solidFill>
              <a:srgbClr val="000000"/>
            </a:solidFill>
          </a:ln>
        </p:spPr>
        <p:txBody>
          <a:bodyPr wrap="square" lIns="0" tIns="0" rIns="0" bIns="0" rtlCol="0"/>
          <a:lstStyle/>
          <a:p>
            <a:endParaRPr/>
          </a:p>
        </p:txBody>
      </p:sp>
      <p:sp>
        <p:nvSpPr>
          <p:cNvPr id="57" name="object 63"/>
          <p:cNvSpPr txBox="1"/>
          <p:nvPr/>
        </p:nvSpPr>
        <p:spPr>
          <a:xfrm>
            <a:off x="7293553" y="2105531"/>
            <a:ext cx="330835" cy="770255"/>
          </a:xfrm>
          <a:prstGeom prst="rect">
            <a:avLst/>
          </a:prstGeom>
        </p:spPr>
        <p:txBody>
          <a:bodyPr vert="horz" wrap="square" lIns="0" tIns="25400" rIns="0" bIns="0" rtlCol="0">
            <a:spAutoFit/>
          </a:bodyPr>
          <a:lstStyle/>
          <a:p>
            <a:pPr marL="12700">
              <a:lnSpc>
                <a:spcPct val="100000"/>
              </a:lnSpc>
              <a:spcBef>
                <a:spcPts val="200"/>
              </a:spcBef>
            </a:pPr>
            <a:r>
              <a:rPr sz="1050" b="1" dirty="0">
                <a:latin typeface="Arial"/>
                <a:cs typeface="Arial"/>
              </a:rPr>
              <a:t>F</a:t>
            </a:r>
            <a:r>
              <a:rPr sz="1050" b="1" spc="-5" dirty="0">
                <a:latin typeface="Arial"/>
                <a:cs typeface="Arial"/>
              </a:rPr>
              <a:t>il</a:t>
            </a:r>
            <a:r>
              <a:rPr sz="1050" b="1" spc="5" dirty="0">
                <a:latin typeface="Arial"/>
                <a:cs typeface="Arial"/>
              </a:rPr>
              <a:t>e</a:t>
            </a:r>
            <a:r>
              <a:rPr sz="1050" b="1" dirty="0">
                <a:latin typeface="Arial"/>
                <a:cs typeface="Arial"/>
              </a:rPr>
              <a:t>1</a:t>
            </a:r>
            <a:endParaRPr sz="1050">
              <a:latin typeface="Arial"/>
              <a:cs typeface="Arial"/>
            </a:endParaRPr>
          </a:p>
          <a:p>
            <a:pPr marL="121285" marR="126364" indent="3175" algn="just">
              <a:lnSpc>
                <a:spcPts val="1080"/>
              </a:lnSpc>
              <a:spcBef>
                <a:spcPts val="195"/>
              </a:spcBef>
            </a:pPr>
            <a:r>
              <a:rPr sz="950" b="1" spc="5" dirty="0">
                <a:latin typeface="Arial"/>
                <a:cs typeface="Arial"/>
              </a:rPr>
              <a:t>a  b  c  </a:t>
            </a:r>
            <a:r>
              <a:rPr sz="950" b="1" spc="10" dirty="0">
                <a:latin typeface="Arial"/>
                <a:cs typeface="Arial"/>
              </a:rPr>
              <a:t>d</a:t>
            </a:r>
            <a:endParaRPr sz="950">
              <a:latin typeface="Arial"/>
              <a:cs typeface="Arial"/>
            </a:endParaRPr>
          </a:p>
        </p:txBody>
      </p:sp>
      <p:sp>
        <p:nvSpPr>
          <p:cNvPr id="58" name="object 64"/>
          <p:cNvSpPr txBox="1"/>
          <p:nvPr/>
        </p:nvSpPr>
        <p:spPr>
          <a:xfrm>
            <a:off x="6054151" y="2071296"/>
            <a:ext cx="780415" cy="199390"/>
          </a:xfrm>
          <a:prstGeom prst="rect">
            <a:avLst/>
          </a:prstGeom>
        </p:spPr>
        <p:txBody>
          <a:bodyPr vert="horz" wrap="square" lIns="0" tIns="17780" rIns="0" bIns="0" rtlCol="0">
            <a:spAutoFit/>
          </a:bodyPr>
          <a:lstStyle/>
          <a:p>
            <a:pPr marL="12700">
              <a:lnSpc>
                <a:spcPct val="100000"/>
              </a:lnSpc>
              <a:spcBef>
                <a:spcPts val="140"/>
              </a:spcBef>
            </a:pPr>
            <a:r>
              <a:rPr sz="1100" b="1" spc="20" dirty="0">
                <a:latin typeface="Arial"/>
                <a:cs typeface="Arial"/>
              </a:rPr>
              <a:t>NameN</a:t>
            </a:r>
            <a:r>
              <a:rPr sz="1100" b="1" spc="10" dirty="0">
                <a:latin typeface="Arial"/>
                <a:cs typeface="Arial"/>
              </a:rPr>
              <a:t>o</a:t>
            </a:r>
            <a:r>
              <a:rPr sz="1100" b="1" spc="15" dirty="0">
                <a:latin typeface="Arial"/>
                <a:cs typeface="Arial"/>
              </a:rPr>
              <a:t>d</a:t>
            </a:r>
            <a:r>
              <a:rPr sz="1100" b="1" spc="20" dirty="0">
                <a:latin typeface="Arial"/>
                <a:cs typeface="Arial"/>
              </a:rPr>
              <a:t>e</a:t>
            </a:r>
            <a:endParaRPr sz="1100">
              <a:latin typeface="Arial"/>
              <a:cs typeface="Arial"/>
            </a:endParaRPr>
          </a:p>
        </p:txBody>
      </p:sp>
      <p:sp>
        <p:nvSpPr>
          <p:cNvPr id="59" name="object 65"/>
          <p:cNvSpPr txBox="1"/>
          <p:nvPr/>
        </p:nvSpPr>
        <p:spPr>
          <a:xfrm>
            <a:off x="6098890" y="4957167"/>
            <a:ext cx="780415" cy="200025"/>
          </a:xfrm>
          <a:prstGeom prst="rect">
            <a:avLst/>
          </a:prstGeom>
        </p:spPr>
        <p:txBody>
          <a:bodyPr vert="horz" wrap="square" lIns="0" tIns="11430" rIns="0" bIns="0" rtlCol="0">
            <a:spAutoFit/>
          </a:bodyPr>
          <a:lstStyle/>
          <a:p>
            <a:pPr marL="12700">
              <a:lnSpc>
                <a:spcPct val="100000"/>
              </a:lnSpc>
              <a:spcBef>
                <a:spcPts val="90"/>
              </a:spcBef>
            </a:pPr>
            <a:r>
              <a:rPr sz="1150" b="1" spc="-15" dirty="0">
                <a:latin typeface="Arial"/>
                <a:cs typeface="Arial"/>
              </a:rPr>
              <a:t>DataNodes</a:t>
            </a:r>
            <a:endParaRPr sz="1150">
              <a:latin typeface="Arial"/>
              <a:cs typeface="Arial"/>
            </a:endParaRPr>
          </a:p>
        </p:txBody>
      </p:sp>
    </p:spTree>
    <p:extLst>
      <p:ext uri="{BB962C8B-B14F-4D97-AF65-F5344CB8AC3E}">
        <p14:creationId xmlns:p14="http://schemas.microsoft.com/office/powerpoint/2010/main" val="200991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HDFS</a:t>
            </a:r>
            <a:r>
              <a:rPr lang="fr-FR" spc="-5" dirty="0">
                <a:latin typeface="Arial"/>
                <a:cs typeface="Arial"/>
              </a:rPr>
              <a:t> </a:t>
            </a:r>
            <a:r>
              <a:rPr lang="fr-FR" spc="-5" dirty="0" smtClean="0">
                <a:latin typeface="Arial"/>
                <a:cs typeface="Arial"/>
              </a:rPr>
              <a:t>blocks</a:t>
            </a:r>
            <a:endParaRPr lang="fr-FR" dirty="0"/>
          </a:p>
        </p:txBody>
      </p:sp>
      <p:sp>
        <p:nvSpPr>
          <p:cNvPr id="3" name="Espace réservé du contenu 2"/>
          <p:cNvSpPr>
            <a:spLocks noGrp="1"/>
          </p:cNvSpPr>
          <p:nvPr>
            <p:ph idx="1"/>
          </p:nvPr>
        </p:nvSpPr>
        <p:spPr>
          <a:xfrm>
            <a:off x="237744" y="1188720"/>
            <a:ext cx="8805672" cy="2240280"/>
          </a:xfrm>
        </p:spPr>
        <p:txBody>
          <a:bodyPr/>
          <a:lstStyle/>
          <a:p>
            <a:pPr marL="162560" indent="-139065">
              <a:spcBef>
                <a:spcPts val="1315"/>
              </a:spcBef>
              <a:tabLst>
                <a:tab pos="163195" algn="l"/>
              </a:tabLst>
            </a:pPr>
            <a:r>
              <a:rPr lang="en-US" sz="1800" spc="10" dirty="0">
                <a:latin typeface="Arial"/>
                <a:cs typeface="Arial"/>
              </a:rPr>
              <a:t>HDFS </a:t>
            </a:r>
            <a:r>
              <a:rPr lang="en-US" sz="1800" spc="5" dirty="0">
                <a:latin typeface="Arial"/>
                <a:cs typeface="Arial"/>
              </a:rPr>
              <a:t>is designed </a:t>
            </a:r>
            <a:r>
              <a:rPr lang="en-US" sz="1800" dirty="0">
                <a:latin typeface="Arial"/>
                <a:cs typeface="Arial"/>
              </a:rPr>
              <a:t>to </a:t>
            </a:r>
            <a:r>
              <a:rPr lang="en-US" sz="1800" spc="5" dirty="0">
                <a:latin typeface="Arial"/>
                <a:cs typeface="Arial"/>
              </a:rPr>
              <a:t>support </a:t>
            </a:r>
            <a:r>
              <a:rPr lang="en-US" sz="1800" dirty="0">
                <a:latin typeface="Arial"/>
                <a:cs typeface="Arial"/>
              </a:rPr>
              <a:t>very </a:t>
            </a:r>
            <a:r>
              <a:rPr lang="en-US" sz="1800" spc="5" dirty="0">
                <a:latin typeface="Arial"/>
                <a:cs typeface="Arial"/>
              </a:rPr>
              <a:t>large</a:t>
            </a:r>
            <a:r>
              <a:rPr lang="en-US" sz="1800" spc="-180" dirty="0">
                <a:latin typeface="Arial"/>
                <a:cs typeface="Arial"/>
              </a:rPr>
              <a:t> </a:t>
            </a:r>
            <a:r>
              <a:rPr lang="en-US" sz="1800" spc="5" dirty="0">
                <a:latin typeface="Arial"/>
                <a:cs typeface="Arial"/>
              </a:rPr>
              <a:t>files</a:t>
            </a:r>
            <a:endParaRPr lang="en-US" sz="1800" dirty="0">
              <a:latin typeface="Arial"/>
              <a:cs typeface="Arial"/>
            </a:endParaRPr>
          </a:p>
          <a:p>
            <a:pPr marL="162560" indent="-139065">
              <a:spcBef>
                <a:spcPts val="475"/>
              </a:spcBef>
              <a:tabLst>
                <a:tab pos="163195" algn="l"/>
              </a:tabLst>
            </a:pPr>
            <a:r>
              <a:rPr lang="en-US" sz="1800" spc="10" dirty="0">
                <a:latin typeface="Arial"/>
                <a:cs typeface="Arial"/>
              </a:rPr>
              <a:t>Each</a:t>
            </a:r>
            <a:r>
              <a:rPr lang="en-US" sz="1800" spc="-35" dirty="0">
                <a:latin typeface="Arial"/>
                <a:cs typeface="Arial"/>
              </a:rPr>
              <a:t> </a:t>
            </a:r>
            <a:r>
              <a:rPr lang="en-US" sz="1800" spc="5" dirty="0">
                <a:latin typeface="Arial"/>
                <a:cs typeface="Arial"/>
              </a:rPr>
              <a:t>file</a:t>
            </a:r>
            <a:r>
              <a:rPr lang="en-US" sz="1800" spc="-35" dirty="0">
                <a:latin typeface="Arial"/>
                <a:cs typeface="Arial"/>
              </a:rPr>
              <a:t> </a:t>
            </a:r>
            <a:r>
              <a:rPr lang="en-US" sz="1800" spc="5" dirty="0">
                <a:latin typeface="Arial"/>
                <a:cs typeface="Arial"/>
              </a:rPr>
              <a:t>is</a:t>
            </a:r>
            <a:r>
              <a:rPr lang="en-US" sz="1800" spc="-5" dirty="0">
                <a:latin typeface="Arial"/>
                <a:cs typeface="Arial"/>
              </a:rPr>
              <a:t> </a:t>
            </a:r>
            <a:r>
              <a:rPr lang="en-US" sz="1800" spc="5" dirty="0">
                <a:latin typeface="Arial"/>
                <a:cs typeface="Arial"/>
              </a:rPr>
              <a:t>split</a:t>
            </a:r>
            <a:r>
              <a:rPr lang="en-US" sz="1800" spc="-25" dirty="0">
                <a:latin typeface="Arial"/>
                <a:cs typeface="Arial"/>
              </a:rPr>
              <a:t> </a:t>
            </a:r>
            <a:r>
              <a:rPr lang="en-US" sz="1800" spc="5" dirty="0">
                <a:latin typeface="Arial"/>
                <a:cs typeface="Arial"/>
              </a:rPr>
              <a:t>into</a:t>
            </a:r>
            <a:r>
              <a:rPr lang="en-US" sz="1800" spc="-20" dirty="0">
                <a:latin typeface="Arial"/>
                <a:cs typeface="Arial"/>
              </a:rPr>
              <a:t> </a:t>
            </a:r>
            <a:r>
              <a:rPr lang="en-US" sz="1800" spc="5" dirty="0">
                <a:latin typeface="Arial"/>
                <a:cs typeface="Arial"/>
              </a:rPr>
              <a:t>blocks:</a:t>
            </a:r>
            <a:r>
              <a:rPr lang="en-US" sz="1800" spc="-40" dirty="0">
                <a:latin typeface="Arial"/>
                <a:cs typeface="Arial"/>
              </a:rPr>
              <a:t> </a:t>
            </a:r>
            <a:r>
              <a:rPr lang="en-US" sz="1800" spc="5" dirty="0">
                <a:latin typeface="Arial"/>
                <a:cs typeface="Arial"/>
              </a:rPr>
              <a:t>Hadoop</a:t>
            </a:r>
            <a:r>
              <a:rPr lang="en-US" sz="1800" spc="-20" dirty="0">
                <a:latin typeface="Arial"/>
                <a:cs typeface="Arial"/>
              </a:rPr>
              <a:t> </a:t>
            </a:r>
            <a:r>
              <a:rPr lang="en-US" sz="1800" dirty="0">
                <a:latin typeface="Arial"/>
                <a:cs typeface="Arial"/>
              </a:rPr>
              <a:t>default</a:t>
            </a:r>
            <a:r>
              <a:rPr lang="en-US" sz="1800" spc="-35" dirty="0">
                <a:latin typeface="Arial"/>
                <a:cs typeface="Arial"/>
              </a:rPr>
              <a:t> </a:t>
            </a:r>
            <a:r>
              <a:rPr lang="en-US" sz="1800" spc="5" dirty="0">
                <a:latin typeface="Arial"/>
                <a:cs typeface="Arial"/>
              </a:rPr>
              <a:t>is</a:t>
            </a:r>
            <a:r>
              <a:rPr lang="en-US" sz="1800" spc="20" dirty="0">
                <a:latin typeface="Arial"/>
                <a:cs typeface="Arial"/>
              </a:rPr>
              <a:t> </a:t>
            </a:r>
            <a:r>
              <a:rPr lang="en-US" sz="1800" spc="5" dirty="0">
                <a:latin typeface="Arial"/>
                <a:cs typeface="Arial"/>
              </a:rPr>
              <a:t>128</a:t>
            </a:r>
            <a:r>
              <a:rPr lang="en-US" sz="1800" spc="-35" dirty="0">
                <a:latin typeface="Arial"/>
                <a:cs typeface="Arial"/>
              </a:rPr>
              <a:t> </a:t>
            </a:r>
            <a:r>
              <a:rPr lang="en-US" sz="1800" spc="10" dirty="0">
                <a:latin typeface="Arial"/>
                <a:cs typeface="Arial"/>
              </a:rPr>
              <a:t>MB</a:t>
            </a:r>
            <a:endParaRPr lang="en-US" sz="1800" dirty="0">
              <a:latin typeface="Arial"/>
              <a:cs typeface="Arial"/>
            </a:endParaRPr>
          </a:p>
          <a:p>
            <a:pPr marL="162560" indent="-139065">
              <a:spcBef>
                <a:spcPts val="459"/>
              </a:spcBef>
              <a:tabLst>
                <a:tab pos="163195" algn="l"/>
              </a:tabLst>
            </a:pPr>
            <a:r>
              <a:rPr lang="en-US" sz="1800" spc="5" dirty="0">
                <a:latin typeface="Arial"/>
                <a:cs typeface="Arial"/>
              </a:rPr>
              <a:t>Blocks </a:t>
            </a:r>
            <a:r>
              <a:rPr lang="en-US" sz="1800" dirty="0">
                <a:latin typeface="Arial"/>
                <a:cs typeface="Arial"/>
              </a:rPr>
              <a:t>reside </a:t>
            </a:r>
            <a:r>
              <a:rPr lang="en-US" sz="1800" spc="5" dirty="0">
                <a:latin typeface="Arial"/>
                <a:cs typeface="Arial"/>
              </a:rPr>
              <a:t>on different physical</a:t>
            </a:r>
            <a:r>
              <a:rPr lang="en-US" sz="1800" spc="-160" dirty="0">
                <a:latin typeface="Arial"/>
                <a:cs typeface="Arial"/>
              </a:rPr>
              <a:t> </a:t>
            </a:r>
            <a:r>
              <a:rPr lang="en-US" sz="1800" spc="5" dirty="0" err="1">
                <a:latin typeface="Arial"/>
                <a:cs typeface="Arial"/>
              </a:rPr>
              <a:t>DataNodes</a:t>
            </a:r>
            <a:endParaRPr lang="en-US" sz="1800" dirty="0">
              <a:latin typeface="Arial"/>
              <a:cs typeface="Arial"/>
            </a:endParaRPr>
          </a:p>
          <a:p>
            <a:pPr marL="162560" indent="-139065">
              <a:spcBef>
                <a:spcPts val="480"/>
              </a:spcBef>
              <a:tabLst>
                <a:tab pos="163195" algn="l"/>
              </a:tabLst>
            </a:pPr>
            <a:r>
              <a:rPr lang="en-US" sz="1800" spc="5" dirty="0">
                <a:latin typeface="Arial"/>
                <a:cs typeface="Arial"/>
              </a:rPr>
              <a:t>Behind </a:t>
            </a:r>
            <a:r>
              <a:rPr lang="en-US" sz="1800" dirty="0">
                <a:latin typeface="Arial"/>
                <a:cs typeface="Arial"/>
              </a:rPr>
              <a:t>the </a:t>
            </a:r>
            <a:r>
              <a:rPr lang="en-US" sz="1800" spc="5" dirty="0">
                <a:latin typeface="Arial"/>
                <a:cs typeface="Arial"/>
              </a:rPr>
              <a:t>scenes, each </a:t>
            </a:r>
            <a:r>
              <a:rPr lang="en-US" sz="1800" spc="10" dirty="0">
                <a:latin typeface="Arial"/>
                <a:cs typeface="Arial"/>
              </a:rPr>
              <a:t>HDFS </a:t>
            </a:r>
            <a:r>
              <a:rPr lang="en-US" sz="1800" spc="5" dirty="0">
                <a:latin typeface="Arial"/>
                <a:cs typeface="Arial"/>
              </a:rPr>
              <a:t>block is supported by</a:t>
            </a:r>
            <a:r>
              <a:rPr lang="en-US" sz="1800" spc="-235" dirty="0">
                <a:latin typeface="Arial"/>
                <a:cs typeface="Arial"/>
              </a:rPr>
              <a:t> </a:t>
            </a:r>
            <a:r>
              <a:rPr lang="en-US" sz="1800" spc="5" dirty="0" smtClean="0">
                <a:latin typeface="Arial"/>
                <a:cs typeface="Arial"/>
              </a:rPr>
              <a:t>multiple</a:t>
            </a:r>
            <a:r>
              <a:rPr lang="en-US" sz="1800" dirty="0" smtClean="0">
                <a:latin typeface="Arial"/>
                <a:cs typeface="Arial"/>
              </a:rPr>
              <a:t> </a:t>
            </a:r>
            <a:r>
              <a:rPr lang="en-US" sz="1800" spc="5" dirty="0" smtClean="0">
                <a:latin typeface="Arial"/>
                <a:cs typeface="Arial"/>
              </a:rPr>
              <a:t>operating </a:t>
            </a:r>
            <a:r>
              <a:rPr lang="en-US" sz="1800" spc="5" dirty="0">
                <a:latin typeface="Arial"/>
                <a:cs typeface="Arial"/>
              </a:rPr>
              <a:t>system</a:t>
            </a:r>
            <a:r>
              <a:rPr lang="en-US" sz="1800" spc="-55" dirty="0">
                <a:latin typeface="Arial"/>
                <a:cs typeface="Arial"/>
              </a:rPr>
              <a:t> </a:t>
            </a:r>
            <a:r>
              <a:rPr lang="en-US" sz="1800" spc="5" dirty="0">
                <a:latin typeface="Arial"/>
                <a:cs typeface="Arial"/>
              </a:rPr>
              <a:t>blocks</a:t>
            </a:r>
            <a:endParaRPr lang="en-US" sz="1800" dirty="0">
              <a:latin typeface="Arial"/>
              <a:cs typeface="Arial"/>
            </a:endParaRPr>
          </a:p>
          <a:p>
            <a:endParaRPr lang="fr-FR" sz="1800" dirty="0"/>
          </a:p>
        </p:txBody>
      </p:sp>
      <p:sp>
        <p:nvSpPr>
          <p:cNvPr id="4" name="object 8"/>
          <p:cNvSpPr/>
          <p:nvPr/>
        </p:nvSpPr>
        <p:spPr>
          <a:xfrm>
            <a:off x="2056959"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5" name="object 9"/>
          <p:cNvSpPr/>
          <p:nvPr/>
        </p:nvSpPr>
        <p:spPr>
          <a:xfrm>
            <a:off x="2056961"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6" name="object 10"/>
          <p:cNvSpPr/>
          <p:nvPr/>
        </p:nvSpPr>
        <p:spPr>
          <a:xfrm>
            <a:off x="2412724"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7" name="object 11"/>
          <p:cNvSpPr/>
          <p:nvPr/>
        </p:nvSpPr>
        <p:spPr>
          <a:xfrm>
            <a:off x="2412718"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8" name="object 12"/>
          <p:cNvSpPr/>
          <p:nvPr/>
        </p:nvSpPr>
        <p:spPr>
          <a:xfrm>
            <a:off x="2767092"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9" name="object 13"/>
          <p:cNvSpPr/>
          <p:nvPr/>
        </p:nvSpPr>
        <p:spPr>
          <a:xfrm>
            <a:off x="2767086"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10" name="object 14"/>
          <p:cNvSpPr/>
          <p:nvPr/>
        </p:nvSpPr>
        <p:spPr>
          <a:xfrm>
            <a:off x="3122857"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11" name="object 15"/>
          <p:cNvSpPr/>
          <p:nvPr/>
        </p:nvSpPr>
        <p:spPr>
          <a:xfrm>
            <a:off x="3122859"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12" name="object 16"/>
          <p:cNvSpPr/>
          <p:nvPr/>
        </p:nvSpPr>
        <p:spPr>
          <a:xfrm>
            <a:off x="3477149" y="3886407"/>
            <a:ext cx="266700" cy="274955"/>
          </a:xfrm>
          <a:custGeom>
            <a:avLst/>
            <a:gdLst/>
            <a:ahLst/>
            <a:cxnLst/>
            <a:rect l="l" t="t" r="r" b="b"/>
            <a:pathLst>
              <a:path w="266700" h="274954">
                <a:moveTo>
                  <a:pt x="0" y="274699"/>
                </a:moveTo>
                <a:lnTo>
                  <a:pt x="266479" y="274699"/>
                </a:lnTo>
                <a:lnTo>
                  <a:pt x="266479" y="0"/>
                </a:lnTo>
                <a:lnTo>
                  <a:pt x="0" y="0"/>
                </a:lnTo>
                <a:lnTo>
                  <a:pt x="0" y="274699"/>
                </a:lnTo>
                <a:close/>
              </a:path>
            </a:pathLst>
          </a:custGeom>
          <a:solidFill>
            <a:srgbClr val="EAEAEA"/>
          </a:solidFill>
        </p:spPr>
        <p:txBody>
          <a:bodyPr wrap="square" lIns="0" tIns="0" rIns="0" bIns="0" rtlCol="0"/>
          <a:lstStyle/>
          <a:p>
            <a:endParaRPr/>
          </a:p>
        </p:txBody>
      </p:sp>
      <p:sp>
        <p:nvSpPr>
          <p:cNvPr id="13" name="object 17"/>
          <p:cNvSpPr/>
          <p:nvPr/>
        </p:nvSpPr>
        <p:spPr>
          <a:xfrm>
            <a:off x="3477150"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14" name="object 18"/>
          <p:cNvSpPr/>
          <p:nvPr/>
        </p:nvSpPr>
        <p:spPr>
          <a:xfrm>
            <a:off x="4188692"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15" name="object 19"/>
          <p:cNvSpPr/>
          <p:nvPr/>
        </p:nvSpPr>
        <p:spPr>
          <a:xfrm>
            <a:off x="4188695"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16" name="object 20"/>
          <p:cNvSpPr/>
          <p:nvPr/>
        </p:nvSpPr>
        <p:spPr>
          <a:xfrm>
            <a:off x="4543098"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17" name="object 21"/>
          <p:cNvSpPr/>
          <p:nvPr/>
        </p:nvSpPr>
        <p:spPr>
          <a:xfrm>
            <a:off x="4543094"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18" name="object 22"/>
          <p:cNvSpPr/>
          <p:nvPr/>
        </p:nvSpPr>
        <p:spPr>
          <a:xfrm>
            <a:off x="4898864"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19" name="object 23"/>
          <p:cNvSpPr/>
          <p:nvPr/>
        </p:nvSpPr>
        <p:spPr>
          <a:xfrm>
            <a:off x="4898866"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20" name="object 24"/>
          <p:cNvSpPr/>
          <p:nvPr/>
        </p:nvSpPr>
        <p:spPr>
          <a:xfrm>
            <a:off x="5253270"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21" name="object 25"/>
          <p:cNvSpPr/>
          <p:nvPr/>
        </p:nvSpPr>
        <p:spPr>
          <a:xfrm>
            <a:off x="5253264"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22" name="object 26"/>
          <p:cNvSpPr/>
          <p:nvPr/>
        </p:nvSpPr>
        <p:spPr>
          <a:xfrm>
            <a:off x="5609035" y="3886407"/>
            <a:ext cx="266700" cy="274955"/>
          </a:xfrm>
          <a:custGeom>
            <a:avLst/>
            <a:gdLst/>
            <a:ahLst/>
            <a:cxnLst/>
            <a:rect l="l" t="t" r="r" b="b"/>
            <a:pathLst>
              <a:path w="266700" h="274954">
                <a:moveTo>
                  <a:pt x="0" y="274699"/>
                </a:moveTo>
                <a:lnTo>
                  <a:pt x="266477" y="274699"/>
                </a:lnTo>
                <a:lnTo>
                  <a:pt x="266477" y="0"/>
                </a:lnTo>
                <a:lnTo>
                  <a:pt x="0" y="0"/>
                </a:lnTo>
                <a:lnTo>
                  <a:pt x="0" y="274699"/>
                </a:lnTo>
                <a:close/>
              </a:path>
            </a:pathLst>
          </a:custGeom>
          <a:solidFill>
            <a:srgbClr val="EAEAEA"/>
          </a:solidFill>
        </p:spPr>
        <p:txBody>
          <a:bodyPr wrap="square" lIns="0" tIns="0" rIns="0" bIns="0" rtlCol="0"/>
          <a:lstStyle/>
          <a:p>
            <a:endParaRPr/>
          </a:p>
        </p:txBody>
      </p:sp>
      <p:sp>
        <p:nvSpPr>
          <p:cNvPr id="23" name="object 27"/>
          <p:cNvSpPr/>
          <p:nvPr/>
        </p:nvSpPr>
        <p:spPr>
          <a:xfrm>
            <a:off x="5609037" y="3886405"/>
            <a:ext cx="266700" cy="274955"/>
          </a:xfrm>
          <a:custGeom>
            <a:avLst/>
            <a:gdLst/>
            <a:ahLst/>
            <a:cxnLst/>
            <a:rect l="l" t="t" r="r" b="b"/>
            <a:pathLst>
              <a:path w="266700" h="274954">
                <a:moveTo>
                  <a:pt x="0" y="274699"/>
                </a:moveTo>
                <a:lnTo>
                  <a:pt x="266478" y="274699"/>
                </a:lnTo>
                <a:lnTo>
                  <a:pt x="266478" y="0"/>
                </a:lnTo>
                <a:lnTo>
                  <a:pt x="0" y="0"/>
                </a:lnTo>
                <a:lnTo>
                  <a:pt x="0" y="274699"/>
                </a:lnTo>
                <a:close/>
              </a:path>
            </a:pathLst>
          </a:custGeom>
          <a:ln w="5724">
            <a:solidFill>
              <a:srgbClr val="000000"/>
            </a:solidFill>
          </a:ln>
        </p:spPr>
        <p:txBody>
          <a:bodyPr wrap="square" lIns="0" tIns="0" rIns="0" bIns="0" rtlCol="0"/>
          <a:lstStyle/>
          <a:p>
            <a:endParaRPr/>
          </a:p>
        </p:txBody>
      </p:sp>
      <p:sp>
        <p:nvSpPr>
          <p:cNvPr id="24" name="object 28"/>
          <p:cNvSpPr/>
          <p:nvPr/>
        </p:nvSpPr>
        <p:spPr>
          <a:xfrm>
            <a:off x="3832923" y="4024488"/>
            <a:ext cx="311785" cy="0"/>
          </a:xfrm>
          <a:custGeom>
            <a:avLst/>
            <a:gdLst/>
            <a:ahLst/>
            <a:cxnLst/>
            <a:rect l="l" t="t" r="r" b="b"/>
            <a:pathLst>
              <a:path w="311785">
                <a:moveTo>
                  <a:pt x="0" y="0"/>
                </a:moveTo>
                <a:lnTo>
                  <a:pt x="311186" y="0"/>
                </a:lnTo>
              </a:path>
            </a:pathLst>
          </a:custGeom>
          <a:ln w="17168">
            <a:solidFill>
              <a:srgbClr val="000000"/>
            </a:solidFill>
            <a:prstDash val="dot"/>
          </a:ln>
        </p:spPr>
        <p:txBody>
          <a:bodyPr wrap="square" lIns="0" tIns="0" rIns="0" bIns="0" rtlCol="0"/>
          <a:lstStyle/>
          <a:p>
            <a:endParaRPr/>
          </a:p>
        </p:txBody>
      </p:sp>
      <p:sp>
        <p:nvSpPr>
          <p:cNvPr id="25" name="object 29"/>
          <p:cNvSpPr txBox="1"/>
          <p:nvPr/>
        </p:nvSpPr>
        <p:spPr>
          <a:xfrm>
            <a:off x="3122859" y="3429000"/>
            <a:ext cx="1687195" cy="215444"/>
          </a:xfrm>
          <a:prstGeom prst="rect">
            <a:avLst/>
          </a:prstGeom>
          <a:solidFill>
            <a:srgbClr val="FFCC00"/>
          </a:solidFill>
          <a:ln w="5722">
            <a:solidFill>
              <a:srgbClr val="000000"/>
            </a:solidFill>
          </a:ln>
        </p:spPr>
        <p:txBody>
          <a:bodyPr vert="horz" wrap="square" lIns="0" tIns="45720" rIns="0" bIns="0" rtlCol="0">
            <a:spAutoFit/>
          </a:bodyPr>
          <a:lstStyle/>
          <a:p>
            <a:pPr algn="ctr">
              <a:lnSpc>
                <a:spcPct val="100000"/>
              </a:lnSpc>
              <a:spcBef>
                <a:spcPts val="360"/>
              </a:spcBef>
            </a:pPr>
            <a:r>
              <a:rPr lang="fr-FR" sz="1100" spc="20" dirty="0" smtClean="0">
                <a:latin typeface="Arial"/>
                <a:cs typeface="Arial"/>
              </a:rPr>
              <a:t>128</a:t>
            </a:r>
            <a:r>
              <a:rPr sz="1100" dirty="0" smtClean="0">
                <a:latin typeface="Arial"/>
                <a:cs typeface="Arial"/>
              </a:rPr>
              <a:t> </a:t>
            </a:r>
            <a:r>
              <a:rPr sz="1100" spc="10" dirty="0">
                <a:latin typeface="Arial"/>
                <a:cs typeface="Arial"/>
              </a:rPr>
              <a:t>MB</a:t>
            </a:r>
            <a:endParaRPr sz="1100" dirty="0">
              <a:latin typeface="Arial"/>
              <a:cs typeface="Arial"/>
            </a:endParaRPr>
          </a:p>
        </p:txBody>
      </p:sp>
      <p:sp>
        <p:nvSpPr>
          <p:cNvPr id="26" name="object 30"/>
          <p:cNvSpPr/>
          <p:nvPr/>
        </p:nvSpPr>
        <p:spPr>
          <a:xfrm>
            <a:off x="2056961" y="3795724"/>
            <a:ext cx="3818890" cy="0"/>
          </a:xfrm>
          <a:custGeom>
            <a:avLst/>
            <a:gdLst/>
            <a:ahLst/>
            <a:cxnLst/>
            <a:rect l="l" t="t" r="r" b="b"/>
            <a:pathLst>
              <a:path w="3818890">
                <a:moveTo>
                  <a:pt x="0" y="0"/>
                </a:moveTo>
                <a:lnTo>
                  <a:pt x="3818523" y="0"/>
                </a:lnTo>
              </a:path>
            </a:pathLst>
          </a:custGeom>
          <a:ln w="7630">
            <a:solidFill>
              <a:srgbClr val="000000"/>
            </a:solidFill>
            <a:prstDash val="sysDash"/>
          </a:ln>
        </p:spPr>
        <p:txBody>
          <a:bodyPr wrap="square" lIns="0" tIns="0" rIns="0" bIns="0" rtlCol="0"/>
          <a:lstStyle/>
          <a:p>
            <a:endParaRPr/>
          </a:p>
        </p:txBody>
      </p:sp>
      <p:sp>
        <p:nvSpPr>
          <p:cNvPr id="27" name="object 31"/>
          <p:cNvSpPr txBox="1"/>
          <p:nvPr/>
        </p:nvSpPr>
        <p:spPr>
          <a:xfrm>
            <a:off x="6011813" y="3430646"/>
            <a:ext cx="874394" cy="199390"/>
          </a:xfrm>
          <a:prstGeom prst="rect">
            <a:avLst/>
          </a:prstGeom>
        </p:spPr>
        <p:txBody>
          <a:bodyPr vert="horz" wrap="square" lIns="0" tIns="17780" rIns="0" bIns="0" rtlCol="0">
            <a:spAutoFit/>
          </a:bodyPr>
          <a:lstStyle/>
          <a:p>
            <a:pPr marL="12700">
              <a:lnSpc>
                <a:spcPct val="100000"/>
              </a:lnSpc>
              <a:spcBef>
                <a:spcPts val="140"/>
              </a:spcBef>
            </a:pPr>
            <a:r>
              <a:rPr sz="1100" spc="20" dirty="0">
                <a:latin typeface="Arial"/>
                <a:cs typeface="Arial"/>
              </a:rPr>
              <a:t>HDFS</a:t>
            </a:r>
            <a:r>
              <a:rPr sz="1100" spc="-20" dirty="0">
                <a:latin typeface="Arial"/>
                <a:cs typeface="Arial"/>
              </a:rPr>
              <a:t> </a:t>
            </a:r>
            <a:r>
              <a:rPr sz="1100" spc="15" dirty="0">
                <a:latin typeface="Arial"/>
                <a:cs typeface="Arial"/>
              </a:rPr>
              <a:t>blocks</a:t>
            </a:r>
            <a:endParaRPr sz="1100">
              <a:latin typeface="Arial"/>
              <a:cs typeface="Arial"/>
            </a:endParaRPr>
          </a:p>
        </p:txBody>
      </p:sp>
      <p:sp>
        <p:nvSpPr>
          <p:cNvPr id="28" name="object 32"/>
          <p:cNvSpPr txBox="1"/>
          <p:nvPr/>
        </p:nvSpPr>
        <p:spPr>
          <a:xfrm>
            <a:off x="1891263" y="3887746"/>
            <a:ext cx="4863465" cy="388568"/>
          </a:xfrm>
          <a:prstGeom prst="rect">
            <a:avLst/>
          </a:prstGeom>
        </p:spPr>
        <p:txBody>
          <a:bodyPr vert="horz" wrap="square" lIns="0" tIns="11430" rIns="0" bIns="0" rtlCol="0">
            <a:spAutoFit/>
          </a:bodyPr>
          <a:lstStyle/>
          <a:p>
            <a:pPr marL="4128770">
              <a:lnSpc>
                <a:spcPct val="100000"/>
              </a:lnSpc>
              <a:spcBef>
                <a:spcPts val="90"/>
              </a:spcBef>
            </a:pPr>
            <a:r>
              <a:rPr sz="1150" spc="-15" dirty="0">
                <a:latin typeface="Arial"/>
                <a:cs typeface="Arial"/>
              </a:rPr>
              <a:t>OS</a:t>
            </a:r>
            <a:r>
              <a:rPr sz="1150" spc="-35" dirty="0">
                <a:latin typeface="Arial"/>
                <a:cs typeface="Arial"/>
              </a:rPr>
              <a:t> </a:t>
            </a:r>
            <a:r>
              <a:rPr sz="1150" spc="-5" dirty="0">
                <a:latin typeface="Arial"/>
                <a:cs typeface="Arial"/>
              </a:rPr>
              <a:t>blocks</a:t>
            </a:r>
            <a:endParaRPr sz="1150" dirty="0">
              <a:latin typeface="Arial"/>
              <a:cs typeface="Arial"/>
            </a:endParaRPr>
          </a:p>
          <a:p>
            <a:pPr>
              <a:lnSpc>
                <a:spcPct val="100000"/>
              </a:lnSpc>
            </a:pPr>
            <a:endParaRPr sz="1300" dirty="0">
              <a:latin typeface="Times New Roman"/>
              <a:cs typeface="Times New Roman"/>
            </a:endParaRPr>
          </a:p>
        </p:txBody>
      </p:sp>
      <p:graphicFrame>
        <p:nvGraphicFramePr>
          <p:cNvPr id="29" name="object 33"/>
          <p:cNvGraphicFramePr>
            <a:graphicFrameLocks noGrp="1"/>
          </p:cNvGraphicFramePr>
          <p:nvPr>
            <p:extLst>
              <p:ext uri="{D42A27DB-BD31-4B8C-83A1-F6EECF244321}">
                <p14:modId xmlns:p14="http://schemas.microsoft.com/office/powerpoint/2010/main" val="1440197335"/>
              </p:ext>
            </p:extLst>
          </p:nvPr>
        </p:nvGraphicFramePr>
        <p:xfrm>
          <a:off x="3078712" y="5805264"/>
          <a:ext cx="2753359" cy="274320"/>
        </p:xfrm>
        <a:graphic>
          <a:graphicData uri="http://schemas.openxmlformats.org/drawingml/2006/table">
            <a:tbl>
              <a:tblPr firstRow="1" bandRow="1">
                <a:tableStyleId>{2D5ABB26-0587-4C30-8999-92F81FD0307C}</a:tableStyleId>
              </a:tblPr>
              <a:tblGrid>
                <a:gridCol w="755015"/>
                <a:gridCol w="755015"/>
                <a:gridCol w="755015"/>
                <a:gridCol w="488314"/>
              </a:tblGrid>
              <a:tr h="274320">
                <a:tc>
                  <a:txBody>
                    <a:bodyPr/>
                    <a:lstStyle/>
                    <a:p>
                      <a:pPr marL="171450">
                        <a:lnSpc>
                          <a:spcPct val="100000"/>
                        </a:lnSpc>
                        <a:spcBef>
                          <a:spcPts val="365"/>
                        </a:spcBef>
                      </a:pPr>
                      <a:r>
                        <a:rPr sz="1100" spc="20" dirty="0">
                          <a:latin typeface="Arial"/>
                          <a:cs typeface="Arial"/>
                        </a:rPr>
                        <a:t>64</a:t>
                      </a:r>
                      <a:r>
                        <a:rPr sz="1100" spc="-10" dirty="0">
                          <a:latin typeface="Arial"/>
                          <a:cs typeface="Arial"/>
                        </a:rPr>
                        <a:t> </a:t>
                      </a:r>
                      <a:r>
                        <a:rPr sz="1100" spc="10" dirty="0">
                          <a:latin typeface="Arial"/>
                          <a:cs typeface="Arial"/>
                        </a:rPr>
                        <a:t>MB</a:t>
                      </a:r>
                      <a:endParaRPr sz="1100" dirty="0">
                        <a:latin typeface="Arial"/>
                        <a:cs typeface="Arial"/>
                      </a:endParaRPr>
                    </a:p>
                  </a:txBody>
                  <a:tcPr marL="0" marR="0" marT="463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00"/>
                    </a:solidFill>
                  </a:tcPr>
                </a:tc>
                <a:tc>
                  <a:txBody>
                    <a:bodyPr/>
                    <a:lstStyle/>
                    <a:p>
                      <a:pPr marL="170815">
                        <a:lnSpc>
                          <a:spcPct val="100000"/>
                        </a:lnSpc>
                        <a:spcBef>
                          <a:spcPts val="365"/>
                        </a:spcBef>
                      </a:pPr>
                      <a:r>
                        <a:rPr sz="1100" spc="20" dirty="0">
                          <a:latin typeface="Arial"/>
                          <a:cs typeface="Arial"/>
                        </a:rPr>
                        <a:t>64</a:t>
                      </a:r>
                      <a:r>
                        <a:rPr sz="1100" spc="-10" dirty="0">
                          <a:latin typeface="Arial"/>
                          <a:cs typeface="Arial"/>
                        </a:rPr>
                        <a:t> </a:t>
                      </a:r>
                      <a:r>
                        <a:rPr sz="1100" spc="10" dirty="0">
                          <a:latin typeface="Arial"/>
                          <a:cs typeface="Arial"/>
                        </a:rPr>
                        <a:t>MB</a:t>
                      </a:r>
                      <a:endParaRPr sz="1100">
                        <a:latin typeface="Arial"/>
                        <a:cs typeface="Arial"/>
                      </a:endParaRPr>
                    </a:p>
                  </a:txBody>
                  <a:tcPr marL="0" marR="0" marT="463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00"/>
                    </a:solidFill>
                  </a:tcPr>
                </a:tc>
                <a:tc>
                  <a:txBody>
                    <a:bodyPr/>
                    <a:lstStyle/>
                    <a:p>
                      <a:pPr marL="170815">
                        <a:lnSpc>
                          <a:spcPct val="100000"/>
                        </a:lnSpc>
                        <a:spcBef>
                          <a:spcPts val="365"/>
                        </a:spcBef>
                      </a:pPr>
                      <a:r>
                        <a:rPr sz="1100" spc="20" dirty="0">
                          <a:latin typeface="Arial"/>
                          <a:cs typeface="Arial"/>
                        </a:rPr>
                        <a:t>64</a:t>
                      </a:r>
                      <a:r>
                        <a:rPr sz="1100" spc="-10" dirty="0">
                          <a:latin typeface="Arial"/>
                          <a:cs typeface="Arial"/>
                        </a:rPr>
                        <a:t> </a:t>
                      </a:r>
                      <a:r>
                        <a:rPr sz="1100" spc="10" dirty="0">
                          <a:latin typeface="Arial"/>
                          <a:cs typeface="Arial"/>
                        </a:rPr>
                        <a:t>MB</a:t>
                      </a:r>
                      <a:endParaRPr sz="1100" dirty="0">
                        <a:latin typeface="Arial"/>
                        <a:cs typeface="Arial"/>
                      </a:endParaRPr>
                    </a:p>
                  </a:txBody>
                  <a:tcPr marL="0" marR="0" marT="463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00"/>
                    </a:solidFill>
                  </a:tcPr>
                </a:tc>
                <a:tc>
                  <a:txBody>
                    <a:bodyPr/>
                    <a:lstStyle/>
                    <a:p>
                      <a:pPr marL="38735">
                        <a:lnSpc>
                          <a:spcPct val="100000"/>
                        </a:lnSpc>
                        <a:spcBef>
                          <a:spcPts val="365"/>
                        </a:spcBef>
                      </a:pPr>
                      <a:r>
                        <a:rPr sz="1100" spc="20" dirty="0">
                          <a:latin typeface="Arial"/>
                          <a:cs typeface="Arial"/>
                        </a:rPr>
                        <a:t>18</a:t>
                      </a:r>
                      <a:r>
                        <a:rPr sz="1100" spc="-40" dirty="0">
                          <a:latin typeface="Arial"/>
                          <a:cs typeface="Arial"/>
                        </a:rPr>
                        <a:t> </a:t>
                      </a:r>
                      <a:r>
                        <a:rPr sz="1100" spc="10" dirty="0">
                          <a:latin typeface="Arial"/>
                          <a:cs typeface="Arial"/>
                        </a:rPr>
                        <a:t>MB</a:t>
                      </a:r>
                      <a:endParaRPr sz="1100" dirty="0">
                        <a:latin typeface="Arial"/>
                        <a:cs typeface="Arial"/>
                      </a:endParaRPr>
                    </a:p>
                  </a:txBody>
                  <a:tcPr marL="0" marR="0" marT="463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00"/>
                    </a:solidFill>
                  </a:tcPr>
                </a:tc>
              </a:tr>
            </a:tbl>
          </a:graphicData>
        </a:graphic>
      </p:graphicFrame>
      <p:sp>
        <p:nvSpPr>
          <p:cNvPr id="30" name="Rectangle 29"/>
          <p:cNvSpPr/>
          <p:nvPr/>
        </p:nvSpPr>
        <p:spPr>
          <a:xfrm>
            <a:off x="179512" y="5013176"/>
            <a:ext cx="8746394" cy="651845"/>
          </a:xfrm>
          <a:prstGeom prst="rect">
            <a:avLst/>
          </a:prstGeom>
        </p:spPr>
        <p:txBody>
          <a:bodyPr wrap="square">
            <a:spAutoFit/>
          </a:bodyPr>
          <a:lstStyle/>
          <a:p>
            <a:pPr marL="151765" marR="5080" indent="-139065">
              <a:lnSpc>
                <a:spcPct val="100899"/>
              </a:lnSpc>
              <a:spcBef>
                <a:spcPts val="785"/>
              </a:spcBef>
              <a:buClr>
                <a:srgbClr val="00649D"/>
              </a:buClr>
              <a:buSzPct val="120000"/>
              <a:buChar char="•"/>
              <a:tabLst>
                <a:tab pos="152400" algn="l"/>
              </a:tabLst>
            </a:pPr>
            <a:r>
              <a:rPr lang="en-US" dirty="0">
                <a:cs typeface="Arial"/>
              </a:rPr>
              <a:t>If</a:t>
            </a:r>
            <a:r>
              <a:rPr lang="en-US" spc="5" dirty="0">
                <a:cs typeface="Arial"/>
              </a:rPr>
              <a:t> </a:t>
            </a:r>
            <a:r>
              <a:rPr lang="en-US" spc="10" dirty="0">
                <a:cs typeface="Arial"/>
              </a:rPr>
              <a:t>a</a:t>
            </a:r>
            <a:r>
              <a:rPr lang="en-US" dirty="0">
                <a:cs typeface="Arial"/>
              </a:rPr>
              <a:t> </a:t>
            </a:r>
            <a:r>
              <a:rPr lang="en-US" spc="5" dirty="0">
                <a:cs typeface="Arial"/>
              </a:rPr>
              <a:t>file</a:t>
            </a:r>
            <a:r>
              <a:rPr lang="en-US" spc="-30" dirty="0">
                <a:cs typeface="Arial"/>
              </a:rPr>
              <a:t> </a:t>
            </a:r>
            <a:r>
              <a:rPr lang="en-US" spc="5" dirty="0">
                <a:cs typeface="Arial"/>
              </a:rPr>
              <a:t>or</a:t>
            </a:r>
            <a:r>
              <a:rPr lang="en-US" dirty="0">
                <a:cs typeface="Arial"/>
              </a:rPr>
              <a:t> </a:t>
            </a:r>
            <a:r>
              <a:rPr lang="en-US" spc="10" dirty="0">
                <a:cs typeface="Arial"/>
              </a:rPr>
              <a:t>a</a:t>
            </a:r>
            <a:r>
              <a:rPr lang="en-US" dirty="0">
                <a:cs typeface="Arial"/>
              </a:rPr>
              <a:t> </a:t>
            </a:r>
            <a:r>
              <a:rPr lang="en-US" spc="10" dirty="0">
                <a:cs typeface="Arial"/>
              </a:rPr>
              <a:t>chunk</a:t>
            </a:r>
            <a:r>
              <a:rPr lang="en-US" spc="-15" dirty="0">
                <a:cs typeface="Arial"/>
              </a:rPr>
              <a:t> </a:t>
            </a:r>
            <a:r>
              <a:rPr lang="en-US" spc="5" dirty="0">
                <a:cs typeface="Arial"/>
              </a:rPr>
              <a:t>of</a:t>
            </a:r>
            <a:r>
              <a:rPr lang="en-US" spc="-5" dirty="0">
                <a:cs typeface="Arial"/>
              </a:rPr>
              <a:t> </a:t>
            </a:r>
            <a:r>
              <a:rPr lang="en-US" dirty="0">
                <a:cs typeface="Arial"/>
              </a:rPr>
              <a:t>the </a:t>
            </a:r>
            <a:r>
              <a:rPr lang="en-US" spc="5" dirty="0">
                <a:cs typeface="Arial"/>
              </a:rPr>
              <a:t>file</a:t>
            </a:r>
            <a:r>
              <a:rPr lang="en-US" spc="-30" dirty="0">
                <a:cs typeface="Arial"/>
              </a:rPr>
              <a:t> </a:t>
            </a:r>
            <a:r>
              <a:rPr lang="en-US" spc="5" dirty="0">
                <a:cs typeface="Arial"/>
              </a:rPr>
              <a:t>is</a:t>
            </a:r>
            <a:r>
              <a:rPr lang="en-US" spc="-20" dirty="0">
                <a:cs typeface="Arial"/>
              </a:rPr>
              <a:t> </a:t>
            </a:r>
            <a:r>
              <a:rPr lang="en-US" spc="5" dirty="0">
                <a:cs typeface="Arial"/>
              </a:rPr>
              <a:t>smaller</a:t>
            </a:r>
            <a:r>
              <a:rPr lang="en-US" spc="-30" dirty="0">
                <a:cs typeface="Arial"/>
              </a:rPr>
              <a:t> </a:t>
            </a:r>
            <a:r>
              <a:rPr lang="en-US" dirty="0">
                <a:cs typeface="Arial"/>
              </a:rPr>
              <a:t>than</a:t>
            </a:r>
            <a:r>
              <a:rPr lang="en-US" spc="-15" dirty="0">
                <a:cs typeface="Arial"/>
              </a:rPr>
              <a:t> </a:t>
            </a:r>
            <a:r>
              <a:rPr lang="en-US" dirty="0">
                <a:cs typeface="Arial"/>
              </a:rPr>
              <a:t>the </a:t>
            </a:r>
            <a:r>
              <a:rPr lang="en-US" spc="5" dirty="0">
                <a:cs typeface="Arial"/>
              </a:rPr>
              <a:t>block</a:t>
            </a:r>
            <a:r>
              <a:rPr lang="en-US" spc="-30" dirty="0">
                <a:cs typeface="Arial"/>
              </a:rPr>
              <a:t> </a:t>
            </a:r>
            <a:r>
              <a:rPr lang="en-US" spc="5" dirty="0">
                <a:cs typeface="Arial"/>
              </a:rPr>
              <a:t>size,</a:t>
            </a:r>
            <a:r>
              <a:rPr lang="en-US" spc="-10" dirty="0">
                <a:cs typeface="Arial"/>
              </a:rPr>
              <a:t> </a:t>
            </a:r>
            <a:r>
              <a:rPr lang="en-US" spc="5" dirty="0">
                <a:cs typeface="Arial"/>
              </a:rPr>
              <a:t>only</a:t>
            </a:r>
            <a:r>
              <a:rPr lang="en-US" spc="-15" dirty="0">
                <a:cs typeface="Arial"/>
              </a:rPr>
              <a:t> </a:t>
            </a:r>
            <a:r>
              <a:rPr lang="en-US" dirty="0">
                <a:cs typeface="Arial"/>
              </a:rPr>
              <a:t>the  </a:t>
            </a:r>
            <a:r>
              <a:rPr lang="en-US" spc="5" dirty="0">
                <a:cs typeface="Arial"/>
              </a:rPr>
              <a:t>needed</a:t>
            </a:r>
            <a:r>
              <a:rPr lang="en-US" spc="-50" dirty="0">
                <a:cs typeface="Arial"/>
              </a:rPr>
              <a:t> </a:t>
            </a:r>
            <a:r>
              <a:rPr lang="en-US" spc="10" dirty="0">
                <a:cs typeface="Arial"/>
              </a:rPr>
              <a:t>space</a:t>
            </a:r>
            <a:r>
              <a:rPr lang="en-US" spc="-30" dirty="0">
                <a:cs typeface="Arial"/>
              </a:rPr>
              <a:t> </a:t>
            </a:r>
            <a:r>
              <a:rPr lang="en-US" spc="5" dirty="0">
                <a:cs typeface="Arial"/>
              </a:rPr>
              <a:t>is</a:t>
            </a:r>
            <a:r>
              <a:rPr lang="en-US" spc="-5" dirty="0">
                <a:cs typeface="Arial"/>
              </a:rPr>
              <a:t> </a:t>
            </a:r>
            <a:r>
              <a:rPr lang="en-US" spc="5" dirty="0">
                <a:cs typeface="Arial"/>
              </a:rPr>
              <a:t>used.</a:t>
            </a:r>
            <a:r>
              <a:rPr lang="en-US" spc="-20" dirty="0">
                <a:cs typeface="Arial"/>
              </a:rPr>
              <a:t> </a:t>
            </a:r>
            <a:r>
              <a:rPr lang="en-US" spc="5" dirty="0">
                <a:cs typeface="Arial"/>
              </a:rPr>
              <a:t>For</a:t>
            </a:r>
            <a:r>
              <a:rPr lang="en-US" spc="-5" dirty="0">
                <a:cs typeface="Arial"/>
              </a:rPr>
              <a:t> </a:t>
            </a:r>
            <a:r>
              <a:rPr lang="en-US" spc="5" dirty="0">
                <a:cs typeface="Arial"/>
              </a:rPr>
              <a:t>example,</a:t>
            </a:r>
            <a:r>
              <a:rPr lang="en-US" spc="-40" dirty="0">
                <a:cs typeface="Arial"/>
              </a:rPr>
              <a:t> </a:t>
            </a:r>
            <a:r>
              <a:rPr lang="en-US" spc="10" dirty="0">
                <a:cs typeface="Arial"/>
              </a:rPr>
              <a:t>a 210MB</a:t>
            </a:r>
            <a:r>
              <a:rPr lang="en-US" spc="-30" dirty="0">
                <a:cs typeface="Arial"/>
              </a:rPr>
              <a:t> </a:t>
            </a:r>
            <a:r>
              <a:rPr lang="en-US" spc="5" dirty="0">
                <a:cs typeface="Arial"/>
              </a:rPr>
              <a:t>file</a:t>
            </a:r>
            <a:r>
              <a:rPr lang="en-US" spc="-30" dirty="0">
                <a:cs typeface="Arial"/>
              </a:rPr>
              <a:t> </a:t>
            </a:r>
            <a:r>
              <a:rPr lang="en-US" spc="5" dirty="0">
                <a:cs typeface="Arial"/>
              </a:rPr>
              <a:t>is</a:t>
            </a:r>
            <a:r>
              <a:rPr lang="en-US" spc="-5" dirty="0">
                <a:cs typeface="Arial"/>
              </a:rPr>
              <a:t> </a:t>
            </a:r>
            <a:r>
              <a:rPr lang="en-US" spc="5" dirty="0">
                <a:cs typeface="Arial"/>
              </a:rPr>
              <a:t>split</a:t>
            </a:r>
            <a:r>
              <a:rPr lang="en-US" spc="-40" dirty="0">
                <a:cs typeface="Arial"/>
              </a:rPr>
              <a:t> </a:t>
            </a:r>
            <a:r>
              <a:rPr lang="en-US" dirty="0">
                <a:cs typeface="Arial"/>
              </a:rPr>
              <a:t>as:</a:t>
            </a:r>
          </a:p>
        </p:txBody>
      </p:sp>
    </p:spTree>
    <p:extLst>
      <p:ext uri="{BB962C8B-B14F-4D97-AF65-F5344CB8AC3E}">
        <p14:creationId xmlns:p14="http://schemas.microsoft.com/office/powerpoint/2010/main" val="250056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73038">
              <a:lnSpc>
                <a:spcPct val="100000"/>
              </a:lnSpc>
              <a:spcBef>
                <a:spcPts val="1095"/>
              </a:spcBef>
            </a:pPr>
            <a:r>
              <a:rPr lang="fr-FR" spc="-10" dirty="0">
                <a:latin typeface="Arial"/>
                <a:cs typeface="Arial"/>
              </a:rPr>
              <a:t>HDFS </a:t>
            </a:r>
            <a:r>
              <a:rPr lang="fr-FR" spc="-5" dirty="0" err="1">
                <a:latin typeface="Arial"/>
                <a:cs typeface="Arial"/>
              </a:rPr>
              <a:t>replication</a:t>
            </a:r>
            <a:r>
              <a:rPr lang="fr-FR" spc="-5" dirty="0">
                <a:latin typeface="Arial"/>
                <a:cs typeface="Arial"/>
              </a:rPr>
              <a:t> of</a:t>
            </a:r>
            <a:r>
              <a:rPr lang="fr-FR" spc="-35" dirty="0">
                <a:latin typeface="Arial"/>
                <a:cs typeface="Arial"/>
              </a:rPr>
              <a:t> </a:t>
            </a:r>
            <a:r>
              <a:rPr lang="fr-FR" spc="-5" dirty="0">
                <a:latin typeface="Arial"/>
                <a:cs typeface="Arial"/>
              </a:rPr>
              <a:t>blocks</a:t>
            </a:r>
            <a:endParaRPr lang="fr-FR" dirty="0">
              <a:latin typeface="Arial"/>
              <a:cs typeface="Arial"/>
            </a:endParaRPr>
          </a:p>
        </p:txBody>
      </p:sp>
      <p:sp>
        <p:nvSpPr>
          <p:cNvPr id="3" name="Espace réservé du contenu 2"/>
          <p:cNvSpPr>
            <a:spLocks noGrp="1"/>
          </p:cNvSpPr>
          <p:nvPr>
            <p:ph idx="1"/>
          </p:nvPr>
        </p:nvSpPr>
        <p:spPr>
          <a:xfrm>
            <a:off x="-684584" y="1196752"/>
            <a:ext cx="9217024" cy="5358384"/>
          </a:xfrm>
        </p:spPr>
        <p:txBody>
          <a:bodyPr/>
          <a:lstStyle/>
          <a:p>
            <a:pPr marL="921385" indent="-139065">
              <a:spcBef>
                <a:spcPts val="1315"/>
              </a:spcBef>
              <a:tabLst>
                <a:tab pos="922019" algn="l"/>
              </a:tabLst>
            </a:pPr>
            <a:r>
              <a:rPr lang="en-US" sz="1800" spc="5" dirty="0">
                <a:latin typeface="Arial"/>
                <a:cs typeface="Arial"/>
              </a:rPr>
              <a:t>Blocks of </a:t>
            </a:r>
            <a:r>
              <a:rPr lang="en-US" sz="1800" dirty="0">
                <a:latin typeface="Arial"/>
                <a:cs typeface="Arial"/>
              </a:rPr>
              <a:t>data </a:t>
            </a:r>
            <a:r>
              <a:rPr lang="en-US" sz="1800" spc="5" dirty="0">
                <a:latin typeface="Arial"/>
                <a:cs typeface="Arial"/>
              </a:rPr>
              <a:t>are replicated </a:t>
            </a:r>
            <a:r>
              <a:rPr lang="en-US" sz="1800" dirty="0">
                <a:latin typeface="Arial"/>
                <a:cs typeface="Arial"/>
              </a:rPr>
              <a:t>to </a:t>
            </a:r>
            <a:r>
              <a:rPr lang="en-US" sz="1800" spc="5" dirty="0">
                <a:latin typeface="Arial"/>
                <a:cs typeface="Arial"/>
              </a:rPr>
              <a:t>multiple</a:t>
            </a:r>
            <a:r>
              <a:rPr lang="en-US" sz="1800" spc="-160" dirty="0">
                <a:latin typeface="Arial"/>
                <a:cs typeface="Arial"/>
              </a:rPr>
              <a:t> </a:t>
            </a:r>
            <a:r>
              <a:rPr lang="en-US" sz="1800" dirty="0">
                <a:latin typeface="Arial"/>
                <a:cs typeface="Arial"/>
              </a:rPr>
              <a:t>nodes</a:t>
            </a:r>
          </a:p>
          <a:p>
            <a:pPr marL="1057275" lvl="1" indent="-100965">
              <a:spcBef>
                <a:spcPts val="560"/>
              </a:spcBef>
              <a:buSzPct val="78260"/>
              <a:buFont typeface="Wingdings"/>
              <a:buChar char=""/>
              <a:tabLst>
                <a:tab pos="1057910" algn="l"/>
              </a:tabLst>
            </a:pPr>
            <a:r>
              <a:rPr lang="en-US" sz="1800" spc="-10" dirty="0">
                <a:latin typeface="Arial"/>
                <a:cs typeface="Arial"/>
              </a:rPr>
              <a:t>behavior </a:t>
            </a:r>
            <a:r>
              <a:rPr lang="en-US" sz="1800" spc="-5" dirty="0">
                <a:latin typeface="Arial"/>
                <a:cs typeface="Arial"/>
              </a:rPr>
              <a:t>is </a:t>
            </a:r>
            <a:r>
              <a:rPr lang="en-US" sz="1800" spc="-10" dirty="0">
                <a:latin typeface="Arial"/>
                <a:cs typeface="Arial"/>
              </a:rPr>
              <a:t>controlled by </a:t>
            </a:r>
            <a:r>
              <a:rPr lang="en-US" sz="1800" b="1" spc="-10" dirty="0">
                <a:solidFill>
                  <a:srgbClr val="061BBA"/>
                </a:solidFill>
                <a:latin typeface="Arial"/>
                <a:cs typeface="Arial"/>
              </a:rPr>
              <a:t>replication factor</a:t>
            </a:r>
            <a:r>
              <a:rPr lang="en-US" sz="1800" spc="-10" dirty="0">
                <a:latin typeface="Arial"/>
                <a:cs typeface="Arial"/>
              </a:rPr>
              <a:t>, configurable per</a:t>
            </a:r>
            <a:r>
              <a:rPr lang="en-US" sz="1800" spc="125" dirty="0">
                <a:latin typeface="Arial"/>
                <a:cs typeface="Arial"/>
              </a:rPr>
              <a:t> </a:t>
            </a:r>
            <a:r>
              <a:rPr lang="en-US" sz="1800" dirty="0">
                <a:latin typeface="Arial"/>
                <a:cs typeface="Arial"/>
              </a:rPr>
              <a:t>file</a:t>
            </a:r>
          </a:p>
          <a:p>
            <a:pPr marL="1057275" lvl="1" indent="-100965">
              <a:spcBef>
                <a:spcPts val="590"/>
              </a:spcBef>
              <a:buSzPct val="81818"/>
              <a:buFont typeface="Wingdings"/>
              <a:buChar char=""/>
              <a:tabLst>
                <a:tab pos="1057910" algn="l"/>
              </a:tabLst>
            </a:pPr>
            <a:r>
              <a:rPr lang="en-US" sz="1800" spc="15" dirty="0">
                <a:latin typeface="Arial"/>
                <a:cs typeface="Arial"/>
              </a:rPr>
              <a:t>default is </a:t>
            </a:r>
            <a:r>
              <a:rPr lang="en-US" sz="1800" b="1" spc="20" dirty="0">
                <a:solidFill>
                  <a:srgbClr val="061BBA"/>
                </a:solidFill>
                <a:latin typeface="Arial"/>
                <a:cs typeface="Arial"/>
              </a:rPr>
              <a:t>3</a:t>
            </a:r>
            <a:r>
              <a:rPr lang="en-US" sz="1800" b="1" spc="-5" dirty="0">
                <a:solidFill>
                  <a:srgbClr val="061BBA"/>
                </a:solidFill>
                <a:latin typeface="Arial"/>
                <a:cs typeface="Arial"/>
              </a:rPr>
              <a:t> </a:t>
            </a:r>
            <a:r>
              <a:rPr lang="en-US" sz="1800" b="1" spc="10" dirty="0" smtClean="0">
                <a:solidFill>
                  <a:srgbClr val="061BBA"/>
                </a:solidFill>
                <a:latin typeface="Arial"/>
                <a:cs typeface="Arial"/>
              </a:rPr>
              <a:t>replicas</a:t>
            </a:r>
          </a:p>
          <a:p>
            <a:pPr marL="956310" lvl="1" indent="0">
              <a:spcBef>
                <a:spcPts val="590"/>
              </a:spcBef>
              <a:buSzPct val="81818"/>
              <a:buNone/>
              <a:tabLst>
                <a:tab pos="1057910" algn="l"/>
              </a:tabLst>
            </a:pPr>
            <a:endParaRPr lang="en-US" sz="1800" dirty="0">
              <a:latin typeface="Arial"/>
              <a:cs typeface="Arial"/>
            </a:endParaRPr>
          </a:p>
          <a:p>
            <a:pPr marL="921385" indent="-139065">
              <a:spcBef>
                <a:spcPts val="605"/>
              </a:spcBef>
              <a:tabLst>
                <a:tab pos="922019" algn="l"/>
              </a:tabLst>
            </a:pPr>
            <a:r>
              <a:rPr lang="en-US" sz="1800" b="1" dirty="0">
                <a:latin typeface="Arial"/>
                <a:cs typeface="Arial"/>
              </a:rPr>
              <a:t>Approach</a:t>
            </a:r>
            <a:r>
              <a:rPr lang="en-US" sz="1800" b="1" i="1" dirty="0">
                <a:latin typeface="Arial"/>
                <a:cs typeface="Arial"/>
              </a:rPr>
              <a:t>:</a:t>
            </a:r>
            <a:endParaRPr lang="en-US" sz="1800" b="1" dirty="0">
              <a:latin typeface="Arial"/>
              <a:cs typeface="Arial"/>
            </a:endParaRPr>
          </a:p>
          <a:p>
            <a:pPr marL="1057275" lvl="1" indent="-100965">
              <a:spcBef>
                <a:spcPts val="560"/>
              </a:spcBef>
              <a:buSzPct val="78260"/>
              <a:buFont typeface="Wingdings"/>
              <a:buChar char=""/>
              <a:tabLst>
                <a:tab pos="1057910" algn="l"/>
              </a:tabLst>
            </a:pPr>
            <a:r>
              <a:rPr lang="en-US" sz="1800" spc="-5" dirty="0">
                <a:latin typeface="Arial"/>
                <a:cs typeface="Arial"/>
              </a:rPr>
              <a:t>first </a:t>
            </a:r>
            <a:r>
              <a:rPr lang="en-US" sz="1800" spc="-10" dirty="0">
                <a:latin typeface="Arial"/>
                <a:cs typeface="Arial"/>
              </a:rPr>
              <a:t>replica goes</a:t>
            </a:r>
            <a:r>
              <a:rPr lang="en-US" sz="1800" spc="-15" dirty="0">
                <a:latin typeface="Arial"/>
                <a:cs typeface="Arial"/>
              </a:rPr>
              <a:t> </a:t>
            </a:r>
            <a:r>
              <a:rPr lang="en-US" sz="1800" spc="-10" dirty="0" smtClean="0">
                <a:latin typeface="Arial"/>
                <a:cs typeface="Arial"/>
              </a:rPr>
              <a:t>on </a:t>
            </a:r>
            <a:r>
              <a:rPr lang="en-US" sz="1800" spc="15" dirty="0" smtClean="0">
                <a:latin typeface="Arial"/>
                <a:cs typeface="Arial"/>
              </a:rPr>
              <a:t>any </a:t>
            </a:r>
            <a:r>
              <a:rPr lang="en-US" sz="1800" spc="15" dirty="0">
                <a:latin typeface="Arial"/>
                <a:cs typeface="Arial"/>
              </a:rPr>
              <a:t>node in the</a:t>
            </a:r>
            <a:r>
              <a:rPr lang="en-US" sz="1800" spc="-20" dirty="0">
                <a:latin typeface="Arial"/>
                <a:cs typeface="Arial"/>
              </a:rPr>
              <a:t> </a:t>
            </a:r>
            <a:r>
              <a:rPr lang="en-US" sz="1800" spc="15" dirty="0">
                <a:latin typeface="Arial"/>
                <a:cs typeface="Arial"/>
              </a:rPr>
              <a:t>cluster</a:t>
            </a:r>
            <a:endParaRPr lang="en-US" sz="1800" dirty="0">
              <a:latin typeface="Arial"/>
              <a:cs typeface="Arial"/>
            </a:endParaRPr>
          </a:p>
          <a:p>
            <a:pPr marL="1057275" marR="4059554" lvl="1" indent="-100965">
              <a:lnSpc>
                <a:spcPct val="103800"/>
              </a:lnSpc>
              <a:spcBef>
                <a:spcPts val="550"/>
              </a:spcBef>
              <a:buSzPct val="81818"/>
              <a:buFont typeface="Wingdings"/>
              <a:buChar char=""/>
              <a:tabLst>
                <a:tab pos="1057910" algn="l"/>
              </a:tabLst>
            </a:pPr>
            <a:r>
              <a:rPr lang="en-US" sz="1800" spc="20" dirty="0">
                <a:latin typeface="Arial"/>
                <a:cs typeface="Arial"/>
              </a:rPr>
              <a:t>second </a:t>
            </a:r>
            <a:r>
              <a:rPr lang="en-US" sz="1800" spc="15" dirty="0">
                <a:latin typeface="Arial"/>
                <a:cs typeface="Arial"/>
              </a:rPr>
              <a:t>replica on </a:t>
            </a:r>
            <a:r>
              <a:rPr lang="en-US" sz="1800" spc="20" dirty="0">
                <a:latin typeface="Arial"/>
                <a:cs typeface="Arial"/>
              </a:rPr>
              <a:t>a  </a:t>
            </a:r>
            <a:r>
              <a:rPr lang="en-US" sz="1800" spc="15" dirty="0">
                <a:latin typeface="Arial"/>
                <a:cs typeface="Arial"/>
              </a:rPr>
              <a:t>node in </a:t>
            </a:r>
            <a:r>
              <a:rPr lang="en-US" sz="1800" spc="20" dirty="0" smtClean="0">
                <a:latin typeface="Arial"/>
                <a:cs typeface="Arial"/>
              </a:rPr>
              <a:t>a </a:t>
            </a:r>
            <a:r>
              <a:rPr lang="en-US" sz="1800" spc="15" dirty="0" smtClean="0">
                <a:latin typeface="Arial"/>
                <a:cs typeface="Arial"/>
              </a:rPr>
              <a:t>different</a:t>
            </a:r>
            <a:r>
              <a:rPr lang="en-US" sz="1800" spc="-65" dirty="0" smtClean="0">
                <a:latin typeface="Arial"/>
                <a:cs typeface="Arial"/>
              </a:rPr>
              <a:t> </a:t>
            </a:r>
            <a:r>
              <a:rPr lang="en-US" sz="1800" spc="15" dirty="0">
                <a:latin typeface="Arial"/>
                <a:cs typeface="Arial"/>
              </a:rPr>
              <a:t>rack</a:t>
            </a:r>
            <a:endParaRPr lang="en-US" sz="1800" dirty="0">
              <a:latin typeface="Arial"/>
              <a:cs typeface="Arial"/>
            </a:endParaRPr>
          </a:p>
          <a:p>
            <a:pPr marL="1057275" marR="4252595" lvl="1" indent="-100965">
              <a:lnSpc>
                <a:spcPct val="103800"/>
              </a:lnSpc>
              <a:spcBef>
                <a:spcPts val="550"/>
              </a:spcBef>
              <a:buSzPct val="81818"/>
              <a:buFont typeface="Wingdings"/>
              <a:buChar char=""/>
              <a:tabLst>
                <a:tab pos="1057910" algn="l"/>
              </a:tabLst>
            </a:pPr>
            <a:r>
              <a:rPr lang="en-US" sz="1800" spc="15" dirty="0">
                <a:latin typeface="Arial"/>
                <a:cs typeface="Arial"/>
              </a:rPr>
              <a:t>third replica on </a:t>
            </a:r>
            <a:r>
              <a:rPr lang="en-US" sz="1800" spc="20" dirty="0">
                <a:latin typeface="Arial"/>
                <a:cs typeface="Arial"/>
              </a:rPr>
              <a:t>a  </a:t>
            </a:r>
            <a:r>
              <a:rPr lang="en-US" sz="1800" spc="15" dirty="0">
                <a:latin typeface="Arial"/>
                <a:cs typeface="Arial"/>
              </a:rPr>
              <a:t>different node in</a:t>
            </a:r>
            <a:r>
              <a:rPr lang="en-US" sz="1800" spc="-60" dirty="0">
                <a:latin typeface="Arial"/>
                <a:cs typeface="Arial"/>
              </a:rPr>
              <a:t> </a:t>
            </a:r>
            <a:r>
              <a:rPr lang="en-US" sz="1800" spc="-60" dirty="0" smtClean="0">
                <a:latin typeface="Arial"/>
                <a:cs typeface="Arial"/>
              </a:rPr>
              <a:t>t</a:t>
            </a:r>
            <a:r>
              <a:rPr lang="en-US" sz="1800" spc="15" dirty="0" smtClean="0">
                <a:latin typeface="Arial"/>
                <a:cs typeface="Arial"/>
              </a:rPr>
              <a:t>he  </a:t>
            </a:r>
            <a:r>
              <a:rPr lang="en-US" sz="1800" spc="20" dirty="0">
                <a:latin typeface="Arial"/>
                <a:cs typeface="Arial"/>
              </a:rPr>
              <a:t>second</a:t>
            </a:r>
            <a:r>
              <a:rPr lang="en-US" sz="1800" dirty="0">
                <a:latin typeface="Arial"/>
                <a:cs typeface="Arial"/>
              </a:rPr>
              <a:t> </a:t>
            </a:r>
            <a:r>
              <a:rPr lang="en-US" sz="1800" spc="15" dirty="0" smtClean="0">
                <a:latin typeface="Arial"/>
                <a:cs typeface="Arial"/>
              </a:rPr>
              <a:t>rack</a:t>
            </a:r>
          </a:p>
          <a:p>
            <a:pPr marL="1057275" marR="4252595" lvl="1" indent="-100965">
              <a:lnSpc>
                <a:spcPct val="103800"/>
              </a:lnSpc>
              <a:spcBef>
                <a:spcPts val="550"/>
              </a:spcBef>
              <a:buSzPct val="81818"/>
              <a:buFont typeface="Wingdings"/>
              <a:buChar char=""/>
              <a:tabLst>
                <a:tab pos="1057910" algn="l"/>
              </a:tabLst>
            </a:pPr>
            <a:endParaRPr lang="en-US" sz="1800" dirty="0">
              <a:latin typeface="Arial"/>
              <a:cs typeface="Arial"/>
            </a:endParaRPr>
          </a:p>
          <a:p>
            <a:pPr marL="917575" marR="3826510">
              <a:lnSpc>
                <a:spcPct val="101499"/>
              </a:lnSpc>
              <a:spcBef>
                <a:spcPts val="575"/>
              </a:spcBef>
            </a:pPr>
            <a:r>
              <a:rPr lang="en-US" sz="1800" spc="15" dirty="0">
                <a:solidFill>
                  <a:srgbClr val="0000FF"/>
                </a:solidFill>
                <a:latin typeface="Arial"/>
                <a:cs typeface="Arial"/>
              </a:rPr>
              <a:t>The approach cuts inter-rack  </a:t>
            </a:r>
            <a:r>
              <a:rPr lang="en-US" sz="1800" spc="-10" dirty="0">
                <a:solidFill>
                  <a:srgbClr val="0000FF"/>
                </a:solidFill>
                <a:latin typeface="Arial"/>
                <a:cs typeface="Arial"/>
              </a:rPr>
              <a:t>network bandwidth, which  </a:t>
            </a:r>
            <a:r>
              <a:rPr lang="en-US" sz="1800" spc="15" dirty="0">
                <a:solidFill>
                  <a:srgbClr val="0000FF"/>
                </a:solidFill>
                <a:latin typeface="Arial"/>
                <a:cs typeface="Arial"/>
              </a:rPr>
              <a:t>improves write performance</a:t>
            </a:r>
            <a:endParaRPr lang="en-US" sz="1800" dirty="0">
              <a:latin typeface="Arial"/>
              <a:cs typeface="Arial"/>
            </a:endParaRPr>
          </a:p>
          <a:p>
            <a:endParaRPr lang="fr-FR" dirty="0"/>
          </a:p>
        </p:txBody>
      </p:sp>
      <p:sp>
        <p:nvSpPr>
          <p:cNvPr id="5" name="object 7"/>
          <p:cNvSpPr/>
          <p:nvPr/>
        </p:nvSpPr>
        <p:spPr>
          <a:xfrm>
            <a:off x="5004048" y="2309907"/>
            <a:ext cx="4032448" cy="341586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1197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Setting rack network </a:t>
            </a:r>
            <a:r>
              <a:rPr lang="en-US" spc="-10" dirty="0">
                <a:latin typeface="Arial"/>
                <a:cs typeface="Arial"/>
              </a:rPr>
              <a:t>topology (Rack</a:t>
            </a:r>
            <a:r>
              <a:rPr lang="en-US" spc="-65" dirty="0">
                <a:latin typeface="Arial"/>
                <a:cs typeface="Arial"/>
              </a:rPr>
              <a:t> </a:t>
            </a:r>
            <a:r>
              <a:rPr lang="en-US" spc="-10" dirty="0">
                <a:latin typeface="Arial"/>
                <a:cs typeface="Arial"/>
              </a:rPr>
              <a:t>Awareness</a:t>
            </a:r>
            <a:r>
              <a:rPr lang="en-US" spc="-10" dirty="0" smtClean="0">
                <a:latin typeface="Arial"/>
                <a:cs typeface="Arial"/>
              </a:rPr>
              <a:t>)</a:t>
            </a:r>
            <a:endParaRPr lang="fr-FR" dirty="0"/>
          </a:p>
        </p:txBody>
      </p:sp>
      <p:sp>
        <p:nvSpPr>
          <p:cNvPr id="3" name="Espace réservé du contenu 2"/>
          <p:cNvSpPr>
            <a:spLocks noGrp="1"/>
          </p:cNvSpPr>
          <p:nvPr>
            <p:ph idx="1"/>
          </p:nvPr>
        </p:nvSpPr>
        <p:spPr>
          <a:xfrm>
            <a:off x="-612576" y="1188720"/>
            <a:ext cx="9937104" cy="5358384"/>
          </a:xfrm>
        </p:spPr>
        <p:txBody>
          <a:bodyPr/>
          <a:lstStyle/>
          <a:p>
            <a:pPr marL="921385" marR="862330" indent="-139065" algn="just">
              <a:spcBef>
                <a:spcPts val="1305"/>
              </a:spcBef>
              <a:buSzPct val="120833"/>
              <a:tabLst>
                <a:tab pos="922019" algn="l"/>
              </a:tabLst>
            </a:pPr>
            <a:r>
              <a:rPr lang="en-US" sz="1800" spc="5" dirty="0">
                <a:latin typeface="Arial"/>
                <a:cs typeface="Arial"/>
              </a:rPr>
              <a:t>Defined </a:t>
            </a:r>
            <a:r>
              <a:rPr lang="en-US" sz="1800" spc="10" dirty="0">
                <a:latin typeface="Arial"/>
                <a:cs typeface="Arial"/>
              </a:rPr>
              <a:t>by a </a:t>
            </a:r>
            <a:r>
              <a:rPr lang="en-US" sz="1800" spc="5" dirty="0">
                <a:latin typeface="Arial"/>
                <a:cs typeface="Arial"/>
              </a:rPr>
              <a:t>script </a:t>
            </a:r>
            <a:r>
              <a:rPr lang="en-US" sz="1800" spc="10" dirty="0">
                <a:latin typeface="Arial"/>
                <a:cs typeface="Arial"/>
              </a:rPr>
              <a:t>which specifies which node </a:t>
            </a:r>
            <a:r>
              <a:rPr lang="en-US" sz="1800" spc="5" dirty="0">
                <a:latin typeface="Arial"/>
                <a:cs typeface="Arial"/>
              </a:rPr>
              <a:t>is in </a:t>
            </a:r>
            <a:r>
              <a:rPr lang="en-US" sz="1800" spc="10" dirty="0">
                <a:latin typeface="Arial"/>
                <a:cs typeface="Arial"/>
              </a:rPr>
              <a:t>which rack, </a:t>
            </a:r>
            <a:r>
              <a:rPr lang="en-US" sz="1800" spc="5" dirty="0">
                <a:latin typeface="Arial"/>
                <a:cs typeface="Arial"/>
              </a:rPr>
              <a:t>where  </a:t>
            </a:r>
            <a:r>
              <a:rPr lang="en-US" sz="1800" spc="10" dirty="0">
                <a:latin typeface="Arial"/>
                <a:cs typeface="Arial"/>
              </a:rPr>
              <a:t>the rack </a:t>
            </a:r>
            <a:r>
              <a:rPr lang="en-US" sz="1800" spc="5" dirty="0">
                <a:latin typeface="Arial"/>
                <a:cs typeface="Arial"/>
              </a:rPr>
              <a:t>is </a:t>
            </a:r>
            <a:r>
              <a:rPr lang="en-US" sz="1800" spc="10" dirty="0">
                <a:latin typeface="Arial"/>
                <a:cs typeface="Arial"/>
              </a:rPr>
              <a:t>the </a:t>
            </a:r>
            <a:r>
              <a:rPr lang="en-US" sz="1800" spc="5" dirty="0">
                <a:latin typeface="Arial"/>
                <a:cs typeface="Arial"/>
              </a:rPr>
              <a:t>network </a:t>
            </a:r>
            <a:r>
              <a:rPr lang="en-US" sz="1800" b="1" spc="15" dirty="0">
                <a:latin typeface="Arial"/>
                <a:cs typeface="Arial"/>
              </a:rPr>
              <a:t>switch </a:t>
            </a:r>
            <a:r>
              <a:rPr lang="en-US" sz="1800" spc="10" dirty="0">
                <a:latin typeface="Arial"/>
                <a:cs typeface="Arial"/>
              </a:rPr>
              <a:t>to which the </a:t>
            </a:r>
            <a:r>
              <a:rPr lang="en-US" sz="1800" spc="5" dirty="0">
                <a:latin typeface="Arial"/>
                <a:cs typeface="Arial"/>
              </a:rPr>
              <a:t>node is connected, not </a:t>
            </a:r>
            <a:r>
              <a:rPr lang="en-US" sz="1800" spc="10" dirty="0">
                <a:latin typeface="Arial"/>
                <a:cs typeface="Arial"/>
              </a:rPr>
              <a:t>the  metal framework </a:t>
            </a:r>
            <a:r>
              <a:rPr lang="en-US" sz="1800" spc="5" dirty="0">
                <a:latin typeface="Arial"/>
                <a:cs typeface="Arial"/>
              </a:rPr>
              <a:t>where </a:t>
            </a:r>
            <a:r>
              <a:rPr lang="en-US" sz="1800" spc="10" dirty="0">
                <a:latin typeface="Arial"/>
                <a:cs typeface="Arial"/>
              </a:rPr>
              <a:t>the nodes </a:t>
            </a:r>
            <a:r>
              <a:rPr lang="en-US" sz="1800" spc="5" dirty="0">
                <a:latin typeface="Arial"/>
                <a:cs typeface="Arial"/>
              </a:rPr>
              <a:t>are physically</a:t>
            </a:r>
            <a:r>
              <a:rPr lang="en-US" sz="1800" spc="60" dirty="0">
                <a:latin typeface="Arial"/>
                <a:cs typeface="Arial"/>
              </a:rPr>
              <a:t> </a:t>
            </a:r>
            <a:r>
              <a:rPr lang="en-US" sz="1800" spc="10" dirty="0">
                <a:latin typeface="Arial"/>
                <a:cs typeface="Arial"/>
              </a:rPr>
              <a:t>stacked.</a:t>
            </a:r>
            <a:endParaRPr lang="en-US" sz="1800" dirty="0">
              <a:latin typeface="Arial"/>
              <a:cs typeface="Arial"/>
            </a:endParaRPr>
          </a:p>
          <a:p>
            <a:pPr marL="921385" marR="1082675" indent="-139065">
              <a:spcBef>
                <a:spcPts val="470"/>
              </a:spcBef>
              <a:buSzPct val="120833"/>
              <a:tabLst>
                <a:tab pos="922019" algn="l"/>
              </a:tabLst>
            </a:pPr>
            <a:r>
              <a:rPr lang="en-US" sz="1800" spc="15" dirty="0">
                <a:latin typeface="Arial"/>
                <a:cs typeface="Arial"/>
              </a:rPr>
              <a:t>The </a:t>
            </a:r>
            <a:r>
              <a:rPr lang="en-US" sz="1800" spc="5" dirty="0">
                <a:latin typeface="Arial"/>
                <a:cs typeface="Arial"/>
              </a:rPr>
              <a:t>script is referenced in </a:t>
            </a:r>
            <a:r>
              <a:rPr lang="en-US" sz="1800" b="1" spc="10" dirty="0" err="1">
                <a:latin typeface="Arial"/>
                <a:cs typeface="Arial"/>
              </a:rPr>
              <a:t>net.topology.script.property.file</a:t>
            </a:r>
            <a:r>
              <a:rPr lang="en-US" sz="1800" b="1" spc="10" dirty="0">
                <a:latin typeface="Arial"/>
                <a:cs typeface="Arial"/>
              </a:rPr>
              <a:t> </a:t>
            </a:r>
            <a:r>
              <a:rPr lang="en-US" sz="1800" spc="5" dirty="0">
                <a:latin typeface="Arial"/>
                <a:cs typeface="Arial"/>
              </a:rPr>
              <a:t>in </a:t>
            </a:r>
            <a:r>
              <a:rPr lang="en-US" sz="1800" spc="10" dirty="0" smtClean="0">
                <a:latin typeface="Arial"/>
                <a:cs typeface="Arial"/>
              </a:rPr>
              <a:t>the Hadoop </a:t>
            </a:r>
            <a:r>
              <a:rPr lang="en-US" sz="1800" spc="5" dirty="0">
                <a:latin typeface="Arial"/>
                <a:cs typeface="Arial"/>
              </a:rPr>
              <a:t>configuration file </a:t>
            </a:r>
            <a:r>
              <a:rPr lang="en-US" sz="1800" b="1" spc="10" dirty="0">
                <a:latin typeface="Arial"/>
                <a:cs typeface="Arial"/>
              </a:rPr>
              <a:t>core-site.xml</a:t>
            </a:r>
            <a:r>
              <a:rPr lang="en-US" sz="1800" spc="10" dirty="0">
                <a:latin typeface="Arial"/>
                <a:cs typeface="Arial"/>
              </a:rPr>
              <a:t>. For</a:t>
            </a:r>
            <a:r>
              <a:rPr lang="en-US" sz="1800" spc="50" dirty="0">
                <a:latin typeface="Arial"/>
                <a:cs typeface="Arial"/>
              </a:rPr>
              <a:t> </a:t>
            </a:r>
            <a:r>
              <a:rPr lang="en-US" sz="1800" spc="10" dirty="0">
                <a:latin typeface="Arial"/>
                <a:cs typeface="Arial"/>
              </a:rPr>
              <a:t>example:</a:t>
            </a:r>
            <a:endParaRPr lang="en-US" sz="1800" dirty="0">
              <a:latin typeface="Arial"/>
              <a:cs typeface="Arial"/>
            </a:endParaRPr>
          </a:p>
          <a:p>
            <a:pPr marL="1532255">
              <a:spcBef>
                <a:spcPts val="240"/>
              </a:spcBef>
            </a:pPr>
            <a:r>
              <a:rPr lang="en-US" sz="1800" b="1" spc="-15" dirty="0">
                <a:solidFill>
                  <a:srgbClr val="354CF9"/>
                </a:solidFill>
                <a:latin typeface="Arial"/>
                <a:cs typeface="Arial"/>
              </a:rPr>
              <a:t>&lt;property&gt;</a:t>
            </a:r>
            <a:endParaRPr lang="en-US" sz="1800" dirty="0">
              <a:latin typeface="Arial"/>
              <a:cs typeface="Arial"/>
            </a:endParaRPr>
          </a:p>
          <a:p>
            <a:pPr marL="1685925">
              <a:spcBef>
                <a:spcPts val="270"/>
              </a:spcBef>
            </a:pPr>
            <a:r>
              <a:rPr lang="en-US" sz="1800" b="1" spc="5" dirty="0">
                <a:solidFill>
                  <a:srgbClr val="354CF9"/>
                </a:solidFill>
                <a:latin typeface="Arial"/>
                <a:cs typeface="Arial"/>
              </a:rPr>
              <a:t>&lt;name&gt;</a:t>
            </a:r>
            <a:r>
              <a:rPr lang="en-US" sz="1800" b="1" spc="5" dirty="0">
                <a:latin typeface="Arial"/>
                <a:cs typeface="Arial"/>
              </a:rPr>
              <a:t>net.topology.script.file.name</a:t>
            </a:r>
            <a:r>
              <a:rPr lang="en-US" sz="1800" b="1" spc="5" dirty="0">
                <a:solidFill>
                  <a:srgbClr val="354CF9"/>
                </a:solidFill>
                <a:latin typeface="Arial"/>
                <a:cs typeface="Arial"/>
              </a:rPr>
              <a:t>&lt;/name&gt;</a:t>
            </a:r>
            <a:endParaRPr lang="en-US" sz="1800" dirty="0">
              <a:latin typeface="Arial"/>
              <a:cs typeface="Arial"/>
            </a:endParaRPr>
          </a:p>
          <a:p>
            <a:pPr marL="1685925">
              <a:spcBef>
                <a:spcPts val="270"/>
              </a:spcBef>
            </a:pPr>
            <a:r>
              <a:rPr lang="en-US" sz="1800" b="1" spc="5" dirty="0">
                <a:solidFill>
                  <a:srgbClr val="354CF9"/>
                </a:solidFill>
                <a:latin typeface="Arial"/>
                <a:cs typeface="Arial"/>
              </a:rPr>
              <a:t>&lt;value</a:t>
            </a:r>
            <a:r>
              <a:rPr lang="en-US" sz="1800" spc="5" dirty="0">
                <a:solidFill>
                  <a:srgbClr val="354CF9"/>
                </a:solidFill>
                <a:latin typeface="Arial"/>
                <a:cs typeface="Arial"/>
              </a:rPr>
              <a:t>&gt;</a:t>
            </a:r>
            <a:r>
              <a:rPr lang="en-US" sz="1800" b="1" spc="5" dirty="0">
                <a:latin typeface="Arial"/>
                <a:cs typeface="Arial"/>
              </a:rPr>
              <a:t>/etc/hadoop/conf/rack-topology.sh</a:t>
            </a:r>
            <a:r>
              <a:rPr lang="en-US" sz="1800" b="1" spc="80" dirty="0">
                <a:latin typeface="Arial"/>
                <a:cs typeface="Arial"/>
              </a:rPr>
              <a:t> </a:t>
            </a:r>
            <a:r>
              <a:rPr lang="en-US" sz="1800" b="1" spc="5" dirty="0">
                <a:solidFill>
                  <a:srgbClr val="354CF9"/>
                </a:solidFill>
                <a:latin typeface="Arial"/>
                <a:cs typeface="Arial"/>
              </a:rPr>
              <a:t>&lt;/value&gt;</a:t>
            </a:r>
            <a:endParaRPr lang="en-US" sz="1800" dirty="0">
              <a:latin typeface="Arial"/>
              <a:cs typeface="Arial"/>
            </a:endParaRPr>
          </a:p>
          <a:p>
            <a:pPr marL="1541145">
              <a:spcBef>
                <a:spcPts val="275"/>
              </a:spcBef>
            </a:pPr>
            <a:r>
              <a:rPr lang="en-US" sz="1800" b="1" spc="5" dirty="0">
                <a:solidFill>
                  <a:srgbClr val="354CF9"/>
                </a:solidFill>
                <a:latin typeface="Arial"/>
                <a:cs typeface="Arial"/>
              </a:rPr>
              <a:t>&lt;/property</a:t>
            </a:r>
            <a:r>
              <a:rPr lang="en-US" sz="1800" b="1" spc="5" dirty="0" smtClean="0">
                <a:solidFill>
                  <a:srgbClr val="354CF9"/>
                </a:solidFill>
                <a:latin typeface="Arial"/>
                <a:cs typeface="Arial"/>
              </a:rPr>
              <a:t>&gt;</a:t>
            </a:r>
          </a:p>
          <a:p>
            <a:pPr marL="1541145">
              <a:spcBef>
                <a:spcPts val="275"/>
              </a:spcBef>
            </a:pPr>
            <a:endParaRPr lang="en-US" sz="1800" dirty="0">
              <a:latin typeface="Arial"/>
              <a:cs typeface="Arial"/>
            </a:endParaRPr>
          </a:p>
          <a:p>
            <a:pPr marL="921385" marR="964565" indent="-139065">
              <a:spcBef>
                <a:spcPts val="725"/>
              </a:spcBef>
              <a:buSzPct val="120833"/>
              <a:tabLst>
                <a:tab pos="922019" algn="l"/>
              </a:tabLst>
            </a:pPr>
            <a:r>
              <a:rPr lang="en-US" sz="1800" spc="10" dirty="0">
                <a:latin typeface="Arial"/>
                <a:cs typeface="Arial"/>
              </a:rPr>
              <a:t>The </a:t>
            </a:r>
            <a:r>
              <a:rPr lang="en-US" sz="1800" spc="5" dirty="0">
                <a:latin typeface="Arial"/>
                <a:cs typeface="Arial"/>
              </a:rPr>
              <a:t>network topology script </a:t>
            </a:r>
            <a:r>
              <a:rPr lang="en-US" sz="1800" spc="10" dirty="0">
                <a:latin typeface="Arial"/>
                <a:cs typeface="Arial"/>
              </a:rPr>
              <a:t>(</a:t>
            </a:r>
            <a:r>
              <a:rPr lang="en-US" sz="1800" b="1" spc="10" dirty="0">
                <a:latin typeface="Arial"/>
                <a:cs typeface="Arial"/>
              </a:rPr>
              <a:t>net.topology.script.file.name </a:t>
            </a:r>
            <a:r>
              <a:rPr lang="en-US" sz="1800" spc="5" dirty="0">
                <a:latin typeface="Arial"/>
                <a:cs typeface="Arial"/>
              </a:rPr>
              <a:t>in </a:t>
            </a:r>
            <a:r>
              <a:rPr lang="en-US" sz="1800" spc="10" dirty="0">
                <a:latin typeface="Arial"/>
                <a:cs typeface="Arial"/>
              </a:rPr>
              <a:t>the  example above) receives as arguments one </a:t>
            </a:r>
            <a:r>
              <a:rPr lang="en-US" sz="1800" spc="5" dirty="0">
                <a:latin typeface="Arial"/>
                <a:cs typeface="Arial"/>
              </a:rPr>
              <a:t>or </a:t>
            </a:r>
            <a:r>
              <a:rPr lang="en-US" sz="1800" spc="15" dirty="0">
                <a:latin typeface="Arial"/>
                <a:cs typeface="Arial"/>
              </a:rPr>
              <a:t>more </a:t>
            </a:r>
            <a:r>
              <a:rPr lang="en-US" sz="1800" spc="10" dirty="0">
                <a:latin typeface="Arial"/>
                <a:cs typeface="Arial"/>
              </a:rPr>
              <a:t>IP addresses </a:t>
            </a:r>
            <a:r>
              <a:rPr lang="en-US" sz="1800" spc="5" dirty="0">
                <a:latin typeface="Arial"/>
                <a:cs typeface="Arial"/>
              </a:rPr>
              <a:t>of  </a:t>
            </a:r>
            <a:r>
              <a:rPr lang="en-US" sz="1800" spc="10" dirty="0">
                <a:latin typeface="Arial"/>
                <a:cs typeface="Arial"/>
              </a:rPr>
              <a:t>nodes </a:t>
            </a:r>
            <a:r>
              <a:rPr lang="en-US" sz="1800" spc="5" dirty="0">
                <a:latin typeface="Arial"/>
                <a:cs typeface="Arial"/>
              </a:rPr>
              <a:t>in </a:t>
            </a:r>
            <a:r>
              <a:rPr lang="en-US" sz="1800" spc="10" dirty="0">
                <a:latin typeface="Arial"/>
                <a:cs typeface="Arial"/>
              </a:rPr>
              <a:t>the </a:t>
            </a:r>
            <a:r>
              <a:rPr lang="en-US" sz="1800" spc="5" dirty="0">
                <a:latin typeface="Arial"/>
                <a:cs typeface="Arial"/>
              </a:rPr>
              <a:t>cluster. It returns </a:t>
            </a:r>
            <a:r>
              <a:rPr lang="en-US" sz="1800" spc="10" dirty="0">
                <a:latin typeface="Arial"/>
                <a:cs typeface="Arial"/>
              </a:rPr>
              <a:t>on </a:t>
            </a:r>
            <a:r>
              <a:rPr lang="en-US" sz="1800" spc="10" dirty="0" err="1">
                <a:latin typeface="Arial"/>
                <a:cs typeface="Arial"/>
              </a:rPr>
              <a:t>stdout</a:t>
            </a:r>
            <a:r>
              <a:rPr lang="en-US" sz="1800" spc="10" dirty="0">
                <a:latin typeface="Arial"/>
                <a:cs typeface="Arial"/>
              </a:rPr>
              <a:t> a </a:t>
            </a:r>
            <a:r>
              <a:rPr lang="en-US" sz="1800" spc="5" dirty="0">
                <a:latin typeface="Arial"/>
                <a:cs typeface="Arial"/>
              </a:rPr>
              <a:t>list of </a:t>
            </a:r>
            <a:r>
              <a:rPr lang="en-US" sz="1800" spc="10" dirty="0">
                <a:latin typeface="Arial"/>
                <a:cs typeface="Arial"/>
              </a:rPr>
              <a:t>rack </a:t>
            </a:r>
            <a:r>
              <a:rPr lang="en-US" sz="1800" spc="15" dirty="0">
                <a:latin typeface="Arial"/>
                <a:cs typeface="Arial"/>
              </a:rPr>
              <a:t>names, </a:t>
            </a:r>
            <a:r>
              <a:rPr lang="en-US" sz="1800" spc="10" dirty="0">
                <a:latin typeface="Arial"/>
                <a:cs typeface="Arial"/>
              </a:rPr>
              <a:t>one </a:t>
            </a:r>
            <a:r>
              <a:rPr lang="en-US" sz="1800" spc="5" dirty="0">
                <a:latin typeface="Arial"/>
                <a:cs typeface="Arial"/>
              </a:rPr>
              <a:t>for </a:t>
            </a:r>
            <a:r>
              <a:rPr lang="en-US" sz="1800" spc="10" dirty="0" smtClean="0">
                <a:latin typeface="Arial"/>
                <a:cs typeface="Arial"/>
              </a:rPr>
              <a:t>each</a:t>
            </a:r>
            <a:r>
              <a:rPr lang="en-US" sz="1800" dirty="0" smtClean="0">
                <a:latin typeface="Arial"/>
                <a:cs typeface="Arial"/>
              </a:rPr>
              <a:t> </a:t>
            </a:r>
            <a:r>
              <a:rPr lang="en-US" sz="1800" spc="5" dirty="0">
                <a:latin typeface="Arial"/>
                <a:cs typeface="Arial"/>
              </a:rPr>
              <a:t>input.</a:t>
            </a:r>
            <a:endParaRPr lang="en-US" sz="1800" dirty="0">
              <a:latin typeface="Arial"/>
              <a:cs typeface="Arial"/>
            </a:endParaRPr>
          </a:p>
          <a:p>
            <a:pPr marL="921385" indent="-139065">
              <a:spcBef>
                <a:spcPts val="320"/>
              </a:spcBef>
              <a:buSzPct val="120833"/>
              <a:tabLst>
                <a:tab pos="922019" algn="l"/>
              </a:tabLst>
            </a:pPr>
            <a:r>
              <a:rPr lang="en-US" sz="1800" spc="10" dirty="0">
                <a:latin typeface="Arial"/>
                <a:cs typeface="Arial"/>
              </a:rPr>
              <a:t>One simple approach </a:t>
            </a:r>
            <a:r>
              <a:rPr lang="en-US" sz="1800" spc="5" dirty="0">
                <a:latin typeface="Arial"/>
                <a:cs typeface="Arial"/>
              </a:rPr>
              <a:t>is </a:t>
            </a:r>
            <a:r>
              <a:rPr lang="en-US" sz="1800" spc="10" dirty="0">
                <a:latin typeface="Arial"/>
                <a:cs typeface="Arial"/>
              </a:rPr>
              <a:t>to use IP addressing </a:t>
            </a:r>
            <a:r>
              <a:rPr lang="en-US" sz="1800" spc="5" dirty="0">
                <a:latin typeface="Arial"/>
                <a:cs typeface="Arial"/>
              </a:rPr>
              <a:t>of </a:t>
            </a:r>
            <a:r>
              <a:rPr lang="en-US" sz="1800" b="1" spc="5" dirty="0">
                <a:latin typeface="Arial"/>
                <a:cs typeface="Arial"/>
              </a:rPr>
              <a:t>10.x.y.z</a:t>
            </a:r>
            <a:r>
              <a:rPr lang="en-US" sz="1800" b="1" spc="35" dirty="0">
                <a:latin typeface="Arial"/>
                <a:cs typeface="Arial"/>
              </a:rPr>
              <a:t> </a:t>
            </a:r>
            <a:r>
              <a:rPr lang="en-US" sz="1800" spc="5" dirty="0" smtClean="0">
                <a:latin typeface="Arial"/>
                <a:cs typeface="Arial"/>
              </a:rPr>
              <a:t>where </a:t>
            </a:r>
          </a:p>
          <a:p>
            <a:pPr marL="782320" indent="0">
              <a:spcBef>
                <a:spcPts val="320"/>
              </a:spcBef>
              <a:buSzPct val="120833"/>
              <a:buNone/>
              <a:tabLst>
                <a:tab pos="922019" algn="l"/>
              </a:tabLst>
            </a:pPr>
            <a:r>
              <a:rPr lang="en-US" sz="1800" spc="5" dirty="0">
                <a:latin typeface="Arial"/>
                <a:cs typeface="Arial"/>
              </a:rPr>
              <a:t> </a:t>
            </a:r>
            <a:r>
              <a:rPr lang="en-US" sz="1800" spc="5" dirty="0" smtClean="0">
                <a:latin typeface="Arial"/>
                <a:cs typeface="Arial"/>
              </a:rPr>
              <a:t>  </a:t>
            </a:r>
            <a:r>
              <a:rPr lang="en-US" sz="1800" spc="10" dirty="0" smtClean="0">
                <a:latin typeface="Arial"/>
                <a:cs typeface="Arial"/>
              </a:rPr>
              <a:t>x </a:t>
            </a:r>
            <a:r>
              <a:rPr lang="en-US" sz="1800" spc="15" dirty="0">
                <a:latin typeface="Arial"/>
                <a:cs typeface="Arial"/>
              </a:rPr>
              <a:t>= </a:t>
            </a:r>
            <a:r>
              <a:rPr lang="en-US" sz="1800" spc="5" dirty="0">
                <a:latin typeface="Arial"/>
                <a:cs typeface="Arial"/>
              </a:rPr>
              <a:t>cluster </a:t>
            </a:r>
            <a:r>
              <a:rPr lang="en-US" sz="1800" spc="10" dirty="0">
                <a:latin typeface="Arial"/>
                <a:cs typeface="Arial"/>
              </a:rPr>
              <a:t>number, y </a:t>
            </a:r>
            <a:r>
              <a:rPr lang="en-US" sz="1800" spc="15" dirty="0">
                <a:latin typeface="Arial"/>
                <a:cs typeface="Arial"/>
              </a:rPr>
              <a:t>= </a:t>
            </a:r>
            <a:r>
              <a:rPr lang="en-US" sz="1800" spc="10" dirty="0">
                <a:latin typeface="Arial"/>
                <a:cs typeface="Arial"/>
              </a:rPr>
              <a:t>rack number, z </a:t>
            </a:r>
            <a:r>
              <a:rPr lang="en-US" sz="1800" spc="15" dirty="0">
                <a:latin typeface="Arial"/>
                <a:cs typeface="Arial"/>
              </a:rPr>
              <a:t>= </a:t>
            </a:r>
            <a:r>
              <a:rPr lang="en-US" sz="1800" spc="10" dirty="0">
                <a:latin typeface="Arial"/>
                <a:cs typeface="Arial"/>
              </a:rPr>
              <a:t>node </a:t>
            </a:r>
            <a:r>
              <a:rPr lang="en-US" sz="1800" spc="5" dirty="0">
                <a:latin typeface="Arial"/>
                <a:cs typeface="Arial"/>
              </a:rPr>
              <a:t>within </a:t>
            </a:r>
            <a:r>
              <a:rPr lang="en-US" sz="1800" spc="15" dirty="0">
                <a:latin typeface="Arial"/>
                <a:cs typeface="Arial"/>
              </a:rPr>
              <a:t>rack; </a:t>
            </a:r>
            <a:r>
              <a:rPr lang="en-US" sz="1800" spc="10" dirty="0">
                <a:latin typeface="Arial"/>
                <a:cs typeface="Arial"/>
              </a:rPr>
              <a:t>and an  </a:t>
            </a:r>
            <a:r>
              <a:rPr lang="en-US" sz="1800" spc="5" dirty="0">
                <a:latin typeface="Arial"/>
                <a:cs typeface="Arial"/>
              </a:rPr>
              <a:t>appropriate </a:t>
            </a:r>
            <a:endParaRPr lang="en-US" sz="1800" spc="5" dirty="0" smtClean="0">
              <a:latin typeface="Arial"/>
              <a:cs typeface="Arial"/>
            </a:endParaRPr>
          </a:p>
          <a:p>
            <a:pPr marL="782320" indent="0">
              <a:spcBef>
                <a:spcPts val="320"/>
              </a:spcBef>
              <a:buSzPct val="120833"/>
              <a:buNone/>
              <a:tabLst>
                <a:tab pos="922019" algn="l"/>
              </a:tabLst>
            </a:pPr>
            <a:r>
              <a:rPr lang="en-US" sz="1800" spc="5" dirty="0">
                <a:latin typeface="Arial"/>
                <a:cs typeface="Arial"/>
              </a:rPr>
              <a:t>	</a:t>
            </a:r>
            <a:r>
              <a:rPr lang="en-US" sz="1800" spc="5" dirty="0" smtClean="0">
                <a:latin typeface="Arial"/>
                <a:cs typeface="Arial"/>
              </a:rPr>
              <a:t>script </a:t>
            </a:r>
            <a:r>
              <a:rPr lang="en-US" sz="1800" spc="10" dirty="0">
                <a:latin typeface="Arial"/>
                <a:cs typeface="Arial"/>
              </a:rPr>
              <a:t>to decode </a:t>
            </a:r>
            <a:r>
              <a:rPr lang="en-US" sz="1800" spc="5" dirty="0">
                <a:latin typeface="Arial"/>
                <a:cs typeface="Arial"/>
              </a:rPr>
              <a:t>this into</a:t>
            </a:r>
            <a:r>
              <a:rPr lang="en-US" sz="1800" spc="45" dirty="0">
                <a:latin typeface="Arial"/>
                <a:cs typeface="Arial"/>
              </a:rPr>
              <a:t> </a:t>
            </a:r>
            <a:r>
              <a:rPr lang="en-US" sz="1800" b="1" spc="10" dirty="0">
                <a:latin typeface="Arial"/>
                <a:cs typeface="Arial"/>
              </a:rPr>
              <a:t>y/z</a:t>
            </a:r>
            <a:r>
              <a:rPr lang="en-US" sz="1800" spc="10" dirty="0">
                <a:latin typeface="Arial"/>
                <a:cs typeface="Arial"/>
              </a:rPr>
              <a:t>.</a:t>
            </a:r>
            <a:endParaRPr lang="en-US" sz="1800" dirty="0">
              <a:latin typeface="Arial"/>
              <a:cs typeface="Arial"/>
            </a:endParaRPr>
          </a:p>
        </p:txBody>
      </p:sp>
    </p:spTree>
    <p:extLst>
      <p:ext uri="{BB962C8B-B14F-4D97-AF65-F5344CB8AC3E}">
        <p14:creationId xmlns:p14="http://schemas.microsoft.com/office/powerpoint/2010/main" val="154187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fr-FR" spc="-10" dirty="0">
                <a:latin typeface="Arial"/>
                <a:cs typeface="Arial"/>
              </a:rPr>
              <a:t>Compression </a:t>
            </a:r>
            <a:r>
              <a:rPr lang="fr-FR" spc="-5" dirty="0">
                <a:latin typeface="Arial"/>
                <a:cs typeface="Arial"/>
              </a:rPr>
              <a:t>of</a:t>
            </a:r>
            <a:r>
              <a:rPr lang="fr-FR" spc="-20" dirty="0">
                <a:latin typeface="Arial"/>
                <a:cs typeface="Arial"/>
              </a:rPr>
              <a:t> </a:t>
            </a:r>
            <a:r>
              <a:rPr lang="fr-FR" spc="-5" dirty="0">
                <a:latin typeface="Arial"/>
                <a:cs typeface="Arial"/>
              </a:rPr>
              <a:t>files</a:t>
            </a:r>
            <a:endParaRPr lang="fr-FR" dirty="0">
              <a:latin typeface="Arial"/>
              <a:cs typeface="Arial"/>
            </a:endParaRPr>
          </a:p>
        </p:txBody>
      </p:sp>
      <p:sp>
        <p:nvSpPr>
          <p:cNvPr id="3" name="Espace réservé du contenu 2"/>
          <p:cNvSpPr>
            <a:spLocks noGrp="1"/>
          </p:cNvSpPr>
          <p:nvPr>
            <p:ph idx="1"/>
          </p:nvPr>
        </p:nvSpPr>
        <p:spPr>
          <a:xfrm>
            <a:off x="237744" y="1188720"/>
            <a:ext cx="8805672" cy="1736224"/>
          </a:xfrm>
        </p:spPr>
        <p:txBody>
          <a:bodyPr/>
          <a:lstStyle/>
          <a:p>
            <a:pPr marL="162560" indent="-139065">
              <a:spcBef>
                <a:spcPts val="1315"/>
              </a:spcBef>
              <a:tabLst>
                <a:tab pos="163195" algn="l"/>
              </a:tabLst>
            </a:pPr>
            <a:r>
              <a:rPr lang="en-US" sz="1800" spc="5" dirty="0">
                <a:latin typeface="Arial"/>
                <a:cs typeface="Arial"/>
              </a:rPr>
              <a:t>File compression brings </a:t>
            </a:r>
            <a:r>
              <a:rPr lang="en-US" sz="1800" dirty="0">
                <a:latin typeface="Arial"/>
                <a:cs typeface="Arial"/>
              </a:rPr>
              <a:t>two</a:t>
            </a:r>
            <a:r>
              <a:rPr lang="en-US" sz="1800" spc="-125" dirty="0">
                <a:latin typeface="Arial"/>
                <a:cs typeface="Arial"/>
              </a:rPr>
              <a:t> </a:t>
            </a:r>
            <a:r>
              <a:rPr lang="en-US" sz="1800" dirty="0">
                <a:latin typeface="Arial"/>
                <a:cs typeface="Arial"/>
              </a:rPr>
              <a:t>benefits:</a:t>
            </a:r>
          </a:p>
          <a:p>
            <a:pPr marL="298450" lvl="1" indent="-100965">
              <a:spcBef>
                <a:spcPts val="400"/>
              </a:spcBef>
              <a:buSzPct val="78260"/>
              <a:buFont typeface="Wingdings"/>
              <a:buChar char=""/>
              <a:tabLst>
                <a:tab pos="299085" algn="l"/>
              </a:tabLst>
            </a:pPr>
            <a:r>
              <a:rPr lang="en-US" sz="1800" spc="-10" dirty="0">
                <a:latin typeface="Arial"/>
                <a:cs typeface="Arial"/>
              </a:rPr>
              <a:t>reduces </a:t>
            </a:r>
            <a:r>
              <a:rPr lang="en-US" sz="1800" spc="-5" dirty="0">
                <a:latin typeface="Arial"/>
                <a:cs typeface="Arial"/>
              </a:rPr>
              <a:t>the </a:t>
            </a:r>
            <a:r>
              <a:rPr lang="en-US" sz="1800" spc="-10" dirty="0">
                <a:latin typeface="Arial"/>
                <a:cs typeface="Arial"/>
              </a:rPr>
              <a:t>space need </a:t>
            </a:r>
            <a:r>
              <a:rPr lang="en-US" sz="1800" spc="-5" dirty="0">
                <a:latin typeface="Arial"/>
                <a:cs typeface="Arial"/>
              </a:rPr>
              <a:t>to </a:t>
            </a:r>
            <a:r>
              <a:rPr lang="en-US" sz="1800" spc="-10" dirty="0">
                <a:latin typeface="Arial"/>
                <a:cs typeface="Arial"/>
              </a:rPr>
              <a:t>store</a:t>
            </a:r>
            <a:r>
              <a:rPr lang="en-US" sz="1800" spc="25" dirty="0">
                <a:latin typeface="Arial"/>
                <a:cs typeface="Arial"/>
              </a:rPr>
              <a:t> </a:t>
            </a:r>
            <a:r>
              <a:rPr lang="en-US" sz="1800" spc="-5" dirty="0">
                <a:latin typeface="Arial"/>
                <a:cs typeface="Arial"/>
              </a:rPr>
              <a:t>files</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15" dirty="0">
                <a:latin typeface="Arial"/>
                <a:cs typeface="Arial"/>
              </a:rPr>
              <a:t>speeds up data transfer across the network or to/from</a:t>
            </a:r>
            <a:r>
              <a:rPr lang="en-US" sz="1800" spc="30" dirty="0">
                <a:latin typeface="Arial"/>
                <a:cs typeface="Arial"/>
              </a:rPr>
              <a:t> </a:t>
            </a:r>
            <a:r>
              <a:rPr lang="en-US" sz="1800" spc="15" dirty="0">
                <a:latin typeface="Arial"/>
                <a:cs typeface="Arial"/>
              </a:rPr>
              <a:t>disk</a:t>
            </a:r>
            <a:endParaRPr lang="en-US" sz="1800" dirty="0">
              <a:latin typeface="Arial"/>
              <a:cs typeface="Arial"/>
            </a:endParaRPr>
          </a:p>
          <a:p>
            <a:pPr marL="162560" indent="-139065">
              <a:spcBef>
                <a:spcPts val="480"/>
              </a:spcBef>
              <a:buFont typeface="Arial"/>
              <a:buChar char="•"/>
              <a:tabLst>
                <a:tab pos="163195" algn="l"/>
              </a:tabLst>
            </a:pPr>
            <a:r>
              <a:rPr lang="en-US" sz="1800" b="1" spc="10" dirty="0">
                <a:latin typeface="Arial"/>
                <a:cs typeface="Arial"/>
              </a:rPr>
              <a:t>But </a:t>
            </a:r>
            <a:r>
              <a:rPr lang="en-US" sz="1800" b="1" dirty="0">
                <a:latin typeface="Arial"/>
                <a:cs typeface="Arial"/>
              </a:rPr>
              <a:t>is </a:t>
            </a:r>
            <a:r>
              <a:rPr lang="en-US" sz="1800" b="1" spc="5" dirty="0">
                <a:latin typeface="Arial"/>
                <a:cs typeface="Arial"/>
              </a:rPr>
              <a:t>the data </a:t>
            </a:r>
            <a:r>
              <a:rPr lang="en-US" sz="1800" b="1" dirty="0" err="1">
                <a:latin typeface="Arial"/>
                <a:cs typeface="Arial"/>
              </a:rPr>
              <a:t>splitable</a:t>
            </a:r>
            <a:r>
              <a:rPr lang="en-US" sz="1800" b="1" dirty="0">
                <a:latin typeface="Arial"/>
                <a:cs typeface="Arial"/>
              </a:rPr>
              <a:t>? </a:t>
            </a:r>
            <a:r>
              <a:rPr lang="en-US" sz="1800" spc="5" dirty="0">
                <a:latin typeface="Arial"/>
                <a:cs typeface="Arial"/>
              </a:rPr>
              <a:t>(necessary for </a:t>
            </a:r>
            <a:r>
              <a:rPr lang="en-US" sz="1800" dirty="0">
                <a:latin typeface="Arial"/>
                <a:cs typeface="Arial"/>
              </a:rPr>
              <a:t>parallel</a:t>
            </a:r>
            <a:r>
              <a:rPr lang="en-US" sz="1800" spc="-150" dirty="0">
                <a:latin typeface="Arial"/>
                <a:cs typeface="Arial"/>
              </a:rPr>
              <a:t> </a:t>
            </a:r>
            <a:r>
              <a:rPr lang="en-US" sz="1800" spc="5" dirty="0">
                <a:latin typeface="Arial"/>
                <a:cs typeface="Arial"/>
              </a:rPr>
              <a:t>reading)</a:t>
            </a:r>
            <a:endParaRPr lang="en-US" sz="1800" dirty="0">
              <a:latin typeface="Arial"/>
              <a:cs typeface="Arial"/>
            </a:endParaRPr>
          </a:p>
          <a:p>
            <a:pPr marL="162560" indent="-139065">
              <a:spcBef>
                <a:spcPts val="459"/>
              </a:spcBef>
              <a:tabLst>
                <a:tab pos="163195" algn="l"/>
              </a:tabLst>
            </a:pPr>
            <a:r>
              <a:rPr lang="en-US" sz="1800" spc="10" dirty="0">
                <a:latin typeface="Arial"/>
                <a:cs typeface="Arial"/>
              </a:rPr>
              <a:t>Use </a:t>
            </a:r>
            <a:r>
              <a:rPr lang="en-US" sz="1800" spc="5" dirty="0">
                <a:latin typeface="Arial"/>
                <a:cs typeface="Arial"/>
              </a:rPr>
              <a:t>codecs, </a:t>
            </a:r>
            <a:r>
              <a:rPr lang="en-US" sz="1800" spc="10" dirty="0">
                <a:latin typeface="Arial"/>
                <a:cs typeface="Arial"/>
              </a:rPr>
              <a:t>such </a:t>
            </a:r>
            <a:r>
              <a:rPr lang="en-US" sz="1800" spc="5" dirty="0">
                <a:latin typeface="Arial"/>
                <a:cs typeface="Arial"/>
              </a:rPr>
              <a:t>as</a:t>
            </a:r>
            <a:r>
              <a:rPr lang="en-US" sz="1800" spc="10" dirty="0">
                <a:latin typeface="Arial"/>
                <a:cs typeface="Arial"/>
              </a:rPr>
              <a:t> </a:t>
            </a:r>
            <a:r>
              <a:rPr lang="en-US" sz="1800" spc="5" dirty="0" err="1">
                <a:solidFill>
                  <a:srgbClr val="0000FF"/>
                </a:solidFill>
                <a:latin typeface="Arial"/>
                <a:cs typeface="Arial"/>
              </a:rPr>
              <a:t>org.apache.hadoop.io.compressSnappyCodec</a:t>
            </a:r>
            <a:endParaRPr lang="en-US" sz="1800" dirty="0">
              <a:latin typeface="Arial"/>
              <a:cs typeface="Arial"/>
            </a:endParaRPr>
          </a:p>
        </p:txBody>
      </p:sp>
      <p:graphicFrame>
        <p:nvGraphicFramePr>
          <p:cNvPr id="4" name="object 10"/>
          <p:cNvGraphicFramePr>
            <a:graphicFrameLocks noGrp="1"/>
          </p:cNvGraphicFramePr>
          <p:nvPr>
            <p:extLst>
              <p:ext uri="{D42A27DB-BD31-4B8C-83A1-F6EECF244321}">
                <p14:modId xmlns:p14="http://schemas.microsoft.com/office/powerpoint/2010/main" val="3652598879"/>
              </p:ext>
            </p:extLst>
          </p:nvPr>
        </p:nvGraphicFramePr>
        <p:xfrm>
          <a:off x="971601" y="3284984"/>
          <a:ext cx="7056783" cy="2592287"/>
        </p:xfrm>
        <a:graphic>
          <a:graphicData uri="http://schemas.openxmlformats.org/drawingml/2006/table">
            <a:tbl>
              <a:tblPr firstRow="1" bandRow="1">
                <a:tableStyleId>{2D5ABB26-0587-4C30-8999-92F81FD0307C}</a:tableStyleId>
              </a:tblPr>
              <a:tblGrid>
                <a:gridCol w="1786862"/>
                <a:gridCol w="1072872"/>
                <a:gridCol w="1750973"/>
                <a:gridCol w="2446076"/>
              </a:tblGrid>
              <a:tr h="327887">
                <a:tc>
                  <a:txBody>
                    <a:bodyPr/>
                    <a:lstStyle/>
                    <a:p>
                      <a:pPr marL="88900">
                        <a:lnSpc>
                          <a:spcPct val="100000"/>
                        </a:lnSpc>
                        <a:spcBef>
                          <a:spcPts val="340"/>
                        </a:spcBef>
                      </a:pPr>
                      <a:r>
                        <a:rPr sz="1200" b="1" spc="10" dirty="0">
                          <a:latin typeface="Arial"/>
                          <a:cs typeface="Arial"/>
                        </a:rPr>
                        <a:t>Compression</a:t>
                      </a:r>
                      <a:r>
                        <a:rPr sz="1200" b="1" spc="35" dirty="0">
                          <a:latin typeface="Arial"/>
                          <a:cs typeface="Arial"/>
                        </a:rPr>
                        <a:t> </a:t>
                      </a:r>
                      <a:r>
                        <a:rPr sz="1200" b="1" spc="10" dirty="0">
                          <a:latin typeface="Arial"/>
                          <a:cs typeface="Arial"/>
                        </a:rPr>
                        <a:t>Format</a:t>
                      </a:r>
                      <a:endParaRPr sz="1200">
                        <a:latin typeface="Arial"/>
                        <a:cs typeface="Arial"/>
                      </a:endParaRPr>
                    </a:p>
                  </a:txBody>
                  <a:tcPr marL="0" marR="0" marT="43180"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FFCC00"/>
                    </a:solidFill>
                  </a:tcPr>
                </a:tc>
                <a:tc>
                  <a:txBody>
                    <a:bodyPr/>
                    <a:lstStyle/>
                    <a:p>
                      <a:pPr marL="88900">
                        <a:lnSpc>
                          <a:spcPct val="100000"/>
                        </a:lnSpc>
                        <a:spcBef>
                          <a:spcPts val="340"/>
                        </a:spcBef>
                      </a:pPr>
                      <a:r>
                        <a:rPr sz="1200" b="1" spc="10" dirty="0">
                          <a:latin typeface="Arial"/>
                          <a:cs typeface="Arial"/>
                        </a:rPr>
                        <a:t>Algorithm</a:t>
                      </a:r>
                      <a:endParaRPr sz="1200">
                        <a:latin typeface="Arial"/>
                        <a:cs typeface="Arial"/>
                      </a:endParaRPr>
                    </a:p>
                  </a:txBody>
                  <a:tcPr marL="0" marR="0" marT="4318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FFCC00"/>
                    </a:solidFill>
                  </a:tcPr>
                </a:tc>
                <a:tc>
                  <a:txBody>
                    <a:bodyPr/>
                    <a:lstStyle/>
                    <a:p>
                      <a:pPr marL="88900">
                        <a:lnSpc>
                          <a:spcPct val="100000"/>
                        </a:lnSpc>
                        <a:spcBef>
                          <a:spcPts val="340"/>
                        </a:spcBef>
                      </a:pPr>
                      <a:r>
                        <a:rPr sz="1200" b="1" spc="10" dirty="0">
                          <a:latin typeface="Arial"/>
                          <a:cs typeface="Arial"/>
                        </a:rPr>
                        <a:t>Filename</a:t>
                      </a:r>
                      <a:r>
                        <a:rPr sz="1200" b="1" spc="35" dirty="0">
                          <a:latin typeface="Arial"/>
                          <a:cs typeface="Arial"/>
                        </a:rPr>
                        <a:t> </a:t>
                      </a:r>
                      <a:r>
                        <a:rPr sz="1200" b="1" spc="10" dirty="0">
                          <a:latin typeface="Arial"/>
                          <a:cs typeface="Arial"/>
                        </a:rPr>
                        <a:t>extension</a:t>
                      </a:r>
                      <a:endParaRPr sz="1200">
                        <a:latin typeface="Arial"/>
                        <a:cs typeface="Arial"/>
                      </a:endParaRPr>
                    </a:p>
                  </a:txBody>
                  <a:tcPr marL="0" marR="0" marT="4318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FFCC00"/>
                    </a:solidFill>
                  </a:tcPr>
                </a:tc>
                <a:tc>
                  <a:txBody>
                    <a:bodyPr/>
                    <a:lstStyle/>
                    <a:p>
                      <a:pPr marL="89535">
                        <a:lnSpc>
                          <a:spcPct val="100000"/>
                        </a:lnSpc>
                        <a:spcBef>
                          <a:spcPts val="340"/>
                        </a:spcBef>
                      </a:pPr>
                      <a:r>
                        <a:rPr sz="1200" b="1" spc="5" dirty="0">
                          <a:latin typeface="Arial"/>
                          <a:cs typeface="Arial"/>
                        </a:rPr>
                        <a:t>Splitable?</a:t>
                      </a:r>
                      <a:endParaRPr sz="1200">
                        <a:latin typeface="Arial"/>
                        <a:cs typeface="Arial"/>
                      </a:endParaRPr>
                    </a:p>
                  </a:txBody>
                  <a:tcPr marL="0" marR="0" marT="4318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solidFill>
                      <a:srgbClr val="FFCC00"/>
                    </a:solidFill>
                  </a:tcPr>
                </a:tc>
              </a:tr>
              <a:tr h="378500">
                <a:tc>
                  <a:txBody>
                    <a:bodyPr/>
                    <a:lstStyle/>
                    <a:p>
                      <a:pPr marL="88900">
                        <a:lnSpc>
                          <a:spcPct val="100000"/>
                        </a:lnSpc>
                        <a:spcBef>
                          <a:spcPts val="340"/>
                        </a:spcBef>
                      </a:pPr>
                      <a:r>
                        <a:rPr sz="1200" spc="5" dirty="0">
                          <a:latin typeface="Arial"/>
                          <a:cs typeface="Arial"/>
                        </a:rPr>
                        <a:t>DEFLATE</a:t>
                      </a:r>
                      <a:endParaRPr sz="1200">
                        <a:latin typeface="Arial"/>
                        <a:cs typeface="Arial"/>
                      </a:endParaRPr>
                    </a:p>
                  </a:txBody>
                  <a:tcPr marL="0" marR="0" marT="4318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5" dirty="0">
                          <a:latin typeface="Arial"/>
                          <a:cs typeface="Arial"/>
                        </a:rPr>
                        <a:t>DEFLATE</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0" dirty="0">
                          <a:latin typeface="Arial"/>
                          <a:cs typeface="Arial"/>
                        </a:rPr>
                        <a:t>.deflate</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9535">
                        <a:lnSpc>
                          <a:spcPct val="100000"/>
                        </a:lnSpc>
                        <a:spcBef>
                          <a:spcPts val="340"/>
                        </a:spcBef>
                      </a:pPr>
                      <a:r>
                        <a:rPr sz="1200" spc="15" dirty="0">
                          <a:latin typeface="Arial"/>
                          <a:cs typeface="Arial"/>
                        </a:rPr>
                        <a:t>No</a:t>
                      </a:r>
                      <a:endParaRPr sz="1200">
                        <a:latin typeface="Arial"/>
                        <a:cs typeface="Arial"/>
                      </a:endParaRPr>
                    </a:p>
                  </a:txBody>
                  <a:tcPr marL="0" marR="0" marT="43180"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376300">
                <a:tc>
                  <a:txBody>
                    <a:bodyPr/>
                    <a:lstStyle/>
                    <a:p>
                      <a:pPr marL="88900">
                        <a:lnSpc>
                          <a:spcPct val="100000"/>
                        </a:lnSpc>
                        <a:spcBef>
                          <a:spcPts val="340"/>
                        </a:spcBef>
                      </a:pPr>
                      <a:r>
                        <a:rPr sz="1200" spc="10" dirty="0">
                          <a:latin typeface="Arial"/>
                          <a:cs typeface="Arial"/>
                        </a:rPr>
                        <a:t>gzip</a:t>
                      </a:r>
                      <a:endParaRPr sz="1200">
                        <a:latin typeface="Arial"/>
                        <a:cs typeface="Arial"/>
                      </a:endParaRPr>
                    </a:p>
                  </a:txBody>
                  <a:tcPr marL="0" marR="0" marT="4318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5" dirty="0">
                          <a:latin typeface="Arial"/>
                          <a:cs typeface="Arial"/>
                        </a:rPr>
                        <a:t>DEFLATE</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0" dirty="0">
                          <a:latin typeface="Arial"/>
                          <a:cs typeface="Arial"/>
                        </a:rPr>
                        <a:t>.gz</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9535">
                        <a:lnSpc>
                          <a:spcPct val="100000"/>
                        </a:lnSpc>
                        <a:spcBef>
                          <a:spcPts val="340"/>
                        </a:spcBef>
                      </a:pPr>
                      <a:r>
                        <a:rPr sz="1200" spc="15" dirty="0">
                          <a:latin typeface="Arial"/>
                          <a:cs typeface="Arial"/>
                        </a:rPr>
                        <a:t>No</a:t>
                      </a:r>
                      <a:endParaRPr sz="1200">
                        <a:latin typeface="Arial"/>
                        <a:cs typeface="Arial"/>
                      </a:endParaRPr>
                    </a:p>
                  </a:txBody>
                  <a:tcPr marL="0" marR="0" marT="43180"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378500">
                <a:tc>
                  <a:txBody>
                    <a:bodyPr/>
                    <a:lstStyle/>
                    <a:p>
                      <a:pPr marL="88900">
                        <a:lnSpc>
                          <a:spcPct val="100000"/>
                        </a:lnSpc>
                        <a:spcBef>
                          <a:spcPts val="340"/>
                        </a:spcBef>
                      </a:pPr>
                      <a:r>
                        <a:rPr sz="1200" spc="10" dirty="0">
                          <a:latin typeface="Arial"/>
                          <a:cs typeface="Arial"/>
                        </a:rPr>
                        <a:t>bzip2</a:t>
                      </a:r>
                      <a:endParaRPr sz="1200">
                        <a:latin typeface="Arial"/>
                        <a:cs typeface="Arial"/>
                      </a:endParaRPr>
                    </a:p>
                  </a:txBody>
                  <a:tcPr marL="0" marR="0" marT="4318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0" dirty="0">
                          <a:latin typeface="Arial"/>
                          <a:cs typeface="Arial"/>
                        </a:rPr>
                        <a:t>bzip2</a:t>
                      </a:r>
                      <a:endParaRPr sz="1200" dirty="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0" dirty="0">
                          <a:latin typeface="Arial"/>
                          <a:cs typeface="Arial"/>
                        </a:rPr>
                        <a:t>.bz2</a:t>
                      </a:r>
                      <a:endParaRPr sz="1200" dirty="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9535">
                        <a:lnSpc>
                          <a:spcPct val="100000"/>
                        </a:lnSpc>
                        <a:spcBef>
                          <a:spcPts val="340"/>
                        </a:spcBef>
                      </a:pPr>
                      <a:r>
                        <a:rPr sz="1200" spc="-20" dirty="0">
                          <a:latin typeface="Arial"/>
                          <a:cs typeface="Arial"/>
                        </a:rPr>
                        <a:t>Yes</a:t>
                      </a:r>
                      <a:endParaRPr sz="1200">
                        <a:latin typeface="Arial"/>
                        <a:cs typeface="Arial"/>
                      </a:endParaRPr>
                    </a:p>
                  </a:txBody>
                  <a:tcPr marL="0" marR="0" marT="43180"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376300">
                <a:tc>
                  <a:txBody>
                    <a:bodyPr/>
                    <a:lstStyle/>
                    <a:p>
                      <a:pPr marL="88900">
                        <a:lnSpc>
                          <a:spcPct val="100000"/>
                        </a:lnSpc>
                        <a:spcBef>
                          <a:spcPts val="340"/>
                        </a:spcBef>
                      </a:pPr>
                      <a:r>
                        <a:rPr sz="1200" spc="10" dirty="0">
                          <a:latin typeface="Arial"/>
                          <a:cs typeface="Arial"/>
                        </a:rPr>
                        <a:t>LZO</a:t>
                      </a:r>
                      <a:endParaRPr sz="1200">
                        <a:latin typeface="Arial"/>
                        <a:cs typeface="Arial"/>
                      </a:endParaRPr>
                    </a:p>
                  </a:txBody>
                  <a:tcPr marL="0" marR="0" marT="4318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0" dirty="0">
                          <a:latin typeface="Arial"/>
                          <a:cs typeface="Arial"/>
                        </a:rPr>
                        <a:t>LZO</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0" dirty="0">
                          <a:latin typeface="Arial"/>
                          <a:cs typeface="Arial"/>
                        </a:rPr>
                        <a:t>.lzo </a:t>
                      </a:r>
                      <a:r>
                        <a:rPr sz="1200" spc="5" dirty="0">
                          <a:latin typeface="Arial"/>
                          <a:cs typeface="Arial"/>
                        </a:rPr>
                        <a:t>/ </a:t>
                      </a:r>
                      <a:r>
                        <a:rPr sz="1200" spc="15" dirty="0">
                          <a:latin typeface="Arial"/>
                          <a:cs typeface="Arial"/>
                        </a:rPr>
                        <a:t>.cmx</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9535">
                        <a:lnSpc>
                          <a:spcPct val="100000"/>
                        </a:lnSpc>
                        <a:spcBef>
                          <a:spcPts val="340"/>
                        </a:spcBef>
                      </a:pPr>
                      <a:r>
                        <a:rPr sz="1200" spc="-15" dirty="0">
                          <a:latin typeface="Arial"/>
                          <a:cs typeface="Arial"/>
                        </a:rPr>
                        <a:t>Yes, </a:t>
                      </a:r>
                      <a:r>
                        <a:rPr sz="1200" spc="5" dirty="0">
                          <a:latin typeface="Arial"/>
                          <a:cs typeface="Arial"/>
                        </a:rPr>
                        <a:t>If indexed </a:t>
                      </a:r>
                      <a:r>
                        <a:rPr sz="1200" spc="15" dirty="0">
                          <a:latin typeface="Arial"/>
                          <a:cs typeface="Arial"/>
                        </a:rPr>
                        <a:t>in</a:t>
                      </a:r>
                      <a:r>
                        <a:rPr sz="1200" spc="75" dirty="0">
                          <a:latin typeface="Arial"/>
                          <a:cs typeface="Arial"/>
                        </a:rPr>
                        <a:t> </a:t>
                      </a:r>
                      <a:r>
                        <a:rPr sz="1200" spc="5" dirty="0">
                          <a:latin typeface="Arial"/>
                          <a:cs typeface="Arial"/>
                        </a:rPr>
                        <a:t>preprocessing</a:t>
                      </a:r>
                      <a:endParaRPr sz="1200">
                        <a:latin typeface="Arial"/>
                        <a:cs typeface="Arial"/>
                      </a:endParaRPr>
                    </a:p>
                  </a:txBody>
                  <a:tcPr marL="0" marR="0" marT="43180"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378500">
                <a:tc>
                  <a:txBody>
                    <a:bodyPr/>
                    <a:lstStyle/>
                    <a:p>
                      <a:pPr marL="88900">
                        <a:lnSpc>
                          <a:spcPct val="100000"/>
                        </a:lnSpc>
                        <a:spcBef>
                          <a:spcPts val="340"/>
                        </a:spcBef>
                      </a:pPr>
                      <a:r>
                        <a:rPr sz="1200" spc="15" dirty="0">
                          <a:latin typeface="Arial"/>
                          <a:cs typeface="Arial"/>
                        </a:rPr>
                        <a:t>LZ4</a:t>
                      </a:r>
                      <a:endParaRPr sz="1200">
                        <a:latin typeface="Arial"/>
                        <a:cs typeface="Arial"/>
                      </a:endParaRPr>
                    </a:p>
                  </a:txBody>
                  <a:tcPr marL="0" marR="0" marT="4318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5" dirty="0">
                          <a:latin typeface="Arial"/>
                          <a:cs typeface="Arial"/>
                        </a:rPr>
                        <a:t>LZ4</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900">
                        <a:lnSpc>
                          <a:spcPct val="100000"/>
                        </a:lnSpc>
                        <a:spcBef>
                          <a:spcPts val="340"/>
                        </a:spcBef>
                      </a:pPr>
                      <a:r>
                        <a:rPr sz="1200" spc="10" dirty="0">
                          <a:latin typeface="Arial"/>
                          <a:cs typeface="Arial"/>
                        </a:rPr>
                        <a:t>.lz4</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9535">
                        <a:lnSpc>
                          <a:spcPct val="100000"/>
                        </a:lnSpc>
                        <a:spcBef>
                          <a:spcPts val="340"/>
                        </a:spcBef>
                      </a:pPr>
                      <a:r>
                        <a:rPr sz="1200" spc="15" dirty="0">
                          <a:latin typeface="Arial"/>
                          <a:cs typeface="Arial"/>
                        </a:rPr>
                        <a:t>No</a:t>
                      </a:r>
                      <a:endParaRPr sz="1200">
                        <a:latin typeface="Arial"/>
                        <a:cs typeface="Arial"/>
                      </a:endParaRPr>
                    </a:p>
                  </a:txBody>
                  <a:tcPr marL="0" marR="0" marT="43180"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376300">
                <a:tc>
                  <a:txBody>
                    <a:bodyPr/>
                    <a:lstStyle/>
                    <a:p>
                      <a:pPr marL="88900">
                        <a:lnSpc>
                          <a:spcPct val="100000"/>
                        </a:lnSpc>
                        <a:spcBef>
                          <a:spcPts val="340"/>
                        </a:spcBef>
                      </a:pPr>
                      <a:r>
                        <a:rPr sz="1200" spc="10" dirty="0">
                          <a:latin typeface="Arial"/>
                          <a:cs typeface="Arial"/>
                        </a:rPr>
                        <a:t>Snappy</a:t>
                      </a:r>
                      <a:endParaRPr sz="1200">
                        <a:latin typeface="Arial"/>
                        <a:cs typeface="Arial"/>
                      </a:endParaRPr>
                    </a:p>
                  </a:txBody>
                  <a:tcPr marL="0" marR="0" marT="43180"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88900">
                        <a:lnSpc>
                          <a:spcPct val="100000"/>
                        </a:lnSpc>
                        <a:spcBef>
                          <a:spcPts val="340"/>
                        </a:spcBef>
                      </a:pPr>
                      <a:r>
                        <a:rPr sz="1200" spc="10" dirty="0">
                          <a:latin typeface="Arial"/>
                          <a:cs typeface="Arial"/>
                        </a:rPr>
                        <a:t>Snappy</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88900">
                        <a:lnSpc>
                          <a:spcPct val="100000"/>
                        </a:lnSpc>
                        <a:spcBef>
                          <a:spcPts val="340"/>
                        </a:spcBef>
                      </a:pPr>
                      <a:r>
                        <a:rPr sz="1200" spc="5" dirty="0">
                          <a:latin typeface="Arial"/>
                          <a:cs typeface="Arial"/>
                        </a:rPr>
                        <a:t>.snappy</a:t>
                      </a:r>
                      <a:endParaRPr sz="1200">
                        <a:latin typeface="Arial"/>
                        <a:cs typeface="Arial"/>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89535">
                        <a:lnSpc>
                          <a:spcPct val="100000"/>
                        </a:lnSpc>
                        <a:spcBef>
                          <a:spcPts val="340"/>
                        </a:spcBef>
                      </a:pPr>
                      <a:r>
                        <a:rPr sz="1200" spc="15" dirty="0">
                          <a:latin typeface="Arial"/>
                          <a:cs typeface="Arial"/>
                        </a:rPr>
                        <a:t>No</a:t>
                      </a:r>
                      <a:endParaRPr sz="1200" dirty="0">
                        <a:latin typeface="Arial"/>
                        <a:cs typeface="Arial"/>
                      </a:endParaRPr>
                    </a:p>
                  </a:txBody>
                  <a:tcPr marL="0" marR="0" marT="43180"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tr>
            </a:tbl>
          </a:graphicData>
        </a:graphic>
      </p:graphicFrame>
    </p:spTree>
    <p:extLst>
      <p:ext uri="{BB962C8B-B14F-4D97-AF65-F5344CB8AC3E}">
        <p14:creationId xmlns:p14="http://schemas.microsoft.com/office/powerpoint/2010/main" val="329803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Which compression </a:t>
            </a:r>
            <a:r>
              <a:rPr lang="en-US" spc="-10" dirty="0">
                <a:latin typeface="Arial"/>
                <a:cs typeface="Arial"/>
              </a:rPr>
              <a:t>format </a:t>
            </a:r>
            <a:r>
              <a:rPr lang="en-US" spc="-5" dirty="0">
                <a:latin typeface="Arial"/>
                <a:cs typeface="Arial"/>
              </a:rPr>
              <a:t>should I</a:t>
            </a:r>
            <a:r>
              <a:rPr lang="en-US" spc="-80" dirty="0">
                <a:latin typeface="Arial"/>
                <a:cs typeface="Arial"/>
              </a:rPr>
              <a:t> </a:t>
            </a:r>
            <a:r>
              <a:rPr lang="en-US" spc="-5" dirty="0">
                <a:latin typeface="Arial"/>
                <a:cs typeface="Arial"/>
              </a:rPr>
              <a:t>use</a:t>
            </a:r>
            <a:r>
              <a:rPr lang="en-US" spc="-5" dirty="0" smtClean="0">
                <a:latin typeface="Arial"/>
                <a:cs typeface="Arial"/>
              </a:rPr>
              <a:t>?</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spc="5" dirty="0">
                <a:latin typeface="Arial"/>
                <a:cs typeface="Arial"/>
              </a:rPr>
              <a:t>Most </a:t>
            </a:r>
            <a:r>
              <a:rPr lang="en-US" sz="1800" dirty="0">
                <a:latin typeface="Arial"/>
                <a:cs typeface="Arial"/>
              </a:rPr>
              <a:t>to </a:t>
            </a:r>
            <a:r>
              <a:rPr lang="en-US" sz="1800" spc="5" dirty="0">
                <a:latin typeface="Arial"/>
                <a:cs typeface="Arial"/>
              </a:rPr>
              <a:t>least</a:t>
            </a:r>
            <a:r>
              <a:rPr lang="en-US" sz="1800" spc="-45" dirty="0">
                <a:latin typeface="Arial"/>
                <a:cs typeface="Arial"/>
              </a:rPr>
              <a:t> </a:t>
            </a:r>
            <a:r>
              <a:rPr lang="en-US" sz="1800" dirty="0">
                <a:latin typeface="Arial"/>
                <a:cs typeface="Arial"/>
              </a:rPr>
              <a:t>effective:</a:t>
            </a:r>
          </a:p>
          <a:p>
            <a:pPr marL="298450" lvl="1" indent="-100965">
              <a:spcBef>
                <a:spcPts val="400"/>
              </a:spcBef>
              <a:buSzPct val="78260"/>
              <a:buFont typeface="Wingdings"/>
              <a:buChar char=""/>
              <a:tabLst>
                <a:tab pos="299085" algn="l"/>
              </a:tabLst>
            </a:pPr>
            <a:r>
              <a:rPr lang="en-US" sz="1800" spc="-10" dirty="0">
                <a:latin typeface="Arial"/>
                <a:cs typeface="Arial"/>
              </a:rPr>
              <a:t>use </a:t>
            </a:r>
            <a:r>
              <a:rPr lang="en-US" sz="1800" spc="-5" dirty="0">
                <a:latin typeface="Arial"/>
                <a:cs typeface="Arial"/>
              </a:rPr>
              <a:t>a </a:t>
            </a:r>
            <a:r>
              <a:rPr lang="en-US" sz="1800" spc="-10" dirty="0">
                <a:latin typeface="Arial"/>
                <a:cs typeface="Arial"/>
              </a:rPr>
              <a:t>container format (Sequence </a:t>
            </a:r>
            <a:r>
              <a:rPr lang="en-US" sz="1800" spc="-5" dirty="0">
                <a:latin typeface="Arial"/>
                <a:cs typeface="Arial"/>
              </a:rPr>
              <a:t>file, </a:t>
            </a:r>
            <a:r>
              <a:rPr lang="en-US" sz="1800" spc="-10" dirty="0">
                <a:latin typeface="Arial"/>
                <a:cs typeface="Arial"/>
              </a:rPr>
              <a:t>Avro, </a:t>
            </a:r>
            <a:r>
              <a:rPr lang="en-US" sz="1800" spc="-15" dirty="0">
                <a:latin typeface="Arial"/>
                <a:cs typeface="Arial"/>
              </a:rPr>
              <a:t>ORC, </a:t>
            </a:r>
            <a:r>
              <a:rPr lang="en-US" sz="1800" spc="-10" dirty="0">
                <a:latin typeface="Arial"/>
                <a:cs typeface="Arial"/>
              </a:rPr>
              <a:t>or</a:t>
            </a:r>
            <a:r>
              <a:rPr lang="en-US" sz="1800" spc="95" dirty="0">
                <a:latin typeface="Arial"/>
                <a:cs typeface="Arial"/>
              </a:rPr>
              <a:t> </a:t>
            </a:r>
            <a:r>
              <a:rPr lang="en-US" sz="1800" spc="-10" dirty="0">
                <a:latin typeface="Arial"/>
                <a:cs typeface="Arial"/>
              </a:rPr>
              <a:t>Parquet)</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15" dirty="0">
                <a:latin typeface="Arial"/>
                <a:cs typeface="Arial"/>
              </a:rPr>
              <a:t>for files </a:t>
            </a:r>
            <a:r>
              <a:rPr lang="en-US" sz="1800" spc="20" dirty="0">
                <a:latin typeface="Arial"/>
                <a:cs typeface="Arial"/>
              </a:rPr>
              <a:t>use a </a:t>
            </a:r>
            <a:r>
              <a:rPr lang="en-US" sz="1800" spc="15" dirty="0">
                <a:latin typeface="Arial"/>
                <a:cs typeface="Arial"/>
              </a:rPr>
              <a:t>fast compressor </a:t>
            </a:r>
            <a:r>
              <a:rPr lang="en-US" sz="1800" spc="20" dirty="0">
                <a:latin typeface="Arial"/>
                <a:cs typeface="Arial"/>
              </a:rPr>
              <a:t>such </a:t>
            </a:r>
            <a:r>
              <a:rPr lang="en-US" sz="1800" spc="15" dirty="0">
                <a:latin typeface="Arial"/>
                <a:cs typeface="Arial"/>
              </a:rPr>
              <a:t>as LZO, </a:t>
            </a:r>
            <a:r>
              <a:rPr lang="en-US" sz="1800" spc="20" dirty="0">
                <a:latin typeface="Arial"/>
                <a:cs typeface="Arial"/>
              </a:rPr>
              <a:t>LZ4, </a:t>
            </a:r>
            <a:r>
              <a:rPr lang="en-US" sz="1800" spc="15" dirty="0">
                <a:latin typeface="Arial"/>
                <a:cs typeface="Arial"/>
              </a:rPr>
              <a:t>or</a:t>
            </a:r>
            <a:r>
              <a:rPr lang="en-US" sz="1800" spc="-50" dirty="0">
                <a:latin typeface="Arial"/>
                <a:cs typeface="Arial"/>
              </a:rPr>
              <a:t> </a:t>
            </a:r>
            <a:r>
              <a:rPr lang="en-US" sz="1800" spc="20" dirty="0">
                <a:latin typeface="Arial"/>
                <a:cs typeface="Arial"/>
              </a:rPr>
              <a:t>Snappy</a:t>
            </a:r>
            <a:endParaRPr lang="en-US" sz="1800" dirty="0">
              <a:latin typeface="Arial"/>
              <a:cs typeface="Arial"/>
            </a:endParaRPr>
          </a:p>
          <a:p>
            <a:pPr marL="298450" marR="229235" lvl="1" indent="-100965">
              <a:lnSpc>
                <a:spcPct val="103800"/>
              </a:lnSpc>
              <a:spcBef>
                <a:spcPts val="405"/>
              </a:spcBef>
              <a:buSzPct val="81818"/>
              <a:buFont typeface="Wingdings"/>
              <a:buChar char=""/>
              <a:tabLst>
                <a:tab pos="299085" algn="l"/>
              </a:tabLst>
            </a:pPr>
            <a:r>
              <a:rPr lang="en-US" sz="1800" spc="20" dirty="0">
                <a:latin typeface="Arial"/>
                <a:cs typeface="Arial"/>
              </a:rPr>
              <a:t>use a </a:t>
            </a:r>
            <a:r>
              <a:rPr lang="en-US" sz="1800" spc="15" dirty="0">
                <a:latin typeface="Arial"/>
                <a:cs typeface="Arial"/>
              </a:rPr>
              <a:t>compression format that supports splitting, </a:t>
            </a:r>
            <a:r>
              <a:rPr lang="en-US" sz="1800" spc="20" dirty="0">
                <a:latin typeface="Arial"/>
                <a:cs typeface="Arial"/>
              </a:rPr>
              <a:t>such </a:t>
            </a:r>
            <a:r>
              <a:rPr lang="en-US" sz="1800" spc="15" dirty="0">
                <a:latin typeface="Arial"/>
                <a:cs typeface="Arial"/>
              </a:rPr>
              <a:t>as </a:t>
            </a:r>
            <a:r>
              <a:rPr lang="en-US" sz="1800" spc="25" dirty="0">
                <a:latin typeface="Arial"/>
                <a:cs typeface="Arial"/>
              </a:rPr>
              <a:t>bz2 </a:t>
            </a:r>
            <a:r>
              <a:rPr lang="en-US" sz="1800" spc="15" dirty="0">
                <a:latin typeface="Arial"/>
                <a:cs typeface="Arial"/>
              </a:rPr>
              <a:t>(slow)  or one that </a:t>
            </a:r>
            <a:r>
              <a:rPr lang="en-US" sz="1800" spc="20" dirty="0">
                <a:latin typeface="Arial"/>
                <a:cs typeface="Arial"/>
              </a:rPr>
              <a:t>can be </a:t>
            </a:r>
            <a:r>
              <a:rPr lang="en-US" sz="1800" spc="15" dirty="0">
                <a:latin typeface="Arial"/>
                <a:cs typeface="Arial"/>
              </a:rPr>
              <a:t>indexed to support splitting, </a:t>
            </a:r>
            <a:r>
              <a:rPr lang="en-US" sz="1800" spc="20" dirty="0">
                <a:latin typeface="Arial"/>
                <a:cs typeface="Arial"/>
              </a:rPr>
              <a:t>such </a:t>
            </a:r>
            <a:r>
              <a:rPr lang="en-US" sz="1800" spc="15" dirty="0">
                <a:latin typeface="Arial"/>
                <a:cs typeface="Arial"/>
              </a:rPr>
              <a:t>as</a:t>
            </a:r>
            <a:r>
              <a:rPr lang="en-US" sz="1800" spc="-35" dirty="0">
                <a:latin typeface="Arial"/>
                <a:cs typeface="Arial"/>
              </a:rPr>
              <a:t> </a:t>
            </a:r>
            <a:r>
              <a:rPr lang="en-US" sz="1800" spc="20" dirty="0">
                <a:latin typeface="Arial"/>
                <a:cs typeface="Arial"/>
              </a:rPr>
              <a:t>LZO</a:t>
            </a:r>
            <a:endParaRPr lang="en-US" sz="1800" dirty="0">
              <a:latin typeface="Arial"/>
              <a:cs typeface="Arial"/>
            </a:endParaRPr>
          </a:p>
          <a:p>
            <a:pPr marL="298450" marR="5080" lvl="1" indent="-100965">
              <a:lnSpc>
                <a:spcPct val="103800"/>
              </a:lnSpc>
              <a:spcBef>
                <a:spcPts val="420"/>
              </a:spcBef>
              <a:buSzPct val="81818"/>
              <a:buFont typeface="Wingdings"/>
              <a:buChar char=""/>
              <a:tabLst>
                <a:tab pos="299085" algn="l"/>
              </a:tabLst>
            </a:pPr>
            <a:r>
              <a:rPr lang="en-US" sz="1800" spc="15" dirty="0">
                <a:latin typeface="Arial"/>
                <a:cs typeface="Arial"/>
              </a:rPr>
              <a:t>split files </a:t>
            </a:r>
            <a:r>
              <a:rPr lang="en-US" sz="1800" spc="10" dirty="0">
                <a:latin typeface="Arial"/>
                <a:cs typeface="Arial"/>
              </a:rPr>
              <a:t>into </a:t>
            </a:r>
            <a:r>
              <a:rPr lang="en-US" sz="1800" spc="20" dirty="0">
                <a:latin typeface="Arial"/>
                <a:cs typeface="Arial"/>
              </a:rPr>
              <a:t>chunks </a:t>
            </a:r>
            <a:r>
              <a:rPr lang="en-US" sz="1800" spc="15" dirty="0">
                <a:latin typeface="Arial"/>
                <a:cs typeface="Arial"/>
              </a:rPr>
              <a:t>and compress </a:t>
            </a:r>
            <a:r>
              <a:rPr lang="en-US" sz="1800" spc="20" dirty="0">
                <a:latin typeface="Arial"/>
                <a:cs typeface="Arial"/>
              </a:rPr>
              <a:t>each </a:t>
            </a:r>
            <a:r>
              <a:rPr lang="en-US" sz="1800" spc="15" dirty="0">
                <a:latin typeface="Arial"/>
                <a:cs typeface="Arial"/>
              </a:rPr>
              <a:t>chunk separately using </a:t>
            </a:r>
            <a:r>
              <a:rPr lang="en-US" sz="1800" spc="20" dirty="0">
                <a:latin typeface="Arial"/>
                <a:cs typeface="Arial"/>
              </a:rPr>
              <a:t>a  </a:t>
            </a:r>
            <a:r>
              <a:rPr lang="en-US" sz="1800" spc="15" dirty="0">
                <a:latin typeface="Arial"/>
                <a:cs typeface="Arial"/>
              </a:rPr>
              <a:t>supported compression format (does not </a:t>
            </a:r>
            <a:r>
              <a:rPr lang="en-US" sz="1800" spc="10" dirty="0">
                <a:latin typeface="Arial"/>
                <a:cs typeface="Arial"/>
              </a:rPr>
              <a:t>matter if </a:t>
            </a:r>
            <a:r>
              <a:rPr lang="en-US" sz="1800" spc="15" dirty="0" err="1">
                <a:latin typeface="Arial"/>
                <a:cs typeface="Arial"/>
              </a:rPr>
              <a:t>splittable</a:t>
            </a:r>
            <a:r>
              <a:rPr lang="en-US" sz="1800" spc="15" dirty="0">
                <a:latin typeface="Arial"/>
                <a:cs typeface="Arial"/>
              </a:rPr>
              <a:t>) </a:t>
            </a:r>
            <a:r>
              <a:rPr lang="en-US" sz="1800" spc="10" dirty="0">
                <a:latin typeface="Arial"/>
                <a:cs typeface="Arial"/>
              </a:rPr>
              <a:t>- </a:t>
            </a:r>
            <a:r>
              <a:rPr lang="en-US" sz="1800" spc="20" dirty="0">
                <a:latin typeface="Arial"/>
                <a:cs typeface="Arial"/>
              </a:rPr>
              <a:t>choose a  </a:t>
            </a:r>
            <a:r>
              <a:rPr lang="en-US" sz="1800" spc="15" dirty="0">
                <a:latin typeface="Arial"/>
                <a:cs typeface="Arial"/>
              </a:rPr>
              <a:t>chunk size </a:t>
            </a:r>
            <a:r>
              <a:rPr lang="en-US" sz="1800" spc="20" dirty="0">
                <a:latin typeface="Arial"/>
                <a:cs typeface="Arial"/>
              </a:rPr>
              <a:t>so </a:t>
            </a:r>
            <a:r>
              <a:rPr lang="en-US" sz="1800" spc="15" dirty="0">
                <a:latin typeface="Arial"/>
                <a:cs typeface="Arial"/>
              </a:rPr>
              <a:t>that compressed </a:t>
            </a:r>
            <a:r>
              <a:rPr lang="en-US" sz="1800" spc="20" dirty="0">
                <a:latin typeface="Arial"/>
                <a:cs typeface="Arial"/>
              </a:rPr>
              <a:t>chunks </a:t>
            </a:r>
            <a:r>
              <a:rPr lang="en-US" sz="1800" spc="15" dirty="0">
                <a:latin typeface="Arial"/>
                <a:cs typeface="Arial"/>
              </a:rPr>
              <a:t>are approximately the size </a:t>
            </a:r>
            <a:r>
              <a:rPr lang="en-US" sz="1800" spc="10" dirty="0">
                <a:latin typeface="Arial"/>
                <a:cs typeface="Arial"/>
              </a:rPr>
              <a:t>of </a:t>
            </a:r>
            <a:r>
              <a:rPr lang="en-US" sz="1800" spc="15" dirty="0">
                <a:latin typeface="Arial"/>
                <a:cs typeface="Arial"/>
              </a:rPr>
              <a:t>an  </a:t>
            </a:r>
            <a:r>
              <a:rPr lang="en-US" sz="1800" spc="20" dirty="0">
                <a:latin typeface="Arial"/>
                <a:cs typeface="Arial"/>
              </a:rPr>
              <a:t>HDFS </a:t>
            </a:r>
            <a:r>
              <a:rPr lang="en-US" sz="1800" spc="15" dirty="0">
                <a:latin typeface="Arial"/>
                <a:cs typeface="Arial"/>
              </a:rPr>
              <a:t>block</a:t>
            </a:r>
            <a:endParaRPr lang="en-US" sz="1800" dirty="0">
              <a:latin typeface="Arial"/>
              <a:cs typeface="Arial"/>
            </a:endParaRPr>
          </a:p>
          <a:p>
            <a:pPr marL="298450" lvl="1" indent="-100965">
              <a:spcBef>
                <a:spcPts val="405"/>
              </a:spcBef>
              <a:buSzPct val="78260"/>
              <a:buFont typeface="Wingdings"/>
              <a:buChar char=""/>
              <a:tabLst>
                <a:tab pos="299085" algn="l"/>
              </a:tabLst>
            </a:pPr>
            <a:r>
              <a:rPr lang="en-US" sz="1800" spc="-10" dirty="0">
                <a:latin typeface="Arial"/>
                <a:cs typeface="Arial"/>
              </a:rPr>
              <a:t>store </a:t>
            </a:r>
            <a:r>
              <a:rPr lang="en-US" sz="1800" spc="-5" dirty="0">
                <a:latin typeface="Arial"/>
                <a:cs typeface="Arial"/>
              </a:rPr>
              <a:t>files</a:t>
            </a:r>
            <a:r>
              <a:rPr lang="en-US" sz="1800" spc="-30" dirty="0">
                <a:latin typeface="Arial"/>
                <a:cs typeface="Arial"/>
              </a:rPr>
              <a:t> </a:t>
            </a:r>
            <a:r>
              <a:rPr lang="en-US" sz="1800" spc="-10" dirty="0">
                <a:latin typeface="Arial"/>
                <a:cs typeface="Arial"/>
              </a:rPr>
              <a:t>uncompressed</a:t>
            </a:r>
            <a:endParaRPr lang="en-US" sz="1800" dirty="0">
              <a:latin typeface="Arial"/>
              <a:cs typeface="Arial"/>
            </a:endParaRPr>
          </a:p>
        </p:txBody>
      </p:sp>
      <p:sp>
        <p:nvSpPr>
          <p:cNvPr id="4" name="object 10"/>
          <p:cNvSpPr txBox="1"/>
          <p:nvPr/>
        </p:nvSpPr>
        <p:spPr>
          <a:xfrm>
            <a:off x="1763688" y="4581128"/>
            <a:ext cx="5909040" cy="781111"/>
          </a:xfrm>
          <a:prstGeom prst="rect">
            <a:avLst/>
          </a:prstGeom>
          <a:solidFill>
            <a:srgbClr val="FDFACC"/>
          </a:solidFill>
          <a:ln w="11445">
            <a:solidFill>
              <a:srgbClr val="A8A7A5"/>
            </a:solidFill>
          </a:ln>
        </p:spPr>
        <p:txBody>
          <a:bodyPr vert="horz" wrap="square" lIns="0" tIns="27305" rIns="0" bIns="0" rtlCol="0">
            <a:spAutoFit/>
          </a:bodyPr>
          <a:lstStyle/>
          <a:p>
            <a:pPr marL="334010" marR="154305" indent="-172720">
              <a:lnSpc>
                <a:spcPct val="105100"/>
              </a:lnSpc>
              <a:spcBef>
                <a:spcPts val="215"/>
              </a:spcBef>
            </a:pPr>
            <a:r>
              <a:rPr sz="1600" spc="-10" dirty="0">
                <a:latin typeface="Verdana"/>
                <a:cs typeface="Verdana"/>
              </a:rPr>
              <a:t>Take </a:t>
            </a:r>
            <a:r>
              <a:rPr sz="1600" spc="15" dirty="0">
                <a:latin typeface="Verdana"/>
                <a:cs typeface="Verdana"/>
              </a:rPr>
              <a:t>advantage of compression - </a:t>
            </a:r>
            <a:r>
              <a:rPr sz="1600" spc="20" dirty="0">
                <a:latin typeface="Verdana"/>
                <a:cs typeface="Verdana"/>
              </a:rPr>
              <a:t>but the </a:t>
            </a:r>
            <a:r>
              <a:rPr sz="1600" spc="15" dirty="0">
                <a:latin typeface="Verdana"/>
                <a:cs typeface="Verdana"/>
              </a:rPr>
              <a:t>compression format  should </a:t>
            </a:r>
            <a:r>
              <a:rPr sz="1600" spc="20" dirty="0">
                <a:latin typeface="Verdana"/>
                <a:cs typeface="Verdana"/>
              </a:rPr>
              <a:t>depend on </a:t>
            </a:r>
            <a:r>
              <a:rPr sz="1600" dirty="0">
                <a:latin typeface="Verdana"/>
                <a:cs typeface="Verdana"/>
              </a:rPr>
              <a:t>file </a:t>
            </a:r>
            <a:r>
              <a:rPr sz="1600" spc="10" dirty="0">
                <a:latin typeface="Verdana"/>
                <a:cs typeface="Verdana"/>
              </a:rPr>
              <a:t>size, </a:t>
            </a:r>
            <a:r>
              <a:rPr sz="1600" spc="20" dirty="0">
                <a:latin typeface="Verdana"/>
                <a:cs typeface="Verdana"/>
              </a:rPr>
              <a:t>data </a:t>
            </a:r>
            <a:r>
              <a:rPr sz="1600" spc="15" dirty="0">
                <a:latin typeface="Verdana"/>
                <a:cs typeface="Verdana"/>
              </a:rPr>
              <a:t>format, </a:t>
            </a:r>
            <a:r>
              <a:rPr sz="1600" spc="20" dirty="0">
                <a:latin typeface="Verdana"/>
                <a:cs typeface="Verdana"/>
              </a:rPr>
              <a:t>and </a:t>
            </a:r>
            <a:r>
              <a:rPr sz="1600" spc="10" dirty="0">
                <a:latin typeface="Verdana"/>
                <a:cs typeface="Verdana"/>
              </a:rPr>
              <a:t>tools</a:t>
            </a:r>
            <a:r>
              <a:rPr sz="1600" spc="125" dirty="0">
                <a:latin typeface="Verdana"/>
                <a:cs typeface="Verdana"/>
              </a:rPr>
              <a:t> </a:t>
            </a:r>
            <a:r>
              <a:rPr sz="1600" spc="20" dirty="0">
                <a:latin typeface="Verdana"/>
                <a:cs typeface="Verdana"/>
              </a:rPr>
              <a:t>used</a:t>
            </a:r>
            <a:endParaRPr sz="1600" dirty="0">
              <a:latin typeface="Verdana"/>
              <a:cs typeface="Verdana"/>
            </a:endParaRPr>
          </a:p>
        </p:txBody>
      </p:sp>
    </p:spTree>
    <p:extLst>
      <p:ext uri="{BB962C8B-B14F-4D97-AF65-F5344CB8AC3E}">
        <p14:creationId xmlns:p14="http://schemas.microsoft.com/office/powerpoint/2010/main" val="25278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fr-FR" spc="-10" dirty="0">
                <a:latin typeface="Arial"/>
                <a:cs typeface="Arial"/>
              </a:rPr>
              <a:t>Unit objectives</a:t>
            </a:r>
            <a:endParaRPr lang="fr-FR" dirty="0">
              <a:latin typeface="Arial"/>
              <a:cs typeface="Arial"/>
            </a:endParaRPr>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spc="5" dirty="0">
                <a:latin typeface="Arial"/>
                <a:cs typeface="Arial"/>
              </a:rPr>
              <a:t>Understand </a:t>
            </a:r>
            <a:r>
              <a:rPr lang="en-US" sz="1800" dirty="0">
                <a:latin typeface="Arial"/>
                <a:cs typeface="Arial"/>
              </a:rPr>
              <a:t>the </a:t>
            </a:r>
            <a:r>
              <a:rPr lang="en-US" sz="1800" spc="5" dirty="0">
                <a:latin typeface="Arial"/>
                <a:cs typeface="Arial"/>
              </a:rPr>
              <a:t>basic need for </a:t>
            </a:r>
            <a:r>
              <a:rPr lang="en-US" sz="1800" spc="10" dirty="0">
                <a:latin typeface="Arial"/>
                <a:cs typeface="Arial"/>
              </a:rPr>
              <a:t>a </a:t>
            </a:r>
            <a:r>
              <a:rPr lang="en-US" sz="1800" spc="5" dirty="0">
                <a:latin typeface="Arial"/>
                <a:cs typeface="Arial"/>
              </a:rPr>
              <a:t>big </a:t>
            </a:r>
            <a:r>
              <a:rPr lang="en-US" sz="1800" dirty="0">
                <a:latin typeface="Arial"/>
                <a:cs typeface="Arial"/>
              </a:rPr>
              <a:t>data strategy </a:t>
            </a:r>
            <a:r>
              <a:rPr lang="en-US" sz="1800" spc="5" dirty="0">
                <a:latin typeface="Arial"/>
                <a:cs typeface="Arial"/>
              </a:rPr>
              <a:t>in terms of</a:t>
            </a:r>
            <a:r>
              <a:rPr lang="en-US" sz="1800" spc="-204" dirty="0">
                <a:latin typeface="Arial"/>
                <a:cs typeface="Arial"/>
              </a:rPr>
              <a:t> </a:t>
            </a:r>
            <a:r>
              <a:rPr lang="en-US" sz="1800" dirty="0" smtClean="0">
                <a:latin typeface="Arial"/>
                <a:cs typeface="Arial"/>
              </a:rPr>
              <a:t>parallel </a:t>
            </a:r>
            <a:r>
              <a:rPr lang="en-US" sz="1800" spc="5" dirty="0" smtClean="0">
                <a:latin typeface="Arial"/>
                <a:cs typeface="Arial"/>
              </a:rPr>
              <a:t>reading</a:t>
            </a:r>
            <a:r>
              <a:rPr lang="en-US" sz="1800" spc="-50" dirty="0" smtClean="0">
                <a:latin typeface="Arial"/>
                <a:cs typeface="Arial"/>
              </a:rPr>
              <a:t> </a:t>
            </a:r>
            <a:r>
              <a:rPr lang="en-US" sz="1800" spc="5" dirty="0">
                <a:latin typeface="Arial"/>
                <a:cs typeface="Arial"/>
              </a:rPr>
              <a:t>of</a:t>
            </a:r>
            <a:r>
              <a:rPr lang="en-US" sz="1800" dirty="0">
                <a:latin typeface="Arial"/>
                <a:cs typeface="Arial"/>
              </a:rPr>
              <a:t> </a:t>
            </a:r>
            <a:r>
              <a:rPr lang="en-US" sz="1800" spc="5" dirty="0">
                <a:latin typeface="Arial"/>
                <a:cs typeface="Arial"/>
              </a:rPr>
              <a:t>large</a:t>
            </a:r>
            <a:r>
              <a:rPr lang="en-US" sz="1800" spc="-35" dirty="0">
                <a:latin typeface="Arial"/>
                <a:cs typeface="Arial"/>
              </a:rPr>
              <a:t> </a:t>
            </a:r>
            <a:r>
              <a:rPr lang="en-US" sz="1800" spc="5" dirty="0">
                <a:latin typeface="Arial"/>
                <a:cs typeface="Arial"/>
              </a:rPr>
              <a:t>data</a:t>
            </a:r>
            <a:r>
              <a:rPr lang="en-US" sz="1800" spc="-20" dirty="0">
                <a:latin typeface="Arial"/>
                <a:cs typeface="Arial"/>
              </a:rPr>
              <a:t> </a:t>
            </a:r>
            <a:r>
              <a:rPr lang="en-US" sz="1800" spc="5" dirty="0">
                <a:latin typeface="Arial"/>
                <a:cs typeface="Arial"/>
              </a:rPr>
              <a:t>files</a:t>
            </a:r>
            <a:r>
              <a:rPr lang="en-US" sz="1800" spc="-35" dirty="0">
                <a:latin typeface="Arial"/>
                <a:cs typeface="Arial"/>
              </a:rPr>
              <a:t> </a:t>
            </a:r>
            <a:r>
              <a:rPr lang="en-US" sz="1800" spc="5" dirty="0">
                <a:latin typeface="Arial"/>
                <a:cs typeface="Arial"/>
              </a:rPr>
              <a:t>and</a:t>
            </a:r>
            <a:r>
              <a:rPr lang="en-US" sz="1800" spc="-35" dirty="0">
                <a:latin typeface="Arial"/>
                <a:cs typeface="Arial"/>
              </a:rPr>
              <a:t> </a:t>
            </a:r>
            <a:r>
              <a:rPr lang="en-US" sz="1800" spc="5" dirty="0">
                <a:latin typeface="Arial"/>
                <a:cs typeface="Arial"/>
              </a:rPr>
              <a:t>internode</a:t>
            </a:r>
            <a:r>
              <a:rPr lang="en-US" sz="1800" spc="-35" dirty="0">
                <a:latin typeface="Arial"/>
                <a:cs typeface="Arial"/>
              </a:rPr>
              <a:t> </a:t>
            </a:r>
            <a:r>
              <a:rPr lang="en-US" sz="1800" dirty="0">
                <a:latin typeface="Arial"/>
                <a:cs typeface="Arial"/>
              </a:rPr>
              <a:t>network</a:t>
            </a:r>
            <a:r>
              <a:rPr lang="en-US" sz="1800" spc="-20" dirty="0">
                <a:latin typeface="Arial"/>
                <a:cs typeface="Arial"/>
              </a:rPr>
              <a:t> </a:t>
            </a:r>
            <a:r>
              <a:rPr lang="en-US" sz="1800" spc="10" dirty="0">
                <a:latin typeface="Arial"/>
                <a:cs typeface="Arial"/>
              </a:rPr>
              <a:t>speed</a:t>
            </a:r>
            <a:r>
              <a:rPr lang="en-US" sz="1800" spc="-35" dirty="0">
                <a:latin typeface="Arial"/>
                <a:cs typeface="Arial"/>
              </a:rPr>
              <a:t> </a:t>
            </a:r>
            <a:r>
              <a:rPr lang="en-US" sz="1800" spc="5" dirty="0">
                <a:latin typeface="Arial"/>
                <a:cs typeface="Arial"/>
              </a:rPr>
              <a:t>in</a:t>
            </a:r>
            <a:r>
              <a:rPr lang="en-US" sz="1800" spc="-20" dirty="0">
                <a:latin typeface="Arial"/>
                <a:cs typeface="Arial"/>
              </a:rPr>
              <a:t> </a:t>
            </a:r>
            <a:r>
              <a:rPr lang="en-US" sz="1800" spc="10" dirty="0">
                <a:latin typeface="Arial"/>
                <a:cs typeface="Arial"/>
              </a:rPr>
              <a:t>a</a:t>
            </a:r>
            <a:r>
              <a:rPr lang="en-US" sz="1800" spc="-5" dirty="0">
                <a:latin typeface="Arial"/>
                <a:cs typeface="Arial"/>
              </a:rPr>
              <a:t> </a:t>
            </a:r>
            <a:r>
              <a:rPr lang="en-US" sz="1800" spc="5" dirty="0">
                <a:latin typeface="Arial"/>
                <a:cs typeface="Arial"/>
              </a:rPr>
              <a:t>cluster</a:t>
            </a:r>
            <a:endParaRPr lang="en-US" sz="1800" dirty="0">
              <a:latin typeface="Arial"/>
              <a:cs typeface="Arial"/>
            </a:endParaRPr>
          </a:p>
          <a:p>
            <a:pPr marL="162560" indent="-139065">
              <a:spcBef>
                <a:spcPts val="480"/>
              </a:spcBef>
              <a:tabLst>
                <a:tab pos="163195" algn="l"/>
              </a:tabLst>
            </a:pPr>
            <a:r>
              <a:rPr lang="en-US" sz="1800" spc="5" dirty="0">
                <a:latin typeface="Arial"/>
                <a:cs typeface="Arial"/>
              </a:rPr>
              <a:t>Describe </a:t>
            </a:r>
            <a:r>
              <a:rPr lang="en-US" sz="1800" dirty="0">
                <a:latin typeface="Arial"/>
                <a:cs typeface="Arial"/>
              </a:rPr>
              <a:t>the nature </a:t>
            </a:r>
            <a:r>
              <a:rPr lang="en-US" sz="1800" spc="5" dirty="0">
                <a:latin typeface="Arial"/>
                <a:cs typeface="Arial"/>
              </a:rPr>
              <a:t>of </a:t>
            </a:r>
            <a:r>
              <a:rPr lang="en-US" sz="1800" dirty="0">
                <a:latin typeface="Arial"/>
                <a:cs typeface="Arial"/>
              </a:rPr>
              <a:t>the </a:t>
            </a:r>
            <a:r>
              <a:rPr lang="en-US" sz="1800" spc="5" dirty="0">
                <a:latin typeface="Arial"/>
                <a:cs typeface="Arial"/>
              </a:rPr>
              <a:t>Hadoop </a:t>
            </a:r>
            <a:r>
              <a:rPr lang="en-US" sz="1800" dirty="0">
                <a:latin typeface="Arial"/>
                <a:cs typeface="Arial"/>
              </a:rPr>
              <a:t>Distributed </a:t>
            </a:r>
            <a:r>
              <a:rPr lang="en-US" sz="1800" spc="5" dirty="0">
                <a:latin typeface="Arial"/>
                <a:cs typeface="Arial"/>
              </a:rPr>
              <a:t>File System</a:t>
            </a:r>
            <a:r>
              <a:rPr lang="en-US" sz="1800" spc="-190" dirty="0">
                <a:latin typeface="Arial"/>
                <a:cs typeface="Arial"/>
              </a:rPr>
              <a:t> </a:t>
            </a:r>
            <a:r>
              <a:rPr lang="en-US" sz="1800" spc="10" dirty="0">
                <a:latin typeface="Arial"/>
                <a:cs typeface="Arial"/>
              </a:rPr>
              <a:t>(HDFS)</a:t>
            </a:r>
            <a:endParaRPr lang="en-US" sz="1800" dirty="0">
              <a:latin typeface="Arial"/>
              <a:cs typeface="Arial"/>
            </a:endParaRPr>
          </a:p>
          <a:p>
            <a:pPr marL="162560" marR="17145" indent="-139065">
              <a:lnSpc>
                <a:spcPct val="100899"/>
              </a:lnSpc>
              <a:spcBef>
                <a:spcPts val="450"/>
              </a:spcBef>
              <a:tabLst>
                <a:tab pos="163195" algn="l"/>
              </a:tabLst>
            </a:pPr>
            <a:r>
              <a:rPr lang="en-US" sz="1800" spc="5" dirty="0">
                <a:latin typeface="Arial"/>
                <a:cs typeface="Arial"/>
              </a:rPr>
              <a:t>Explain </a:t>
            </a:r>
            <a:r>
              <a:rPr lang="en-US" sz="1800" dirty="0">
                <a:latin typeface="Arial"/>
                <a:cs typeface="Arial"/>
              </a:rPr>
              <a:t>the </a:t>
            </a:r>
            <a:r>
              <a:rPr lang="en-US" sz="1800" spc="5" dirty="0">
                <a:latin typeface="Arial"/>
                <a:cs typeface="Arial"/>
              </a:rPr>
              <a:t>function of </a:t>
            </a:r>
            <a:r>
              <a:rPr lang="en-US" sz="1800" dirty="0">
                <a:latin typeface="Arial"/>
                <a:cs typeface="Arial"/>
              </a:rPr>
              <a:t>the </a:t>
            </a:r>
            <a:r>
              <a:rPr lang="en-US" sz="1800" spc="5" dirty="0" err="1">
                <a:latin typeface="Arial"/>
                <a:cs typeface="Arial"/>
              </a:rPr>
              <a:t>NameNode</a:t>
            </a:r>
            <a:r>
              <a:rPr lang="en-US" sz="1800" spc="5" dirty="0">
                <a:latin typeface="Arial"/>
                <a:cs typeface="Arial"/>
              </a:rPr>
              <a:t> and </a:t>
            </a:r>
            <a:r>
              <a:rPr lang="en-US" sz="1800" spc="5" dirty="0" err="1">
                <a:latin typeface="Arial"/>
                <a:cs typeface="Arial"/>
              </a:rPr>
              <a:t>DataNodes</a:t>
            </a:r>
            <a:r>
              <a:rPr lang="en-US" sz="1800" spc="5" dirty="0">
                <a:latin typeface="Arial"/>
                <a:cs typeface="Arial"/>
              </a:rPr>
              <a:t> in an</a:t>
            </a:r>
            <a:r>
              <a:rPr lang="en-US" sz="1800" spc="-235" dirty="0">
                <a:latin typeface="Arial"/>
                <a:cs typeface="Arial"/>
              </a:rPr>
              <a:t> </a:t>
            </a:r>
            <a:r>
              <a:rPr lang="en-US" sz="1800" spc="5" dirty="0">
                <a:latin typeface="Arial"/>
                <a:cs typeface="Arial"/>
              </a:rPr>
              <a:t>Hadoop  </a:t>
            </a:r>
            <a:r>
              <a:rPr lang="en-US" sz="1800" dirty="0">
                <a:latin typeface="Arial"/>
                <a:cs typeface="Arial"/>
              </a:rPr>
              <a:t>cluster</a:t>
            </a:r>
          </a:p>
          <a:p>
            <a:pPr marL="162560" indent="-139065">
              <a:spcBef>
                <a:spcPts val="475"/>
              </a:spcBef>
              <a:tabLst>
                <a:tab pos="163195" algn="l"/>
              </a:tabLst>
            </a:pPr>
            <a:r>
              <a:rPr lang="en-US" sz="1800" spc="5" dirty="0">
                <a:latin typeface="Arial"/>
                <a:cs typeface="Arial"/>
              </a:rPr>
              <a:t>Explain how files are </a:t>
            </a:r>
            <a:r>
              <a:rPr lang="en-US" sz="1800" dirty="0">
                <a:latin typeface="Arial"/>
                <a:cs typeface="Arial"/>
              </a:rPr>
              <a:t>stored </a:t>
            </a:r>
            <a:r>
              <a:rPr lang="en-US" sz="1800" spc="5" dirty="0">
                <a:latin typeface="Arial"/>
                <a:cs typeface="Arial"/>
              </a:rPr>
              <a:t>and blocks </a:t>
            </a:r>
            <a:r>
              <a:rPr lang="en-US" sz="1800" dirty="0">
                <a:latin typeface="Arial"/>
                <a:cs typeface="Arial"/>
              </a:rPr>
              <a:t>("splits") </a:t>
            </a:r>
            <a:r>
              <a:rPr lang="en-US" sz="1800" spc="5" dirty="0">
                <a:latin typeface="Arial"/>
                <a:cs typeface="Arial"/>
              </a:rPr>
              <a:t>are</a:t>
            </a:r>
            <a:r>
              <a:rPr lang="en-US" sz="1800" spc="-200" dirty="0">
                <a:latin typeface="Arial"/>
                <a:cs typeface="Arial"/>
              </a:rPr>
              <a:t> </a:t>
            </a:r>
            <a:r>
              <a:rPr lang="en-US" sz="1800" dirty="0">
                <a:latin typeface="Arial"/>
                <a:cs typeface="Arial"/>
              </a:rPr>
              <a:t>replicated</a:t>
            </a:r>
            <a:endParaRPr lang="fr-FR" sz="1800" dirty="0"/>
          </a:p>
        </p:txBody>
      </p:sp>
    </p:spTree>
    <p:extLst>
      <p:ext uri="{BB962C8B-B14F-4D97-AF65-F5344CB8AC3E}">
        <p14:creationId xmlns:p14="http://schemas.microsoft.com/office/powerpoint/2010/main" val="2471149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9456" y="556672"/>
            <a:ext cx="8833104" cy="640080"/>
          </a:xfrm>
        </p:spPr>
        <p:txBody>
          <a:bodyPr/>
          <a:lstStyle/>
          <a:p>
            <a:r>
              <a:rPr lang="fr-FR" spc="-10" dirty="0" err="1">
                <a:latin typeface="Arial"/>
                <a:cs typeface="Arial"/>
              </a:rPr>
              <a:t>NameNode</a:t>
            </a:r>
            <a:r>
              <a:rPr lang="fr-FR" spc="-5" dirty="0">
                <a:latin typeface="Arial"/>
                <a:cs typeface="Arial"/>
              </a:rPr>
              <a:t> </a:t>
            </a:r>
            <a:r>
              <a:rPr lang="fr-FR" spc="-5" dirty="0" smtClean="0">
                <a:latin typeface="Arial"/>
                <a:cs typeface="Arial"/>
              </a:rPr>
              <a:t>startup</a:t>
            </a:r>
            <a:br>
              <a:rPr lang="fr-FR" spc="-5" dirty="0" smtClean="0">
                <a:latin typeface="Arial"/>
                <a:cs typeface="Arial"/>
              </a:rPr>
            </a:br>
            <a:r>
              <a:rPr lang="en-US" sz="1600" b="0" i="1" kern="1200" spc="-25" dirty="0" smtClean="0">
                <a:solidFill>
                  <a:schemeClr val="tx1"/>
                </a:solidFill>
                <a:latin typeface="+mn-lt"/>
                <a:ea typeface="+mn-ea"/>
                <a:cs typeface="Arial"/>
              </a:rPr>
              <a:t>It does </a:t>
            </a:r>
            <a:r>
              <a:rPr lang="en-US" sz="1600" b="0" i="1" kern="1200" spc="-25" dirty="0">
                <a:solidFill>
                  <a:schemeClr val="tx1"/>
                </a:solidFill>
                <a:latin typeface="+mn-lt"/>
                <a:ea typeface="+mn-ea"/>
                <a:cs typeface="Arial"/>
              </a:rPr>
              <a:t>preserve some state about the files (name, path, size, block size, block IDs </a:t>
            </a:r>
            <a:r>
              <a:rPr lang="en-US" sz="1600" b="0" i="1" kern="1200" spc="-25" dirty="0" err="1">
                <a:solidFill>
                  <a:schemeClr val="tx1"/>
                </a:solidFill>
                <a:latin typeface="+mn-lt"/>
                <a:ea typeface="+mn-ea"/>
                <a:cs typeface="Arial"/>
              </a:rPr>
              <a:t>etc</a:t>
            </a:r>
            <a:r>
              <a:rPr lang="en-US" sz="1600" b="0" i="1" kern="1200" spc="-25" dirty="0">
                <a:solidFill>
                  <a:schemeClr val="tx1"/>
                </a:solidFill>
                <a:latin typeface="+mn-lt"/>
                <a:ea typeface="+mn-ea"/>
                <a:cs typeface="Arial"/>
              </a:rPr>
              <a:t>), just not the physical location of where the blocks are</a:t>
            </a:r>
            <a:endParaRPr lang="fr-FR" sz="1600" b="0" i="1" kern="1200" spc="-25" dirty="0">
              <a:solidFill>
                <a:schemeClr val="tx1"/>
              </a:solidFill>
              <a:latin typeface="+mn-lt"/>
              <a:ea typeface="+mn-ea"/>
              <a:cs typeface="Arial"/>
            </a:endParaRPr>
          </a:p>
        </p:txBody>
      </p:sp>
      <p:sp>
        <p:nvSpPr>
          <p:cNvPr id="3" name="Espace réservé du contenu 2"/>
          <p:cNvSpPr>
            <a:spLocks noGrp="1"/>
          </p:cNvSpPr>
          <p:nvPr>
            <p:ph idx="1"/>
          </p:nvPr>
        </p:nvSpPr>
        <p:spPr>
          <a:xfrm>
            <a:off x="237744" y="1382984"/>
            <a:ext cx="8805672" cy="5358384"/>
          </a:xfrm>
        </p:spPr>
        <p:txBody>
          <a:bodyPr/>
          <a:lstStyle/>
          <a:p>
            <a:pPr marL="298450" indent="-201295">
              <a:spcBef>
                <a:spcPts val="235"/>
              </a:spcBef>
              <a:buAutoNum type="arabicPeriod"/>
              <a:tabLst>
                <a:tab pos="299085" algn="l"/>
              </a:tabLst>
            </a:pPr>
            <a:r>
              <a:rPr lang="en-US" sz="1800" spc="5" dirty="0" err="1">
                <a:latin typeface="Arial"/>
                <a:cs typeface="Arial"/>
              </a:rPr>
              <a:t>NameNode</a:t>
            </a:r>
            <a:r>
              <a:rPr lang="en-US" sz="1800" spc="5" dirty="0">
                <a:latin typeface="Arial"/>
                <a:cs typeface="Arial"/>
              </a:rPr>
              <a:t> </a:t>
            </a:r>
            <a:r>
              <a:rPr lang="en-US" sz="1800" dirty="0">
                <a:latin typeface="Arial"/>
                <a:cs typeface="Arial"/>
              </a:rPr>
              <a:t>reads </a:t>
            </a:r>
            <a:r>
              <a:rPr lang="en-US" sz="1800" spc="10" dirty="0" err="1">
                <a:latin typeface="Arial"/>
                <a:cs typeface="Arial"/>
              </a:rPr>
              <a:t>fsimage</a:t>
            </a:r>
            <a:r>
              <a:rPr lang="en-US" sz="1800" spc="10" dirty="0">
                <a:latin typeface="Arial"/>
                <a:cs typeface="Arial"/>
              </a:rPr>
              <a:t> </a:t>
            </a:r>
            <a:r>
              <a:rPr lang="en-US" sz="1800" spc="5" dirty="0">
                <a:latin typeface="Arial"/>
                <a:cs typeface="Arial"/>
              </a:rPr>
              <a:t>in</a:t>
            </a:r>
            <a:r>
              <a:rPr lang="en-US" sz="1800" spc="-110" dirty="0">
                <a:latin typeface="Arial"/>
                <a:cs typeface="Arial"/>
              </a:rPr>
              <a:t> </a:t>
            </a:r>
            <a:r>
              <a:rPr lang="en-US" sz="1800" spc="5" dirty="0">
                <a:latin typeface="Arial"/>
                <a:cs typeface="Arial"/>
              </a:rPr>
              <a:t>memory</a:t>
            </a:r>
            <a:endParaRPr lang="en-US" sz="1800" dirty="0">
              <a:latin typeface="Arial"/>
              <a:cs typeface="Arial"/>
            </a:endParaRPr>
          </a:p>
          <a:p>
            <a:pPr marL="298450" indent="-201295">
              <a:spcBef>
                <a:spcPts val="450"/>
              </a:spcBef>
              <a:buAutoNum type="arabicPeriod"/>
              <a:tabLst>
                <a:tab pos="299085" algn="l"/>
              </a:tabLst>
            </a:pPr>
            <a:r>
              <a:rPr lang="en-US" sz="1800" spc="5" dirty="0" err="1">
                <a:latin typeface="Arial"/>
                <a:cs typeface="Arial"/>
              </a:rPr>
              <a:t>NameNode</a:t>
            </a:r>
            <a:r>
              <a:rPr lang="en-US" sz="1800" spc="5" dirty="0">
                <a:latin typeface="Arial"/>
                <a:cs typeface="Arial"/>
              </a:rPr>
              <a:t> </a:t>
            </a:r>
            <a:r>
              <a:rPr lang="en-US" sz="1800" dirty="0">
                <a:latin typeface="Arial"/>
                <a:cs typeface="Arial"/>
              </a:rPr>
              <a:t>applies </a:t>
            </a:r>
            <a:r>
              <a:rPr lang="en-US" sz="1800" spc="5" dirty="0" err="1">
                <a:latin typeface="Arial"/>
                <a:cs typeface="Arial"/>
              </a:rPr>
              <a:t>editlog</a:t>
            </a:r>
            <a:r>
              <a:rPr lang="en-US" sz="1800" spc="-114" dirty="0">
                <a:latin typeface="Arial"/>
                <a:cs typeface="Arial"/>
              </a:rPr>
              <a:t> </a:t>
            </a:r>
            <a:r>
              <a:rPr lang="en-US" sz="1800" spc="5" dirty="0">
                <a:latin typeface="Arial"/>
                <a:cs typeface="Arial"/>
              </a:rPr>
              <a:t>changes</a:t>
            </a:r>
            <a:endParaRPr lang="en-US" sz="1800" dirty="0">
              <a:latin typeface="Arial"/>
              <a:cs typeface="Arial"/>
            </a:endParaRPr>
          </a:p>
          <a:p>
            <a:pPr marL="298450" indent="-201295">
              <a:spcBef>
                <a:spcPts val="450"/>
              </a:spcBef>
              <a:buAutoNum type="arabicPeriod"/>
              <a:tabLst>
                <a:tab pos="299085" algn="l"/>
              </a:tabLst>
            </a:pPr>
            <a:r>
              <a:rPr lang="en-US" sz="1800" spc="5" dirty="0" err="1">
                <a:latin typeface="Arial"/>
                <a:cs typeface="Arial"/>
              </a:rPr>
              <a:t>NameNode</a:t>
            </a:r>
            <a:r>
              <a:rPr lang="en-US" sz="1800" spc="5" dirty="0">
                <a:latin typeface="Arial"/>
                <a:cs typeface="Arial"/>
              </a:rPr>
              <a:t> </a:t>
            </a:r>
            <a:r>
              <a:rPr lang="en-US" sz="1800" dirty="0">
                <a:latin typeface="Arial"/>
                <a:cs typeface="Arial"/>
              </a:rPr>
              <a:t>waits </a:t>
            </a:r>
            <a:r>
              <a:rPr lang="en-US" sz="1800" spc="5" dirty="0">
                <a:latin typeface="Arial"/>
                <a:cs typeface="Arial"/>
              </a:rPr>
              <a:t>for block </a:t>
            </a:r>
            <a:r>
              <a:rPr lang="en-US" sz="1800" dirty="0">
                <a:latin typeface="Arial"/>
                <a:cs typeface="Arial"/>
              </a:rPr>
              <a:t>data </a:t>
            </a:r>
            <a:r>
              <a:rPr lang="en-US" sz="1800" spc="5" dirty="0">
                <a:latin typeface="Arial"/>
                <a:cs typeface="Arial"/>
              </a:rPr>
              <a:t>from </a:t>
            </a:r>
            <a:r>
              <a:rPr lang="en-US" sz="1800" dirty="0">
                <a:latin typeface="Arial"/>
                <a:cs typeface="Arial"/>
              </a:rPr>
              <a:t>data</a:t>
            </a:r>
            <a:r>
              <a:rPr lang="en-US" sz="1800" spc="-140" dirty="0">
                <a:latin typeface="Arial"/>
                <a:cs typeface="Arial"/>
              </a:rPr>
              <a:t> </a:t>
            </a:r>
            <a:r>
              <a:rPr lang="en-US" sz="1800" spc="5" dirty="0">
                <a:latin typeface="Arial"/>
                <a:cs typeface="Arial"/>
              </a:rPr>
              <a:t>nodes</a:t>
            </a:r>
            <a:endParaRPr lang="en-US" sz="1800" dirty="0">
              <a:latin typeface="Arial"/>
              <a:cs typeface="Arial"/>
            </a:endParaRPr>
          </a:p>
          <a:p>
            <a:pPr marL="419734" lvl="1" indent="-109855">
              <a:spcBef>
                <a:spcPts val="325"/>
              </a:spcBef>
              <a:buSzPct val="76190"/>
              <a:buFont typeface="Wingdings"/>
              <a:buChar char=""/>
              <a:tabLst>
                <a:tab pos="420370" algn="l"/>
              </a:tabLst>
            </a:pPr>
            <a:r>
              <a:rPr lang="en-US" sz="1800" dirty="0" err="1">
                <a:latin typeface="Arial"/>
                <a:cs typeface="Arial"/>
              </a:rPr>
              <a:t>NameNode</a:t>
            </a:r>
            <a:r>
              <a:rPr lang="en-US" sz="1800" dirty="0">
                <a:latin typeface="Arial"/>
                <a:cs typeface="Arial"/>
              </a:rPr>
              <a:t> </a:t>
            </a:r>
            <a:r>
              <a:rPr lang="en-US" sz="1800" spc="5" dirty="0">
                <a:latin typeface="Arial"/>
                <a:cs typeface="Arial"/>
              </a:rPr>
              <a:t>does </a:t>
            </a:r>
            <a:r>
              <a:rPr lang="en-US" sz="1800" dirty="0">
                <a:latin typeface="Arial"/>
                <a:cs typeface="Arial"/>
              </a:rPr>
              <a:t>not store the physical-location </a:t>
            </a:r>
            <a:r>
              <a:rPr lang="en-US" sz="1800" spc="-5" dirty="0">
                <a:latin typeface="Arial"/>
                <a:cs typeface="Arial"/>
              </a:rPr>
              <a:t>information </a:t>
            </a:r>
            <a:r>
              <a:rPr lang="en-US" sz="1800" dirty="0">
                <a:latin typeface="Arial"/>
                <a:cs typeface="Arial"/>
              </a:rPr>
              <a:t>of the</a:t>
            </a:r>
            <a:r>
              <a:rPr lang="en-US" sz="1800" spc="-50" dirty="0">
                <a:latin typeface="Arial"/>
                <a:cs typeface="Arial"/>
              </a:rPr>
              <a:t> </a:t>
            </a:r>
            <a:r>
              <a:rPr lang="en-US" sz="1800" dirty="0">
                <a:latin typeface="Arial"/>
                <a:cs typeface="Arial"/>
              </a:rPr>
              <a:t>blocks</a:t>
            </a:r>
          </a:p>
          <a:p>
            <a:pPr marL="419734" marR="5080" lvl="1" indent="-109855">
              <a:spcBef>
                <a:spcPts val="370"/>
              </a:spcBef>
              <a:buSzPct val="76190"/>
              <a:buFont typeface="Wingdings"/>
              <a:buChar char=""/>
              <a:tabLst>
                <a:tab pos="420370" algn="l"/>
              </a:tabLst>
            </a:pPr>
            <a:r>
              <a:rPr lang="en-US" sz="1800" dirty="0" err="1">
                <a:latin typeface="Arial"/>
                <a:cs typeface="Arial"/>
              </a:rPr>
              <a:t>NameNode</a:t>
            </a:r>
            <a:r>
              <a:rPr lang="en-US" sz="1800" dirty="0">
                <a:latin typeface="Arial"/>
                <a:cs typeface="Arial"/>
              </a:rPr>
              <a:t> </a:t>
            </a:r>
            <a:r>
              <a:rPr lang="en-US" sz="1800" spc="-10" dirty="0">
                <a:latin typeface="Arial"/>
                <a:cs typeface="Arial"/>
              </a:rPr>
              <a:t>exits </a:t>
            </a:r>
            <a:r>
              <a:rPr lang="en-US" sz="1800" spc="5" dirty="0" err="1">
                <a:latin typeface="Arial"/>
                <a:cs typeface="Arial"/>
              </a:rPr>
              <a:t>SafeMode</a:t>
            </a:r>
            <a:r>
              <a:rPr lang="en-US" sz="1800" spc="5" dirty="0">
                <a:latin typeface="Arial"/>
                <a:cs typeface="Arial"/>
              </a:rPr>
              <a:t> </a:t>
            </a:r>
            <a:r>
              <a:rPr lang="en-US" sz="1800" dirty="0">
                <a:latin typeface="Arial"/>
                <a:cs typeface="Arial"/>
              </a:rPr>
              <a:t>when 99.9% of blocks </a:t>
            </a:r>
            <a:r>
              <a:rPr lang="en-US" sz="1800" spc="5" dirty="0">
                <a:latin typeface="Arial"/>
                <a:cs typeface="Arial"/>
              </a:rPr>
              <a:t>have </a:t>
            </a:r>
            <a:r>
              <a:rPr lang="en-US" sz="1800" dirty="0">
                <a:latin typeface="Arial"/>
                <a:cs typeface="Arial"/>
              </a:rPr>
              <a:t>at least </a:t>
            </a:r>
            <a:r>
              <a:rPr lang="en-US" sz="1800" spc="5" dirty="0">
                <a:latin typeface="Arial"/>
                <a:cs typeface="Arial"/>
              </a:rPr>
              <a:t>one</a:t>
            </a:r>
            <a:r>
              <a:rPr lang="en-US" sz="1800" spc="-114" dirty="0">
                <a:latin typeface="Arial"/>
                <a:cs typeface="Arial"/>
              </a:rPr>
              <a:t> </a:t>
            </a:r>
            <a:r>
              <a:rPr lang="en-US" sz="1800" spc="5" dirty="0">
                <a:latin typeface="Arial"/>
                <a:cs typeface="Arial"/>
              </a:rPr>
              <a:t>copy  </a:t>
            </a:r>
            <a:r>
              <a:rPr lang="en-US" sz="1800" dirty="0">
                <a:latin typeface="Arial"/>
                <a:cs typeface="Arial"/>
              </a:rPr>
              <a:t>accounted</a:t>
            </a:r>
            <a:r>
              <a:rPr lang="en-US" sz="1800" spc="-50" dirty="0">
                <a:latin typeface="Arial"/>
                <a:cs typeface="Arial"/>
              </a:rPr>
              <a:t> </a:t>
            </a:r>
            <a:r>
              <a:rPr lang="en-US" sz="1800" spc="5" dirty="0">
                <a:latin typeface="Arial"/>
                <a:cs typeface="Arial"/>
              </a:rPr>
              <a:t>for</a:t>
            </a:r>
            <a:endParaRPr lang="en-US" sz="1800" dirty="0">
              <a:latin typeface="Arial"/>
              <a:cs typeface="Arial"/>
            </a:endParaRPr>
          </a:p>
          <a:p>
            <a:endParaRPr lang="fr-FR" dirty="0"/>
          </a:p>
        </p:txBody>
      </p:sp>
      <p:sp>
        <p:nvSpPr>
          <p:cNvPr id="4" name="object 8"/>
          <p:cNvSpPr/>
          <p:nvPr/>
        </p:nvSpPr>
        <p:spPr>
          <a:xfrm>
            <a:off x="4307734" y="4930845"/>
            <a:ext cx="0" cy="360680"/>
          </a:xfrm>
          <a:custGeom>
            <a:avLst/>
            <a:gdLst/>
            <a:ahLst/>
            <a:cxnLst/>
            <a:rect l="l" t="t" r="r" b="b"/>
            <a:pathLst>
              <a:path h="360679">
                <a:moveTo>
                  <a:pt x="0" y="0"/>
                </a:moveTo>
                <a:lnTo>
                  <a:pt x="0" y="360679"/>
                </a:lnTo>
              </a:path>
            </a:pathLst>
          </a:custGeom>
          <a:ln w="7632">
            <a:solidFill>
              <a:srgbClr val="666666"/>
            </a:solidFill>
          </a:ln>
        </p:spPr>
        <p:txBody>
          <a:bodyPr wrap="square" lIns="0" tIns="0" rIns="0" bIns="0" rtlCol="0"/>
          <a:lstStyle/>
          <a:p>
            <a:endParaRPr/>
          </a:p>
        </p:txBody>
      </p:sp>
      <p:sp>
        <p:nvSpPr>
          <p:cNvPr id="5" name="object 9"/>
          <p:cNvSpPr/>
          <p:nvPr/>
        </p:nvSpPr>
        <p:spPr>
          <a:xfrm>
            <a:off x="4303918" y="4926936"/>
            <a:ext cx="1087120" cy="0"/>
          </a:xfrm>
          <a:custGeom>
            <a:avLst/>
            <a:gdLst/>
            <a:ahLst/>
            <a:cxnLst/>
            <a:rect l="l" t="t" r="r" b="b"/>
            <a:pathLst>
              <a:path w="1087120">
                <a:moveTo>
                  <a:pt x="0" y="0"/>
                </a:moveTo>
                <a:lnTo>
                  <a:pt x="1086832" y="0"/>
                </a:lnTo>
              </a:path>
            </a:pathLst>
          </a:custGeom>
          <a:ln w="7423">
            <a:solidFill>
              <a:srgbClr val="666666"/>
            </a:solidFill>
          </a:ln>
        </p:spPr>
        <p:txBody>
          <a:bodyPr wrap="square" lIns="0" tIns="0" rIns="0" bIns="0" rtlCol="0"/>
          <a:lstStyle/>
          <a:p>
            <a:endParaRPr/>
          </a:p>
        </p:txBody>
      </p:sp>
      <p:sp>
        <p:nvSpPr>
          <p:cNvPr id="6" name="object 10"/>
          <p:cNvSpPr/>
          <p:nvPr/>
        </p:nvSpPr>
        <p:spPr>
          <a:xfrm>
            <a:off x="4305823" y="4927034"/>
            <a:ext cx="0" cy="368300"/>
          </a:xfrm>
          <a:custGeom>
            <a:avLst/>
            <a:gdLst/>
            <a:ahLst/>
            <a:cxnLst/>
            <a:rect l="l" t="t" r="r" b="b"/>
            <a:pathLst>
              <a:path h="368300">
                <a:moveTo>
                  <a:pt x="0" y="0"/>
                </a:moveTo>
                <a:lnTo>
                  <a:pt x="0" y="368300"/>
                </a:lnTo>
              </a:path>
            </a:pathLst>
          </a:custGeom>
          <a:ln w="11455">
            <a:solidFill>
              <a:srgbClr val="666666"/>
            </a:solidFill>
          </a:ln>
        </p:spPr>
        <p:txBody>
          <a:bodyPr wrap="square" lIns="0" tIns="0" rIns="0" bIns="0" rtlCol="0"/>
          <a:lstStyle/>
          <a:p>
            <a:endParaRPr/>
          </a:p>
        </p:txBody>
      </p:sp>
      <p:sp>
        <p:nvSpPr>
          <p:cNvPr id="7" name="object 11"/>
          <p:cNvSpPr/>
          <p:nvPr/>
        </p:nvSpPr>
        <p:spPr>
          <a:xfrm>
            <a:off x="4300095" y="4923225"/>
            <a:ext cx="1094740" cy="0"/>
          </a:xfrm>
          <a:custGeom>
            <a:avLst/>
            <a:gdLst/>
            <a:ahLst/>
            <a:cxnLst/>
            <a:rect l="l" t="t" r="r" b="b"/>
            <a:pathLst>
              <a:path w="1094739">
                <a:moveTo>
                  <a:pt x="0" y="0"/>
                </a:moveTo>
                <a:lnTo>
                  <a:pt x="1094498" y="0"/>
                </a:lnTo>
              </a:path>
            </a:pathLst>
          </a:custGeom>
          <a:ln w="7620">
            <a:solidFill>
              <a:srgbClr val="666666"/>
            </a:solidFill>
          </a:ln>
        </p:spPr>
        <p:txBody>
          <a:bodyPr wrap="square" lIns="0" tIns="0" rIns="0" bIns="0" rtlCol="0"/>
          <a:lstStyle/>
          <a:p>
            <a:endParaRPr/>
          </a:p>
        </p:txBody>
      </p:sp>
      <p:sp>
        <p:nvSpPr>
          <p:cNvPr id="8" name="object 12"/>
          <p:cNvSpPr/>
          <p:nvPr/>
        </p:nvSpPr>
        <p:spPr>
          <a:xfrm>
            <a:off x="5386961" y="4926869"/>
            <a:ext cx="8255" cy="3810"/>
          </a:xfrm>
          <a:custGeom>
            <a:avLst/>
            <a:gdLst/>
            <a:ahLst/>
            <a:cxnLst/>
            <a:rect l="l" t="t" r="r" b="b"/>
            <a:pathLst>
              <a:path w="8254" h="3810">
                <a:moveTo>
                  <a:pt x="7632" y="0"/>
                </a:moveTo>
                <a:lnTo>
                  <a:pt x="0" y="0"/>
                </a:lnTo>
                <a:lnTo>
                  <a:pt x="0" y="3809"/>
                </a:lnTo>
                <a:lnTo>
                  <a:pt x="7632" y="3809"/>
                </a:lnTo>
                <a:lnTo>
                  <a:pt x="7632" y="0"/>
                </a:lnTo>
                <a:close/>
              </a:path>
            </a:pathLst>
          </a:custGeom>
          <a:solidFill>
            <a:srgbClr val="666666"/>
          </a:solidFill>
        </p:spPr>
        <p:txBody>
          <a:bodyPr wrap="square" lIns="0" tIns="0" rIns="0" bIns="0" rtlCol="0"/>
          <a:lstStyle/>
          <a:p>
            <a:endParaRPr/>
          </a:p>
        </p:txBody>
      </p:sp>
      <p:sp>
        <p:nvSpPr>
          <p:cNvPr id="9" name="object 13"/>
          <p:cNvSpPr/>
          <p:nvPr/>
        </p:nvSpPr>
        <p:spPr>
          <a:xfrm>
            <a:off x="4319183" y="5302954"/>
            <a:ext cx="1087120" cy="0"/>
          </a:xfrm>
          <a:custGeom>
            <a:avLst/>
            <a:gdLst/>
            <a:ahLst/>
            <a:cxnLst/>
            <a:rect l="l" t="t" r="r" b="b"/>
            <a:pathLst>
              <a:path w="1087120">
                <a:moveTo>
                  <a:pt x="0" y="0"/>
                </a:moveTo>
                <a:lnTo>
                  <a:pt x="1086832" y="0"/>
                </a:lnTo>
              </a:path>
            </a:pathLst>
          </a:custGeom>
          <a:ln w="7619">
            <a:solidFill>
              <a:srgbClr val="000000"/>
            </a:solidFill>
          </a:ln>
        </p:spPr>
        <p:txBody>
          <a:bodyPr wrap="square" lIns="0" tIns="0" rIns="0" bIns="0" rtlCol="0"/>
          <a:lstStyle/>
          <a:p>
            <a:endParaRPr/>
          </a:p>
        </p:txBody>
      </p:sp>
      <p:sp>
        <p:nvSpPr>
          <p:cNvPr id="10" name="object 14"/>
          <p:cNvSpPr/>
          <p:nvPr/>
        </p:nvSpPr>
        <p:spPr>
          <a:xfrm>
            <a:off x="5402216" y="4938465"/>
            <a:ext cx="0" cy="360680"/>
          </a:xfrm>
          <a:custGeom>
            <a:avLst/>
            <a:gdLst/>
            <a:ahLst/>
            <a:cxnLst/>
            <a:rect l="l" t="t" r="r" b="b"/>
            <a:pathLst>
              <a:path h="360679">
                <a:moveTo>
                  <a:pt x="0" y="0"/>
                </a:moveTo>
                <a:lnTo>
                  <a:pt x="0" y="360680"/>
                </a:lnTo>
              </a:path>
            </a:pathLst>
          </a:custGeom>
          <a:ln w="7599">
            <a:solidFill>
              <a:srgbClr val="000000"/>
            </a:solidFill>
          </a:ln>
        </p:spPr>
        <p:txBody>
          <a:bodyPr wrap="square" lIns="0" tIns="0" rIns="0" bIns="0" rtlCol="0"/>
          <a:lstStyle/>
          <a:p>
            <a:endParaRPr/>
          </a:p>
        </p:txBody>
      </p:sp>
      <p:sp>
        <p:nvSpPr>
          <p:cNvPr id="11" name="object 15"/>
          <p:cNvSpPr/>
          <p:nvPr/>
        </p:nvSpPr>
        <p:spPr>
          <a:xfrm>
            <a:off x="4315373" y="5306765"/>
            <a:ext cx="1094740" cy="0"/>
          </a:xfrm>
          <a:custGeom>
            <a:avLst/>
            <a:gdLst/>
            <a:ahLst/>
            <a:cxnLst/>
            <a:rect l="l" t="t" r="r" b="b"/>
            <a:pathLst>
              <a:path w="1094739">
                <a:moveTo>
                  <a:pt x="0" y="0"/>
                </a:moveTo>
                <a:lnTo>
                  <a:pt x="1094498" y="0"/>
                </a:lnTo>
              </a:path>
            </a:pathLst>
          </a:custGeom>
          <a:ln w="7620">
            <a:solidFill>
              <a:srgbClr val="000000"/>
            </a:solidFill>
          </a:ln>
        </p:spPr>
        <p:txBody>
          <a:bodyPr wrap="square" lIns="0" tIns="0" rIns="0" bIns="0" rtlCol="0"/>
          <a:lstStyle/>
          <a:p>
            <a:endParaRPr/>
          </a:p>
        </p:txBody>
      </p:sp>
      <p:sp>
        <p:nvSpPr>
          <p:cNvPr id="12" name="object 16"/>
          <p:cNvSpPr/>
          <p:nvPr/>
        </p:nvSpPr>
        <p:spPr>
          <a:xfrm>
            <a:off x="4315373" y="5299145"/>
            <a:ext cx="8255" cy="3810"/>
          </a:xfrm>
          <a:custGeom>
            <a:avLst/>
            <a:gdLst/>
            <a:ahLst/>
            <a:cxnLst/>
            <a:rect l="l" t="t" r="r" b="b"/>
            <a:pathLst>
              <a:path w="8254" h="3810">
                <a:moveTo>
                  <a:pt x="0" y="3809"/>
                </a:moveTo>
                <a:lnTo>
                  <a:pt x="7632" y="3809"/>
                </a:lnTo>
                <a:lnTo>
                  <a:pt x="7632" y="0"/>
                </a:lnTo>
                <a:lnTo>
                  <a:pt x="0" y="0"/>
                </a:lnTo>
                <a:lnTo>
                  <a:pt x="0" y="3809"/>
                </a:lnTo>
                <a:close/>
              </a:path>
            </a:pathLst>
          </a:custGeom>
          <a:solidFill>
            <a:srgbClr val="000000"/>
          </a:solidFill>
        </p:spPr>
        <p:txBody>
          <a:bodyPr wrap="square" lIns="0" tIns="0" rIns="0" bIns="0" rtlCol="0"/>
          <a:lstStyle/>
          <a:p>
            <a:endParaRPr/>
          </a:p>
        </p:txBody>
      </p:sp>
      <p:sp>
        <p:nvSpPr>
          <p:cNvPr id="13" name="object 17"/>
          <p:cNvSpPr/>
          <p:nvPr/>
        </p:nvSpPr>
        <p:spPr>
          <a:xfrm>
            <a:off x="5406056" y="4942275"/>
            <a:ext cx="0" cy="360680"/>
          </a:xfrm>
          <a:custGeom>
            <a:avLst/>
            <a:gdLst/>
            <a:ahLst/>
            <a:cxnLst/>
            <a:rect l="l" t="t" r="r" b="b"/>
            <a:pathLst>
              <a:path h="360679">
                <a:moveTo>
                  <a:pt x="0" y="0"/>
                </a:moveTo>
                <a:lnTo>
                  <a:pt x="0" y="360679"/>
                </a:lnTo>
              </a:path>
            </a:pathLst>
          </a:custGeom>
          <a:ln w="7632">
            <a:solidFill>
              <a:srgbClr val="000000"/>
            </a:solidFill>
          </a:ln>
        </p:spPr>
        <p:txBody>
          <a:bodyPr wrap="square" lIns="0" tIns="0" rIns="0" bIns="0" rtlCol="0"/>
          <a:lstStyle/>
          <a:p>
            <a:endParaRPr/>
          </a:p>
        </p:txBody>
      </p:sp>
      <p:sp>
        <p:nvSpPr>
          <p:cNvPr id="14" name="object 18"/>
          <p:cNvSpPr/>
          <p:nvPr/>
        </p:nvSpPr>
        <p:spPr>
          <a:xfrm>
            <a:off x="5398417" y="4934654"/>
            <a:ext cx="12065" cy="7620"/>
          </a:xfrm>
          <a:custGeom>
            <a:avLst/>
            <a:gdLst/>
            <a:ahLst/>
            <a:cxnLst/>
            <a:rect l="l" t="t" r="r" b="b"/>
            <a:pathLst>
              <a:path w="12064" h="7620">
                <a:moveTo>
                  <a:pt x="0" y="7620"/>
                </a:moveTo>
                <a:lnTo>
                  <a:pt x="11455" y="7620"/>
                </a:lnTo>
                <a:lnTo>
                  <a:pt x="11455" y="0"/>
                </a:lnTo>
                <a:lnTo>
                  <a:pt x="0" y="0"/>
                </a:lnTo>
                <a:lnTo>
                  <a:pt x="0" y="7620"/>
                </a:lnTo>
                <a:close/>
              </a:path>
            </a:pathLst>
          </a:custGeom>
          <a:solidFill>
            <a:srgbClr val="000000"/>
          </a:solidFill>
        </p:spPr>
        <p:txBody>
          <a:bodyPr wrap="square" lIns="0" tIns="0" rIns="0" bIns="0" rtlCol="0"/>
          <a:lstStyle/>
          <a:p>
            <a:endParaRPr/>
          </a:p>
        </p:txBody>
      </p:sp>
      <p:sp>
        <p:nvSpPr>
          <p:cNvPr id="15" name="object 19"/>
          <p:cNvSpPr/>
          <p:nvPr/>
        </p:nvSpPr>
        <p:spPr>
          <a:xfrm>
            <a:off x="4311552" y="4930650"/>
            <a:ext cx="1087120" cy="368300"/>
          </a:xfrm>
          <a:custGeom>
            <a:avLst/>
            <a:gdLst/>
            <a:ahLst/>
            <a:cxnLst/>
            <a:rect l="l" t="t" r="r" b="b"/>
            <a:pathLst>
              <a:path w="1087120" h="368300">
                <a:moveTo>
                  <a:pt x="0" y="368127"/>
                </a:moveTo>
                <a:lnTo>
                  <a:pt x="1086831" y="368127"/>
                </a:lnTo>
                <a:lnTo>
                  <a:pt x="1086831" y="0"/>
                </a:lnTo>
                <a:lnTo>
                  <a:pt x="0" y="0"/>
                </a:lnTo>
                <a:lnTo>
                  <a:pt x="0" y="368127"/>
                </a:lnTo>
                <a:close/>
              </a:path>
            </a:pathLst>
          </a:custGeom>
          <a:ln w="7630">
            <a:solidFill>
              <a:srgbClr val="000000"/>
            </a:solidFill>
          </a:ln>
        </p:spPr>
        <p:txBody>
          <a:bodyPr wrap="square" lIns="0" tIns="0" rIns="0" bIns="0" rtlCol="0"/>
          <a:lstStyle/>
          <a:p>
            <a:endParaRPr/>
          </a:p>
        </p:txBody>
      </p:sp>
      <p:sp>
        <p:nvSpPr>
          <p:cNvPr id="16" name="object 20"/>
          <p:cNvSpPr txBox="1"/>
          <p:nvPr/>
        </p:nvSpPr>
        <p:spPr>
          <a:xfrm>
            <a:off x="4315368" y="4934466"/>
            <a:ext cx="1079500" cy="360680"/>
          </a:xfrm>
          <a:prstGeom prst="rect">
            <a:avLst/>
          </a:prstGeom>
          <a:solidFill>
            <a:srgbClr val="99CCFF"/>
          </a:solidFill>
        </p:spPr>
        <p:txBody>
          <a:bodyPr vert="horz" wrap="square" lIns="0" tIns="97790" rIns="0" bIns="0" rtlCol="0">
            <a:spAutoFit/>
          </a:bodyPr>
          <a:lstStyle/>
          <a:p>
            <a:pPr marL="188595">
              <a:lnSpc>
                <a:spcPct val="100000"/>
              </a:lnSpc>
              <a:spcBef>
                <a:spcPts val="770"/>
              </a:spcBef>
            </a:pPr>
            <a:r>
              <a:rPr sz="1050" b="1" dirty="0">
                <a:latin typeface="Arial"/>
                <a:cs typeface="Arial"/>
              </a:rPr>
              <a:t>DataNode1</a:t>
            </a:r>
            <a:endParaRPr sz="1050">
              <a:latin typeface="Arial"/>
              <a:cs typeface="Arial"/>
            </a:endParaRPr>
          </a:p>
        </p:txBody>
      </p:sp>
      <p:sp>
        <p:nvSpPr>
          <p:cNvPr id="17" name="object 21"/>
          <p:cNvSpPr/>
          <p:nvPr/>
        </p:nvSpPr>
        <p:spPr>
          <a:xfrm>
            <a:off x="4307734" y="5460434"/>
            <a:ext cx="0" cy="359410"/>
          </a:xfrm>
          <a:custGeom>
            <a:avLst/>
            <a:gdLst/>
            <a:ahLst/>
            <a:cxnLst/>
            <a:rect l="l" t="t" r="r" b="b"/>
            <a:pathLst>
              <a:path h="359410">
                <a:moveTo>
                  <a:pt x="0" y="0"/>
                </a:moveTo>
                <a:lnTo>
                  <a:pt x="0" y="359410"/>
                </a:lnTo>
              </a:path>
            </a:pathLst>
          </a:custGeom>
          <a:ln w="7632">
            <a:solidFill>
              <a:srgbClr val="666666"/>
            </a:solidFill>
          </a:ln>
        </p:spPr>
        <p:txBody>
          <a:bodyPr wrap="square" lIns="0" tIns="0" rIns="0" bIns="0" rtlCol="0"/>
          <a:lstStyle/>
          <a:p>
            <a:endParaRPr/>
          </a:p>
        </p:txBody>
      </p:sp>
      <p:sp>
        <p:nvSpPr>
          <p:cNvPr id="18" name="object 22"/>
          <p:cNvSpPr/>
          <p:nvPr/>
        </p:nvSpPr>
        <p:spPr>
          <a:xfrm>
            <a:off x="4303918" y="5456625"/>
            <a:ext cx="1087120" cy="0"/>
          </a:xfrm>
          <a:custGeom>
            <a:avLst/>
            <a:gdLst/>
            <a:ahLst/>
            <a:cxnLst/>
            <a:rect l="l" t="t" r="r" b="b"/>
            <a:pathLst>
              <a:path w="1087120">
                <a:moveTo>
                  <a:pt x="0" y="0"/>
                </a:moveTo>
                <a:lnTo>
                  <a:pt x="1086832" y="0"/>
                </a:lnTo>
              </a:path>
            </a:pathLst>
          </a:custGeom>
          <a:ln w="7620">
            <a:solidFill>
              <a:srgbClr val="666666"/>
            </a:solidFill>
          </a:ln>
        </p:spPr>
        <p:txBody>
          <a:bodyPr wrap="square" lIns="0" tIns="0" rIns="0" bIns="0" rtlCol="0"/>
          <a:lstStyle/>
          <a:p>
            <a:endParaRPr/>
          </a:p>
        </p:txBody>
      </p:sp>
      <p:sp>
        <p:nvSpPr>
          <p:cNvPr id="19" name="object 23"/>
          <p:cNvSpPr/>
          <p:nvPr/>
        </p:nvSpPr>
        <p:spPr>
          <a:xfrm>
            <a:off x="4305823" y="5456625"/>
            <a:ext cx="0" cy="367030"/>
          </a:xfrm>
          <a:custGeom>
            <a:avLst/>
            <a:gdLst/>
            <a:ahLst/>
            <a:cxnLst/>
            <a:rect l="l" t="t" r="r" b="b"/>
            <a:pathLst>
              <a:path h="367029">
                <a:moveTo>
                  <a:pt x="0" y="0"/>
                </a:moveTo>
                <a:lnTo>
                  <a:pt x="0" y="367029"/>
                </a:lnTo>
              </a:path>
            </a:pathLst>
          </a:custGeom>
          <a:ln w="11455">
            <a:solidFill>
              <a:srgbClr val="666666"/>
            </a:solidFill>
          </a:ln>
        </p:spPr>
        <p:txBody>
          <a:bodyPr wrap="square" lIns="0" tIns="0" rIns="0" bIns="0" rtlCol="0"/>
          <a:lstStyle/>
          <a:p>
            <a:endParaRPr/>
          </a:p>
        </p:txBody>
      </p:sp>
      <p:sp>
        <p:nvSpPr>
          <p:cNvPr id="20" name="object 24"/>
          <p:cNvSpPr/>
          <p:nvPr/>
        </p:nvSpPr>
        <p:spPr>
          <a:xfrm>
            <a:off x="4300095" y="5452815"/>
            <a:ext cx="1094740" cy="0"/>
          </a:xfrm>
          <a:custGeom>
            <a:avLst/>
            <a:gdLst/>
            <a:ahLst/>
            <a:cxnLst/>
            <a:rect l="l" t="t" r="r" b="b"/>
            <a:pathLst>
              <a:path w="1094739">
                <a:moveTo>
                  <a:pt x="0" y="0"/>
                </a:moveTo>
                <a:lnTo>
                  <a:pt x="1094498" y="0"/>
                </a:lnTo>
              </a:path>
            </a:pathLst>
          </a:custGeom>
          <a:ln w="7620">
            <a:solidFill>
              <a:srgbClr val="666666"/>
            </a:solidFill>
          </a:ln>
        </p:spPr>
        <p:txBody>
          <a:bodyPr wrap="square" lIns="0" tIns="0" rIns="0" bIns="0" rtlCol="0"/>
          <a:lstStyle/>
          <a:p>
            <a:endParaRPr/>
          </a:p>
        </p:txBody>
      </p:sp>
      <p:sp>
        <p:nvSpPr>
          <p:cNvPr id="21" name="object 25"/>
          <p:cNvSpPr/>
          <p:nvPr/>
        </p:nvSpPr>
        <p:spPr>
          <a:xfrm>
            <a:off x="5386961" y="5456713"/>
            <a:ext cx="8255" cy="4445"/>
          </a:xfrm>
          <a:custGeom>
            <a:avLst/>
            <a:gdLst/>
            <a:ahLst/>
            <a:cxnLst/>
            <a:rect l="l" t="t" r="r" b="b"/>
            <a:pathLst>
              <a:path w="8254" h="4445">
                <a:moveTo>
                  <a:pt x="7632" y="0"/>
                </a:moveTo>
                <a:lnTo>
                  <a:pt x="0" y="0"/>
                </a:lnTo>
                <a:lnTo>
                  <a:pt x="0" y="3822"/>
                </a:lnTo>
                <a:lnTo>
                  <a:pt x="7632" y="3822"/>
                </a:lnTo>
                <a:lnTo>
                  <a:pt x="7632" y="0"/>
                </a:lnTo>
                <a:close/>
              </a:path>
            </a:pathLst>
          </a:custGeom>
          <a:solidFill>
            <a:srgbClr val="666666"/>
          </a:solidFill>
        </p:spPr>
        <p:txBody>
          <a:bodyPr wrap="square" lIns="0" tIns="0" rIns="0" bIns="0" rtlCol="0"/>
          <a:lstStyle/>
          <a:p>
            <a:endParaRPr/>
          </a:p>
        </p:txBody>
      </p:sp>
      <p:sp>
        <p:nvSpPr>
          <p:cNvPr id="22" name="object 26"/>
          <p:cNvSpPr/>
          <p:nvPr/>
        </p:nvSpPr>
        <p:spPr>
          <a:xfrm>
            <a:off x="4319183" y="5831275"/>
            <a:ext cx="1087120" cy="0"/>
          </a:xfrm>
          <a:custGeom>
            <a:avLst/>
            <a:gdLst/>
            <a:ahLst/>
            <a:cxnLst/>
            <a:rect l="l" t="t" r="r" b="b"/>
            <a:pathLst>
              <a:path w="1087120">
                <a:moveTo>
                  <a:pt x="0" y="0"/>
                </a:moveTo>
                <a:lnTo>
                  <a:pt x="1086832" y="0"/>
                </a:lnTo>
              </a:path>
            </a:pathLst>
          </a:custGeom>
          <a:ln w="7619">
            <a:solidFill>
              <a:srgbClr val="000000"/>
            </a:solidFill>
          </a:ln>
        </p:spPr>
        <p:txBody>
          <a:bodyPr wrap="square" lIns="0" tIns="0" rIns="0" bIns="0" rtlCol="0"/>
          <a:lstStyle/>
          <a:p>
            <a:endParaRPr/>
          </a:p>
        </p:txBody>
      </p:sp>
      <p:sp>
        <p:nvSpPr>
          <p:cNvPr id="23" name="object 27"/>
          <p:cNvSpPr/>
          <p:nvPr/>
        </p:nvSpPr>
        <p:spPr>
          <a:xfrm>
            <a:off x="5402216" y="5468054"/>
            <a:ext cx="0" cy="359410"/>
          </a:xfrm>
          <a:custGeom>
            <a:avLst/>
            <a:gdLst/>
            <a:ahLst/>
            <a:cxnLst/>
            <a:rect l="l" t="t" r="r" b="b"/>
            <a:pathLst>
              <a:path h="359410">
                <a:moveTo>
                  <a:pt x="0" y="0"/>
                </a:moveTo>
                <a:lnTo>
                  <a:pt x="0" y="359410"/>
                </a:lnTo>
              </a:path>
            </a:pathLst>
          </a:custGeom>
          <a:ln w="7599">
            <a:solidFill>
              <a:srgbClr val="000000"/>
            </a:solidFill>
          </a:ln>
        </p:spPr>
        <p:txBody>
          <a:bodyPr wrap="square" lIns="0" tIns="0" rIns="0" bIns="0" rtlCol="0"/>
          <a:lstStyle/>
          <a:p>
            <a:endParaRPr/>
          </a:p>
        </p:txBody>
      </p:sp>
      <p:sp>
        <p:nvSpPr>
          <p:cNvPr id="24" name="object 28"/>
          <p:cNvSpPr/>
          <p:nvPr/>
        </p:nvSpPr>
        <p:spPr>
          <a:xfrm>
            <a:off x="4315373" y="5835084"/>
            <a:ext cx="1094740" cy="0"/>
          </a:xfrm>
          <a:custGeom>
            <a:avLst/>
            <a:gdLst/>
            <a:ahLst/>
            <a:cxnLst/>
            <a:rect l="l" t="t" r="r" b="b"/>
            <a:pathLst>
              <a:path w="1094739">
                <a:moveTo>
                  <a:pt x="0" y="0"/>
                </a:moveTo>
                <a:lnTo>
                  <a:pt x="1094498" y="0"/>
                </a:lnTo>
              </a:path>
            </a:pathLst>
          </a:custGeom>
          <a:ln w="7619">
            <a:solidFill>
              <a:srgbClr val="000000"/>
            </a:solidFill>
          </a:ln>
        </p:spPr>
        <p:txBody>
          <a:bodyPr wrap="square" lIns="0" tIns="0" rIns="0" bIns="0" rtlCol="0"/>
          <a:lstStyle/>
          <a:p>
            <a:endParaRPr/>
          </a:p>
        </p:txBody>
      </p:sp>
      <p:sp>
        <p:nvSpPr>
          <p:cNvPr id="25" name="object 29"/>
          <p:cNvSpPr/>
          <p:nvPr/>
        </p:nvSpPr>
        <p:spPr>
          <a:xfrm>
            <a:off x="4315373" y="5827465"/>
            <a:ext cx="8255" cy="3810"/>
          </a:xfrm>
          <a:custGeom>
            <a:avLst/>
            <a:gdLst/>
            <a:ahLst/>
            <a:cxnLst/>
            <a:rect l="l" t="t" r="r" b="b"/>
            <a:pathLst>
              <a:path w="8254" h="3810">
                <a:moveTo>
                  <a:pt x="0" y="3810"/>
                </a:moveTo>
                <a:lnTo>
                  <a:pt x="7632" y="3810"/>
                </a:lnTo>
                <a:lnTo>
                  <a:pt x="7632" y="0"/>
                </a:lnTo>
                <a:lnTo>
                  <a:pt x="0" y="0"/>
                </a:lnTo>
                <a:lnTo>
                  <a:pt x="0" y="3810"/>
                </a:lnTo>
                <a:close/>
              </a:path>
            </a:pathLst>
          </a:custGeom>
          <a:solidFill>
            <a:srgbClr val="000000"/>
          </a:solidFill>
        </p:spPr>
        <p:txBody>
          <a:bodyPr wrap="square" lIns="0" tIns="0" rIns="0" bIns="0" rtlCol="0"/>
          <a:lstStyle/>
          <a:p>
            <a:endParaRPr/>
          </a:p>
        </p:txBody>
      </p:sp>
      <p:sp>
        <p:nvSpPr>
          <p:cNvPr id="26" name="object 30"/>
          <p:cNvSpPr/>
          <p:nvPr/>
        </p:nvSpPr>
        <p:spPr>
          <a:xfrm>
            <a:off x="5406056" y="5471865"/>
            <a:ext cx="0" cy="359410"/>
          </a:xfrm>
          <a:custGeom>
            <a:avLst/>
            <a:gdLst/>
            <a:ahLst/>
            <a:cxnLst/>
            <a:rect l="l" t="t" r="r" b="b"/>
            <a:pathLst>
              <a:path h="359410">
                <a:moveTo>
                  <a:pt x="0" y="0"/>
                </a:moveTo>
                <a:lnTo>
                  <a:pt x="0" y="359410"/>
                </a:lnTo>
              </a:path>
            </a:pathLst>
          </a:custGeom>
          <a:ln w="7632">
            <a:solidFill>
              <a:srgbClr val="000000"/>
            </a:solidFill>
          </a:ln>
        </p:spPr>
        <p:txBody>
          <a:bodyPr wrap="square" lIns="0" tIns="0" rIns="0" bIns="0" rtlCol="0"/>
          <a:lstStyle/>
          <a:p>
            <a:endParaRPr/>
          </a:p>
        </p:txBody>
      </p:sp>
      <p:sp>
        <p:nvSpPr>
          <p:cNvPr id="27" name="object 31"/>
          <p:cNvSpPr/>
          <p:nvPr/>
        </p:nvSpPr>
        <p:spPr>
          <a:xfrm>
            <a:off x="5398417" y="5464245"/>
            <a:ext cx="12065" cy="7620"/>
          </a:xfrm>
          <a:custGeom>
            <a:avLst/>
            <a:gdLst/>
            <a:ahLst/>
            <a:cxnLst/>
            <a:rect l="l" t="t" r="r" b="b"/>
            <a:pathLst>
              <a:path w="12064" h="7620">
                <a:moveTo>
                  <a:pt x="0" y="7619"/>
                </a:moveTo>
                <a:lnTo>
                  <a:pt x="11455" y="7619"/>
                </a:lnTo>
                <a:lnTo>
                  <a:pt x="11455" y="0"/>
                </a:lnTo>
                <a:lnTo>
                  <a:pt x="0" y="0"/>
                </a:lnTo>
                <a:lnTo>
                  <a:pt x="0" y="7619"/>
                </a:lnTo>
                <a:close/>
              </a:path>
            </a:pathLst>
          </a:custGeom>
          <a:solidFill>
            <a:srgbClr val="000000"/>
          </a:solidFill>
        </p:spPr>
        <p:txBody>
          <a:bodyPr wrap="square" lIns="0" tIns="0" rIns="0" bIns="0" rtlCol="0"/>
          <a:lstStyle/>
          <a:p>
            <a:endParaRPr/>
          </a:p>
        </p:txBody>
      </p:sp>
      <p:sp>
        <p:nvSpPr>
          <p:cNvPr id="28" name="object 32"/>
          <p:cNvSpPr/>
          <p:nvPr/>
        </p:nvSpPr>
        <p:spPr>
          <a:xfrm>
            <a:off x="4311552" y="5460530"/>
            <a:ext cx="1087120" cy="367030"/>
          </a:xfrm>
          <a:custGeom>
            <a:avLst/>
            <a:gdLst/>
            <a:ahLst/>
            <a:cxnLst/>
            <a:rect l="l" t="t" r="r" b="b"/>
            <a:pathLst>
              <a:path w="1087120" h="367029">
                <a:moveTo>
                  <a:pt x="0" y="366723"/>
                </a:moveTo>
                <a:lnTo>
                  <a:pt x="1086831" y="366723"/>
                </a:lnTo>
                <a:lnTo>
                  <a:pt x="1086831" y="0"/>
                </a:lnTo>
                <a:lnTo>
                  <a:pt x="0" y="0"/>
                </a:lnTo>
                <a:lnTo>
                  <a:pt x="0" y="366723"/>
                </a:lnTo>
                <a:close/>
              </a:path>
            </a:pathLst>
          </a:custGeom>
          <a:ln w="7630">
            <a:solidFill>
              <a:srgbClr val="000000"/>
            </a:solidFill>
          </a:ln>
        </p:spPr>
        <p:txBody>
          <a:bodyPr wrap="square" lIns="0" tIns="0" rIns="0" bIns="0" rtlCol="0"/>
          <a:lstStyle/>
          <a:p>
            <a:endParaRPr/>
          </a:p>
        </p:txBody>
      </p:sp>
      <p:sp>
        <p:nvSpPr>
          <p:cNvPr id="29" name="object 33"/>
          <p:cNvSpPr txBox="1"/>
          <p:nvPr/>
        </p:nvSpPr>
        <p:spPr>
          <a:xfrm>
            <a:off x="4311550" y="5464346"/>
            <a:ext cx="1083310" cy="359410"/>
          </a:xfrm>
          <a:prstGeom prst="rect">
            <a:avLst/>
          </a:prstGeom>
          <a:solidFill>
            <a:srgbClr val="99CCFF"/>
          </a:solidFill>
        </p:spPr>
        <p:txBody>
          <a:bodyPr vert="horz" wrap="square" lIns="0" tIns="97155" rIns="0" bIns="0" rtlCol="0">
            <a:spAutoFit/>
          </a:bodyPr>
          <a:lstStyle/>
          <a:p>
            <a:pPr marL="192405">
              <a:lnSpc>
                <a:spcPct val="100000"/>
              </a:lnSpc>
              <a:spcBef>
                <a:spcPts val="765"/>
              </a:spcBef>
            </a:pPr>
            <a:r>
              <a:rPr sz="1050" b="1" dirty="0">
                <a:latin typeface="Arial"/>
                <a:cs typeface="Arial"/>
              </a:rPr>
              <a:t>DataNode2</a:t>
            </a:r>
            <a:endParaRPr sz="1050">
              <a:latin typeface="Arial"/>
              <a:cs typeface="Arial"/>
            </a:endParaRPr>
          </a:p>
        </p:txBody>
      </p:sp>
      <p:sp>
        <p:nvSpPr>
          <p:cNvPr id="30" name="object 34"/>
          <p:cNvSpPr/>
          <p:nvPr/>
        </p:nvSpPr>
        <p:spPr>
          <a:xfrm>
            <a:off x="4307734" y="6002725"/>
            <a:ext cx="0" cy="359410"/>
          </a:xfrm>
          <a:custGeom>
            <a:avLst/>
            <a:gdLst/>
            <a:ahLst/>
            <a:cxnLst/>
            <a:rect l="l" t="t" r="r" b="b"/>
            <a:pathLst>
              <a:path h="359410">
                <a:moveTo>
                  <a:pt x="0" y="0"/>
                </a:moveTo>
                <a:lnTo>
                  <a:pt x="0" y="359409"/>
                </a:lnTo>
              </a:path>
            </a:pathLst>
          </a:custGeom>
          <a:ln w="7632">
            <a:solidFill>
              <a:srgbClr val="666666"/>
            </a:solidFill>
          </a:ln>
        </p:spPr>
        <p:txBody>
          <a:bodyPr wrap="square" lIns="0" tIns="0" rIns="0" bIns="0" rtlCol="0"/>
          <a:lstStyle/>
          <a:p>
            <a:endParaRPr/>
          </a:p>
        </p:txBody>
      </p:sp>
      <p:sp>
        <p:nvSpPr>
          <p:cNvPr id="31" name="object 35"/>
          <p:cNvSpPr/>
          <p:nvPr/>
        </p:nvSpPr>
        <p:spPr>
          <a:xfrm>
            <a:off x="4303918" y="5998915"/>
            <a:ext cx="1087120" cy="0"/>
          </a:xfrm>
          <a:custGeom>
            <a:avLst/>
            <a:gdLst/>
            <a:ahLst/>
            <a:cxnLst/>
            <a:rect l="l" t="t" r="r" b="b"/>
            <a:pathLst>
              <a:path w="1087120">
                <a:moveTo>
                  <a:pt x="0" y="0"/>
                </a:moveTo>
                <a:lnTo>
                  <a:pt x="1086832" y="0"/>
                </a:lnTo>
              </a:path>
            </a:pathLst>
          </a:custGeom>
          <a:ln w="7620">
            <a:solidFill>
              <a:srgbClr val="666666"/>
            </a:solidFill>
          </a:ln>
        </p:spPr>
        <p:txBody>
          <a:bodyPr wrap="square" lIns="0" tIns="0" rIns="0" bIns="0" rtlCol="0"/>
          <a:lstStyle/>
          <a:p>
            <a:endParaRPr/>
          </a:p>
        </p:txBody>
      </p:sp>
      <p:sp>
        <p:nvSpPr>
          <p:cNvPr id="32" name="object 36"/>
          <p:cNvSpPr/>
          <p:nvPr/>
        </p:nvSpPr>
        <p:spPr>
          <a:xfrm>
            <a:off x="4305823" y="5998915"/>
            <a:ext cx="0" cy="367030"/>
          </a:xfrm>
          <a:custGeom>
            <a:avLst/>
            <a:gdLst/>
            <a:ahLst/>
            <a:cxnLst/>
            <a:rect l="l" t="t" r="r" b="b"/>
            <a:pathLst>
              <a:path h="367029">
                <a:moveTo>
                  <a:pt x="0" y="0"/>
                </a:moveTo>
                <a:lnTo>
                  <a:pt x="0" y="367029"/>
                </a:lnTo>
              </a:path>
            </a:pathLst>
          </a:custGeom>
          <a:ln w="11455">
            <a:solidFill>
              <a:srgbClr val="666666"/>
            </a:solidFill>
          </a:ln>
        </p:spPr>
        <p:txBody>
          <a:bodyPr wrap="square" lIns="0" tIns="0" rIns="0" bIns="0" rtlCol="0"/>
          <a:lstStyle/>
          <a:p>
            <a:endParaRPr/>
          </a:p>
        </p:txBody>
      </p:sp>
      <p:sp>
        <p:nvSpPr>
          <p:cNvPr id="33" name="object 37"/>
          <p:cNvSpPr/>
          <p:nvPr/>
        </p:nvSpPr>
        <p:spPr>
          <a:xfrm>
            <a:off x="4300095" y="5995104"/>
            <a:ext cx="1094740" cy="0"/>
          </a:xfrm>
          <a:custGeom>
            <a:avLst/>
            <a:gdLst/>
            <a:ahLst/>
            <a:cxnLst/>
            <a:rect l="l" t="t" r="r" b="b"/>
            <a:pathLst>
              <a:path w="1094739">
                <a:moveTo>
                  <a:pt x="0" y="0"/>
                </a:moveTo>
                <a:lnTo>
                  <a:pt x="1094498" y="0"/>
                </a:lnTo>
              </a:path>
            </a:pathLst>
          </a:custGeom>
          <a:ln w="7620">
            <a:solidFill>
              <a:srgbClr val="666666"/>
            </a:solidFill>
          </a:ln>
        </p:spPr>
        <p:txBody>
          <a:bodyPr wrap="square" lIns="0" tIns="0" rIns="0" bIns="0" rtlCol="0"/>
          <a:lstStyle/>
          <a:p>
            <a:endParaRPr/>
          </a:p>
        </p:txBody>
      </p:sp>
      <p:sp>
        <p:nvSpPr>
          <p:cNvPr id="34" name="object 38"/>
          <p:cNvSpPr/>
          <p:nvPr/>
        </p:nvSpPr>
        <p:spPr>
          <a:xfrm>
            <a:off x="5386961" y="5999143"/>
            <a:ext cx="8255" cy="3810"/>
          </a:xfrm>
          <a:custGeom>
            <a:avLst/>
            <a:gdLst/>
            <a:ahLst/>
            <a:cxnLst/>
            <a:rect l="l" t="t" r="r" b="b"/>
            <a:pathLst>
              <a:path w="8254" h="3810">
                <a:moveTo>
                  <a:pt x="7632" y="0"/>
                </a:moveTo>
                <a:lnTo>
                  <a:pt x="0" y="0"/>
                </a:lnTo>
                <a:lnTo>
                  <a:pt x="0" y="3809"/>
                </a:lnTo>
                <a:lnTo>
                  <a:pt x="7632" y="3809"/>
                </a:lnTo>
                <a:lnTo>
                  <a:pt x="7632" y="0"/>
                </a:lnTo>
                <a:close/>
              </a:path>
            </a:pathLst>
          </a:custGeom>
          <a:solidFill>
            <a:srgbClr val="666666"/>
          </a:solidFill>
        </p:spPr>
        <p:txBody>
          <a:bodyPr wrap="square" lIns="0" tIns="0" rIns="0" bIns="0" rtlCol="0"/>
          <a:lstStyle/>
          <a:p>
            <a:endParaRPr/>
          </a:p>
        </p:txBody>
      </p:sp>
      <p:sp>
        <p:nvSpPr>
          <p:cNvPr id="35" name="object 39"/>
          <p:cNvSpPr/>
          <p:nvPr/>
        </p:nvSpPr>
        <p:spPr>
          <a:xfrm>
            <a:off x="4319183" y="6373565"/>
            <a:ext cx="1087120" cy="0"/>
          </a:xfrm>
          <a:custGeom>
            <a:avLst/>
            <a:gdLst/>
            <a:ahLst/>
            <a:cxnLst/>
            <a:rect l="l" t="t" r="r" b="b"/>
            <a:pathLst>
              <a:path w="1087120">
                <a:moveTo>
                  <a:pt x="0" y="0"/>
                </a:moveTo>
                <a:lnTo>
                  <a:pt x="1086832" y="0"/>
                </a:lnTo>
              </a:path>
            </a:pathLst>
          </a:custGeom>
          <a:ln w="7620">
            <a:solidFill>
              <a:srgbClr val="000000"/>
            </a:solidFill>
          </a:ln>
        </p:spPr>
        <p:txBody>
          <a:bodyPr wrap="square" lIns="0" tIns="0" rIns="0" bIns="0" rtlCol="0"/>
          <a:lstStyle/>
          <a:p>
            <a:endParaRPr/>
          </a:p>
        </p:txBody>
      </p:sp>
      <p:sp>
        <p:nvSpPr>
          <p:cNvPr id="36" name="object 40"/>
          <p:cNvSpPr/>
          <p:nvPr/>
        </p:nvSpPr>
        <p:spPr>
          <a:xfrm>
            <a:off x="5402216" y="6010345"/>
            <a:ext cx="0" cy="359410"/>
          </a:xfrm>
          <a:custGeom>
            <a:avLst/>
            <a:gdLst/>
            <a:ahLst/>
            <a:cxnLst/>
            <a:rect l="l" t="t" r="r" b="b"/>
            <a:pathLst>
              <a:path h="359410">
                <a:moveTo>
                  <a:pt x="0" y="0"/>
                </a:moveTo>
                <a:lnTo>
                  <a:pt x="0" y="359410"/>
                </a:lnTo>
              </a:path>
            </a:pathLst>
          </a:custGeom>
          <a:ln w="7599">
            <a:solidFill>
              <a:srgbClr val="000000"/>
            </a:solidFill>
          </a:ln>
        </p:spPr>
        <p:txBody>
          <a:bodyPr wrap="square" lIns="0" tIns="0" rIns="0" bIns="0" rtlCol="0"/>
          <a:lstStyle/>
          <a:p>
            <a:endParaRPr/>
          </a:p>
        </p:txBody>
      </p:sp>
      <p:sp>
        <p:nvSpPr>
          <p:cNvPr id="37" name="object 41"/>
          <p:cNvSpPr/>
          <p:nvPr/>
        </p:nvSpPr>
        <p:spPr>
          <a:xfrm>
            <a:off x="4315373" y="6377375"/>
            <a:ext cx="1094740" cy="0"/>
          </a:xfrm>
          <a:custGeom>
            <a:avLst/>
            <a:gdLst/>
            <a:ahLst/>
            <a:cxnLst/>
            <a:rect l="l" t="t" r="r" b="b"/>
            <a:pathLst>
              <a:path w="1094739">
                <a:moveTo>
                  <a:pt x="0" y="0"/>
                </a:moveTo>
                <a:lnTo>
                  <a:pt x="1094498" y="0"/>
                </a:lnTo>
              </a:path>
            </a:pathLst>
          </a:custGeom>
          <a:ln w="7619">
            <a:solidFill>
              <a:srgbClr val="000000"/>
            </a:solidFill>
          </a:ln>
        </p:spPr>
        <p:txBody>
          <a:bodyPr wrap="square" lIns="0" tIns="0" rIns="0" bIns="0" rtlCol="0"/>
          <a:lstStyle/>
          <a:p>
            <a:endParaRPr/>
          </a:p>
        </p:txBody>
      </p:sp>
      <p:sp>
        <p:nvSpPr>
          <p:cNvPr id="38" name="object 42"/>
          <p:cNvSpPr/>
          <p:nvPr/>
        </p:nvSpPr>
        <p:spPr>
          <a:xfrm>
            <a:off x="4315373" y="6369754"/>
            <a:ext cx="8255" cy="3810"/>
          </a:xfrm>
          <a:custGeom>
            <a:avLst/>
            <a:gdLst/>
            <a:ahLst/>
            <a:cxnLst/>
            <a:rect l="l" t="t" r="r" b="b"/>
            <a:pathLst>
              <a:path w="8254" h="3810">
                <a:moveTo>
                  <a:pt x="0" y="3810"/>
                </a:moveTo>
                <a:lnTo>
                  <a:pt x="7632" y="3810"/>
                </a:lnTo>
                <a:lnTo>
                  <a:pt x="7632" y="0"/>
                </a:lnTo>
                <a:lnTo>
                  <a:pt x="0" y="0"/>
                </a:lnTo>
                <a:lnTo>
                  <a:pt x="0" y="3810"/>
                </a:lnTo>
                <a:close/>
              </a:path>
            </a:pathLst>
          </a:custGeom>
          <a:solidFill>
            <a:srgbClr val="000000"/>
          </a:solidFill>
        </p:spPr>
        <p:txBody>
          <a:bodyPr wrap="square" lIns="0" tIns="0" rIns="0" bIns="0" rtlCol="0"/>
          <a:lstStyle/>
          <a:p>
            <a:endParaRPr/>
          </a:p>
        </p:txBody>
      </p:sp>
      <p:sp>
        <p:nvSpPr>
          <p:cNvPr id="39" name="object 43"/>
          <p:cNvSpPr/>
          <p:nvPr/>
        </p:nvSpPr>
        <p:spPr>
          <a:xfrm>
            <a:off x="5406056" y="6014154"/>
            <a:ext cx="0" cy="359410"/>
          </a:xfrm>
          <a:custGeom>
            <a:avLst/>
            <a:gdLst/>
            <a:ahLst/>
            <a:cxnLst/>
            <a:rect l="l" t="t" r="r" b="b"/>
            <a:pathLst>
              <a:path h="359410">
                <a:moveTo>
                  <a:pt x="0" y="0"/>
                </a:moveTo>
                <a:lnTo>
                  <a:pt x="0" y="359410"/>
                </a:lnTo>
              </a:path>
            </a:pathLst>
          </a:custGeom>
          <a:ln w="7632">
            <a:solidFill>
              <a:srgbClr val="000000"/>
            </a:solidFill>
          </a:ln>
        </p:spPr>
        <p:txBody>
          <a:bodyPr wrap="square" lIns="0" tIns="0" rIns="0" bIns="0" rtlCol="0"/>
          <a:lstStyle/>
          <a:p>
            <a:endParaRPr/>
          </a:p>
        </p:txBody>
      </p:sp>
      <p:sp>
        <p:nvSpPr>
          <p:cNvPr id="40" name="object 44"/>
          <p:cNvSpPr/>
          <p:nvPr/>
        </p:nvSpPr>
        <p:spPr>
          <a:xfrm>
            <a:off x="5398417" y="6006534"/>
            <a:ext cx="12065" cy="7620"/>
          </a:xfrm>
          <a:custGeom>
            <a:avLst/>
            <a:gdLst/>
            <a:ahLst/>
            <a:cxnLst/>
            <a:rect l="l" t="t" r="r" b="b"/>
            <a:pathLst>
              <a:path w="12064" h="7620">
                <a:moveTo>
                  <a:pt x="0" y="7620"/>
                </a:moveTo>
                <a:lnTo>
                  <a:pt x="11455" y="7620"/>
                </a:lnTo>
                <a:lnTo>
                  <a:pt x="11455" y="0"/>
                </a:lnTo>
                <a:lnTo>
                  <a:pt x="0" y="0"/>
                </a:lnTo>
                <a:lnTo>
                  <a:pt x="0" y="7620"/>
                </a:lnTo>
                <a:close/>
              </a:path>
            </a:pathLst>
          </a:custGeom>
          <a:solidFill>
            <a:srgbClr val="000000"/>
          </a:solidFill>
        </p:spPr>
        <p:txBody>
          <a:bodyPr wrap="square" lIns="0" tIns="0" rIns="0" bIns="0" rtlCol="0"/>
          <a:lstStyle/>
          <a:p>
            <a:endParaRPr/>
          </a:p>
        </p:txBody>
      </p:sp>
      <p:sp>
        <p:nvSpPr>
          <p:cNvPr id="41" name="object 45"/>
          <p:cNvSpPr/>
          <p:nvPr/>
        </p:nvSpPr>
        <p:spPr>
          <a:xfrm>
            <a:off x="4311552" y="6002955"/>
            <a:ext cx="1087120" cy="367030"/>
          </a:xfrm>
          <a:custGeom>
            <a:avLst/>
            <a:gdLst/>
            <a:ahLst/>
            <a:cxnLst/>
            <a:rect l="l" t="t" r="r" b="b"/>
            <a:pathLst>
              <a:path w="1087120" h="367029">
                <a:moveTo>
                  <a:pt x="0" y="366723"/>
                </a:moveTo>
                <a:lnTo>
                  <a:pt x="1086831" y="366723"/>
                </a:lnTo>
                <a:lnTo>
                  <a:pt x="1086831" y="0"/>
                </a:lnTo>
                <a:lnTo>
                  <a:pt x="0" y="0"/>
                </a:lnTo>
                <a:lnTo>
                  <a:pt x="0" y="366723"/>
                </a:lnTo>
                <a:close/>
              </a:path>
            </a:pathLst>
          </a:custGeom>
          <a:ln w="7630">
            <a:solidFill>
              <a:srgbClr val="000000"/>
            </a:solidFill>
          </a:ln>
        </p:spPr>
        <p:txBody>
          <a:bodyPr wrap="square" lIns="0" tIns="0" rIns="0" bIns="0" rtlCol="0"/>
          <a:lstStyle/>
          <a:p>
            <a:endParaRPr/>
          </a:p>
        </p:txBody>
      </p:sp>
      <p:sp>
        <p:nvSpPr>
          <p:cNvPr id="42" name="object 46"/>
          <p:cNvSpPr txBox="1"/>
          <p:nvPr/>
        </p:nvSpPr>
        <p:spPr>
          <a:xfrm>
            <a:off x="4315368" y="6006770"/>
            <a:ext cx="1079500" cy="359410"/>
          </a:xfrm>
          <a:prstGeom prst="rect">
            <a:avLst/>
          </a:prstGeom>
          <a:solidFill>
            <a:srgbClr val="99CCFF"/>
          </a:solidFill>
        </p:spPr>
        <p:txBody>
          <a:bodyPr vert="horz" wrap="square" lIns="0" tIns="97790" rIns="0" bIns="0" rtlCol="0">
            <a:spAutoFit/>
          </a:bodyPr>
          <a:lstStyle/>
          <a:p>
            <a:pPr algn="ctr">
              <a:lnSpc>
                <a:spcPct val="100000"/>
              </a:lnSpc>
              <a:spcBef>
                <a:spcPts val="770"/>
              </a:spcBef>
            </a:pPr>
            <a:r>
              <a:rPr sz="1050" b="1" dirty="0">
                <a:latin typeface="Arial"/>
                <a:cs typeface="Arial"/>
              </a:rPr>
              <a:t>…</a:t>
            </a:r>
            <a:endParaRPr sz="1050">
              <a:latin typeface="Arial"/>
              <a:cs typeface="Arial"/>
            </a:endParaRPr>
          </a:p>
        </p:txBody>
      </p:sp>
      <p:sp>
        <p:nvSpPr>
          <p:cNvPr id="43" name="object 47"/>
          <p:cNvSpPr/>
          <p:nvPr/>
        </p:nvSpPr>
        <p:spPr>
          <a:xfrm>
            <a:off x="5660536" y="4630045"/>
            <a:ext cx="0" cy="603885"/>
          </a:xfrm>
          <a:custGeom>
            <a:avLst/>
            <a:gdLst/>
            <a:ahLst/>
            <a:cxnLst/>
            <a:rect l="l" t="t" r="r" b="b"/>
            <a:pathLst>
              <a:path h="603885">
                <a:moveTo>
                  <a:pt x="0" y="0"/>
                </a:moveTo>
                <a:lnTo>
                  <a:pt x="0" y="603657"/>
                </a:lnTo>
              </a:path>
            </a:pathLst>
          </a:custGeom>
          <a:ln w="12097">
            <a:solidFill>
              <a:srgbClr val="666666"/>
            </a:solidFill>
          </a:ln>
        </p:spPr>
        <p:txBody>
          <a:bodyPr wrap="square" lIns="0" tIns="0" rIns="0" bIns="0" rtlCol="0"/>
          <a:lstStyle/>
          <a:p>
            <a:endParaRPr/>
          </a:p>
        </p:txBody>
      </p:sp>
      <p:sp>
        <p:nvSpPr>
          <p:cNvPr id="44" name="object 48"/>
          <p:cNvSpPr/>
          <p:nvPr/>
        </p:nvSpPr>
        <p:spPr>
          <a:xfrm>
            <a:off x="5654487" y="4532522"/>
            <a:ext cx="1125855" cy="113030"/>
          </a:xfrm>
          <a:custGeom>
            <a:avLst/>
            <a:gdLst/>
            <a:ahLst/>
            <a:cxnLst/>
            <a:rect l="l" t="t" r="r" b="b"/>
            <a:pathLst>
              <a:path w="1125854" h="113030">
                <a:moveTo>
                  <a:pt x="565111" y="0"/>
                </a:moveTo>
                <a:lnTo>
                  <a:pt x="488429" y="890"/>
                </a:lnTo>
                <a:lnTo>
                  <a:pt x="414882" y="3482"/>
                </a:lnTo>
                <a:lnTo>
                  <a:pt x="345144" y="7662"/>
                </a:lnTo>
                <a:lnTo>
                  <a:pt x="279889" y="13311"/>
                </a:lnTo>
                <a:lnTo>
                  <a:pt x="219788" y="20316"/>
                </a:lnTo>
                <a:lnTo>
                  <a:pt x="165517" y="28559"/>
                </a:lnTo>
                <a:lnTo>
                  <a:pt x="117748" y="37924"/>
                </a:lnTo>
                <a:lnTo>
                  <a:pt x="77154" y="48295"/>
                </a:lnTo>
                <a:lnTo>
                  <a:pt x="20186" y="71593"/>
                </a:lnTo>
                <a:lnTo>
                  <a:pt x="0" y="97523"/>
                </a:lnTo>
                <a:lnTo>
                  <a:pt x="5158" y="110721"/>
                </a:lnTo>
                <a:lnTo>
                  <a:pt x="7632" y="112805"/>
                </a:lnTo>
                <a:lnTo>
                  <a:pt x="7632" y="105143"/>
                </a:lnTo>
                <a:lnTo>
                  <a:pt x="12791" y="91907"/>
                </a:lnTo>
                <a:lnTo>
                  <a:pt x="52042" y="67179"/>
                </a:lnTo>
                <a:lnTo>
                  <a:pt x="125380" y="45549"/>
                </a:lnTo>
                <a:lnTo>
                  <a:pt x="173150" y="36185"/>
                </a:lnTo>
                <a:lnTo>
                  <a:pt x="227421" y="27944"/>
                </a:lnTo>
                <a:lnTo>
                  <a:pt x="287521" y="20941"/>
                </a:lnTo>
                <a:lnTo>
                  <a:pt x="352777" y="15292"/>
                </a:lnTo>
                <a:lnTo>
                  <a:pt x="422515" y="11114"/>
                </a:lnTo>
                <a:lnTo>
                  <a:pt x="496062" y="8522"/>
                </a:lnTo>
                <a:lnTo>
                  <a:pt x="572744" y="7632"/>
                </a:lnTo>
                <a:lnTo>
                  <a:pt x="784500" y="7632"/>
                </a:lnTo>
                <a:lnTo>
                  <a:pt x="715276" y="3482"/>
                </a:lnTo>
                <a:lnTo>
                  <a:pt x="641759" y="890"/>
                </a:lnTo>
                <a:lnTo>
                  <a:pt x="565111" y="0"/>
                </a:lnTo>
                <a:close/>
              </a:path>
              <a:path w="1125854" h="113030">
                <a:moveTo>
                  <a:pt x="784500" y="7632"/>
                </a:moveTo>
                <a:lnTo>
                  <a:pt x="572744" y="7632"/>
                </a:lnTo>
                <a:lnTo>
                  <a:pt x="649391" y="8522"/>
                </a:lnTo>
                <a:lnTo>
                  <a:pt x="722909" y="11114"/>
                </a:lnTo>
                <a:lnTo>
                  <a:pt x="792623" y="15292"/>
                </a:lnTo>
                <a:lnTo>
                  <a:pt x="857860" y="20941"/>
                </a:lnTo>
                <a:lnTo>
                  <a:pt x="917945" y="27944"/>
                </a:lnTo>
                <a:lnTo>
                  <a:pt x="972205" y="36185"/>
                </a:lnTo>
                <a:lnTo>
                  <a:pt x="1019966" y="45549"/>
                </a:lnTo>
                <a:lnTo>
                  <a:pt x="1060555" y="55919"/>
                </a:lnTo>
                <a:lnTo>
                  <a:pt x="1117518" y="79214"/>
                </a:lnTo>
                <a:lnTo>
                  <a:pt x="1125594" y="86035"/>
                </a:lnTo>
                <a:lnTo>
                  <a:pt x="1124912" y="84287"/>
                </a:lnTo>
                <a:lnTo>
                  <a:pt x="1085664" y="59557"/>
                </a:lnTo>
                <a:lnTo>
                  <a:pt x="1012334" y="37924"/>
                </a:lnTo>
                <a:lnTo>
                  <a:pt x="964572" y="28559"/>
                </a:lnTo>
                <a:lnTo>
                  <a:pt x="910312" y="20316"/>
                </a:lnTo>
                <a:lnTo>
                  <a:pt x="850227" y="13311"/>
                </a:lnTo>
                <a:lnTo>
                  <a:pt x="784990" y="7662"/>
                </a:lnTo>
                <a:lnTo>
                  <a:pt x="784500" y="7632"/>
                </a:lnTo>
                <a:close/>
              </a:path>
            </a:pathLst>
          </a:custGeom>
          <a:solidFill>
            <a:srgbClr val="666666"/>
          </a:solidFill>
        </p:spPr>
        <p:txBody>
          <a:bodyPr wrap="square" lIns="0" tIns="0" rIns="0" bIns="0" rtlCol="0"/>
          <a:lstStyle/>
          <a:p>
            <a:endParaRPr/>
          </a:p>
        </p:txBody>
      </p:sp>
      <p:sp>
        <p:nvSpPr>
          <p:cNvPr id="45" name="object 49"/>
          <p:cNvSpPr/>
          <p:nvPr/>
        </p:nvSpPr>
        <p:spPr>
          <a:xfrm>
            <a:off x="5650664" y="4528699"/>
            <a:ext cx="1137285" cy="729615"/>
          </a:xfrm>
          <a:custGeom>
            <a:avLst/>
            <a:gdLst/>
            <a:ahLst/>
            <a:cxnLst/>
            <a:rect l="l" t="t" r="r" b="b"/>
            <a:pathLst>
              <a:path w="1137285" h="729614">
                <a:moveTo>
                  <a:pt x="568782" y="0"/>
                </a:moveTo>
                <a:lnTo>
                  <a:pt x="511060" y="469"/>
                </a:lnTo>
                <a:lnTo>
                  <a:pt x="454875" y="1993"/>
                </a:lnTo>
                <a:lnTo>
                  <a:pt x="400659" y="4432"/>
                </a:lnTo>
                <a:lnTo>
                  <a:pt x="348754" y="7785"/>
                </a:lnTo>
                <a:lnTo>
                  <a:pt x="275450" y="14198"/>
                </a:lnTo>
                <a:lnTo>
                  <a:pt x="230174" y="19392"/>
                </a:lnTo>
                <a:lnTo>
                  <a:pt x="188417" y="25488"/>
                </a:lnTo>
                <a:lnTo>
                  <a:pt x="149948" y="32054"/>
                </a:lnTo>
                <a:lnTo>
                  <a:pt x="99402" y="43192"/>
                </a:lnTo>
                <a:lnTo>
                  <a:pt x="58178" y="55549"/>
                </a:lnTo>
                <a:lnTo>
                  <a:pt x="19240" y="74028"/>
                </a:lnTo>
                <a:lnTo>
                  <a:pt x="7213" y="84404"/>
                </a:lnTo>
                <a:lnTo>
                  <a:pt x="3670" y="89128"/>
                </a:lnTo>
                <a:lnTo>
                  <a:pt x="3517" y="89433"/>
                </a:lnTo>
                <a:lnTo>
                  <a:pt x="3352" y="89585"/>
                </a:lnTo>
                <a:lnTo>
                  <a:pt x="3200" y="89890"/>
                </a:lnTo>
                <a:lnTo>
                  <a:pt x="1066" y="94780"/>
                </a:lnTo>
                <a:lnTo>
                  <a:pt x="914" y="95084"/>
                </a:lnTo>
                <a:lnTo>
                  <a:pt x="812" y="95389"/>
                </a:lnTo>
                <a:lnTo>
                  <a:pt x="762" y="95846"/>
                </a:lnTo>
                <a:lnTo>
                  <a:pt x="0" y="100876"/>
                </a:lnTo>
                <a:lnTo>
                  <a:pt x="0" y="686447"/>
                </a:lnTo>
                <a:lnTo>
                  <a:pt x="762" y="691489"/>
                </a:lnTo>
                <a:lnTo>
                  <a:pt x="762" y="691845"/>
                </a:lnTo>
                <a:lnTo>
                  <a:pt x="3200" y="697433"/>
                </a:lnTo>
                <a:lnTo>
                  <a:pt x="3352" y="697699"/>
                </a:lnTo>
                <a:lnTo>
                  <a:pt x="3670" y="698169"/>
                </a:lnTo>
                <a:lnTo>
                  <a:pt x="7327" y="703097"/>
                </a:lnTo>
                <a:lnTo>
                  <a:pt x="7327" y="703249"/>
                </a:lnTo>
                <a:lnTo>
                  <a:pt x="46875" y="727506"/>
                </a:lnTo>
                <a:lnTo>
                  <a:pt x="51208" y="729173"/>
                </a:lnTo>
                <a:lnTo>
                  <a:pt x="31641" y="719461"/>
                </a:lnTo>
                <a:lnTo>
                  <a:pt x="16614" y="706780"/>
                </a:lnTo>
                <a:lnTo>
                  <a:pt x="13324" y="698349"/>
                </a:lnTo>
                <a:lnTo>
                  <a:pt x="9918" y="693953"/>
                </a:lnTo>
                <a:lnTo>
                  <a:pt x="8242" y="689927"/>
                </a:lnTo>
                <a:lnTo>
                  <a:pt x="7632" y="685431"/>
                </a:lnTo>
                <a:lnTo>
                  <a:pt x="7632" y="118884"/>
                </a:lnTo>
                <a:lnTo>
                  <a:pt x="11455" y="118884"/>
                </a:lnTo>
                <a:lnTo>
                  <a:pt x="11455" y="111377"/>
                </a:lnTo>
                <a:lnTo>
                  <a:pt x="9918" y="109423"/>
                </a:lnTo>
                <a:lnTo>
                  <a:pt x="8242" y="105460"/>
                </a:lnTo>
                <a:lnTo>
                  <a:pt x="7632" y="101346"/>
                </a:lnTo>
                <a:lnTo>
                  <a:pt x="8242" y="97370"/>
                </a:lnTo>
                <a:lnTo>
                  <a:pt x="39852" y="71272"/>
                </a:lnTo>
                <a:lnTo>
                  <a:pt x="86728" y="54483"/>
                </a:lnTo>
                <a:lnTo>
                  <a:pt x="133756" y="43040"/>
                </a:lnTo>
                <a:lnTo>
                  <a:pt x="189649" y="33121"/>
                </a:lnTo>
                <a:lnTo>
                  <a:pt x="231330" y="27012"/>
                </a:lnTo>
                <a:lnTo>
                  <a:pt x="276377" y="21831"/>
                </a:lnTo>
                <a:lnTo>
                  <a:pt x="324167" y="17246"/>
                </a:lnTo>
                <a:lnTo>
                  <a:pt x="401116" y="12065"/>
                </a:lnTo>
                <a:lnTo>
                  <a:pt x="455180" y="9626"/>
                </a:lnTo>
                <a:lnTo>
                  <a:pt x="511213" y="8089"/>
                </a:lnTo>
                <a:lnTo>
                  <a:pt x="786747" y="7632"/>
                </a:lnTo>
                <a:lnTo>
                  <a:pt x="737044" y="4432"/>
                </a:lnTo>
                <a:lnTo>
                  <a:pt x="682840" y="1993"/>
                </a:lnTo>
                <a:lnTo>
                  <a:pt x="626643" y="469"/>
                </a:lnTo>
                <a:lnTo>
                  <a:pt x="568782" y="0"/>
                </a:lnTo>
                <a:close/>
              </a:path>
              <a:path w="1137285" h="729614">
                <a:moveTo>
                  <a:pt x="11455" y="118884"/>
                </a:moveTo>
                <a:lnTo>
                  <a:pt x="7632" y="118884"/>
                </a:lnTo>
                <a:lnTo>
                  <a:pt x="7632" y="119037"/>
                </a:lnTo>
                <a:lnTo>
                  <a:pt x="11455" y="122641"/>
                </a:lnTo>
                <a:lnTo>
                  <a:pt x="11455" y="118884"/>
                </a:lnTo>
                <a:close/>
              </a:path>
              <a:path w="1137285" h="729614">
                <a:moveTo>
                  <a:pt x="786747" y="7632"/>
                </a:moveTo>
                <a:lnTo>
                  <a:pt x="568934" y="7632"/>
                </a:lnTo>
                <a:lnTo>
                  <a:pt x="626490" y="8089"/>
                </a:lnTo>
                <a:lnTo>
                  <a:pt x="682536" y="9626"/>
                </a:lnTo>
                <a:lnTo>
                  <a:pt x="736739" y="12065"/>
                </a:lnTo>
                <a:lnTo>
                  <a:pt x="813549" y="17246"/>
                </a:lnTo>
                <a:lnTo>
                  <a:pt x="861491" y="21831"/>
                </a:lnTo>
                <a:lnTo>
                  <a:pt x="906538" y="27012"/>
                </a:lnTo>
                <a:lnTo>
                  <a:pt x="948220" y="33121"/>
                </a:lnTo>
                <a:lnTo>
                  <a:pt x="986396" y="39535"/>
                </a:lnTo>
                <a:lnTo>
                  <a:pt x="1051128" y="54483"/>
                </a:lnTo>
                <a:lnTo>
                  <a:pt x="1088085" y="67157"/>
                </a:lnTo>
                <a:lnTo>
                  <a:pt x="1102596" y="73723"/>
                </a:lnTo>
                <a:lnTo>
                  <a:pt x="1121341" y="83036"/>
                </a:lnTo>
                <a:lnTo>
                  <a:pt x="1136325" y="95694"/>
                </a:lnTo>
                <a:lnTo>
                  <a:pt x="1136413" y="95846"/>
                </a:lnTo>
                <a:lnTo>
                  <a:pt x="1137170" y="97789"/>
                </a:lnTo>
                <a:lnTo>
                  <a:pt x="1136817" y="95846"/>
                </a:lnTo>
                <a:lnTo>
                  <a:pt x="1136789" y="95389"/>
                </a:lnTo>
                <a:lnTo>
                  <a:pt x="1136637" y="95084"/>
                </a:lnTo>
                <a:lnTo>
                  <a:pt x="1136637" y="94780"/>
                </a:lnTo>
                <a:lnTo>
                  <a:pt x="1134351" y="89890"/>
                </a:lnTo>
                <a:lnTo>
                  <a:pt x="1134351" y="89585"/>
                </a:lnTo>
                <a:lnTo>
                  <a:pt x="1134046" y="89281"/>
                </a:lnTo>
                <a:lnTo>
                  <a:pt x="1101216" y="64401"/>
                </a:lnTo>
                <a:lnTo>
                  <a:pt x="1053122" y="47167"/>
                </a:lnTo>
                <a:lnTo>
                  <a:pt x="1005636" y="35560"/>
                </a:lnTo>
                <a:lnTo>
                  <a:pt x="949439" y="25488"/>
                </a:lnTo>
                <a:lnTo>
                  <a:pt x="907193" y="19380"/>
                </a:lnTo>
                <a:lnTo>
                  <a:pt x="862101" y="14198"/>
                </a:lnTo>
                <a:lnTo>
                  <a:pt x="814158" y="9626"/>
                </a:lnTo>
                <a:lnTo>
                  <a:pt x="786747" y="7632"/>
                </a:lnTo>
                <a:close/>
              </a:path>
            </a:pathLst>
          </a:custGeom>
          <a:solidFill>
            <a:srgbClr val="666666"/>
          </a:solidFill>
        </p:spPr>
        <p:txBody>
          <a:bodyPr wrap="square" lIns="0" tIns="0" rIns="0" bIns="0" rtlCol="0"/>
          <a:lstStyle/>
          <a:p>
            <a:endParaRPr/>
          </a:p>
        </p:txBody>
      </p:sp>
      <p:sp>
        <p:nvSpPr>
          <p:cNvPr id="46" name="object 50"/>
          <p:cNvSpPr/>
          <p:nvPr/>
        </p:nvSpPr>
        <p:spPr>
          <a:xfrm>
            <a:off x="5674218" y="4645298"/>
            <a:ext cx="1125855" cy="682625"/>
          </a:xfrm>
          <a:custGeom>
            <a:avLst/>
            <a:gdLst/>
            <a:ahLst/>
            <a:cxnLst/>
            <a:rect l="l" t="t" r="r" b="b"/>
            <a:pathLst>
              <a:path w="1125854" h="682625">
                <a:moveTo>
                  <a:pt x="0" y="596037"/>
                </a:moveTo>
                <a:lnTo>
                  <a:pt x="39943" y="622516"/>
                </a:lnTo>
                <a:lnTo>
                  <a:pt x="113282" y="644127"/>
                </a:lnTo>
                <a:lnTo>
                  <a:pt x="161052" y="653483"/>
                </a:lnTo>
                <a:lnTo>
                  <a:pt x="215323" y="661717"/>
                </a:lnTo>
                <a:lnTo>
                  <a:pt x="275423" y="668715"/>
                </a:lnTo>
                <a:lnTo>
                  <a:pt x="340679" y="674360"/>
                </a:lnTo>
                <a:lnTo>
                  <a:pt x="410417" y="678535"/>
                </a:lnTo>
                <a:lnTo>
                  <a:pt x="483964" y="681126"/>
                </a:lnTo>
                <a:lnTo>
                  <a:pt x="560646" y="682015"/>
                </a:lnTo>
                <a:lnTo>
                  <a:pt x="637293" y="681126"/>
                </a:lnTo>
                <a:lnTo>
                  <a:pt x="710811" y="678535"/>
                </a:lnTo>
                <a:lnTo>
                  <a:pt x="779938" y="674395"/>
                </a:lnTo>
                <a:lnTo>
                  <a:pt x="553013" y="674395"/>
                </a:lnTo>
                <a:lnTo>
                  <a:pt x="476331" y="673505"/>
                </a:lnTo>
                <a:lnTo>
                  <a:pt x="402784" y="670914"/>
                </a:lnTo>
                <a:lnTo>
                  <a:pt x="333046" y="666738"/>
                </a:lnTo>
                <a:lnTo>
                  <a:pt x="267791" y="661092"/>
                </a:lnTo>
                <a:lnTo>
                  <a:pt x="207690" y="654093"/>
                </a:lnTo>
                <a:lnTo>
                  <a:pt x="153419" y="645856"/>
                </a:lnTo>
                <a:lnTo>
                  <a:pt x="105650" y="636499"/>
                </a:lnTo>
                <a:lnTo>
                  <a:pt x="65056" y="626137"/>
                </a:lnTo>
                <a:lnTo>
                  <a:pt x="8088" y="602862"/>
                </a:lnTo>
                <a:lnTo>
                  <a:pt x="0" y="596037"/>
                </a:lnTo>
                <a:close/>
              </a:path>
              <a:path w="1125854" h="682625">
                <a:moveTo>
                  <a:pt x="1125605" y="0"/>
                </a:moveTo>
                <a:lnTo>
                  <a:pt x="1120447" y="13201"/>
                </a:lnTo>
                <a:lnTo>
                  <a:pt x="1117973" y="15286"/>
                </a:lnTo>
                <a:lnTo>
                  <a:pt x="779938" y="674395"/>
                </a:lnTo>
                <a:lnTo>
                  <a:pt x="845761" y="668715"/>
                </a:lnTo>
                <a:lnTo>
                  <a:pt x="905847" y="661717"/>
                </a:lnTo>
                <a:lnTo>
                  <a:pt x="960107" y="653483"/>
                </a:lnTo>
                <a:lnTo>
                  <a:pt x="1007868" y="644127"/>
                </a:lnTo>
                <a:lnTo>
                  <a:pt x="1048457" y="633766"/>
                </a:lnTo>
                <a:lnTo>
                  <a:pt x="1105420" y="610494"/>
                </a:lnTo>
                <a:lnTo>
                  <a:pt x="1125605" y="584593"/>
                </a:lnTo>
                <a:lnTo>
                  <a:pt x="1125605" y="0"/>
                </a:lnTo>
                <a:close/>
              </a:path>
            </a:pathLst>
          </a:custGeom>
          <a:solidFill>
            <a:srgbClr val="000000"/>
          </a:solidFill>
        </p:spPr>
        <p:txBody>
          <a:bodyPr wrap="square" lIns="0" tIns="0" rIns="0" bIns="0" rtlCol="0"/>
          <a:lstStyle/>
          <a:p>
            <a:endParaRPr/>
          </a:p>
        </p:txBody>
      </p:sp>
      <p:sp>
        <p:nvSpPr>
          <p:cNvPr id="47" name="object 51"/>
          <p:cNvSpPr/>
          <p:nvPr/>
        </p:nvSpPr>
        <p:spPr>
          <a:xfrm>
            <a:off x="6787721" y="4626196"/>
            <a:ext cx="12700" cy="34925"/>
          </a:xfrm>
          <a:custGeom>
            <a:avLst/>
            <a:gdLst/>
            <a:ahLst/>
            <a:cxnLst/>
            <a:rect l="l" t="t" r="r" b="b"/>
            <a:pathLst>
              <a:path w="12700" h="34925">
                <a:moveTo>
                  <a:pt x="0" y="0"/>
                </a:moveTo>
                <a:lnTo>
                  <a:pt x="4469" y="11468"/>
                </a:lnTo>
                <a:lnTo>
                  <a:pt x="4469" y="34387"/>
                </a:lnTo>
                <a:lnTo>
                  <a:pt x="6943" y="32302"/>
                </a:lnTo>
                <a:lnTo>
                  <a:pt x="12102" y="19101"/>
                </a:lnTo>
                <a:lnTo>
                  <a:pt x="6943" y="5865"/>
                </a:lnTo>
                <a:lnTo>
                  <a:pt x="0" y="0"/>
                </a:lnTo>
                <a:close/>
              </a:path>
            </a:pathLst>
          </a:custGeom>
          <a:solidFill>
            <a:srgbClr val="000000"/>
          </a:solidFill>
        </p:spPr>
        <p:txBody>
          <a:bodyPr wrap="square" lIns="0" tIns="0" rIns="0" bIns="0" rtlCol="0"/>
          <a:lstStyle/>
          <a:p>
            <a:endParaRPr/>
          </a:p>
        </p:txBody>
      </p:sp>
      <p:sp>
        <p:nvSpPr>
          <p:cNvPr id="48" name="object 52"/>
          <p:cNvSpPr/>
          <p:nvPr/>
        </p:nvSpPr>
        <p:spPr>
          <a:xfrm>
            <a:off x="5666328" y="4603173"/>
            <a:ext cx="1137920" cy="728345"/>
          </a:xfrm>
          <a:custGeom>
            <a:avLst/>
            <a:gdLst/>
            <a:ahLst/>
            <a:cxnLst/>
            <a:rect l="l" t="t" r="r" b="b"/>
            <a:pathLst>
              <a:path w="1137920" h="728345">
                <a:moveTo>
                  <a:pt x="0" y="629872"/>
                </a:moveTo>
                <a:lnTo>
                  <a:pt x="363" y="632268"/>
                </a:lnTo>
                <a:lnTo>
                  <a:pt x="363" y="632636"/>
                </a:lnTo>
                <a:lnTo>
                  <a:pt x="528" y="632979"/>
                </a:lnTo>
                <a:lnTo>
                  <a:pt x="2814" y="638224"/>
                </a:lnTo>
                <a:lnTo>
                  <a:pt x="3365" y="639088"/>
                </a:lnTo>
                <a:lnTo>
                  <a:pt x="6928" y="643888"/>
                </a:lnTo>
                <a:lnTo>
                  <a:pt x="6928" y="644041"/>
                </a:lnTo>
                <a:lnTo>
                  <a:pt x="46476" y="668285"/>
                </a:lnTo>
                <a:lnTo>
                  <a:pt x="84348" y="680998"/>
                </a:lnTo>
                <a:lnTo>
                  <a:pt x="131681" y="692504"/>
                </a:lnTo>
                <a:lnTo>
                  <a:pt x="188030" y="702715"/>
                </a:lnTo>
                <a:lnTo>
                  <a:pt x="229864" y="708684"/>
                </a:lnTo>
                <a:lnTo>
                  <a:pt x="275216" y="713967"/>
                </a:lnTo>
                <a:lnTo>
                  <a:pt x="323158" y="718437"/>
                </a:lnTo>
                <a:lnTo>
                  <a:pt x="400273" y="723708"/>
                </a:lnTo>
                <a:lnTo>
                  <a:pt x="454476" y="726108"/>
                </a:lnTo>
                <a:lnTo>
                  <a:pt x="510661" y="727607"/>
                </a:lnTo>
                <a:lnTo>
                  <a:pt x="568535" y="728064"/>
                </a:lnTo>
                <a:lnTo>
                  <a:pt x="626257" y="727480"/>
                </a:lnTo>
                <a:lnTo>
                  <a:pt x="682441" y="725994"/>
                </a:lnTo>
                <a:lnTo>
                  <a:pt x="736645" y="723708"/>
                </a:lnTo>
                <a:lnTo>
                  <a:pt x="787770" y="720431"/>
                </a:lnTo>
                <a:lnTo>
                  <a:pt x="568383" y="720431"/>
                </a:lnTo>
                <a:lnTo>
                  <a:pt x="510814" y="719974"/>
                </a:lnTo>
                <a:lnTo>
                  <a:pt x="454781" y="718488"/>
                </a:lnTo>
                <a:lnTo>
                  <a:pt x="400578" y="716088"/>
                </a:lnTo>
                <a:lnTo>
                  <a:pt x="348812" y="712773"/>
                </a:lnTo>
                <a:lnTo>
                  <a:pt x="275826" y="706360"/>
                </a:lnTo>
                <a:lnTo>
                  <a:pt x="218867" y="699502"/>
                </a:lnTo>
                <a:lnTo>
                  <a:pt x="169704" y="691983"/>
                </a:lnTo>
                <a:lnTo>
                  <a:pt x="116415" y="681366"/>
                </a:lnTo>
                <a:lnTo>
                  <a:pt x="72740" y="669542"/>
                </a:lnTo>
                <a:lnTo>
                  <a:pt x="30601" y="652296"/>
                </a:lnTo>
                <a:lnTo>
                  <a:pt x="30100" y="651997"/>
                </a:lnTo>
                <a:lnTo>
                  <a:pt x="15977" y="644987"/>
                </a:lnTo>
                <a:lnTo>
                  <a:pt x="949" y="632306"/>
                </a:lnTo>
                <a:lnTo>
                  <a:pt x="0" y="629872"/>
                </a:lnTo>
                <a:close/>
              </a:path>
              <a:path w="1137920" h="728345">
                <a:moveTo>
                  <a:pt x="1137317" y="59676"/>
                </a:moveTo>
                <a:lnTo>
                  <a:pt x="1129685" y="59676"/>
                </a:lnTo>
                <a:lnTo>
                  <a:pt x="1129685" y="626731"/>
                </a:lnTo>
                <a:lnTo>
                  <a:pt x="1129062" y="630706"/>
                </a:lnTo>
                <a:lnTo>
                  <a:pt x="1097465" y="656855"/>
                </a:lnTo>
                <a:lnTo>
                  <a:pt x="1050589" y="673683"/>
                </a:lnTo>
                <a:lnTo>
                  <a:pt x="1003561" y="685036"/>
                </a:lnTo>
                <a:lnTo>
                  <a:pt x="947668" y="695184"/>
                </a:lnTo>
                <a:lnTo>
                  <a:pt x="884003" y="703858"/>
                </a:lnTo>
                <a:lnTo>
                  <a:pt x="813150" y="710830"/>
                </a:lnTo>
                <a:lnTo>
                  <a:pt x="736188" y="716088"/>
                </a:lnTo>
                <a:lnTo>
                  <a:pt x="682137" y="718374"/>
                </a:lnTo>
                <a:lnTo>
                  <a:pt x="626104" y="719860"/>
                </a:lnTo>
                <a:lnTo>
                  <a:pt x="568383" y="720431"/>
                </a:lnTo>
                <a:lnTo>
                  <a:pt x="787770" y="720431"/>
                </a:lnTo>
                <a:lnTo>
                  <a:pt x="861854" y="713967"/>
                </a:lnTo>
                <a:lnTo>
                  <a:pt x="907054" y="708684"/>
                </a:lnTo>
                <a:lnTo>
                  <a:pt x="948887" y="702715"/>
                </a:lnTo>
                <a:lnTo>
                  <a:pt x="987368" y="696047"/>
                </a:lnTo>
                <a:lnTo>
                  <a:pt x="1037914" y="684998"/>
                </a:lnTo>
                <a:lnTo>
                  <a:pt x="1079139" y="672641"/>
                </a:lnTo>
                <a:lnTo>
                  <a:pt x="1118077" y="654175"/>
                </a:lnTo>
                <a:lnTo>
                  <a:pt x="1129989" y="644041"/>
                </a:lnTo>
                <a:lnTo>
                  <a:pt x="1129989" y="643888"/>
                </a:lnTo>
                <a:lnTo>
                  <a:pt x="1133647" y="638961"/>
                </a:lnTo>
                <a:lnTo>
                  <a:pt x="1134104" y="638224"/>
                </a:lnTo>
                <a:lnTo>
                  <a:pt x="1136555" y="632636"/>
                </a:lnTo>
                <a:lnTo>
                  <a:pt x="1136555" y="632268"/>
                </a:lnTo>
                <a:lnTo>
                  <a:pt x="1137317" y="626731"/>
                </a:lnTo>
                <a:lnTo>
                  <a:pt x="1137317" y="59676"/>
                </a:lnTo>
                <a:close/>
              </a:path>
              <a:path w="1137920" h="728345">
                <a:moveTo>
                  <a:pt x="728758" y="711979"/>
                </a:moveTo>
                <a:lnTo>
                  <a:pt x="711067" y="713039"/>
                </a:lnTo>
                <a:lnTo>
                  <a:pt x="637550" y="715630"/>
                </a:lnTo>
                <a:lnTo>
                  <a:pt x="560902" y="716520"/>
                </a:lnTo>
                <a:lnTo>
                  <a:pt x="725978" y="716520"/>
                </a:lnTo>
                <a:lnTo>
                  <a:pt x="728758" y="711979"/>
                </a:lnTo>
                <a:close/>
              </a:path>
              <a:path w="1137920" h="728345">
                <a:moveTo>
                  <a:pt x="1125862" y="63420"/>
                </a:moveTo>
                <a:lnTo>
                  <a:pt x="728758" y="711979"/>
                </a:lnTo>
                <a:lnTo>
                  <a:pt x="780781" y="708863"/>
                </a:lnTo>
                <a:lnTo>
                  <a:pt x="846018" y="703217"/>
                </a:lnTo>
                <a:lnTo>
                  <a:pt x="906103" y="696217"/>
                </a:lnTo>
                <a:lnTo>
                  <a:pt x="960363" y="687981"/>
                </a:lnTo>
                <a:lnTo>
                  <a:pt x="1008125" y="678624"/>
                </a:lnTo>
                <a:lnTo>
                  <a:pt x="1048830" y="668222"/>
                </a:lnTo>
                <a:lnTo>
                  <a:pt x="1105676" y="644987"/>
                </a:lnTo>
                <a:lnTo>
                  <a:pt x="1125862" y="619085"/>
                </a:lnTo>
                <a:lnTo>
                  <a:pt x="1125862" y="63420"/>
                </a:lnTo>
                <a:close/>
              </a:path>
              <a:path w="1137920" h="728345">
                <a:moveTo>
                  <a:pt x="1088442" y="0"/>
                </a:moveTo>
                <a:lnTo>
                  <a:pt x="1105676" y="8562"/>
                </a:lnTo>
                <a:lnTo>
                  <a:pt x="1120703" y="21256"/>
                </a:lnTo>
                <a:lnTo>
                  <a:pt x="1124013" y="29747"/>
                </a:lnTo>
                <a:lnTo>
                  <a:pt x="1127234" y="34187"/>
                </a:lnTo>
                <a:lnTo>
                  <a:pt x="1129062" y="38314"/>
                </a:lnTo>
                <a:lnTo>
                  <a:pt x="1129685" y="42277"/>
                </a:lnTo>
                <a:lnTo>
                  <a:pt x="1129062" y="46252"/>
                </a:lnTo>
                <a:lnTo>
                  <a:pt x="1127386" y="50214"/>
                </a:lnTo>
                <a:lnTo>
                  <a:pt x="1125862" y="52160"/>
                </a:lnTo>
                <a:lnTo>
                  <a:pt x="1125862" y="63420"/>
                </a:lnTo>
                <a:lnTo>
                  <a:pt x="1129685" y="59828"/>
                </a:lnTo>
                <a:lnTo>
                  <a:pt x="1129685" y="59676"/>
                </a:lnTo>
                <a:lnTo>
                  <a:pt x="1137317" y="59676"/>
                </a:lnTo>
                <a:lnTo>
                  <a:pt x="1137317" y="41515"/>
                </a:lnTo>
                <a:lnTo>
                  <a:pt x="1136403" y="36485"/>
                </a:lnTo>
                <a:lnTo>
                  <a:pt x="1136403" y="36181"/>
                </a:lnTo>
                <a:lnTo>
                  <a:pt x="1136251" y="35876"/>
                </a:lnTo>
                <a:lnTo>
                  <a:pt x="1136251" y="35558"/>
                </a:lnTo>
                <a:lnTo>
                  <a:pt x="1133952" y="30682"/>
                </a:lnTo>
                <a:lnTo>
                  <a:pt x="1133952" y="30377"/>
                </a:lnTo>
                <a:lnTo>
                  <a:pt x="1133647" y="30072"/>
                </a:lnTo>
                <a:lnTo>
                  <a:pt x="1130142" y="25030"/>
                </a:lnTo>
                <a:lnTo>
                  <a:pt x="1090442" y="773"/>
                </a:lnTo>
                <a:lnTo>
                  <a:pt x="1088442" y="0"/>
                </a:lnTo>
                <a:close/>
              </a:path>
            </a:pathLst>
          </a:custGeom>
          <a:solidFill>
            <a:srgbClr val="000000"/>
          </a:solidFill>
        </p:spPr>
        <p:txBody>
          <a:bodyPr wrap="square" lIns="0" tIns="0" rIns="0" bIns="0" rtlCol="0"/>
          <a:lstStyle/>
          <a:p>
            <a:endParaRPr/>
          </a:p>
        </p:txBody>
      </p:sp>
      <p:sp>
        <p:nvSpPr>
          <p:cNvPr id="49" name="object 53"/>
          <p:cNvSpPr/>
          <p:nvPr/>
        </p:nvSpPr>
        <p:spPr>
          <a:xfrm>
            <a:off x="5662120" y="4637665"/>
            <a:ext cx="1130300" cy="682625"/>
          </a:xfrm>
          <a:custGeom>
            <a:avLst/>
            <a:gdLst/>
            <a:ahLst/>
            <a:cxnLst/>
            <a:rect l="l" t="t" r="r" b="b"/>
            <a:pathLst>
              <a:path w="1130300" h="682625">
                <a:moveTo>
                  <a:pt x="0" y="0"/>
                </a:moveTo>
                <a:lnTo>
                  <a:pt x="0" y="584593"/>
                </a:lnTo>
                <a:lnTo>
                  <a:pt x="5158" y="597814"/>
                </a:lnTo>
                <a:lnTo>
                  <a:pt x="44409" y="622518"/>
                </a:lnTo>
                <a:lnTo>
                  <a:pt x="117748" y="644132"/>
                </a:lnTo>
                <a:lnTo>
                  <a:pt x="165517" y="653489"/>
                </a:lnTo>
                <a:lnTo>
                  <a:pt x="219788" y="661725"/>
                </a:lnTo>
                <a:lnTo>
                  <a:pt x="279889" y="668725"/>
                </a:lnTo>
                <a:lnTo>
                  <a:pt x="345144" y="674370"/>
                </a:lnTo>
                <a:lnTo>
                  <a:pt x="414882" y="678547"/>
                </a:lnTo>
                <a:lnTo>
                  <a:pt x="488429" y="681138"/>
                </a:lnTo>
                <a:lnTo>
                  <a:pt x="565111" y="682028"/>
                </a:lnTo>
                <a:lnTo>
                  <a:pt x="641759" y="681138"/>
                </a:lnTo>
                <a:lnTo>
                  <a:pt x="715276" y="678547"/>
                </a:lnTo>
                <a:lnTo>
                  <a:pt x="784990" y="674370"/>
                </a:lnTo>
                <a:lnTo>
                  <a:pt x="850227" y="668725"/>
                </a:lnTo>
                <a:lnTo>
                  <a:pt x="910312" y="661725"/>
                </a:lnTo>
                <a:lnTo>
                  <a:pt x="964572" y="653489"/>
                </a:lnTo>
                <a:lnTo>
                  <a:pt x="1012334" y="644132"/>
                </a:lnTo>
                <a:lnTo>
                  <a:pt x="1052922" y="633769"/>
                </a:lnTo>
                <a:lnTo>
                  <a:pt x="1109885" y="610495"/>
                </a:lnTo>
                <a:lnTo>
                  <a:pt x="1130071" y="584593"/>
                </a:lnTo>
                <a:lnTo>
                  <a:pt x="1130071" y="97370"/>
                </a:lnTo>
                <a:lnTo>
                  <a:pt x="565111" y="97370"/>
                </a:lnTo>
                <a:lnTo>
                  <a:pt x="488429" y="96480"/>
                </a:lnTo>
                <a:lnTo>
                  <a:pt x="414882" y="93888"/>
                </a:lnTo>
                <a:lnTo>
                  <a:pt x="345144" y="89711"/>
                </a:lnTo>
                <a:lnTo>
                  <a:pt x="279889" y="84064"/>
                </a:lnTo>
                <a:lnTo>
                  <a:pt x="219788" y="77065"/>
                </a:lnTo>
                <a:lnTo>
                  <a:pt x="165517" y="68830"/>
                </a:lnTo>
                <a:lnTo>
                  <a:pt x="117748" y="59476"/>
                </a:lnTo>
                <a:lnTo>
                  <a:pt x="77154" y="49120"/>
                </a:lnTo>
                <a:lnTo>
                  <a:pt x="20186" y="25865"/>
                </a:lnTo>
                <a:lnTo>
                  <a:pt x="5158" y="13201"/>
                </a:lnTo>
                <a:lnTo>
                  <a:pt x="0" y="0"/>
                </a:lnTo>
                <a:close/>
              </a:path>
              <a:path w="1130300" h="682625">
                <a:moveTo>
                  <a:pt x="1130071" y="0"/>
                </a:moveTo>
                <a:lnTo>
                  <a:pt x="1085664" y="37877"/>
                </a:lnTo>
                <a:lnTo>
                  <a:pt x="1012334" y="59476"/>
                </a:lnTo>
                <a:lnTo>
                  <a:pt x="964572" y="68830"/>
                </a:lnTo>
                <a:lnTo>
                  <a:pt x="910312" y="77065"/>
                </a:lnTo>
                <a:lnTo>
                  <a:pt x="850227" y="84064"/>
                </a:lnTo>
                <a:lnTo>
                  <a:pt x="784990" y="89711"/>
                </a:lnTo>
                <a:lnTo>
                  <a:pt x="715276" y="93888"/>
                </a:lnTo>
                <a:lnTo>
                  <a:pt x="641759" y="96480"/>
                </a:lnTo>
                <a:lnTo>
                  <a:pt x="565111" y="97370"/>
                </a:lnTo>
                <a:lnTo>
                  <a:pt x="1130071" y="97370"/>
                </a:lnTo>
                <a:lnTo>
                  <a:pt x="1130071" y="0"/>
                </a:lnTo>
                <a:close/>
              </a:path>
            </a:pathLst>
          </a:custGeom>
          <a:solidFill>
            <a:srgbClr val="FFFFFF"/>
          </a:solidFill>
        </p:spPr>
        <p:txBody>
          <a:bodyPr wrap="square" lIns="0" tIns="0" rIns="0" bIns="0" rtlCol="0"/>
          <a:lstStyle/>
          <a:p>
            <a:endParaRPr/>
          </a:p>
        </p:txBody>
      </p:sp>
      <p:sp>
        <p:nvSpPr>
          <p:cNvPr id="50" name="object 54"/>
          <p:cNvSpPr/>
          <p:nvPr/>
        </p:nvSpPr>
        <p:spPr>
          <a:xfrm>
            <a:off x="5662120" y="4540154"/>
            <a:ext cx="1130300" cy="194945"/>
          </a:xfrm>
          <a:custGeom>
            <a:avLst/>
            <a:gdLst/>
            <a:ahLst/>
            <a:cxnLst/>
            <a:rect l="l" t="t" r="r" b="b"/>
            <a:pathLst>
              <a:path w="1130300" h="194945">
                <a:moveTo>
                  <a:pt x="565111" y="0"/>
                </a:moveTo>
                <a:lnTo>
                  <a:pt x="488429" y="889"/>
                </a:lnTo>
                <a:lnTo>
                  <a:pt x="414882" y="3481"/>
                </a:lnTo>
                <a:lnTo>
                  <a:pt x="345144" y="7660"/>
                </a:lnTo>
                <a:lnTo>
                  <a:pt x="279889" y="13308"/>
                </a:lnTo>
                <a:lnTo>
                  <a:pt x="219788" y="20311"/>
                </a:lnTo>
                <a:lnTo>
                  <a:pt x="165517" y="28552"/>
                </a:lnTo>
                <a:lnTo>
                  <a:pt x="117748" y="37916"/>
                </a:lnTo>
                <a:lnTo>
                  <a:pt x="77154" y="48286"/>
                </a:lnTo>
                <a:lnTo>
                  <a:pt x="20186" y="71581"/>
                </a:lnTo>
                <a:lnTo>
                  <a:pt x="0" y="97510"/>
                </a:lnTo>
                <a:lnTo>
                  <a:pt x="5158" y="110711"/>
                </a:lnTo>
                <a:lnTo>
                  <a:pt x="44409" y="135388"/>
                </a:lnTo>
                <a:lnTo>
                  <a:pt x="117748" y="156987"/>
                </a:lnTo>
                <a:lnTo>
                  <a:pt x="165517" y="166341"/>
                </a:lnTo>
                <a:lnTo>
                  <a:pt x="219788" y="174576"/>
                </a:lnTo>
                <a:lnTo>
                  <a:pt x="279889" y="181575"/>
                </a:lnTo>
                <a:lnTo>
                  <a:pt x="345144" y="187221"/>
                </a:lnTo>
                <a:lnTo>
                  <a:pt x="414882" y="191399"/>
                </a:lnTo>
                <a:lnTo>
                  <a:pt x="488429" y="193991"/>
                </a:lnTo>
                <a:lnTo>
                  <a:pt x="565111" y="194881"/>
                </a:lnTo>
                <a:lnTo>
                  <a:pt x="641759" y="193991"/>
                </a:lnTo>
                <a:lnTo>
                  <a:pt x="715276" y="191399"/>
                </a:lnTo>
                <a:lnTo>
                  <a:pt x="784990" y="187221"/>
                </a:lnTo>
                <a:lnTo>
                  <a:pt x="850227" y="181575"/>
                </a:lnTo>
                <a:lnTo>
                  <a:pt x="910312" y="174576"/>
                </a:lnTo>
                <a:lnTo>
                  <a:pt x="964572" y="166341"/>
                </a:lnTo>
                <a:lnTo>
                  <a:pt x="1012334" y="156987"/>
                </a:lnTo>
                <a:lnTo>
                  <a:pt x="1052922" y="146630"/>
                </a:lnTo>
                <a:lnTo>
                  <a:pt x="1109885" y="123376"/>
                </a:lnTo>
                <a:lnTo>
                  <a:pt x="1130071" y="97510"/>
                </a:lnTo>
                <a:lnTo>
                  <a:pt x="1124912" y="84274"/>
                </a:lnTo>
                <a:lnTo>
                  <a:pt x="1085664" y="59546"/>
                </a:lnTo>
                <a:lnTo>
                  <a:pt x="1012334" y="37916"/>
                </a:lnTo>
                <a:lnTo>
                  <a:pt x="964572" y="28552"/>
                </a:lnTo>
                <a:lnTo>
                  <a:pt x="910312" y="20311"/>
                </a:lnTo>
                <a:lnTo>
                  <a:pt x="850227" y="13308"/>
                </a:lnTo>
                <a:lnTo>
                  <a:pt x="784990" y="7660"/>
                </a:lnTo>
                <a:lnTo>
                  <a:pt x="715276" y="3481"/>
                </a:lnTo>
                <a:lnTo>
                  <a:pt x="641759" y="889"/>
                </a:lnTo>
                <a:lnTo>
                  <a:pt x="565111" y="0"/>
                </a:lnTo>
                <a:close/>
              </a:path>
            </a:pathLst>
          </a:custGeom>
          <a:solidFill>
            <a:srgbClr val="FFFFFF"/>
          </a:solidFill>
        </p:spPr>
        <p:txBody>
          <a:bodyPr wrap="square" lIns="0" tIns="0" rIns="0" bIns="0" rtlCol="0"/>
          <a:lstStyle/>
          <a:p>
            <a:endParaRPr/>
          </a:p>
        </p:txBody>
      </p:sp>
      <p:sp>
        <p:nvSpPr>
          <p:cNvPr id="51" name="object 55"/>
          <p:cNvSpPr/>
          <p:nvPr/>
        </p:nvSpPr>
        <p:spPr>
          <a:xfrm>
            <a:off x="5662114" y="4540149"/>
            <a:ext cx="1130300" cy="194945"/>
          </a:xfrm>
          <a:custGeom>
            <a:avLst/>
            <a:gdLst/>
            <a:ahLst/>
            <a:cxnLst/>
            <a:rect l="l" t="t" r="r" b="b"/>
            <a:pathLst>
              <a:path w="1130300" h="194945">
                <a:moveTo>
                  <a:pt x="1130074" y="97518"/>
                </a:moveTo>
                <a:lnTo>
                  <a:pt x="1085667" y="135394"/>
                </a:lnTo>
                <a:lnTo>
                  <a:pt x="1012336" y="156992"/>
                </a:lnTo>
                <a:lnTo>
                  <a:pt x="964575" y="166345"/>
                </a:lnTo>
                <a:lnTo>
                  <a:pt x="910314" y="174580"/>
                </a:lnTo>
                <a:lnTo>
                  <a:pt x="850229" y="181578"/>
                </a:lnTo>
                <a:lnTo>
                  <a:pt x="784992" y="187224"/>
                </a:lnTo>
                <a:lnTo>
                  <a:pt x="715278" y="191402"/>
                </a:lnTo>
                <a:lnTo>
                  <a:pt x="641760" y="193994"/>
                </a:lnTo>
                <a:lnTo>
                  <a:pt x="565113" y="194884"/>
                </a:lnTo>
                <a:lnTo>
                  <a:pt x="488431" y="193994"/>
                </a:lnTo>
                <a:lnTo>
                  <a:pt x="414884" y="191402"/>
                </a:lnTo>
                <a:lnTo>
                  <a:pt x="345146" y="187224"/>
                </a:lnTo>
                <a:lnTo>
                  <a:pt x="279890" y="181578"/>
                </a:lnTo>
                <a:lnTo>
                  <a:pt x="219789" y="174580"/>
                </a:lnTo>
                <a:lnTo>
                  <a:pt x="165518" y="166345"/>
                </a:lnTo>
                <a:lnTo>
                  <a:pt x="117748" y="156992"/>
                </a:lnTo>
                <a:lnTo>
                  <a:pt x="77154" y="146636"/>
                </a:lnTo>
                <a:lnTo>
                  <a:pt x="20186" y="123383"/>
                </a:lnTo>
                <a:lnTo>
                  <a:pt x="0" y="97518"/>
                </a:lnTo>
                <a:lnTo>
                  <a:pt x="5158" y="84282"/>
                </a:lnTo>
                <a:lnTo>
                  <a:pt x="44409" y="59553"/>
                </a:lnTo>
                <a:lnTo>
                  <a:pt x="117748" y="37921"/>
                </a:lnTo>
                <a:lnTo>
                  <a:pt x="165518" y="28557"/>
                </a:lnTo>
                <a:lnTo>
                  <a:pt x="219789" y="20314"/>
                </a:lnTo>
                <a:lnTo>
                  <a:pt x="279890" y="13311"/>
                </a:lnTo>
                <a:lnTo>
                  <a:pt x="345146" y="7661"/>
                </a:lnTo>
                <a:lnTo>
                  <a:pt x="414884" y="3482"/>
                </a:lnTo>
                <a:lnTo>
                  <a:pt x="488431" y="889"/>
                </a:lnTo>
                <a:lnTo>
                  <a:pt x="565113" y="0"/>
                </a:lnTo>
                <a:lnTo>
                  <a:pt x="641760" y="889"/>
                </a:lnTo>
                <a:lnTo>
                  <a:pt x="715278" y="3482"/>
                </a:lnTo>
                <a:lnTo>
                  <a:pt x="784992" y="7661"/>
                </a:lnTo>
                <a:lnTo>
                  <a:pt x="850229" y="13311"/>
                </a:lnTo>
                <a:lnTo>
                  <a:pt x="910314" y="20314"/>
                </a:lnTo>
                <a:lnTo>
                  <a:pt x="964575" y="28557"/>
                </a:lnTo>
                <a:lnTo>
                  <a:pt x="1012336" y="37921"/>
                </a:lnTo>
                <a:lnTo>
                  <a:pt x="1052925" y="48292"/>
                </a:lnTo>
                <a:lnTo>
                  <a:pt x="1109888" y="71589"/>
                </a:lnTo>
                <a:lnTo>
                  <a:pt x="1130074" y="97518"/>
                </a:lnTo>
                <a:close/>
              </a:path>
            </a:pathLst>
          </a:custGeom>
          <a:ln w="7630">
            <a:solidFill>
              <a:srgbClr val="000000"/>
            </a:solidFill>
          </a:ln>
        </p:spPr>
        <p:txBody>
          <a:bodyPr wrap="square" lIns="0" tIns="0" rIns="0" bIns="0" rtlCol="0"/>
          <a:lstStyle/>
          <a:p>
            <a:endParaRPr/>
          </a:p>
        </p:txBody>
      </p:sp>
      <p:sp>
        <p:nvSpPr>
          <p:cNvPr id="52" name="object 56"/>
          <p:cNvSpPr/>
          <p:nvPr/>
        </p:nvSpPr>
        <p:spPr>
          <a:xfrm>
            <a:off x="5662114" y="4637668"/>
            <a:ext cx="1130300" cy="682625"/>
          </a:xfrm>
          <a:custGeom>
            <a:avLst/>
            <a:gdLst/>
            <a:ahLst/>
            <a:cxnLst/>
            <a:rect l="l" t="t" r="r" b="b"/>
            <a:pathLst>
              <a:path w="1130300" h="682625">
                <a:moveTo>
                  <a:pt x="1130074" y="0"/>
                </a:moveTo>
                <a:lnTo>
                  <a:pt x="1130074" y="584591"/>
                </a:lnTo>
                <a:lnTo>
                  <a:pt x="1124915" y="597811"/>
                </a:lnTo>
                <a:lnTo>
                  <a:pt x="1085667" y="622515"/>
                </a:lnTo>
                <a:lnTo>
                  <a:pt x="1012336" y="644126"/>
                </a:lnTo>
                <a:lnTo>
                  <a:pt x="964575" y="653483"/>
                </a:lnTo>
                <a:lnTo>
                  <a:pt x="910314" y="661718"/>
                </a:lnTo>
                <a:lnTo>
                  <a:pt x="850229" y="668716"/>
                </a:lnTo>
                <a:lnTo>
                  <a:pt x="784992" y="674361"/>
                </a:lnTo>
                <a:lnTo>
                  <a:pt x="715278" y="678537"/>
                </a:lnTo>
                <a:lnTo>
                  <a:pt x="641760" y="681128"/>
                </a:lnTo>
                <a:lnTo>
                  <a:pt x="565113" y="682017"/>
                </a:lnTo>
                <a:lnTo>
                  <a:pt x="488431" y="681128"/>
                </a:lnTo>
                <a:lnTo>
                  <a:pt x="414884" y="678537"/>
                </a:lnTo>
                <a:lnTo>
                  <a:pt x="345146" y="674361"/>
                </a:lnTo>
                <a:lnTo>
                  <a:pt x="279890" y="668716"/>
                </a:lnTo>
                <a:lnTo>
                  <a:pt x="219789" y="661718"/>
                </a:lnTo>
                <a:lnTo>
                  <a:pt x="165518" y="653483"/>
                </a:lnTo>
                <a:lnTo>
                  <a:pt x="117748" y="644126"/>
                </a:lnTo>
                <a:lnTo>
                  <a:pt x="77154" y="633765"/>
                </a:lnTo>
                <a:lnTo>
                  <a:pt x="20186" y="610492"/>
                </a:lnTo>
                <a:lnTo>
                  <a:pt x="0" y="584591"/>
                </a:lnTo>
                <a:lnTo>
                  <a:pt x="0" y="0"/>
                </a:lnTo>
              </a:path>
            </a:pathLst>
          </a:custGeom>
          <a:ln w="7631">
            <a:solidFill>
              <a:srgbClr val="000000"/>
            </a:solidFill>
          </a:ln>
        </p:spPr>
        <p:txBody>
          <a:bodyPr wrap="square" lIns="0" tIns="0" rIns="0" bIns="0" rtlCol="0"/>
          <a:lstStyle/>
          <a:p>
            <a:endParaRPr/>
          </a:p>
        </p:txBody>
      </p:sp>
      <p:sp>
        <p:nvSpPr>
          <p:cNvPr id="53" name="object 57"/>
          <p:cNvSpPr txBox="1"/>
          <p:nvPr/>
        </p:nvSpPr>
        <p:spPr>
          <a:xfrm>
            <a:off x="5704841" y="4774068"/>
            <a:ext cx="758825" cy="509270"/>
          </a:xfrm>
          <a:prstGeom prst="rect">
            <a:avLst/>
          </a:prstGeom>
        </p:spPr>
        <p:txBody>
          <a:bodyPr vert="horz" wrap="square" lIns="0" tIns="11430" rIns="0" bIns="0" rtlCol="0">
            <a:spAutoFit/>
          </a:bodyPr>
          <a:lstStyle/>
          <a:p>
            <a:pPr marL="12700">
              <a:lnSpc>
                <a:spcPts val="955"/>
              </a:lnSpc>
              <a:spcBef>
                <a:spcPts val="90"/>
              </a:spcBef>
            </a:pPr>
            <a:r>
              <a:rPr sz="800" b="1" spc="-10" dirty="0">
                <a:latin typeface="Courier New"/>
                <a:cs typeface="Courier New"/>
              </a:rPr>
              <a:t>datadir</a:t>
            </a:r>
            <a:endParaRPr sz="800">
              <a:latin typeface="Courier New"/>
              <a:cs typeface="Courier New"/>
            </a:endParaRPr>
          </a:p>
          <a:p>
            <a:pPr marL="382270" marR="5080">
              <a:lnSpc>
                <a:spcPts val="950"/>
              </a:lnSpc>
              <a:spcBef>
                <a:spcPts val="35"/>
              </a:spcBef>
            </a:pPr>
            <a:r>
              <a:rPr sz="800" b="1" spc="-10" dirty="0">
                <a:latin typeface="Courier New"/>
                <a:cs typeface="Courier New"/>
              </a:rPr>
              <a:t>block</a:t>
            </a:r>
            <a:r>
              <a:rPr sz="800" b="1" spc="-5" dirty="0">
                <a:latin typeface="Courier New"/>
                <a:cs typeface="Courier New"/>
              </a:rPr>
              <a:t>1  </a:t>
            </a:r>
            <a:r>
              <a:rPr sz="800" b="1" spc="-10" dirty="0">
                <a:latin typeface="Courier New"/>
                <a:cs typeface="Courier New"/>
              </a:rPr>
              <a:t>block</a:t>
            </a:r>
            <a:r>
              <a:rPr sz="800" b="1" spc="-5" dirty="0">
                <a:latin typeface="Courier New"/>
                <a:cs typeface="Courier New"/>
              </a:rPr>
              <a:t>2</a:t>
            </a:r>
            <a:endParaRPr sz="800">
              <a:latin typeface="Courier New"/>
              <a:cs typeface="Courier New"/>
            </a:endParaRPr>
          </a:p>
          <a:p>
            <a:pPr marL="67310" algn="ctr">
              <a:lnSpc>
                <a:spcPts val="925"/>
              </a:lnSpc>
            </a:pPr>
            <a:r>
              <a:rPr sz="800" b="1" spc="-5" dirty="0">
                <a:latin typeface="Courier New"/>
                <a:cs typeface="Courier New"/>
              </a:rPr>
              <a:t>…</a:t>
            </a:r>
            <a:endParaRPr sz="800">
              <a:latin typeface="Courier New"/>
              <a:cs typeface="Courier New"/>
            </a:endParaRPr>
          </a:p>
        </p:txBody>
      </p:sp>
      <p:sp>
        <p:nvSpPr>
          <p:cNvPr id="54" name="object 58"/>
          <p:cNvSpPr/>
          <p:nvPr/>
        </p:nvSpPr>
        <p:spPr>
          <a:xfrm>
            <a:off x="5660508" y="5549030"/>
            <a:ext cx="0" cy="595630"/>
          </a:xfrm>
          <a:custGeom>
            <a:avLst/>
            <a:gdLst/>
            <a:ahLst/>
            <a:cxnLst/>
            <a:rect l="l" t="t" r="r" b="b"/>
            <a:pathLst>
              <a:path h="595629">
                <a:moveTo>
                  <a:pt x="0" y="0"/>
                </a:moveTo>
                <a:lnTo>
                  <a:pt x="0" y="595544"/>
                </a:lnTo>
              </a:path>
            </a:pathLst>
          </a:custGeom>
          <a:ln w="12043">
            <a:solidFill>
              <a:srgbClr val="666666"/>
            </a:solidFill>
          </a:ln>
        </p:spPr>
        <p:txBody>
          <a:bodyPr wrap="square" lIns="0" tIns="0" rIns="0" bIns="0" rtlCol="0"/>
          <a:lstStyle/>
          <a:p>
            <a:endParaRPr/>
          </a:p>
        </p:txBody>
      </p:sp>
      <p:sp>
        <p:nvSpPr>
          <p:cNvPr id="55" name="object 59"/>
          <p:cNvSpPr/>
          <p:nvPr/>
        </p:nvSpPr>
        <p:spPr>
          <a:xfrm>
            <a:off x="5654487" y="5452903"/>
            <a:ext cx="1125855" cy="111760"/>
          </a:xfrm>
          <a:custGeom>
            <a:avLst/>
            <a:gdLst/>
            <a:ahLst/>
            <a:cxnLst/>
            <a:rect l="l" t="t" r="r" b="b"/>
            <a:pathLst>
              <a:path w="1125854" h="111760">
                <a:moveTo>
                  <a:pt x="565111" y="0"/>
                </a:moveTo>
                <a:lnTo>
                  <a:pt x="488429" y="877"/>
                </a:lnTo>
                <a:lnTo>
                  <a:pt x="414882" y="3433"/>
                </a:lnTo>
                <a:lnTo>
                  <a:pt x="345144" y="7552"/>
                </a:lnTo>
                <a:lnTo>
                  <a:pt x="279889" y="13121"/>
                </a:lnTo>
                <a:lnTo>
                  <a:pt x="219788" y="20026"/>
                </a:lnTo>
                <a:lnTo>
                  <a:pt x="165517" y="28151"/>
                </a:lnTo>
                <a:lnTo>
                  <a:pt x="117748" y="37382"/>
                </a:lnTo>
                <a:lnTo>
                  <a:pt x="77154" y="47605"/>
                </a:lnTo>
                <a:lnTo>
                  <a:pt x="20186" y="70568"/>
                </a:lnTo>
                <a:lnTo>
                  <a:pt x="0" y="96126"/>
                </a:lnTo>
                <a:lnTo>
                  <a:pt x="5158" y="109172"/>
                </a:lnTo>
                <a:lnTo>
                  <a:pt x="7632" y="111231"/>
                </a:lnTo>
                <a:lnTo>
                  <a:pt x="7632" y="103758"/>
                </a:lnTo>
                <a:lnTo>
                  <a:pt x="12791" y="90713"/>
                </a:lnTo>
                <a:lnTo>
                  <a:pt x="52042" y="66338"/>
                </a:lnTo>
                <a:lnTo>
                  <a:pt x="125380" y="45014"/>
                </a:lnTo>
                <a:lnTo>
                  <a:pt x="173150" y="35783"/>
                </a:lnTo>
                <a:lnTo>
                  <a:pt x="227421" y="27658"/>
                </a:lnTo>
                <a:lnTo>
                  <a:pt x="287521" y="20754"/>
                </a:lnTo>
                <a:lnTo>
                  <a:pt x="352777" y="15185"/>
                </a:lnTo>
                <a:lnTo>
                  <a:pt x="422515" y="11065"/>
                </a:lnTo>
                <a:lnTo>
                  <a:pt x="496062" y="8510"/>
                </a:lnTo>
                <a:lnTo>
                  <a:pt x="572744" y="7632"/>
                </a:lnTo>
                <a:lnTo>
                  <a:pt x="785927" y="7632"/>
                </a:lnTo>
                <a:lnTo>
                  <a:pt x="784990" y="7552"/>
                </a:lnTo>
                <a:lnTo>
                  <a:pt x="715276" y="3433"/>
                </a:lnTo>
                <a:lnTo>
                  <a:pt x="641759" y="877"/>
                </a:lnTo>
                <a:lnTo>
                  <a:pt x="565111" y="0"/>
                </a:lnTo>
                <a:close/>
              </a:path>
              <a:path w="1125854" h="111760">
                <a:moveTo>
                  <a:pt x="785927" y="7632"/>
                </a:moveTo>
                <a:lnTo>
                  <a:pt x="572743" y="7632"/>
                </a:lnTo>
                <a:lnTo>
                  <a:pt x="649391" y="8510"/>
                </a:lnTo>
                <a:lnTo>
                  <a:pt x="722909" y="11065"/>
                </a:lnTo>
                <a:lnTo>
                  <a:pt x="792623" y="15185"/>
                </a:lnTo>
                <a:lnTo>
                  <a:pt x="857860" y="20754"/>
                </a:lnTo>
                <a:lnTo>
                  <a:pt x="917945" y="27658"/>
                </a:lnTo>
                <a:lnTo>
                  <a:pt x="972205" y="35783"/>
                </a:lnTo>
                <a:lnTo>
                  <a:pt x="1019966" y="45014"/>
                </a:lnTo>
                <a:lnTo>
                  <a:pt x="1060555" y="55237"/>
                </a:lnTo>
                <a:lnTo>
                  <a:pt x="1117518" y="78201"/>
                </a:lnTo>
                <a:lnTo>
                  <a:pt x="1125665" y="84985"/>
                </a:lnTo>
                <a:lnTo>
                  <a:pt x="1124912" y="83080"/>
                </a:lnTo>
                <a:lnTo>
                  <a:pt x="1085664" y="58705"/>
                </a:lnTo>
                <a:lnTo>
                  <a:pt x="1012334" y="37382"/>
                </a:lnTo>
                <a:lnTo>
                  <a:pt x="964572" y="28151"/>
                </a:lnTo>
                <a:lnTo>
                  <a:pt x="910312" y="20026"/>
                </a:lnTo>
                <a:lnTo>
                  <a:pt x="850227" y="13121"/>
                </a:lnTo>
                <a:lnTo>
                  <a:pt x="785927" y="7632"/>
                </a:lnTo>
                <a:close/>
              </a:path>
            </a:pathLst>
          </a:custGeom>
          <a:solidFill>
            <a:srgbClr val="666666"/>
          </a:solidFill>
        </p:spPr>
        <p:txBody>
          <a:bodyPr wrap="square" lIns="0" tIns="0" rIns="0" bIns="0" rtlCol="0"/>
          <a:lstStyle/>
          <a:p>
            <a:endParaRPr/>
          </a:p>
        </p:txBody>
      </p:sp>
      <p:sp>
        <p:nvSpPr>
          <p:cNvPr id="56" name="object 60"/>
          <p:cNvSpPr/>
          <p:nvPr/>
        </p:nvSpPr>
        <p:spPr>
          <a:xfrm>
            <a:off x="5650664" y="5449081"/>
            <a:ext cx="1137285" cy="719455"/>
          </a:xfrm>
          <a:custGeom>
            <a:avLst/>
            <a:gdLst/>
            <a:ahLst/>
            <a:cxnLst/>
            <a:rect l="l" t="t" r="r" b="b"/>
            <a:pathLst>
              <a:path w="1137285" h="719454">
                <a:moveTo>
                  <a:pt x="568782" y="0"/>
                </a:moveTo>
                <a:lnTo>
                  <a:pt x="511060" y="469"/>
                </a:lnTo>
                <a:lnTo>
                  <a:pt x="454875" y="1955"/>
                </a:lnTo>
                <a:lnTo>
                  <a:pt x="400659" y="4356"/>
                </a:lnTo>
                <a:lnTo>
                  <a:pt x="348754" y="7581"/>
                </a:lnTo>
                <a:lnTo>
                  <a:pt x="299275" y="11582"/>
                </a:lnTo>
                <a:lnTo>
                  <a:pt x="252552" y="16395"/>
                </a:lnTo>
                <a:lnTo>
                  <a:pt x="208876" y="22009"/>
                </a:lnTo>
                <a:lnTo>
                  <a:pt x="168719" y="28219"/>
                </a:lnTo>
                <a:lnTo>
                  <a:pt x="115125" y="38671"/>
                </a:lnTo>
                <a:lnTo>
                  <a:pt x="70853" y="50546"/>
                </a:lnTo>
                <a:lnTo>
                  <a:pt x="27330" y="68072"/>
                </a:lnTo>
                <a:lnTo>
                  <a:pt x="758" y="94535"/>
                </a:lnTo>
                <a:lnTo>
                  <a:pt x="0" y="99428"/>
                </a:lnTo>
                <a:lnTo>
                  <a:pt x="0" y="677252"/>
                </a:lnTo>
                <a:lnTo>
                  <a:pt x="762" y="682167"/>
                </a:lnTo>
                <a:lnTo>
                  <a:pt x="762" y="682510"/>
                </a:lnTo>
                <a:lnTo>
                  <a:pt x="36652" y="713295"/>
                </a:lnTo>
                <a:lnTo>
                  <a:pt x="49966" y="718873"/>
                </a:lnTo>
                <a:lnTo>
                  <a:pt x="31641" y="709897"/>
                </a:lnTo>
                <a:lnTo>
                  <a:pt x="16614" y="697385"/>
                </a:lnTo>
                <a:lnTo>
                  <a:pt x="13293" y="688986"/>
                </a:lnTo>
                <a:lnTo>
                  <a:pt x="13131" y="688835"/>
                </a:lnTo>
                <a:lnTo>
                  <a:pt x="9918" y="684606"/>
                </a:lnTo>
                <a:lnTo>
                  <a:pt x="8242" y="680593"/>
                </a:lnTo>
                <a:lnTo>
                  <a:pt x="7632" y="676198"/>
                </a:lnTo>
                <a:lnTo>
                  <a:pt x="7632" y="117284"/>
                </a:lnTo>
                <a:lnTo>
                  <a:pt x="11455" y="117284"/>
                </a:lnTo>
                <a:lnTo>
                  <a:pt x="11455" y="109871"/>
                </a:lnTo>
                <a:lnTo>
                  <a:pt x="9918" y="107861"/>
                </a:lnTo>
                <a:lnTo>
                  <a:pt x="8242" y="103822"/>
                </a:lnTo>
                <a:lnTo>
                  <a:pt x="7632" y="99961"/>
                </a:lnTo>
                <a:lnTo>
                  <a:pt x="8242" y="96088"/>
                </a:lnTo>
                <a:lnTo>
                  <a:pt x="39852" y="70294"/>
                </a:lnTo>
                <a:lnTo>
                  <a:pt x="86728" y="53708"/>
                </a:lnTo>
                <a:lnTo>
                  <a:pt x="134112" y="42468"/>
                </a:lnTo>
                <a:lnTo>
                  <a:pt x="189649" y="32537"/>
                </a:lnTo>
                <a:lnTo>
                  <a:pt x="231330" y="26708"/>
                </a:lnTo>
                <a:lnTo>
                  <a:pt x="300037" y="19177"/>
                </a:lnTo>
                <a:lnTo>
                  <a:pt x="349211" y="15176"/>
                </a:lnTo>
                <a:lnTo>
                  <a:pt x="401116" y="11976"/>
                </a:lnTo>
                <a:lnTo>
                  <a:pt x="455180" y="9575"/>
                </a:lnTo>
                <a:lnTo>
                  <a:pt x="511213" y="8089"/>
                </a:lnTo>
                <a:lnTo>
                  <a:pt x="790090" y="7632"/>
                </a:lnTo>
                <a:lnTo>
                  <a:pt x="789114" y="7556"/>
                </a:lnTo>
                <a:lnTo>
                  <a:pt x="737044" y="4356"/>
                </a:lnTo>
                <a:lnTo>
                  <a:pt x="682840" y="1943"/>
                </a:lnTo>
                <a:lnTo>
                  <a:pt x="626643" y="469"/>
                </a:lnTo>
                <a:lnTo>
                  <a:pt x="568782" y="0"/>
                </a:lnTo>
                <a:close/>
              </a:path>
              <a:path w="1137285" h="719454">
                <a:moveTo>
                  <a:pt x="11455" y="117284"/>
                </a:moveTo>
                <a:lnTo>
                  <a:pt x="7632" y="117284"/>
                </a:lnTo>
                <a:lnTo>
                  <a:pt x="7785" y="117373"/>
                </a:lnTo>
                <a:lnTo>
                  <a:pt x="11455" y="120900"/>
                </a:lnTo>
                <a:lnTo>
                  <a:pt x="11455" y="117284"/>
                </a:lnTo>
                <a:close/>
              </a:path>
              <a:path w="1137285" h="719454">
                <a:moveTo>
                  <a:pt x="790090" y="7632"/>
                </a:moveTo>
                <a:lnTo>
                  <a:pt x="568934" y="7632"/>
                </a:lnTo>
                <a:lnTo>
                  <a:pt x="626490" y="8089"/>
                </a:lnTo>
                <a:lnTo>
                  <a:pt x="682536" y="9575"/>
                </a:lnTo>
                <a:lnTo>
                  <a:pt x="736739" y="11988"/>
                </a:lnTo>
                <a:lnTo>
                  <a:pt x="788657" y="15176"/>
                </a:lnTo>
                <a:lnTo>
                  <a:pt x="837818" y="19177"/>
                </a:lnTo>
                <a:lnTo>
                  <a:pt x="884389" y="23977"/>
                </a:lnTo>
                <a:lnTo>
                  <a:pt x="927760" y="29578"/>
                </a:lnTo>
                <a:lnTo>
                  <a:pt x="967765" y="35750"/>
                </a:lnTo>
                <a:lnTo>
                  <a:pt x="1020902" y="46126"/>
                </a:lnTo>
                <a:lnTo>
                  <a:pt x="1064564" y="57835"/>
                </a:lnTo>
                <a:lnTo>
                  <a:pt x="1106716" y="74752"/>
                </a:lnTo>
                <a:lnTo>
                  <a:pt x="1107758" y="75371"/>
                </a:lnTo>
                <a:lnTo>
                  <a:pt x="1121341" y="82024"/>
                </a:lnTo>
                <a:lnTo>
                  <a:pt x="1136368" y="94535"/>
                </a:lnTo>
                <a:lnTo>
                  <a:pt x="1137201" y="96643"/>
                </a:lnTo>
                <a:lnTo>
                  <a:pt x="1136810" y="94535"/>
                </a:lnTo>
                <a:lnTo>
                  <a:pt x="1136789" y="94107"/>
                </a:lnTo>
                <a:lnTo>
                  <a:pt x="1136637" y="93802"/>
                </a:lnTo>
                <a:lnTo>
                  <a:pt x="1136637" y="93497"/>
                </a:lnTo>
                <a:lnTo>
                  <a:pt x="1134351" y="88582"/>
                </a:lnTo>
                <a:lnTo>
                  <a:pt x="1134351" y="88315"/>
                </a:lnTo>
                <a:lnTo>
                  <a:pt x="1134017" y="87807"/>
                </a:lnTo>
                <a:lnTo>
                  <a:pt x="1130376" y="83045"/>
                </a:lnTo>
                <a:lnTo>
                  <a:pt x="1130376" y="82880"/>
                </a:lnTo>
                <a:lnTo>
                  <a:pt x="1130223" y="82702"/>
                </a:lnTo>
                <a:lnTo>
                  <a:pt x="1090828" y="58953"/>
                </a:lnTo>
                <a:lnTo>
                  <a:pt x="1053122" y="46367"/>
                </a:lnTo>
                <a:lnTo>
                  <a:pt x="1005636" y="35102"/>
                </a:lnTo>
                <a:lnTo>
                  <a:pt x="949439" y="24993"/>
                </a:lnTo>
                <a:lnTo>
                  <a:pt x="907453" y="19138"/>
                </a:lnTo>
                <a:lnTo>
                  <a:pt x="858492" y="13599"/>
                </a:lnTo>
                <a:lnTo>
                  <a:pt x="838580" y="11569"/>
                </a:lnTo>
                <a:lnTo>
                  <a:pt x="790090" y="7632"/>
                </a:lnTo>
                <a:close/>
              </a:path>
            </a:pathLst>
          </a:custGeom>
          <a:solidFill>
            <a:srgbClr val="666666"/>
          </a:solidFill>
        </p:spPr>
        <p:txBody>
          <a:bodyPr wrap="square" lIns="0" tIns="0" rIns="0" bIns="0" rtlCol="0"/>
          <a:lstStyle/>
          <a:p>
            <a:endParaRPr/>
          </a:p>
        </p:txBody>
      </p:sp>
      <p:sp>
        <p:nvSpPr>
          <p:cNvPr id="57" name="object 61"/>
          <p:cNvSpPr/>
          <p:nvPr/>
        </p:nvSpPr>
        <p:spPr>
          <a:xfrm>
            <a:off x="5674158" y="5564295"/>
            <a:ext cx="1125855" cy="673100"/>
          </a:xfrm>
          <a:custGeom>
            <a:avLst/>
            <a:gdLst/>
            <a:ahLst/>
            <a:cxnLst/>
            <a:rect l="l" t="t" r="r" b="b"/>
            <a:pathLst>
              <a:path w="1125854" h="673100">
                <a:moveTo>
                  <a:pt x="0" y="587899"/>
                </a:moveTo>
                <a:lnTo>
                  <a:pt x="40003" y="614178"/>
                </a:lnTo>
                <a:lnTo>
                  <a:pt x="113342" y="635501"/>
                </a:lnTo>
                <a:lnTo>
                  <a:pt x="161111" y="644732"/>
                </a:lnTo>
                <a:lnTo>
                  <a:pt x="215383" y="652857"/>
                </a:lnTo>
                <a:lnTo>
                  <a:pt x="275483" y="659762"/>
                </a:lnTo>
                <a:lnTo>
                  <a:pt x="340739" y="665331"/>
                </a:lnTo>
                <a:lnTo>
                  <a:pt x="410477" y="669451"/>
                </a:lnTo>
                <a:lnTo>
                  <a:pt x="484023" y="672006"/>
                </a:lnTo>
                <a:lnTo>
                  <a:pt x="560706" y="672884"/>
                </a:lnTo>
                <a:lnTo>
                  <a:pt x="637353" y="672006"/>
                </a:lnTo>
                <a:lnTo>
                  <a:pt x="710870" y="669451"/>
                </a:lnTo>
                <a:lnTo>
                  <a:pt x="780584" y="665331"/>
                </a:lnTo>
                <a:lnTo>
                  <a:pt x="781372" y="665264"/>
                </a:lnTo>
                <a:lnTo>
                  <a:pt x="553073" y="665264"/>
                </a:lnTo>
                <a:lnTo>
                  <a:pt x="476391" y="664386"/>
                </a:lnTo>
                <a:lnTo>
                  <a:pt x="402844" y="661830"/>
                </a:lnTo>
                <a:lnTo>
                  <a:pt x="333106" y="657709"/>
                </a:lnTo>
                <a:lnTo>
                  <a:pt x="267850" y="652138"/>
                </a:lnTo>
                <a:lnTo>
                  <a:pt x="207750" y="645233"/>
                </a:lnTo>
                <a:lnTo>
                  <a:pt x="153478" y="637106"/>
                </a:lnTo>
                <a:lnTo>
                  <a:pt x="105709" y="627873"/>
                </a:lnTo>
                <a:lnTo>
                  <a:pt x="65115" y="617649"/>
                </a:lnTo>
                <a:lnTo>
                  <a:pt x="8147" y="594683"/>
                </a:lnTo>
                <a:lnTo>
                  <a:pt x="0" y="587899"/>
                </a:lnTo>
                <a:close/>
              </a:path>
              <a:path w="1125854" h="673100">
                <a:moveTo>
                  <a:pt x="1125665" y="0"/>
                </a:moveTo>
                <a:lnTo>
                  <a:pt x="1120506" y="13043"/>
                </a:lnTo>
                <a:lnTo>
                  <a:pt x="1118032" y="15102"/>
                </a:lnTo>
                <a:lnTo>
                  <a:pt x="781372" y="665264"/>
                </a:lnTo>
                <a:lnTo>
                  <a:pt x="845821" y="659762"/>
                </a:lnTo>
                <a:lnTo>
                  <a:pt x="905906" y="652857"/>
                </a:lnTo>
                <a:lnTo>
                  <a:pt x="960167" y="644732"/>
                </a:lnTo>
                <a:lnTo>
                  <a:pt x="1007928" y="635501"/>
                </a:lnTo>
                <a:lnTo>
                  <a:pt x="1048516" y="625278"/>
                </a:lnTo>
                <a:lnTo>
                  <a:pt x="1105479" y="602315"/>
                </a:lnTo>
                <a:lnTo>
                  <a:pt x="1125665" y="576757"/>
                </a:lnTo>
                <a:lnTo>
                  <a:pt x="1125665" y="0"/>
                </a:lnTo>
                <a:close/>
              </a:path>
            </a:pathLst>
          </a:custGeom>
          <a:solidFill>
            <a:srgbClr val="000000"/>
          </a:solidFill>
        </p:spPr>
        <p:txBody>
          <a:bodyPr wrap="square" lIns="0" tIns="0" rIns="0" bIns="0" rtlCol="0"/>
          <a:lstStyle/>
          <a:p>
            <a:endParaRPr/>
          </a:p>
        </p:txBody>
      </p:sp>
      <p:sp>
        <p:nvSpPr>
          <p:cNvPr id="58" name="object 62"/>
          <p:cNvSpPr/>
          <p:nvPr/>
        </p:nvSpPr>
        <p:spPr>
          <a:xfrm>
            <a:off x="6787785" y="5545521"/>
            <a:ext cx="12065" cy="34290"/>
          </a:xfrm>
          <a:custGeom>
            <a:avLst/>
            <a:gdLst/>
            <a:ahLst/>
            <a:cxnLst/>
            <a:rect l="l" t="t" r="r" b="b"/>
            <a:pathLst>
              <a:path w="12064" h="34289">
                <a:moveTo>
                  <a:pt x="0" y="0"/>
                </a:moveTo>
                <a:lnTo>
                  <a:pt x="4405" y="11141"/>
                </a:lnTo>
                <a:lnTo>
                  <a:pt x="4405" y="33876"/>
                </a:lnTo>
                <a:lnTo>
                  <a:pt x="6879" y="31816"/>
                </a:lnTo>
                <a:lnTo>
                  <a:pt x="12038" y="18773"/>
                </a:lnTo>
                <a:lnTo>
                  <a:pt x="6879" y="5728"/>
                </a:lnTo>
                <a:lnTo>
                  <a:pt x="0" y="0"/>
                </a:lnTo>
                <a:close/>
              </a:path>
            </a:pathLst>
          </a:custGeom>
          <a:solidFill>
            <a:srgbClr val="000000"/>
          </a:solidFill>
        </p:spPr>
        <p:txBody>
          <a:bodyPr wrap="square" lIns="0" tIns="0" rIns="0" bIns="0" rtlCol="0"/>
          <a:lstStyle/>
          <a:p>
            <a:endParaRPr/>
          </a:p>
        </p:txBody>
      </p:sp>
      <p:sp>
        <p:nvSpPr>
          <p:cNvPr id="59" name="object 63"/>
          <p:cNvSpPr/>
          <p:nvPr/>
        </p:nvSpPr>
        <p:spPr>
          <a:xfrm>
            <a:off x="5666304" y="5522180"/>
            <a:ext cx="1137920" cy="719455"/>
          </a:xfrm>
          <a:custGeom>
            <a:avLst/>
            <a:gdLst/>
            <a:ahLst/>
            <a:cxnLst/>
            <a:rect l="l" t="t" r="r" b="b"/>
            <a:pathLst>
              <a:path w="1137920" h="719454">
                <a:moveTo>
                  <a:pt x="0" y="621822"/>
                </a:moveTo>
                <a:lnTo>
                  <a:pt x="381" y="624285"/>
                </a:lnTo>
                <a:lnTo>
                  <a:pt x="387" y="624676"/>
                </a:lnTo>
                <a:lnTo>
                  <a:pt x="552" y="625019"/>
                </a:lnTo>
                <a:lnTo>
                  <a:pt x="36277" y="655461"/>
                </a:lnTo>
                <a:lnTo>
                  <a:pt x="84372" y="672466"/>
                </a:lnTo>
                <a:lnTo>
                  <a:pt x="131705" y="683744"/>
                </a:lnTo>
                <a:lnTo>
                  <a:pt x="188055" y="693853"/>
                </a:lnTo>
                <a:lnTo>
                  <a:pt x="229889" y="699695"/>
                </a:lnTo>
                <a:lnTo>
                  <a:pt x="298900" y="707264"/>
                </a:lnTo>
                <a:lnTo>
                  <a:pt x="348380" y="711277"/>
                </a:lnTo>
                <a:lnTo>
                  <a:pt x="400297" y="714490"/>
                </a:lnTo>
                <a:lnTo>
                  <a:pt x="454501" y="716891"/>
                </a:lnTo>
                <a:lnTo>
                  <a:pt x="510686" y="718377"/>
                </a:lnTo>
                <a:lnTo>
                  <a:pt x="568559" y="718834"/>
                </a:lnTo>
                <a:lnTo>
                  <a:pt x="626281" y="718377"/>
                </a:lnTo>
                <a:lnTo>
                  <a:pt x="682466" y="716891"/>
                </a:lnTo>
                <a:lnTo>
                  <a:pt x="736669" y="714490"/>
                </a:lnTo>
                <a:lnTo>
                  <a:pt x="788587" y="711277"/>
                </a:lnTo>
                <a:lnTo>
                  <a:pt x="789569" y="711201"/>
                </a:lnTo>
                <a:lnTo>
                  <a:pt x="568407" y="711201"/>
                </a:lnTo>
                <a:lnTo>
                  <a:pt x="510838" y="710744"/>
                </a:lnTo>
                <a:lnTo>
                  <a:pt x="454806" y="709271"/>
                </a:lnTo>
                <a:lnTo>
                  <a:pt x="400602" y="706870"/>
                </a:lnTo>
                <a:lnTo>
                  <a:pt x="348837" y="703670"/>
                </a:lnTo>
                <a:lnTo>
                  <a:pt x="299510" y="699670"/>
                </a:lnTo>
                <a:lnTo>
                  <a:pt x="253091" y="694856"/>
                </a:lnTo>
                <a:lnTo>
                  <a:pt x="209581" y="689268"/>
                </a:lnTo>
                <a:lnTo>
                  <a:pt x="169729" y="683109"/>
                </a:lnTo>
                <a:lnTo>
                  <a:pt x="116439" y="672720"/>
                </a:lnTo>
                <a:lnTo>
                  <a:pt x="72764" y="661011"/>
                </a:lnTo>
                <a:lnTo>
                  <a:pt x="30626" y="644082"/>
                </a:lnTo>
                <a:lnTo>
                  <a:pt x="29450" y="643385"/>
                </a:lnTo>
                <a:lnTo>
                  <a:pt x="16001" y="636798"/>
                </a:lnTo>
                <a:lnTo>
                  <a:pt x="974" y="624285"/>
                </a:lnTo>
                <a:lnTo>
                  <a:pt x="0" y="621822"/>
                </a:lnTo>
                <a:close/>
              </a:path>
              <a:path w="1137920" h="719454">
                <a:moveTo>
                  <a:pt x="1137342" y="59450"/>
                </a:moveTo>
                <a:lnTo>
                  <a:pt x="1129709" y="59450"/>
                </a:lnTo>
                <a:lnTo>
                  <a:pt x="1129709" y="618872"/>
                </a:lnTo>
                <a:lnTo>
                  <a:pt x="1129087" y="622733"/>
                </a:lnTo>
                <a:lnTo>
                  <a:pt x="1097489" y="648552"/>
                </a:lnTo>
                <a:lnTo>
                  <a:pt x="1050613" y="665126"/>
                </a:lnTo>
                <a:lnTo>
                  <a:pt x="1003228" y="676378"/>
                </a:lnTo>
                <a:lnTo>
                  <a:pt x="947693" y="686309"/>
                </a:lnTo>
                <a:lnTo>
                  <a:pt x="892170" y="693853"/>
                </a:lnTo>
                <a:lnTo>
                  <a:pt x="837457" y="699670"/>
                </a:lnTo>
                <a:lnTo>
                  <a:pt x="788130" y="703670"/>
                </a:lnTo>
                <a:lnTo>
                  <a:pt x="736212" y="706870"/>
                </a:lnTo>
                <a:lnTo>
                  <a:pt x="682161" y="709271"/>
                </a:lnTo>
                <a:lnTo>
                  <a:pt x="626129" y="710744"/>
                </a:lnTo>
                <a:lnTo>
                  <a:pt x="568407" y="711201"/>
                </a:lnTo>
                <a:lnTo>
                  <a:pt x="789569" y="711201"/>
                </a:lnTo>
                <a:lnTo>
                  <a:pt x="838219" y="707264"/>
                </a:lnTo>
                <a:lnTo>
                  <a:pt x="884942" y="702451"/>
                </a:lnTo>
                <a:lnTo>
                  <a:pt x="928452" y="696825"/>
                </a:lnTo>
                <a:lnTo>
                  <a:pt x="968762" y="690614"/>
                </a:lnTo>
                <a:lnTo>
                  <a:pt x="1022203" y="680162"/>
                </a:lnTo>
                <a:lnTo>
                  <a:pt x="1066488" y="668288"/>
                </a:lnTo>
                <a:lnTo>
                  <a:pt x="1110011" y="650775"/>
                </a:lnTo>
                <a:lnTo>
                  <a:pt x="1129709" y="636284"/>
                </a:lnTo>
                <a:lnTo>
                  <a:pt x="1129709" y="636144"/>
                </a:lnTo>
                <a:lnTo>
                  <a:pt x="1130014" y="635839"/>
                </a:lnTo>
                <a:lnTo>
                  <a:pt x="1133709" y="630975"/>
                </a:lnTo>
                <a:lnTo>
                  <a:pt x="1134129" y="630264"/>
                </a:lnTo>
                <a:lnTo>
                  <a:pt x="1136580" y="624676"/>
                </a:lnTo>
                <a:lnTo>
                  <a:pt x="1136585" y="624285"/>
                </a:lnTo>
                <a:lnTo>
                  <a:pt x="1137342" y="618872"/>
                </a:lnTo>
                <a:lnTo>
                  <a:pt x="1137342" y="59450"/>
                </a:lnTo>
                <a:close/>
              </a:path>
              <a:path w="1137920" h="719454">
                <a:moveTo>
                  <a:pt x="727515" y="702974"/>
                </a:moveTo>
                <a:lnTo>
                  <a:pt x="711092" y="703944"/>
                </a:lnTo>
                <a:lnTo>
                  <a:pt x="637574" y="706501"/>
                </a:lnTo>
                <a:lnTo>
                  <a:pt x="560927" y="707378"/>
                </a:lnTo>
                <a:lnTo>
                  <a:pt x="724773" y="707378"/>
                </a:lnTo>
                <a:lnTo>
                  <a:pt x="727515" y="702974"/>
                </a:lnTo>
                <a:close/>
              </a:path>
              <a:path w="1137920" h="719454">
                <a:moveTo>
                  <a:pt x="1125886" y="63092"/>
                </a:moveTo>
                <a:lnTo>
                  <a:pt x="727515" y="702974"/>
                </a:lnTo>
                <a:lnTo>
                  <a:pt x="780806" y="699824"/>
                </a:lnTo>
                <a:lnTo>
                  <a:pt x="846042" y="694253"/>
                </a:lnTo>
                <a:lnTo>
                  <a:pt x="906531" y="687287"/>
                </a:lnTo>
                <a:lnTo>
                  <a:pt x="960388" y="679221"/>
                </a:lnTo>
                <a:lnTo>
                  <a:pt x="1008149" y="669988"/>
                </a:lnTo>
                <a:lnTo>
                  <a:pt x="1048738" y="659764"/>
                </a:lnTo>
                <a:lnTo>
                  <a:pt x="1105701" y="636798"/>
                </a:lnTo>
                <a:lnTo>
                  <a:pt x="1125886" y="611239"/>
                </a:lnTo>
                <a:lnTo>
                  <a:pt x="1125886" y="63092"/>
                </a:lnTo>
                <a:close/>
              </a:path>
              <a:path w="1137920" h="719454">
                <a:moveTo>
                  <a:pt x="1087479" y="0"/>
                </a:moveTo>
                <a:lnTo>
                  <a:pt x="1105701" y="8924"/>
                </a:lnTo>
                <a:lnTo>
                  <a:pt x="1120728" y="21436"/>
                </a:lnTo>
                <a:lnTo>
                  <a:pt x="1124174" y="30152"/>
                </a:lnTo>
                <a:lnTo>
                  <a:pt x="1127258" y="34202"/>
                </a:lnTo>
                <a:lnTo>
                  <a:pt x="1129087" y="38292"/>
                </a:lnTo>
                <a:lnTo>
                  <a:pt x="1129709" y="42178"/>
                </a:lnTo>
                <a:lnTo>
                  <a:pt x="1129087" y="45988"/>
                </a:lnTo>
                <a:lnTo>
                  <a:pt x="1127410" y="50014"/>
                </a:lnTo>
                <a:lnTo>
                  <a:pt x="1125886" y="52022"/>
                </a:lnTo>
                <a:lnTo>
                  <a:pt x="1125886" y="63092"/>
                </a:lnTo>
                <a:lnTo>
                  <a:pt x="1129709" y="59539"/>
                </a:lnTo>
                <a:lnTo>
                  <a:pt x="1137342" y="59450"/>
                </a:lnTo>
                <a:lnTo>
                  <a:pt x="1137342" y="41517"/>
                </a:lnTo>
                <a:lnTo>
                  <a:pt x="1136427" y="36590"/>
                </a:lnTo>
                <a:lnTo>
                  <a:pt x="1136427" y="36272"/>
                </a:lnTo>
                <a:lnTo>
                  <a:pt x="1136275" y="35968"/>
                </a:lnTo>
                <a:lnTo>
                  <a:pt x="1136275" y="35663"/>
                </a:lnTo>
                <a:lnTo>
                  <a:pt x="1133976" y="30748"/>
                </a:lnTo>
                <a:lnTo>
                  <a:pt x="1133976" y="30481"/>
                </a:lnTo>
                <a:lnTo>
                  <a:pt x="1133671" y="30011"/>
                </a:lnTo>
                <a:lnTo>
                  <a:pt x="1130014" y="25198"/>
                </a:lnTo>
                <a:lnTo>
                  <a:pt x="1130014" y="25033"/>
                </a:lnTo>
                <a:lnTo>
                  <a:pt x="1090466" y="1119"/>
                </a:lnTo>
                <a:lnTo>
                  <a:pt x="1087479" y="0"/>
                </a:lnTo>
                <a:close/>
              </a:path>
            </a:pathLst>
          </a:custGeom>
          <a:solidFill>
            <a:srgbClr val="000000"/>
          </a:solidFill>
        </p:spPr>
        <p:txBody>
          <a:bodyPr wrap="square" lIns="0" tIns="0" rIns="0" bIns="0" rtlCol="0"/>
          <a:lstStyle/>
          <a:p>
            <a:endParaRPr/>
          </a:p>
        </p:txBody>
      </p:sp>
      <p:sp>
        <p:nvSpPr>
          <p:cNvPr id="60" name="object 64"/>
          <p:cNvSpPr/>
          <p:nvPr/>
        </p:nvSpPr>
        <p:spPr>
          <a:xfrm>
            <a:off x="5662120" y="5556663"/>
            <a:ext cx="1130300" cy="673100"/>
          </a:xfrm>
          <a:custGeom>
            <a:avLst/>
            <a:gdLst/>
            <a:ahLst/>
            <a:cxnLst/>
            <a:rect l="l" t="t" r="r" b="b"/>
            <a:pathLst>
              <a:path w="1130300" h="673100">
                <a:moveTo>
                  <a:pt x="0" y="0"/>
                </a:moveTo>
                <a:lnTo>
                  <a:pt x="0" y="576757"/>
                </a:lnTo>
                <a:lnTo>
                  <a:pt x="5158" y="589803"/>
                </a:lnTo>
                <a:lnTo>
                  <a:pt x="44409" y="614180"/>
                </a:lnTo>
                <a:lnTo>
                  <a:pt x="117748" y="635506"/>
                </a:lnTo>
                <a:lnTo>
                  <a:pt x="165517" y="644739"/>
                </a:lnTo>
                <a:lnTo>
                  <a:pt x="219788" y="652865"/>
                </a:lnTo>
                <a:lnTo>
                  <a:pt x="279889" y="659771"/>
                </a:lnTo>
                <a:lnTo>
                  <a:pt x="345144" y="665342"/>
                </a:lnTo>
                <a:lnTo>
                  <a:pt x="414882" y="669462"/>
                </a:lnTo>
                <a:lnTo>
                  <a:pt x="488429" y="672019"/>
                </a:lnTo>
                <a:lnTo>
                  <a:pt x="565111" y="672896"/>
                </a:lnTo>
                <a:lnTo>
                  <a:pt x="641759" y="672019"/>
                </a:lnTo>
                <a:lnTo>
                  <a:pt x="715276" y="669462"/>
                </a:lnTo>
                <a:lnTo>
                  <a:pt x="784990" y="665342"/>
                </a:lnTo>
                <a:lnTo>
                  <a:pt x="850227" y="659771"/>
                </a:lnTo>
                <a:lnTo>
                  <a:pt x="910312" y="652865"/>
                </a:lnTo>
                <a:lnTo>
                  <a:pt x="964572" y="644739"/>
                </a:lnTo>
                <a:lnTo>
                  <a:pt x="1012334" y="635506"/>
                </a:lnTo>
                <a:lnTo>
                  <a:pt x="1052922" y="625282"/>
                </a:lnTo>
                <a:lnTo>
                  <a:pt x="1109885" y="602316"/>
                </a:lnTo>
                <a:lnTo>
                  <a:pt x="1130071" y="576757"/>
                </a:lnTo>
                <a:lnTo>
                  <a:pt x="1130071" y="96126"/>
                </a:lnTo>
                <a:lnTo>
                  <a:pt x="565111" y="96126"/>
                </a:lnTo>
                <a:lnTo>
                  <a:pt x="488429" y="95248"/>
                </a:lnTo>
                <a:lnTo>
                  <a:pt x="414882" y="92693"/>
                </a:lnTo>
                <a:lnTo>
                  <a:pt x="345144" y="88573"/>
                </a:lnTo>
                <a:lnTo>
                  <a:pt x="279889" y="83004"/>
                </a:lnTo>
                <a:lnTo>
                  <a:pt x="219788" y="76100"/>
                </a:lnTo>
                <a:lnTo>
                  <a:pt x="165517" y="67975"/>
                </a:lnTo>
                <a:lnTo>
                  <a:pt x="117748" y="58744"/>
                </a:lnTo>
                <a:lnTo>
                  <a:pt x="77154" y="48521"/>
                </a:lnTo>
                <a:lnTo>
                  <a:pt x="20186" y="25557"/>
                </a:lnTo>
                <a:lnTo>
                  <a:pt x="5158" y="13045"/>
                </a:lnTo>
                <a:lnTo>
                  <a:pt x="0" y="0"/>
                </a:lnTo>
                <a:close/>
              </a:path>
              <a:path w="1130300" h="673100">
                <a:moveTo>
                  <a:pt x="1130071" y="0"/>
                </a:moveTo>
                <a:lnTo>
                  <a:pt x="1085664" y="37420"/>
                </a:lnTo>
                <a:lnTo>
                  <a:pt x="1012334" y="58744"/>
                </a:lnTo>
                <a:lnTo>
                  <a:pt x="964572" y="67975"/>
                </a:lnTo>
                <a:lnTo>
                  <a:pt x="910312" y="76100"/>
                </a:lnTo>
                <a:lnTo>
                  <a:pt x="850227" y="83004"/>
                </a:lnTo>
                <a:lnTo>
                  <a:pt x="784990" y="88573"/>
                </a:lnTo>
                <a:lnTo>
                  <a:pt x="715276" y="92693"/>
                </a:lnTo>
                <a:lnTo>
                  <a:pt x="641759" y="95248"/>
                </a:lnTo>
                <a:lnTo>
                  <a:pt x="565111" y="96126"/>
                </a:lnTo>
                <a:lnTo>
                  <a:pt x="1130071" y="96126"/>
                </a:lnTo>
                <a:lnTo>
                  <a:pt x="1130071" y="0"/>
                </a:lnTo>
                <a:close/>
              </a:path>
            </a:pathLst>
          </a:custGeom>
          <a:solidFill>
            <a:srgbClr val="FFFFFF"/>
          </a:solidFill>
        </p:spPr>
        <p:txBody>
          <a:bodyPr wrap="square" lIns="0" tIns="0" rIns="0" bIns="0" rtlCol="0"/>
          <a:lstStyle/>
          <a:p>
            <a:endParaRPr/>
          </a:p>
        </p:txBody>
      </p:sp>
      <p:sp>
        <p:nvSpPr>
          <p:cNvPr id="61" name="object 65"/>
          <p:cNvSpPr/>
          <p:nvPr/>
        </p:nvSpPr>
        <p:spPr>
          <a:xfrm>
            <a:off x="5662120" y="5460536"/>
            <a:ext cx="1130300" cy="192405"/>
          </a:xfrm>
          <a:custGeom>
            <a:avLst/>
            <a:gdLst/>
            <a:ahLst/>
            <a:cxnLst/>
            <a:rect l="l" t="t" r="r" b="b"/>
            <a:pathLst>
              <a:path w="1130300" h="192404">
                <a:moveTo>
                  <a:pt x="565111" y="0"/>
                </a:moveTo>
                <a:lnTo>
                  <a:pt x="488429" y="877"/>
                </a:lnTo>
                <a:lnTo>
                  <a:pt x="414882" y="3433"/>
                </a:lnTo>
                <a:lnTo>
                  <a:pt x="345144" y="7552"/>
                </a:lnTo>
                <a:lnTo>
                  <a:pt x="279889" y="13121"/>
                </a:lnTo>
                <a:lnTo>
                  <a:pt x="219788" y="20026"/>
                </a:lnTo>
                <a:lnTo>
                  <a:pt x="165517" y="28151"/>
                </a:lnTo>
                <a:lnTo>
                  <a:pt x="117748" y="37382"/>
                </a:lnTo>
                <a:lnTo>
                  <a:pt x="77154" y="47605"/>
                </a:lnTo>
                <a:lnTo>
                  <a:pt x="20186" y="70568"/>
                </a:lnTo>
                <a:lnTo>
                  <a:pt x="0" y="96126"/>
                </a:lnTo>
                <a:lnTo>
                  <a:pt x="5158" y="109172"/>
                </a:lnTo>
                <a:lnTo>
                  <a:pt x="44409" y="133547"/>
                </a:lnTo>
                <a:lnTo>
                  <a:pt x="117748" y="154870"/>
                </a:lnTo>
                <a:lnTo>
                  <a:pt x="165517" y="164101"/>
                </a:lnTo>
                <a:lnTo>
                  <a:pt x="219788" y="172226"/>
                </a:lnTo>
                <a:lnTo>
                  <a:pt x="279889" y="179130"/>
                </a:lnTo>
                <a:lnTo>
                  <a:pt x="345144" y="184699"/>
                </a:lnTo>
                <a:lnTo>
                  <a:pt x="414882" y="188819"/>
                </a:lnTo>
                <a:lnTo>
                  <a:pt x="488429" y="191375"/>
                </a:lnTo>
                <a:lnTo>
                  <a:pt x="565111" y="192252"/>
                </a:lnTo>
                <a:lnTo>
                  <a:pt x="641759" y="191375"/>
                </a:lnTo>
                <a:lnTo>
                  <a:pt x="715276" y="188819"/>
                </a:lnTo>
                <a:lnTo>
                  <a:pt x="784990" y="184699"/>
                </a:lnTo>
                <a:lnTo>
                  <a:pt x="850227" y="179130"/>
                </a:lnTo>
                <a:lnTo>
                  <a:pt x="910312" y="172226"/>
                </a:lnTo>
                <a:lnTo>
                  <a:pt x="964572" y="164101"/>
                </a:lnTo>
                <a:lnTo>
                  <a:pt x="1012334" y="154870"/>
                </a:lnTo>
                <a:lnTo>
                  <a:pt x="1052922" y="144647"/>
                </a:lnTo>
                <a:lnTo>
                  <a:pt x="1109885" y="121683"/>
                </a:lnTo>
                <a:lnTo>
                  <a:pt x="1130071" y="96126"/>
                </a:lnTo>
                <a:lnTo>
                  <a:pt x="1124912" y="83080"/>
                </a:lnTo>
                <a:lnTo>
                  <a:pt x="1085664" y="58705"/>
                </a:lnTo>
                <a:lnTo>
                  <a:pt x="1012334" y="37382"/>
                </a:lnTo>
                <a:lnTo>
                  <a:pt x="964572" y="28151"/>
                </a:lnTo>
                <a:lnTo>
                  <a:pt x="910312" y="20026"/>
                </a:lnTo>
                <a:lnTo>
                  <a:pt x="850227" y="13121"/>
                </a:lnTo>
                <a:lnTo>
                  <a:pt x="784990" y="7552"/>
                </a:lnTo>
                <a:lnTo>
                  <a:pt x="715276" y="3433"/>
                </a:lnTo>
                <a:lnTo>
                  <a:pt x="641759" y="877"/>
                </a:lnTo>
                <a:lnTo>
                  <a:pt x="565111" y="0"/>
                </a:lnTo>
                <a:close/>
              </a:path>
            </a:pathLst>
          </a:custGeom>
          <a:solidFill>
            <a:srgbClr val="FFFFFF"/>
          </a:solidFill>
        </p:spPr>
        <p:txBody>
          <a:bodyPr wrap="square" lIns="0" tIns="0" rIns="0" bIns="0" rtlCol="0"/>
          <a:lstStyle/>
          <a:p>
            <a:endParaRPr/>
          </a:p>
        </p:txBody>
      </p:sp>
      <p:sp>
        <p:nvSpPr>
          <p:cNvPr id="62" name="object 66"/>
          <p:cNvSpPr/>
          <p:nvPr/>
        </p:nvSpPr>
        <p:spPr>
          <a:xfrm>
            <a:off x="5662114" y="5460530"/>
            <a:ext cx="1130300" cy="192405"/>
          </a:xfrm>
          <a:custGeom>
            <a:avLst/>
            <a:gdLst/>
            <a:ahLst/>
            <a:cxnLst/>
            <a:rect l="l" t="t" r="r" b="b"/>
            <a:pathLst>
              <a:path w="1130300" h="192404">
                <a:moveTo>
                  <a:pt x="1130074" y="96129"/>
                </a:moveTo>
                <a:lnTo>
                  <a:pt x="1085667" y="133548"/>
                </a:lnTo>
                <a:lnTo>
                  <a:pt x="1012336" y="154872"/>
                </a:lnTo>
                <a:lnTo>
                  <a:pt x="964575" y="164104"/>
                </a:lnTo>
                <a:lnTo>
                  <a:pt x="910314" y="172230"/>
                </a:lnTo>
                <a:lnTo>
                  <a:pt x="850229" y="179135"/>
                </a:lnTo>
                <a:lnTo>
                  <a:pt x="784992" y="184705"/>
                </a:lnTo>
                <a:lnTo>
                  <a:pt x="715278" y="188825"/>
                </a:lnTo>
                <a:lnTo>
                  <a:pt x="641760" y="191381"/>
                </a:lnTo>
                <a:lnTo>
                  <a:pt x="565113" y="192259"/>
                </a:lnTo>
                <a:lnTo>
                  <a:pt x="488431" y="191381"/>
                </a:lnTo>
                <a:lnTo>
                  <a:pt x="414884" y="188825"/>
                </a:lnTo>
                <a:lnTo>
                  <a:pt x="345146" y="184705"/>
                </a:lnTo>
                <a:lnTo>
                  <a:pt x="279890" y="179135"/>
                </a:lnTo>
                <a:lnTo>
                  <a:pt x="219789" y="172230"/>
                </a:lnTo>
                <a:lnTo>
                  <a:pt x="165518" y="164104"/>
                </a:lnTo>
                <a:lnTo>
                  <a:pt x="117748" y="154872"/>
                </a:lnTo>
                <a:lnTo>
                  <a:pt x="77154" y="144649"/>
                </a:lnTo>
                <a:lnTo>
                  <a:pt x="20186" y="121685"/>
                </a:lnTo>
                <a:lnTo>
                  <a:pt x="0" y="96129"/>
                </a:lnTo>
                <a:lnTo>
                  <a:pt x="5158" y="83084"/>
                </a:lnTo>
                <a:lnTo>
                  <a:pt x="44409" y="58710"/>
                </a:lnTo>
                <a:lnTo>
                  <a:pt x="117748" y="37386"/>
                </a:lnTo>
                <a:lnTo>
                  <a:pt x="165518" y="28154"/>
                </a:lnTo>
                <a:lnTo>
                  <a:pt x="219789" y="20029"/>
                </a:lnTo>
                <a:lnTo>
                  <a:pt x="279890" y="13123"/>
                </a:lnTo>
                <a:lnTo>
                  <a:pt x="345146" y="7553"/>
                </a:lnTo>
                <a:lnTo>
                  <a:pt x="414884" y="3433"/>
                </a:lnTo>
                <a:lnTo>
                  <a:pt x="488431" y="877"/>
                </a:lnTo>
                <a:lnTo>
                  <a:pt x="565113" y="0"/>
                </a:lnTo>
                <a:lnTo>
                  <a:pt x="641760" y="877"/>
                </a:lnTo>
                <a:lnTo>
                  <a:pt x="715278" y="3433"/>
                </a:lnTo>
                <a:lnTo>
                  <a:pt x="784992" y="7553"/>
                </a:lnTo>
                <a:lnTo>
                  <a:pt x="850229" y="13123"/>
                </a:lnTo>
                <a:lnTo>
                  <a:pt x="910314" y="20029"/>
                </a:lnTo>
                <a:lnTo>
                  <a:pt x="964575" y="28154"/>
                </a:lnTo>
                <a:lnTo>
                  <a:pt x="1012336" y="37386"/>
                </a:lnTo>
                <a:lnTo>
                  <a:pt x="1052925" y="47610"/>
                </a:lnTo>
                <a:lnTo>
                  <a:pt x="1109888" y="70573"/>
                </a:lnTo>
                <a:lnTo>
                  <a:pt x="1130074" y="96129"/>
                </a:lnTo>
                <a:close/>
              </a:path>
            </a:pathLst>
          </a:custGeom>
          <a:ln w="7630">
            <a:solidFill>
              <a:srgbClr val="000000"/>
            </a:solidFill>
          </a:ln>
        </p:spPr>
        <p:txBody>
          <a:bodyPr wrap="square" lIns="0" tIns="0" rIns="0" bIns="0" rtlCol="0"/>
          <a:lstStyle/>
          <a:p>
            <a:endParaRPr/>
          </a:p>
        </p:txBody>
      </p:sp>
      <p:sp>
        <p:nvSpPr>
          <p:cNvPr id="63" name="object 67"/>
          <p:cNvSpPr/>
          <p:nvPr/>
        </p:nvSpPr>
        <p:spPr>
          <a:xfrm>
            <a:off x="5662114" y="5556659"/>
            <a:ext cx="1130300" cy="673100"/>
          </a:xfrm>
          <a:custGeom>
            <a:avLst/>
            <a:gdLst/>
            <a:ahLst/>
            <a:cxnLst/>
            <a:rect l="l" t="t" r="r" b="b"/>
            <a:pathLst>
              <a:path w="1130300" h="673100">
                <a:moveTo>
                  <a:pt x="1130074" y="0"/>
                </a:moveTo>
                <a:lnTo>
                  <a:pt x="1130074" y="576762"/>
                </a:lnTo>
                <a:lnTo>
                  <a:pt x="1124915" y="589806"/>
                </a:lnTo>
                <a:lnTo>
                  <a:pt x="1085667" y="614181"/>
                </a:lnTo>
                <a:lnTo>
                  <a:pt x="1012336" y="635505"/>
                </a:lnTo>
                <a:lnTo>
                  <a:pt x="964575" y="644736"/>
                </a:lnTo>
                <a:lnTo>
                  <a:pt x="910314" y="652862"/>
                </a:lnTo>
                <a:lnTo>
                  <a:pt x="850229" y="659767"/>
                </a:lnTo>
                <a:lnTo>
                  <a:pt x="784992" y="665337"/>
                </a:lnTo>
                <a:lnTo>
                  <a:pt x="715278" y="669457"/>
                </a:lnTo>
                <a:lnTo>
                  <a:pt x="641760" y="672014"/>
                </a:lnTo>
                <a:lnTo>
                  <a:pt x="565113" y="672891"/>
                </a:lnTo>
                <a:lnTo>
                  <a:pt x="488431" y="672014"/>
                </a:lnTo>
                <a:lnTo>
                  <a:pt x="414884" y="669457"/>
                </a:lnTo>
                <a:lnTo>
                  <a:pt x="345146" y="665337"/>
                </a:lnTo>
                <a:lnTo>
                  <a:pt x="279890" y="659767"/>
                </a:lnTo>
                <a:lnTo>
                  <a:pt x="219789" y="652862"/>
                </a:lnTo>
                <a:lnTo>
                  <a:pt x="165518" y="644736"/>
                </a:lnTo>
                <a:lnTo>
                  <a:pt x="117748" y="635505"/>
                </a:lnTo>
                <a:lnTo>
                  <a:pt x="77154" y="625281"/>
                </a:lnTo>
                <a:lnTo>
                  <a:pt x="20186" y="602317"/>
                </a:lnTo>
                <a:lnTo>
                  <a:pt x="0" y="576762"/>
                </a:lnTo>
                <a:lnTo>
                  <a:pt x="0" y="0"/>
                </a:lnTo>
              </a:path>
            </a:pathLst>
          </a:custGeom>
          <a:ln w="7631">
            <a:solidFill>
              <a:srgbClr val="000000"/>
            </a:solidFill>
          </a:ln>
        </p:spPr>
        <p:txBody>
          <a:bodyPr wrap="square" lIns="0" tIns="0" rIns="0" bIns="0" rtlCol="0"/>
          <a:lstStyle/>
          <a:p>
            <a:endParaRPr/>
          </a:p>
        </p:txBody>
      </p:sp>
      <p:sp>
        <p:nvSpPr>
          <p:cNvPr id="64" name="object 68"/>
          <p:cNvSpPr txBox="1"/>
          <p:nvPr/>
        </p:nvSpPr>
        <p:spPr>
          <a:xfrm>
            <a:off x="5704841" y="5688268"/>
            <a:ext cx="758825" cy="509905"/>
          </a:xfrm>
          <a:prstGeom prst="rect">
            <a:avLst/>
          </a:prstGeom>
        </p:spPr>
        <p:txBody>
          <a:bodyPr vert="horz" wrap="square" lIns="0" tIns="12065" rIns="0" bIns="0" rtlCol="0">
            <a:spAutoFit/>
          </a:bodyPr>
          <a:lstStyle/>
          <a:p>
            <a:pPr marL="12700">
              <a:lnSpc>
                <a:spcPts val="955"/>
              </a:lnSpc>
              <a:spcBef>
                <a:spcPts val="95"/>
              </a:spcBef>
            </a:pPr>
            <a:r>
              <a:rPr sz="800" b="1" spc="-10" dirty="0">
                <a:latin typeface="Courier New"/>
                <a:cs typeface="Courier New"/>
              </a:rPr>
              <a:t>datadir</a:t>
            </a:r>
            <a:endParaRPr sz="800">
              <a:latin typeface="Courier New"/>
              <a:cs typeface="Courier New"/>
            </a:endParaRPr>
          </a:p>
          <a:p>
            <a:pPr marL="382270" marR="5080">
              <a:lnSpc>
                <a:spcPts val="950"/>
              </a:lnSpc>
              <a:spcBef>
                <a:spcPts val="35"/>
              </a:spcBef>
            </a:pPr>
            <a:r>
              <a:rPr sz="800" b="1" spc="-10" dirty="0">
                <a:latin typeface="Courier New"/>
                <a:cs typeface="Courier New"/>
              </a:rPr>
              <a:t>block</a:t>
            </a:r>
            <a:r>
              <a:rPr sz="800" b="1" spc="-5" dirty="0">
                <a:latin typeface="Courier New"/>
                <a:cs typeface="Courier New"/>
              </a:rPr>
              <a:t>1  </a:t>
            </a:r>
            <a:r>
              <a:rPr sz="800" b="1" spc="-10" dirty="0">
                <a:latin typeface="Courier New"/>
                <a:cs typeface="Courier New"/>
              </a:rPr>
              <a:t>block</a:t>
            </a:r>
            <a:r>
              <a:rPr sz="800" b="1" spc="-5" dirty="0">
                <a:latin typeface="Courier New"/>
                <a:cs typeface="Courier New"/>
              </a:rPr>
              <a:t>2</a:t>
            </a:r>
            <a:endParaRPr sz="800">
              <a:latin typeface="Courier New"/>
              <a:cs typeface="Courier New"/>
            </a:endParaRPr>
          </a:p>
          <a:p>
            <a:pPr marL="67310" algn="ctr">
              <a:lnSpc>
                <a:spcPts val="925"/>
              </a:lnSpc>
            </a:pPr>
            <a:r>
              <a:rPr sz="800" b="1" spc="-5" dirty="0">
                <a:latin typeface="Courier New"/>
                <a:cs typeface="Courier New"/>
              </a:rPr>
              <a:t>…</a:t>
            </a:r>
            <a:endParaRPr sz="800">
              <a:latin typeface="Courier New"/>
              <a:cs typeface="Courier New"/>
            </a:endParaRPr>
          </a:p>
        </p:txBody>
      </p:sp>
      <p:sp>
        <p:nvSpPr>
          <p:cNvPr id="65" name="object 69"/>
          <p:cNvSpPr txBox="1"/>
          <p:nvPr/>
        </p:nvSpPr>
        <p:spPr>
          <a:xfrm>
            <a:off x="1893341" y="5371448"/>
            <a:ext cx="1054735" cy="301625"/>
          </a:xfrm>
          <a:prstGeom prst="rect">
            <a:avLst/>
          </a:prstGeom>
        </p:spPr>
        <p:txBody>
          <a:bodyPr vert="horz" wrap="square" lIns="0" tIns="13335" rIns="0" bIns="0" rtlCol="0">
            <a:spAutoFit/>
          </a:bodyPr>
          <a:lstStyle/>
          <a:p>
            <a:pPr marL="12700" marR="5080">
              <a:lnSpc>
                <a:spcPct val="100000"/>
              </a:lnSpc>
              <a:spcBef>
                <a:spcPts val="105"/>
              </a:spcBef>
            </a:pPr>
            <a:r>
              <a:rPr sz="900" b="1" dirty="0">
                <a:solidFill>
                  <a:srgbClr val="008A52"/>
                </a:solidFill>
                <a:latin typeface="Verdana"/>
                <a:cs typeface="Verdana"/>
              </a:rPr>
              <a:t>edits </a:t>
            </a:r>
            <a:r>
              <a:rPr sz="900" b="1" spc="5" dirty="0">
                <a:solidFill>
                  <a:srgbClr val="008A52"/>
                </a:solidFill>
                <a:latin typeface="Verdana"/>
                <a:cs typeface="Verdana"/>
              </a:rPr>
              <a:t>log is</a:t>
            </a:r>
            <a:r>
              <a:rPr sz="900" b="1" spc="-140" dirty="0">
                <a:solidFill>
                  <a:srgbClr val="008A52"/>
                </a:solidFill>
                <a:latin typeface="Verdana"/>
                <a:cs typeface="Verdana"/>
              </a:rPr>
              <a:t> </a:t>
            </a:r>
            <a:r>
              <a:rPr sz="900" b="1" dirty="0">
                <a:solidFill>
                  <a:srgbClr val="008A52"/>
                </a:solidFill>
                <a:latin typeface="Verdana"/>
                <a:cs typeface="Verdana"/>
              </a:rPr>
              <a:t>read  </a:t>
            </a:r>
            <a:r>
              <a:rPr sz="900" b="1" spc="5" dirty="0">
                <a:solidFill>
                  <a:srgbClr val="008A52"/>
                </a:solidFill>
                <a:latin typeface="Verdana"/>
                <a:cs typeface="Verdana"/>
              </a:rPr>
              <a:t>and</a:t>
            </a:r>
            <a:r>
              <a:rPr sz="900" b="1" spc="-30" dirty="0">
                <a:solidFill>
                  <a:srgbClr val="008A52"/>
                </a:solidFill>
                <a:latin typeface="Verdana"/>
                <a:cs typeface="Verdana"/>
              </a:rPr>
              <a:t> </a:t>
            </a:r>
            <a:r>
              <a:rPr sz="900" b="1" dirty="0">
                <a:solidFill>
                  <a:srgbClr val="008A52"/>
                </a:solidFill>
                <a:latin typeface="Verdana"/>
                <a:cs typeface="Verdana"/>
              </a:rPr>
              <a:t>applied</a:t>
            </a:r>
            <a:endParaRPr sz="900">
              <a:latin typeface="Verdana"/>
              <a:cs typeface="Verdana"/>
            </a:endParaRPr>
          </a:p>
        </p:txBody>
      </p:sp>
      <p:sp>
        <p:nvSpPr>
          <p:cNvPr id="66" name="object 70"/>
          <p:cNvSpPr txBox="1"/>
          <p:nvPr/>
        </p:nvSpPr>
        <p:spPr>
          <a:xfrm>
            <a:off x="4082640" y="4519819"/>
            <a:ext cx="1508125" cy="301625"/>
          </a:xfrm>
          <a:prstGeom prst="rect">
            <a:avLst/>
          </a:prstGeom>
        </p:spPr>
        <p:txBody>
          <a:bodyPr vert="horz" wrap="square" lIns="0" tIns="13335" rIns="0" bIns="0" rtlCol="0">
            <a:spAutoFit/>
          </a:bodyPr>
          <a:lstStyle/>
          <a:p>
            <a:pPr marL="12700" marR="5080">
              <a:lnSpc>
                <a:spcPct val="100000"/>
              </a:lnSpc>
              <a:spcBef>
                <a:spcPts val="105"/>
              </a:spcBef>
            </a:pPr>
            <a:r>
              <a:rPr sz="900" b="1" dirty="0">
                <a:solidFill>
                  <a:srgbClr val="008A52"/>
                </a:solidFill>
                <a:latin typeface="Verdana"/>
                <a:cs typeface="Verdana"/>
              </a:rPr>
              <a:t>block information</a:t>
            </a:r>
            <a:r>
              <a:rPr sz="900" b="1" spc="-105" dirty="0">
                <a:solidFill>
                  <a:srgbClr val="008A52"/>
                </a:solidFill>
                <a:latin typeface="Verdana"/>
                <a:cs typeface="Verdana"/>
              </a:rPr>
              <a:t> </a:t>
            </a:r>
            <a:r>
              <a:rPr sz="900" b="1" dirty="0">
                <a:solidFill>
                  <a:srgbClr val="008A52"/>
                </a:solidFill>
                <a:latin typeface="Verdana"/>
                <a:cs typeface="Verdana"/>
              </a:rPr>
              <a:t>send  </a:t>
            </a:r>
            <a:r>
              <a:rPr sz="900" b="1" spc="5" dirty="0">
                <a:solidFill>
                  <a:srgbClr val="008A52"/>
                </a:solidFill>
                <a:latin typeface="Verdana"/>
                <a:cs typeface="Verdana"/>
              </a:rPr>
              <a:t>to</a:t>
            </a:r>
            <a:r>
              <a:rPr sz="900" b="1" spc="-15" dirty="0">
                <a:solidFill>
                  <a:srgbClr val="008A52"/>
                </a:solidFill>
                <a:latin typeface="Verdana"/>
                <a:cs typeface="Verdana"/>
              </a:rPr>
              <a:t> </a:t>
            </a:r>
            <a:r>
              <a:rPr sz="900" b="1" dirty="0">
                <a:solidFill>
                  <a:srgbClr val="008A52"/>
                </a:solidFill>
                <a:latin typeface="Verdana"/>
                <a:cs typeface="Verdana"/>
              </a:rPr>
              <a:t>NameNode</a:t>
            </a:r>
            <a:endParaRPr sz="900">
              <a:latin typeface="Verdana"/>
              <a:cs typeface="Verdana"/>
            </a:endParaRPr>
          </a:p>
        </p:txBody>
      </p:sp>
      <p:sp>
        <p:nvSpPr>
          <p:cNvPr id="67" name="object 71"/>
          <p:cNvSpPr/>
          <p:nvPr/>
        </p:nvSpPr>
        <p:spPr>
          <a:xfrm>
            <a:off x="2351719" y="5726385"/>
            <a:ext cx="0" cy="560070"/>
          </a:xfrm>
          <a:custGeom>
            <a:avLst/>
            <a:gdLst/>
            <a:ahLst/>
            <a:cxnLst/>
            <a:rect l="l" t="t" r="r" b="b"/>
            <a:pathLst>
              <a:path h="560070">
                <a:moveTo>
                  <a:pt x="0" y="0"/>
                </a:moveTo>
                <a:lnTo>
                  <a:pt x="0" y="559722"/>
                </a:lnTo>
              </a:path>
            </a:pathLst>
          </a:custGeom>
          <a:ln w="10757">
            <a:solidFill>
              <a:srgbClr val="666666"/>
            </a:solidFill>
          </a:ln>
        </p:spPr>
        <p:txBody>
          <a:bodyPr wrap="square" lIns="0" tIns="0" rIns="0" bIns="0" rtlCol="0"/>
          <a:lstStyle/>
          <a:p>
            <a:endParaRPr/>
          </a:p>
        </p:txBody>
      </p:sp>
      <p:sp>
        <p:nvSpPr>
          <p:cNvPr id="68" name="object 72"/>
          <p:cNvSpPr/>
          <p:nvPr/>
        </p:nvSpPr>
        <p:spPr>
          <a:xfrm>
            <a:off x="2346340" y="5635567"/>
            <a:ext cx="1453515" cy="103505"/>
          </a:xfrm>
          <a:custGeom>
            <a:avLst/>
            <a:gdLst/>
            <a:ahLst/>
            <a:cxnLst/>
            <a:rect l="l" t="t" r="r" b="b"/>
            <a:pathLst>
              <a:path w="1453514" h="103504">
                <a:moveTo>
                  <a:pt x="728256" y="0"/>
                </a:moveTo>
                <a:lnTo>
                  <a:pt x="648906" y="532"/>
                </a:lnTo>
                <a:lnTo>
                  <a:pt x="572030" y="2094"/>
                </a:lnTo>
                <a:lnTo>
                  <a:pt x="498074" y="4630"/>
                </a:lnTo>
                <a:lnTo>
                  <a:pt x="427480" y="8084"/>
                </a:lnTo>
                <a:lnTo>
                  <a:pt x="360695" y="12400"/>
                </a:lnTo>
                <a:lnTo>
                  <a:pt x="298161" y="17523"/>
                </a:lnTo>
                <a:lnTo>
                  <a:pt x="240323" y="23399"/>
                </a:lnTo>
                <a:lnTo>
                  <a:pt x="187626" y="29971"/>
                </a:lnTo>
                <a:lnTo>
                  <a:pt x="140513" y="37184"/>
                </a:lnTo>
                <a:lnTo>
                  <a:pt x="99430" y="44982"/>
                </a:lnTo>
                <a:lnTo>
                  <a:pt x="37127" y="62114"/>
                </a:lnTo>
                <a:lnTo>
                  <a:pt x="0" y="90817"/>
                </a:lnTo>
                <a:lnTo>
                  <a:pt x="4273" y="100710"/>
                </a:lnTo>
                <a:lnTo>
                  <a:pt x="7632" y="103281"/>
                </a:lnTo>
                <a:lnTo>
                  <a:pt x="7632" y="98437"/>
                </a:lnTo>
                <a:lnTo>
                  <a:pt x="11906" y="88545"/>
                </a:lnTo>
                <a:lnTo>
                  <a:pt x="72452" y="60936"/>
                </a:lnTo>
                <a:lnTo>
                  <a:pt x="148146" y="44809"/>
                </a:lnTo>
                <a:lnTo>
                  <a:pt x="195258" y="37596"/>
                </a:lnTo>
                <a:lnTo>
                  <a:pt x="247956" y="31023"/>
                </a:lnTo>
                <a:lnTo>
                  <a:pt x="305793" y="25147"/>
                </a:lnTo>
                <a:lnTo>
                  <a:pt x="368327" y="20023"/>
                </a:lnTo>
                <a:lnTo>
                  <a:pt x="435113" y="15706"/>
                </a:lnTo>
                <a:lnTo>
                  <a:pt x="505706" y="12251"/>
                </a:lnTo>
                <a:lnTo>
                  <a:pt x="579663" y="9715"/>
                </a:lnTo>
                <a:lnTo>
                  <a:pt x="656538" y="8153"/>
                </a:lnTo>
                <a:lnTo>
                  <a:pt x="1019471" y="7620"/>
                </a:lnTo>
                <a:lnTo>
                  <a:pt x="958442" y="4630"/>
                </a:lnTo>
                <a:lnTo>
                  <a:pt x="884482" y="2094"/>
                </a:lnTo>
                <a:lnTo>
                  <a:pt x="807605" y="532"/>
                </a:lnTo>
                <a:lnTo>
                  <a:pt x="728256" y="0"/>
                </a:lnTo>
                <a:close/>
              </a:path>
              <a:path w="1453514" h="103504">
                <a:moveTo>
                  <a:pt x="1029343" y="8103"/>
                </a:moveTo>
                <a:lnTo>
                  <a:pt x="815239" y="8153"/>
                </a:lnTo>
                <a:lnTo>
                  <a:pt x="892118" y="9715"/>
                </a:lnTo>
                <a:lnTo>
                  <a:pt x="966080" y="12251"/>
                </a:lnTo>
                <a:lnTo>
                  <a:pt x="1036679" y="15706"/>
                </a:lnTo>
                <a:lnTo>
                  <a:pt x="1103472" y="20023"/>
                </a:lnTo>
                <a:lnTo>
                  <a:pt x="1166015" y="25147"/>
                </a:lnTo>
                <a:lnTo>
                  <a:pt x="1223861" y="31023"/>
                </a:lnTo>
                <a:lnTo>
                  <a:pt x="1276567" y="37596"/>
                </a:lnTo>
                <a:lnTo>
                  <a:pt x="1323688" y="44809"/>
                </a:lnTo>
                <a:lnTo>
                  <a:pt x="1364780" y="52608"/>
                </a:lnTo>
                <a:lnTo>
                  <a:pt x="1427096" y="69739"/>
                </a:lnTo>
                <a:lnTo>
                  <a:pt x="1453476" y="83585"/>
                </a:lnTo>
                <a:lnTo>
                  <a:pt x="1452326" y="80922"/>
                </a:lnTo>
                <a:lnTo>
                  <a:pt x="1391763" y="53310"/>
                </a:lnTo>
                <a:lnTo>
                  <a:pt x="1316052" y="37184"/>
                </a:lnTo>
                <a:lnTo>
                  <a:pt x="1268930" y="29971"/>
                </a:lnTo>
                <a:lnTo>
                  <a:pt x="1216223" y="23399"/>
                </a:lnTo>
                <a:lnTo>
                  <a:pt x="1158376" y="17523"/>
                </a:lnTo>
                <a:lnTo>
                  <a:pt x="1095834" y="12400"/>
                </a:lnTo>
                <a:lnTo>
                  <a:pt x="1029343" y="8103"/>
                </a:lnTo>
                <a:close/>
              </a:path>
              <a:path w="1453514" h="103504">
                <a:moveTo>
                  <a:pt x="1019555" y="7620"/>
                </a:moveTo>
                <a:lnTo>
                  <a:pt x="1029343" y="8103"/>
                </a:lnTo>
                <a:lnTo>
                  <a:pt x="1019555" y="7620"/>
                </a:lnTo>
                <a:close/>
              </a:path>
            </a:pathLst>
          </a:custGeom>
          <a:solidFill>
            <a:srgbClr val="666666"/>
          </a:solidFill>
        </p:spPr>
        <p:txBody>
          <a:bodyPr wrap="square" lIns="0" tIns="0" rIns="0" bIns="0" rtlCol="0"/>
          <a:lstStyle/>
          <a:p>
            <a:endParaRPr/>
          </a:p>
        </p:txBody>
      </p:sp>
      <p:sp>
        <p:nvSpPr>
          <p:cNvPr id="69" name="object 73"/>
          <p:cNvSpPr/>
          <p:nvPr/>
        </p:nvSpPr>
        <p:spPr>
          <a:xfrm>
            <a:off x="2342555" y="5631745"/>
            <a:ext cx="1464310" cy="671830"/>
          </a:xfrm>
          <a:custGeom>
            <a:avLst/>
            <a:gdLst/>
            <a:ahLst/>
            <a:cxnLst/>
            <a:rect l="l" t="t" r="r" b="b"/>
            <a:pathLst>
              <a:path w="1464310" h="671829">
                <a:moveTo>
                  <a:pt x="732040" y="0"/>
                </a:moveTo>
                <a:lnTo>
                  <a:pt x="657631" y="457"/>
                </a:lnTo>
                <a:lnTo>
                  <a:pt x="585215" y="1841"/>
                </a:lnTo>
                <a:lnTo>
                  <a:pt x="448487" y="7112"/>
                </a:lnTo>
                <a:lnTo>
                  <a:pt x="384759" y="10998"/>
                </a:lnTo>
                <a:lnTo>
                  <a:pt x="324561" y="15582"/>
                </a:lnTo>
                <a:lnTo>
                  <a:pt x="268490" y="20739"/>
                </a:lnTo>
                <a:lnTo>
                  <a:pt x="192443" y="29806"/>
                </a:lnTo>
                <a:lnTo>
                  <a:pt x="147904" y="36588"/>
                </a:lnTo>
                <a:lnTo>
                  <a:pt x="107690" y="44107"/>
                </a:lnTo>
                <a:lnTo>
                  <a:pt x="59905" y="55702"/>
                </a:lnTo>
                <a:lnTo>
                  <a:pt x="16382" y="73253"/>
                </a:lnTo>
                <a:lnTo>
                  <a:pt x="0" y="640016"/>
                </a:lnTo>
                <a:lnTo>
                  <a:pt x="1054" y="645413"/>
                </a:lnTo>
                <a:lnTo>
                  <a:pt x="35229" y="670115"/>
                </a:lnTo>
                <a:lnTo>
                  <a:pt x="39072" y="671535"/>
                </a:lnTo>
                <a:lnTo>
                  <a:pt x="28214" y="666609"/>
                </a:lnTo>
                <a:lnTo>
                  <a:pt x="15690" y="657023"/>
                </a:lnTo>
                <a:lnTo>
                  <a:pt x="11504" y="647329"/>
                </a:lnTo>
                <a:lnTo>
                  <a:pt x="10579" y="646404"/>
                </a:lnTo>
                <a:lnTo>
                  <a:pt x="8318" y="642797"/>
                </a:lnTo>
                <a:lnTo>
                  <a:pt x="7726" y="639762"/>
                </a:lnTo>
                <a:lnTo>
                  <a:pt x="7607" y="109410"/>
                </a:lnTo>
                <a:lnTo>
                  <a:pt x="11417" y="109410"/>
                </a:lnTo>
                <a:lnTo>
                  <a:pt x="11417" y="102415"/>
                </a:lnTo>
                <a:lnTo>
                  <a:pt x="10579" y="101574"/>
                </a:lnTo>
                <a:lnTo>
                  <a:pt x="8318" y="97980"/>
                </a:lnTo>
                <a:lnTo>
                  <a:pt x="7683" y="94691"/>
                </a:lnTo>
                <a:lnTo>
                  <a:pt x="8318" y="91427"/>
                </a:lnTo>
                <a:lnTo>
                  <a:pt x="49326" y="67030"/>
                </a:lnTo>
                <a:lnTo>
                  <a:pt x="92646" y="55143"/>
                </a:lnTo>
                <a:lnTo>
                  <a:pt x="149199" y="44094"/>
                </a:lnTo>
                <a:lnTo>
                  <a:pt x="193522" y="37363"/>
                </a:lnTo>
                <a:lnTo>
                  <a:pt x="242925" y="31191"/>
                </a:lnTo>
                <a:lnTo>
                  <a:pt x="325234" y="23177"/>
                </a:lnTo>
                <a:lnTo>
                  <a:pt x="385305" y="18618"/>
                </a:lnTo>
                <a:lnTo>
                  <a:pt x="448919" y="14732"/>
                </a:lnTo>
                <a:lnTo>
                  <a:pt x="550303" y="10502"/>
                </a:lnTo>
                <a:lnTo>
                  <a:pt x="657771" y="8089"/>
                </a:lnTo>
                <a:lnTo>
                  <a:pt x="1024959" y="7632"/>
                </a:lnTo>
                <a:lnTo>
                  <a:pt x="914196" y="2870"/>
                </a:lnTo>
                <a:lnTo>
                  <a:pt x="879081" y="1828"/>
                </a:lnTo>
                <a:lnTo>
                  <a:pt x="806551" y="457"/>
                </a:lnTo>
                <a:lnTo>
                  <a:pt x="732040" y="0"/>
                </a:lnTo>
                <a:close/>
              </a:path>
              <a:path w="1464310" h="671829">
                <a:moveTo>
                  <a:pt x="11417" y="109410"/>
                </a:moveTo>
                <a:lnTo>
                  <a:pt x="7607" y="109410"/>
                </a:lnTo>
                <a:lnTo>
                  <a:pt x="9448" y="111251"/>
                </a:lnTo>
                <a:lnTo>
                  <a:pt x="9791" y="111556"/>
                </a:lnTo>
                <a:lnTo>
                  <a:pt x="11417" y="112685"/>
                </a:lnTo>
                <a:lnTo>
                  <a:pt x="11417" y="109410"/>
                </a:lnTo>
                <a:close/>
              </a:path>
              <a:path w="1464310" h="671829">
                <a:moveTo>
                  <a:pt x="1092366" y="11918"/>
                </a:moveTo>
                <a:lnTo>
                  <a:pt x="953169" y="11936"/>
                </a:lnTo>
                <a:lnTo>
                  <a:pt x="982306" y="13131"/>
                </a:lnTo>
                <a:lnTo>
                  <a:pt x="1047648" y="16560"/>
                </a:lnTo>
                <a:lnTo>
                  <a:pt x="1109497" y="20789"/>
                </a:lnTo>
                <a:lnTo>
                  <a:pt x="1195006" y="28346"/>
                </a:lnTo>
                <a:lnTo>
                  <a:pt x="1237279" y="33134"/>
                </a:lnTo>
                <a:lnTo>
                  <a:pt x="1293482" y="40678"/>
                </a:lnTo>
                <a:lnTo>
                  <a:pt x="1335710" y="47726"/>
                </a:lnTo>
                <a:lnTo>
                  <a:pt x="1387703" y="59029"/>
                </a:lnTo>
                <a:lnTo>
                  <a:pt x="1426324" y="71272"/>
                </a:lnTo>
                <a:lnTo>
                  <a:pt x="1439668" y="77546"/>
                </a:lnTo>
                <a:lnTo>
                  <a:pt x="1451216" y="82783"/>
                </a:lnTo>
                <a:lnTo>
                  <a:pt x="1463727" y="92355"/>
                </a:lnTo>
                <a:lnTo>
                  <a:pt x="1463128" y="89281"/>
                </a:lnTo>
                <a:lnTo>
                  <a:pt x="1463128" y="88823"/>
                </a:lnTo>
                <a:lnTo>
                  <a:pt x="1462976" y="88379"/>
                </a:lnTo>
                <a:lnTo>
                  <a:pt x="1462575" y="87833"/>
                </a:lnTo>
                <a:lnTo>
                  <a:pt x="1459763" y="83400"/>
                </a:lnTo>
                <a:lnTo>
                  <a:pt x="1459306" y="82727"/>
                </a:lnTo>
                <a:lnTo>
                  <a:pt x="1454429" y="77850"/>
                </a:lnTo>
                <a:lnTo>
                  <a:pt x="1454124" y="77724"/>
                </a:lnTo>
                <a:lnTo>
                  <a:pt x="1447406" y="73025"/>
                </a:lnTo>
                <a:lnTo>
                  <a:pt x="1404188" y="55664"/>
                </a:lnTo>
                <a:lnTo>
                  <a:pt x="1355636" y="43916"/>
                </a:lnTo>
                <a:lnTo>
                  <a:pt x="1316393" y="36563"/>
                </a:lnTo>
                <a:lnTo>
                  <a:pt x="1271651" y="29794"/>
                </a:lnTo>
                <a:lnTo>
                  <a:pt x="1222184" y="23609"/>
                </a:lnTo>
                <a:lnTo>
                  <a:pt x="1139570" y="15582"/>
                </a:lnTo>
                <a:lnTo>
                  <a:pt x="1092366" y="11918"/>
                </a:lnTo>
                <a:close/>
              </a:path>
              <a:path w="1464310" h="671829">
                <a:moveTo>
                  <a:pt x="1024959" y="7632"/>
                </a:moveTo>
                <a:lnTo>
                  <a:pt x="732193" y="7632"/>
                </a:lnTo>
                <a:lnTo>
                  <a:pt x="806551" y="8089"/>
                </a:lnTo>
                <a:lnTo>
                  <a:pt x="878928" y="9461"/>
                </a:lnTo>
                <a:lnTo>
                  <a:pt x="940099" y="11442"/>
                </a:lnTo>
                <a:lnTo>
                  <a:pt x="1085747" y="11442"/>
                </a:lnTo>
                <a:lnTo>
                  <a:pt x="1024959" y="7632"/>
                </a:lnTo>
                <a:close/>
              </a:path>
            </a:pathLst>
          </a:custGeom>
          <a:solidFill>
            <a:srgbClr val="666666"/>
          </a:solidFill>
        </p:spPr>
        <p:txBody>
          <a:bodyPr wrap="square" lIns="0" tIns="0" rIns="0" bIns="0" rtlCol="0"/>
          <a:lstStyle/>
          <a:p>
            <a:endParaRPr/>
          </a:p>
        </p:txBody>
      </p:sp>
      <p:sp>
        <p:nvSpPr>
          <p:cNvPr id="70" name="object 74"/>
          <p:cNvSpPr/>
          <p:nvPr/>
        </p:nvSpPr>
        <p:spPr>
          <a:xfrm>
            <a:off x="2364743" y="5741638"/>
            <a:ext cx="1453515" cy="636270"/>
          </a:xfrm>
          <a:custGeom>
            <a:avLst/>
            <a:gdLst/>
            <a:ahLst/>
            <a:cxnLst/>
            <a:rect l="l" t="t" r="r" b="b"/>
            <a:pathLst>
              <a:path w="1453514" h="636270">
                <a:moveTo>
                  <a:pt x="0" y="552102"/>
                </a:moveTo>
                <a:lnTo>
                  <a:pt x="34003" y="573571"/>
                </a:lnTo>
                <a:lnTo>
                  <a:pt x="96305" y="590703"/>
                </a:lnTo>
                <a:lnTo>
                  <a:pt x="137388" y="598501"/>
                </a:lnTo>
                <a:lnTo>
                  <a:pt x="184500" y="605714"/>
                </a:lnTo>
                <a:lnTo>
                  <a:pt x="237196" y="612286"/>
                </a:lnTo>
                <a:lnTo>
                  <a:pt x="295033" y="618161"/>
                </a:lnTo>
                <a:lnTo>
                  <a:pt x="357566" y="623285"/>
                </a:lnTo>
                <a:lnTo>
                  <a:pt x="424351" y="627601"/>
                </a:lnTo>
                <a:lnTo>
                  <a:pt x="494942" y="631055"/>
                </a:lnTo>
                <a:lnTo>
                  <a:pt x="568897" y="633590"/>
                </a:lnTo>
                <a:lnTo>
                  <a:pt x="645771" y="635152"/>
                </a:lnTo>
                <a:lnTo>
                  <a:pt x="725118" y="635685"/>
                </a:lnTo>
                <a:lnTo>
                  <a:pt x="804470" y="635152"/>
                </a:lnTo>
                <a:lnTo>
                  <a:pt x="881348" y="633590"/>
                </a:lnTo>
                <a:lnTo>
                  <a:pt x="955310" y="631055"/>
                </a:lnTo>
                <a:lnTo>
                  <a:pt x="1016683" y="628053"/>
                </a:lnTo>
                <a:lnTo>
                  <a:pt x="717486" y="628053"/>
                </a:lnTo>
                <a:lnTo>
                  <a:pt x="638136" y="627520"/>
                </a:lnTo>
                <a:lnTo>
                  <a:pt x="561260" y="625958"/>
                </a:lnTo>
                <a:lnTo>
                  <a:pt x="487304" y="623422"/>
                </a:lnTo>
                <a:lnTo>
                  <a:pt x="416710" y="619969"/>
                </a:lnTo>
                <a:lnTo>
                  <a:pt x="349925" y="615652"/>
                </a:lnTo>
                <a:lnTo>
                  <a:pt x="287391" y="610529"/>
                </a:lnTo>
                <a:lnTo>
                  <a:pt x="229553" y="604653"/>
                </a:lnTo>
                <a:lnTo>
                  <a:pt x="176856" y="598081"/>
                </a:lnTo>
                <a:lnTo>
                  <a:pt x="129743" y="590869"/>
                </a:lnTo>
                <a:lnTo>
                  <a:pt x="88660" y="583070"/>
                </a:lnTo>
                <a:lnTo>
                  <a:pt x="26357" y="565938"/>
                </a:lnTo>
                <a:lnTo>
                  <a:pt x="6027" y="556716"/>
                </a:lnTo>
                <a:lnTo>
                  <a:pt x="0" y="552102"/>
                </a:lnTo>
                <a:close/>
              </a:path>
              <a:path w="1453514" h="636270">
                <a:moveTo>
                  <a:pt x="1453463" y="0"/>
                </a:moveTo>
                <a:lnTo>
                  <a:pt x="1449189" y="9894"/>
                </a:lnTo>
                <a:lnTo>
                  <a:pt x="1445831" y="12464"/>
                </a:lnTo>
                <a:lnTo>
                  <a:pt x="1016683" y="628053"/>
                </a:lnTo>
                <a:lnTo>
                  <a:pt x="1092702" y="623285"/>
                </a:lnTo>
                <a:lnTo>
                  <a:pt x="1155245" y="618161"/>
                </a:lnTo>
                <a:lnTo>
                  <a:pt x="1213091" y="612286"/>
                </a:lnTo>
                <a:lnTo>
                  <a:pt x="1265797" y="605714"/>
                </a:lnTo>
                <a:lnTo>
                  <a:pt x="1312918" y="598501"/>
                </a:lnTo>
                <a:lnTo>
                  <a:pt x="1354010" y="590703"/>
                </a:lnTo>
                <a:lnTo>
                  <a:pt x="1416326" y="573571"/>
                </a:lnTo>
                <a:lnTo>
                  <a:pt x="1453463" y="544868"/>
                </a:lnTo>
                <a:lnTo>
                  <a:pt x="1453463" y="0"/>
                </a:lnTo>
                <a:close/>
              </a:path>
            </a:pathLst>
          </a:custGeom>
          <a:solidFill>
            <a:srgbClr val="000000"/>
          </a:solidFill>
        </p:spPr>
        <p:txBody>
          <a:bodyPr wrap="square" lIns="0" tIns="0" rIns="0" bIns="0" rtlCol="0"/>
          <a:lstStyle/>
          <a:p>
            <a:endParaRPr/>
          </a:p>
        </p:txBody>
      </p:sp>
      <p:sp>
        <p:nvSpPr>
          <p:cNvPr id="71" name="object 75"/>
          <p:cNvSpPr/>
          <p:nvPr/>
        </p:nvSpPr>
        <p:spPr>
          <a:xfrm>
            <a:off x="3807456" y="5726791"/>
            <a:ext cx="10795" cy="27940"/>
          </a:xfrm>
          <a:custGeom>
            <a:avLst/>
            <a:gdLst/>
            <a:ahLst/>
            <a:cxnLst/>
            <a:rect l="l" t="t" r="r" b="b"/>
            <a:pathLst>
              <a:path w="10795" h="27939">
                <a:moveTo>
                  <a:pt x="0" y="0"/>
                </a:moveTo>
                <a:lnTo>
                  <a:pt x="3117" y="7214"/>
                </a:lnTo>
                <a:lnTo>
                  <a:pt x="3117" y="27311"/>
                </a:lnTo>
                <a:lnTo>
                  <a:pt x="6475" y="24741"/>
                </a:lnTo>
                <a:lnTo>
                  <a:pt x="10749" y="14846"/>
                </a:lnTo>
                <a:lnTo>
                  <a:pt x="6475" y="4954"/>
                </a:lnTo>
                <a:lnTo>
                  <a:pt x="0" y="0"/>
                </a:lnTo>
                <a:close/>
              </a:path>
            </a:pathLst>
          </a:custGeom>
          <a:solidFill>
            <a:srgbClr val="000000"/>
          </a:solidFill>
        </p:spPr>
        <p:txBody>
          <a:bodyPr wrap="square" lIns="0" tIns="0" rIns="0" bIns="0" rtlCol="0"/>
          <a:lstStyle/>
          <a:p>
            <a:endParaRPr/>
          </a:p>
        </p:txBody>
      </p:sp>
      <p:sp>
        <p:nvSpPr>
          <p:cNvPr id="72" name="object 76"/>
          <p:cNvSpPr/>
          <p:nvPr/>
        </p:nvSpPr>
        <p:spPr>
          <a:xfrm>
            <a:off x="2358100" y="5710133"/>
            <a:ext cx="1464310" cy="671195"/>
          </a:xfrm>
          <a:custGeom>
            <a:avLst/>
            <a:gdLst/>
            <a:ahLst/>
            <a:cxnLst/>
            <a:rect l="l" t="t" r="r" b="b"/>
            <a:pathLst>
              <a:path w="1464310" h="671195">
                <a:moveTo>
                  <a:pt x="0" y="578297"/>
                </a:moveTo>
                <a:lnTo>
                  <a:pt x="34950" y="606992"/>
                </a:lnTo>
                <a:lnTo>
                  <a:pt x="74421" y="619476"/>
                </a:lnTo>
                <a:lnTo>
                  <a:pt x="127241" y="630982"/>
                </a:lnTo>
                <a:lnTo>
                  <a:pt x="169265" y="637967"/>
                </a:lnTo>
                <a:lnTo>
                  <a:pt x="224619" y="645397"/>
                </a:lnTo>
                <a:lnTo>
                  <a:pt x="268262" y="650363"/>
                </a:lnTo>
                <a:lnTo>
                  <a:pt x="353910" y="657919"/>
                </a:lnTo>
                <a:lnTo>
                  <a:pt x="415924" y="662161"/>
                </a:lnTo>
                <a:lnTo>
                  <a:pt x="481253" y="665590"/>
                </a:lnTo>
                <a:lnTo>
                  <a:pt x="584974" y="669260"/>
                </a:lnTo>
                <a:lnTo>
                  <a:pt x="657402" y="670632"/>
                </a:lnTo>
                <a:lnTo>
                  <a:pt x="731913" y="671089"/>
                </a:lnTo>
                <a:lnTo>
                  <a:pt x="806424" y="670632"/>
                </a:lnTo>
                <a:lnTo>
                  <a:pt x="878801" y="669260"/>
                </a:lnTo>
                <a:lnTo>
                  <a:pt x="982332" y="665590"/>
                </a:lnTo>
                <a:lnTo>
                  <a:pt x="1024908" y="663456"/>
                </a:lnTo>
                <a:lnTo>
                  <a:pt x="731761" y="663456"/>
                </a:lnTo>
                <a:lnTo>
                  <a:pt x="657453" y="662999"/>
                </a:lnTo>
                <a:lnTo>
                  <a:pt x="585114" y="661628"/>
                </a:lnTo>
                <a:lnTo>
                  <a:pt x="481558" y="657983"/>
                </a:lnTo>
                <a:lnTo>
                  <a:pt x="416344" y="654541"/>
                </a:lnTo>
                <a:lnTo>
                  <a:pt x="354444" y="650312"/>
                </a:lnTo>
                <a:lnTo>
                  <a:pt x="296456" y="645384"/>
                </a:lnTo>
                <a:lnTo>
                  <a:pt x="242582" y="639911"/>
                </a:lnTo>
                <a:lnTo>
                  <a:pt x="199422" y="634526"/>
                </a:lnTo>
                <a:lnTo>
                  <a:pt x="148882" y="626995"/>
                </a:lnTo>
                <a:lnTo>
                  <a:pt x="109740" y="619705"/>
                </a:lnTo>
                <a:lnTo>
                  <a:pt x="61798" y="608084"/>
                </a:lnTo>
                <a:lnTo>
                  <a:pt x="23016" y="592915"/>
                </a:lnTo>
                <a:lnTo>
                  <a:pt x="12669" y="588221"/>
                </a:lnTo>
                <a:lnTo>
                  <a:pt x="145" y="578635"/>
                </a:lnTo>
                <a:lnTo>
                  <a:pt x="0" y="578297"/>
                </a:lnTo>
                <a:close/>
              </a:path>
              <a:path w="1464310" h="671195">
                <a:moveTo>
                  <a:pt x="1463928" y="46287"/>
                </a:moveTo>
                <a:lnTo>
                  <a:pt x="1456283" y="46287"/>
                </a:lnTo>
                <a:lnTo>
                  <a:pt x="1456283" y="576030"/>
                </a:lnTo>
                <a:lnTo>
                  <a:pt x="1455521" y="579674"/>
                </a:lnTo>
                <a:lnTo>
                  <a:pt x="1414602" y="604058"/>
                </a:lnTo>
                <a:lnTo>
                  <a:pt x="1371396" y="615946"/>
                </a:lnTo>
                <a:lnTo>
                  <a:pt x="1314742" y="627007"/>
                </a:lnTo>
                <a:lnTo>
                  <a:pt x="1270304" y="633738"/>
                </a:lnTo>
                <a:lnTo>
                  <a:pt x="1221143" y="639911"/>
                </a:lnTo>
                <a:lnTo>
                  <a:pt x="1167244" y="645397"/>
                </a:lnTo>
                <a:lnTo>
                  <a:pt x="1109065" y="650312"/>
                </a:lnTo>
                <a:lnTo>
                  <a:pt x="1047381" y="654541"/>
                </a:lnTo>
                <a:lnTo>
                  <a:pt x="982027" y="657983"/>
                </a:lnTo>
                <a:lnTo>
                  <a:pt x="878497" y="661640"/>
                </a:lnTo>
                <a:lnTo>
                  <a:pt x="806272" y="662999"/>
                </a:lnTo>
                <a:lnTo>
                  <a:pt x="731761" y="663456"/>
                </a:lnTo>
                <a:lnTo>
                  <a:pt x="1024908" y="663456"/>
                </a:lnTo>
                <a:lnTo>
                  <a:pt x="1079296" y="660104"/>
                </a:lnTo>
                <a:lnTo>
                  <a:pt x="1139304" y="655506"/>
                </a:lnTo>
                <a:lnTo>
                  <a:pt x="1195489" y="650350"/>
                </a:lnTo>
                <a:lnTo>
                  <a:pt x="1239199" y="645384"/>
                </a:lnTo>
                <a:lnTo>
                  <a:pt x="1294434" y="637967"/>
                </a:lnTo>
                <a:lnTo>
                  <a:pt x="1336420" y="630970"/>
                </a:lnTo>
                <a:lnTo>
                  <a:pt x="1389252" y="619438"/>
                </a:lnTo>
                <a:lnTo>
                  <a:pt x="1428953" y="606903"/>
                </a:lnTo>
                <a:lnTo>
                  <a:pt x="1453845" y="593378"/>
                </a:lnTo>
                <a:lnTo>
                  <a:pt x="1454149" y="593251"/>
                </a:lnTo>
                <a:lnTo>
                  <a:pt x="1459039" y="588374"/>
                </a:lnTo>
                <a:lnTo>
                  <a:pt x="1462392" y="583103"/>
                </a:lnTo>
                <a:lnTo>
                  <a:pt x="1462697" y="582710"/>
                </a:lnTo>
                <a:lnTo>
                  <a:pt x="1462849" y="582278"/>
                </a:lnTo>
                <a:lnTo>
                  <a:pt x="1462849" y="581821"/>
                </a:lnTo>
                <a:lnTo>
                  <a:pt x="1463763" y="577122"/>
                </a:lnTo>
                <a:lnTo>
                  <a:pt x="1463928" y="576893"/>
                </a:lnTo>
                <a:lnTo>
                  <a:pt x="1463928" y="46287"/>
                </a:lnTo>
                <a:close/>
              </a:path>
              <a:path w="1464310" h="671195">
                <a:moveTo>
                  <a:pt x="946264" y="655203"/>
                </a:moveTo>
                <a:lnTo>
                  <a:pt x="880358" y="657463"/>
                </a:lnTo>
                <a:lnTo>
                  <a:pt x="803479" y="659025"/>
                </a:lnTo>
                <a:lnTo>
                  <a:pt x="724128" y="659557"/>
                </a:lnTo>
                <a:lnTo>
                  <a:pt x="942625" y="659557"/>
                </a:lnTo>
                <a:lnTo>
                  <a:pt x="946264" y="655203"/>
                </a:lnTo>
                <a:close/>
              </a:path>
              <a:path w="1464310" h="671195">
                <a:moveTo>
                  <a:pt x="1452473" y="49517"/>
                </a:moveTo>
                <a:lnTo>
                  <a:pt x="946264" y="655203"/>
                </a:lnTo>
                <a:lnTo>
                  <a:pt x="954319" y="654927"/>
                </a:lnTo>
                <a:lnTo>
                  <a:pt x="1024919" y="651473"/>
                </a:lnTo>
                <a:lnTo>
                  <a:pt x="1091712" y="647157"/>
                </a:lnTo>
                <a:lnTo>
                  <a:pt x="1154254" y="642034"/>
                </a:lnTo>
                <a:lnTo>
                  <a:pt x="1212101" y="636158"/>
                </a:lnTo>
                <a:lnTo>
                  <a:pt x="1264807" y="629586"/>
                </a:lnTo>
                <a:lnTo>
                  <a:pt x="1311928" y="622373"/>
                </a:lnTo>
                <a:lnTo>
                  <a:pt x="1353020" y="614575"/>
                </a:lnTo>
                <a:lnTo>
                  <a:pt x="1415336" y="597443"/>
                </a:lnTo>
                <a:lnTo>
                  <a:pt x="1452473" y="568740"/>
                </a:lnTo>
                <a:lnTo>
                  <a:pt x="1452473" y="49517"/>
                </a:lnTo>
                <a:close/>
              </a:path>
              <a:path w="1464310" h="671195">
                <a:moveTo>
                  <a:pt x="1425979" y="0"/>
                </a:moveTo>
                <a:lnTo>
                  <a:pt x="1435671" y="4394"/>
                </a:lnTo>
                <a:lnTo>
                  <a:pt x="1448199" y="13979"/>
                </a:lnTo>
                <a:lnTo>
                  <a:pt x="1452473" y="23872"/>
                </a:lnTo>
                <a:lnTo>
                  <a:pt x="1453235" y="24697"/>
                </a:lnTo>
                <a:lnTo>
                  <a:pt x="1455521" y="28304"/>
                </a:lnTo>
                <a:lnTo>
                  <a:pt x="1456131" y="31568"/>
                </a:lnTo>
                <a:lnTo>
                  <a:pt x="1455521" y="34844"/>
                </a:lnTo>
                <a:lnTo>
                  <a:pt x="1453235" y="38451"/>
                </a:lnTo>
                <a:lnTo>
                  <a:pt x="1452473" y="39223"/>
                </a:lnTo>
                <a:lnTo>
                  <a:pt x="1452473" y="49517"/>
                </a:lnTo>
                <a:lnTo>
                  <a:pt x="1453845" y="48560"/>
                </a:lnTo>
                <a:lnTo>
                  <a:pt x="1454149" y="48433"/>
                </a:lnTo>
                <a:lnTo>
                  <a:pt x="1456283" y="46287"/>
                </a:lnTo>
                <a:lnTo>
                  <a:pt x="1463928" y="46287"/>
                </a:lnTo>
                <a:lnTo>
                  <a:pt x="1463928" y="31568"/>
                </a:lnTo>
                <a:lnTo>
                  <a:pt x="1463763" y="31568"/>
                </a:lnTo>
                <a:lnTo>
                  <a:pt x="1463763" y="30857"/>
                </a:lnTo>
                <a:lnTo>
                  <a:pt x="1462849" y="26158"/>
                </a:lnTo>
                <a:lnTo>
                  <a:pt x="1462849" y="25688"/>
                </a:lnTo>
                <a:lnTo>
                  <a:pt x="1462697" y="25256"/>
                </a:lnTo>
                <a:lnTo>
                  <a:pt x="1462295" y="24697"/>
                </a:lnTo>
                <a:lnTo>
                  <a:pt x="1459496" y="20278"/>
                </a:lnTo>
                <a:lnTo>
                  <a:pt x="1459039" y="19604"/>
                </a:lnTo>
                <a:lnTo>
                  <a:pt x="1454149" y="14715"/>
                </a:lnTo>
                <a:lnTo>
                  <a:pt x="1453845" y="14601"/>
                </a:lnTo>
                <a:lnTo>
                  <a:pt x="1447126" y="9902"/>
                </a:lnTo>
                <a:lnTo>
                  <a:pt x="1438732" y="5431"/>
                </a:lnTo>
                <a:lnTo>
                  <a:pt x="1428648" y="986"/>
                </a:lnTo>
                <a:lnTo>
                  <a:pt x="1425979" y="0"/>
                </a:lnTo>
                <a:close/>
              </a:path>
            </a:pathLst>
          </a:custGeom>
          <a:solidFill>
            <a:srgbClr val="000000"/>
          </a:solidFill>
        </p:spPr>
        <p:txBody>
          <a:bodyPr wrap="square" lIns="0" tIns="0" rIns="0" bIns="0" rtlCol="0"/>
          <a:lstStyle/>
          <a:p>
            <a:endParaRPr/>
          </a:p>
        </p:txBody>
      </p:sp>
      <p:sp>
        <p:nvSpPr>
          <p:cNvPr id="73" name="object 77"/>
          <p:cNvSpPr/>
          <p:nvPr/>
        </p:nvSpPr>
        <p:spPr>
          <a:xfrm>
            <a:off x="2353973" y="5734005"/>
            <a:ext cx="1456690" cy="636270"/>
          </a:xfrm>
          <a:custGeom>
            <a:avLst/>
            <a:gdLst/>
            <a:ahLst/>
            <a:cxnLst/>
            <a:rect l="l" t="t" r="r" b="b"/>
            <a:pathLst>
              <a:path w="1456689" h="636270">
                <a:moveTo>
                  <a:pt x="0" y="0"/>
                </a:moveTo>
                <a:lnTo>
                  <a:pt x="0" y="544868"/>
                </a:lnTo>
                <a:lnTo>
                  <a:pt x="4273" y="554762"/>
                </a:lnTo>
                <a:lnTo>
                  <a:pt x="64820" y="582374"/>
                </a:lnTo>
                <a:lnTo>
                  <a:pt x="140513" y="598501"/>
                </a:lnTo>
                <a:lnTo>
                  <a:pt x="187626" y="605714"/>
                </a:lnTo>
                <a:lnTo>
                  <a:pt x="240323" y="612286"/>
                </a:lnTo>
                <a:lnTo>
                  <a:pt x="298161" y="618161"/>
                </a:lnTo>
                <a:lnTo>
                  <a:pt x="360695" y="623285"/>
                </a:lnTo>
                <a:lnTo>
                  <a:pt x="427480" y="627601"/>
                </a:lnTo>
                <a:lnTo>
                  <a:pt x="498074" y="631055"/>
                </a:lnTo>
                <a:lnTo>
                  <a:pt x="572030" y="633590"/>
                </a:lnTo>
                <a:lnTo>
                  <a:pt x="648906" y="635152"/>
                </a:lnTo>
                <a:lnTo>
                  <a:pt x="728256" y="635685"/>
                </a:lnTo>
                <a:lnTo>
                  <a:pt x="807607" y="635152"/>
                </a:lnTo>
                <a:lnTo>
                  <a:pt x="884485" y="633590"/>
                </a:lnTo>
                <a:lnTo>
                  <a:pt x="958447" y="631055"/>
                </a:lnTo>
                <a:lnTo>
                  <a:pt x="1029046" y="627601"/>
                </a:lnTo>
                <a:lnTo>
                  <a:pt x="1095840" y="623285"/>
                </a:lnTo>
                <a:lnTo>
                  <a:pt x="1158382" y="618161"/>
                </a:lnTo>
                <a:lnTo>
                  <a:pt x="1216228" y="612286"/>
                </a:lnTo>
                <a:lnTo>
                  <a:pt x="1268934" y="605714"/>
                </a:lnTo>
                <a:lnTo>
                  <a:pt x="1316056" y="598501"/>
                </a:lnTo>
                <a:lnTo>
                  <a:pt x="1357147" y="590703"/>
                </a:lnTo>
                <a:lnTo>
                  <a:pt x="1419464" y="573571"/>
                </a:lnTo>
                <a:lnTo>
                  <a:pt x="1456601" y="544868"/>
                </a:lnTo>
                <a:lnTo>
                  <a:pt x="1456601" y="90830"/>
                </a:lnTo>
                <a:lnTo>
                  <a:pt x="728256" y="90830"/>
                </a:lnTo>
                <a:lnTo>
                  <a:pt x="648906" y="90297"/>
                </a:lnTo>
                <a:lnTo>
                  <a:pt x="572030" y="88734"/>
                </a:lnTo>
                <a:lnTo>
                  <a:pt x="498074" y="86198"/>
                </a:lnTo>
                <a:lnTo>
                  <a:pt x="427480" y="82744"/>
                </a:lnTo>
                <a:lnTo>
                  <a:pt x="360695" y="78426"/>
                </a:lnTo>
                <a:lnTo>
                  <a:pt x="298161" y="73301"/>
                </a:lnTo>
                <a:lnTo>
                  <a:pt x="240323" y="67425"/>
                </a:lnTo>
                <a:lnTo>
                  <a:pt x="187626" y="60852"/>
                </a:lnTo>
                <a:lnTo>
                  <a:pt x="140513" y="53638"/>
                </a:lnTo>
                <a:lnTo>
                  <a:pt x="99430" y="45838"/>
                </a:lnTo>
                <a:lnTo>
                  <a:pt x="37127" y="28704"/>
                </a:lnTo>
                <a:lnTo>
                  <a:pt x="4273" y="9894"/>
                </a:lnTo>
                <a:lnTo>
                  <a:pt x="0" y="0"/>
                </a:lnTo>
                <a:close/>
              </a:path>
              <a:path w="1456689" h="636270">
                <a:moveTo>
                  <a:pt x="1456601" y="0"/>
                </a:moveTo>
                <a:lnTo>
                  <a:pt x="1419464" y="28704"/>
                </a:lnTo>
                <a:lnTo>
                  <a:pt x="1357147" y="45838"/>
                </a:lnTo>
                <a:lnTo>
                  <a:pt x="1316056" y="53638"/>
                </a:lnTo>
                <a:lnTo>
                  <a:pt x="1268934" y="60852"/>
                </a:lnTo>
                <a:lnTo>
                  <a:pt x="1216228" y="67425"/>
                </a:lnTo>
                <a:lnTo>
                  <a:pt x="1158382" y="73301"/>
                </a:lnTo>
                <a:lnTo>
                  <a:pt x="1095840" y="78426"/>
                </a:lnTo>
                <a:lnTo>
                  <a:pt x="1029046" y="82744"/>
                </a:lnTo>
                <a:lnTo>
                  <a:pt x="958447" y="86198"/>
                </a:lnTo>
                <a:lnTo>
                  <a:pt x="884485" y="88734"/>
                </a:lnTo>
                <a:lnTo>
                  <a:pt x="807607" y="90297"/>
                </a:lnTo>
                <a:lnTo>
                  <a:pt x="728256" y="90830"/>
                </a:lnTo>
                <a:lnTo>
                  <a:pt x="1456601" y="90830"/>
                </a:lnTo>
                <a:lnTo>
                  <a:pt x="1456601" y="0"/>
                </a:lnTo>
                <a:close/>
              </a:path>
            </a:pathLst>
          </a:custGeom>
          <a:solidFill>
            <a:srgbClr val="FFFFFF"/>
          </a:solidFill>
        </p:spPr>
        <p:txBody>
          <a:bodyPr wrap="square" lIns="0" tIns="0" rIns="0" bIns="0" rtlCol="0"/>
          <a:lstStyle/>
          <a:p>
            <a:endParaRPr/>
          </a:p>
        </p:txBody>
      </p:sp>
      <p:sp>
        <p:nvSpPr>
          <p:cNvPr id="74" name="object 78"/>
          <p:cNvSpPr/>
          <p:nvPr/>
        </p:nvSpPr>
        <p:spPr>
          <a:xfrm>
            <a:off x="2353973" y="5643188"/>
            <a:ext cx="1456690" cy="182245"/>
          </a:xfrm>
          <a:custGeom>
            <a:avLst/>
            <a:gdLst/>
            <a:ahLst/>
            <a:cxnLst/>
            <a:rect l="l" t="t" r="r" b="b"/>
            <a:pathLst>
              <a:path w="1456689" h="182245">
                <a:moveTo>
                  <a:pt x="728256" y="0"/>
                </a:moveTo>
                <a:lnTo>
                  <a:pt x="648906" y="533"/>
                </a:lnTo>
                <a:lnTo>
                  <a:pt x="572030" y="2095"/>
                </a:lnTo>
                <a:lnTo>
                  <a:pt x="498074" y="4631"/>
                </a:lnTo>
                <a:lnTo>
                  <a:pt x="427480" y="8086"/>
                </a:lnTo>
                <a:lnTo>
                  <a:pt x="360695" y="12403"/>
                </a:lnTo>
                <a:lnTo>
                  <a:pt x="298161" y="17527"/>
                </a:lnTo>
                <a:lnTo>
                  <a:pt x="240323" y="23403"/>
                </a:lnTo>
                <a:lnTo>
                  <a:pt x="187626" y="29976"/>
                </a:lnTo>
                <a:lnTo>
                  <a:pt x="140513" y="37189"/>
                </a:lnTo>
                <a:lnTo>
                  <a:pt x="99430" y="44988"/>
                </a:lnTo>
                <a:lnTo>
                  <a:pt x="37127" y="62119"/>
                </a:lnTo>
                <a:lnTo>
                  <a:pt x="0" y="90817"/>
                </a:lnTo>
                <a:lnTo>
                  <a:pt x="4273" y="100712"/>
                </a:lnTo>
                <a:lnTo>
                  <a:pt x="64820" y="128326"/>
                </a:lnTo>
                <a:lnTo>
                  <a:pt x="140513" y="144455"/>
                </a:lnTo>
                <a:lnTo>
                  <a:pt x="187626" y="151669"/>
                </a:lnTo>
                <a:lnTo>
                  <a:pt x="240323" y="158242"/>
                </a:lnTo>
                <a:lnTo>
                  <a:pt x="298161" y="164119"/>
                </a:lnTo>
                <a:lnTo>
                  <a:pt x="360695" y="169244"/>
                </a:lnTo>
                <a:lnTo>
                  <a:pt x="427480" y="173561"/>
                </a:lnTo>
                <a:lnTo>
                  <a:pt x="498074" y="177016"/>
                </a:lnTo>
                <a:lnTo>
                  <a:pt x="572030" y="179552"/>
                </a:lnTo>
                <a:lnTo>
                  <a:pt x="648906" y="181114"/>
                </a:lnTo>
                <a:lnTo>
                  <a:pt x="728256" y="181648"/>
                </a:lnTo>
                <a:lnTo>
                  <a:pt x="807607" y="181114"/>
                </a:lnTo>
                <a:lnTo>
                  <a:pt x="884485" y="179552"/>
                </a:lnTo>
                <a:lnTo>
                  <a:pt x="958447" y="177016"/>
                </a:lnTo>
                <a:lnTo>
                  <a:pt x="1029046" y="173561"/>
                </a:lnTo>
                <a:lnTo>
                  <a:pt x="1095840" y="169244"/>
                </a:lnTo>
                <a:lnTo>
                  <a:pt x="1158382" y="164119"/>
                </a:lnTo>
                <a:lnTo>
                  <a:pt x="1216228" y="158242"/>
                </a:lnTo>
                <a:lnTo>
                  <a:pt x="1268934" y="151669"/>
                </a:lnTo>
                <a:lnTo>
                  <a:pt x="1316056" y="144455"/>
                </a:lnTo>
                <a:lnTo>
                  <a:pt x="1357147" y="136656"/>
                </a:lnTo>
                <a:lnTo>
                  <a:pt x="1419464" y="119522"/>
                </a:lnTo>
                <a:lnTo>
                  <a:pt x="1456601" y="90817"/>
                </a:lnTo>
                <a:lnTo>
                  <a:pt x="1452326" y="80925"/>
                </a:lnTo>
                <a:lnTo>
                  <a:pt x="1391765" y="53316"/>
                </a:lnTo>
                <a:lnTo>
                  <a:pt x="1316056" y="37189"/>
                </a:lnTo>
                <a:lnTo>
                  <a:pt x="1268934" y="29976"/>
                </a:lnTo>
                <a:lnTo>
                  <a:pt x="1216228" y="23403"/>
                </a:lnTo>
                <a:lnTo>
                  <a:pt x="1158382" y="17527"/>
                </a:lnTo>
                <a:lnTo>
                  <a:pt x="1095840" y="12403"/>
                </a:lnTo>
                <a:lnTo>
                  <a:pt x="1029046" y="8086"/>
                </a:lnTo>
                <a:lnTo>
                  <a:pt x="958447" y="4631"/>
                </a:lnTo>
                <a:lnTo>
                  <a:pt x="884485" y="2095"/>
                </a:lnTo>
                <a:lnTo>
                  <a:pt x="807607" y="533"/>
                </a:lnTo>
                <a:lnTo>
                  <a:pt x="728256" y="0"/>
                </a:lnTo>
                <a:close/>
              </a:path>
            </a:pathLst>
          </a:custGeom>
          <a:solidFill>
            <a:srgbClr val="FFFFFF"/>
          </a:solidFill>
        </p:spPr>
        <p:txBody>
          <a:bodyPr wrap="square" lIns="0" tIns="0" rIns="0" bIns="0" rtlCol="0"/>
          <a:lstStyle/>
          <a:p>
            <a:endParaRPr/>
          </a:p>
        </p:txBody>
      </p:sp>
      <p:sp>
        <p:nvSpPr>
          <p:cNvPr id="75" name="object 79"/>
          <p:cNvSpPr/>
          <p:nvPr/>
        </p:nvSpPr>
        <p:spPr>
          <a:xfrm>
            <a:off x="2353979" y="5643190"/>
            <a:ext cx="1456690" cy="182245"/>
          </a:xfrm>
          <a:custGeom>
            <a:avLst/>
            <a:gdLst/>
            <a:ahLst/>
            <a:cxnLst/>
            <a:rect l="l" t="t" r="r" b="b"/>
            <a:pathLst>
              <a:path w="1456689" h="182245">
                <a:moveTo>
                  <a:pt x="1456590" y="90818"/>
                </a:moveTo>
                <a:lnTo>
                  <a:pt x="1419453" y="119520"/>
                </a:lnTo>
                <a:lnTo>
                  <a:pt x="1357137" y="136652"/>
                </a:lnTo>
                <a:lnTo>
                  <a:pt x="1316045" y="144450"/>
                </a:lnTo>
                <a:lnTo>
                  <a:pt x="1268924" y="151663"/>
                </a:lnTo>
                <a:lnTo>
                  <a:pt x="1216218" y="158236"/>
                </a:lnTo>
                <a:lnTo>
                  <a:pt x="1158372" y="164111"/>
                </a:lnTo>
                <a:lnTo>
                  <a:pt x="1095830" y="169235"/>
                </a:lnTo>
                <a:lnTo>
                  <a:pt x="1029037" y="173552"/>
                </a:lnTo>
                <a:lnTo>
                  <a:pt x="958438" y="177006"/>
                </a:lnTo>
                <a:lnTo>
                  <a:pt x="884477" y="179542"/>
                </a:lnTo>
                <a:lnTo>
                  <a:pt x="807599" y="181104"/>
                </a:lnTo>
                <a:lnTo>
                  <a:pt x="728249" y="181637"/>
                </a:lnTo>
                <a:lnTo>
                  <a:pt x="648900" y="181104"/>
                </a:lnTo>
                <a:lnTo>
                  <a:pt x="572026" y="179542"/>
                </a:lnTo>
                <a:lnTo>
                  <a:pt x="498070" y="177006"/>
                </a:lnTo>
                <a:lnTo>
                  <a:pt x="427477" y="173552"/>
                </a:lnTo>
                <a:lnTo>
                  <a:pt x="360692" y="169235"/>
                </a:lnTo>
                <a:lnTo>
                  <a:pt x="298159" y="164111"/>
                </a:lnTo>
                <a:lnTo>
                  <a:pt x="240321" y="158236"/>
                </a:lnTo>
                <a:lnTo>
                  <a:pt x="187625" y="151663"/>
                </a:lnTo>
                <a:lnTo>
                  <a:pt x="140512" y="144450"/>
                </a:lnTo>
                <a:lnTo>
                  <a:pt x="99429" y="136652"/>
                </a:lnTo>
                <a:lnTo>
                  <a:pt x="37127" y="119520"/>
                </a:lnTo>
                <a:lnTo>
                  <a:pt x="0" y="90818"/>
                </a:lnTo>
                <a:lnTo>
                  <a:pt x="4273" y="80924"/>
                </a:lnTo>
                <a:lnTo>
                  <a:pt x="64819" y="53313"/>
                </a:lnTo>
                <a:lnTo>
                  <a:pt x="140512" y="37186"/>
                </a:lnTo>
                <a:lnTo>
                  <a:pt x="187625" y="29973"/>
                </a:lnTo>
                <a:lnTo>
                  <a:pt x="240321" y="23401"/>
                </a:lnTo>
                <a:lnTo>
                  <a:pt x="298159" y="17525"/>
                </a:lnTo>
                <a:lnTo>
                  <a:pt x="360692" y="12401"/>
                </a:lnTo>
                <a:lnTo>
                  <a:pt x="427477" y="8084"/>
                </a:lnTo>
                <a:lnTo>
                  <a:pt x="498070" y="4630"/>
                </a:lnTo>
                <a:lnTo>
                  <a:pt x="572026" y="2095"/>
                </a:lnTo>
                <a:lnTo>
                  <a:pt x="648900" y="533"/>
                </a:lnTo>
                <a:lnTo>
                  <a:pt x="728249" y="0"/>
                </a:lnTo>
                <a:lnTo>
                  <a:pt x="807599" y="533"/>
                </a:lnTo>
                <a:lnTo>
                  <a:pt x="884477" y="2095"/>
                </a:lnTo>
                <a:lnTo>
                  <a:pt x="958438" y="4630"/>
                </a:lnTo>
                <a:lnTo>
                  <a:pt x="1029037" y="8084"/>
                </a:lnTo>
                <a:lnTo>
                  <a:pt x="1095830" y="12401"/>
                </a:lnTo>
                <a:lnTo>
                  <a:pt x="1158372" y="17525"/>
                </a:lnTo>
                <a:lnTo>
                  <a:pt x="1216218" y="23401"/>
                </a:lnTo>
                <a:lnTo>
                  <a:pt x="1268924" y="29973"/>
                </a:lnTo>
                <a:lnTo>
                  <a:pt x="1316045" y="37186"/>
                </a:lnTo>
                <a:lnTo>
                  <a:pt x="1357137" y="44985"/>
                </a:lnTo>
                <a:lnTo>
                  <a:pt x="1419453" y="62116"/>
                </a:lnTo>
                <a:lnTo>
                  <a:pt x="1456590" y="90818"/>
                </a:lnTo>
                <a:close/>
              </a:path>
            </a:pathLst>
          </a:custGeom>
          <a:ln w="7630">
            <a:solidFill>
              <a:srgbClr val="000000"/>
            </a:solidFill>
          </a:ln>
        </p:spPr>
        <p:txBody>
          <a:bodyPr wrap="square" lIns="0" tIns="0" rIns="0" bIns="0" rtlCol="0"/>
          <a:lstStyle/>
          <a:p>
            <a:endParaRPr/>
          </a:p>
        </p:txBody>
      </p:sp>
      <p:sp>
        <p:nvSpPr>
          <p:cNvPr id="76" name="object 80"/>
          <p:cNvSpPr/>
          <p:nvPr/>
        </p:nvSpPr>
        <p:spPr>
          <a:xfrm>
            <a:off x="2353979" y="5734008"/>
            <a:ext cx="1456690" cy="636270"/>
          </a:xfrm>
          <a:custGeom>
            <a:avLst/>
            <a:gdLst/>
            <a:ahLst/>
            <a:cxnLst/>
            <a:rect l="l" t="t" r="r" b="b"/>
            <a:pathLst>
              <a:path w="1456689" h="636270">
                <a:moveTo>
                  <a:pt x="1456590" y="0"/>
                </a:moveTo>
                <a:lnTo>
                  <a:pt x="1456590" y="544866"/>
                </a:lnTo>
                <a:lnTo>
                  <a:pt x="1452316" y="554760"/>
                </a:lnTo>
                <a:lnTo>
                  <a:pt x="1391755" y="582371"/>
                </a:lnTo>
                <a:lnTo>
                  <a:pt x="1316045" y="598498"/>
                </a:lnTo>
                <a:lnTo>
                  <a:pt x="1268924" y="605711"/>
                </a:lnTo>
                <a:lnTo>
                  <a:pt x="1216218" y="612283"/>
                </a:lnTo>
                <a:lnTo>
                  <a:pt x="1158372" y="618159"/>
                </a:lnTo>
                <a:lnTo>
                  <a:pt x="1095830" y="623283"/>
                </a:lnTo>
                <a:lnTo>
                  <a:pt x="1029037" y="627600"/>
                </a:lnTo>
                <a:lnTo>
                  <a:pt x="958438" y="631054"/>
                </a:lnTo>
                <a:lnTo>
                  <a:pt x="884477" y="633589"/>
                </a:lnTo>
                <a:lnTo>
                  <a:pt x="807599" y="635152"/>
                </a:lnTo>
                <a:lnTo>
                  <a:pt x="728249" y="635685"/>
                </a:lnTo>
                <a:lnTo>
                  <a:pt x="648900" y="635152"/>
                </a:lnTo>
                <a:lnTo>
                  <a:pt x="572026" y="633589"/>
                </a:lnTo>
                <a:lnTo>
                  <a:pt x="498070" y="631054"/>
                </a:lnTo>
                <a:lnTo>
                  <a:pt x="427477" y="627600"/>
                </a:lnTo>
                <a:lnTo>
                  <a:pt x="360692" y="623283"/>
                </a:lnTo>
                <a:lnTo>
                  <a:pt x="298159" y="618159"/>
                </a:lnTo>
                <a:lnTo>
                  <a:pt x="240321" y="612283"/>
                </a:lnTo>
                <a:lnTo>
                  <a:pt x="187625" y="605711"/>
                </a:lnTo>
                <a:lnTo>
                  <a:pt x="140512" y="598498"/>
                </a:lnTo>
                <a:lnTo>
                  <a:pt x="99429" y="590699"/>
                </a:lnTo>
                <a:lnTo>
                  <a:pt x="37127" y="573568"/>
                </a:lnTo>
                <a:lnTo>
                  <a:pt x="0" y="544866"/>
                </a:lnTo>
                <a:lnTo>
                  <a:pt x="0" y="0"/>
                </a:lnTo>
              </a:path>
            </a:pathLst>
          </a:custGeom>
          <a:ln w="7631">
            <a:solidFill>
              <a:srgbClr val="000000"/>
            </a:solidFill>
          </a:ln>
        </p:spPr>
        <p:txBody>
          <a:bodyPr wrap="square" lIns="0" tIns="0" rIns="0" bIns="0" rtlCol="0"/>
          <a:lstStyle/>
          <a:p>
            <a:endParaRPr/>
          </a:p>
        </p:txBody>
      </p:sp>
      <p:sp>
        <p:nvSpPr>
          <p:cNvPr id="77" name="object 81"/>
          <p:cNvSpPr txBox="1"/>
          <p:nvPr/>
        </p:nvSpPr>
        <p:spPr>
          <a:xfrm>
            <a:off x="2395759" y="5878360"/>
            <a:ext cx="1051560" cy="467995"/>
          </a:xfrm>
          <a:prstGeom prst="rect">
            <a:avLst/>
          </a:prstGeom>
        </p:spPr>
        <p:txBody>
          <a:bodyPr vert="horz" wrap="square" lIns="0" tIns="14604" rIns="0" bIns="0" rtlCol="0">
            <a:spAutoFit/>
          </a:bodyPr>
          <a:lstStyle/>
          <a:p>
            <a:pPr marL="12700">
              <a:lnSpc>
                <a:spcPct val="100000"/>
              </a:lnSpc>
              <a:spcBef>
                <a:spcPts val="114"/>
              </a:spcBef>
            </a:pPr>
            <a:r>
              <a:rPr sz="950" b="1" spc="5" dirty="0">
                <a:latin typeface="Courier New"/>
                <a:cs typeface="Courier New"/>
              </a:rPr>
              <a:t>namedir</a:t>
            </a:r>
            <a:endParaRPr sz="950">
              <a:latin typeface="Courier New"/>
              <a:cs typeface="Courier New"/>
            </a:endParaRPr>
          </a:p>
          <a:p>
            <a:pPr marL="379095" marR="5080">
              <a:lnSpc>
                <a:spcPct val="101200"/>
              </a:lnSpc>
              <a:spcBef>
                <a:spcPts val="15"/>
              </a:spcBef>
            </a:pPr>
            <a:r>
              <a:rPr sz="950" b="1" spc="5" dirty="0">
                <a:latin typeface="Courier New"/>
                <a:cs typeface="Courier New"/>
              </a:rPr>
              <a:t>edits</a:t>
            </a:r>
            <a:r>
              <a:rPr sz="950" b="1" spc="-95" dirty="0">
                <a:latin typeface="Courier New"/>
                <a:cs typeface="Courier New"/>
              </a:rPr>
              <a:t> </a:t>
            </a:r>
            <a:r>
              <a:rPr sz="950" b="1" spc="5" dirty="0">
                <a:latin typeface="Courier New"/>
                <a:cs typeface="Courier New"/>
              </a:rPr>
              <a:t>log  fsimage</a:t>
            </a:r>
            <a:endParaRPr sz="950">
              <a:latin typeface="Courier New"/>
              <a:cs typeface="Courier New"/>
            </a:endParaRPr>
          </a:p>
        </p:txBody>
      </p:sp>
      <p:sp>
        <p:nvSpPr>
          <p:cNvPr id="78" name="object 82"/>
          <p:cNvSpPr/>
          <p:nvPr/>
        </p:nvSpPr>
        <p:spPr>
          <a:xfrm>
            <a:off x="2538154" y="4871154"/>
            <a:ext cx="0" cy="359410"/>
          </a:xfrm>
          <a:custGeom>
            <a:avLst/>
            <a:gdLst/>
            <a:ahLst/>
            <a:cxnLst/>
            <a:rect l="l" t="t" r="r" b="b"/>
            <a:pathLst>
              <a:path h="359410">
                <a:moveTo>
                  <a:pt x="0" y="0"/>
                </a:moveTo>
                <a:lnTo>
                  <a:pt x="0" y="359409"/>
                </a:lnTo>
              </a:path>
            </a:pathLst>
          </a:custGeom>
          <a:ln w="7632">
            <a:solidFill>
              <a:srgbClr val="666666"/>
            </a:solidFill>
          </a:ln>
        </p:spPr>
        <p:txBody>
          <a:bodyPr wrap="square" lIns="0" tIns="0" rIns="0" bIns="0" rtlCol="0"/>
          <a:lstStyle/>
          <a:p>
            <a:endParaRPr/>
          </a:p>
        </p:txBody>
      </p:sp>
      <p:sp>
        <p:nvSpPr>
          <p:cNvPr id="79" name="object 83"/>
          <p:cNvSpPr/>
          <p:nvPr/>
        </p:nvSpPr>
        <p:spPr>
          <a:xfrm>
            <a:off x="2534338" y="4867345"/>
            <a:ext cx="1087120" cy="0"/>
          </a:xfrm>
          <a:custGeom>
            <a:avLst/>
            <a:gdLst/>
            <a:ahLst/>
            <a:cxnLst/>
            <a:rect l="l" t="t" r="r" b="b"/>
            <a:pathLst>
              <a:path w="1087120">
                <a:moveTo>
                  <a:pt x="0" y="0"/>
                </a:moveTo>
                <a:lnTo>
                  <a:pt x="1086831" y="0"/>
                </a:lnTo>
              </a:path>
            </a:pathLst>
          </a:custGeom>
          <a:ln w="7620">
            <a:solidFill>
              <a:srgbClr val="666666"/>
            </a:solidFill>
          </a:ln>
        </p:spPr>
        <p:txBody>
          <a:bodyPr wrap="square" lIns="0" tIns="0" rIns="0" bIns="0" rtlCol="0"/>
          <a:lstStyle/>
          <a:p>
            <a:endParaRPr/>
          </a:p>
        </p:txBody>
      </p:sp>
      <p:sp>
        <p:nvSpPr>
          <p:cNvPr id="80" name="object 84"/>
          <p:cNvSpPr/>
          <p:nvPr/>
        </p:nvSpPr>
        <p:spPr>
          <a:xfrm>
            <a:off x="2536249" y="4867345"/>
            <a:ext cx="0" cy="367030"/>
          </a:xfrm>
          <a:custGeom>
            <a:avLst/>
            <a:gdLst/>
            <a:ahLst/>
            <a:cxnLst/>
            <a:rect l="l" t="t" r="r" b="b"/>
            <a:pathLst>
              <a:path h="367029">
                <a:moveTo>
                  <a:pt x="0" y="0"/>
                </a:moveTo>
                <a:lnTo>
                  <a:pt x="0" y="367029"/>
                </a:lnTo>
              </a:path>
            </a:pathLst>
          </a:custGeom>
          <a:ln w="11442">
            <a:solidFill>
              <a:srgbClr val="666666"/>
            </a:solidFill>
          </a:ln>
        </p:spPr>
        <p:txBody>
          <a:bodyPr wrap="square" lIns="0" tIns="0" rIns="0" bIns="0" rtlCol="0"/>
          <a:lstStyle/>
          <a:p>
            <a:endParaRPr/>
          </a:p>
        </p:txBody>
      </p:sp>
      <p:sp>
        <p:nvSpPr>
          <p:cNvPr id="81" name="object 85"/>
          <p:cNvSpPr/>
          <p:nvPr/>
        </p:nvSpPr>
        <p:spPr>
          <a:xfrm>
            <a:off x="2530528" y="4863534"/>
            <a:ext cx="1094740" cy="0"/>
          </a:xfrm>
          <a:custGeom>
            <a:avLst/>
            <a:gdLst/>
            <a:ahLst/>
            <a:cxnLst/>
            <a:rect l="l" t="t" r="r" b="b"/>
            <a:pathLst>
              <a:path w="1094739">
                <a:moveTo>
                  <a:pt x="0" y="0"/>
                </a:moveTo>
                <a:lnTo>
                  <a:pt x="1094524" y="0"/>
                </a:lnTo>
              </a:path>
            </a:pathLst>
          </a:custGeom>
          <a:ln w="7620">
            <a:solidFill>
              <a:srgbClr val="666666"/>
            </a:solidFill>
          </a:ln>
        </p:spPr>
        <p:txBody>
          <a:bodyPr wrap="square" lIns="0" tIns="0" rIns="0" bIns="0" rtlCol="0"/>
          <a:lstStyle/>
          <a:p>
            <a:endParaRPr/>
          </a:p>
        </p:txBody>
      </p:sp>
      <p:sp>
        <p:nvSpPr>
          <p:cNvPr id="82" name="object 86"/>
          <p:cNvSpPr/>
          <p:nvPr/>
        </p:nvSpPr>
        <p:spPr>
          <a:xfrm>
            <a:off x="3617419" y="4867497"/>
            <a:ext cx="8255" cy="4445"/>
          </a:xfrm>
          <a:custGeom>
            <a:avLst/>
            <a:gdLst/>
            <a:ahLst/>
            <a:cxnLst/>
            <a:rect l="l" t="t" r="r" b="b"/>
            <a:pathLst>
              <a:path w="8255" h="4445">
                <a:moveTo>
                  <a:pt x="7632" y="0"/>
                </a:moveTo>
                <a:lnTo>
                  <a:pt x="0" y="0"/>
                </a:lnTo>
                <a:lnTo>
                  <a:pt x="0" y="3822"/>
                </a:lnTo>
                <a:lnTo>
                  <a:pt x="7632" y="3822"/>
                </a:lnTo>
                <a:lnTo>
                  <a:pt x="7632" y="0"/>
                </a:lnTo>
                <a:close/>
              </a:path>
            </a:pathLst>
          </a:custGeom>
          <a:solidFill>
            <a:srgbClr val="666666"/>
          </a:solidFill>
        </p:spPr>
        <p:txBody>
          <a:bodyPr wrap="square" lIns="0" tIns="0" rIns="0" bIns="0" rtlCol="0"/>
          <a:lstStyle/>
          <a:p>
            <a:endParaRPr/>
          </a:p>
        </p:txBody>
      </p:sp>
      <p:sp>
        <p:nvSpPr>
          <p:cNvPr id="83" name="object 87"/>
          <p:cNvSpPr/>
          <p:nvPr/>
        </p:nvSpPr>
        <p:spPr>
          <a:xfrm>
            <a:off x="2549603" y="5241995"/>
            <a:ext cx="1087120" cy="0"/>
          </a:xfrm>
          <a:custGeom>
            <a:avLst/>
            <a:gdLst/>
            <a:ahLst/>
            <a:cxnLst/>
            <a:rect l="l" t="t" r="r" b="b"/>
            <a:pathLst>
              <a:path w="1087120">
                <a:moveTo>
                  <a:pt x="0" y="0"/>
                </a:moveTo>
                <a:lnTo>
                  <a:pt x="1086831" y="0"/>
                </a:lnTo>
              </a:path>
            </a:pathLst>
          </a:custGeom>
          <a:ln w="7620">
            <a:solidFill>
              <a:srgbClr val="000000"/>
            </a:solidFill>
          </a:ln>
        </p:spPr>
        <p:txBody>
          <a:bodyPr wrap="square" lIns="0" tIns="0" rIns="0" bIns="0" rtlCol="0"/>
          <a:lstStyle/>
          <a:p>
            <a:endParaRPr/>
          </a:p>
        </p:txBody>
      </p:sp>
      <p:sp>
        <p:nvSpPr>
          <p:cNvPr id="84" name="object 88"/>
          <p:cNvSpPr/>
          <p:nvPr/>
        </p:nvSpPr>
        <p:spPr>
          <a:xfrm>
            <a:off x="3632649" y="4878775"/>
            <a:ext cx="0" cy="359410"/>
          </a:xfrm>
          <a:custGeom>
            <a:avLst/>
            <a:gdLst/>
            <a:ahLst/>
            <a:cxnLst/>
            <a:rect l="l" t="t" r="r" b="b"/>
            <a:pathLst>
              <a:path h="359410">
                <a:moveTo>
                  <a:pt x="0" y="0"/>
                </a:moveTo>
                <a:lnTo>
                  <a:pt x="0" y="359409"/>
                </a:lnTo>
              </a:path>
            </a:pathLst>
          </a:custGeom>
          <a:ln w="7573">
            <a:solidFill>
              <a:srgbClr val="000000"/>
            </a:solidFill>
          </a:ln>
        </p:spPr>
        <p:txBody>
          <a:bodyPr wrap="square" lIns="0" tIns="0" rIns="0" bIns="0" rtlCol="0"/>
          <a:lstStyle/>
          <a:p>
            <a:endParaRPr/>
          </a:p>
        </p:txBody>
      </p:sp>
      <p:sp>
        <p:nvSpPr>
          <p:cNvPr id="85" name="object 89"/>
          <p:cNvSpPr/>
          <p:nvPr/>
        </p:nvSpPr>
        <p:spPr>
          <a:xfrm>
            <a:off x="2545793" y="5245804"/>
            <a:ext cx="1094740" cy="0"/>
          </a:xfrm>
          <a:custGeom>
            <a:avLst/>
            <a:gdLst/>
            <a:ahLst/>
            <a:cxnLst/>
            <a:rect l="l" t="t" r="r" b="b"/>
            <a:pathLst>
              <a:path w="1094739">
                <a:moveTo>
                  <a:pt x="0" y="0"/>
                </a:moveTo>
                <a:lnTo>
                  <a:pt x="1094524" y="0"/>
                </a:lnTo>
              </a:path>
            </a:pathLst>
          </a:custGeom>
          <a:ln w="7619">
            <a:solidFill>
              <a:srgbClr val="000000"/>
            </a:solidFill>
          </a:ln>
        </p:spPr>
        <p:txBody>
          <a:bodyPr wrap="square" lIns="0" tIns="0" rIns="0" bIns="0" rtlCol="0"/>
          <a:lstStyle/>
          <a:p>
            <a:endParaRPr/>
          </a:p>
        </p:txBody>
      </p:sp>
      <p:sp>
        <p:nvSpPr>
          <p:cNvPr id="86" name="object 90"/>
          <p:cNvSpPr/>
          <p:nvPr/>
        </p:nvSpPr>
        <p:spPr>
          <a:xfrm>
            <a:off x="2545793" y="5238184"/>
            <a:ext cx="8255" cy="3810"/>
          </a:xfrm>
          <a:custGeom>
            <a:avLst/>
            <a:gdLst/>
            <a:ahLst/>
            <a:cxnLst/>
            <a:rect l="l" t="t" r="r" b="b"/>
            <a:pathLst>
              <a:path w="8255" h="3810">
                <a:moveTo>
                  <a:pt x="0" y="3810"/>
                </a:moveTo>
                <a:lnTo>
                  <a:pt x="7632" y="3810"/>
                </a:lnTo>
                <a:lnTo>
                  <a:pt x="7632" y="0"/>
                </a:lnTo>
                <a:lnTo>
                  <a:pt x="0" y="0"/>
                </a:lnTo>
                <a:lnTo>
                  <a:pt x="0" y="3810"/>
                </a:lnTo>
                <a:close/>
              </a:path>
            </a:pathLst>
          </a:custGeom>
          <a:solidFill>
            <a:srgbClr val="000000"/>
          </a:solidFill>
        </p:spPr>
        <p:txBody>
          <a:bodyPr wrap="square" lIns="0" tIns="0" rIns="0" bIns="0" rtlCol="0"/>
          <a:lstStyle/>
          <a:p>
            <a:endParaRPr/>
          </a:p>
        </p:txBody>
      </p:sp>
      <p:sp>
        <p:nvSpPr>
          <p:cNvPr id="87" name="object 91"/>
          <p:cNvSpPr/>
          <p:nvPr/>
        </p:nvSpPr>
        <p:spPr>
          <a:xfrm>
            <a:off x="3636501" y="4882584"/>
            <a:ext cx="0" cy="359410"/>
          </a:xfrm>
          <a:custGeom>
            <a:avLst/>
            <a:gdLst/>
            <a:ahLst/>
            <a:cxnLst/>
            <a:rect l="l" t="t" r="r" b="b"/>
            <a:pathLst>
              <a:path h="359410">
                <a:moveTo>
                  <a:pt x="0" y="0"/>
                </a:moveTo>
                <a:lnTo>
                  <a:pt x="0" y="359410"/>
                </a:lnTo>
              </a:path>
            </a:pathLst>
          </a:custGeom>
          <a:ln w="7632">
            <a:solidFill>
              <a:srgbClr val="000000"/>
            </a:solidFill>
          </a:ln>
        </p:spPr>
        <p:txBody>
          <a:bodyPr wrap="square" lIns="0" tIns="0" rIns="0" bIns="0" rtlCol="0"/>
          <a:lstStyle/>
          <a:p>
            <a:endParaRPr/>
          </a:p>
        </p:txBody>
      </p:sp>
      <p:sp>
        <p:nvSpPr>
          <p:cNvPr id="88" name="object 92"/>
          <p:cNvSpPr/>
          <p:nvPr/>
        </p:nvSpPr>
        <p:spPr>
          <a:xfrm>
            <a:off x="3628862" y="4874965"/>
            <a:ext cx="12065" cy="7620"/>
          </a:xfrm>
          <a:custGeom>
            <a:avLst/>
            <a:gdLst/>
            <a:ahLst/>
            <a:cxnLst/>
            <a:rect l="l" t="t" r="r" b="b"/>
            <a:pathLst>
              <a:path w="12064" h="7620">
                <a:moveTo>
                  <a:pt x="0" y="7620"/>
                </a:moveTo>
                <a:lnTo>
                  <a:pt x="11455" y="7620"/>
                </a:lnTo>
                <a:lnTo>
                  <a:pt x="11455" y="0"/>
                </a:lnTo>
                <a:lnTo>
                  <a:pt x="0" y="0"/>
                </a:lnTo>
                <a:lnTo>
                  <a:pt x="0" y="7620"/>
                </a:lnTo>
                <a:close/>
              </a:path>
            </a:pathLst>
          </a:custGeom>
          <a:solidFill>
            <a:srgbClr val="000000"/>
          </a:solidFill>
        </p:spPr>
        <p:txBody>
          <a:bodyPr wrap="square" lIns="0" tIns="0" rIns="0" bIns="0" rtlCol="0"/>
          <a:lstStyle/>
          <a:p>
            <a:endParaRPr/>
          </a:p>
        </p:txBody>
      </p:sp>
      <p:sp>
        <p:nvSpPr>
          <p:cNvPr id="89" name="object 93"/>
          <p:cNvSpPr/>
          <p:nvPr/>
        </p:nvSpPr>
        <p:spPr>
          <a:xfrm>
            <a:off x="2541973" y="4871361"/>
            <a:ext cx="1087120" cy="367030"/>
          </a:xfrm>
          <a:custGeom>
            <a:avLst/>
            <a:gdLst/>
            <a:ahLst/>
            <a:cxnLst/>
            <a:rect l="l" t="t" r="r" b="b"/>
            <a:pathLst>
              <a:path w="1087120" h="367029">
                <a:moveTo>
                  <a:pt x="0" y="366723"/>
                </a:moveTo>
                <a:lnTo>
                  <a:pt x="1086831" y="366723"/>
                </a:lnTo>
                <a:lnTo>
                  <a:pt x="1086831" y="0"/>
                </a:lnTo>
                <a:lnTo>
                  <a:pt x="0" y="0"/>
                </a:lnTo>
                <a:lnTo>
                  <a:pt x="0" y="366723"/>
                </a:lnTo>
                <a:close/>
              </a:path>
            </a:pathLst>
          </a:custGeom>
          <a:ln w="7630">
            <a:solidFill>
              <a:srgbClr val="000000"/>
            </a:solidFill>
          </a:ln>
        </p:spPr>
        <p:txBody>
          <a:bodyPr wrap="square" lIns="0" tIns="0" rIns="0" bIns="0" rtlCol="0"/>
          <a:lstStyle/>
          <a:p>
            <a:endParaRPr/>
          </a:p>
        </p:txBody>
      </p:sp>
      <p:sp>
        <p:nvSpPr>
          <p:cNvPr id="90" name="object 94"/>
          <p:cNvSpPr txBox="1"/>
          <p:nvPr/>
        </p:nvSpPr>
        <p:spPr>
          <a:xfrm>
            <a:off x="2545789" y="4875176"/>
            <a:ext cx="1079500" cy="359410"/>
          </a:xfrm>
          <a:prstGeom prst="rect">
            <a:avLst/>
          </a:prstGeom>
          <a:solidFill>
            <a:srgbClr val="339966"/>
          </a:solidFill>
        </p:spPr>
        <p:txBody>
          <a:bodyPr vert="horz" wrap="square" lIns="0" tIns="97155" rIns="0" bIns="0" rtlCol="0">
            <a:spAutoFit/>
          </a:bodyPr>
          <a:lstStyle/>
          <a:p>
            <a:pPr marL="187960">
              <a:lnSpc>
                <a:spcPct val="100000"/>
              </a:lnSpc>
              <a:spcBef>
                <a:spcPts val="765"/>
              </a:spcBef>
            </a:pPr>
            <a:r>
              <a:rPr sz="1050" b="1" dirty="0">
                <a:solidFill>
                  <a:srgbClr val="FFFFFF"/>
                </a:solidFill>
                <a:latin typeface="Arial"/>
                <a:cs typeface="Arial"/>
              </a:rPr>
              <a:t>NameNode</a:t>
            </a:r>
            <a:endParaRPr sz="1050">
              <a:latin typeface="Arial"/>
              <a:cs typeface="Arial"/>
            </a:endParaRPr>
          </a:p>
        </p:txBody>
      </p:sp>
      <p:sp>
        <p:nvSpPr>
          <p:cNvPr id="91" name="object 95"/>
          <p:cNvSpPr/>
          <p:nvPr/>
        </p:nvSpPr>
        <p:spPr>
          <a:xfrm>
            <a:off x="3048485" y="5237994"/>
            <a:ext cx="69215" cy="405765"/>
          </a:xfrm>
          <a:custGeom>
            <a:avLst/>
            <a:gdLst/>
            <a:ahLst/>
            <a:cxnLst/>
            <a:rect l="l" t="t" r="r" b="b"/>
            <a:pathLst>
              <a:path w="69214" h="405764">
                <a:moveTo>
                  <a:pt x="0" y="336257"/>
                </a:moveTo>
                <a:lnTo>
                  <a:pt x="33743" y="405193"/>
                </a:lnTo>
                <a:lnTo>
                  <a:pt x="62949" y="348056"/>
                </a:lnTo>
                <a:lnTo>
                  <a:pt x="45656" y="348056"/>
                </a:lnTo>
                <a:lnTo>
                  <a:pt x="22745" y="347891"/>
                </a:lnTo>
                <a:lnTo>
                  <a:pt x="22836" y="336435"/>
                </a:lnTo>
                <a:lnTo>
                  <a:pt x="0" y="336257"/>
                </a:lnTo>
                <a:close/>
              </a:path>
              <a:path w="69214" h="405764">
                <a:moveTo>
                  <a:pt x="22836" y="336435"/>
                </a:moveTo>
                <a:lnTo>
                  <a:pt x="22745" y="347891"/>
                </a:lnTo>
                <a:lnTo>
                  <a:pt x="45656" y="348056"/>
                </a:lnTo>
                <a:lnTo>
                  <a:pt x="45746" y="336613"/>
                </a:lnTo>
                <a:lnTo>
                  <a:pt x="22836" y="336435"/>
                </a:lnTo>
                <a:close/>
              </a:path>
              <a:path w="69214" h="405764">
                <a:moveTo>
                  <a:pt x="45746" y="336613"/>
                </a:moveTo>
                <a:lnTo>
                  <a:pt x="45656" y="348056"/>
                </a:lnTo>
                <a:lnTo>
                  <a:pt x="62949" y="348056"/>
                </a:lnTo>
                <a:lnTo>
                  <a:pt x="68706" y="336791"/>
                </a:lnTo>
                <a:lnTo>
                  <a:pt x="45746" y="336613"/>
                </a:lnTo>
                <a:close/>
              </a:path>
              <a:path w="69214" h="405764">
                <a:moveTo>
                  <a:pt x="25501" y="0"/>
                </a:moveTo>
                <a:lnTo>
                  <a:pt x="22836" y="336435"/>
                </a:lnTo>
                <a:lnTo>
                  <a:pt x="45746" y="336613"/>
                </a:lnTo>
                <a:lnTo>
                  <a:pt x="48399" y="165"/>
                </a:lnTo>
                <a:lnTo>
                  <a:pt x="25501" y="0"/>
                </a:lnTo>
                <a:close/>
              </a:path>
            </a:pathLst>
          </a:custGeom>
          <a:solidFill>
            <a:srgbClr val="000000"/>
          </a:solidFill>
        </p:spPr>
        <p:txBody>
          <a:bodyPr wrap="square" lIns="0" tIns="0" rIns="0" bIns="0" rtlCol="0"/>
          <a:lstStyle/>
          <a:p>
            <a:endParaRPr/>
          </a:p>
        </p:txBody>
      </p:sp>
      <p:sp>
        <p:nvSpPr>
          <p:cNvPr id="92" name="object 96"/>
          <p:cNvSpPr/>
          <p:nvPr/>
        </p:nvSpPr>
        <p:spPr>
          <a:xfrm>
            <a:off x="3616340" y="5151266"/>
            <a:ext cx="711200" cy="1026794"/>
          </a:xfrm>
          <a:custGeom>
            <a:avLst/>
            <a:gdLst/>
            <a:ahLst/>
            <a:cxnLst/>
            <a:rect l="l" t="t" r="r" b="b"/>
            <a:pathLst>
              <a:path w="711200" h="1026795">
                <a:moveTo>
                  <a:pt x="48474" y="50115"/>
                </a:moveTo>
                <a:lnTo>
                  <a:pt x="29552" y="63102"/>
                </a:lnTo>
                <a:lnTo>
                  <a:pt x="691705" y="1026794"/>
                </a:lnTo>
                <a:lnTo>
                  <a:pt x="710641" y="1013840"/>
                </a:lnTo>
                <a:lnTo>
                  <a:pt x="48474" y="50115"/>
                </a:lnTo>
                <a:close/>
              </a:path>
              <a:path w="711200" h="1026795">
                <a:moveTo>
                  <a:pt x="0" y="0"/>
                </a:moveTo>
                <a:lnTo>
                  <a:pt x="10693" y="76047"/>
                </a:lnTo>
                <a:lnTo>
                  <a:pt x="29552" y="63102"/>
                </a:lnTo>
                <a:lnTo>
                  <a:pt x="23063" y="53657"/>
                </a:lnTo>
                <a:lnTo>
                  <a:pt x="41998" y="40690"/>
                </a:lnTo>
                <a:lnTo>
                  <a:pt x="62204" y="40690"/>
                </a:lnTo>
                <a:lnTo>
                  <a:pt x="67348" y="37160"/>
                </a:lnTo>
                <a:lnTo>
                  <a:pt x="0" y="0"/>
                </a:lnTo>
                <a:close/>
              </a:path>
              <a:path w="711200" h="1026795">
                <a:moveTo>
                  <a:pt x="41998" y="40690"/>
                </a:moveTo>
                <a:lnTo>
                  <a:pt x="23063" y="53657"/>
                </a:lnTo>
                <a:lnTo>
                  <a:pt x="29552" y="63102"/>
                </a:lnTo>
                <a:lnTo>
                  <a:pt x="48474" y="50115"/>
                </a:lnTo>
                <a:lnTo>
                  <a:pt x="41998" y="40690"/>
                </a:lnTo>
                <a:close/>
              </a:path>
              <a:path w="711200" h="1026795">
                <a:moveTo>
                  <a:pt x="62204" y="40690"/>
                </a:moveTo>
                <a:lnTo>
                  <a:pt x="41998" y="40690"/>
                </a:lnTo>
                <a:lnTo>
                  <a:pt x="48474" y="50115"/>
                </a:lnTo>
                <a:lnTo>
                  <a:pt x="62204" y="40690"/>
                </a:lnTo>
                <a:close/>
              </a:path>
            </a:pathLst>
          </a:custGeom>
          <a:solidFill>
            <a:srgbClr val="000000"/>
          </a:solidFill>
        </p:spPr>
        <p:txBody>
          <a:bodyPr wrap="square" lIns="0" tIns="0" rIns="0" bIns="0" rtlCol="0"/>
          <a:lstStyle/>
          <a:p>
            <a:endParaRPr/>
          </a:p>
        </p:txBody>
      </p:sp>
      <p:sp>
        <p:nvSpPr>
          <p:cNvPr id="93" name="object 97"/>
          <p:cNvSpPr/>
          <p:nvPr/>
        </p:nvSpPr>
        <p:spPr>
          <a:xfrm>
            <a:off x="3628862" y="5054708"/>
            <a:ext cx="690245" cy="598170"/>
          </a:xfrm>
          <a:custGeom>
            <a:avLst/>
            <a:gdLst/>
            <a:ahLst/>
            <a:cxnLst/>
            <a:rect l="l" t="t" r="r" b="b"/>
            <a:pathLst>
              <a:path w="690245" h="598170">
                <a:moveTo>
                  <a:pt x="59391" y="36241"/>
                </a:moveTo>
                <a:lnTo>
                  <a:pt x="44424" y="53571"/>
                </a:lnTo>
                <a:lnTo>
                  <a:pt x="675208" y="597852"/>
                </a:lnTo>
                <a:lnTo>
                  <a:pt x="690168" y="580517"/>
                </a:lnTo>
                <a:lnTo>
                  <a:pt x="59391" y="36241"/>
                </a:lnTo>
                <a:close/>
              </a:path>
              <a:path w="690245" h="598170">
                <a:moveTo>
                  <a:pt x="0" y="0"/>
                </a:moveTo>
                <a:lnTo>
                  <a:pt x="29476" y="70878"/>
                </a:lnTo>
                <a:lnTo>
                  <a:pt x="44424" y="53571"/>
                </a:lnTo>
                <a:lnTo>
                  <a:pt x="35737" y="46075"/>
                </a:lnTo>
                <a:lnTo>
                  <a:pt x="50698" y="28740"/>
                </a:lnTo>
                <a:lnTo>
                  <a:pt x="65870" y="28740"/>
                </a:lnTo>
                <a:lnTo>
                  <a:pt x="74371" y="18897"/>
                </a:lnTo>
                <a:lnTo>
                  <a:pt x="0" y="0"/>
                </a:lnTo>
                <a:close/>
              </a:path>
              <a:path w="690245" h="598170">
                <a:moveTo>
                  <a:pt x="50698" y="28740"/>
                </a:moveTo>
                <a:lnTo>
                  <a:pt x="35737" y="46075"/>
                </a:lnTo>
                <a:lnTo>
                  <a:pt x="44424" y="53571"/>
                </a:lnTo>
                <a:lnTo>
                  <a:pt x="59391" y="36241"/>
                </a:lnTo>
                <a:lnTo>
                  <a:pt x="50698" y="28740"/>
                </a:lnTo>
                <a:close/>
              </a:path>
              <a:path w="690245" h="598170">
                <a:moveTo>
                  <a:pt x="65870" y="28740"/>
                </a:moveTo>
                <a:lnTo>
                  <a:pt x="50698" y="28740"/>
                </a:lnTo>
                <a:lnTo>
                  <a:pt x="59391" y="36241"/>
                </a:lnTo>
                <a:lnTo>
                  <a:pt x="65870" y="28740"/>
                </a:lnTo>
                <a:close/>
              </a:path>
            </a:pathLst>
          </a:custGeom>
          <a:solidFill>
            <a:srgbClr val="000000"/>
          </a:solidFill>
        </p:spPr>
        <p:txBody>
          <a:bodyPr wrap="square" lIns="0" tIns="0" rIns="0" bIns="0" rtlCol="0"/>
          <a:lstStyle/>
          <a:p>
            <a:endParaRPr/>
          </a:p>
        </p:txBody>
      </p:sp>
      <p:sp>
        <p:nvSpPr>
          <p:cNvPr id="94" name="object 98"/>
          <p:cNvSpPr/>
          <p:nvPr/>
        </p:nvSpPr>
        <p:spPr>
          <a:xfrm>
            <a:off x="3628862" y="4950669"/>
            <a:ext cx="685165" cy="175260"/>
          </a:xfrm>
          <a:custGeom>
            <a:avLst/>
            <a:gdLst/>
            <a:ahLst/>
            <a:cxnLst/>
            <a:rect l="l" t="t" r="r" b="b"/>
            <a:pathLst>
              <a:path w="685164" h="175260">
                <a:moveTo>
                  <a:pt x="69465" y="22512"/>
                </a:moveTo>
                <a:lnTo>
                  <a:pt x="64760" y="44796"/>
                </a:lnTo>
                <a:lnTo>
                  <a:pt x="680402" y="175247"/>
                </a:lnTo>
                <a:lnTo>
                  <a:pt x="685139" y="152844"/>
                </a:lnTo>
                <a:lnTo>
                  <a:pt x="69465" y="22512"/>
                </a:lnTo>
                <a:close/>
              </a:path>
              <a:path w="685164" h="175260">
                <a:moveTo>
                  <a:pt x="74218" y="0"/>
                </a:moveTo>
                <a:lnTo>
                  <a:pt x="0" y="19392"/>
                </a:lnTo>
                <a:lnTo>
                  <a:pt x="60007" y="67310"/>
                </a:lnTo>
                <a:lnTo>
                  <a:pt x="64760" y="44796"/>
                </a:lnTo>
                <a:lnTo>
                  <a:pt x="53593" y="42430"/>
                </a:lnTo>
                <a:lnTo>
                  <a:pt x="58331" y="20154"/>
                </a:lnTo>
                <a:lnTo>
                  <a:pt x="69963" y="20154"/>
                </a:lnTo>
                <a:lnTo>
                  <a:pt x="74218" y="0"/>
                </a:lnTo>
                <a:close/>
              </a:path>
              <a:path w="685164" h="175260">
                <a:moveTo>
                  <a:pt x="58331" y="20154"/>
                </a:moveTo>
                <a:lnTo>
                  <a:pt x="53593" y="42430"/>
                </a:lnTo>
                <a:lnTo>
                  <a:pt x="64760" y="44796"/>
                </a:lnTo>
                <a:lnTo>
                  <a:pt x="69465" y="22512"/>
                </a:lnTo>
                <a:lnTo>
                  <a:pt x="58331" y="20154"/>
                </a:lnTo>
                <a:close/>
              </a:path>
              <a:path w="685164" h="175260">
                <a:moveTo>
                  <a:pt x="69963" y="20154"/>
                </a:moveTo>
                <a:lnTo>
                  <a:pt x="58331" y="20154"/>
                </a:lnTo>
                <a:lnTo>
                  <a:pt x="69465" y="22512"/>
                </a:lnTo>
                <a:lnTo>
                  <a:pt x="69963" y="20154"/>
                </a:lnTo>
                <a:close/>
              </a:path>
            </a:pathLst>
          </a:custGeom>
          <a:solidFill>
            <a:srgbClr val="000000"/>
          </a:solidFill>
        </p:spPr>
        <p:txBody>
          <a:bodyPr wrap="square" lIns="0" tIns="0" rIns="0" bIns="0" rtlCol="0"/>
          <a:lstStyle/>
          <a:p>
            <a:endParaRPr/>
          </a:p>
        </p:txBody>
      </p:sp>
      <p:sp>
        <p:nvSpPr>
          <p:cNvPr id="95" name="object 99"/>
          <p:cNvSpPr/>
          <p:nvPr/>
        </p:nvSpPr>
        <p:spPr>
          <a:xfrm>
            <a:off x="5398417" y="5080374"/>
            <a:ext cx="264160" cy="69215"/>
          </a:xfrm>
          <a:custGeom>
            <a:avLst/>
            <a:gdLst/>
            <a:ahLst/>
            <a:cxnLst/>
            <a:rect l="l" t="t" r="r" b="b"/>
            <a:pathLst>
              <a:path w="264160" h="69214">
                <a:moveTo>
                  <a:pt x="194983" y="0"/>
                </a:moveTo>
                <a:lnTo>
                  <a:pt x="194983" y="68681"/>
                </a:lnTo>
                <a:lnTo>
                  <a:pt x="240804" y="45783"/>
                </a:lnTo>
                <a:lnTo>
                  <a:pt x="206438" y="45783"/>
                </a:lnTo>
                <a:lnTo>
                  <a:pt x="206438" y="22898"/>
                </a:lnTo>
                <a:lnTo>
                  <a:pt x="240804" y="22898"/>
                </a:lnTo>
                <a:lnTo>
                  <a:pt x="194983" y="0"/>
                </a:lnTo>
                <a:close/>
              </a:path>
              <a:path w="264160" h="69214">
                <a:moveTo>
                  <a:pt x="194983" y="22898"/>
                </a:moveTo>
                <a:lnTo>
                  <a:pt x="0" y="22898"/>
                </a:lnTo>
                <a:lnTo>
                  <a:pt x="0" y="45783"/>
                </a:lnTo>
                <a:lnTo>
                  <a:pt x="194983" y="45783"/>
                </a:lnTo>
                <a:lnTo>
                  <a:pt x="194983" y="22898"/>
                </a:lnTo>
                <a:close/>
              </a:path>
              <a:path w="264160" h="69214">
                <a:moveTo>
                  <a:pt x="240804" y="22898"/>
                </a:moveTo>
                <a:lnTo>
                  <a:pt x="206438" y="22898"/>
                </a:lnTo>
                <a:lnTo>
                  <a:pt x="206438" y="45783"/>
                </a:lnTo>
                <a:lnTo>
                  <a:pt x="240804" y="45783"/>
                </a:lnTo>
                <a:lnTo>
                  <a:pt x="263702" y="34340"/>
                </a:lnTo>
                <a:lnTo>
                  <a:pt x="240804" y="22898"/>
                </a:lnTo>
                <a:close/>
              </a:path>
            </a:pathLst>
          </a:custGeom>
          <a:solidFill>
            <a:srgbClr val="000000"/>
          </a:solidFill>
        </p:spPr>
        <p:txBody>
          <a:bodyPr wrap="square" lIns="0" tIns="0" rIns="0" bIns="0" rtlCol="0"/>
          <a:lstStyle/>
          <a:p>
            <a:endParaRPr/>
          </a:p>
        </p:txBody>
      </p:sp>
      <p:sp>
        <p:nvSpPr>
          <p:cNvPr id="96" name="object 100"/>
          <p:cNvSpPr/>
          <p:nvPr/>
        </p:nvSpPr>
        <p:spPr>
          <a:xfrm>
            <a:off x="5398417" y="5650909"/>
            <a:ext cx="264160" cy="69215"/>
          </a:xfrm>
          <a:custGeom>
            <a:avLst/>
            <a:gdLst/>
            <a:ahLst/>
            <a:cxnLst/>
            <a:rect l="l" t="t" r="r" b="b"/>
            <a:pathLst>
              <a:path w="264160" h="69214">
                <a:moveTo>
                  <a:pt x="194983" y="0"/>
                </a:moveTo>
                <a:lnTo>
                  <a:pt x="194983" y="68681"/>
                </a:lnTo>
                <a:lnTo>
                  <a:pt x="240804" y="45783"/>
                </a:lnTo>
                <a:lnTo>
                  <a:pt x="206438" y="45783"/>
                </a:lnTo>
                <a:lnTo>
                  <a:pt x="206438" y="22898"/>
                </a:lnTo>
                <a:lnTo>
                  <a:pt x="240804" y="22898"/>
                </a:lnTo>
                <a:lnTo>
                  <a:pt x="194983" y="0"/>
                </a:lnTo>
                <a:close/>
              </a:path>
              <a:path w="264160" h="69214">
                <a:moveTo>
                  <a:pt x="194983" y="22898"/>
                </a:moveTo>
                <a:lnTo>
                  <a:pt x="0" y="22898"/>
                </a:lnTo>
                <a:lnTo>
                  <a:pt x="0" y="45783"/>
                </a:lnTo>
                <a:lnTo>
                  <a:pt x="194983" y="45783"/>
                </a:lnTo>
                <a:lnTo>
                  <a:pt x="194983" y="22898"/>
                </a:lnTo>
                <a:close/>
              </a:path>
              <a:path w="264160" h="69214">
                <a:moveTo>
                  <a:pt x="240804" y="22898"/>
                </a:moveTo>
                <a:lnTo>
                  <a:pt x="206438" y="22898"/>
                </a:lnTo>
                <a:lnTo>
                  <a:pt x="206438" y="45783"/>
                </a:lnTo>
                <a:lnTo>
                  <a:pt x="240804" y="45783"/>
                </a:lnTo>
                <a:lnTo>
                  <a:pt x="263702" y="34340"/>
                </a:lnTo>
                <a:lnTo>
                  <a:pt x="240804" y="22898"/>
                </a:lnTo>
                <a:close/>
              </a:path>
            </a:pathLst>
          </a:custGeom>
          <a:solidFill>
            <a:srgbClr val="000000"/>
          </a:solidFill>
        </p:spPr>
        <p:txBody>
          <a:bodyPr wrap="square" lIns="0" tIns="0" rIns="0" bIns="0" rtlCol="0"/>
          <a:lstStyle/>
          <a:p>
            <a:endParaRPr/>
          </a:p>
        </p:txBody>
      </p:sp>
      <p:sp>
        <p:nvSpPr>
          <p:cNvPr id="97" name="object 101"/>
          <p:cNvSpPr/>
          <p:nvPr/>
        </p:nvSpPr>
        <p:spPr>
          <a:xfrm>
            <a:off x="1663229" y="4625003"/>
            <a:ext cx="244308" cy="244182"/>
          </a:xfrm>
          <a:prstGeom prst="rect">
            <a:avLst/>
          </a:prstGeom>
          <a:blipFill>
            <a:blip r:embed="rId3" cstate="print"/>
            <a:stretch>
              <a:fillRect/>
            </a:stretch>
          </a:blipFill>
        </p:spPr>
        <p:txBody>
          <a:bodyPr wrap="square" lIns="0" tIns="0" rIns="0" bIns="0" rtlCol="0"/>
          <a:lstStyle/>
          <a:p>
            <a:endParaRPr/>
          </a:p>
        </p:txBody>
      </p:sp>
      <p:sp>
        <p:nvSpPr>
          <p:cNvPr id="98" name="object 102"/>
          <p:cNvSpPr/>
          <p:nvPr/>
        </p:nvSpPr>
        <p:spPr>
          <a:xfrm>
            <a:off x="1735237" y="4625001"/>
            <a:ext cx="244475" cy="244475"/>
          </a:xfrm>
          <a:custGeom>
            <a:avLst/>
            <a:gdLst/>
            <a:ahLst/>
            <a:cxnLst/>
            <a:rect l="l" t="t" r="r" b="b"/>
            <a:pathLst>
              <a:path w="244475" h="244475">
                <a:moveTo>
                  <a:pt x="0" y="122088"/>
                </a:moveTo>
                <a:lnTo>
                  <a:pt x="9600" y="74555"/>
                </a:lnTo>
                <a:lnTo>
                  <a:pt x="35779" y="35749"/>
                </a:lnTo>
                <a:lnTo>
                  <a:pt x="74607" y="9590"/>
                </a:lnTo>
                <a:lnTo>
                  <a:pt x="122153" y="0"/>
                </a:lnTo>
                <a:lnTo>
                  <a:pt x="169706" y="9590"/>
                </a:lnTo>
                <a:lnTo>
                  <a:pt x="208533" y="35749"/>
                </a:lnTo>
                <a:lnTo>
                  <a:pt x="234709" y="74555"/>
                </a:lnTo>
                <a:lnTo>
                  <a:pt x="244307" y="122088"/>
                </a:lnTo>
                <a:lnTo>
                  <a:pt x="234709" y="169622"/>
                </a:lnTo>
                <a:lnTo>
                  <a:pt x="208533" y="208428"/>
                </a:lnTo>
                <a:lnTo>
                  <a:pt x="169706" y="234586"/>
                </a:lnTo>
                <a:lnTo>
                  <a:pt x="122153" y="244177"/>
                </a:lnTo>
                <a:lnTo>
                  <a:pt x="74607" y="234586"/>
                </a:lnTo>
                <a:lnTo>
                  <a:pt x="35779" y="208428"/>
                </a:lnTo>
                <a:lnTo>
                  <a:pt x="9600" y="169622"/>
                </a:lnTo>
                <a:lnTo>
                  <a:pt x="0" y="122088"/>
                </a:lnTo>
                <a:close/>
              </a:path>
            </a:pathLst>
          </a:custGeom>
          <a:ln w="22897">
            <a:solidFill>
              <a:srgbClr val="000000"/>
            </a:solidFill>
          </a:ln>
        </p:spPr>
        <p:txBody>
          <a:bodyPr wrap="square" lIns="0" tIns="0" rIns="0" bIns="0" rtlCol="0"/>
          <a:lstStyle/>
          <a:p>
            <a:endParaRPr/>
          </a:p>
        </p:txBody>
      </p:sp>
      <p:sp>
        <p:nvSpPr>
          <p:cNvPr id="99" name="object 103"/>
          <p:cNvSpPr txBox="1"/>
          <p:nvPr/>
        </p:nvSpPr>
        <p:spPr>
          <a:xfrm>
            <a:off x="1781323" y="4661121"/>
            <a:ext cx="1665995" cy="151965"/>
          </a:xfrm>
          <a:prstGeom prst="rect">
            <a:avLst/>
          </a:prstGeom>
        </p:spPr>
        <p:txBody>
          <a:bodyPr vert="horz" wrap="square" lIns="0" tIns="13335" rIns="0" bIns="0" rtlCol="0">
            <a:spAutoFit/>
          </a:bodyPr>
          <a:lstStyle/>
          <a:p>
            <a:pPr marL="12700">
              <a:lnSpc>
                <a:spcPct val="100000"/>
              </a:lnSpc>
              <a:spcBef>
                <a:spcPts val="105"/>
              </a:spcBef>
            </a:pPr>
            <a:r>
              <a:rPr sz="800" b="1" spc="25" dirty="0">
                <a:latin typeface="Verdana"/>
                <a:cs typeface="Verdana"/>
              </a:rPr>
              <a:t>1 </a:t>
            </a:r>
            <a:r>
              <a:rPr lang="fr-FR" sz="800" b="1" spc="25" dirty="0" smtClean="0">
                <a:latin typeface="Verdana"/>
                <a:cs typeface="Verdana"/>
              </a:rPr>
              <a:t>      </a:t>
            </a:r>
            <a:r>
              <a:rPr sz="900" b="1" spc="5" dirty="0" err="1" smtClean="0">
                <a:solidFill>
                  <a:srgbClr val="008A52"/>
                </a:solidFill>
                <a:latin typeface="Verdana"/>
                <a:cs typeface="Verdana"/>
              </a:rPr>
              <a:t>fsimage</a:t>
            </a:r>
            <a:r>
              <a:rPr sz="900" b="1" spc="5" dirty="0" smtClean="0">
                <a:solidFill>
                  <a:srgbClr val="008A52"/>
                </a:solidFill>
                <a:latin typeface="Verdana"/>
                <a:cs typeface="Verdana"/>
              </a:rPr>
              <a:t> </a:t>
            </a:r>
            <a:r>
              <a:rPr sz="900" b="1" spc="5" dirty="0">
                <a:solidFill>
                  <a:srgbClr val="008A52"/>
                </a:solidFill>
                <a:latin typeface="Verdana"/>
                <a:cs typeface="Verdana"/>
              </a:rPr>
              <a:t>is</a:t>
            </a:r>
            <a:r>
              <a:rPr sz="900" b="1" spc="-175" dirty="0">
                <a:solidFill>
                  <a:srgbClr val="008A52"/>
                </a:solidFill>
                <a:latin typeface="Verdana"/>
                <a:cs typeface="Verdana"/>
              </a:rPr>
              <a:t> </a:t>
            </a:r>
            <a:r>
              <a:rPr sz="900" b="1" dirty="0" smtClean="0">
                <a:solidFill>
                  <a:srgbClr val="008A52"/>
                </a:solidFill>
                <a:latin typeface="Verdana"/>
                <a:cs typeface="Verdana"/>
              </a:rPr>
              <a:t>read</a:t>
            </a:r>
            <a:endParaRPr sz="900" dirty="0">
              <a:latin typeface="Verdana"/>
              <a:cs typeface="Verdana"/>
            </a:endParaRPr>
          </a:p>
        </p:txBody>
      </p:sp>
      <p:sp>
        <p:nvSpPr>
          <p:cNvPr id="100" name="object 104"/>
          <p:cNvSpPr/>
          <p:nvPr/>
        </p:nvSpPr>
        <p:spPr>
          <a:xfrm>
            <a:off x="1634840" y="5421369"/>
            <a:ext cx="244317" cy="244182"/>
          </a:xfrm>
          <a:prstGeom prst="rect">
            <a:avLst/>
          </a:prstGeom>
          <a:blipFill>
            <a:blip r:embed="rId4" cstate="print"/>
            <a:stretch>
              <a:fillRect/>
            </a:stretch>
          </a:blipFill>
        </p:spPr>
        <p:txBody>
          <a:bodyPr wrap="square" lIns="0" tIns="0" rIns="0" bIns="0" rtlCol="0"/>
          <a:lstStyle/>
          <a:p>
            <a:endParaRPr/>
          </a:p>
        </p:txBody>
      </p:sp>
      <p:sp>
        <p:nvSpPr>
          <p:cNvPr id="101" name="object 105"/>
          <p:cNvSpPr/>
          <p:nvPr/>
        </p:nvSpPr>
        <p:spPr>
          <a:xfrm>
            <a:off x="1634840" y="5421370"/>
            <a:ext cx="244475" cy="244475"/>
          </a:xfrm>
          <a:custGeom>
            <a:avLst/>
            <a:gdLst/>
            <a:ahLst/>
            <a:cxnLst/>
            <a:rect l="l" t="t" r="r" b="b"/>
            <a:pathLst>
              <a:path w="244475" h="244475">
                <a:moveTo>
                  <a:pt x="0" y="122088"/>
                </a:moveTo>
                <a:lnTo>
                  <a:pt x="9598" y="74561"/>
                </a:lnTo>
                <a:lnTo>
                  <a:pt x="35776" y="35754"/>
                </a:lnTo>
                <a:lnTo>
                  <a:pt x="74605" y="9592"/>
                </a:lnTo>
                <a:lnTo>
                  <a:pt x="122158" y="0"/>
                </a:lnTo>
                <a:lnTo>
                  <a:pt x="169704" y="9592"/>
                </a:lnTo>
                <a:lnTo>
                  <a:pt x="208532" y="35754"/>
                </a:lnTo>
                <a:lnTo>
                  <a:pt x="234711" y="74561"/>
                </a:lnTo>
                <a:lnTo>
                  <a:pt x="244311" y="122088"/>
                </a:lnTo>
                <a:lnTo>
                  <a:pt x="234711" y="169609"/>
                </a:lnTo>
                <a:lnTo>
                  <a:pt x="208532" y="208416"/>
                </a:lnTo>
                <a:lnTo>
                  <a:pt x="169704" y="234582"/>
                </a:lnTo>
                <a:lnTo>
                  <a:pt x="122158" y="244177"/>
                </a:lnTo>
                <a:lnTo>
                  <a:pt x="74605" y="234582"/>
                </a:lnTo>
                <a:lnTo>
                  <a:pt x="35776" y="208416"/>
                </a:lnTo>
                <a:lnTo>
                  <a:pt x="9598" y="169609"/>
                </a:lnTo>
                <a:lnTo>
                  <a:pt x="0" y="122088"/>
                </a:lnTo>
                <a:close/>
              </a:path>
            </a:pathLst>
          </a:custGeom>
          <a:ln w="22897">
            <a:solidFill>
              <a:srgbClr val="000000"/>
            </a:solidFill>
          </a:ln>
        </p:spPr>
        <p:txBody>
          <a:bodyPr wrap="square" lIns="0" tIns="0" rIns="0" bIns="0" rtlCol="0"/>
          <a:lstStyle/>
          <a:p>
            <a:endParaRPr/>
          </a:p>
        </p:txBody>
      </p:sp>
      <p:sp>
        <p:nvSpPr>
          <p:cNvPr id="102" name="object 106"/>
          <p:cNvSpPr txBox="1"/>
          <p:nvPr/>
        </p:nvSpPr>
        <p:spPr>
          <a:xfrm>
            <a:off x="1706080" y="5468143"/>
            <a:ext cx="100965" cy="153035"/>
          </a:xfrm>
          <a:prstGeom prst="rect">
            <a:avLst/>
          </a:prstGeom>
        </p:spPr>
        <p:txBody>
          <a:bodyPr vert="horz" wrap="square" lIns="0" tIns="17145" rIns="0" bIns="0" rtlCol="0">
            <a:spAutoFit/>
          </a:bodyPr>
          <a:lstStyle/>
          <a:p>
            <a:pPr marL="12700">
              <a:lnSpc>
                <a:spcPct val="100000"/>
              </a:lnSpc>
              <a:spcBef>
                <a:spcPts val="135"/>
              </a:spcBef>
            </a:pPr>
            <a:r>
              <a:rPr sz="800" b="1" spc="25" dirty="0">
                <a:latin typeface="Verdana"/>
                <a:cs typeface="Verdana"/>
              </a:rPr>
              <a:t>2</a:t>
            </a:r>
            <a:endParaRPr sz="800">
              <a:latin typeface="Verdana"/>
              <a:cs typeface="Verdana"/>
            </a:endParaRPr>
          </a:p>
        </p:txBody>
      </p:sp>
      <p:sp>
        <p:nvSpPr>
          <p:cNvPr id="103" name="object 107"/>
          <p:cNvSpPr/>
          <p:nvPr/>
        </p:nvSpPr>
        <p:spPr>
          <a:xfrm>
            <a:off x="3828278" y="4542745"/>
            <a:ext cx="244309" cy="244182"/>
          </a:xfrm>
          <a:prstGeom prst="rect">
            <a:avLst/>
          </a:prstGeom>
          <a:blipFill>
            <a:blip r:embed="rId5" cstate="print"/>
            <a:stretch>
              <a:fillRect/>
            </a:stretch>
          </a:blipFill>
        </p:spPr>
        <p:txBody>
          <a:bodyPr wrap="square" lIns="0" tIns="0" rIns="0" bIns="0" rtlCol="0"/>
          <a:lstStyle/>
          <a:p>
            <a:endParaRPr/>
          </a:p>
        </p:txBody>
      </p:sp>
      <p:sp>
        <p:nvSpPr>
          <p:cNvPr id="104" name="object 108"/>
          <p:cNvSpPr/>
          <p:nvPr/>
        </p:nvSpPr>
        <p:spPr>
          <a:xfrm>
            <a:off x="3828282" y="4542744"/>
            <a:ext cx="244475" cy="244475"/>
          </a:xfrm>
          <a:custGeom>
            <a:avLst/>
            <a:gdLst/>
            <a:ahLst/>
            <a:cxnLst/>
            <a:rect l="l" t="t" r="r" b="b"/>
            <a:pathLst>
              <a:path w="244475" h="244475">
                <a:moveTo>
                  <a:pt x="0" y="122088"/>
                </a:moveTo>
                <a:lnTo>
                  <a:pt x="9595" y="74555"/>
                </a:lnTo>
                <a:lnTo>
                  <a:pt x="35768" y="35749"/>
                </a:lnTo>
                <a:lnTo>
                  <a:pt x="74594" y="9590"/>
                </a:lnTo>
                <a:lnTo>
                  <a:pt x="122153" y="0"/>
                </a:lnTo>
                <a:lnTo>
                  <a:pt x="169712" y="9590"/>
                </a:lnTo>
                <a:lnTo>
                  <a:pt x="208539" y="35749"/>
                </a:lnTo>
                <a:lnTo>
                  <a:pt x="234711" y="74555"/>
                </a:lnTo>
                <a:lnTo>
                  <a:pt x="244307" y="122088"/>
                </a:lnTo>
                <a:lnTo>
                  <a:pt x="234711" y="169557"/>
                </a:lnTo>
                <a:lnTo>
                  <a:pt x="208539" y="208371"/>
                </a:lnTo>
                <a:lnTo>
                  <a:pt x="169712" y="234565"/>
                </a:lnTo>
                <a:lnTo>
                  <a:pt x="122153" y="244177"/>
                </a:lnTo>
                <a:lnTo>
                  <a:pt x="74594" y="234565"/>
                </a:lnTo>
                <a:lnTo>
                  <a:pt x="35768" y="208371"/>
                </a:lnTo>
                <a:lnTo>
                  <a:pt x="9595" y="169557"/>
                </a:lnTo>
                <a:lnTo>
                  <a:pt x="0" y="122088"/>
                </a:lnTo>
                <a:close/>
              </a:path>
            </a:pathLst>
          </a:custGeom>
          <a:ln w="22897">
            <a:solidFill>
              <a:srgbClr val="000000"/>
            </a:solidFill>
          </a:ln>
        </p:spPr>
        <p:txBody>
          <a:bodyPr wrap="square" lIns="0" tIns="0" rIns="0" bIns="0" rtlCol="0"/>
          <a:lstStyle/>
          <a:p>
            <a:endParaRPr/>
          </a:p>
        </p:txBody>
      </p:sp>
      <p:sp>
        <p:nvSpPr>
          <p:cNvPr id="105" name="object 109"/>
          <p:cNvSpPr txBox="1"/>
          <p:nvPr/>
        </p:nvSpPr>
        <p:spPr>
          <a:xfrm>
            <a:off x="3900021" y="4589104"/>
            <a:ext cx="100965" cy="153035"/>
          </a:xfrm>
          <a:prstGeom prst="rect">
            <a:avLst/>
          </a:prstGeom>
        </p:spPr>
        <p:txBody>
          <a:bodyPr vert="horz" wrap="square" lIns="0" tIns="17145" rIns="0" bIns="0" rtlCol="0">
            <a:spAutoFit/>
          </a:bodyPr>
          <a:lstStyle/>
          <a:p>
            <a:pPr marL="12700">
              <a:lnSpc>
                <a:spcPct val="100000"/>
              </a:lnSpc>
              <a:spcBef>
                <a:spcPts val="135"/>
              </a:spcBef>
            </a:pPr>
            <a:r>
              <a:rPr sz="800" b="1" spc="25" dirty="0">
                <a:latin typeface="Verdana"/>
                <a:cs typeface="Verdana"/>
              </a:rPr>
              <a:t>3</a:t>
            </a:r>
            <a:endParaRPr sz="800">
              <a:latin typeface="Verdana"/>
              <a:cs typeface="Verdana"/>
            </a:endParaRPr>
          </a:p>
        </p:txBody>
      </p:sp>
      <p:sp>
        <p:nvSpPr>
          <p:cNvPr id="106" name="Rectangle 105"/>
          <p:cNvSpPr/>
          <p:nvPr/>
        </p:nvSpPr>
        <p:spPr>
          <a:xfrm>
            <a:off x="403445" y="3399392"/>
            <a:ext cx="8280920" cy="1037720"/>
          </a:xfrm>
          <a:prstGeom prst="rect">
            <a:avLst/>
          </a:prstGeom>
        </p:spPr>
        <p:txBody>
          <a:bodyPr wrap="square">
            <a:spAutoFit/>
          </a:bodyPr>
          <a:lstStyle/>
          <a:p>
            <a:pPr marL="12700" marR="509905">
              <a:lnSpc>
                <a:spcPct val="95900"/>
              </a:lnSpc>
              <a:spcBef>
                <a:spcPts val="575"/>
              </a:spcBef>
            </a:pPr>
            <a:r>
              <a:rPr lang="en-US" sz="1600" i="1" spc="-25" dirty="0" err="1">
                <a:cs typeface="Arial"/>
              </a:rPr>
              <a:t>SafeMode</a:t>
            </a:r>
            <a:r>
              <a:rPr lang="en-US" sz="1600" i="1" spc="-25" dirty="0">
                <a:cs typeface="Arial"/>
              </a:rPr>
              <a:t> </a:t>
            </a:r>
            <a:r>
              <a:rPr lang="en-US" sz="1600" i="1" spc="-20" dirty="0">
                <a:cs typeface="Arial"/>
              </a:rPr>
              <a:t>for </a:t>
            </a:r>
            <a:r>
              <a:rPr lang="en-US" sz="1600" i="1" spc="-15" dirty="0">
                <a:cs typeface="Arial"/>
              </a:rPr>
              <a:t>the </a:t>
            </a:r>
            <a:r>
              <a:rPr lang="en-US" sz="1600" i="1" spc="-25" dirty="0" err="1">
                <a:cs typeface="Arial"/>
              </a:rPr>
              <a:t>NameNode</a:t>
            </a:r>
            <a:r>
              <a:rPr lang="en-US" sz="1600" i="1" spc="-25" dirty="0">
                <a:cs typeface="Arial"/>
              </a:rPr>
              <a:t> </a:t>
            </a:r>
            <a:r>
              <a:rPr lang="en-US" sz="1600" i="1" spc="-20" dirty="0">
                <a:cs typeface="Arial"/>
              </a:rPr>
              <a:t>is  </a:t>
            </a:r>
            <a:r>
              <a:rPr lang="en-US" sz="1600" i="1" spc="-25" dirty="0">
                <a:cs typeface="Arial"/>
              </a:rPr>
              <a:t>essentially </a:t>
            </a:r>
            <a:r>
              <a:rPr lang="en-US" sz="1600" i="1" dirty="0">
                <a:cs typeface="Arial"/>
              </a:rPr>
              <a:t>a </a:t>
            </a:r>
            <a:r>
              <a:rPr lang="en-US" sz="1600" i="1" spc="-25" dirty="0">
                <a:cs typeface="Arial"/>
              </a:rPr>
              <a:t>read-only </a:t>
            </a:r>
            <a:r>
              <a:rPr lang="en-US" sz="1600" i="1" spc="-20" dirty="0">
                <a:cs typeface="Arial"/>
              </a:rPr>
              <a:t>mode </a:t>
            </a:r>
            <a:r>
              <a:rPr lang="en-US" sz="1600" i="1" spc="-15" dirty="0">
                <a:cs typeface="Arial"/>
              </a:rPr>
              <a:t>for </a:t>
            </a:r>
            <a:r>
              <a:rPr lang="en-US" sz="1600" i="1" spc="-20" dirty="0">
                <a:cs typeface="Arial"/>
              </a:rPr>
              <a:t>the </a:t>
            </a:r>
            <a:r>
              <a:rPr lang="en-US" sz="1600" i="1" spc="-25" dirty="0">
                <a:cs typeface="Arial"/>
              </a:rPr>
              <a:t>HDFS cluster, where </a:t>
            </a:r>
            <a:r>
              <a:rPr lang="en-US" sz="1600" i="1" spc="-20" dirty="0">
                <a:cs typeface="Arial"/>
              </a:rPr>
              <a:t>it does </a:t>
            </a:r>
            <a:r>
              <a:rPr lang="en-US" sz="1600" i="1" spc="-25" dirty="0">
                <a:cs typeface="Arial"/>
              </a:rPr>
              <a:t>not </a:t>
            </a:r>
            <a:r>
              <a:rPr lang="en-US" sz="1600" i="1" spc="-20" dirty="0">
                <a:cs typeface="Arial"/>
              </a:rPr>
              <a:t>allow any  </a:t>
            </a:r>
            <a:r>
              <a:rPr lang="en-US" sz="1600" i="1" spc="-25" dirty="0">
                <a:cs typeface="Arial"/>
              </a:rPr>
              <a:t>modifications</a:t>
            </a:r>
            <a:r>
              <a:rPr lang="en-US" sz="1600" i="1" spc="-60" dirty="0">
                <a:cs typeface="Arial"/>
              </a:rPr>
              <a:t> </a:t>
            </a:r>
            <a:r>
              <a:rPr lang="en-US" sz="1600" i="1" spc="-10" dirty="0">
                <a:cs typeface="Arial"/>
              </a:rPr>
              <a:t>to</a:t>
            </a:r>
            <a:r>
              <a:rPr lang="en-US" sz="1600" i="1" spc="-55" dirty="0">
                <a:cs typeface="Arial"/>
              </a:rPr>
              <a:t> </a:t>
            </a:r>
            <a:r>
              <a:rPr lang="en-US" sz="1600" i="1" spc="-20" dirty="0">
                <a:cs typeface="Arial"/>
              </a:rPr>
              <a:t>file</a:t>
            </a:r>
            <a:r>
              <a:rPr lang="en-US" sz="1600" i="1" spc="-50" dirty="0">
                <a:cs typeface="Arial"/>
              </a:rPr>
              <a:t> </a:t>
            </a:r>
            <a:r>
              <a:rPr lang="en-US" sz="1600" i="1" spc="-20" dirty="0">
                <a:cs typeface="Arial"/>
              </a:rPr>
              <a:t>system</a:t>
            </a:r>
            <a:r>
              <a:rPr lang="en-US" sz="1600" i="1" spc="-60" dirty="0">
                <a:cs typeface="Arial"/>
              </a:rPr>
              <a:t> </a:t>
            </a:r>
            <a:r>
              <a:rPr lang="en-US" sz="1600" i="1" spc="-15" dirty="0">
                <a:cs typeface="Arial"/>
              </a:rPr>
              <a:t>or</a:t>
            </a:r>
            <a:r>
              <a:rPr lang="en-US" sz="1600" i="1" spc="-55" dirty="0">
                <a:cs typeface="Arial"/>
              </a:rPr>
              <a:t> </a:t>
            </a:r>
            <a:r>
              <a:rPr lang="en-US" sz="1600" i="1" spc="-25" dirty="0">
                <a:cs typeface="Arial"/>
              </a:rPr>
              <a:t>blocks.</a:t>
            </a:r>
            <a:r>
              <a:rPr lang="en-US" sz="1600" i="1" spc="-45" dirty="0">
                <a:cs typeface="Arial"/>
              </a:rPr>
              <a:t> </a:t>
            </a:r>
            <a:r>
              <a:rPr lang="en-US" sz="1600" i="1" spc="-25" dirty="0">
                <a:cs typeface="Arial"/>
              </a:rPr>
              <a:t>Normally</a:t>
            </a:r>
            <a:r>
              <a:rPr lang="en-US" sz="1600" i="1" spc="-60" dirty="0">
                <a:cs typeface="Arial"/>
              </a:rPr>
              <a:t> </a:t>
            </a:r>
            <a:r>
              <a:rPr lang="en-US" sz="1600" i="1" spc="-15" dirty="0">
                <a:cs typeface="Arial"/>
              </a:rPr>
              <a:t>the</a:t>
            </a:r>
            <a:r>
              <a:rPr lang="en-US" sz="1600" i="1" spc="-55" dirty="0">
                <a:cs typeface="Arial"/>
              </a:rPr>
              <a:t> </a:t>
            </a:r>
            <a:r>
              <a:rPr lang="en-US" sz="1600" i="1" spc="-25" dirty="0" err="1">
                <a:cs typeface="Arial"/>
              </a:rPr>
              <a:t>NameNode</a:t>
            </a:r>
            <a:r>
              <a:rPr lang="en-US" sz="1600" i="1" spc="-40" dirty="0">
                <a:cs typeface="Arial"/>
              </a:rPr>
              <a:t> </a:t>
            </a:r>
            <a:r>
              <a:rPr lang="en-US" sz="1600" i="1" spc="-30" dirty="0">
                <a:cs typeface="Arial"/>
              </a:rPr>
              <a:t>leaves</a:t>
            </a:r>
            <a:r>
              <a:rPr lang="en-US" sz="1600" i="1" spc="-35" dirty="0">
                <a:cs typeface="Arial"/>
              </a:rPr>
              <a:t> </a:t>
            </a:r>
            <a:r>
              <a:rPr lang="en-US" sz="1600" i="1" spc="-25" dirty="0" err="1">
                <a:cs typeface="Arial"/>
              </a:rPr>
              <a:t>SafeMode</a:t>
            </a:r>
            <a:r>
              <a:rPr lang="en-US" sz="1600" i="1" spc="-25" dirty="0">
                <a:cs typeface="Arial"/>
              </a:rPr>
              <a:t>  automatically</a:t>
            </a:r>
            <a:r>
              <a:rPr lang="en-US" sz="1600" i="1" spc="-65" dirty="0">
                <a:cs typeface="Arial"/>
              </a:rPr>
              <a:t> </a:t>
            </a:r>
            <a:r>
              <a:rPr lang="en-US" sz="1600" i="1" spc="-25" dirty="0">
                <a:cs typeface="Arial"/>
              </a:rPr>
              <a:t>after</a:t>
            </a:r>
            <a:r>
              <a:rPr lang="en-US" sz="1600" i="1" spc="-55" dirty="0">
                <a:cs typeface="Arial"/>
              </a:rPr>
              <a:t> </a:t>
            </a:r>
            <a:r>
              <a:rPr lang="en-US" sz="1600" i="1" spc="-20" dirty="0">
                <a:cs typeface="Arial"/>
              </a:rPr>
              <a:t>the</a:t>
            </a:r>
            <a:r>
              <a:rPr lang="en-US" sz="1600" i="1" spc="-45" dirty="0">
                <a:cs typeface="Arial"/>
              </a:rPr>
              <a:t> </a:t>
            </a:r>
            <a:r>
              <a:rPr lang="en-US" sz="1600" i="1" spc="-25" dirty="0" err="1">
                <a:cs typeface="Arial"/>
              </a:rPr>
              <a:t>DataNodes</a:t>
            </a:r>
            <a:r>
              <a:rPr lang="en-US" sz="1600" i="1" spc="-50" dirty="0">
                <a:cs typeface="Arial"/>
              </a:rPr>
              <a:t> </a:t>
            </a:r>
            <a:r>
              <a:rPr lang="en-US" sz="1600" i="1" spc="-25" dirty="0">
                <a:cs typeface="Arial"/>
              </a:rPr>
              <a:t>have</a:t>
            </a:r>
            <a:r>
              <a:rPr lang="en-US" sz="1600" i="1" spc="-45" dirty="0">
                <a:cs typeface="Arial"/>
              </a:rPr>
              <a:t> </a:t>
            </a:r>
            <a:r>
              <a:rPr lang="en-US" sz="1600" i="1" spc="-25" dirty="0">
                <a:cs typeface="Arial"/>
              </a:rPr>
              <a:t>reported</a:t>
            </a:r>
            <a:r>
              <a:rPr lang="en-US" sz="1600" i="1" spc="-55" dirty="0">
                <a:cs typeface="Arial"/>
              </a:rPr>
              <a:t> </a:t>
            </a:r>
            <a:r>
              <a:rPr lang="en-US" sz="1600" i="1" spc="-20" dirty="0">
                <a:cs typeface="Arial"/>
              </a:rPr>
              <a:t>that</a:t>
            </a:r>
            <a:r>
              <a:rPr lang="en-US" sz="1600" i="1" spc="-50" dirty="0">
                <a:cs typeface="Arial"/>
              </a:rPr>
              <a:t> </a:t>
            </a:r>
            <a:r>
              <a:rPr lang="en-US" sz="1600" i="1" spc="-20" dirty="0">
                <a:cs typeface="Arial"/>
              </a:rPr>
              <a:t>most</a:t>
            </a:r>
            <a:r>
              <a:rPr lang="en-US" sz="1600" i="1" spc="-60" dirty="0">
                <a:cs typeface="Arial"/>
              </a:rPr>
              <a:t> </a:t>
            </a:r>
            <a:r>
              <a:rPr lang="en-US" sz="1600" i="1" spc="-20" dirty="0">
                <a:cs typeface="Arial"/>
              </a:rPr>
              <a:t>file</a:t>
            </a:r>
            <a:r>
              <a:rPr lang="en-US" sz="1600" i="1" spc="-60" dirty="0">
                <a:cs typeface="Arial"/>
              </a:rPr>
              <a:t> </a:t>
            </a:r>
            <a:r>
              <a:rPr lang="en-US" sz="1600" i="1" spc="-20" dirty="0">
                <a:cs typeface="Arial"/>
              </a:rPr>
              <a:t>system</a:t>
            </a:r>
            <a:r>
              <a:rPr lang="en-US" sz="1600" i="1" spc="-60" dirty="0">
                <a:cs typeface="Arial"/>
              </a:rPr>
              <a:t> </a:t>
            </a:r>
            <a:r>
              <a:rPr lang="en-US" sz="1600" i="1" spc="-25" dirty="0">
                <a:cs typeface="Arial"/>
              </a:rPr>
              <a:t>blocks</a:t>
            </a:r>
            <a:r>
              <a:rPr lang="en-US" sz="1600" i="1" spc="-35" dirty="0">
                <a:cs typeface="Arial"/>
              </a:rPr>
              <a:t> </a:t>
            </a:r>
            <a:r>
              <a:rPr lang="en-US" sz="1600" i="1" spc="-25" dirty="0">
                <a:cs typeface="Arial"/>
              </a:rPr>
              <a:t>are  </a:t>
            </a:r>
            <a:r>
              <a:rPr lang="en-US" sz="1600" i="1" spc="-30" dirty="0">
                <a:cs typeface="Arial"/>
              </a:rPr>
              <a:t>available.</a:t>
            </a:r>
            <a:endParaRPr lang="en-US" sz="1600" i="1" dirty="0">
              <a:cs typeface="Arial"/>
            </a:endParaRPr>
          </a:p>
        </p:txBody>
      </p:sp>
    </p:spTree>
    <p:extLst>
      <p:ext uri="{BB962C8B-B14F-4D97-AF65-F5344CB8AC3E}">
        <p14:creationId xmlns:p14="http://schemas.microsoft.com/office/powerpoint/2010/main" val="30274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0" dirty="0" err="1">
                <a:latin typeface="Arial"/>
                <a:cs typeface="Arial"/>
              </a:rPr>
              <a:t>NameNode</a:t>
            </a:r>
            <a:r>
              <a:rPr lang="en-US" spc="-10" dirty="0">
                <a:latin typeface="Arial"/>
                <a:cs typeface="Arial"/>
              </a:rPr>
              <a:t> </a:t>
            </a:r>
            <a:r>
              <a:rPr lang="en-US" spc="-5" dirty="0">
                <a:latin typeface="Arial"/>
                <a:cs typeface="Arial"/>
              </a:rPr>
              <a:t>files (as stored in</a:t>
            </a:r>
            <a:r>
              <a:rPr lang="en-US" spc="-35" dirty="0">
                <a:latin typeface="Arial"/>
                <a:cs typeface="Arial"/>
              </a:rPr>
              <a:t> </a:t>
            </a:r>
            <a:r>
              <a:rPr lang="en-US" spc="-10" dirty="0">
                <a:latin typeface="Arial"/>
                <a:cs typeface="Arial"/>
              </a:rPr>
              <a:t>HDFS</a:t>
            </a:r>
            <a:r>
              <a:rPr lang="en-US" spc="-10" dirty="0" smtClean="0">
                <a:latin typeface="Arial"/>
                <a:cs typeface="Arial"/>
              </a:rPr>
              <a:t>)</a:t>
            </a:r>
            <a:endParaRPr lang="fr-FR" dirty="0"/>
          </a:p>
        </p:txBody>
      </p:sp>
      <p:sp>
        <p:nvSpPr>
          <p:cNvPr id="3" name="Espace réservé du contenu 2"/>
          <p:cNvSpPr>
            <a:spLocks noGrp="1"/>
          </p:cNvSpPr>
          <p:nvPr>
            <p:ph idx="1"/>
          </p:nvPr>
        </p:nvSpPr>
        <p:spPr/>
        <p:txBody>
          <a:bodyPr/>
          <a:lstStyle/>
          <a:p>
            <a:pPr marL="23495">
              <a:lnSpc>
                <a:spcPct val="100000"/>
              </a:lnSpc>
              <a:spcBef>
                <a:spcPts val="705"/>
              </a:spcBef>
            </a:pPr>
            <a:r>
              <a:rPr lang="fr-FR" sz="1200" spc="10" dirty="0">
                <a:latin typeface="Arial"/>
                <a:cs typeface="Arial"/>
              </a:rPr>
              <a:t>[</a:t>
            </a:r>
            <a:r>
              <a:rPr lang="fr-FR" sz="1200" spc="10" dirty="0" err="1">
                <a:latin typeface="Arial"/>
                <a:cs typeface="Arial"/>
              </a:rPr>
              <a:t>root@vm</a:t>
            </a:r>
            <a:r>
              <a:rPr lang="fr-FR" sz="1200" spc="10" dirty="0">
                <a:latin typeface="Arial"/>
                <a:cs typeface="Arial"/>
              </a:rPr>
              <a:t> </a:t>
            </a:r>
            <a:r>
              <a:rPr lang="fr-FR" sz="1200" spc="10" dirty="0" err="1">
                <a:latin typeface="Arial"/>
                <a:cs typeface="Arial"/>
              </a:rPr>
              <a:t>hdfs</a:t>
            </a:r>
            <a:r>
              <a:rPr lang="fr-FR" sz="1200" spc="10" dirty="0">
                <a:latin typeface="Arial"/>
                <a:cs typeface="Arial"/>
              </a:rPr>
              <a:t>]# </a:t>
            </a:r>
            <a:r>
              <a:rPr lang="fr-FR" sz="1200" b="1" spc="15" dirty="0">
                <a:latin typeface="Arial"/>
                <a:cs typeface="Arial"/>
              </a:rPr>
              <a:t>cd</a:t>
            </a:r>
            <a:r>
              <a:rPr lang="fr-FR" sz="1200" b="1" spc="-70" dirty="0">
                <a:latin typeface="Arial"/>
                <a:cs typeface="Arial"/>
              </a:rPr>
              <a:t> </a:t>
            </a:r>
            <a:r>
              <a:rPr lang="fr-FR" sz="1200" b="1" spc="10" dirty="0">
                <a:latin typeface="Arial"/>
                <a:cs typeface="Arial"/>
              </a:rPr>
              <a:t>/</a:t>
            </a:r>
            <a:r>
              <a:rPr lang="fr-FR" sz="1200" b="1" spc="10" dirty="0" err="1">
                <a:latin typeface="Arial"/>
                <a:cs typeface="Arial"/>
              </a:rPr>
              <a:t>hadoop</a:t>
            </a:r>
            <a:r>
              <a:rPr lang="fr-FR" sz="1200" b="1" spc="10" dirty="0">
                <a:latin typeface="Arial"/>
                <a:cs typeface="Arial"/>
              </a:rPr>
              <a:t>/</a:t>
            </a:r>
            <a:r>
              <a:rPr lang="fr-FR" sz="1200" b="1" spc="10" dirty="0" err="1">
                <a:latin typeface="Arial"/>
                <a:cs typeface="Arial"/>
              </a:rPr>
              <a:t>hdfs</a:t>
            </a:r>
            <a:endParaRPr lang="fr-FR" sz="1200" dirty="0">
              <a:latin typeface="Arial"/>
              <a:cs typeface="Arial"/>
            </a:endParaRPr>
          </a:p>
          <a:p>
            <a:pPr marL="23495">
              <a:lnSpc>
                <a:spcPct val="100000"/>
              </a:lnSpc>
              <a:spcBef>
                <a:spcPts val="135"/>
              </a:spcBef>
            </a:pPr>
            <a:r>
              <a:rPr lang="fr-FR" sz="1200" spc="10" dirty="0">
                <a:latin typeface="Arial"/>
                <a:cs typeface="Arial"/>
              </a:rPr>
              <a:t>[</a:t>
            </a:r>
            <a:r>
              <a:rPr lang="fr-FR" sz="1200" spc="10" dirty="0" err="1">
                <a:latin typeface="Arial"/>
                <a:cs typeface="Arial"/>
              </a:rPr>
              <a:t>root@vm</a:t>
            </a:r>
            <a:r>
              <a:rPr lang="fr-FR" sz="1200" spc="10" dirty="0">
                <a:latin typeface="Arial"/>
                <a:cs typeface="Arial"/>
              </a:rPr>
              <a:t> </a:t>
            </a:r>
            <a:r>
              <a:rPr lang="fr-FR" sz="1200" spc="10" dirty="0" err="1">
                <a:latin typeface="Arial"/>
                <a:cs typeface="Arial"/>
              </a:rPr>
              <a:t>hdfs</a:t>
            </a:r>
            <a:r>
              <a:rPr lang="fr-FR" sz="1200" spc="10" dirty="0">
                <a:latin typeface="Arial"/>
                <a:cs typeface="Arial"/>
              </a:rPr>
              <a:t>]# </a:t>
            </a:r>
            <a:r>
              <a:rPr lang="fr-FR" sz="1200" b="1" spc="10" dirty="0" err="1">
                <a:latin typeface="Arial"/>
                <a:cs typeface="Arial"/>
              </a:rPr>
              <a:t>ls</a:t>
            </a:r>
            <a:r>
              <a:rPr lang="fr-FR" sz="1200" b="1" spc="-65" dirty="0">
                <a:latin typeface="Arial"/>
                <a:cs typeface="Arial"/>
              </a:rPr>
              <a:t> </a:t>
            </a:r>
            <a:r>
              <a:rPr lang="fr-FR" sz="1200" b="1" spc="5" dirty="0">
                <a:latin typeface="Arial"/>
                <a:cs typeface="Arial"/>
              </a:rPr>
              <a:t>-l</a:t>
            </a:r>
            <a:endParaRPr lang="fr-FR" sz="1200" dirty="0">
              <a:latin typeface="Arial"/>
              <a:cs typeface="Arial"/>
            </a:endParaRPr>
          </a:p>
          <a:p>
            <a:pPr marL="23495">
              <a:lnSpc>
                <a:spcPct val="100000"/>
              </a:lnSpc>
              <a:spcBef>
                <a:spcPts val="135"/>
              </a:spcBef>
            </a:pPr>
            <a:r>
              <a:rPr lang="fr-FR" sz="1200" spc="10" dirty="0">
                <a:latin typeface="Arial"/>
                <a:cs typeface="Arial"/>
              </a:rPr>
              <a:t>total</a:t>
            </a:r>
            <a:r>
              <a:rPr lang="fr-FR" sz="1200" spc="-20" dirty="0">
                <a:latin typeface="Arial"/>
                <a:cs typeface="Arial"/>
              </a:rPr>
              <a:t> </a:t>
            </a:r>
            <a:r>
              <a:rPr lang="fr-FR" sz="1200" spc="15" dirty="0">
                <a:latin typeface="Arial"/>
                <a:cs typeface="Arial"/>
              </a:rPr>
              <a:t>12</a:t>
            </a:r>
            <a:endParaRPr lang="fr-FR" sz="1200" dirty="0">
              <a:latin typeface="Arial"/>
              <a:cs typeface="Arial"/>
            </a:endParaRPr>
          </a:p>
          <a:p>
            <a:pPr marL="23495">
              <a:lnSpc>
                <a:spcPct val="100000"/>
              </a:lnSpc>
              <a:spcBef>
                <a:spcPts val="150"/>
              </a:spcBef>
            </a:pPr>
            <a:r>
              <a:rPr lang="fr-FR" sz="1200" spc="5" dirty="0" err="1">
                <a:latin typeface="Arial"/>
                <a:cs typeface="Arial"/>
              </a:rPr>
              <a:t>drwxr</a:t>
            </a:r>
            <a:r>
              <a:rPr lang="fr-FR" sz="1200" spc="5" dirty="0">
                <a:latin typeface="Arial"/>
                <a:cs typeface="Arial"/>
              </a:rPr>
              <a:t>-x---. </a:t>
            </a:r>
            <a:r>
              <a:rPr lang="fr-FR" sz="1200" spc="15" dirty="0">
                <a:latin typeface="Arial"/>
                <a:cs typeface="Arial"/>
              </a:rPr>
              <a:t>3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4096 </a:t>
            </a:r>
            <a:r>
              <a:rPr lang="fr-FR" sz="1200" spc="10" dirty="0" err="1">
                <a:latin typeface="Arial"/>
                <a:cs typeface="Arial"/>
              </a:rPr>
              <a:t>Apr</a:t>
            </a:r>
            <a:r>
              <a:rPr lang="fr-FR" sz="1200" spc="10" dirty="0">
                <a:latin typeface="Arial"/>
                <a:cs typeface="Arial"/>
              </a:rPr>
              <a:t> </a:t>
            </a:r>
            <a:r>
              <a:rPr lang="fr-FR" sz="1200" spc="15" dirty="0">
                <a:latin typeface="Arial"/>
                <a:cs typeface="Arial"/>
              </a:rPr>
              <a:t>20 05:45</a:t>
            </a:r>
            <a:r>
              <a:rPr lang="fr-FR" sz="1200" spc="-80" dirty="0">
                <a:latin typeface="Arial"/>
                <a:cs typeface="Arial"/>
              </a:rPr>
              <a:t> </a:t>
            </a:r>
            <a:r>
              <a:rPr lang="fr-FR" sz="1200" spc="10" dirty="0">
                <a:latin typeface="Arial"/>
                <a:cs typeface="Arial"/>
              </a:rPr>
              <a:t>data</a:t>
            </a:r>
            <a:endParaRPr lang="fr-FR" sz="1200" dirty="0">
              <a:latin typeface="Arial"/>
              <a:cs typeface="Arial"/>
            </a:endParaRPr>
          </a:p>
          <a:p>
            <a:pPr marL="23495">
              <a:lnSpc>
                <a:spcPct val="100000"/>
              </a:lnSpc>
              <a:spcBef>
                <a:spcPts val="130"/>
              </a:spcBef>
            </a:pPr>
            <a:r>
              <a:rPr lang="fr-FR" sz="1200" spc="5" dirty="0" err="1">
                <a:latin typeface="Arial"/>
                <a:cs typeface="Arial"/>
              </a:rPr>
              <a:t>drwxr</a:t>
            </a:r>
            <a:r>
              <a:rPr lang="fr-FR" sz="1200" spc="5" dirty="0">
                <a:latin typeface="Arial"/>
                <a:cs typeface="Arial"/>
              </a:rPr>
              <a:t>-</a:t>
            </a:r>
            <a:r>
              <a:rPr lang="fr-FR" sz="1200" spc="5" dirty="0" err="1">
                <a:latin typeface="Arial"/>
                <a:cs typeface="Arial"/>
              </a:rPr>
              <a:t>xr</a:t>
            </a:r>
            <a:r>
              <a:rPr lang="fr-FR" sz="1200" spc="5" dirty="0">
                <a:latin typeface="Arial"/>
                <a:cs typeface="Arial"/>
              </a:rPr>
              <a:t>-x. </a:t>
            </a:r>
            <a:r>
              <a:rPr lang="fr-FR" sz="1200" spc="15" dirty="0">
                <a:latin typeface="Arial"/>
                <a:cs typeface="Arial"/>
              </a:rPr>
              <a:t>3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4096 </a:t>
            </a:r>
            <a:r>
              <a:rPr lang="fr-FR" sz="1200" spc="10" dirty="0" err="1">
                <a:latin typeface="Arial"/>
                <a:cs typeface="Arial"/>
              </a:rPr>
              <a:t>Apr</a:t>
            </a:r>
            <a:r>
              <a:rPr lang="fr-FR" sz="1200" spc="10" dirty="0">
                <a:latin typeface="Arial"/>
                <a:cs typeface="Arial"/>
              </a:rPr>
              <a:t> </a:t>
            </a:r>
            <a:r>
              <a:rPr lang="fr-FR" sz="1200" spc="15" dirty="0">
                <a:latin typeface="Arial"/>
                <a:cs typeface="Arial"/>
              </a:rPr>
              <a:t>20 05:45</a:t>
            </a:r>
            <a:r>
              <a:rPr lang="fr-FR" sz="1200" spc="-80" dirty="0">
                <a:latin typeface="Arial"/>
                <a:cs typeface="Arial"/>
              </a:rPr>
              <a:t> </a:t>
            </a:r>
            <a:r>
              <a:rPr lang="fr-FR" sz="1200" spc="10" dirty="0" err="1">
                <a:latin typeface="Arial"/>
                <a:cs typeface="Arial"/>
              </a:rPr>
              <a:t>namenode</a:t>
            </a:r>
            <a:endParaRPr lang="fr-FR" sz="1200" dirty="0">
              <a:latin typeface="Arial"/>
              <a:cs typeface="Arial"/>
            </a:endParaRPr>
          </a:p>
          <a:p>
            <a:pPr marL="23495" marR="2013585">
              <a:lnSpc>
                <a:spcPct val="113100"/>
              </a:lnSpc>
              <a:spcBef>
                <a:spcPts val="15"/>
              </a:spcBef>
            </a:pPr>
            <a:r>
              <a:rPr lang="fr-FR" sz="1200" spc="5" dirty="0" err="1">
                <a:latin typeface="Arial"/>
                <a:cs typeface="Arial"/>
              </a:rPr>
              <a:t>drwxr</a:t>
            </a:r>
            <a:r>
              <a:rPr lang="fr-FR" sz="1200" spc="5" dirty="0">
                <a:latin typeface="Arial"/>
                <a:cs typeface="Arial"/>
              </a:rPr>
              <a:t>-</a:t>
            </a:r>
            <a:r>
              <a:rPr lang="fr-FR" sz="1200" spc="5" dirty="0" err="1">
                <a:latin typeface="Arial"/>
                <a:cs typeface="Arial"/>
              </a:rPr>
              <a:t>xr</a:t>
            </a:r>
            <a:r>
              <a:rPr lang="fr-FR" sz="1200" spc="5" dirty="0">
                <a:latin typeface="Arial"/>
                <a:cs typeface="Arial"/>
              </a:rPr>
              <a:t>-x. </a:t>
            </a:r>
            <a:r>
              <a:rPr lang="fr-FR" sz="1200" spc="15" dirty="0">
                <a:latin typeface="Arial"/>
                <a:cs typeface="Arial"/>
              </a:rPr>
              <a:t>3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4096 </a:t>
            </a:r>
            <a:r>
              <a:rPr lang="fr-FR" sz="1200" spc="10" dirty="0" err="1">
                <a:latin typeface="Arial"/>
                <a:cs typeface="Arial"/>
              </a:rPr>
              <a:t>Apr</a:t>
            </a:r>
            <a:r>
              <a:rPr lang="fr-FR" sz="1200" spc="10" dirty="0">
                <a:latin typeface="Arial"/>
                <a:cs typeface="Arial"/>
              </a:rPr>
              <a:t> </a:t>
            </a:r>
            <a:r>
              <a:rPr lang="fr-FR" sz="1200" spc="15" dirty="0">
                <a:latin typeface="Arial"/>
                <a:cs typeface="Arial"/>
              </a:rPr>
              <a:t>20 05:45 </a:t>
            </a:r>
            <a:r>
              <a:rPr lang="fr-FR" sz="1200" spc="10" dirty="0" err="1">
                <a:latin typeface="Arial"/>
                <a:cs typeface="Arial"/>
              </a:rPr>
              <a:t>namesecondary</a:t>
            </a:r>
            <a:r>
              <a:rPr lang="fr-FR" sz="1200" spc="10" dirty="0">
                <a:latin typeface="Arial"/>
                <a:cs typeface="Arial"/>
              </a:rPr>
              <a:t>  </a:t>
            </a:r>
            <a:endParaRPr lang="fr-FR" sz="1200" spc="10" dirty="0" smtClean="0">
              <a:latin typeface="Arial"/>
              <a:cs typeface="Arial"/>
            </a:endParaRPr>
          </a:p>
          <a:p>
            <a:pPr marL="23495" marR="2013585">
              <a:lnSpc>
                <a:spcPct val="113100"/>
              </a:lnSpc>
              <a:spcBef>
                <a:spcPts val="15"/>
              </a:spcBef>
            </a:pPr>
            <a:endParaRPr lang="fr-FR" sz="1200" spc="10" dirty="0">
              <a:latin typeface="Arial"/>
              <a:cs typeface="Arial"/>
            </a:endParaRPr>
          </a:p>
          <a:p>
            <a:pPr marL="23495" marR="2013585">
              <a:lnSpc>
                <a:spcPct val="113100"/>
              </a:lnSpc>
              <a:spcBef>
                <a:spcPts val="15"/>
              </a:spcBef>
            </a:pPr>
            <a:r>
              <a:rPr lang="fr-FR" sz="1200" spc="10" dirty="0" smtClean="0">
                <a:latin typeface="Arial"/>
                <a:cs typeface="Arial"/>
              </a:rPr>
              <a:t>[</a:t>
            </a:r>
            <a:r>
              <a:rPr lang="fr-FR" sz="1200" spc="10" dirty="0" err="1">
                <a:latin typeface="Arial"/>
                <a:cs typeface="Arial"/>
              </a:rPr>
              <a:t>root@vm</a:t>
            </a:r>
            <a:r>
              <a:rPr lang="fr-FR" sz="1200" spc="10" dirty="0">
                <a:latin typeface="Arial"/>
                <a:cs typeface="Arial"/>
              </a:rPr>
              <a:t> </a:t>
            </a:r>
            <a:r>
              <a:rPr lang="fr-FR" sz="1200" spc="10" dirty="0" err="1">
                <a:latin typeface="Arial"/>
                <a:cs typeface="Arial"/>
              </a:rPr>
              <a:t>hdfs</a:t>
            </a:r>
            <a:r>
              <a:rPr lang="fr-FR" sz="1200" spc="10" dirty="0">
                <a:latin typeface="Arial"/>
                <a:cs typeface="Arial"/>
              </a:rPr>
              <a:t>]# </a:t>
            </a:r>
            <a:r>
              <a:rPr lang="fr-FR" sz="1200" b="1" spc="10" dirty="0" err="1">
                <a:latin typeface="Arial"/>
                <a:cs typeface="Arial"/>
              </a:rPr>
              <a:t>ls</a:t>
            </a:r>
            <a:r>
              <a:rPr lang="fr-FR" sz="1200" b="1" spc="10" dirty="0">
                <a:latin typeface="Arial"/>
                <a:cs typeface="Arial"/>
              </a:rPr>
              <a:t> </a:t>
            </a:r>
            <a:r>
              <a:rPr lang="fr-FR" sz="1200" b="1" spc="5" dirty="0">
                <a:latin typeface="Arial"/>
                <a:cs typeface="Arial"/>
              </a:rPr>
              <a:t>-l</a:t>
            </a:r>
            <a:r>
              <a:rPr lang="fr-FR" sz="1200" b="1" spc="-75" dirty="0">
                <a:latin typeface="Arial"/>
                <a:cs typeface="Arial"/>
              </a:rPr>
              <a:t> </a:t>
            </a:r>
            <a:r>
              <a:rPr lang="fr-FR" sz="1200" b="1" spc="10" dirty="0" err="1">
                <a:latin typeface="Arial"/>
                <a:cs typeface="Arial"/>
              </a:rPr>
              <a:t>namenode</a:t>
            </a:r>
            <a:r>
              <a:rPr lang="fr-FR" sz="1200" b="1" spc="10" dirty="0">
                <a:latin typeface="Arial"/>
                <a:cs typeface="Arial"/>
              </a:rPr>
              <a:t>/</a:t>
            </a:r>
            <a:r>
              <a:rPr lang="fr-FR" sz="1200" b="1" spc="10" dirty="0" err="1">
                <a:latin typeface="Arial"/>
                <a:cs typeface="Arial"/>
              </a:rPr>
              <a:t>current</a:t>
            </a:r>
            <a:r>
              <a:rPr lang="fr-FR" sz="1200" spc="10" dirty="0">
                <a:latin typeface="Arial"/>
                <a:cs typeface="Arial"/>
              </a:rPr>
              <a:t>:</a:t>
            </a:r>
            <a:endParaRPr lang="fr-FR" sz="1200" dirty="0">
              <a:latin typeface="Arial"/>
              <a:cs typeface="Arial"/>
            </a:endParaRPr>
          </a:p>
          <a:p>
            <a:pPr marL="23495">
              <a:lnSpc>
                <a:spcPct val="100000"/>
              </a:lnSpc>
              <a:spcBef>
                <a:spcPts val="150"/>
              </a:spcBef>
            </a:pPr>
            <a:r>
              <a:rPr lang="fr-FR" sz="1200" spc="10" dirty="0">
                <a:latin typeface="Arial"/>
                <a:cs typeface="Arial"/>
              </a:rPr>
              <a:t>total</a:t>
            </a:r>
            <a:r>
              <a:rPr lang="fr-FR" sz="1200" spc="-20" dirty="0">
                <a:latin typeface="Arial"/>
                <a:cs typeface="Arial"/>
              </a:rPr>
              <a:t> </a:t>
            </a:r>
            <a:r>
              <a:rPr lang="fr-FR" sz="1200" spc="15" dirty="0">
                <a:latin typeface="Arial"/>
                <a:cs typeface="Arial"/>
              </a:rPr>
              <a:t>53296</a:t>
            </a:r>
            <a:endParaRPr lang="fr-FR" sz="1200" dirty="0">
              <a:latin typeface="Arial"/>
              <a:cs typeface="Arial"/>
            </a:endParaRPr>
          </a:p>
          <a:p>
            <a:pPr marL="23495">
              <a:lnSpc>
                <a:spcPct val="100000"/>
              </a:lnSpc>
              <a:spcBef>
                <a:spcPts val="135"/>
              </a:spcBef>
            </a:pPr>
            <a:r>
              <a:rPr lang="fr-FR" sz="1200" spc="5" dirty="0">
                <a:latin typeface="Arial"/>
                <a:cs typeface="Arial"/>
              </a:rPr>
              <a:t>. .</a:t>
            </a:r>
            <a:r>
              <a:rPr lang="fr-FR" sz="1200" spc="-15" dirty="0">
                <a:latin typeface="Arial"/>
                <a:cs typeface="Arial"/>
              </a:rPr>
              <a:t> </a:t>
            </a:r>
            <a:r>
              <a:rPr lang="fr-FR" sz="1200" spc="5" dirty="0">
                <a:latin typeface="Arial"/>
                <a:cs typeface="Arial"/>
              </a:rPr>
              <a:t>.</a:t>
            </a:r>
            <a:endParaRPr lang="fr-FR" sz="1200" dirty="0">
              <a:latin typeface="Arial"/>
              <a:cs typeface="Arial"/>
            </a:endParaRPr>
          </a:p>
          <a:p>
            <a:pPr marL="23495">
              <a:lnSpc>
                <a:spcPct val="100000"/>
              </a:lnSpc>
              <a:spcBef>
                <a:spcPts val="135"/>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1048576 </a:t>
            </a:r>
            <a:r>
              <a:rPr lang="fr-FR" sz="1200" spc="10" dirty="0" err="1">
                <a:latin typeface="Arial"/>
                <a:cs typeface="Arial"/>
              </a:rPr>
              <a:t>Apr</a:t>
            </a:r>
            <a:r>
              <a:rPr lang="fr-FR" sz="1200" spc="10" dirty="0">
                <a:latin typeface="Arial"/>
                <a:cs typeface="Arial"/>
              </a:rPr>
              <a:t> 17 04:00</a:t>
            </a:r>
            <a:r>
              <a:rPr lang="fr-FR" sz="1200" spc="20" dirty="0">
                <a:latin typeface="Arial"/>
                <a:cs typeface="Arial"/>
              </a:rPr>
              <a:t> </a:t>
            </a:r>
            <a:r>
              <a:rPr lang="fr-FR" sz="1200" spc="10" dirty="0">
                <a:latin typeface="Arial"/>
                <a:cs typeface="Arial"/>
              </a:rPr>
              <a:t>edits_0000000000000047319-0000000000000048279</a:t>
            </a:r>
            <a:endParaRPr lang="fr-FR" sz="1200" dirty="0">
              <a:latin typeface="Arial"/>
              <a:cs typeface="Arial"/>
            </a:endParaRPr>
          </a:p>
          <a:p>
            <a:pPr marL="23495">
              <a:lnSpc>
                <a:spcPct val="100000"/>
              </a:lnSpc>
              <a:spcBef>
                <a:spcPts val="150"/>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1048576 </a:t>
            </a:r>
            <a:r>
              <a:rPr lang="fr-FR" sz="1200" spc="10" dirty="0" err="1">
                <a:latin typeface="Arial"/>
                <a:cs typeface="Arial"/>
              </a:rPr>
              <a:t>Apr</a:t>
            </a:r>
            <a:r>
              <a:rPr lang="fr-FR" sz="1200" spc="10" dirty="0">
                <a:latin typeface="Arial"/>
                <a:cs typeface="Arial"/>
              </a:rPr>
              <a:t> 17 04:33</a:t>
            </a:r>
            <a:r>
              <a:rPr lang="fr-FR" sz="1200" spc="20" dirty="0">
                <a:latin typeface="Arial"/>
                <a:cs typeface="Arial"/>
              </a:rPr>
              <a:t> </a:t>
            </a:r>
            <a:r>
              <a:rPr lang="fr-FR" sz="1200" spc="10" dirty="0">
                <a:latin typeface="Arial"/>
                <a:cs typeface="Arial"/>
              </a:rPr>
              <a:t>edits_0000000000000048280-0000000000000048317</a:t>
            </a:r>
            <a:endParaRPr lang="fr-FR" sz="1200" dirty="0">
              <a:latin typeface="Arial"/>
              <a:cs typeface="Arial"/>
            </a:endParaRPr>
          </a:p>
          <a:p>
            <a:pPr marL="23495">
              <a:lnSpc>
                <a:spcPct val="100000"/>
              </a:lnSpc>
              <a:spcBef>
                <a:spcPts val="130"/>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1048576 </a:t>
            </a:r>
            <a:r>
              <a:rPr lang="fr-FR" sz="1200" spc="10" dirty="0" err="1">
                <a:latin typeface="Arial"/>
                <a:cs typeface="Arial"/>
              </a:rPr>
              <a:t>Apr</a:t>
            </a:r>
            <a:r>
              <a:rPr lang="fr-FR" sz="1200" spc="10" dirty="0">
                <a:latin typeface="Arial"/>
                <a:cs typeface="Arial"/>
              </a:rPr>
              <a:t> 17 04:50</a:t>
            </a:r>
            <a:r>
              <a:rPr lang="fr-FR" sz="1200" spc="20" dirty="0">
                <a:latin typeface="Arial"/>
                <a:cs typeface="Arial"/>
              </a:rPr>
              <a:t> </a:t>
            </a:r>
            <a:r>
              <a:rPr lang="fr-FR" sz="1200" spc="10" dirty="0">
                <a:latin typeface="Arial"/>
                <a:cs typeface="Arial"/>
              </a:rPr>
              <a:t>edits_0000000000000048318-0000000000000048340</a:t>
            </a:r>
            <a:endParaRPr lang="fr-FR" sz="1200" dirty="0">
              <a:latin typeface="Arial"/>
              <a:cs typeface="Arial"/>
            </a:endParaRPr>
          </a:p>
          <a:p>
            <a:pPr marL="23495">
              <a:lnSpc>
                <a:spcPct val="100000"/>
              </a:lnSpc>
              <a:spcBef>
                <a:spcPts val="150"/>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1048576 </a:t>
            </a:r>
            <a:r>
              <a:rPr lang="fr-FR" sz="1200" spc="10" dirty="0" err="1">
                <a:latin typeface="Arial"/>
                <a:cs typeface="Arial"/>
              </a:rPr>
              <a:t>Apr</a:t>
            </a:r>
            <a:r>
              <a:rPr lang="fr-FR" sz="1200" spc="10" dirty="0">
                <a:latin typeface="Arial"/>
                <a:cs typeface="Arial"/>
              </a:rPr>
              <a:t> 17 05:46</a:t>
            </a:r>
            <a:r>
              <a:rPr lang="fr-FR" sz="1200" spc="20" dirty="0">
                <a:latin typeface="Arial"/>
                <a:cs typeface="Arial"/>
              </a:rPr>
              <a:t> </a:t>
            </a:r>
            <a:r>
              <a:rPr lang="fr-FR" sz="1200" spc="10" dirty="0">
                <a:latin typeface="Arial"/>
                <a:cs typeface="Arial"/>
              </a:rPr>
              <a:t>edits_0000000000000048341-0000000000000048809</a:t>
            </a:r>
            <a:endParaRPr lang="fr-FR" sz="1200" dirty="0">
              <a:latin typeface="Arial"/>
              <a:cs typeface="Arial"/>
            </a:endParaRPr>
          </a:p>
          <a:p>
            <a:pPr marL="23495">
              <a:lnSpc>
                <a:spcPct val="100000"/>
              </a:lnSpc>
              <a:spcBef>
                <a:spcPts val="135"/>
              </a:spcBef>
            </a:pPr>
            <a:r>
              <a:rPr lang="fr-FR" sz="1200" dirty="0">
                <a:latin typeface="Arial"/>
                <a:cs typeface="Arial"/>
              </a:rPr>
              <a:t>-</a:t>
            </a:r>
            <a:r>
              <a:rPr lang="fr-FR" sz="1200" dirty="0" err="1">
                <a:latin typeface="Arial"/>
                <a:cs typeface="Arial"/>
              </a:rPr>
              <a:t>rw</a:t>
            </a:r>
            <a:r>
              <a:rPr lang="fr-FR" sz="1200"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1048576 </a:t>
            </a:r>
            <a:r>
              <a:rPr lang="fr-FR" sz="1200" spc="15" dirty="0" err="1">
                <a:latin typeface="Arial"/>
                <a:cs typeface="Arial"/>
              </a:rPr>
              <a:t>Apr</a:t>
            </a:r>
            <a:r>
              <a:rPr lang="fr-FR" sz="1200" spc="15" dirty="0">
                <a:latin typeface="Arial"/>
                <a:cs typeface="Arial"/>
              </a:rPr>
              <a:t> 20 </a:t>
            </a:r>
            <a:r>
              <a:rPr lang="fr-FR" sz="1200" spc="10" dirty="0">
                <a:latin typeface="Arial"/>
                <a:cs typeface="Arial"/>
              </a:rPr>
              <a:t>05:00</a:t>
            </a:r>
            <a:r>
              <a:rPr lang="fr-FR" sz="1200" spc="50" dirty="0">
                <a:latin typeface="Arial"/>
                <a:cs typeface="Arial"/>
              </a:rPr>
              <a:t> </a:t>
            </a:r>
            <a:r>
              <a:rPr lang="fr-FR" sz="1200" spc="10" dirty="0">
                <a:latin typeface="Arial"/>
                <a:cs typeface="Arial"/>
              </a:rPr>
              <a:t>edits_0000000000000048810-0000000000000049264</a:t>
            </a:r>
            <a:endParaRPr lang="fr-FR" sz="1200" dirty="0">
              <a:latin typeface="Arial"/>
              <a:cs typeface="Arial"/>
            </a:endParaRPr>
          </a:p>
          <a:p>
            <a:pPr marL="23495">
              <a:lnSpc>
                <a:spcPct val="100000"/>
              </a:lnSpc>
              <a:spcBef>
                <a:spcPts val="135"/>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1048576 </a:t>
            </a:r>
            <a:r>
              <a:rPr lang="fr-FR" sz="1200" spc="10" dirty="0" err="1">
                <a:latin typeface="Arial"/>
                <a:cs typeface="Arial"/>
              </a:rPr>
              <a:t>Apr</a:t>
            </a:r>
            <a:r>
              <a:rPr lang="fr-FR" sz="1200" spc="10" dirty="0">
                <a:latin typeface="Arial"/>
                <a:cs typeface="Arial"/>
              </a:rPr>
              <a:t> 20 05:17</a:t>
            </a:r>
            <a:r>
              <a:rPr lang="fr-FR" sz="1200" spc="20" dirty="0">
                <a:latin typeface="Arial"/>
                <a:cs typeface="Arial"/>
              </a:rPr>
              <a:t> </a:t>
            </a:r>
            <a:r>
              <a:rPr lang="fr-FR" sz="1200" spc="10" dirty="0">
                <a:latin typeface="Arial"/>
                <a:cs typeface="Arial"/>
              </a:rPr>
              <a:t>edits_0000000000000049265-0000000000000049322</a:t>
            </a:r>
            <a:endParaRPr lang="fr-FR" sz="1200" dirty="0">
              <a:latin typeface="Arial"/>
              <a:cs typeface="Arial"/>
            </a:endParaRPr>
          </a:p>
          <a:p>
            <a:pPr marL="23495">
              <a:lnSpc>
                <a:spcPct val="100000"/>
              </a:lnSpc>
              <a:spcBef>
                <a:spcPts val="150"/>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1048576 </a:t>
            </a:r>
            <a:r>
              <a:rPr lang="fr-FR" sz="1200" spc="10" dirty="0" err="1">
                <a:latin typeface="Arial"/>
                <a:cs typeface="Arial"/>
              </a:rPr>
              <a:t>Apr</a:t>
            </a:r>
            <a:r>
              <a:rPr lang="fr-FR" sz="1200" spc="10" dirty="0">
                <a:latin typeface="Arial"/>
                <a:cs typeface="Arial"/>
              </a:rPr>
              <a:t> 20 05:44</a:t>
            </a:r>
            <a:r>
              <a:rPr lang="fr-FR" sz="1200" spc="-50" dirty="0">
                <a:latin typeface="Arial"/>
                <a:cs typeface="Arial"/>
              </a:rPr>
              <a:t> </a:t>
            </a:r>
            <a:r>
              <a:rPr lang="fr-FR" sz="1200" spc="10" dirty="0">
                <a:latin typeface="Arial"/>
                <a:cs typeface="Arial"/>
              </a:rPr>
              <a:t>edits_inprogress_0000000000000049323</a:t>
            </a:r>
            <a:endParaRPr lang="fr-FR" sz="1200" dirty="0">
              <a:latin typeface="Arial"/>
              <a:cs typeface="Arial"/>
            </a:endParaRPr>
          </a:p>
          <a:p>
            <a:pPr marL="23495">
              <a:lnSpc>
                <a:spcPct val="100000"/>
              </a:lnSpc>
              <a:spcBef>
                <a:spcPts val="130"/>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1322806 </a:t>
            </a:r>
            <a:r>
              <a:rPr lang="fr-FR" sz="1200" spc="10" dirty="0" err="1">
                <a:latin typeface="Arial"/>
                <a:cs typeface="Arial"/>
              </a:rPr>
              <a:t>Apr</a:t>
            </a:r>
            <a:r>
              <a:rPr lang="fr-FR" sz="1200" spc="10" dirty="0">
                <a:latin typeface="Arial"/>
                <a:cs typeface="Arial"/>
              </a:rPr>
              <a:t> 16 23:39</a:t>
            </a:r>
            <a:r>
              <a:rPr lang="fr-FR" sz="1200" spc="-50" dirty="0">
                <a:latin typeface="Arial"/>
                <a:cs typeface="Arial"/>
              </a:rPr>
              <a:t> </a:t>
            </a:r>
            <a:r>
              <a:rPr lang="fr-FR" sz="1200" spc="10" dirty="0">
                <a:latin typeface="Arial"/>
                <a:cs typeface="Arial"/>
              </a:rPr>
              <a:t>fsimage_0000000000000046432</a:t>
            </a:r>
            <a:endParaRPr lang="fr-FR" sz="1200" dirty="0">
              <a:latin typeface="Arial"/>
              <a:cs typeface="Arial"/>
            </a:endParaRPr>
          </a:p>
          <a:p>
            <a:pPr marL="23495">
              <a:lnSpc>
                <a:spcPct val="100000"/>
              </a:lnSpc>
              <a:spcBef>
                <a:spcPts val="150"/>
              </a:spcBef>
              <a:tabLst>
                <a:tab pos="1388745" algn="l"/>
              </a:tabLst>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a:t>
            </a:r>
            <a:r>
              <a:rPr lang="fr-FR" sz="1200" spc="50" dirty="0">
                <a:latin typeface="Arial"/>
                <a:cs typeface="Arial"/>
              </a:rPr>
              <a:t> </a:t>
            </a:r>
            <a:r>
              <a:rPr lang="fr-FR" sz="1200" spc="10" dirty="0" err="1">
                <a:latin typeface="Arial"/>
                <a:cs typeface="Arial"/>
              </a:rPr>
              <a:t>hdfs</a:t>
            </a:r>
            <a:r>
              <a:rPr lang="fr-FR" sz="1200" spc="5" dirty="0">
                <a:latin typeface="Arial"/>
                <a:cs typeface="Arial"/>
              </a:rPr>
              <a:t> </a:t>
            </a:r>
            <a:r>
              <a:rPr lang="fr-FR" sz="1200" spc="10" dirty="0" err="1" smtClean="0">
                <a:latin typeface="Arial"/>
                <a:cs typeface="Arial"/>
              </a:rPr>
              <a:t>hadoop</a:t>
            </a:r>
            <a:r>
              <a:rPr lang="fr-FR" sz="1200" spc="10" dirty="0" smtClean="0">
                <a:latin typeface="Arial"/>
                <a:cs typeface="Arial"/>
              </a:rPr>
              <a:t> </a:t>
            </a:r>
            <a:r>
              <a:rPr lang="fr-FR" sz="1200" spc="15" dirty="0" smtClean="0">
                <a:latin typeface="Arial"/>
                <a:cs typeface="Arial"/>
              </a:rPr>
              <a:t>62 </a:t>
            </a:r>
            <a:r>
              <a:rPr lang="fr-FR" sz="1200" spc="15" dirty="0" err="1">
                <a:latin typeface="Arial"/>
                <a:cs typeface="Arial"/>
              </a:rPr>
              <a:t>Apr</a:t>
            </a:r>
            <a:r>
              <a:rPr lang="fr-FR" sz="1200" spc="15" dirty="0">
                <a:latin typeface="Arial"/>
                <a:cs typeface="Arial"/>
              </a:rPr>
              <a:t> </a:t>
            </a:r>
            <a:r>
              <a:rPr lang="fr-FR" sz="1200" spc="10" dirty="0">
                <a:latin typeface="Arial"/>
                <a:cs typeface="Arial"/>
              </a:rPr>
              <a:t>16 23:39</a:t>
            </a:r>
            <a:r>
              <a:rPr lang="fr-FR" sz="1200" spc="-50" dirty="0">
                <a:latin typeface="Arial"/>
                <a:cs typeface="Arial"/>
              </a:rPr>
              <a:t> </a:t>
            </a:r>
            <a:r>
              <a:rPr lang="fr-FR" sz="1200" spc="10" dirty="0">
                <a:latin typeface="Arial"/>
                <a:cs typeface="Arial"/>
              </a:rPr>
              <a:t>fsimage_0000000000000046432.md5</a:t>
            </a:r>
            <a:endParaRPr lang="fr-FR" sz="1200" dirty="0">
              <a:latin typeface="Arial"/>
              <a:cs typeface="Arial"/>
            </a:endParaRPr>
          </a:p>
          <a:p>
            <a:pPr marL="23495">
              <a:lnSpc>
                <a:spcPct val="100000"/>
              </a:lnSpc>
              <a:spcBef>
                <a:spcPts val="135"/>
              </a:spcBef>
            </a:pPr>
            <a:r>
              <a:rPr lang="fr-FR" sz="1200" spc="5" dirty="0">
                <a:latin typeface="Arial"/>
                <a:cs typeface="Arial"/>
              </a:rPr>
              <a:t>-</a:t>
            </a:r>
            <a:r>
              <a:rPr lang="fr-FR" sz="1200" spc="5" dirty="0" err="1">
                <a:latin typeface="Arial"/>
                <a:cs typeface="Arial"/>
              </a:rPr>
              <a:t>rw</a:t>
            </a:r>
            <a:r>
              <a:rPr lang="fr-FR" sz="1200" spc="5" dirty="0">
                <a:latin typeface="Arial"/>
                <a:cs typeface="Arial"/>
              </a:rPr>
              <a:t>-r--r--. </a:t>
            </a:r>
            <a:r>
              <a:rPr lang="fr-FR" sz="1200" spc="15" dirty="0">
                <a:latin typeface="Arial"/>
                <a:cs typeface="Arial"/>
              </a:rPr>
              <a:t>1 </a:t>
            </a:r>
            <a:r>
              <a:rPr lang="fr-FR" sz="1200" spc="10" dirty="0" err="1">
                <a:latin typeface="Arial"/>
                <a:cs typeface="Arial"/>
              </a:rPr>
              <a:t>hdfs</a:t>
            </a:r>
            <a:r>
              <a:rPr lang="fr-FR" sz="1200" spc="10" dirty="0">
                <a:latin typeface="Arial"/>
                <a:cs typeface="Arial"/>
              </a:rPr>
              <a:t> </a:t>
            </a:r>
            <a:r>
              <a:rPr lang="fr-FR" sz="1200" spc="10" dirty="0" err="1">
                <a:latin typeface="Arial"/>
                <a:cs typeface="Arial"/>
              </a:rPr>
              <a:t>hadoop</a:t>
            </a:r>
            <a:r>
              <a:rPr lang="fr-FR" sz="1200" spc="10" dirty="0">
                <a:latin typeface="Arial"/>
                <a:cs typeface="Arial"/>
              </a:rPr>
              <a:t> </a:t>
            </a:r>
            <a:r>
              <a:rPr lang="fr-FR" sz="1200" spc="15" dirty="0">
                <a:latin typeface="Arial"/>
                <a:cs typeface="Arial"/>
              </a:rPr>
              <a:t>1394702 </a:t>
            </a:r>
            <a:r>
              <a:rPr lang="fr-FR" sz="1200" spc="10" dirty="0" err="1">
                <a:latin typeface="Arial"/>
                <a:cs typeface="Arial"/>
              </a:rPr>
              <a:t>Apr</a:t>
            </a:r>
            <a:r>
              <a:rPr lang="fr-FR" sz="1200" spc="10" dirty="0">
                <a:latin typeface="Arial"/>
                <a:cs typeface="Arial"/>
              </a:rPr>
              <a:t> 20 04:11</a:t>
            </a:r>
            <a:r>
              <a:rPr lang="fr-FR" sz="1200" spc="-50" dirty="0">
                <a:latin typeface="Arial"/>
                <a:cs typeface="Arial"/>
              </a:rPr>
              <a:t> </a:t>
            </a:r>
            <a:r>
              <a:rPr lang="fr-FR" sz="1200" spc="10" dirty="0">
                <a:latin typeface="Arial"/>
                <a:cs typeface="Arial"/>
              </a:rPr>
              <a:t>fsimage_0000000000000048809</a:t>
            </a:r>
            <a:endParaRPr lang="fr-FR" sz="1200" dirty="0">
              <a:latin typeface="Arial"/>
              <a:cs typeface="Arial"/>
            </a:endParaRPr>
          </a:p>
          <a:p>
            <a:pPr marL="12700">
              <a:lnSpc>
                <a:spcPct val="100000"/>
              </a:lnSpc>
              <a:spcBef>
                <a:spcPts val="225"/>
              </a:spcBef>
            </a:pPr>
            <a:r>
              <a:rPr lang="pt-BR" sz="1200" spc="5" dirty="0">
                <a:latin typeface="Arial"/>
                <a:cs typeface="Arial"/>
              </a:rPr>
              <a:t>-rw-r--r--. </a:t>
            </a:r>
            <a:r>
              <a:rPr lang="pt-BR" sz="1200" spc="15" dirty="0">
                <a:latin typeface="Arial"/>
                <a:cs typeface="Arial"/>
              </a:rPr>
              <a:t>1 </a:t>
            </a:r>
            <a:r>
              <a:rPr lang="pt-BR" sz="1200" spc="10" dirty="0">
                <a:latin typeface="Arial"/>
                <a:cs typeface="Arial"/>
              </a:rPr>
              <a:t>hdfs</a:t>
            </a:r>
            <a:r>
              <a:rPr lang="pt-BR" sz="1200" spc="-55" dirty="0">
                <a:latin typeface="Arial"/>
                <a:cs typeface="Arial"/>
              </a:rPr>
              <a:t> </a:t>
            </a:r>
            <a:r>
              <a:rPr lang="pt-BR" sz="1200" spc="10" dirty="0" smtClean="0">
                <a:latin typeface="Arial"/>
                <a:cs typeface="Arial"/>
              </a:rPr>
              <a:t>hadoop </a:t>
            </a:r>
            <a:r>
              <a:rPr lang="fr-FR" sz="1200" spc="15" dirty="0">
                <a:latin typeface="Arial"/>
                <a:cs typeface="Arial"/>
              </a:rPr>
              <a:t>62 </a:t>
            </a:r>
            <a:r>
              <a:rPr lang="fr-FR" sz="1200" spc="15" dirty="0" err="1">
                <a:latin typeface="Arial"/>
                <a:cs typeface="Arial"/>
              </a:rPr>
              <a:t>Apr</a:t>
            </a:r>
            <a:r>
              <a:rPr lang="fr-FR" sz="1200" spc="15" dirty="0">
                <a:latin typeface="Arial"/>
                <a:cs typeface="Arial"/>
              </a:rPr>
              <a:t> </a:t>
            </a:r>
            <a:r>
              <a:rPr lang="fr-FR" sz="1200" spc="10" dirty="0">
                <a:latin typeface="Arial"/>
                <a:cs typeface="Arial"/>
              </a:rPr>
              <a:t>20 04:11</a:t>
            </a:r>
            <a:r>
              <a:rPr lang="fr-FR" sz="1200" spc="-35" dirty="0">
                <a:latin typeface="Arial"/>
                <a:cs typeface="Arial"/>
              </a:rPr>
              <a:t> </a:t>
            </a:r>
            <a:r>
              <a:rPr lang="fr-FR" sz="1200" spc="10" dirty="0">
                <a:latin typeface="Arial"/>
                <a:cs typeface="Arial"/>
              </a:rPr>
              <a:t>fsimage_0000000000000048809.md5</a:t>
            </a:r>
            <a:endParaRPr lang="pt-BR" sz="1200" dirty="0">
              <a:latin typeface="Arial"/>
              <a:cs typeface="Arial"/>
            </a:endParaRPr>
          </a:p>
          <a:p>
            <a:pPr marL="12700">
              <a:spcBef>
                <a:spcPts val="135"/>
              </a:spcBef>
            </a:pPr>
            <a:r>
              <a:rPr lang="pt-BR" sz="1200" spc="5" dirty="0">
                <a:latin typeface="Arial"/>
                <a:cs typeface="Arial"/>
              </a:rPr>
              <a:t>-rw-r--r--. </a:t>
            </a:r>
            <a:r>
              <a:rPr lang="pt-BR" sz="1200" spc="15" dirty="0">
                <a:latin typeface="Arial"/>
                <a:cs typeface="Arial"/>
              </a:rPr>
              <a:t>1 </a:t>
            </a:r>
            <a:r>
              <a:rPr lang="pt-BR" sz="1200" spc="10" dirty="0">
                <a:latin typeface="Arial"/>
                <a:cs typeface="Arial"/>
              </a:rPr>
              <a:t>hdfs</a:t>
            </a:r>
            <a:r>
              <a:rPr lang="pt-BR" sz="1200" spc="-55" dirty="0">
                <a:latin typeface="Arial"/>
                <a:cs typeface="Arial"/>
              </a:rPr>
              <a:t> </a:t>
            </a:r>
            <a:r>
              <a:rPr lang="pt-BR" sz="1200" spc="10" dirty="0" smtClean="0">
                <a:latin typeface="Arial"/>
                <a:cs typeface="Arial"/>
              </a:rPr>
              <a:t>hadoop </a:t>
            </a:r>
            <a:r>
              <a:rPr lang="en-US" sz="1200" spc="15" dirty="0">
                <a:latin typeface="Arial"/>
                <a:cs typeface="Arial"/>
              </a:rPr>
              <a:t>6 Apr 20 05:37</a:t>
            </a:r>
            <a:r>
              <a:rPr lang="en-US" sz="1200" spc="-55" dirty="0">
                <a:latin typeface="Arial"/>
                <a:cs typeface="Arial"/>
              </a:rPr>
              <a:t> </a:t>
            </a:r>
            <a:r>
              <a:rPr lang="en-US" sz="1200" spc="10" dirty="0" err="1">
                <a:latin typeface="Arial"/>
                <a:cs typeface="Arial"/>
              </a:rPr>
              <a:t>seen_txid</a:t>
            </a:r>
            <a:endParaRPr lang="en-US" sz="1200" dirty="0">
              <a:latin typeface="Arial"/>
              <a:cs typeface="Arial"/>
            </a:endParaRPr>
          </a:p>
          <a:p>
            <a:pPr marL="12700">
              <a:spcBef>
                <a:spcPts val="135"/>
              </a:spcBef>
            </a:pPr>
            <a:r>
              <a:rPr lang="pt-BR" sz="1200" spc="5" dirty="0" smtClean="0">
                <a:latin typeface="Arial"/>
                <a:cs typeface="Arial"/>
              </a:rPr>
              <a:t>-</a:t>
            </a:r>
            <a:r>
              <a:rPr lang="pt-BR" sz="1200" spc="5" dirty="0">
                <a:latin typeface="Arial"/>
                <a:cs typeface="Arial"/>
              </a:rPr>
              <a:t>rw-r--r--. </a:t>
            </a:r>
            <a:r>
              <a:rPr lang="pt-BR" sz="1200" spc="15" dirty="0">
                <a:latin typeface="Arial"/>
                <a:cs typeface="Arial"/>
              </a:rPr>
              <a:t>1 </a:t>
            </a:r>
            <a:r>
              <a:rPr lang="pt-BR" sz="1200" spc="10" dirty="0">
                <a:latin typeface="Arial"/>
                <a:cs typeface="Arial"/>
              </a:rPr>
              <a:t>hdfs</a:t>
            </a:r>
            <a:r>
              <a:rPr lang="pt-BR" sz="1200" spc="-55" dirty="0">
                <a:latin typeface="Arial"/>
                <a:cs typeface="Arial"/>
              </a:rPr>
              <a:t> </a:t>
            </a:r>
            <a:r>
              <a:rPr lang="pt-BR" sz="1200" spc="10" dirty="0" smtClean="0">
                <a:latin typeface="Arial"/>
                <a:cs typeface="Arial"/>
              </a:rPr>
              <a:t>hadoop </a:t>
            </a:r>
            <a:r>
              <a:rPr lang="fr-FR" sz="1200" spc="15" dirty="0">
                <a:latin typeface="Arial"/>
                <a:cs typeface="Arial"/>
              </a:rPr>
              <a:t>207 </a:t>
            </a:r>
            <a:r>
              <a:rPr lang="fr-FR" sz="1200" spc="10" dirty="0" err="1">
                <a:latin typeface="Arial"/>
                <a:cs typeface="Arial"/>
              </a:rPr>
              <a:t>Apr</a:t>
            </a:r>
            <a:r>
              <a:rPr lang="fr-FR" sz="1200" spc="10" dirty="0">
                <a:latin typeface="Arial"/>
                <a:cs typeface="Arial"/>
              </a:rPr>
              <a:t> 20 04:11</a:t>
            </a:r>
            <a:r>
              <a:rPr lang="fr-FR" sz="1200" spc="-55" dirty="0">
                <a:latin typeface="Arial"/>
                <a:cs typeface="Arial"/>
              </a:rPr>
              <a:t> </a:t>
            </a:r>
            <a:r>
              <a:rPr lang="fr-FR" sz="1200" spc="15" dirty="0">
                <a:latin typeface="Arial"/>
                <a:cs typeface="Arial"/>
              </a:rPr>
              <a:t>VERSION</a:t>
            </a:r>
            <a:endParaRPr lang="fr-FR" sz="1200" dirty="0">
              <a:latin typeface="Arial"/>
              <a:cs typeface="Arial"/>
            </a:endParaRPr>
          </a:p>
          <a:p>
            <a:pPr marL="0" indent="0">
              <a:lnSpc>
                <a:spcPct val="100000"/>
              </a:lnSpc>
              <a:spcBef>
                <a:spcPts val="135"/>
              </a:spcBef>
              <a:buNone/>
            </a:pPr>
            <a:endParaRPr lang="pt-BR" sz="1200" dirty="0">
              <a:latin typeface="Arial"/>
              <a:cs typeface="Arial"/>
            </a:endParaRPr>
          </a:p>
          <a:p>
            <a:endParaRPr lang="fr-FR" sz="1200" dirty="0"/>
          </a:p>
        </p:txBody>
      </p:sp>
    </p:spTree>
    <p:extLst>
      <p:ext uri="{BB962C8B-B14F-4D97-AF65-F5344CB8AC3E}">
        <p14:creationId xmlns:p14="http://schemas.microsoft.com/office/powerpoint/2010/main" val="1682454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en-US" spc="-15" dirty="0">
                <a:latin typeface="Arial"/>
                <a:cs typeface="Arial"/>
              </a:rPr>
              <a:t>Adding </a:t>
            </a:r>
            <a:r>
              <a:rPr lang="en-US" spc="-5" dirty="0">
                <a:latin typeface="Arial"/>
                <a:cs typeface="Arial"/>
              </a:rPr>
              <a:t>a file to </a:t>
            </a:r>
            <a:r>
              <a:rPr lang="en-US" spc="-10" dirty="0">
                <a:latin typeface="Arial"/>
                <a:cs typeface="Arial"/>
              </a:rPr>
              <a:t>HDFS: </a:t>
            </a:r>
            <a:r>
              <a:rPr lang="en-US" spc="-5" dirty="0">
                <a:latin typeface="Arial"/>
                <a:cs typeface="Arial"/>
              </a:rPr>
              <a:t>replication</a:t>
            </a:r>
            <a:r>
              <a:rPr lang="en-US" spc="10" dirty="0">
                <a:latin typeface="Arial"/>
                <a:cs typeface="Arial"/>
              </a:rPr>
              <a:t> </a:t>
            </a:r>
            <a:r>
              <a:rPr lang="en-US" spc="-5" dirty="0">
                <a:latin typeface="Arial"/>
                <a:cs typeface="Arial"/>
              </a:rPr>
              <a:t>pipelining</a:t>
            </a:r>
            <a:endParaRPr lang="en-US" dirty="0">
              <a:latin typeface="Arial"/>
              <a:cs typeface="Arial"/>
            </a:endParaRPr>
          </a:p>
        </p:txBody>
      </p:sp>
      <p:sp>
        <p:nvSpPr>
          <p:cNvPr id="3" name="Espace réservé du contenu 2"/>
          <p:cNvSpPr>
            <a:spLocks noGrp="1"/>
          </p:cNvSpPr>
          <p:nvPr>
            <p:ph idx="1"/>
          </p:nvPr>
        </p:nvSpPr>
        <p:spPr>
          <a:xfrm>
            <a:off x="237744" y="1188720"/>
            <a:ext cx="8805672" cy="1448192"/>
          </a:xfrm>
        </p:spPr>
        <p:txBody>
          <a:bodyPr/>
          <a:lstStyle/>
          <a:p>
            <a:pPr marL="298450" indent="-274955">
              <a:spcBef>
                <a:spcPts val="1065"/>
              </a:spcBef>
              <a:buAutoNum type="arabicPeriod"/>
              <a:tabLst>
                <a:tab pos="299085" algn="l"/>
              </a:tabLst>
            </a:pPr>
            <a:r>
              <a:rPr lang="en-US" sz="1800" spc="5" dirty="0">
                <a:latin typeface="Arial"/>
                <a:cs typeface="Arial"/>
              </a:rPr>
              <a:t>File</a:t>
            </a:r>
            <a:r>
              <a:rPr lang="en-US" sz="1800" spc="-25" dirty="0">
                <a:latin typeface="Arial"/>
                <a:cs typeface="Arial"/>
              </a:rPr>
              <a:t> </a:t>
            </a:r>
            <a:r>
              <a:rPr lang="en-US" sz="1800" spc="5" dirty="0">
                <a:latin typeface="Arial"/>
                <a:cs typeface="Arial"/>
              </a:rPr>
              <a:t>is</a:t>
            </a:r>
            <a:r>
              <a:rPr lang="en-US" sz="1800" dirty="0">
                <a:latin typeface="Arial"/>
                <a:cs typeface="Arial"/>
              </a:rPr>
              <a:t> </a:t>
            </a:r>
            <a:r>
              <a:rPr lang="en-US" sz="1800" spc="5" dirty="0">
                <a:latin typeface="Arial"/>
                <a:cs typeface="Arial"/>
              </a:rPr>
              <a:t>added</a:t>
            </a:r>
            <a:r>
              <a:rPr lang="en-US" sz="1800" spc="-40" dirty="0">
                <a:latin typeface="Arial"/>
                <a:cs typeface="Arial"/>
              </a:rPr>
              <a:t> </a:t>
            </a:r>
            <a:r>
              <a:rPr lang="en-US" sz="1800" dirty="0">
                <a:latin typeface="Arial"/>
                <a:cs typeface="Arial"/>
              </a:rPr>
              <a:t>to</a:t>
            </a:r>
            <a:r>
              <a:rPr lang="en-US" sz="1800" spc="15" dirty="0">
                <a:latin typeface="Arial"/>
                <a:cs typeface="Arial"/>
              </a:rPr>
              <a:t> </a:t>
            </a:r>
            <a:r>
              <a:rPr lang="en-US" sz="1800" spc="5" dirty="0" err="1">
                <a:latin typeface="Arial"/>
                <a:cs typeface="Arial"/>
              </a:rPr>
              <a:t>NameNode</a:t>
            </a:r>
            <a:r>
              <a:rPr lang="en-US" sz="1800" spc="-40" dirty="0">
                <a:latin typeface="Arial"/>
                <a:cs typeface="Arial"/>
              </a:rPr>
              <a:t> </a:t>
            </a:r>
            <a:r>
              <a:rPr lang="en-US" sz="1800" spc="10" dirty="0">
                <a:latin typeface="Arial"/>
                <a:cs typeface="Arial"/>
              </a:rPr>
              <a:t>memory</a:t>
            </a:r>
            <a:r>
              <a:rPr lang="en-US" sz="1800" spc="-45" dirty="0">
                <a:latin typeface="Arial"/>
                <a:cs typeface="Arial"/>
              </a:rPr>
              <a:t> </a:t>
            </a:r>
            <a:r>
              <a:rPr lang="en-US" sz="1800" spc="5" dirty="0">
                <a:latin typeface="Arial"/>
                <a:cs typeface="Arial"/>
              </a:rPr>
              <a:t>by</a:t>
            </a:r>
            <a:r>
              <a:rPr lang="en-US" sz="1800" dirty="0">
                <a:latin typeface="Arial"/>
                <a:cs typeface="Arial"/>
              </a:rPr>
              <a:t> persisting</a:t>
            </a:r>
            <a:r>
              <a:rPr lang="en-US" sz="1800" spc="-40" dirty="0">
                <a:latin typeface="Arial"/>
                <a:cs typeface="Arial"/>
              </a:rPr>
              <a:t> </a:t>
            </a:r>
            <a:r>
              <a:rPr lang="en-US" sz="1800" spc="5" dirty="0">
                <a:latin typeface="Arial"/>
                <a:cs typeface="Arial"/>
              </a:rPr>
              <a:t>info</a:t>
            </a:r>
            <a:r>
              <a:rPr lang="en-US" sz="1800" spc="-25" dirty="0">
                <a:latin typeface="Arial"/>
                <a:cs typeface="Arial"/>
              </a:rPr>
              <a:t> </a:t>
            </a:r>
            <a:r>
              <a:rPr lang="en-US" sz="1800" spc="5" dirty="0">
                <a:latin typeface="Arial"/>
                <a:cs typeface="Arial"/>
              </a:rPr>
              <a:t>in</a:t>
            </a:r>
            <a:r>
              <a:rPr lang="en-US" sz="1800" spc="-10" dirty="0">
                <a:latin typeface="Arial"/>
                <a:cs typeface="Arial"/>
              </a:rPr>
              <a:t> </a:t>
            </a:r>
            <a:r>
              <a:rPr lang="en-US" sz="1800" spc="5" dirty="0">
                <a:latin typeface="Arial"/>
                <a:cs typeface="Arial"/>
              </a:rPr>
              <a:t>edits</a:t>
            </a:r>
            <a:r>
              <a:rPr lang="en-US" sz="1800" spc="-15" dirty="0">
                <a:latin typeface="Arial"/>
                <a:cs typeface="Arial"/>
              </a:rPr>
              <a:t> </a:t>
            </a:r>
            <a:r>
              <a:rPr lang="en-US" sz="1800" spc="5" dirty="0">
                <a:latin typeface="Arial"/>
                <a:cs typeface="Arial"/>
              </a:rPr>
              <a:t>log</a:t>
            </a:r>
            <a:endParaRPr lang="en-US" sz="1800" dirty="0">
              <a:latin typeface="Arial"/>
              <a:cs typeface="Arial"/>
            </a:endParaRPr>
          </a:p>
          <a:p>
            <a:pPr marL="298450" indent="-274955">
              <a:spcBef>
                <a:spcPts val="175"/>
              </a:spcBef>
              <a:buAutoNum type="arabicPeriod"/>
              <a:tabLst>
                <a:tab pos="299085" algn="l"/>
              </a:tabLst>
            </a:pPr>
            <a:r>
              <a:rPr lang="en-US" sz="1800" spc="5" dirty="0">
                <a:latin typeface="Arial"/>
                <a:cs typeface="Arial"/>
              </a:rPr>
              <a:t>Data is </a:t>
            </a:r>
            <a:r>
              <a:rPr lang="en-US" sz="1800" dirty="0">
                <a:latin typeface="Arial"/>
                <a:cs typeface="Arial"/>
              </a:rPr>
              <a:t>written </a:t>
            </a:r>
            <a:r>
              <a:rPr lang="en-US" sz="1800" spc="5" dirty="0">
                <a:latin typeface="Arial"/>
                <a:cs typeface="Arial"/>
              </a:rPr>
              <a:t>in blocks </a:t>
            </a:r>
            <a:r>
              <a:rPr lang="en-US" sz="1800" dirty="0">
                <a:latin typeface="Arial"/>
                <a:cs typeface="Arial"/>
              </a:rPr>
              <a:t>to</a:t>
            </a:r>
            <a:r>
              <a:rPr lang="en-US" sz="1800" spc="-130" dirty="0">
                <a:latin typeface="Arial"/>
                <a:cs typeface="Arial"/>
              </a:rPr>
              <a:t> </a:t>
            </a:r>
            <a:r>
              <a:rPr lang="en-US" sz="1800" spc="5" dirty="0" err="1">
                <a:latin typeface="Arial"/>
                <a:cs typeface="Arial"/>
              </a:rPr>
              <a:t>DataNodes</a:t>
            </a:r>
            <a:endParaRPr lang="en-US" sz="1800" dirty="0">
              <a:latin typeface="Arial"/>
              <a:cs typeface="Arial"/>
            </a:endParaRPr>
          </a:p>
          <a:p>
            <a:pPr marL="400685" lvl="1" indent="-100330">
              <a:spcBef>
                <a:spcPts val="405"/>
              </a:spcBef>
              <a:buSzPct val="81818"/>
              <a:buFont typeface="Wingdings"/>
              <a:buChar char=""/>
              <a:tabLst>
                <a:tab pos="401320" algn="l"/>
              </a:tabLst>
            </a:pPr>
            <a:r>
              <a:rPr lang="en-US" sz="1800" spc="20" dirty="0" err="1">
                <a:latin typeface="Arial"/>
                <a:cs typeface="Arial"/>
              </a:rPr>
              <a:t>DataNode</a:t>
            </a:r>
            <a:r>
              <a:rPr lang="en-US" sz="1800" spc="20" dirty="0">
                <a:latin typeface="Arial"/>
                <a:cs typeface="Arial"/>
              </a:rPr>
              <a:t> </a:t>
            </a:r>
            <a:r>
              <a:rPr lang="en-US" sz="1800" spc="15" dirty="0">
                <a:latin typeface="Arial"/>
                <a:cs typeface="Arial"/>
              </a:rPr>
              <a:t>starts </a:t>
            </a:r>
            <a:r>
              <a:rPr lang="en-US" sz="1800" spc="20" dirty="0">
                <a:latin typeface="Arial"/>
                <a:cs typeface="Arial"/>
              </a:rPr>
              <a:t>chained copy </a:t>
            </a:r>
            <a:r>
              <a:rPr lang="en-US" sz="1800" spc="15" dirty="0">
                <a:latin typeface="Arial"/>
                <a:cs typeface="Arial"/>
              </a:rPr>
              <a:t>to two other</a:t>
            </a:r>
            <a:r>
              <a:rPr lang="en-US" sz="1800" spc="45" dirty="0">
                <a:latin typeface="Arial"/>
                <a:cs typeface="Arial"/>
              </a:rPr>
              <a:t> </a:t>
            </a:r>
            <a:r>
              <a:rPr lang="en-US" sz="1800" spc="20" dirty="0" err="1">
                <a:latin typeface="Arial"/>
                <a:cs typeface="Arial"/>
              </a:rPr>
              <a:t>DataNodes</a:t>
            </a:r>
            <a:endParaRPr lang="en-US" sz="1800" dirty="0">
              <a:latin typeface="Arial"/>
              <a:cs typeface="Arial"/>
            </a:endParaRPr>
          </a:p>
          <a:p>
            <a:pPr marL="400685" lvl="1" indent="-100330">
              <a:spcBef>
                <a:spcPts val="450"/>
              </a:spcBef>
              <a:buSzPct val="81818"/>
              <a:buFont typeface="Wingdings"/>
              <a:buChar char=""/>
              <a:tabLst>
                <a:tab pos="401320" algn="l"/>
              </a:tabLst>
            </a:pPr>
            <a:r>
              <a:rPr lang="en-US" sz="1800" spc="10" dirty="0">
                <a:latin typeface="Arial"/>
                <a:cs typeface="Arial"/>
              </a:rPr>
              <a:t>if </a:t>
            </a:r>
            <a:r>
              <a:rPr lang="en-US" sz="1800" spc="15" dirty="0">
                <a:latin typeface="Arial"/>
                <a:cs typeface="Arial"/>
              </a:rPr>
              <a:t>at least </a:t>
            </a:r>
            <a:r>
              <a:rPr lang="en-US" sz="1800" spc="20" dirty="0">
                <a:latin typeface="Arial"/>
                <a:cs typeface="Arial"/>
              </a:rPr>
              <a:t>one </a:t>
            </a:r>
            <a:r>
              <a:rPr lang="en-US" sz="1800" spc="15" dirty="0">
                <a:latin typeface="Arial"/>
                <a:cs typeface="Arial"/>
              </a:rPr>
              <a:t>write </a:t>
            </a:r>
            <a:r>
              <a:rPr lang="en-US" sz="1800" spc="20" dirty="0">
                <a:latin typeface="Arial"/>
                <a:cs typeface="Arial"/>
              </a:rPr>
              <a:t>for each block succeeds, </a:t>
            </a:r>
            <a:r>
              <a:rPr lang="en-US" sz="1800" spc="15" dirty="0">
                <a:latin typeface="Arial"/>
                <a:cs typeface="Arial"/>
              </a:rPr>
              <a:t>the write is</a:t>
            </a:r>
            <a:r>
              <a:rPr lang="en-US" sz="1800" spc="-5" dirty="0">
                <a:latin typeface="Arial"/>
                <a:cs typeface="Arial"/>
              </a:rPr>
              <a:t> </a:t>
            </a:r>
            <a:r>
              <a:rPr lang="en-US" sz="1800" spc="20" dirty="0">
                <a:latin typeface="Arial"/>
                <a:cs typeface="Arial"/>
              </a:rPr>
              <a:t>successful</a:t>
            </a:r>
            <a:endParaRPr lang="en-US" sz="1800" dirty="0">
              <a:latin typeface="Arial"/>
              <a:cs typeface="Arial"/>
            </a:endParaRPr>
          </a:p>
        </p:txBody>
      </p:sp>
      <p:sp>
        <p:nvSpPr>
          <p:cNvPr id="4" name="object 8"/>
          <p:cNvSpPr txBox="1"/>
          <p:nvPr/>
        </p:nvSpPr>
        <p:spPr>
          <a:xfrm>
            <a:off x="5479767" y="3910217"/>
            <a:ext cx="1094740" cy="372745"/>
          </a:xfrm>
          <a:prstGeom prst="rect">
            <a:avLst/>
          </a:prstGeom>
          <a:solidFill>
            <a:srgbClr val="99CCFF"/>
          </a:solidFill>
          <a:ln w="15297">
            <a:solidFill>
              <a:srgbClr val="000000"/>
            </a:solidFill>
          </a:ln>
        </p:spPr>
        <p:txBody>
          <a:bodyPr vert="horz" wrap="square" lIns="0" tIns="105410" rIns="0" bIns="0" rtlCol="0">
            <a:spAutoFit/>
          </a:bodyPr>
          <a:lstStyle/>
          <a:p>
            <a:pPr marL="137795">
              <a:lnSpc>
                <a:spcPct val="100000"/>
              </a:lnSpc>
              <a:spcBef>
                <a:spcPts val="830"/>
              </a:spcBef>
            </a:pPr>
            <a:r>
              <a:rPr sz="1050" b="1" dirty="0">
                <a:latin typeface="Arial"/>
                <a:cs typeface="Arial"/>
              </a:rPr>
              <a:t>1</a:t>
            </a:r>
            <a:r>
              <a:rPr sz="1050" b="1" baseline="23809" dirty="0">
                <a:latin typeface="Arial"/>
                <a:cs typeface="Arial"/>
              </a:rPr>
              <a:t>st</a:t>
            </a:r>
            <a:r>
              <a:rPr sz="1050" b="1" spc="-30" baseline="23809" dirty="0">
                <a:latin typeface="Arial"/>
                <a:cs typeface="Arial"/>
              </a:rPr>
              <a:t> </a:t>
            </a:r>
            <a:r>
              <a:rPr sz="1050" b="1" dirty="0">
                <a:latin typeface="Arial"/>
                <a:cs typeface="Arial"/>
              </a:rPr>
              <a:t>DataNode</a:t>
            </a:r>
            <a:endParaRPr sz="1050">
              <a:latin typeface="Arial"/>
              <a:cs typeface="Arial"/>
            </a:endParaRPr>
          </a:p>
        </p:txBody>
      </p:sp>
      <p:sp>
        <p:nvSpPr>
          <p:cNvPr id="5" name="object 9"/>
          <p:cNvSpPr/>
          <p:nvPr/>
        </p:nvSpPr>
        <p:spPr>
          <a:xfrm>
            <a:off x="5479773" y="4419584"/>
            <a:ext cx="0" cy="359410"/>
          </a:xfrm>
          <a:custGeom>
            <a:avLst/>
            <a:gdLst/>
            <a:ahLst/>
            <a:cxnLst/>
            <a:rect l="l" t="t" r="r" b="b"/>
            <a:pathLst>
              <a:path h="359410">
                <a:moveTo>
                  <a:pt x="0" y="0"/>
                </a:moveTo>
                <a:lnTo>
                  <a:pt x="0" y="359409"/>
                </a:lnTo>
              </a:path>
            </a:pathLst>
          </a:custGeom>
          <a:ln w="7632">
            <a:solidFill>
              <a:srgbClr val="666666"/>
            </a:solidFill>
          </a:ln>
        </p:spPr>
        <p:txBody>
          <a:bodyPr wrap="square" lIns="0" tIns="0" rIns="0" bIns="0" rtlCol="0"/>
          <a:lstStyle/>
          <a:p>
            <a:endParaRPr/>
          </a:p>
        </p:txBody>
      </p:sp>
      <p:sp>
        <p:nvSpPr>
          <p:cNvPr id="6" name="object 10"/>
          <p:cNvSpPr/>
          <p:nvPr/>
        </p:nvSpPr>
        <p:spPr>
          <a:xfrm>
            <a:off x="5475957" y="4415773"/>
            <a:ext cx="1087120" cy="0"/>
          </a:xfrm>
          <a:custGeom>
            <a:avLst/>
            <a:gdLst/>
            <a:ahLst/>
            <a:cxnLst/>
            <a:rect l="l" t="t" r="r" b="b"/>
            <a:pathLst>
              <a:path w="1087120">
                <a:moveTo>
                  <a:pt x="0" y="0"/>
                </a:moveTo>
                <a:lnTo>
                  <a:pt x="1086831" y="0"/>
                </a:lnTo>
              </a:path>
            </a:pathLst>
          </a:custGeom>
          <a:ln w="7620">
            <a:solidFill>
              <a:srgbClr val="666666"/>
            </a:solidFill>
          </a:ln>
        </p:spPr>
        <p:txBody>
          <a:bodyPr wrap="square" lIns="0" tIns="0" rIns="0" bIns="0" rtlCol="0"/>
          <a:lstStyle/>
          <a:p>
            <a:endParaRPr/>
          </a:p>
        </p:txBody>
      </p:sp>
      <p:sp>
        <p:nvSpPr>
          <p:cNvPr id="7" name="object 11"/>
          <p:cNvSpPr/>
          <p:nvPr/>
        </p:nvSpPr>
        <p:spPr>
          <a:xfrm>
            <a:off x="5477862" y="4415773"/>
            <a:ext cx="0" cy="367030"/>
          </a:xfrm>
          <a:custGeom>
            <a:avLst/>
            <a:gdLst/>
            <a:ahLst/>
            <a:cxnLst/>
            <a:rect l="l" t="t" r="r" b="b"/>
            <a:pathLst>
              <a:path h="367029">
                <a:moveTo>
                  <a:pt x="0" y="0"/>
                </a:moveTo>
                <a:lnTo>
                  <a:pt x="0" y="367030"/>
                </a:lnTo>
              </a:path>
            </a:pathLst>
          </a:custGeom>
          <a:ln w="11455">
            <a:solidFill>
              <a:srgbClr val="666666"/>
            </a:solidFill>
          </a:ln>
        </p:spPr>
        <p:txBody>
          <a:bodyPr wrap="square" lIns="0" tIns="0" rIns="0" bIns="0" rtlCol="0"/>
          <a:lstStyle/>
          <a:p>
            <a:endParaRPr/>
          </a:p>
        </p:txBody>
      </p:sp>
      <p:sp>
        <p:nvSpPr>
          <p:cNvPr id="8" name="object 12"/>
          <p:cNvSpPr/>
          <p:nvPr/>
        </p:nvSpPr>
        <p:spPr>
          <a:xfrm>
            <a:off x="5472134" y="4411964"/>
            <a:ext cx="1094740" cy="0"/>
          </a:xfrm>
          <a:custGeom>
            <a:avLst/>
            <a:gdLst/>
            <a:ahLst/>
            <a:cxnLst/>
            <a:rect l="l" t="t" r="r" b="b"/>
            <a:pathLst>
              <a:path w="1094739">
                <a:moveTo>
                  <a:pt x="0" y="0"/>
                </a:moveTo>
                <a:lnTo>
                  <a:pt x="1094498" y="0"/>
                </a:lnTo>
              </a:path>
            </a:pathLst>
          </a:custGeom>
          <a:ln w="7620">
            <a:solidFill>
              <a:srgbClr val="666666"/>
            </a:solidFill>
          </a:ln>
        </p:spPr>
        <p:txBody>
          <a:bodyPr wrap="square" lIns="0" tIns="0" rIns="0" bIns="0" rtlCol="0"/>
          <a:lstStyle/>
          <a:p>
            <a:endParaRPr/>
          </a:p>
        </p:txBody>
      </p:sp>
      <p:sp>
        <p:nvSpPr>
          <p:cNvPr id="9" name="object 13"/>
          <p:cNvSpPr/>
          <p:nvPr/>
        </p:nvSpPr>
        <p:spPr>
          <a:xfrm>
            <a:off x="6559000" y="4416281"/>
            <a:ext cx="8255" cy="3810"/>
          </a:xfrm>
          <a:custGeom>
            <a:avLst/>
            <a:gdLst/>
            <a:ahLst/>
            <a:cxnLst/>
            <a:rect l="l" t="t" r="r" b="b"/>
            <a:pathLst>
              <a:path w="8254" h="3810">
                <a:moveTo>
                  <a:pt x="7632" y="0"/>
                </a:moveTo>
                <a:lnTo>
                  <a:pt x="0" y="0"/>
                </a:lnTo>
                <a:lnTo>
                  <a:pt x="0" y="3809"/>
                </a:lnTo>
                <a:lnTo>
                  <a:pt x="7632" y="3809"/>
                </a:lnTo>
                <a:lnTo>
                  <a:pt x="7632" y="0"/>
                </a:lnTo>
                <a:close/>
              </a:path>
            </a:pathLst>
          </a:custGeom>
          <a:solidFill>
            <a:srgbClr val="666666"/>
          </a:solidFill>
        </p:spPr>
        <p:txBody>
          <a:bodyPr wrap="square" lIns="0" tIns="0" rIns="0" bIns="0" rtlCol="0"/>
          <a:lstStyle/>
          <a:p>
            <a:endParaRPr/>
          </a:p>
        </p:txBody>
      </p:sp>
      <p:sp>
        <p:nvSpPr>
          <p:cNvPr id="10" name="object 14"/>
          <p:cNvSpPr/>
          <p:nvPr/>
        </p:nvSpPr>
        <p:spPr>
          <a:xfrm>
            <a:off x="5491222" y="4790531"/>
            <a:ext cx="1087120" cy="0"/>
          </a:xfrm>
          <a:custGeom>
            <a:avLst/>
            <a:gdLst/>
            <a:ahLst/>
            <a:cxnLst/>
            <a:rect l="l" t="t" r="r" b="b"/>
            <a:pathLst>
              <a:path w="1087120">
                <a:moveTo>
                  <a:pt x="0" y="0"/>
                </a:moveTo>
                <a:lnTo>
                  <a:pt x="1086831" y="0"/>
                </a:lnTo>
              </a:path>
            </a:pathLst>
          </a:custGeom>
          <a:ln w="7404">
            <a:solidFill>
              <a:srgbClr val="000000"/>
            </a:solidFill>
          </a:ln>
        </p:spPr>
        <p:txBody>
          <a:bodyPr wrap="square" lIns="0" tIns="0" rIns="0" bIns="0" rtlCol="0"/>
          <a:lstStyle/>
          <a:p>
            <a:endParaRPr/>
          </a:p>
        </p:txBody>
      </p:sp>
      <p:sp>
        <p:nvSpPr>
          <p:cNvPr id="11" name="object 15"/>
          <p:cNvSpPr/>
          <p:nvPr/>
        </p:nvSpPr>
        <p:spPr>
          <a:xfrm>
            <a:off x="6574248" y="4427204"/>
            <a:ext cx="0" cy="359410"/>
          </a:xfrm>
          <a:custGeom>
            <a:avLst/>
            <a:gdLst/>
            <a:ahLst/>
            <a:cxnLst/>
            <a:rect l="l" t="t" r="r" b="b"/>
            <a:pathLst>
              <a:path h="359410">
                <a:moveTo>
                  <a:pt x="0" y="0"/>
                </a:moveTo>
                <a:lnTo>
                  <a:pt x="0" y="359410"/>
                </a:lnTo>
              </a:path>
            </a:pathLst>
          </a:custGeom>
          <a:ln w="7611">
            <a:solidFill>
              <a:srgbClr val="000000"/>
            </a:solidFill>
          </a:ln>
        </p:spPr>
        <p:txBody>
          <a:bodyPr wrap="square" lIns="0" tIns="0" rIns="0" bIns="0" rtlCol="0"/>
          <a:lstStyle/>
          <a:p>
            <a:endParaRPr/>
          </a:p>
        </p:txBody>
      </p:sp>
      <p:sp>
        <p:nvSpPr>
          <p:cNvPr id="12" name="object 16"/>
          <p:cNvSpPr/>
          <p:nvPr/>
        </p:nvSpPr>
        <p:spPr>
          <a:xfrm>
            <a:off x="5487399" y="4794234"/>
            <a:ext cx="1094740" cy="0"/>
          </a:xfrm>
          <a:custGeom>
            <a:avLst/>
            <a:gdLst/>
            <a:ahLst/>
            <a:cxnLst/>
            <a:rect l="l" t="t" r="r" b="b"/>
            <a:pathLst>
              <a:path w="1094739">
                <a:moveTo>
                  <a:pt x="0" y="0"/>
                </a:moveTo>
                <a:lnTo>
                  <a:pt x="1094498" y="0"/>
                </a:lnTo>
              </a:path>
            </a:pathLst>
          </a:custGeom>
          <a:ln w="7620">
            <a:solidFill>
              <a:srgbClr val="000000"/>
            </a:solidFill>
          </a:ln>
        </p:spPr>
        <p:txBody>
          <a:bodyPr wrap="square" lIns="0" tIns="0" rIns="0" bIns="0" rtlCol="0"/>
          <a:lstStyle/>
          <a:p>
            <a:endParaRPr/>
          </a:p>
        </p:txBody>
      </p:sp>
      <p:sp>
        <p:nvSpPr>
          <p:cNvPr id="13" name="object 17"/>
          <p:cNvSpPr/>
          <p:nvPr/>
        </p:nvSpPr>
        <p:spPr>
          <a:xfrm>
            <a:off x="5487399" y="4786829"/>
            <a:ext cx="8255" cy="3810"/>
          </a:xfrm>
          <a:custGeom>
            <a:avLst/>
            <a:gdLst/>
            <a:ahLst/>
            <a:cxnLst/>
            <a:rect l="l" t="t" r="r" b="b"/>
            <a:pathLst>
              <a:path w="8254" h="3810">
                <a:moveTo>
                  <a:pt x="0" y="3594"/>
                </a:moveTo>
                <a:lnTo>
                  <a:pt x="7632" y="3594"/>
                </a:lnTo>
                <a:lnTo>
                  <a:pt x="7632" y="0"/>
                </a:lnTo>
                <a:lnTo>
                  <a:pt x="0" y="0"/>
                </a:lnTo>
                <a:lnTo>
                  <a:pt x="0" y="3594"/>
                </a:lnTo>
                <a:close/>
              </a:path>
            </a:pathLst>
          </a:custGeom>
          <a:solidFill>
            <a:srgbClr val="000000"/>
          </a:solidFill>
        </p:spPr>
        <p:txBody>
          <a:bodyPr wrap="square" lIns="0" tIns="0" rIns="0" bIns="0" rtlCol="0"/>
          <a:lstStyle/>
          <a:p>
            <a:endParaRPr/>
          </a:p>
        </p:txBody>
      </p:sp>
      <p:sp>
        <p:nvSpPr>
          <p:cNvPr id="14" name="object 18"/>
          <p:cNvSpPr/>
          <p:nvPr/>
        </p:nvSpPr>
        <p:spPr>
          <a:xfrm>
            <a:off x="6578082" y="4431014"/>
            <a:ext cx="0" cy="359410"/>
          </a:xfrm>
          <a:custGeom>
            <a:avLst/>
            <a:gdLst/>
            <a:ahLst/>
            <a:cxnLst/>
            <a:rect l="l" t="t" r="r" b="b"/>
            <a:pathLst>
              <a:path h="359410">
                <a:moveTo>
                  <a:pt x="0" y="0"/>
                </a:moveTo>
                <a:lnTo>
                  <a:pt x="0" y="359409"/>
                </a:lnTo>
              </a:path>
            </a:pathLst>
          </a:custGeom>
          <a:ln w="7632">
            <a:solidFill>
              <a:srgbClr val="000000"/>
            </a:solidFill>
          </a:ln>
        </p:spPr>
        <p:txBody>
          <a:bodyPr wrap="square" lIns="0" tIns="0" rIns="0" bIns="0" rtlCol="0"/>
          <a:lstStyle/>
          <a:p>
            <a:endParaRPr/>
          </a:p>
        </p:txBody>
      </p:sp>
      <p:sp>
        <p:nvSpPr>
          <p:cNvPr id="15" name="object 19"/>
          <p:cNvSpPr/>
          <p:nvPr/>
        </p:nvSpPr>
        <p:spPr>
          <a:xfrm>
            <a:off x="6570443" y="4423393"/>
            <a:ext cx="12065" cy="7620"/>
          </a:xfrm>
          <a:custGeom>
            <a:avLst/>
            <a:gdLst/>
            <a:ahLst/>
            <a:cxnLst/>
            <a:rect l="l" t="t" r="r" b="b"/>
            <a:pathLst>
              <a:path w="12064" h="7620">
                <a:moveTo>
                  <a:pt x="0" y="7620"/>
                </a:moveTo>
                <a:lnTo>
                  <a:pt x="11455" y="7620"/>
                </a:lnTo>
                <a:lnTo>
                  <a:pt x="11455" y="0"/>
                </a:lnTo>
                <a:lnTo>
                  <a:pt x="0" y="0"/>
                </a:lnTo>
                <a:lnTo>
                  <a:pt x="0" y="7620"/>
                </a:lnTo>
                <a:close/>
              </a:path>
            </a:pathLst>
          </a:custGeom>
          <a:solidFill>
            <a:srgbClr val="000000"/>
          </a:solidFill>
        </p:spPr>
        <p:txBody>
          <a:bodyPr wrap="square" lIns="0" tIns="0" rIns="0" bIns="0" rtlCol="0"/>
          <a:lstStyle/>
          <a:p>
            <a:endParaRPr/>
          </a:p>
        </p:txBody>
      </p:sp>
      <p:sp>
        <p:nvSpPr>
          <p:cNvPr id="16" name="object 20"/>
          <p:cNvSpPr/>
          <p:nvPr/>
        </p:nvSpPr>
        <p:spPr>
          <a:xfrm>
            <a:off x="5483584" y="4420103"/>
            <a:ext cx="1087120" cy="367030"/>
          </a:xfrm>
          <a:custGeom>
            <a:avLst/>
            <a:gdLst/>
            <a:ahLst/>
            <a:cxnLst/>
            <a:rect l="l" t="t" r="r" b="b"/>
            <a:pathLst>
              <a:path w="1087120" h="367029">
                <a:moveTo>
                  <a:pt x="0" y="366723"/>
                </a:moveTo>
                <a:lnTo>
                  <a:pt x="1086831" y="366723"/>
                </a:lnTo>
                <a:lnTo>
                  <a:pt x="1086831" y="0"/>
                </a:lnTo>
                <a:lnTo>
                  <a:pt x="0" y="0"/>
                </a:lnTo>
                <a:lnTo>
                  <a:pt x="0" y="366723"/>
                </a:lnTo>
                <a:close/>
              </a:path>
            </a:pathLst>
          </a:custGeom>
          <a:ln w="7630">
            <a:solidFill>
              <a:srgbClr val="000000"/>
            </a:solidFill>
          </a:ln>
        </p:spPr>
        <p:txBody>
          <a:bodyPr wrap="square" lIns="0" tIns="0" rIns="0" bIns="0" rtlCol="0"/>
          <a:lstStyle/>
          <a:p>
            <a:endParaRPr/>
          </a:p>
        </p:txBody>
      </p:sp>
      <p:sp>
        <p:nvSpPr>
          <p:cNvPr id="17" name="object 21"/>
          <p:cNvSpPr txBox="1"/>
          <p:nvPr/>
        </p:nvSpPr>
        <p:spPr>
          <a:xfrm>
            <a:off x="5487400" y="4423919"/>
            <a:ext cx="1079500" cy="359410"/>
          </a:xfrm>
          <a:prstGeom prst="rect">
            <a:avLst/>
          </a:prstGeom>
          <a:solidFill>
            <a:srgbClr val="99CCFF"/>
          </a:solidFill>
        </p:spPr>
        <p:txBody>
          <a:bodyPr vert="horz" wrap="square" lIns="0" tIns="97155" rIns="0" bIns="0" rtlCol="0">
            <a:spAutoFit/>
          </a:bodyPr>
          <a:lstStyle/>
          <a:p>
            <a:pPr marL="115570">
              <a:lnSpc>
                <a:spcPct val="100000"/>
              </a:lnSpc>
              <a:spcBef>
                <a:spcPts val="765"/>
              </a:spcBef>
            </a:pPr>
            <a:r>
              <a:rPr sz="1050" b="1" spc="5" dirty="0">
                <a:latin typeface="Arial"/>
                <a:cs typeface="Arial"/>
              </a:rPr>
              <a:t>2</a:t>
            </a:r>
            <a:r>
              <a:rPr sz="1050" b="1" spc="7" baseline="23809" dirty="0">
                <a:latin typeface="Arial"/>
                <a:cs typeface="Arial"/>
              </a:rPr>
              <a:t>nd</a:t>
            </a:r>
            <a:r>
              <a:rPr sz="1050" b="1" spc="-37" baseline="23809" dirty="0">
                <a:latin typeface="Arial"/>
                <a:cs typeface="Arial"/>
              </a:rPr>
              <a:t> </a:t>
            </a:r>
            <a:r>
              <a:rPr sz="1050" b="1" dirty="0">
                <a:latin typeface="Arial"/>
                <a:cs typeface="Arial"/>
              </a:rPr>
              <a:t>DataNode</a:t>
            </a:r>
            <a:endParaRPr sz="1050">
              <a:latin typeface="Arial"/>
              <a:cs typeface="Arial"/>
            </a:endParaRPr>
          </a:p>
        </p:txBody>
      </p:sp>
      <p:sp>
        <p:nvSpPr>
          <p:cNvPr id="18" name="object 22"/>
          <p:cNvSpPr txBox="1"/>
          <p:nvPr/>
        </p:nvSpPr>
        <p:spPr>
          <a:xfrm>
            <a:off x="5462663" y="4927817"/>
            <a:ext cx="1094740" cy="370840"/>
          </a:xfrm>
          <a:prstGeom prst="rect">
            <a:avLst/>
          </a:prstGeom>
          <a:solidFill>
            <a:srgbClr val="99CCFF"/>
          </a:solidFill>
          <a:ln w="15304">
            <a:solidFill>
              <a:srgbClr val="000000"/>
            </a:solidFill>
          </a:ln>
        </p:spPr>
        <p:txBody>
          <a:bodyPr vert="horz" wrap="square" lIns="0" tIns="105410" rIns="0" bIns="0" rtlCol="0">
            <a:spAutoFit/>
          </a:bodyPr>
          <a:lstStyle/>
          <a:p>
            <a:pPr marL="635" algn="ctr">
              <a:lnSpc>
                <a:spcPct val="100000"/>
              </a:lnSpc>
              <a:spcBef>
                <a:spcPts val="830"/>
              </a:spcBef>
            </a:pPr>
            <a:r>
              <a:rPr sz="1050" b="1" dirty="0">
                <a:latin typeface="Arial"/>
                <a:cs typeface="Arial"/>
              </a:rPr>
              <a:t>…</a:t>
            </a:r>
            <a:endParaRPr sz="1050">
              <a:latin typeface="Arial"/>
              <a:cs typeface="Arial"/>
            </a:endParaRPr>
          </a:p>
        </p:txBody>
      </p:sp>
      <p:sp>
        <p:nvSpPr>
          <p:cNvPr id="19" name="object 23"/>
          <p:cNvSpPr/>
          <p:nvPr/>
        </p:nvSpPr>
        <p:spPr>
          <a:xfrm>
            <a:off x="6812063" y="3850471"/>
            <a:ext cx="0" cy="444500"/>
          </a:xfrm>
          <a:custGeom>
            <a:avLst/>
            <a:gdLst/>
            <a:ahLst/>
            <a:cxnLst/>
            <a:rect l="l" t="t" r="r" b="b"/>
            <a:pathLst>
              <a:path h="444500">
                <a:moveTo>
                  <a:pt x="0" y="0"/>
                </a:moveTo>
                <a:lnTo>
                  <a:pt x="0" y="444219"/>
                </a:lnTo>
              </a:path>
            </a:pathLst>
          </a:custGeom>
          <a:ln w="12934">
            <a:solidFill>
              <a:srgbClr val="666666"/>
            </a:solidFill>
          </a:ln>
        </p:spPr>
        <p:txBody>
          <a:bodyPr wrap="square" lIns="0" tIns="0" rIns="0" bIns="0" rtlCol="0"/>
          <a:lstStyle/>
          <a:p>
            <a:endParaRPr/>
          </a:p>
        </p:txBody>
      </p:sp>
      <p:sp>
        <p:nvSpPr>
          <p:cNvPr id="20" name="object 24"/>
          <p:cNvSpPr/>
          <p:nvPr/>
        </p:nvSpPr>
        <p:spPr>
          <a:xfrm>
            <a:off x="6805596" y="3779351"/>
            <a:ext cx="753745" cy="85725"/>
          </a:xfrm>
          <a:custGeom>
            <a:avLst/>
            <a:gdLst/>
            <a:ahLst/>
            <a:cxnLst/>
            <a:rect l="l" t="t" r="r" b="b"/>
            <a:pathLst>
              <a:path w="753745" h="85725">
                <a:moveTo>
                  <a:pt x="379437" y="0"/>
                </a:moveTo>
                <a:lnTo>
                  <a:pt x="302984" y="1447"/>
                </a:lnTo>
                <a:lnTo>
                  <a:pt x="231768" y="5597"/>
                </a:lnTo>
                <a:lnTo>
                  <a:pt x="167316" y="12162"/>
                </a:lnTo>
                <a:lnTo>
                  <a:pt x="111156" y="20853"/>
                </a:lnTo>
                <a:lnTo>
                  <a:pt x="64817" y="31382"/>
                </a:lnTo>
                <a:lnTo>
                  <a:pt x="7711" y="56804"/>
                </a:lnTo>
                <a:lnTo>
                  <a:pt x="0" y="71120"/>
                </a:lnTo>
                <a:lnTo>
                  <a:pt x="7632" y="85333"/>
                </a:lnTo>
                <a:lnTo>
                  <a:pt x="7632" y="78752"/>
                </a:lnTo>
                <a:lnTo>
                  <a:pt x="15344" y="64433"/>
                </a:lnTo>
                <a:lnTo>
                  <a:pt x="72453" y="39010"/>
                </a:lnTo>
                <a:lnTo>
                  <a:pt x="118794" y="28481"/>
                </a:lnTo>
                <a:lnTo>
                  <a:pt x="174954" y="19791"/>
                </a:lnTo>
                <a:lnTo>
                  <a:pt x="239406" y="13228"/>
                </a:lnTo>
                <a:lnTo>
                  <a:pt x="310621" y="9079"/>
                </a:lnTo>
                <a:lnTo>
                  <a:pt x="387070" y="7632"/>
                </a:lnTo>
                <a:lnTo>
                  <a:pt x="547185" y="7632"/>
                </a:lnTo>
                <a:lnTo>
                  <a:pt x="527195" y="5597"/>
                </a:lnTo>
                <a:lnTo>
                  <a:pt x="455941" y="1447"/>
                </a:lnTo>
                <a:lnTo>
                  <a:pt x="379437" y="0"/>
                </a:lnTo>
                <a:close/>
              </a:path>
              <a:path w="753745" h="85725">
                <a:moveTo>
                  <a:pt x="547185" y="7632"/>
                </a:moveTo>
                <a:lnTo>
                  <a:pt x="387070" y="7632"/>
                </a:lnTo>
                <a:lnTo>
                  <a:pt x="463574" y="9079"/>
                </a:lnTo>
                <a:lnTo>
                  <a:pt x="534828" y="13228"/>
                </a:lnTo>
                <a:lnTo>
                  <a:pt x="599307" y="19791"/>
                </a:lnTo>
                <a:lnTo>
                  <a:pt x="655485" y="28481"/>
                </a:lnTo>
                <a:lnTo>
                  <a:pt x="701835" y="39010"/>
                </a:lnTo>
                <a:lnTo>
                  <a:pt x="753730" y="61284"/>
                </a:lnTo>
                <a:lnTo>
                  <a:pt x="751316" y="56804"/>
                </a:lnTo>
                <a:lnTo>
                  <a:pt x="729199" y="43462"/>
                </a:lnTo>
                <a:lnTo>
                  <a:pt x="694202" y="31382"/>
                </a:lnTo>
                <a:lnTo>
                  <a:pt x="647852" y="20853"/>
                </a:lnTo>
                <a:lnTo>
                  <a:pt x="591674" y="12162"/>
                </a:lnTo>
                <a:lnTo>
                  <a:pt x="547185" y="7632"/>
                </a:lnTo>
                <a:close/>
              </a:path>
            </a:pathLst>
          </a:custGeom>
          <a:solidFill>
            <a:srgbClr val="666666"/>
          </a:solidFill>
        </p:spPr>
        <p:txBody>
          <a:bodyPr wrap="square" lIns="0" tIns="0" rIns="0" bIns="0" rtlCol="0"/>
          <a:lstStyle/>
          <a:p>
            <a:endParaRPr/>
          </a:p>
        </p:txBody>
      </p:sp>
      <p:sp>
        <p:nvSpPr>
          <p:cNvPr id="21" name="object 25"/>
          <p:cNvSpPr/>
          <p:nvPr/>
        </p:nvSpPr>
        <p:spPr>
          <a:xfrm>
            <a:off x="6801773" y="3775541"/>
            <a:ext cx="767080" cy="535940"/>
          </a:xfrm>
          <a:custGeom>
            <a:avLst/>
            <a:gdLst/>
            <a:ahLst/>
            <a:cxnLst/>
            <a:rect l="l" t="t" r="r" b="b"/>
            <a:pathLst>
              <a:path w="767079" h="535939">
                <a:moveTo>
                  <a:pt x="383260" y="0"/>
                </a:moveTo>
                <a:lnTo>
                  <a:pt x="344474" y="457"/>
                </a:lnTo>
                <a:lnTo>
                  <a:pt x="270268" y="3200"/>
                </a:lnTo>
                <a:lnTo>
                  <a:pt x="202018" y="8699"/>
                </a:lnTo>
                <a:lnTo>
                  <a:pt x="141249" y="16332"/>
                </a:lnTo>
                <a:lnTo>
                  <a:pt x="89636" y="26098"/>
                </a:lnTo>
                <a:lnTo>
                  <a:pt x="48260" y="37541"/>
                </a:lnTo>
                <a:lnTo>
                  <a:pt x="13284" y="54330"/>
                </a:lnTo>
                <a:lnTo>
                  <a:pt x="5041" y="62115"/>
                </a:lnTo>
                <a:lnTo>
                  <a:pt x="2603" y="65620"/>
                </a:lnTo>
                <a:lnTo>
                  <a:pt x="2451" y="65773"/>
                </a:lnTo>
                <a:lnTo>
                  <a:pt x="2298" y="66078"/>
                </a:lnTo>
                <a:lnTo>
                  <a:pt x="2298" y="66230"/>
                </a:lnTo>
                <a:lnTo>
                  <a:pt x="762" y="69888"/>
                </a:lnTo>
                <a:lnTo>
                  <a:pt x="609" y="70192"/>
                </a:lnTo>
                <a:lnTo>
                  <a:pt x="609" y="70650"/>
                </a:lnTo>
                <a:lnTo>
                  <a:pt x="457" y="70954"/>
                </a:lnTo>
                <a:lnTo>
                  <a:pt x="0" y="74625"/>
                </a:lnTo>
                <a:lnTo>
                  <a:pt x="0" y="502221"/>
                </a:lnTo>
                <a:lnTo>
                  <a:pt x="457" y="505891"/>
                </a:lnTo>
                <a:lnTo>
                  <a:pt x="609" y="506234"/>
                </a:lnTo>
                <a:lnTo>
                  <a:pt x="609" y="506577"/>
                </a:lnTo>
                <a:lnTo>
                  <a:pt x="2209" y="510235"/>
                </a:lnTo>
                <a:lnTo>
                  <a:pt x="2298" y="510654"/>
                </a:lnTo>
                <a:lnTo>
                  <a:pt x="2603" y="511060"/>
                </a:lnTo>
                <a:lnTo>
                  <a:pt x="5041" y="514718"/>
                </a:lnTo>
                <a:lnTo>
                  <a:pt x="5194" y="514921"/>
                </a:lnTo>
                <a:lnTo>
                  <a:pt x="5194" y="515099"/>
                </a:lnTo>
                <a:lnTo>
                  <a:pt x="5499" y="515277"/>
                </a:lnTo>
                <a:lnTo>
                  <a:pt x="9169" y="519023"/>
                </a:lnTo>
                <a:lnTo>
                  <a:pt x="13589" y="522668"/>
                </a:lnTo>
                <a:lnTo>
                  <a:pt x="19088" y="526262"/>
                </a:lnTo>
                <a:lnTo>
                  <a:pt x="25196" y="529691"/>
                </a:lnTo>
                <a:lnTo>
                  <a:pt x="32219" y="532993"/>
                </a:lnTo>
                <a:lnTo>
                  <a:pt x="39569" y="535942"/>
                </a:lnTo>
                <a:lnTo>
                  <a:pt x="19167" y="523628"/>
                </a:lnTo>
                <a:lnTo>
                  <a:pt x="12994" y="512155"/>
                </a:lnTo>
                <a:lnTo>
                  <a:pt x="7632" y="90804"/>
                </a:lnTo>
                <a:lnTo>
                  <a:pt x="11455" y="90804"/>
                </a:lnTo>
                <a:lnTo>
                  <a:pt x="11455" y="83798"/>
                </a:lnTo>
                <a:lnTo>
                  <a:pt x="11150" y="83477"/>
                </a:lnTo>
                <a:lnTo>
                  <a:pt x="9169" y="80416"/>
                </a:lnTo>
                <a:lnTo>
                  <a:pt x="7937" y="77673"/>
                </a:lnTo>
                <a:lnTo>
                  <a:pt x="7680" y="75488"/>
                </a:lnTo>
                <a:lnTo>
                  <a:pt x="7683" y="74625"/>
                </a:lnTo>
                <a:lnTo>
                  <a:pt x="42760" y="47764"/>
                </a:lnTo>
                <a:lnTo>
                  <a:pt x="80162" y="36169"/>
                </a:lnTo>
                <a:lnTo>
                  <a:pt x="142621" y="23799"/>
                </a:lnTo>
                <a:lnTo>
                  <a:pt x="202780" y="16179"/>
                </a:lnTo>
                <a:lnTo>
                  <a:pt x="270878" y="10833"/>
                </a:lnTo>
                <a:lnTo>
                  <a:pt x="344627" y="8089"/>
                </a:lnTo>
                <a:lnTo>
                  <a:pt x="383413" y="7632"/>
                </a:lnTo>
                <a:lnTo>
                  <a:pt x="553052" y="7632"/>
                </a:lnTo>
                <a:lnTo>
                  <a:pt x="531368" y="5638"/>
                </a:lnTo>
                <a:lnTo>
                  <a:pt x="496252" y="3200"/>
                </a:lnTo>
                <a:lnTo>
                  <a:pt x="459917" y="1524"/>
                </a:lnTo>
                <a:lnTo>
                  <a:pt x="422198" y="457"/>
                </a:lnTo>
                <a:lnTo>
                  <a:pt x="383260" y="0"/>
                </a:lnTo>
                <a:close/>
              </a:path>
              <a:path w="767079" h="535939">
                <a:moveTo>
                  <a:pt x="11455" y="90804"/>
                </a:moveTo>
                <a:lnTo>
                  <a:pt x="7632" y="90804"/>
                </a:lnTo>
                <a:lnTo>
                  <a:pt x="9169" y="92328"/>
                </a:lnTo>
                <a:lnTo>
                  <a:pt x="11455" y="94220"/>
                </a:lnTo>
                <a:lnTo>
                  <a:pt x="11455" y="90804"/>
                </a:lnTo>
                <a:close/>
              </a:path>
              <a:path w="767079" h="535939">
                <a:moveTo>
                  <a:pt x="553052" y="7632"/>
                </a:moveTo>
                <a:lnTo>
                  <a:pt x="383413" y="7632"/>
                </a:lnTo>
                <a:lnTo>
                  <a:pt x="422198" y="8089"/>
                </a:lnTo>
                <a:lnTo>
                  <a:pt x="459765" y="9156"/>
                </a:lnTo>
                <a:lnTo>
                  <a:pt x="530758" y="13271"/>
                </a:lnTo>
                <a:lnTo>
                  <a:pt x="595045" y="19837"/>
                </a:lnTo>
                <a:lnTo>
                  <a:pt x="651078" y="28384"/>
                </a:lnTo>
                <a:lnTo>
                  <a:pt x="697039" y="38912"/>
                </a:lnTo>
                <a:lnTo>
                  <a:pt x="738563" y="54178"/>
                </a:lnTo>
                <a:lnTo>
                  <a:pt x="740654" y="54899"/>
                </a:lnTo>
                <a:lnTo>
                  <a:pt x="762772" y="68243"/>
                </a:lnTo>
                <a:lnTo>
                  <a:pt x="766673" y="75488"/>
                </a:lnTo>
                <a:lnTo>
                  <a:pt x="766673" y="74625"/>
                </a:lnTo>
                <a:lnTo>
                  <a:pt x="766216" y="70954"/>
                </a:lnTo>
                <a:lnTo>
                  <a:pt x="766216" y="70650"/>
                </a:lnTo>
                <a:lnTo>
                  <a:pt x="766064" y="70192"/>
                </a:lnTo>
                <a:lnTo>
                  <a:pt x="765911" y="69888"/>
                </a:lnTo>
                <a:lnTo>
                  <a:pt x="764374" y="66230"/>
                </a:lnTo>
                <a:lnTo>
                  <a:pt x="764374" y="66078"/>
                </a:lnTo>
                <a:lnTo>
                  <a:pt x="764222" y="65773"/>
                </a:lnTo>
                <a:lnTo>
                  <a:pt x="764082" y="65620"/>
                </a:lnTo>
                <a:lnTo>
                  <a:pt x="761631" y="62115"/>
                </a:lnTo>
                <a:lnTo>
                  <a:pt x="761479" y="61798"/>
                </a:lnTo>
                <a:lnTo>
                  <a:pt x="761479" y="61645"/>
                </a:lnTo>
                <a:lnTo>
                  <a:pt x="757669" y="57835"/>
                </a:lnTo>
                <a:lnTo>
                  <a:pt x="718273" y="37541"/>
                </a:lnTo>
                <a:lnTo>
                  <a:pt x="676884" y="26098"/>
                </a:lnTo>
                <a:lnTo>
                  <a:pt x="625284" y="16332"/>
                </a:lnTo>
                <a:lnTo>
                  <a:pt x="564654" y="8699"/>
                </a:lnTo>
                <a:lnTo>
                  <a:pt x="553052" y="7632"/>
                </a:lnTo>
                <a:close/>
              </a:path>
            </a:pathLst>
          </a:custGeom>
          <a:solidFill>
            <a:srgbClr val="666666"/>
          </a:solidFill>
        </p:spPr>
        <p:txBody>
          <a:bodyPr wrap="square" lIns="0" tIns="0" rIns="0" bIns="0" rtlCol="0"/>
          <a:lstStyle/>
          <a:p>
            <a:endParaRPr/>
          </a:p>
        </p:txBody>
      </p:sp>
      <p:sp>
        <p:nvSpPr>
          <p:cNvPr id="22" name="object 26"/>
          <p:cNvSpPr/>
          <p:nvPr/>
        </p:nvSpPr>
        <p:spPr>
          <a:xfrm>
            <a:off x="6826170" y="3865736"/>
            <a:ext cx="753745" cy="497840"/>
          </a:xfrm>
          <a:custGeom>
            <a:avLst/>
            <a:gdLst/>
            <a:ahLst/>
            <a:cxnLst/>
            <a:rect l="l" t="t" r="r" b="b"/>
            <a:pathLst>
              <a:path w="753745" h="497839">
                <a:moveTo>
                  <a:pt x="0" y="436589"/>
                </a:moveTo>
                <a:lnTo>
                  <a:pt x="59512" y="466490"/>
                </a:lnTo>
                <a:lnTo>
                  <a:pt x="105852" y="477015"/>
                </a:lnTo>
                <a:lnTo>
                  <a:pt x="162013" y="485697"/>
                </a:lnTo>
                <a:lnTo>
                  <a:pt x="226464" y="492253"/>
                </a:lnTo>
                <a:lnTo>
                  <a:pt x="297679" y="496395"/>
                </a:lnTo>
                <a:lnTo>
                  <a:pt x="374129" y="497840"/>
                </a:lnTo>
                <a:lnTo>
                  <a:pt x="450633" y="496395"/>
                </a:lnTo>
                <a:lnTo>
                  <a:pt x="521888" y="492253"/>
                </a:lnTo>
                <a:lnTo>
                  <a:pt x="542013" y="490207"/>
                </a:lnTo>
                <a:lnTo>
                  <a:pt x="366496" y="490207"/>
                </a:lnTo>
                <a:lnTo>
                  <a:pt x="290046" y="488763"/>
                </a:lnTo>
                <a:lnTo>
                  <a:pt x="218832" y="484620"/>
                </a:lnTo>
                <a:lnTo>
                  <a:pt x="154380" y="478065"/>
                </a:lnTo>
                <a:lnTo>
                  <a:pt x="98220" y="469384"/>
                </a:lnTo>
                <a:lnTo>
                  <a:pt x="51879" y="458860"/>
                </a:lnTo>
                <a:lnTo>
                  <a:pt x="16886" y="446782"/>
                </a:lnTo>
                <a:lnTo>
                  <a:pt x="0" y="436589"/>
                </a:lnTo>
                <a:close/>
              </a:path>
              <a:path w="753745" h="497839">
                <a:moveTo>
                  <a:pt x="753732" y="0"/>
                </a:moveTo>
                <a:lnTo>
                  <a:pt x="746086" y="14234"/>
                </a:lnTo>
                <a:lnTo>
                  <a:pt x="542013" y="490207"/>
                </a:lnTo>
                <a:lnTo>
                  <a:pt x="586370" y="485697"/>
                </a:lnTo>
                <a:lnTo>
                  <a:pt x="642550" y="477015"/>
                </a:lnTo>
                <a:lnTo>
                  <a:pt x="688902" y="466490"/>
                </a:lnTo>
                <a:lnTo>
                  <a:pt x="746020" y="441057"/>
                </a:lnTo>
                <a:lnTo>
                  <a:pt x="753732" y="426720"/>
                </a:lnTo>
                <a:lnTo>
                  <a:pt x="753732" y="0"/>
                </a:lnTo>
                <a:close/>
              </a:path>
            </a:pathLst>
          </a:custGeom>
          <a:solidFill>
            <a:srgbClr val="000000"/>
          </a:solidFill>
        </p:spPr>
        <p:txBody>
          <a:bodyPr wrap="square" lIns="0" tIns="0" rIns="0" bIns="0" rtlCol="0"/>
          <a:lstStyle/>
          <a:p>
            <a:endParaRPr/>
          </a:p>
        </p:txBody>
      </p:sp>
      <p:sp>
        <p:nvSpPr>
          <p:cNvPr id="23" name="object 27"/>
          <p:cNvSpPr/>
          <p:nvPr/>
        </p:nvSpPr>
        <p:spPr>
          <a:xfrm>
            <a:off x="7566955" y="3848259"/>
            <a:ext cx="13335" cy="31750"/>
          </a:xfrm>
          <a:custGeom>
            <a:avLst/>
            <a:gdLst/>
            <a:ahLst/>
            <a:cxnLst/>
            <a:rect l="l" t="t" r="r" b="b"/>
            <a:pathLst>
              <a:path w="13335" h="31750">
                <a:moveTo>
                  <a:pt x="0" y="0"/>
                </a:moveTo>
                <a:lnTo>
                  <a:pt x="5301" y="9844"/>
                </a:lnTo>
                <a:lnTo>
                  <a:pt x="5301" y="31712"/>
                </a:lnTo>
                <a:lnTo>
                  <a:pt x="12947" y="17477"/>
                </a:lnTo>
                <a:lnTo>
                  <a:pt x="5235" y="3158"/>
                </a:lnTo>
                <a:lnTo>
                  <a:pt x="0" y="0"/>
                </a:lnTo>
                <a:close/>
              </a:path>
            </a:pathLst>
          </a:custGeom>
          <a:solidFill>
            <a:srgbClr val="000000"/>
          </a:solidFill>
        </p:spPr>
        <p:txBody>
          <a:bodyPr wrap="square" lIns="0" tIns="0" rIns="0" bIns="0" rtlCol="0"/>
          <a:lstStyle/>
          <a:p>
            <a:endParaRPr/>
          </a:p>
        </p:txBody>
      </p:sp>
      <p:sp>
        <p:nvSpPr>
          <p:cNvPr id="24" name="object 28"/>
          <p:cNvSpPr/>
          <p:nvPr/>
        </p:nvSpPr>
        <p:spPr>
          <a:xfrm>
            <a:off x="6817051" y="3832168"/>
            <a:ext cx="767080" cy="535305"/>
          </a:xfrm>
          <a:custGeom>
            <a:avLst/>
            <a:gdLst/>
            <a:ahLst/>
            <a:cxnLst/>
            <a:rect l="l" t="t" r="r" b="b"/>
            <a:pathLst>
              <a:path w="767079" h="535304">
                <a:moveTo>
                  <a:pt x="0" y="459773"/>
                </a:moveTo>
                <a:lnTo>
                  <a:pt x="0" y="460859"/>
                </a:lnTo>
                <a:lnTo>
                  <a:pt x="457" y="464517"/>
                </a:lnTo>
                <a:lnTo>
                  <a:pt x="609" y="464873"/>
                </a:lnTo>
                <a:lnTo>
                  <a:pt x="609" y="465203"/>
                </a:lnTo>
                <a:lnTo>
                  <a:pt x="2203" y="468873"/>
                </a:lnTo>
                <a:lnTo>
                  <a:pt x="2286" y="469280"/>
                </a:lnTo>
                <a:lnTo>
                  <a:pt x="2590" y="469699"/>
                </a:lnTo>
                <a:lnTo>
                  <a:pt x="5029" y="473356"/>
                </a:lnTo>
                <a:lnTo>
                  <a:pt x="5181" y="473559"/>
                </a:lnTo>
                <a:lnTo>
                  <a:pt x="5181" y="473737"/>
                </a:lnTo>
                <a:lnTo>
                  <a:pt x="5486" y="473902"/>
                </a:lnTo>
                <a:lnTo>
                  <a:pt x="9156" y="477662"/>
                </a:lnTo>
                <a:lnTo>
                  <a:pt x="13588" y="481306"/>
                </a:lnTo>
                <a:lnTo>
                  <a:pt x="48399" y="497893"/>
                </a:lnTo>
                <a:lnTo>
                  <a:pt x="89776" y="509323"/>
                </a:lnTo>
                <a:lnTo>
                  <a:pt x="141389" y="518987"/>
                </a:lnTo>
                <a:lnTo>
                  <a:pt x="202006" y="526684"/>
                </a:lnTo>
                <a:lnTo>
                  <a:pt x="270408" y="532068"/>
                </a:lnTo>
                <a:lnTo>
                  <a:pt x="344474" y="534939"/>
                </a:lnTo>
                <a:lnTo>
                  <a:pt x="383400" y="535281"/>
                </a:lnTo>
                <a:lnTo>
                  <a:pt x="422338" y="534939"/>
                </a:lnTo>
                <a:lnTo>
                  <a:pt x="460057" y="533796"/>
                </a:lnTo>
                <a:lnTo>
                  <a:pt x="496392" y="532068"/>
                </a:lnTo>
                <a:lnTo>
                  <a:pt x="531367" y="529655"/>
                </a:lnTo>
                <a:lnTo>
                  <a:pt x="553653" y="527649"/>
                </a:lnTo>
                <a:lnTo>
                  <a:pt x="383247" y="527649"/>
                </a:lnTo>
                <a:lnTo>
                  <a:pt x="344627" y="527306"/>
                </a:lnTo>
                <a:lnTo>
                  <a:pt x="270713" y="524448"/>
                </a:lnTo>
                <a:lnTo>
                  <a:pt x="202696" y="519068"/>
                </a:lnTo>
                <a:lnTo>
                  <a:pt x="142455" y="511431"/>
                </a:lnTo>
                <a:lnTo>
                  <a:pt x="91300" y="501868"/>
                </a:lnTo>
                <a:lnTo>
                  <a:pt x="50838" y="490628"/>
                </a:lnTo>
                <a:lnTo>
                  <a:pt x="27565" y="480889"/>
                </a:lnTo>
                <a:lnTo>
                  <a:pt x="26005" y="480350"/>
                </a:lnTo>
                <a:lnTo>
                  <a:pt x="3889" y="467001"/>
                </a:lnTo>
                <a:lnTo>
                  <a:pt x="0" y="459773"/>
                </a:lnTo>
                <a:close/>
              </a:path>
              <a:path w="767079" h="535304">
                <a:moveTo>
                  <a:pt x="766660" y="49430"/>
                </a:moveTo>
                <a:lnTo>
                  <a:pt x="759028" y="49430"/>
                </a:lnTo>
                <a:lnTo>
                  <a:pt x="758974" y="460859"/>
                </a:lnTo>
                <a:lnTo>
                  <a:pt x="758723" y="463044"/>
                </a:lnTo>
                <a:lnTo>
                  <a:pt x="723912" y="487644"/>
                </a:lnTo>
                <a:lnTo>
                  <a:pt x="686498" y="499290"/>
                </a:lnTo>
                <a:lnTo>
                  <a:pt x="624052" y="511444"/>
                </a:lnTo>
                <a:lnTo>
                  <a:pt x="563892" y="519089"/>
                </a:lnTo>
                <a:lnTo>
                  <a:pt x="495935" y="524448"/>
                </a:lnTo>
                <a:lnTo>
                  <a:pt x="422033" y="527306"/>
                </a:lnTo>
                <a:lnTo>
                  <a:pt x="383247" y="527649"/>
                </a:lnTo>
                <a:lnTo>
                  <a:pt x="553653" y="527649"/>
                </a:lnTo>
                <a:lnTo>
                  <a:pt x="596099" y="523102"/>
                </a:lnTo>
                <a:lnTo>
                  <a:pt x="652449" y="514365"/>
                </a:lnTo>
                <a:lnTo>
                  <a:pt x="699173" y="503773"/>
                </a:lnTo>
                <a:lnTo>
                  <a:pt x="741616" y="488203"/>
                </a:lnTo>
                <a:lnTo>
                  <a:pt x="761618" y="473559"/>
                </a:lnTo>
                <a:lnTo>
                  <a:pt x="761618" y="473356"/>
                </a:lnTo>
                <a:lnTo>
                  <a:pt x="764070" y="469699"/>
                </a:lnTo>
                <a:lnTo>
                  <a:pt x="764374" y="469280"/>
                </a:lnTo>
                <a:lnTo>
                  <a:pt x="764457" y="468873"/>
                </a:lnTo>
                <a:lnTo>
                  <a:pt x="765898" y="465533"/>
                </a:lnTo>
                <a:lnTo>
                  <a:pt x="766203" y="464873"/>
                </a:lnTo>
                <a:lnTo>
                  <a:pt x="766203" y="464517"/>
                </a:lnTo>
                <a:lnTo>
                  <a:pt x="766608" y="460859"/>
                </a:lnTo>
                <a:lnTo>
                  <a:pt x="766660" y="49430"/>
                </a:lnTo>
                <a:close/>
              </a:path>
              <a:path w="767079" h="535304">
                <a:moveTo>
                  <a:pt x="508245" y="519068"/>
                </a:moveTo>
                <a:lnTo>
                  <a:pt x="452118" y="522331"/>
                </a:lnTo>
                <a:lnTo>
                  <a:pt x="375615" y="523775"/>
                </a:lnTo>
                <a:lnTo>
                  <a:pt x="505752" y="523775"/>
                </a:lnTo>
                <a:lnTo>
                  <a:pt x="508245" y="519068"/>
                </a:lnTo>
                <a:close/>
              </a:path>
              <a:path w="767079" h="535304">
                <a:moveTo>
                  <a:pt x="755205" y="52856"/>
                </a:moveTo>
                <a:lnTo>
                  <a:pt x="508245" y="519068"/>
                </a:lnTo>
                <a:lnTo>
                  <a:pt x="523372" y="518189"/>
                </a:lnTo>
                <a:lnTo>
                  <a:pt x="587851" y="511634"/>
                </a:lnTo>
                <a:lnTo>
                  <a:pt x="644029" y="502952"/>
                </a:lnTo>
                <a:lnTo>
                  <a:pt x="690379" y="492429"/>
                </a:lnTo>
                <a:lnTo>
                  <a:pt x="747493" y="467001"/>
                </a:lnTo>
                <a:lnTo>
                  <a:pt x="755205" y="452668"/>
                </a:lnTo>
                <a:lnTo>
                  <a:pt x="755205" y="52856"/>
                </a:lnTo>
                <a:close/>
              </a:path>
              <a:path w="767079" h="535304">
                <a:moveTo>
                  <a:pt x="728239" y="0"/>
                </a:moveTo>
                <a:lnTo>
                  <a:pt x="747493" y="11616"/>
                </a:lnTo>
                <a:lnTo>
                  <a:pt x="753843" y="23406"/>
                </a:lnTo>
                <a:lnTo>
                  <a:pt x="755510" y="25173"/>
                </a:lnTo>
                <a:lnTo>
                  <a:pt x="757504" y="28221"/>
                </a:lnTo>
                <a:lnTo>
                  <a:pt x="758723" y="30964"/>
                </a:lnTo>
                <a:lnTo>
                  <a:pt x="759028" y="33720"/>
                </a:lnTo>
                <a:lnTo>
                  <a:pt x="758723" y="36311"/>
                </a:lnTo>
                <a:lnTo>
                  <a:pt x="757504" y="39054"/>
                </a:lnTo>
                <a:lnTo>
                  <a:pt x="755510" y="42115"/>
                </a:lnTo>
                <a:lnTo>
                  <a:pt x="755205" y="42435"/>
                </a:lnTo>
                <a:lnTo>
                  <a:pt x="755205" y="52856"/>
                </a:lnTo>
                <a:lnTo>
                  <a:pt x="757961" y="50649"/>
                </a:lnTo>
                <a:lnTo>
                  <a:pt x="759028" y="49430"/>
                </a:lnTo>
                <a:lnTo>
                  <a:pt x="766660" y="49430"/>
                </a:lnTo>
                <a:lnTo>
                  <a:pt x="766660" y="33250"/>
                </a:lnTo>
                <a:lnTo>
                  <a:pt x="766203" y="29593"/>
                </a:lnTo>
                <a:lnTo>
                  <a:pt x="766203" y="29288"/>
                </a:lnTo>
                <a:lnTo>
                  <a:pt x="766051" y="28831"/>
                </a:lnTo>
                <a:lnTo>
                  <a:pt x="765771" y="28221"/>
                </a:lnTo>
                <a:lnTo>
                  <a:pt x="764501" y="25173"/>
                </a:lnTo>
                <a:lnTo>
                  <a:pt x="764374" y="24716"/>
                </a:lnTo>
                <a:lnTo>
                  <a:pt x="764222" y="24411"/>
                </a:lnTo>
                <a:lnTo>
                  <a:pt x="764070" y="24259"/>
                </a:lnTo>
                <a:lnTo>
                  <a:pt x="761618" y="20741"/>
                </a:lnTo>
                <a:lnTo>
                  <a:pt x="761466" y="20436"/>
                </a:lnTo>
                <a:lnTo>
                  <a:pt x="761466" y="20284"/>
                </a:lnTo>
                <a:lnTo>
                  <a:pt x="757656" y="16474"/>
                </a:lnTo>
                <a:lnTo>
                  <a:pt x="753071" y="12803"/>
                </a:lnTo>
                <a:lnTo>
                  <a:pt x="747572" y="9146"/>
                </a:lnTo>
                <a:lnTo>
                  <a:pt x="741464" y="5780"/>
                </a:lnTo>
                <a:lnTo>
                  <a:pt x="734440" y="2428"/>
                </a:lnTo>
                <a:lnTo>
                  <a:pt x="728239" y="0"/>
                </a:lnTo>
                <a:close/>
              </a:path>
            </a:pathLst>
          </a:custGeom>
          <a:solidFill>
            <a:srgbClr val="000000"/>
          </a:solidFill>
        </p:spPr>
        <p:txBody>
          <a:bodyPr wrap="square" lIns="0" tIns="0" rIns="0" bIns="0" rtlCol="0"/>
          <a:lstStyle/>
          <a:p>
            <a:endParaRPr/>
          </a:p>
        </p:txBody>
      </p:sp>
      <p:sp>
        <p:nvSpPr>
          <p:cNvPr id="25" name="object 29"/>
          <p:cNvSpPr/>
          <p:nvPr/>
        </p:nvSpPr>
        <p:spPr>
          <a:xfrm>
            <a:off x="6813228" y="3858104"/>
            <a:ext cx="759460" cy="497840"/>
          </a:xfrm>
          <a:custGeom>
            <a:avLst/>
            <a:gdLst/>
            <a:ahLst/>
            <a:cxnLst/>
            <a:rect l="l" t="t" r="r" b="b"/>
            <a:pathLst>
              <a:path w="759460" h="497839">
                <a:moveTo>
                  <a:pt x="0" y="0"/>
                </a:moveTo>
                <a:lnTo>
                  <a:pt x="0" y="426732"/>
                </a:lnTo>
                <a:lnTo>
                  <a:pt x="7711" y="441066"/>
                </a:lnTo>
                <a:lnTo>
                  <a:pt x="64820" y="466493"/>
                </a:lnTo>
                <a:lnTo>
                  <a:pt x="111161" y="477016"/>
                </a:lnTo>
                <a:lnTo>
                  <a:pt x="167321" y="485698"/>
                </a:lnTo>
                <a:lnTo>
                  <a:pt x="231773" y="492253"/>
                </a:lnTo>
                <a:lnTo>
                  <a:pt x="302988" y="496395"/>
                </a:lnTo>
                <a:lnTo>
                  <a:pt x="379437" y="497840"/>
                </a:lnTo>
                <a:lnTo>
                  <a:pt x="455941" y="496395"/>
                </a:lnTo>
                <a:lnTo>
                  <a:pt x="527195" y="492253"/>
                </a:lnTo>
                <a:lnTo>
                  <a:pt x="591674" y="485698"/>
                </a:lnTo>
                <a:lnTo>
                  <a:pt x="647852" y="477016"/>
                </a:lnTo>
                <a:lnTo>
                  <a:pt x="694202" y="466493"/>
                </a:lnTo>
                <a:lnTo>
                  <a:pt x="751316" y="441066"/>
                </a:lnTo>
                <a:lnTo>
                  <a:pt x="759028" y="426732"/>
                </a:lnTo>
                <a:lnTo>
                  <a:pt x="759028" y="71107"/>
                </a:lnTo>
                <a:lnTo>
                  <a:pt x="379437" y="71107"/>
                </a:lnTo>
                <a:lnTo>
                  <a:pt x="302988" y="69666"/>
                </a:lnTo>
                <a:lnTo>
                  <a:pt x="231773" y="65533"/>
                </a:lnTo>
                <a:lnTo>
                  <a:pt x="167321" y="58989"/>
                </a:lnTo>
                <a:lnTo>
                  <a:pt x="111161" y="50317"/>
                </a:lnTo>
                <a:lnTo>
                  <a:pt x="64820" y="39800"/>
                </a:lnTo>
                <a:lnTo>
                  <a:pt x="7711" y="14358"/>
                </a:lnTo>
                <a:lnTo>
                  <a:pt x="0" y="0"/>
                </a:lnTo>
                <a:close/>
              </a:path>
              <a:path w="759460" h="497839">
                <a:moveTo>
                  <a:pt x="759028" y="0"/>
                </a:moveTo>
                <a:lnTo>
                  <a:pt x="729199" y="27719"/>
                </a:lnTo>
                <a:lnTo>
                  <a:pt x="647852" y="50317"/>
                </a:lnTo>
                <a:lnTo>
                  <a:pt x="591674" y="58989"/>
                </a:lnTo>
                <a:lnTo>
                  <a:pt x="527195" y="65533"/>
                </a:lnTo>
                <a:lnTo>
                  <a:pt x="455941" y="69666"/>
                </a:lnTo>
                <a:lnTo>
                  <a:pt x="379437" y="71107"/>
                </a:lnTo>
                <a:lnTo>
                  <a:pt x="759028" y="71107"/>
                </a:lnTo>
                <a:lnTo>
                  <a:pt x="759028" y="0"/>
                </a:lnTo>
                <a:close/>
              </a:path>
            </a:pathLst>
          </a:custGeom>
          <a:solidFill>
            <a:srgbClr val="FFFFFF"/>
          </a:solidFill>
        </p:spPr>
        <p:txBody>
          <a:bodyPr wrap="square" lIns="0" tIns="0" rIns="0" bIns="0" rtlCol="0"/>
          <a:lstStyle/>
          <a:p>
            <a:endParaRPr/>
          </a:p>
        </p:txBody>
      </p:sp>
      <p:sp>
        <p:nvSpPr>
          <p:cNvPr id="26" name="object 30"/>
          <p:cNvSpPr/>
          <p:nvPr/>
        </p:nvSpPr>
        <p:spPr>
          <a:xfrm>
            <a:off x="6813228" y="3786984"/>
            <a:ext cx="759460" cy="142240"/>
          </a:xfrm>
          <a:custGeom>
            <a:avLst/>
            <a:gdLst/>
            <a:ahLst/>
            <a:cxnLst/>
            <a:rect l="l" t="t" r="r" b="b"/>
            <a:pathLst>
              <a:path w="759460" h="142239">
                <a:moveTo>
                  <a:pt x="379437" y="0"/>
                </a:moveTo>
                <a:lnTo>
                  <a:pt x="302988" y="1446"/>
                </a:lnTo>
                <a:lnTo>
                  <a:pt x="231773" y="5595"/>
                </a:lnTo>
                <a:lnTo>
                  <a:pt x="167321" y="12158"/>
                </a:lnTo>
                <a:lnTo>
                  <a:pt x="111161" y="20848"/>
                </a:lnTo>
                <a:lnTo>
                  <a:pt x="64820" y="31377"/>
                </a:lnTo>
                <a:lnTo>
                  <a:pt x="7711" y="56800"/>
                </a:lnTo>
                <a:lnTo>
                  <a:pt x="0" y="71120"/>
                </a:lnTo>
                <a:lnTo>
                  <a:pt x="7711" y="85478"/>
                </a:lnTo>
                <a:lnTo>
                  <a:pt x="64820" y="110920"/>
                </a:lnTo>
                <a:lnTo>
                  <a:pt x="111161" y="121437"/>
                </a:lnTo>
                <a:lnTo>
                  <a:pt x="167321" y="130109"/>
                </a:lnTo>
                <a:lnTo>
                  <a:pt x="231773" y="136653"/>
                </a:lnTo>
                <a:lnTo>
                  <a:pt x="302988" y="140786"/>
                </a:lnTo>
                <a:lnTo>
                  <a:pt x="379437" y="142227"/>
                </a:lnTo>
                <a:lnTo>
                  <a:pt x="455941" y="140786"/>
                </a:lnTo>
                <a:lnTo>
                  <a:pt x="527195" y="136653"/>
                </a:lnTo>
                <a:lnTo>
                  <a:pt x="591674" y="130109"/>
                </a:lnTo>
                <a:lnTo>
                  <a:pt x="647852" y="121437"/>
                </a:lnTo>
                <a:lnTo>
                  <a:pt x="694202" y="110920"/>
                </a:lnTo>
                <a:lnTo>
                  <a:pt x="751316" y="85478"/>
                </a:lnTo>
                <a:lnTo>
                  <a:pt x="759028" y="71120"/>
                </a:lnTo>
                <a:lnTo>
                  <a:pt x="751316" y="56800"/>
                </a:lnTo>
                <a:lnTo>
                  <a:pt x="694202" y="31377"/>
                </a:lnTo>
                <a:lnTo>
                  <a:pt x="647852" y="20848"/>
                </a:lnTo>
                <a:lnTo>
                  <a:pt x="591674" y="12158"/>
                </a:lnTo>
                <a:lnTo>
                  <a:pt x="527195" y="5595"/>
                </a:lnTo>
                <a:lnTo>
                  <a:pt x="455941" y="1446"/>
                </a:lnTo>
                <a:lnTo>
                  <a:pt x="379437" y="0"/>
                </a:lnTo>
                <a:close/>
              </a:path>
            </a:pathLst>
          </a:custGeom>
          <a:solidFill>
            <a:srgbClr val="FFFFFF"/>
          </a:solidFill>
        </p:spPr>
        <p:txBody>
          <a:bodyPr wrap="square" lIns="0" tIns="0" rIns="0" bIns="0" rtlCol="0"/>
          <a:lstStyle/>
          <a:p>
            <a:endParaRPr/>
          </a:p>
        </p:txBody>
      </p:sp>
      <p:sp>
        <p:nvSpPr>
          <p:cNvPr id="27" name="object 31"/>
          <p:cNvSpPr/>
          <p:nvPr/>
        </p:nvSpPr>
        <p:spPr>
          <a:xfrm>
            <a:off x="6813227" y="3786982"/>
            <a:ext cx="759460" cy="142240"/>
          </a:xfrm>
          <a:custGeom>
            <a:avLst/>
            <a:gdLst/>
            <a:ahLst/>
            <a:cxnLst/>
            <a:rect l="l" t="t" r="r" b="b"/>
            <a:pathLst>
              <a:path w="759460" h="142239">
                <a:moveTo>
                  <a:pt x="759032" y="71116"/>
                </a:moveTo>
                <a:lnTo>
                  <a:pt x="729202" y="98839"/>
                </a:lnTo>
                <a:lnTo>
                  <a:pt x="647853" y="121440"/>
                </a:lnTo>
                <a:lnTo>
                  <a:pt x="591675" y="130113"/>
                </a:lnTo>
                <a:lnTo>
                  <a:pt x="527195" y="136658"/>
                </a:lnTo>
                <a:lnTo>
                  <a:pt x="455941" y="140792"/>
                </a:lnTo>
                <a:lnTo>
                  <a:pt x="379439" y="142233"/>
                </a:lnTo>
                <a:lnTo>
                  <a:pt x="302988" y="140792"/>
                </a:lnTo>
                <a:lnTo>
                  <a:pt x="231772" y="136658"/>
                </a:lnTo>
                <a:lnTo>
                  <a:pt x="167320" y="130113"/>
                </a:lnTo>
                <a:lnTo>
                  <a:pt x="111159" y="121440"/>
                </a:lnTo>
                <a:lnTo>
                  <a:pt x="64819" y="110921"/>
                </a:lnTo>
                <a:lnTo>
                  <a:pt x="7711" y="85476"/>
                </a:lnTo>
                <a:lnTo>
                  <a:pt x="0" y="71116"/>
                </a:lnTo>
                <a:lnTo>
                  <a:pt x="7711" y="56800"/>
                </a:lnTo>
                <a:lnTo>
                  <a:pt x="64819" y="31379"/>
                </a:lnTo>
                <a:lnTo>
                  <a:pt x="111159" y="20850"/>
                </a:lnTo>
                <a:lnTo>
                  <a:pt x="167320" y="12160"/>
                </a:lnTo>
                <a:lnTo>
                  <a:pt x="231772" y="5596"/>
                </a:lnTo>
                <a:lnTo>
                  <a:pt x="302988" y="1447"/>
                </a:lnTo>
                <a:lnTo>
                  <a:pt x="379439" y="0"/>
                </a:lnTo>
                <a:lnTo>
                  <a:pt x="455941" y="1447"/>
                </a:lnTo>
                <a:lnTo>
                  <a:pt x="527195" y="5596"/>
                </a:lnTo>
                <a:lnTo>
                  <a:pt x="591675" y="12160"/>
                </a:lnTo>
                <a:lnTo>
                  <a:pt x="647853" y="20850"/>
                </a:lnTo>
                <a:lnTo>
                  <a:pt x="694204" y="31379"/>
                </a:lnTo>
                <a:lnTo>
                  <a:pt x="751320" y="56800"/>
                </a:lnTo>
                <a:lnTo>
                  <a:pt x="759032" y="71116"/>
                </a:lnTo>
                <a:close/>
              </a:path>
            </a:pathLst>
          </a:custGeom>
          <a:ln w="7630">
            <a:solidFill>
              <a:srgbClr val="000000"/>
            </a:solidFill>
          </a:ln>
        </p:spPr>
        <p:txBody>
          <a:bodyPr wrap="square" lIns="0" tIns="0" rIns="0" bIns="0" rtlCol="0"/>
          <a:lstStyle/>
          <a:p>
            <a:endParaRPr/>
          </a:p>
        </p:txBody>
      </p:sp>
      <p:sp>
        <p:nvSpPr>
          <p:cNvPr id="28" name="object 32"/>
          <p:cNvSpPr/>
          <p:nvPr/>
        </p:nvSpPr>
        <p:spPr>
          <a:xfrm>
            <a:off x="6813227" y="3858098"/>
            <a:ext cx="759460" cy="498475"/>
          </a:xfrm>
          <a:custGeom>
            <a:avLst/>
            <a:gdLst/>
            <a:ahLst/>
            <a:cxnLst/>
            <a:rect l="l" t="t" r="r" b="b"/>
            <a:pathLst>
              <a:path w="759460" h="498475">
                <a:moveTo>
                  <a:pt x="759032" y="0"/>
                </a:moveTo>
                <a:lnTo>
                  <a:pt x="759032" y="426730"/>
                </a:lnTo>
                <a:lnTo>
                  <a:pt x="751320" y="441064"/>
                </a:lnTo>
                <a:lnTo>
                  <a:pt x="694204" y="466494"/>
                </a:lnTo>
                <a:lnTo>
                  <a:pt x="647853" y="477019"/>
                </a:lnTo>
                <a:lnTo>
                  <a:pt x="591675" y="485702"/>
                </a:lnTo>
                <a:lnTo>
                  <a:pt x="527195" y="492259"/>
                </a:lnTo>
                <a:lnTo>
                  <a:pt x="455941" y="496402"/>
                </a:lnTo>
                <a:lnTo>
                  <a:pt x="379439" y="497847"/>
                </a:lnTo>
                <a:lnTo>
                  <a:pt x="302988" y="496402"/>
                </a:lnTo>
                <a:lnTo>
                  <a:pt x="231772" y="492259"/>
                </a:lnTo>
                <a:lnTo>
                  <a:pt x="167320" y="485702"/>
                </a:lnTo>
                <a:lnTo>
                  <a:pt x="111159" y="477019"/>
                </a:lnTo>
                <a:lnTo>
                  <a:pt x="64819" y="466494"/>
                </a:lnTo>
                <a:lnTo>
                  <a:pt x="7711" y="441064"/>
                </a:lnTo>
                <a:lnTo>
                  <a:pt x="0" y="426730"/>
                </a:lnTo>
                <a:lnTo>
                  <a:pt x="0" y="0"/>
                </a:lnTo>
              </a:path>
            </a:pathLst>
          </a:custGeom>
          <a:ln w="7631">
            <a:solidFill>
              <a:srgbClr val="000000"/>
            </a:solidFill>
          </a:ln>
        </p:spPr>
        <p:txBody>
          <a:bodyPr wrap="square" lIns="0" tIns="0" rIns="0" bIns="0" rtlCol="0"/>
          <a:lstStyle/>
          <a:p>
            <a:endParaRPr/>
          </a:p>
        </p:txBody>
      </p:sp>
      <p:sp>
        <p:nvSpPr>
          <p:cNvPr id="29" name="object 33"/>
          <p:cNvSpPr txBox="1"/>
          <p:nvPr/>
        </p:nvSpPr>
        <p:spPr>
          <a:xfrm>
            <a:off x="6855802" y="3962603"/>
            <a:ext cx="629285" cy="388620"/>
          </a:xfrm>
          <a:prstGeom prst="rect">
            <a:avLst/>
          </a:prstGeom>
        </p:spPr>
        <p:txBody>
          <a:bodyPr vert="horz" wrap="square" lIns="0" tIns="11430" rIns="0" bIns="0" rtlCol="0">
            <a:spAutoFit/>
          </a:bodyPr>
          <a:lstStyle/>
          <a:p>
            <a:pPr marL="12700">
              <a:lnSpc>
                <a:spcPts val="955"/>
              </a:lnSpc>
              <a:spcBef>
                <a:spcPts val="90"/>
              </a:spcBef>
            </a:pPr>
            <a:r>
              <a:rPr sz="800" spc="-5" dirty="0">
                <a:latin typeface="Courier New"/>
                <a:cs typeface="Courier New"/>
              </a:rPr>
              <a:t>datadir</a:t>
            </a:r>
            <a:endParaRPr sz="800">
              <a:latin typeface="Courier New"/>
              <a:cs typeface="Courier New"/>
            </a:endParaRPr>
          </a:p>
          <a:p>
            <a:pPr marL="194310">
              <a:lnSpc>
                <a:spcPts val="950"/>
              </a:lnSpc>
            </a:pPr>
            <a:r>
              <a:rPr sz="800" spc="-10" dirty="0">
                <a:latin typeface="Courier New"/>
                <a:cs typeface="Courier New"/>
              </a:rPr>
              <a:t>block1</a:t>
            </a:r>
            <a:endParaRPr sz="800">
              <a:latin typeface="Courier New"/>
              <a:cs typeface="Courier New"/>
            </a:endParaRPr>
          </a:p>
          <a:p>
            <a:pPr marL="194310">
              <a:lnSpc>
                <a:spcPts val="955"/>
              </a:lnSpc>
            </a:pPr>
            <a:r>
              <a:rPr sz="800" spc="-10" dirty="0">
                <a:latin typeface="Courier New"/>
                <a:cs typeface="Courier New"/>
              </a:rPr>
              <a:t>bloc</a:t>
            </a:r>
            <a:r>
              <a:rPr sz="800" spc="-25" dirty="0">
                <a:latin typeface="Courier New"/>
                <a:cs typeface="Courier New"/>
              </a:rPr>
              <a:t>k</a:t>
            </a:r>
            <a:r>
              <a:rPr sz="800" spc="-10" dirty="0">
                <a:latin typeface="Courier New"/>
                <a:cs typeface="Courier New"/>
              </a:rPr>
              <a:t>2</a:t>
            </a:r>
            <a:r>
              <a:rPr sz="800" spc="-5" dirty="0">
                <a:latin typeface="Courier New"/>
                <a:cs typeface="Courier New"/>
              </a:rPr>
              <a:t>…</a:t>
            </a:r>
            <a:endParaRPr sz="800">
              <a:latin typeface="Courier New"/>
              <a:cs typeface="Courier New"/>
            </a:endParaRPr>
          </a:p>
        </p:txBody>
      </p:sp>
      <p:sp>
        <p:nvSpPr>
          <p:cNvPr id="30" name="object 34"/>
          <p:cNvSpPr txBox="1"/>
          <p:nvPr/>
        </p:nvSpPr>
        <p:spPr>
          <a:xfrm>
            <a:off x="1221385" y="3104111"/>
            <a:ext cx="2320097" cy="474489"/>
          </a:xfrm>
          <a:prstGeom prst="rect">
            <a:avLst/>
          </a:prstGeom>
        </p:spPr>
        <p:txBody>
          <a:bodyPr vert="horz" wrap="square" lIns="0" tIns="12700" rIns="0" bIns="0" rtlCol="0">
            <a:spAutoFit/>
          </a:bodyPr>
          <a:lstStyle/>
          <a:p>
            <a:pPr marL="12700" marR="5080" algn="just">
              <a:lnSpc>
                <a:spcPct val="100400"/>
              </a:lnSpc>
              <a:spcBef>
                <a:spcPts val="100"/>
              </a:spcBef>
            </a:pPr>
            <a:r>
              <a:rPr sz="1000" b="1" dirty="0">
                <a:latin typeface="Arial"/>
                <a:cs typeface="Arial"/>
              </a:rPr>
              <a:t>Client </a:t>
            </a:r>
            <a:r>
              <a:rPr sz="1000" spc="-5" dirty="0">
                <a:latin typeface="Arial"/>
                <a:cs typeface="Arial"/>
              </a:rPr>
              <a:t>talks </a:t>
            </a:r>
            <a:r>
              <a:rPr sz="1000" spc="5" dirty="0">
                <a:latin typeface="Arial"/>
                <a:cs typeface="Arial"/>
              </a:rPr>
              <a:t>to </a:t>
            </a:r>
            <a:r>
              <a:rPr sz="1000" b="1" spc="-5" dirty="0">
                <a:latin typeface="Arial"/>
                <a:cs typeface="Arial"/>
              </a:rPr>
              <a:t>NameNode, </a:t>
            </a:r>
            <a:r>
              <a:rPr sz="1000" spc="-5" dirty="0">
                <a:latin typeface="Arial"/>
                <a:cs typeface="Arial"/>
              </a:rPr>
              <a:t>which  determines which DataNodes </a:t>
            </a:r>
            <a:r>
              <a:rPr sz="1000" spc="-10" dirty="0">
                <a:latin typeface="Arial"/>
                <a:cs typeface="Arial"/>
              </a:rPr>
              <a:t>will  </a:t>
            </a:r>
            <a:r>
              <a:rPr sz="1000" dirty="0">
                <a:latin typeface="Arial"/>
                <a:cs typeface="Arial"/>
              </a:rPr>
              <a:t>store the </a:t>
            </a:r>
            <a:r>
              <a:rPr sz="1000" spc="-5" dirty="0">
                <a:latin typeface="Arial"/>
                <a:cs typeface="Arial"/>
              </a:rPr>
              <a:t>replicas </a:t>
            </a:r>
            <a:r>
              <a:rPr sz="1000" dirty="0">
                <a:latin typeface="Arial"/>
                <a:cs typeface="Arial"/>
              </a:rPr>
              <a:t>of each</a:t>
            </a:r>
            <a:r>
              <a:rPr sz="1000" spc="-50" dirty="0">
                <a:latin typeface="Arial"/>
                <a:cs typeface="Arial"/>
              </a:rPr>
              <a:t> </a:t>
            </a:r>
            <a:r>
              <a:rPr sz="1000" dirty="0">
                <a:latin typeface="Arial"/>
                <a:cs typeface="Arial"/>
              </a:rPr>
              <a:t>block</a:t>
            </a:r>
          </a:p>
        </p:txBody>
      </p:sp>
      <p:sp>
        <p:nvSpPr>
          <p:cNvPr id="31" name="object 35"/>
          <p:cNvSpPr txBox="1"/>
          <p:nvPr/>
        </p:nvSpPr>
        <p:spPr>
          <a:xfrm>
            <a:off x="1345915" y="4293096"/>
            <a:ext cx="1468711" cy="323037"/>
          </a:xfrm>
          <a:prstGeom prst="rect">
            <a:avLst/>
          </a:prstGeom>
        </p:spPr>
        <p:txBody>
          <a:bodyPr vert="horz" wrap="square" lIns="0" tIns="12065" rIns="0" bIns="0" rtlCol="0">
            <a:spAutoFit/>
          </a:bodyPr>
          <a:lstStyle/>
          <a:p>
            <a:pPr marL="12700" marR="5080">
              <a:lnSpc>
                <a:spcPct val="101299"/>
              </a:lnSpc>
              <a:spcBef>
                <a:spcPts val="95"/>
              </a:spcBef>
            </a:pPr>
            <a:r>
              <a:rPr sz="1000" b="1" dirty="0">
                <a:latin typeface="Arial"/>
                <a:cs typeface="Arial"/>
              </a:rPr>
              <a:t>edits </a:t>
            </a:r>
            <a:r>
              <a:rPr sz="1000" b="1" spc="5" dirty="0">
                <a:latin typeface="Arial"/>
                <a:cs typeface="Arial"/>
              </a:rPr>
              <a:t>log </a:t>
            </a:r>
            <a:r>
              <a:rPr sz="1000" spc="-5" dirty="0">
                <a:latin typeface="Arial"/>
                <a:cs typeface="Arial"/>
              </a:rPr>
              <a:t>is </a:t>
            </a:r>
            <a:r>
              <a:rPr sz="1000" dirty="0">
                <a:latin typeface="Arial"/>
                <a:cs typeface="Arial"/>
              </a:rPr>
              <a:t>changed</a:t>
            </a:r>
            <a:r>
              <a:rPr sz="1000" spc="-105" dirty="0">
                <a:latin typeface="Arial"/>
                <a:cs typeface="Arial"/>
              </a:rPr>
              <a:t> </a:t>
            </a:r>
            <a:r>
              <a:rPr sz="1000" spc="-15" dirty="0">
                <a:latin typeface="Arial"/>
                <a:cs typeface="Arial"/>
              </a:rPr>
              <a:t>in  </a:t>
            </a:r>
            <a:r>
              <a:rPr sz="1000" spc="-5" dirty="0">
                <a:latin typeface="Arial"/>
                <a:cs typeface="Arial"/>
              </a:rPr>
              <a:t>memory </a:t>
            </a:r>
            <a:r>
              <a:rPr sz="1000" dirty="0">
                <a:latin typeface="Arial"/>
                <a:cs typeface="Arial"/>
              </a:rPr>
              <a:t>and on </a:t>
            </a:r>
            <a:r>
              <a:rPr sz="1000" spc="-5" dirty="0">
                <a:latin typeface="Arial"/>
                <a:cs typeface="Arial"/>
              </a:rPr>
              <a:t>disk</a:t>
            </a:r>
            <a:endParaRPr sz="1000" dirty="0">
              <a:latin typeface="Arial"/>
              <a:cs typeface="Arial"/>
            </a:endParaRPr>
          </a:p>
        </p:txBody>
      </p:sp>
      <p:sp>
        <p:nvSpPr>
          <p:cNvPr id="32" name="object 36"/>
          <p:cNvSpPr txBox="1"/>
          <p:nvPr/>
        </p:nvSpPr>
        <p:spPr>
          <a:xfrm>
            <a:off x="6444602" y="3429000"/>
            <a:ext cx="2015830" cy="323037"/>
          </a:xfrm>
          <a:prstGeom prst="rect">
            <a:avLst/>
          </a:prstGeom>
        </p:spPr>
        <p:txBody>
          <a:bodyPr vert="horz" wrap="square" lIns="0" tIns="12065" rIns="0" bIns="0" rtlCol="0">
            <a:spAutoFit/>
          </a:bodyPr>
          <a:lstStyle/>
          <a:p>
            <a:pPr marL="12700" marR="5080">
              <a:lnSpc>
                <a:spcPct val="101299"/>
              </a:lnSpc>
              <a:spcBef>
                <a:spcPts val="95"/>
              </a:spcBef>
            </a:pPr>
            <a:r>
              <a:rPr sz="1000" b="1" dirty="0">
                <a:latin typeface="Arial"/>
                <a:cs typeface="Arial"/>
              </a:rPr>
              <a:t>API on client </a:t>
            </a:r>
            <a:r>
              <a:rPr sz="1000" dirty="0">
                <a:latin typeface="Arial"/>
                <a:cs typeface="Arial"/>
              </a:rPr>
              <a:t>send</a:t>
            </a:r>
            <a:r>
              <a:rPr sz="1000" spc="-85" dirty="0">
                <a:latin typeface="Arial"/>
                <a:cs typeface="Arial"/>
              </a:rPr>
              <a:t> </a:t>
            </a:r>
            <a:r>
              <a:rPr sz="1000" dirty="0">
                <a:latin typeface="Arial"/>
                <a:cs typeface="Arial"/>
              </a:rPr>
              <a:t>data  </a:t>
            </a:r>
            <a:r>
              <a:rPr sz="1000" spc="-5" dirty="0">
                <a:latin typeface="Arial"/>
                <a:cs typeface="Arial"/>
              </a:rPr>
              <a:t>block </a:t>
            </a:r>
            <a:r>
              <a:rPr sz="1000" spc="5" dirty="0">
                <a:latin typeface="Arial"/>
                <a:cs typeface="Arial"/>
              </a:rPr>
              <a:t>to </a:t>
            </a:r>
            <a:r>
              <a:rPr sz="1000" dirty="0">
                <a:latin typeface="Arial"/>
                <a:cs typeface="Arial"/>
              </a:rPr>
              <a:t>first</a:t>
            </a:r>
            <a:r>
              <a:rPr sz="1000" spc="-25" dirty="0">
                <a:latin typeface="Arial"/>
                <a:cs typeface="Arial"/>
              </a:rPr>
              <a:t> </a:t>
            </a:r>
            <a:r>
              <a:rPr sz="1000" spc="-5" dirty="0">
                <a:latin typeface="Arial"/>
                <a:cs typeface="Arial"/>
              </a:rPr>
              <a:t>node</a:t>
            </a:r>
            <a:endParaRPr sz="1000" dirty="0">
              <a:latin typeface="Arial"/>
              <a:cs typeface="Arial"/>
            </a:endParaRPr>
          </a:p>
        </p:txBody>
      </p:sp>
      <p:sp>
        <p:nvSpPr>
          <p:cNvPr id="33" name="object 37"/>
          <p:cNvSpPr/>
          <p:nvPr/>
        </p:nvSpPr>
        <p:spPr>
          <a:xfrm>
            <a:off x="2193850" y="4683159"/>
            <a:ext cx="0" cy="561975"/>
          </a:xfrm>
          <a:custGeom>
            <a:avLst/>
            <a:gdLst/>
            <a:ahLst/>
            <a:cxnLst/>
            <a:rect l="l" t="t" r="r" b="b"/>
            <a:pathLst>
              <a:path h="561975">
                <a:moveTo>
                  <a:pt x="0" y="0"/>
                </a:moveTo>
                <a:lnTo>
                  <a:pt x="0" y="561794"/>
                </a:lnTo>
              </a:path>
            </a:pathLst>
          </a:custGeom>
          <a:ln w="11389">
            <a:solidFill>
              <a:srgbClr val="666666"/>
            </a:solidFill>
          </a:ln>
        </p:spPr>
        <p:txBody>
          <a:bodyPr wrap="square" lIns="0" tIns="0" rIns="0" bIns="0" rtlCol="0"/>
          <a:lstStyle/>
          <a:p>
            <a:endParaRPr/>
          </a:p>
        </p:txBody>
      </p:sp>
      <p:sp>
        <p:nvSpPr>
          <p:cNvPr id="34" name="object 38"/>
          <p:cNvSpPr/>
          <p:nvPr/>
        </p:nvSpPr>
        <p:spPr>
          <a:xfrm>
            <a:off x="2188155" y="4592342"/>
            <a:ext cx="1178560" cy="104775"/>
          </a:xfrm>
          <a:custGeom>
            <a:avLst/>
            <a:gdLst/>
            <a:ahLst/>
            <a:cxnLst/>
            <a:rect l="l" t="t" r="r" b="b"/>
            <a:pathLst>
              <a:path w="1178560" h="104775">
                <a:moveTo>
                  <a:pt x="590994" y="0"/>
                </a:moveTo>
                <a:lnTo>
                  <a:pt x="516860" y="707"/>
                </a:lnTo>
                <a:lnTo>
                  <a:pt x="445474" y="2773"/>
                </a:lnTo>
                <a:lnTo>
                  <a:pt x="377390" y="6112"/>
                </a:lnTo>
                <a:lnTo>
                  <a:pt x="313162" y="10639"/>
                </a:lnTo>
                <a:lnTo>
                  <a:pt x="253344" y="16269"/>
                </a:lnTo>
                <a:lnTo>
                  <a:pt x="198489" y="22917"/>
                </a:lnTo>
                <a:lnTo>
                  <a:pt x="149151" y="30498"/>
                </a:lnTo>
                <a:lnTo>
                  <a:pt x="105885" y="38928"/>
                </a:lnTo>
                <a:lnTo>
                  <a:pt x="39779" y="57990"/>
                </a:lnTo>
                <a:lnTo>
                  <a:pt x="4604" y="79424"/>
                </a:lnTo>
                <a:lnTo>
                  <a:pt x="0" y="90817"/>
                </a:lnTo>
                <a:lnTo>
                  <a:pt x="4604" y="102208"/>
                </a:lnTo>
                <a:lnTo>
                  <a:pt x="7632" y="104678"/>
                </a:lnTo>
                <a:lnTo>
                  <a:pt x="7632" y="98450"/>
                </a:lnTo>
                <a:lnTo>
                  <a:pt x="12237" y="87056"/>
                </a:lnTo>
                <a:lnTo>
                  <a:pt x="47414" y="65623"/>
                </a:lnTo>
                <a:lnTo>
                  <a:pt x="113521" y="46560"/>
                </a:lnTo>
                <a:lnTo>
                  <a:pt x="156788" y="38131"/>
                </a:lnTo>
                <a:lnTo>
                  <a:pt x="206127" y="30550"/>
                </a:lnTo>
                <a:lnTo>
                  <a:pt x="260982" y="23902"/>
                </a:lnTo>
                <a:lnTo>
                  <a:pt x="320800" y="18271"/>
                </a:lnTo>
                <a:lnTo>
                  <a:pt x="385028" y="13744"/>
                </a:lnTo>
                <a:lnTo>
                  <a:pt x="453111" y="10405"/>
                </a:lnTo>
                <a:lnTo>
                  <a:pt x="524495" y="8340"/>
                </a:lnTo>
                <a:lnTo>
                  <a:pt x="826172" y="7632"/>
                </a:lnTo>
                <a:lnTo>
                  <a:pt x="804598" y="6112"/>
                </a:lnTo>
                <a:lnTo>
                  <a:pt x="736512" y="2773"/>
                </a:lnTo>
                <a:lnTo>
                  <a:pt x="665126" y="707"/>
                </a:lnTo>
                <a:lnTo>
                  <a:pt x="590994" y="0"/>
                </a:lnTo>
                <a:close/>
              </a:path>
              <a:path w="1178560" h="104775">
                <a:moveTo>
                  <a:pt x="835496" y="8289"/>
                </a:moveTo>
                <a:lnTo>
                  <a:pt x="672759" y="8340"/>
                </a:lnTo>
                <a:lnTo>
                  <a:pt x="744146" y="10405"/>
                </a:lnTo>
                <a:lnTo>
                  <a:pt x="812232" y="13744"/>
                </a:lnTo>
                <a:lnTo>
                  <a:pt x="876464" y="18271"/>
                </a:lnTo>
                <a:lnTo>
                  <a:pt x="936288" y="23902"/>
                </a:lnTo>
                <a:lnTo>
                  <a:pt x="991149" y="30550"/>
                </a:lnTo>
                <a:lnTo>
                  <a:pt x="1040493" y="38131"/>
                </a:lnTo>
                <a:lnTo>
                  <a:pt x="1083767" y="46560"/>
                </a:lnTo>
                <a:lnTo>
                  <a:pt x="1149884" y="65623"/>
                </a:lnTo>
                <a:lnTo>
                  <a:pt x="1178263" y="81506"/>
                </a:lnTo>
                <a:lnTo>
                  <a:pt x="1177421" y="79424"/>
                </a:lnTo>
                <a:lnTo>
                  <a:pt x="1142240" y="57990"/>
                </a:lnTo>
                <a:lnTo>
                  <a:pt x="1076126" y="38928"/>
                </a:lnTo>
                <a:lnTo>
                  <a:pt x="1032854" y="30498"/>
                </a:lnTo>
                <a:lnTo>
                  <a:pt x="983511" y="22917"/>
                </a:lnTo>
                <a:lnTo>
                  <a:pt x="928651" y="16269"/>
                </a:lnTo>
                <a:lnTo>
                  <a:pt x="868829" y="10639"/>
                </a:lnTo>
                <a:lnTo>
                  <a:pt x="835496" y="8289"/>
                </a:lnTo>
                <a:close/>
              </a:path>
            </a:pathLst>
          </a:custGeom>
          <a:solidFill>
            <a:srgbClr val="666666"/>
          </a:solidFill>
        </p:spPr>
        <p:txBody>
          <a:bodyPr wrap="square" lIns="0" tIns="0" rIns="0" bIns="0" rtlCol="0"/>
          <a:lstStyle/>
          <a:p>
            <a:endParaRPr/>
          </a:p>
        </p:txBody>
      </p:sp>
      <p:sp>
        <p:nvSpPr>
          <p:cNvPr id="35" name="object 39"/>
          <p:cNvSpPr/>
          <p:nvPr/>
        </p:nvSpPr>
        <p:spPr>
          <a:xfrm>
            <a:off x="2184332" y="4588532"/>
            <a:ext cx="1189355" cy="676910"/>
          </a:xfrm>
          <a:custGeom>
            <a:avLst/>
            <a:gdLst/>
            <a:ahLst/>
            <a:cxnLst/>
            <a:rect l="l" t="t" r="r" b="b"/>
            <a:pathLst>
              <a:path w="1189355" h="676910">
                <a:moveTo>
                  <a:pt x="594829" y="0"/>
                </a:moveTo>
                <a:lnTo>
                  <a:pt x="534301" y="457"/>
                </a:lnTo>
                <a:lnTo>
                  <a:pt x="475615" y="1828"/>
                </a:lnTo>
                <a:lnTo>
                  <a:pt x="418858" y="4114"/>
                </a:lnTo>
                <a:lnTo>
                  <a:pt x="364528" y="7111"/>
                </a:lnTo>
                <a:lnTo>
                  <a:pt x="288023" y="13182"/>
                </a:lnTo>
                <a:lnTo>
                  <a:pt x="240766" y="18110"/>
                </a:lnTo>
                <a:lnTo>
                  <a:pt x="196900" y="23622"/>
                </a:lnTo>
                <a:lnTo>
                  <a:pt x="156730" y="29819"/>
                </a:lnTo>
                <a:lnTo>
                  <a:pt x="103924" y="40157"/>
                </a:lnTo>
                <a:lnTo>
                  <a:pt x="60883" y="51701"/>
                </a:lnTo>
                <a:lnTo>
                  <a:pt x="20396" y="68833"/>
                </a:lnTo>
                <a:lnTo>
                  <a:pt x="0" y="639724"/>
                </a:lnTo>
                <a:lnTo>
                  <a:pt x="914" y="645223"/>
                </a:lnTo>
                <a:lnTo>
                  <a:pt x="38277" y="674319"/>
                </a:lnTo>
                <a:lnTo>
                  <a:pt x="44591" y="676749"/>
                </a:lnTo>
                <a:lnTo>
                  <a:pt x="29505" y="669487"/>
                </a:lnTo>
                <a:lnTo>
                  <a:pt x="16060" y="658519"/>
                </a:lnTo>
                <a:lnTo>
                  <a:pt x="12451" y="649591"/>
                </a:lnTo>
                <a:lnTo>
                  <a:pt x="10147" y="646709"/>
                </a:lnTo>
                <a:lnTo>
                  <a:pt x="8293" y="643001"/>
                </a:lnTo>
                <a:lnTo>
                  <a:pt x="7725" y="639724"/>
                </a:lnTo>
                <a:lnTo>
                  <a:pt x="7632" y="110972"/>
                </a:lnTo>
                <a:lnTo>
                  <a:pt x="11455" y="110972"/>
                </a:lnTo>
                <a:lnTo>
                  <a:pt x="11455" y="103528"/>
                </a:lnTo>
                <a:lnTo>
                  <a:pt x="10147" y="101892"/>
                </a:lnTo>
                <a:lnTo>
                  <a:pt x="8293" y="98183"/>
                </a:lnTo>
                <a:lnTo>
                  <a:pt x="7696" y="94691"/>
                </a:lnTo>
                <a:lnTo>
                  <a:pt x="8293" y="91198"/>
                </a:lnTo>
                <a:lnTo>
                  <a:pt x="41262" y="66916"/>
                </a:lnTo>
                <a:lnTo>
                  <a:pt x="90347" y="51333"/>
                </a:lnTo>
                <a:lnTo>
                  <a:pt x="139560" y="40639"/>
                </a:lnTo>
                <a:lnTo>
                  <a:pt x="198043" y="31153"/>
                </a:lnTo>
                <a:lnTo>
                  <a:pt x="241668" y="25679"/>
                </a:lnTo>
                <a:lnTo>
                  <a:pt x="288785" y="20764"/>
                </a:lnTo>
                <a:lnTo>
                  <a:pt x="338975" y="16535"/>
                </a:lnTo>
                <a:lnTo>
                  <a:pt x="419277" y="11747"/>
                </a:lnTo>
                <a:lnTo>
                  <a:pt x="475919" y="9461"/>
                </a:lnTo>
                <a:lnTo>
                  <a:pt x="534492" y="8089"/>
                </a:lnTo>
                <a:lnTo>
                  <a:pt x="832661" y="7620"/>
                </a:lnTo>
                <a:lnTo>
                  <a:pt x="825131" y="7086"/>
                </a:lnTo>
                <a:lnTo>
                  <a:pt x="770788" y="4114"/>
                </a:lnTo>
                <a:lnTo>
                  <a:pt x="714057" y="1828"/>
                </a:lnTo>
                <a:lnTo>
                  <a:pt x="655358" y="457"/>
                </a:lnTo>
                <a:lnTo>
                  <a:pt x="594829" y="0"/>
                </a:lnTo>
                <a:close/>
              </a:path>
              <a:path w="1189355" h="676910">
                <a:moveTo>
                  <a:pt x="11455" y="110972"/>
                </a:moveTo>
                <a:lnTo>
                  <a:pt x="7632" y="110972"/>
                </a:lnTo>
                <a:lnTo>
                  <a:pt x="8115" y="111442"/>
                </a:lnTo>
                <a:lnTo>
                  <a:pt x="11455" y="114249"/>
                </a:lnTo>
                <a:lnTo>
                  <a:pt x="11455" y="110972"/>
                </a:lnTo>
                <a:close/>
              </a:path>
              <a:path w="1189355" h="676910">
                <a:moveTo>
                  <a:pt x="889282" y="12091"/>
                </a:moveTo>
                <a:lnTo>
                  <a:pt x="777097" y="12109"/>
                </a:lnTo>
                <a:lnTo>
                  <a:pt x="824712" y="14719"/>
                </a:lnTo>
                <a:lnTo>
                  <a:pt x="850773" y="16535"/>
                </a:lnTo>
                <a:lnTo>
                  <a:pt x="900976" y="20777"/>
                </a:lnTo>
                <a:lnTo>
                  <a:pt x="948118" y="25692"/>
                </a:lnTo>
                <a:lnTo>
                  <a:pt x="991781" y="31178"/>
                </a:lnTo>
                <a:lnTo>
                  <a:pt x="1031786" y="37337"/>
                </a:lnTo>
                <a:lnTo>
                  <a:pt x="1084008" y="47599"/>
                </a:lnTo>
                <a:lnTo>
                  <a:pt x="1126464" y="58978"/>
                </a:lnTo>
                <a:lnTo>
                  <a:pt x="1161027" y="72957"/>
                </a:lnTo>
                <a:lnTo>
                  <a:pt x="1175442" y="79896"/>
                </a:lnTo>
                <a:lnTo>
                  <a:pt x="1188889" y="90866"/>
                </a:lnTo>
                <a:lnTo>
                  <a:pt x="1189336" y="91973"/>
                </a:lnTo>
                <a:lnTo>
                  <a:pt x="1188910" y="89344"/>
                </a:lnTo>
                <a:lnTo>
                  <a:pt x="1188453" y="88290"/>
                </a:lnTo>
                <a:lnTo>
                  <a:pt x="1186167" y="83718"/>
                </a:lnTo>
                <a:lnTo>
                  <a:pt x="1186167" y="83477"/>
                </a:lnTo>
                <a:lnTo>
                  <a:pt x="1186014" y="83248"/>
                </a:lnTo>
                <a:lnTo>
                  <a:pt x="1185697" y="83032"/>
                </a:lnTo>
                <a:lnTo>
                  <a:pt x="1182039" y="78447"/>
                </a:lnTo>
                <a:lnTo>
                  <a:pt x="1140663" y="55714"/>
                </a:lnTo>
                <a:lnTo>
                  <a:pt x="1101267" y="43941"/>
                </a:lnTo>
                <a:lnTo>
                  <a:pt x="1051483" y="33121"/>
                </a:lnTo>
                <a:lnTo>
                  <a:pt x="1013307" y="26708"/>
                </a:lnTo>
                <a:lnTo>
                  <a:pt x="971321" y="20739"/>
                </a:lnTo>
                <a:lnTo>
                  <a:pt x="925626" y="15582"/>
                </a:lnTo>
                <a:lnTo>
                  <a:pt x="901649" y="13182"/>
                </a:lnTo>
                <a:lnTo>
                  <a:pt x="889282" y="12091"/>
                </a:lnTo>
                <a:close/>
              </a:path>
              <a:path w="1189355" h="676910">
                <a:moveTo>
                  <a:pt x="832661" y="7620"/>
                </a:moveTo>
                <a:lnTo>
                  <a:pt x="594893" y="7620"/>
                </a:lnTo>
                <a:lnTo>
                  <a:pt x="655294" y="8089"/>
                </a:lnTo>
                <a:lnTo>
                  <a:pt x="713867" y="9461"/>
                </a:lnTo>
                <a:lnTo>
                  <a:pt x="762934" y="11442"/>
                </a:lnTo>
                <a:lnTo>
                  <a:pt x="881923" y="11442"/>
                </a:lnTo>
                <a:lnTo>
                  <a:pt x="851306" y="8940"/>
                </a:lnTo>
                <a:lnTo>
                  <a:pt x="832661" y="7620"/>
                </a:lnTo>
                <a:close/>
              </a:path>
            </a:pathLst>
          </a:custGeom>
          <a:solidFill>
            <a:srgbClr val="666666"/>
          </a:solidFill>
        </p:spPr>
        <p:txBody>
          <a:bodyPr wrap="square" lIns="0" tIns="0" rIns="0" bIns="0" rtlCol="0"/>
          <a:lstStyle/>
          <a:p>
            <a:endParaRPr/>
          </a:p>
        </p:txBody>
      </p:sp>
      <p:sp>
        <p:nvSpPr>
          <p:cNvPr id="36" name="object 40"/>
          <p:cNvSpPr/>
          <p:nvPr/>
        </p:nvSpPr>
        <p:spPr>
          <a:xfrm>
            <a:off x="2207178" y="4698425"/>
            <a:ext cx="1178560" cy="636270"/>
          </a:xfrm>
          <a:custGeom>
            <a:avLst/>
            <a:gdLst/>
            <a:ahLst/>
            <a:cxnLst/>
            <a:rect l="l" t="t" r="r" b="b"/>
            <a:pathLst>
              <a:path w="1178560" h="636270">
                <a:moveTo>
                  <a:pt x="0" y="554162"/>
                </a:moveTo>
                <a:lnTo>
                  <a:pt x="36023" y="577683"/>
                </a:lnTo>
                <a:lnTo>
                  <a:pt x="102130" y="596742"/>
                </a:lnTo>
                <a:lnTo>
                  <a:pt x="145398" y="605171"/>
                </a:lnTo>
                <a:lnTo>
                  <a:pt x="194736" y="612752"/>
                </a:lnTo>
                <a:lnTo>
                  <a:pt x="249591" y="619400"/>
                </a:lnTo>
                <a:lnTo>
                  <a:pt x="309410" y="625031"/>
                </a:lnTo>
                <a:lnTo>
                  <a:pt x="373637" y="629559"/>
                </a:lnTo>
                <a:lnTo>
                  <a:pt x="441720" y="632899"/>
                </a:lnTo>
                <a:lnTo>
                  <a:pt x="513104" y="634965"/>
                </a:lnTo>
                <a:lnTo>
                  <a:pt x="587236" y="635673"/>
                </a:lnTo>
                <a:lnTo>
                  <a:pt x="661376" y="634965"/>
                </a:lnTo>
                <a:lnTo>
                  <a:pt x="732768" y="632899"/>
                </a:lnTo>
                <a:lnTo>
                  <a:pt x="800857" y="629559"/>
                </a:lnTo>
                <a:lnTo>
                  <a:pt x="822409" y="628040"/>
                </a:lnTo>
                <a:lnTo>
                  <a:pt x="579603" y="628040"/>
                </a:lnTo>
                <a:lnTo>
                  <a:pt x="505472" y="627332"/>
                </a:lnTo>
                <a:lnTo>
                  <a:pt x="434087" y="625267"/>
                </a:lnTo>
                <a:lnTo>
                  <a:pt x="366005" y="621928"/>
                </a:lnTo>
                <a:lnTo>
                  <a:pt x="301777" y="617401"/>
                </a:lnTo>
                <a:lnTo>
                  <a:pt x="241959" y="611771"/>
                </a:lnTo>
                <a:lnTo>
                  <a:pt x="187103" y="605124"/>
                </a:lnTo>
                <a:lnTo>
                  <a:pt x="137765" y="597543"/>
                </a:lnTo>
                <a:lnTo>
                  <a:pt x="94497" y="589115"/>
                </a:lnTo>
                <a:lnTo>
                  <a:pt x="28390" y="570055"/>
                </a:lnTo>
                <a:lnTo>
                  <a:pt x="6659" y="559594"/>
                </a:lnTo>
                <a:lnTo>
                  <a:pt x="0" y="554162"/>
                </a:lnTo>
                <a:close/>
              </a:path>
              <a:path w="1178560" h="636270">
                <a:moveTo>
                  <a:pt x="1178281" y="0"/>
                </a:moveTo>
                <a:lnTo>
                  <a:pt x="1173676" y="11388"/>
                </a:lnTo>
                <a:lnTo>
                  <a:pt x="1170649" y="13857"/>
                </a:lnTo>
                <a:lnTo>
                  <a:pt x="1170649" y="537235"/>
                </a:lnTo>
                <a:lnTo>
                  <a:pt x="1130860" y="570055"/>
                </a:lnTo>
                <a:lnTo>
                  <a:pt x="1064743" y="589115"/>
                </a:lnTo>
                <a:lnTo>
                  <a:pt x="1021470" y="597543"/>
                </a:lnTo>
                <a:lnTo>
                  <a:pt x="972126" y="605124"/>
                </a:lnTo>
                <a:lnTo>
                  <a:pt x="917265" y="611771"/>
                </a:lnTo>
                <a:lnTo>
                  <a:pt x="857441" y="617401"/>
                </a:lnTo>
                <a:lnTo>
                  <a:pt x="793209" y="621928"/>
                </a:lnTo>
                <a:lnTo>
                  <a:pt x="725122" y="625267"/>
                </a:lnTo>
                <a:lnTo>
                  <a:pt x="653736" y="627332"/>
                </a:lnTo>
                <a:lnTo>
                  <a:pt x="579603" y="628040"/>
                </a:lnTo>
                <a:lnTo>
                  <a:pt x="822409" y="628040"/>
                </a:lnTo>
                <a:lnTo>
                  <a:pt x="865091" y="625031"/>
                </a:lnTo>
                <a:lnTo>
                  <a:pt x="924914" y="619400"/>
                </a:lnTo>
                <a:lnTo>
                  <a:pt x="979774" y="612752"/>
                </a:lnTo>
                <a:lnTo>
                  <a:pt x="1029116" y="605171"/>
                </a:lnTo>
                <a:lnTo>
                  <a:pt x="1072386" y="596742"/>
                </a:lnTo>
                <a:lnTo>
                  <a:pt x="1138498" y="577683"/>
                </a:lnTo>
                <a:lnTo>
                  <a:pt x="1173676" y="556256"/>
                </a:lnTo>
                <a:lnTo>
                  <a:pt x="1178281" y="544868"/>
                </a:lnTo>
                <a:lnTo>
                  <a:pt x="1178281" y="0"/>
                </a:lnTo>
                <a:close/>
              </a:path>
            </a:pathLst>
          </a:custGeom>
          <a:solidFill>
            <a:srgbClr val="000000"/>
          </a:solidFill>
        </p:spPr>
        <p:txBody>
          <a:bodyPr wrap="square" lIns="0" tIns="0" rIns="0" bIns="0" rtlCol="0"/>
          <a:lstStyle/>
          <a:p>
            <a:endParaRPr/>
          </a:p>
        </p:txBody>
      </p:sp>
      <p:sp>
        <p:nvSpPr>
          <p:cNvPr id="37" name="object 41"/>
          <p:cNvSpPr/>
          <p:nvPr/>
        </p:nvSpPr>
        <p:spPr>
          <a:xfrm>
            <a:off x="3374069" y="4681494"/>
            <a:ext cx="11430" cy="31115"/>
          </a:xfrm>
          <a:custGeom>
            <a:avLst/>
            <a:gdLst/>
            <a:ahLst/>
            <a:cxnLst/>
            <a:rect l="l" t="t" r="r" b="b"/>
            <a:pathLst>
              <a:path w="11430" h="31114">
                <a:moveTo>
                  <a:pt x="0" y="0"/>
                </a:moveTo>
                <a:lnTo>
                  <a:pt x="3758" y="30788"/>
                </a:lnTo>
                <a:lnTo>
                  <a:pt x="6786" y="28318"/>
                </a:lnTo>
                <a:lnTo>
                  <a:pt x="11391" y="16930"/>
                </a:lnTo>
                <a:lnTo>
                  <a:pt x="6786" y="5536"/>
                </a:lnTo>
                <a:lnTo>
                  <a:pt x="0" y="0"/>
                </a:lnTo>
                <a:close/>
              </a:path>
            </a:pathLst>
          </a:custGeom>
          <a:solidFill>
            <a:srgbClr val="000000"/>
          </a:solidFill>
        </p:spPr>
        <p:txBody>
          <a:bodyPr wrap="square" lIns="0" tIns="0" rIns="0" bIns="0" rtlCol="0"/>
          <a:lstStyle/>
          <a:p>
            <a:endParaRPr/>
          </a:p>
        </p:txBody>
      </p:sp>
      <p:sp>
        <p:nvSpPr>
          <p:cNvPr id="38" name="object 42"/>
          <p:cNvSpPr/>
          <p:nvPr/>
        </p:nvSpPr>
        <p:spPr>
          <a:xfrm>
            <a:off x="2200042" y="4661538"/>
            <a:ext cx="1189355" cy="676910"/>
          </a:xfrm>
          <a:custGeom>
            <a:avLst/>
            <a:gdLst/>
            <a:ahLst/>
            <a:cxnLst/>
            <a:rect l="l" t="t" r="r" b="b"/>
            <a:pathLst>
              <a:path w="1189355" h="676910">
                <a:moveTo>
                  <a:pt x="0" y="584646"/>
                </a:moveTo>
                <a:lnTo>
                  <a:pt x="28359" y="612247"/>
                </a:lnTo>
                <a:lnTo>
                  <a:pt x="73736" y="628719"/>
                </a:lnTo>
                <a:lnTo>
                  <a:pt x="120040" y="639883"/>
                </a:lnTo>
                <a:lnTo>
                  <a:pt x="165845" y="648150"/>
                </a:lnTo>
                <a:lnTo>
                  <a:pt x="218008" y="655719"/>
                </a:lnTo>
                <a:lnTo>
                  <a:pt x="272351" y="661752"/>
                </a:lnTo>
                <a:lnTo>
                  <a:pt x="337972" y="667518"/>
                </a:lnTo>
                <a:lnTo>
                  <a:pt x="418477" y="672344"/>
                </a:lnTo>
                <a:lnTo>
                  <a:pt x="475233" y="674630"/>
                </a:lnTo>
                <a:lnTo>
                  <a:pt x="533920" y="676001"/>
                </a:lnTo>
                <a:lnTo>
                  <a:pt x="594448" y="676459"/>
                </a:lnTo>
                <a:lnTo>
                  <a:pt x="654977" y="676001"/>
                </a:lnTo>
                <a:lnTo>
                  <a:pt x="713676" y="674630"/>
                </a:lnTo>
                <a:lnTo>
                  <a:pt x="770407" y="672344"/>
                </a:lnTo>
                <a:lnTo>
                  <a:pt x="824750" y="669347"/>
                </a:lnTo>
                <a:lnTo>
                  <a:pt x="832195" y="668826"/>
                </a:lnTo>
                <a:lnTo>
                  <a:pt x="594385" y="668826"/>
                </a:lnTo>
                <a:lnTo>
                  <a:pt x="533984" y="668369"/>
                </a:lnTo>
                <a:lnTo>
                  <a:pt x="475411" y="666997"/>
                </a:lnTo>
                <a:lnTo>
                  <a:pt x="418782" y="664711"/>
                </a:lnTo>
                <a:lnTo>
                  <a:pt x="364553" y="661739"/>
                </a:lnTo>
                <a:lnTo>
                  <a:pt x="288302" y="655694"/>
                </a:lnTo>
                <a:lnTo>
                  <a:pt x="241198" y="650779"/>
                </a:lnTo>
                <a:lnTo>
                  <a:pt x="197548" y="645280"/>
                </a:lnTo>
                <a:lnTo>
                  <a:pt x="157556" y="639121"/>
                </a:lnTo>
                <a:lnTo>
                  <a:pt x="105194" y="628859"/>
                </a:lnTo>
                <a:lnTo>
                  <a:pt x="62763" y="617492"/>
                </a:lnTo>
                <a:lnTo>
                  <a:pt x="27451" y="603055"/>
                </a:lnTo>
                <a:lnTo>
                  <a:pt x="13795" y="596481"/>
                </a:lnTo>
                <a:lnTo>
                  <a:pt x="350" y="585513"/>
                </a:lnTo>
                <a:lnTo>
                  <a:pt x="0" y="584646"/>
                </a:lnTo>
                <a:close/>
              </a:path>
              <a:path w="1189355" h="676910">
                <a:moveTo>
                  <a:pt x="1189227" y="53231"/>
                </a:moveTo>
                <a:lnTo>
                  <a:pt x="1181595" y="53231"/>
                </a:lnTo>
                <a:lnTo>
                  <a:pt x="1181595" y="581450"/>
                </a:lnTo>
                <a:lnTo>
                  <a:pt x="1180985" y="585260"/>
                </a:lnTo>
                <a:lnTo>
                  <a:pt x="1148003" y="609542"/>
                </a:lnTo>
                <a:lnTo>
                  <a:pt x="1098994" y="625125"/>
                </a:lnTo>
                <a:lnTo>
                  <a:pt x="1049667" y="635819"/>
                </a:lnTo>
                <a:lnTo>
                  <a:pt x="1004301" y="643324"/>
                </a:lnTo>
                <a:lnTo>
                  <a:pt x="947673" y="650779"/>
                </a:lnTo>
                <a:lnTo>
                  <a:pt x="900493" y="655694"/>
                </a:lnTo>
                <a:lnTo>
                  <a:pt x="850290" y="659923"/>
                </a:lnTo>
                <a:lnTo>
                  <a:pt x="769988" y="664711"/>
                </a:lnTo>
                <a:lnTo>
                  <a:pt x="713371" y="666997"/>
                </a:lnTo>
                <a:lnTo>
                  <a:pt x="654799" y="668369"/>
                </a:lnTo>
                <a:lnTo>
                  <a:pt x="594385" y="668826"/>
                </a:lnTo>
                <a:lnTo>
                  <a:pt x="832195" y="668826"/>
                </a:lnTo>
                <a:lnTo>
                  <a:pt x="901255" y="663276"/>
                </a:lnTo>
                <a:lnTo>
                  <a:pt x="948435" y="658348"/>
                </a:lnTo>
                <a:lnTo>
                  <a:pt x="992416" y="652837"/>
                </a:lnTo>
                <a:lnTo>
                  <a:pt x="1032573" y="646639"/>
                </a:lnTo>
                <a:lnTo>
                  <a:pt x="1085405" y="636288"/>
                </a:lnTo>
                <a:lnTo>
                  <a:pt x="1128458" y="624757"/>
                </a:lnTo>
                <a:lnTo>
                  <a:pt x="1168920" y="607612"/>
                </a:lnTo>
                <a:lnTo>
                  <a:pt x="1185265" y="593426"/>
                </a:lnTo>
                <a:lnTo>
                  <a:pt x="1185570" y="593210"/>
                </a:lnTo>
                <a:lnTo>
                  <a:pt x="1185722" y="592981"/>
                </a:lnTo>
                <a:lnTo>
                  <a:pt x="1185722" y="592740"/>
                </a:lnTo>
                <a:lnTo>
                  <a:pt x="1188008" y="588155"/>
                </a:lnTo>
                <a:lnTo>
                  <a:pt x="1188465" y="587114"/>
                </a:lnTo>
                <a:lnTo>
                  <a:pt x="1189227" y="582402"/>
                </a:lnTo>
                <a:lnTo>
                  <a:pt x="1189227" y="53231"/>
                </a:lnTo>
                <a:close/>
              </a:path>
              <a:path w="1189355" h="676910">
                <a:moveTo>
                  <a:pt x="767704" y="660416"/>
                </a:moveTo>
                <a:lnTo>
                  <a:pt x="732259" y="662154"/>
                </a:lnTo>
                <a:lnTo>
                  <a:pt x="660872" y="664219"/>
                </a:lnTo>
                <a:lnTo>
                  <a:pt x="586739" y="664927"/>
                </a:lnTo>
                <a:lnTo>
                  <a:pt x="764641" y="664927"/>
                </a:lnTo>
                <a:lnTo>
                  <a:pt x="767704" y="660416"/>
                </a:lnTo>
                <a:close/>
              </a:path>
              <a:path w="1189355" h="676910">
                <a:moveTo>
                  <a:pt x="1177785" y="56587"/>
                </a:moveTo>
                <a:lnTo>
                  <a:pt x="767704" y="660416"/>
                </a:lnTo>
                <a:lnTo>
                  <a:pt x="800345" y="658815"/>
                </a:lnTo>
                <a:lnTo>
                  <a:pt x="864577" y="654288"/>
                </a:lnTo>
                <a:lnTo>
                  <a:pt x="924401" y="648658"/>
                </a:lnTo>
                <a:lnTo>
                  <a:pt x="979262" y="642011"/>
                </a:lnTo>
                <a:lnTo>
                  <a:pt x="1028606" y="634430"/>
                </a:lnTo>
                <a:lnTo>
                  <a:pt x="1071879" y="626002"/>
                </a:lnTo>
                <a:lnTo>
                  <a:pt x="1137996" y="606942"/>
                </a:lnTo>
                <a:lnTo>
                  <a:pt x="1173179" y="585513"/>
                </a:lnTo>
                <a:lnTo>
                  <a:pt x="1177785" y="574122"/>
                </a:lnTo>
                <a:lnTo>
                  <a:pt x="1177785" y="56587"/>
                </a:lnTo>
                <a:close/>
              </a:path>
              <a:path w="1189355" h="676910">
                <a:moveTo>
                  <a:pt x="1145418" y="0"/>
                </a:moveTo>
                <a:lnTo>
                  <a:pt x="1159732" y="6890"/>
                </a:lnTo>
                <a:lnTo>
                  <a:pt x="1173179" y="17860"/>
                </a:lnTo>
                <a:lnTo>
                  <a:pt x="1176803" y="26825"/>
                </a:lnTo>
                <a:lnTo>
                  <a:pt x="1179156" y="29736"/>
                </a:lnTo>
                <a:lnTo>
                  <a:pt x="1180985" y="33445"/>
                </a:lnTo>
                <a:lnTo>
                  <a:pt x="1181595" y="36950"/>
                </a:lnTo>
                <a:lnTo>
                  <a:pt x="1180985" y="40443"/>
                </a:lnTo>
                <a:lnTo>
                  <a:pt x="1179156" y="44151"/>
                </a:lnTo>
                <a:lnTo>
                  <a:pt x="1177785" y="45848"/>
                </a:lnTo>
                <a:lnTo>
                  <a:pt x="1177785" y="56587"/>
                </a:lnTo>
                <a:lnTo>
                  <a:pt x="1181138" y="53701"/>
                </a:lnTo>
                <a:lnTo>
                  <a:pt x="1181595" y="53231"/>
                </a:lnTo>
                <a:lnTo>
                  <a:pt x="1189227" y="53231"/>
                </a:lnTo>
                <a:lnTo>
                  <a:pt x="1189227" y="36302"/>
                </a:lnTo>
                <a:lnTo>
                  <a:pt x="1188465" y="31616"/>
                </a:lnTo>
                <a:lnTo>
                  <a:pt x="1188008" y="30549"/>
                </a:lnTo>
                <a:lnTo>
                  <a:pt x="1185722" y="25977"/>
                </a:lnTo>
                <a:lnTo>
                  <a:pt x="1185722" y="25723"/>
                </a:lnTo>
                <a:lnTo>
                  <a:pt x="1185570" y="25495"/>
                </a:lnTo>
                <a:lnTo>
                  <a:pt x="1185265" y="25291"/>
                </a:lnTo>
                <a:lnTo>
                  <a:pt x="1181595" y="20707"/>
                </a:lnTo>
                <a:lnTo>
                  <a:pt x="1150912" y="2139"/>
                </a:lnTo>
                <a:lnTo>
                  <a:pt x="1145418" y="0"/>
                </a:lnTo>
                <a:close/>
              </a:path>
            </a:pathLst>
          </a:custGeom>
          <a:solidFill>
            <a:srgbClr val="000000"/>
          </a:solidFill>
        </p:spPr>
        <p:txBody>
          <a:bodyPr wrap="square" lIns="0" tIns="0" rIns="0" bIns="0" rtlCol="0"/>
          <a:lstStyle/>
          <a:p>
            <a:endParaRPr/>
          </a:p>
        </p:txBody>
      </p:sp>
      <p:sp>
        <p:nvSpPr>
          <p:cNvPr id="39" name="object 43"/>
          <p:cNvSpPr/>
          <p:nvPr/>
        </p:nvSpPr>
        <p:spPr>
          <a:xfrm>
            <a:off x="2195788" y="4690792"/>
            <a:ext cx="1182370" cy="636270"/>
          </a:xfrm>
          <a:custGeom>
            <a:avLst/>
            <a:gdLst/>
            <a:ahLst/>
            <a:cxnLst/>
            <a:rect l="l" t="t" r="r" b="b"/>
            <a:pathLst>
              <a:path w="1182370" h="636270">
                <a:moveTo>
                  <a:pt x="0" y="0"/>
                </a:moveTo>
                <a:lnTo>
                  <a:pt x="0" y="544868"/>
                </a:lnTo>
                <a:lnTo>
                  <a:pt x="4604" y="556258"/>
                </a:lnTo>
                <a:lnTo>
                  <a:pt x="39781" y="577688"/>
                </a:lnTo>
                <a:lnTo>
                  <a:pt x="105888" y="596747"/>
                </a:lnTo>
                <a:lnTo>
                  <a:pt x="149156" y="605176"/>
                </a:lnTo>
                <a:lnTo>
                  <a:pt x="198494" y="612756"/>
                </a:lnTo>
                <a:lnTo>
                  <a:pt x="253349" y="619404"/>
                </a:lnTo>
                <a:lnTo>
                  <a:pt x="313168" y="625034"/>
                </a:lnTo>
                <a:lnTo>
                  <a:pt x="377395" y="629561"/>
                </a:lnTo>
                <a:lnTo>
                  <a:pt x="445478" y="632899"/>
                </a:lnTo>
                <a:lnTo>
                  <a:pt x="516862" y="634965"/>
                </a:lnTo>
                <a:lnTo>
                  <a:pt x="590994" y="635673"/>
                </a:lnTo>
                <a:lnTo>
                  <a:pt x="665127" y="634965"/>
                </a:lnTo>
                <a:lnTo>
                  <a:pt x="736513" y="632899"/>
                </a:lnTo>
                <a:lnTo>
                  <a:pt x="804600" y="629561"/>
                </a:lnTo>
                <a:lnTo>
                  <a:pt x="868832" y="625034"/>
                </a:lnTo>
                <a:lnTo>
                  <a:pt x="928655" y="619404"/>
                </a:lnTo>
                <a:lnTo>
                  <a:pt x="983517" y="612756"/>
                </a:lnTo>
                <a:lnTo>
                  <a:pt x="1032861" y="605176"/>
                </a:lnTo>
                <a:lnTo>
                  <a:pt x="1076134" y="596747"/>
                </a:lnTo>
                <a:lnTo>
                  <a:pt x="1142251" y="577688"/>
                </a:lnTo>
                <a:lnTo>
                  <a:pt x="1177434" y="556258"/>
                </a:lnTo>
                <a:lnTo>
                  <a:pt x="1182039" y="544868"/>
                </a:lnTo>
                <a:lnTo>
                  <a:pt x="1182039" y="90805"/>
                </a:lnTo>
                <a:lnTo>
                  <a:pt x="590994" y="90805"/>
                </a:lnTo>
                <a:lnTo>
                  <a:pt x="516862" y="90097"/>
                </a:lnTo>
                <a:lnTo>
                  <a:pt x="445478" y="88031"/>
                </a:lnTo>
                <a:lnTo>
                  <a:pt x="377395" y="84693"/>
                </a:lnTo>
                <a:lnTo>
                  <a:pt x="313168" y="80166"/>
                </a:lnTo>
                <a:lnTo>
                  <a:pt x="253349" y="74536"/>
                </a:lnTo>
                <a:lnTo>
                  <a:pt x="198494" y="67888"/>
                </a:lnTo>
                <a:lnTo>
                  <a:pt x="149156" y="60308"/>
                </a:lnTo>
                <a:lnTo>
                  <a:pt x="105888" y="51879"/>
                </a:lnTo>
                <a:lnTo>
                  <a:pt x="39781" y="32820"/>
                </a:lnTo>
                <a:lnTo>
                  <a:pt x="4604" y="11390"/>
                </a:lnTo>
                <a:lnTo>
                  <a:pt x="0" y="0"/>
                </a:lnTo>
                <a:close/>
              </a:path>
              <a:path w="1182370" h="636270">
                <a:moveTo>
                  <a:pt x="1182039" y="0"/>
                </a:moveTo>
                <a:lnTo>
                  <a:pt x="1142251" y="32820"/>
                </a:lnTo>
                <a:lnTo>
                  <a:pt x="1076134" y="51879"/>
                </a:lnTo>
                <a:lnTo>
                  <a:pt x="1032861" y="60308"/>
                </a:lnTo>
                <a:lnTo>
                  <a:pt x="983517" y="67888"/>
                </a:lnTo>
                <a:lnTo>
                  <a:pt x="928655" y="74536"/>
                </a:lnTo>
                <a:lnTo>
                  <a:pt x="868832" y="80166"/>
                </a:lnTo>
                <a:lnTo>
                  <a:pt x="804600" y="84693"/>
                </a:lnTo>
                <a:lnTo>
                  <a:pt x="736513" y="88031"/>
                </a:lnTo>
                <a:lnTo>
                  <a:pt x="665127" y="90097"/>
                </a:lnTo>
                <a:lnTo>
                  <a:pt x="590994" y="90805"/>
                </a:lnTo>
                <a:lnTo>
                  <a:pt x="1182039" y="90805"/>
                </a:lnTo>
                <a:lnTo>
                  <a:pt x="1182039" y="0"/>
                </a:lnTo>
                <a:close/>
              </a:path>
            </a:pathLst>
          </a:custGeom>
          <a:solidFill>
            <a:srgbClr val="FFFFFF"/>
          </a:solidFill>
        </p:spPr>
        <p:txBody>
          <a:bodyPr wrap="square" lIns="0" tIns="0" rIns="0" bIns="0" rtlCol="0"/>
          <a:lstStyle/>
          <a:p>
            <a:endParaRPr/>
          </a:p>
        </p:txBody>
      </p:sp>
      <p:sp>
        <p:nvSpPr>
          <p:cNvPr id="40" name="object 44"/>
          <p:cNvSpPr/>
          <p:nvPr/>
        </p:nvSpPr>
        <p:spPr>
          <a:xfrm>
            <a:off x="2195788" y="4599974"/>
            <a:ext cx="1182370" cy="182245"/>
          </a:xfrm>
          <a:custGeom>
            <a:avLst/>
            <a:gdLst/>
            <a:ahLst/>
            <a:cxnLst/>
            <a:rect l="l" t="t" r="r" b="b"/>
            <a:pathLst>
              <a:path w="1182370" h="182245">
                <a:moveTo>
                  <a:pt x="590994" y="0"/>
                </a:moveTo>
                <a:lnTo>
                  <a:pt x="516862" y="707"/>
                </a:lnTo>
                <a:lnTo>
                  <a:pt x="445478" y="2773"/>
                </a:lnTo>
                <a:lnTo>
                  <a:pt x="377395" y="6112"/>
                </a:lnTo>
                <a:lnTo>
                  <a:pt x="313168" y="10639"/>
                </a:lnTo>
                <a:lnTo>
                  <a:pt x="253349" y="16269"/>
                </a:lnTo>
                <a:lnTo>
                  <a:pt x="198494" y="22917"/>
                </a:lnTo>
                <a:lnTo>
                  <a:pt x="149156" y="30498"/>
                </a:lnTo>
                <a:lnTo>
                  <a:pt x="105888" y="38928"/>
                </a:lnTo>
                <a:lnTo>
                  <a:pt x="39781" y="57990"/>
                </a:lnTo>
                <a:lnTo>
                  <a:pt x="4604" y="79424"/>
                </a:lnTo>
                <a:lnTo>
                  <a:pt x="0" y="90817"/>
                </a:lnTo>
                <a:lnTo>
                  <a:pt x="4604" y="102208"/>
                </a:lnTo>
                <a:lnTo>
                  <a:pt x="39781" y="123637"/>
                </a:lnTo>
                <a:lnTo>
                  <a:pt x="105888" y="142697"/>
                </a:lnTo>
                <a:lnTo>
                  <a:pt x="149156" y="151125"/>
                </a:lnTo>
                <a:lnTo>
                  <a:pt x="198494" y="158706"/>
                </a:lnTo>
                <a:lnTo>
                  <a:pt x="253349" y="165354"/>
                </a:lnTo>
                <a:lnTo>
                  <a:pt x="313168" y="170983"/>
                </a:lnTo>
                <a:lnTo>
                  <a:pt x="377395" y="175510"/>
                </a:lnTo>
                <a:lnTo>
                  <a:pt x="445478" y="178849"/>
                </a:lnTo>
                <a:lnTo>
                  <a:pt x="516862" y="180915"/>
                </a:lnTo>
                <a:lnTo>
                  <a:pt x="590994" y="181622"/>
                </a:lnTo>
                <a:lnTo>
                  <a:pt x="665127" y="180915"/>
                </a:lnTo>
                <a:lnTo>
                  <a:pt x="736513" y="178849"/>
                </a:lnTo>
                <a:lnTo>
                  <a:pt x="804600" y="175510"/>
                </a:lnTo>
                <a:lnTo>
                  <a:pt x="868832" y="170983"/>
                </a:lnTo>
                <a:lnTo>
                  <a:pt x="928655" y="165354"/>
                </a:lnTo>
                <a:lnTo>
                  <a:pt x="983517" y="158706"/>
                </a:lnTo>
                <a:lnTo>
                  <a:pt x="1032861" y="151125"/>
                </a:lnTo>
                <a:lnTo>
                  <a:pt x="1076134" y="142697"/>
                </a:lnTo>
                <a:lnTo>
                  <a:pt x="1142251" y="123637"/>
                </a:lnTo>
                <a:lnTo>
                  <a:pt x="1177434" y="102208"/>
                </a:lnTo>
                <a:lnTo>
                  <a:pt x="1182039" y="90817"/>
                </a:lnTo>
                <a:lnTo>
                  <a:pt x="1177434" y="79424"/>
                </a:lnTo>
                <a:lnTo>
                  <a:pt x="1142251" y="57990"/>
                </a:lnTo>
                <a:lnTo>
                  <a:pt x="1076134" y="38928"/>
                </a:lnTo>
                <a:lnTo>
                  <a:pt x="1032861" y="30498"/>
                </a:lnTo>
                <a:lnTo>
                  <a:pt x="983517" y="22917"/>
                </a:lnTo>
                <a:lnTo>
                  <a:pt x="928655" y="16269"/>
                </a:lnTo>
                <a:lnTo>
                  <a:pt x="868832" y="10639"/>
                </a:lnTo>
                <a:lnTo>
                  <a:pt x="804600" y="6112"/>
                </a:lnTo>
                <a:lnTo>
                  <a:pt x="736513" y="2773"/>
                </a:lnTo>
                <a:lnTo>
                  <a:pt x="665127" y="707"/>
                </a:lnTo>
                <a:lnTo>
                  <a:pt x="590994" y="0"/>
                </a:lnTo>
                <a:close/>
              </a:path>
            </a:pathLst>
          </a:custGeom>
          <a:solidFill>
            <a:srgbClr val="FFFFFF"/>
          </a:solidFill>
        </p:spPr>
        <p:txBody>
          <a:bodyPr wrap="square" lIns="0" tIns="0" rIns="0" bIns="0" rtlCol="0"/>
          <a:lstStyle/>
          <a:p>
            <a:endParaRPr/>
          </a:p>
        </p:txBody>
      </p:sp>
      <p:sp>
        <p:nvSpPr>
          <p:cNvPr id="41" name="object 45"/>
          <p:cNvSpPr/>
          <p:nvPr/>
        </p:nvSpPr>
        <p:spPr>
          <a:xfrm>
            <a:off x="2195787" y="4599970"/>
            <a:ext cx="1182370" cy="182245"/>
          </a:xfrm>
          <a:custGeom>
            <a:avLst/>
            <a:gdLst/>
            <a:ahLst/>
            <a:cxnLst/>
            <a:rect l="l" t="t" r="r" b="b"/>
            <a:pathLst>
              <a:path w="1182370" h="182245">
                <a:moveTo>
                  <a:pt x="1182035" y="90818"/>
                </a:moveTo>
                <a:lnTo>
                  <a:pt x="1142248" y="123636"/>
                </a:lnTo>
                <a:lnTo>
                  <a:pt x="1076132" y="142696"/>
                </a:lnTo>
                <a:lnTo>
                  <a:pt x="1032860" y="151124"/>
                </a:lnTo>
                <a:lnTo>
                  <a:pt x="983517" y="158704"/>
                </a:lnTo>
                <a:lnTo>
                  <a:pt x="928656" y="165352"/>
                </a:lnTo>
                <a:lnTo>
                  <a:pt x="868833" y="170982"/>
                </a:lnTo>
                <a:lnTo>
                  <a:pt x="804601" y="175509"/>
                </a:lnTo>
                <a:lnTo>
                  <a:pt x="736515" y="178848"/>
                </a:lnTo>
                <a:lnTo>
                  <a:pt x="665128" y="180914"/>
                </a:lnTo>
                <a:lnTo>
                  <a:pt x="590994" y="181622"/>
                </a:lnTo>
                <a:lnTo>
                  <a:pt x="516862" y="180914"/>
                </a:lnTo>
                <a:lnTo>
                  <a:pt x="445477" y="178848"/>
                </a:lnTo>
                <a:lnTo>
                  <a:pt x="377394" y="175509"/>
                </a:lnTo>
                <a:lnTo>
                  <a:pt x="313166" y="170982"/>
                </a:lnTo>
                <a:lnTo>
                  <a:pt x="253347" y="165352"/>
                </a:lnTo>
                <a:lnTo>
                  <a:pt x="198492" y="158704"/>
                </a:lnTo>
                <a:lnTo>
                  <a:pt x="149154" y="151124"/>
                </a:lnTo>
                <a:lnTo>
                  <a:pt x="105887" y="142696"/>
                </a:lnTo>
                <a:lnTo>
                  <a:pt x="39781" y="123636"/>
                </a:lnTo>
                <a:lnTo>
                  <a:pt x="4604" y="102208"/>
                </a:lnTo>
                <a:lnTo>
                  <a:pt x="0" y="90818"/>
                </a:lnTo>
                <a:lnTo>
                  <a:pt x="4604" y="79425"/>
                </a:lnTo>
                <a:lnTo>
                  <a:pt x="39781" y="57992"/>
                </a:lnTo>
                <a:lnTo>
                  <a:pt x="105887" y="38929"/>
                </a:lnTo>
                <a:lnTo>
                  <a:pt x="149154" y="30500"/>
                </a:lnTo>
                <a:lnTo>
                  <a:pt x="198492" y="22918"/>
                </a:lnTo>
                <a:lnTo>
                  <a:pt x="253347" y="16270"/>
                </a:lnTo>
                <a:lnTo>
                  <a:pt x="313166" y="10639"/>
                </a:lnTo>
                <a:lnTo>
                  <a:pt x="377394" y="6112"/>
                </a:lnTo>
                <a:lnTo>
                  <a:pt x="445477" y="2773"/>
                </a:lnTo>
                <a:lnTo>
                  <a:pt x="516862" y="707"/>
                </a:lnTo>
                <a:lnTo>
                  <a:pt x="590994" y="0"/>
                </a:lnTo>
                <a:lnTo>
                  <a:pt x="665128" y="707"/>
                </a:lnTo>
                <a:lnTo>
                  <a:pt x="736515" y="2773"/>
                </a:lnTo>
                <a:lnTo>
                  <a:pt x="804601" y="6112"/>
                </a:lnTo>
                <a:lnTo>
                  <a:pt x="868833" y="10639"/>
                </a:lnTo>
                <a:lnTo>
                  <a:pt x="928656" y="16270"/>
                </a:lnTo>
                <a:lnTo>
                  <a:pt x="983517" y="22918"/>
                </a:lnTo>
                <a:lnTo>
                  <a:pt x="1032860" y="30500"/>
                </a:lnTo>
                <a:lnTo>
                  <a:pt x="1076132" y="38929"/>
                </a:lnTo>
                <a:lnTo>
                  <a:pt x="1142248" y="57992"/>
                </a:lnTo>
                <a:lnTo>
                  <a:pt x="1177429" y="79425"/>
                </a:lnTo>
                <a:lnTo>
                  <a:pt x="1182035" y="90818"/>
                </a:lnTo>
                <a:close/>
              </a:path>
            </a:pathLst>
          </a:custGeom>
          <a:ln w="7630">
            <a:solidFill>
              <a:srgbClr val="000000"/>
            </a:solidFill>
          </a:ln>
        </p:spPr>
        <p:txBody>
          <a:bodyPr wrap="square" lIns="0" tIns="0" rIns="0" bIns="0" rtlCol="0"/>
          <a:lstStyle/>
          <a:p>
            <a:endParaRPr/>
          </a:p>
        </p:txBody>
      </p:sp>
      <p:sp>
        <p:nvSpPr>
          <p:cNvPr id="42" name="object 46"/>
          <p:cNvSpPr/>
          <p:nvPr/>
        </p:nvSpPr>
        <p:spPr>
          <a:xfrm>
            <a:off x="2195787" y="4690789"/>
            <a:ext cx="1182370" cy="636270"/>
          </a:xfrm>
          <a:custGeom>
            <a:avLst/>
            <a:gdLst/>
            <a:ahLst/>
            <a:cxnLst/>
            <a:rect l="l" t="t" r="r" b="b"/>
            <a:pathLst>
              <a:path w="1182370" h="636270">
                <a:moveTo>
                  <a:pt x="1182035" y="0"/>
                </a:moveTo>
                <a:lnTo>
                  <a:pt x="1182035" y="544866"/>
                </a:lnTo>
                <a:lnTo>
                  <a:pt x="1177429" y="556256"/>
                </a:lnTo>
                <a:lnTo>
                  <a:pt x="1142248" y="577684"/>
                </a:lnTo>
                <a:lnTo>
                  <a:pt x="1076132" y="596743"/>
                </a:lnTo>
                <a:lnTo>
                  <a:pt x="1032860" y="605172"/>
                </a:lnTo>
                <a:lnTo>
                  <a:pt x="983517" y="612752"/>
                </a:lnTo>
                <a:lnTo>
                  <a:pt x="928656" y="619400"/>
                </a:lnTo>
                <a:lnTo>
                  <a:pt x="868833" y="625030"/>
                </a:lnTo>
                <a:lnTo>
                  <a:pt x="804601" y="629557"/>
                </a:lnTo>
                <a:lnTo>
                  <a:pt x="736515" y="632896"/>
                </a:lnTo>
                <a:lnTo>
                  <a:pt x="665128" y="634962"/>
                </a:lnTo>
                <a:lnTo>
                  <a:pt x="590994" y="635669"/>
                </a:lnTo>
                <a:lnTo>
                  <a:pt x="516862" y="634962"/>
                </a:lnTo>
                <a:lnTo>
                  <a:pt x="445477" y="632896"/>
                </a:lnTo>
                <a:lnTo>
                  <a:pt x="377394" y="629557"/>
                </a:lnTo>
                <a:lnTo>
                  <a:pt x="313166" y="625030"/>
                </a:lnTo>
                <a:lnTo>
                  <a:pt x="253347" y="619400"/>
                </a:lnTo>
                <a:lnTo>
                  <a:pt x="198492" y="612752"/>
                </a:lnTo>
                <a:lnTo>
                  <a:pt x="149154" y="605172"/>
                </a:lnTo>
                <a:lnTo>
                  <a:pt x="105887" y="596743"/>
                </a:lnTo>
                <a:lnTo>
                  <a:pt x="39781" y="577684"/>
                </a:lnTo>
                <a:lnTo>
                  <a:pt x="4604" y="556256"/>
                </a:lnTo>
                <a:lnTo>
                  <a:pt x="0" y="544866"/>
                </a:lnTo>
                <a:lnTo>
                  <a:pt x="0" y="0"/>
                </a:lnTo>
              </a:path>
            </a:pathLst>
          </a:custGeom>
          <a:ln w="7631">
            <a:solidFill>
              <a:srgbClr val="000000"/>
            </a:solidFill>
          </a:ln>
        </p:spPr>
        <p:txBody>
          <a:bodyPr wrap="square" lIns="0" tIns="0" rIns="0" bIns="0" rtlCol="0"/>
          <a:lstStyle/>
          <a:p>
            <a:endParaRPr/>
          </a:p>
        </p:txBody>
      </p:sp>
      <p:sp>
        <p:nvSpPr>
          <p:cNvPr id="43" name="object 47"/>
          <p:cNvSpPr txBox="1"/>
          <p:nvPr/>
        </p:nvSpPr>
        <p:spPr>
          <a:xfrm>
            <a:off x="2306874" y="4765825"/>
            <a:ext cx="911860" cy="464184"/>
          </a:xfrm>
          <a:prstGeom prst="rect">
            <a:avLst/>
          </a:prstGeom>
        </p:spPr>
        <p:txBody>
          <a:bodyPr vert="horz" wrap="square" lIns="0" tIns="14604" rIns="0" bIns="0" rtlCol="0">
            <a:spAutoFit/>
          </a:bodyPr>
          <a:lstStyle/>
          <a:p>
            <a:pPr marL="12700">
              <a:lnSpc>
                <a:spcPts val="1130"/>
              </a:lnSpc>
              <a:spcBef>
                <a:spcPts val="114"/>
              </a:spcBef>
            </a:pPr>
            <a:r>
              <a:rPr sz="950" spc="5" dirty="0">
                <a:latin typeface="Courier New"/>
                <a:cs typeface="Courier New"/>
              </a:rPr>
              <a:t>namedir</a:t>
            </a:r>
            <a:endParaRPr sz="950">
              <a:latin typeface="Courier New"/>
              <a:cs typeface="Courier New"/>
            </a:endParaRPr>
          </a:p>
          <a:p>
            <a:pPr marL="236220" marR="5080">
              <a:lnSpc>
                <a:spcPts val="1170"/>
              </a:lnSpc>
              <a:spcBef>
                <a:spcPts val="5"/>
              </a:spcBef>
            </a:pPr>
            <a:r>
              <a:rPr sz="950" spc="5" dirty="0">
                <a:latin typeface="Courier New"/>
                <a:cs typeface="Courier New"/>
              </a:rPr>
              <a:t>edits</a:t>
            </a:r>
            <a:r>
              <a:rPr sz="950" spc="-85" dirty="0">
                <a:latin typeface="Courier New"/>
                <a:cs typeface="Courier New"/>
              </a:rPr>
              <a:t> </a:t>
            </a:r>
            <a:r>
              <a:rPr sz="950" spc="5" dirty="0">
                <a:latin typeface="Courier New"/>
                <a:cs typeface="Courier New"/>
              </a:rPr>
              <a:t>log  fsimage</a:t>
            </a:r>
            <a:endParaRPr sz="950">
              <a:latin typeface="Courier New"/>
              <a:cs typeface="Courier New"/>
            </a:endParaRPr>
          </a:p>
        </p:txBody>
      </p:sp>
      <p:sp>
        <p:nvSpPr>
          <p:cNvPr id="44" name="object 48"/>
          <p:cNvSpPr/>
          <p:nvPr/>
        </p:nvSpPr>
        <p:spPr>
          <a:xfrm>
            <a:off x="2191971" y="3774423"/>
            <a:ext cx="0" cy="359410"/>
          </a:xfrm>
          <a:custGeom>
            <a:avLst/>
            <a:gdLst/>
            <a:ahLst/>
            <a:cxnLst/>
            <a:rect l="l" t="t" r="r" b="b"/>
            <a:pathLst>
              <a:path h="359410">
                <a:moveTo>
                  <a:pt x="0" y="0"/>
                </a:moveTo>
                <a:lnTo>
                  <a:pt x="0" y="359410"/>
                </a:lnTo>
              </a:path>
            </a:pathLst>
          </a:custGeom>
          <a:ln w="7632">
            <a:solidFill>
              <a:srgbClr val="666666"/>
            </a:solidFill>
          </a:ln>
        </p:spPr>
        <p:txBody>
          <a:bodyPr wrap="square" lIns="0" tIns="0" rIns="0" bIns="0" rtlCol="0"/>
          <a:lstStyle/>
          <a:p>
            <a:endParaRPr/>
          </a:p>
        </p:txBody>
      </p:sp>
      <p:sp>
        <p:nvSpPr>
          <p:cNvPr id="45" name="object 49"/>
          <p:cNvSpPr/>
          <p:nvPr/>
        </p:nvSpPr>
        <p:spPr>
          <a:xfrm>
            <a:off x="2188155" y="3770614"/>
            <a:ext cx="1087120" cy="0"/>
          </a:xfrm>
          <a:custGeom>
            <a:avLst/>
            <a:gdLst/>
            <a:ahLst/>
            <a:cxnLst/>
            <a:rect l="l" t="t" r="r" b="b"/>
            <a:pathLst>
              <a:path w="1087120">
                <a:moveTo>
                  <a:pt x="0" y="0"/>
                </a:moveTo>
                <a:lnTo>
                  <a:pt x="1086827" y="0"/>
                </a:lnTo>
              </a:path>
            </a:pathLst>
          </a:custGeom>
          <a:ln w="7620">
            <a:solidFill>
              <a:srgbClr val="666666"/>
            </a:solidFill>
          </a:ln>
        </p:spPr>
        <p:txBody>
          <a:bodyPr wrap="square" lIns="0" tIns="0" rIns="0" bIns="0" rtlCol="0"/>
          <a:lstStyle/>
          <a:p>
            <a:endParaRPr/>
          </a:p>
        </p:txBody>
      </p:sp>
      <p:sp>
        <p:nvSpPr>
          <p:cNvPr id="46" name="object 50"/>
          <p:cNvSpPr/>
          <p:nvPr/>
        </p:nvSpPr>
        <p:spPr>
          <a:xfrm>
            <a:off x="2190060" y="3770614"/>
            <a:ext cx="0" cy="367030"/>
          </a:xfrm>
          <a:custGeom>
            <a:avLst/>
            <a:gdLst/>
            <a:ahLst/>
            <a:cxnLst/>
            <a:rect l="l" t="t" r="r" b="b"/>
            <a:pathLst>
              <a:path h="367029">
                <a:moveTo>
                  <a:pt x="0" y="0"/>
                </a:moveTo>
                <a:lnTo>
                  <a:pt x="0" y="367029"/>
                </a:lnTo>
              </a:path>
            </a:pathLst>
          </a:custGeom>
          <a:ln w="11455">
            <a:solidFill>
              <a:srgbClr val="666666"/>
            </a:solidFill>
          </a:ln>
        </p:spPr>
        <p:txBody>
          <a:bodyPr wrap="square" lIns="0" tIns="0" rIns="0" bIns="0" rtlCol="0"/>
          <a:lstStyle/>
          <a:p>
            <a:endParaRPr/>
          </a:p>
        </p:txBody>
      </p:sp>
      <p:sp>
        <p:nvSpPr>
          <p:cNvPr id="47" name="object 51"/>
          <p:cNvSpPr/>
          <p:nvPr/>
        </p:nvSpPr>
        <p:spPr>
          <a:xfrm>
            <a:off x="2184332" y="3766804"/>
            <a:ext cx="1094740" cy="0"/>
          </a:xfrm>
          <a:custGeom>
            <a:avLst/>
            <a:gdLst/>
            <a:ahLst/>
            <a:cxnLst/>
            <a:rect l="l" t="t" r="r" b="b"/>
            <a:pathLst>
              <a:path w="1094739">
                <a:moveTo>
                  <a:pt x="0" y="0"/>
                </a:moveTo>
                <a:lnTo>
                  <a:pt x="1094397" y="0"/>
                </a:lnTo>
              </a:path>
            </a:pathLst>
          </a:custGeom>
          <a:ln w="7620">
            <a:solidFill>
              <a:srgbClr val="666666"/>
            </a:solidFill>
          </a:ln>
        </p:spPr>
        <p:txBody>
          <a:bodyPr wrap="square" lIns="0" tIns="0" rIns="0" bIns="0" rtlCol="0"/>
          <a:lstStyle/>
          <a:p>
            <a:endParaRPr/>
          </a:p>
        </p:txBody>
      </p:sp>
      <p:sp>
        <p:nvSpPr>
          <p:cNvPr id="48" name="object 52"/>
          <p:cNvSpPr/>
          <p:nvPr/>
        </p:nvSpPr>
        <p:spPr>
          <a:xfrm>
            <a:off x="3271097" y="3770651"/>
            <a:ext cx="8255" cy="4445"/>
          </a:xfrm>
          <a:custGeom>
            <a:avLst/>
            <a:gdLst/>
            <a:ahLst/>
            <a:cxnLst/>
            <a:rect l="l" t="t" r="r" b="b"/>
            <a:pathLst>
              <a:path w="8255" h="4445">
                <a:moveTo>
                  <a:pt x="7632" y="0"/>
                </a:moveTo>
                <a:lnTo>
                  <a:pt x="0" y="0"/>
                </a:lnTo>
                <a:lnTo>
                  <a:pt x="0" y="3822"/>
                </a:lnTo>
                <a:lnTo>
                  <a:pt x="7632" y="3822"/>
                </a:lnTo>
                <a:lnTo>
                  <a:pt x="7632" y="0"/>
                </a:lnTo>
                <a:close/>
              </a:path>
            </a:pathLst>
          </a:custGeom>
          <a:solidFill>
            <a:srgbClr val="666666"/>
          </a:solidFill>
        </p:spPr>
        <p:txBody>
          <a:bodyPr wrap="square" lIns="0" tIns="0" rIns="0" bIns="0" rtlCol="0"/>
          <a:lstStyle/>
          <a:p>
            <a:endParaRPr/>
          </a:p>
        </p:txBody>
      </p:sp>
      <p:sp>
        <p:nvSpPr>
          <p:cNvPr id="49" name="object 53"/>
          <p:cNvSpPr/>
          <p:nvPr/>
        </p:nvSpPr>
        <p:spPr>
          <a:xfrm>
            <a:off x="2203420" y="4145264"/>
            <a:ext cx="1087120" cy="0"/>
          </a:xfrm>
          <a:custGeom>
            <a:avLst/>
            <a:gdLst/>
            <a:ahLst/>
            <a:cxnLst/>
            <a:rect l="l" t="t" r="r" b="b"/>
            <a:pathLst>
              <a:path w="1087120">
                <a:moveTo>
                  <a:pt x="0" y="0"/>
                </a:moveTo>
                <a:lnTo>
                  <a:pt x="1086832" y="0"/>
                </a:lnTo>
              </a:path>
            </a:pathLst>
          </a:custGeom>
          <a:ln w="7620">
            <a:solidFill>
              <a:srgbClr val="000000"/>
            </a:solidFill>
          </a:ln>
        </p:spPr>
        <p:txBody>
          <a:bodyPr wrap="square" lIns="0" tIns="0" rIns="0" bIns="0" rtlCol="0"/>
          <a:lstStyle/>
          <a:p>
            <a:endParaRPr/>
          </a:p>
        </p:txBody>
      </p:sp>
      <p:sp>
        <p:nvSpPr>
          <p:cNvPr id="50" name="object 54"/>
          <p:cNvSpPr/>
          <p:nvPr/>
        </p:nvSpPr>
        <p:spPr>
          <a:xfrm>
            <a:off x="3286436" y="3782043"/>
            <a:ext cx="0" cy="359410"/>
          </a:xfrm>
          <a:custGeom>
            <a:avLst/>
            <a:gdLst/>
            <a:ahLst/>
            <a:cxnLst/>
            <a:rect l="l" t="t" r="r" b="b"/>
            <a:pathLst>
              <a:path h="359410">
                <a:moveTo>
                  <a:pt x="0" y="0"/>
                </a:moveTo>
                <a:lnTo>
                  <a:pt x="0" y="359409"/>
                </a:lnTo>
              </a:path>
            </a:pathLst>
          </a:custGeom>
          <a:ln w="7633">
            <a:solidFill>
              <a:srgbClr val="000000"/>
            </a:solidFill>
          </a:ln>
        </p:spPr>
        <p:txBody>
          <a:bodyPr wrap="square" lIns="0" tIns="0" rIns="0" bIns="0" rtlCol="0"/>
          <a:lstStyle/>
          <a:p>
            <a:endParaRPr/>
          </a:p>
        </p:txBody>
      </p:sp>
      <p:sp>
        <p:nvSpPr>
          <p:cNvPr id="51" name="object 55"/>
          <p:cNvSpPr/>
          <p:nvPr/>
        </p:nvSpPr>
        <p:spPr>
          <a:xfrm>
            <a:off x="2199610" y="4149073"/>
            <a:ext cx="1094740" cy="0"/>
          </a:xfrm>
          <a:custGeom>
            <a:avLst/>
            <a:gdLst/>
            <a:ahLst/>
            <a:cxnLst/>
            <a:rect l="l" t="t" r="r" b="b"/>
            <a:pathLst>
              <a:path w="1094739">
                <a:moveTo>
                  <a:pt x="0" y="0"/>
                </a:moveTo>
                <a:lnTo>
                  <a:pt x="1094384" y="0"/>
                </a:lnTo>
              </a:path>
            </a:pathLst>
          </a:custGeom>
          <a:ln w="7620">
            <a:solidFill>
              <a:srgbClr val="000000"/>
            </a:solidFill>
          </a:ln>
        </p:spPr>
        <p:txBody>
          <a:bodyPr wrap="square" lIns="0" tIns="0" rIns="0" bIns="0" rtlCol="0"/>
          <a:lstStyle/>
          <a:p>
            <a:endParaRPr/>
          </a:p>
        </p:txBody>
      </p:sp>
      <p:sp>
        <p:nvSpPr>
          <p:cNvPr id="52" name="object 56"/>
          <p:cNvSpPr/>
          <p:nvPr/>
        </p:nvSpPr>
        <p:spPr>
          <a:xfrm>
            <a:off x="2199610" y="4141454"/>
            <a:ext cx="8255" cy="3810"/>
          </a:xfrm>
          <a:custGeom>
            <a:avLst/>
            <a:gdLst/>
            <a:ahLst/>
            <a:cxnLst/>
            <a:rect l="l" t="t" r="r" b="b"/>
            <a:pathLst>
              <a:path w="8255" h="3810">
                <a:moveTo>
                  <a:pt x="0" y="3810"/>
                </a:moveTo>
                <a:lnTo>
                  <a:pt x="7632" y="3810"/>
                </a:lnTo>
                <a:lnTo>
                  <a:pt x="7632" y="0"/>
                </a:lnTo>
                <a:lnTo>
                  <a:pt x="0" y="0"/>
                </a:lnTo>
                <a:lnTo>
                  <a:pt x="0" y="3810"/>
                </a:lnTo>
                <a:close/>
              </a:path>
            </a:pathLst>
          </a:custGeom>
          <a:solidFill>
            <a:srgbClr val="000000"/>
          </a:solidFill>
        </p:spPr>
        <p:txBody>
          <a:bodyPr wrap="square" lIns="0" tIns="0" rIns="0" bIns="0" rtlCol="0"/>
          <a:lstStyle/>
          <a:p>
            <a:endParaRPr/>
          </a:p>
        </p:txBody>
      </p:sp>
      <p:sp>
        <p:nvSpPr>
          <p:cNvPr id="53" name="object 57"/>
          <p:cNvSpPr/>
          <p:nvPr/>
        </p:nvSpPr>
        <p:spPr>
          <a:xfrm>
            <a:off x="3290178" y="3785854"/>
            <a:ext cx="0" cy="359410"/>
          </a:xfrm>
          <a:custGeom>
            <a:avLst/>
            <a:gdLst/>
            <a:ahLst/>
            <a:cxnLst/>
            <a:rect l="l" t="t" r="r" b="b"/>
            <a:pathLst>
              <a:path h="359410">
                <a:moveTo>
                  <a:pt x="0" y="0"/>
                </a:moveTo>
                <a:lnTo>
                  <a:pt x="0" y="359410"/>
                </a:lnTo>
              </a:path>
            </a:pathLst>
          </a:custGeom>
          <a:ln w="7632">
            <a:solidFill>
              <a:srgbClr val="000000"/>
            </a:solidFill>
          </a:ln>
        </p:spPr>
        <p:txBody>
          <a:bodyPr wrap="square" lIns="0" tIns="0" rIns="0" bIns="0" rtlCol="0"/>
          <a:lstStyle/>
          <a:p>
            <a:endParaRPr/>
          </a:p>
        </p:txBody>
      </p:sp>
      <p:sp>
        <p:nvSpPr>
          <p:cNvPr id="54" name="object 58"/>
          <p:cNvSpPr/>
          <p:nvPr/>
        </p:nvSpPr>
        <p:spPr>
          <a:xfrm>
            <a:off x="3282539" y="3778234"/>
            <a:ext cx="12065" cy="7620"/>
          </a:xfrm>
          <a:custGeom>
            <a:avLst/>
            <a:gdLst/>
            <a:ahLst/>
            <a:cxnLst/>
            <a:rect l="l" t="t" r="r" b="b"/>
            <a:pathLst>
              <a:path w="12064" h="7620">
                <a:moveTo>
                  <a:pt x="0" y="7619"/>
                </a:moveTo>
                <a:lnTo>
                  <a:pt x="11455" y="7619"/>
                </a:lnTo>
                <a:lnTo>
                  <a:pt x="11455" y="0"/>
                </a:lnTo>
                <a:lnTo>
                  <a:pt x="0" y="0"/>
                </a:lnTo>
                <a:lnTo>
                  <a:pt x="0" y="7619"/>
                </a:lnTo>
                <a:close/>
              </a:path>
            </a:pathLst>
          </a:custGeom>
          <a:solidFill>
            <a:srgbClr val="000000"/>
          </a:solidFill>
        </p:spPr>
        <p:txBody>
          <a:bodyPr wrap="square" lIns="0" tIns="0" rIns="0" bIns="0" rtlCol="0"/>
          <a:lstStyle/>
          <a:p>
            <a:endParaRPr/>
          </a:p>
        </p:txBody>
      </p:sp>
      <p:sp>
        <p:nvSpPr>
          <p:cNvPr id="55" name="object 59"/>
          <p:cNvSpPr/>
          <p:nvPr/>
        </p:nvSpPr>
        <p:spPr>
          <a:xfrm>
            <a:off x="2195787" y="3774483"/>
            <a:ext cx="1087120" cy="367030"/>
          </a:xfrm>
          <a:custGeom>
            <a:avLst/>
            <a:gdLst/>
            <a:ahLst/>
            <a:cxnLst/>
            <a:rect l="l" t="t" r="r" b="b"/>
            <a:pathLst>
              <a:path w="1087120" h="367029">
                <a:moveTo>
                  <a:pt x="0" y="366723"/>
                </a:moveTo>
                <a:lnTo>
                  <a:pt x="1086831" y="366723"/>
                </a:lnTo>
                <a:lnTo>
                  <a:pt x="1086831" y="0"/>
                </a:lnTo>
                <a:lnTo>
                  <a:pt x="0" y="0"/>
                </a:lnTo>
                <a:lnTo>
                  <a:pt x="0" y="366723"/>
                </a:lnTo>
                <a:close/>
              </a:path>
            </a:pathLst>
          </a:custGeom>
          <a:ln w="7630">
            <a:solidFill>
              <a:srgbClr val="000000"/>
            </a:solidFill>
          </a:ln>
        </p:spPr>
        <p:txBody>
          <a:bodyPr wrap="square" lIns="0" tIns="0" rIns="0" bIns="0" rtlCol="0"/>
          <a:lstStyle/>
          <a:p>
            <a:endParaRPr/>
          </a:p>
        </p:txBody>
      </p:sp>
      <p:sp>
        <p:nvSpPr>
          <p:cNvPr id="56" name="object 60"/>
          <p:cNvSpPr txBox="1"/>
          <p:nvPr/>
        </p:nvSpPr>
        <p:spPr>
          <a:xfrm>
            <a:off x="2199603" y="3778299"/>
            <a:ext cx="1079500" cy="359410"/>
          </a:xfrm>
          <a:prstGeom prst="rect">
            <a:avLst/>
          </a:prstGeom>
          <a:solidFill>
            <a:srgbClr val="339966"/>
          </a:solidFill>
        </p:spPr>
        <p:txBody>
          <a:bodyPr vert="horz" wrap="square" lIns="0" tIns="96520" rIns="0" bIns="0" rtlCol="0">
            <a:spAutoFit/>
          </a:bodyPr>
          <a:lstStyle/>
          <a:p>
            <a:pPr marL="187960">
              <a:lnSpc>
                <a:spcPct val="100000"/>
              </a:lnSpc>
              <a:spcBef>
                <a:spcPts val="760"/>
              </a:spcBef>
            </a:pPr>
            <a:r>
              <a:rPr sz="1050" b="1" dirty="0">
                <a:solidFill>
                  <a:srgbClr val="FFFFFF"/>
                </a:solidFill>
                <a:latin typeface="Arial"/>
                <a:cs typeface="Arial"/>
              </a:rPr>
              <a:t>NameNode</a:t>
            </a:r>
            <a:endParaRPr sz="1050">
              <a:latin typeface="Arial"/>
              <a:cs typeface="Arial"/>
            </a:endParaRPr>
          </a:p>
        </p:txBody>
      </p:sp>
      <p:sp>
        <p:nvSpPr>
          <p:cNvPr id="57" name="object 61"/>
          <p:cNvSpPr txBox="1"/>
          <p:nvPr/>
        </p:nvSpPr>
        <p:spPr>
          <a:xfrm>
            <a:off x="4115783" y="3284983"/>
            <a:ext cx="2215404" cy="190437"/>
          </a:xfrm>
          <a:prstGeom prst="rect">
            <a:avLst/>
          </a:prstGeom>
          <a:solidFill>
            <a:srgbClr val="FFFF99"/>
          </a:solidFill>
          <a:ln w="11445">
            <a:solidFill>
              <a:srgbClr val="000000"/>
            </a:solidFill>
          </a:ln>
        </p:spPr>
        <p:txBody>
          <a:bodyPr vert="horz" wrap="square" lIns="0" tIns="28575" rIns="0" bIns="0" rtlCol="0">
            <a:spAutoFit/>
          </a:bodyPr>
          <a:lstStyle/>
          <a:p>
            <a:pPr algn="ctr">
              <a:lnSpc>
                <a:spcPct val="100000"/>
              </a:lnSpc>
              <a:spcBef>
                <a:spcPts val="225"/>
              </a:spcBef>
            </a:pPr>
            <a:r>
              <a:rPr sz="1050" dirty="0">
                <a:latin typeface="Tahoma"/>
                <a:cs typeface="Tahoma"/>
              </a:rPr>
              <a:t>Client</a:t>
            </a:r>
            <a:endParaRPr sz="1050">
              <a:latin typeface="Tahoma"/>
              <a:cs typeface="Tahoma"/>
            </a:endParaRPr>
          </a:p>
        </p:txBody>
      </p:sp>
      <p:sp>
        <p:nvSpPr>
          <p:cNvPr id="58" name="object 62"/>
          <p:cNvSpPr/>
          <p:nvPr/>
        </p:nvSpPr>
        <p:spPr>
          <a:xfrm>
            <a:off x="3284990" y="3369751"/>
            <a:ext cx="823594" cy="570865"/>
          </a:xfrm>
          <a:custGeom>
            <a:avLst/>
            <a:gdLst/>
            <a:ahLst/>
            <a:cxnLst/>
            <a:rect l="l" t="t" r="r" b="b"/>
            <a:pathLst>
              <a:path w="823595" h="570864">
                <a:moveTo>
                  <a:pt x="36791" y="502996"/>
                </a:moveTo>
                <a:lnTo>
                  <a:pt x="0" y="570306"/>
                </a:lnTo>
                <a:lnTo>
                  <a:pt x="76034" y="559460"/>
                </a:lnTo>
                <a:lnTo>
                  <a:pt x="67446" y="547103"/>
                </a:lnTo>
                <a:lnTo>
                  <a:pt x="53593" y="547103"/>
                </a:lnTo>
                <a:lnTo>
                  <a:pt x="40462" y="528332"/>
                </a:lnTo>
                <a:lnTo>
                  <a:pt x="49870" y="521814"/>
                </a:lnTo>
                <a:lnTo>
                  <a:pt x="36791" y="502996"/>
                </a:lnTo>
                <a:close/>
              </a:path>
              <a:path w="823595" h="570864">
                <a:moveTo>
                  <a:pt x="49870" y="521814"/>
                </a:moveTo>
                <a:lnTo>
                  <a:pt x="40462" y="528332"/>
                </a:lnTo>
                <a:lnTo>
                  <a:pt x="53593" y="547103"/>
                </a:lnTo>
                <a:lnTo>
                  <a:pt x="62943" y="540624"/>
                </a:lnTo>
                <a:lnTo>
                  <a:pt x="49870" y="521814"/>
                </a:lnTo>
                <a:close/>
              </a:path>
              <a:path w="823595" h="570864">
                <a:moveTo>
                  <a:pt x="62943" y="540624"/>
                </a:moveTo>
                <a:lnTo>
                  <a:pt x="53593" y="547103"/>
                </a:lnTo>
                <a:lnTo>
                  <a:pt x="67446" y="547103"/>
                </a:lnTo>
                <a:lnTo>
                  <a:pt x="62943" y="540624"/>
                </a:lnTo>
                <a:close/>
              </a:path>
              <a:path w="823595" h="570864">
                <a:moveTo>
                  <a:pt x="760059" y="29778"/>
                </a:moveTo>
                <a:lnTo>
                  <a:pt x="49870" y="521814"/>
                </a:lnTo>
                <a:lnTo>
                  <a:pt x="62943" y="540624"/>
                </a:lnTo>
                <a:lnTo>
                  <a:pt x="773108" y="48502"/>
                </a:lnTo>
                <a:lnTo>
                  <a:pt x="760059" y="29778"/>
                </a:lnTo>
                <a:close/>
              </a:path>
              <a:path w="823595" h="570864">
                <a:moveTo>
                  <a:pt x="810328" y="23190"/>
                </a:moveTo>
                <a:lnTo>
                  <a:pt x="769569" y="23190"/>
                </a:lnTo>
                <a:lnTo>
                  <a:pt x="782548" y="41960"/>
                </a:lnTo>
                <a:lnTo>
                  <a:pt x="773108" y="48502"/>
                </a:lnTo>
                <a:lnTo>
                  <a:pt x="786206" y="67297"/>
                </a:lnTo>
                <a:lnTo>
                  <a:pt x="810328" y="23190"/>
                </a:lnTo>
                <a:close/>
              </a:path>
              <a:path w="823595" h="570864">
                <a:moveTo>
                  <a:pt x="769569" y="23190"/>
                </a:moveTo>
                <a:lnTo>
                  <a:pt x="760059" y="29778"/>
                </a:lnTo>
                <a:lnTo>
                  <a:pt x="773108" y="48502"/>
                </a:lnTo>
                <a:lnTo>
                  <a:pt x="782548" y="41960"/>
                </a:lnTo>
                <a:lnTo>
                  <a:pt x="769569" y="23190"/>
                </a:lnTo>
                <a:close/>
              </a:path>
              <a:path w="823595" h="570864">
                <a:moveTo>
                  <a:pt x="823010" y="0"/>
                </a:moveTo>
                <a:lnTo>
                  <a:pt x="746963" y="10985"/>
                </a:lnTo>
                <a:lnTo>
                  <a:pt x="760059" y="29778"/>
                </a:lnTo>
                <a:lnTo>
                  <a:pt x="769569" y="23190"/>
                </a:lnTo>
                <a:lnTo>
                  <a:pt x="810328" y="23190"/>
                </a:lnTo>
                <a:lnTo>
                  <a:pt x="823010" y="0"/>
                </a:lnTo>
                <a:close/>
              </a:path>
            </a:pathLst>
          </a:custGeom>
          <a:solidFill>
            <a:srgbClr val="000000"/>
          </a:solidFill>
        </p:spPr>
        <p:txBody>
          <a:bodyPr wrap="square" lIns="0" tIns="0" rIns="0" bIns="0" rtlCol="0"/>
          <a:lstStyle/>
          <a:p>
            <a:endParaRPr/>
          </a:p>
        </p:txBody>
      </p:sp>
      <p:sp>
        <p:nvSpPr>
          <p:cNvPr id="59" name="object 63"/>
          <p:cNvSpPr/>
          <p:nvPr/>
        </p:nvSpPr>
        <p:spPr>
          <a:xfrm>
            <a:off x="5990370" y="3502516"/>
            <a:ext cx="69215" cy="411480"/>
          </a:xfrm>
          <a:custGeom>
            <a:avLst/>
            <a:gdLst/>
            <a:ahLst/>
            <a:cxnLst/>
            <a:rect l="l" t="t" r="r" b="b"/>
            <a:pathLst>
              <a:path w="69214" h="411479">
                <a:moveTo>
                  <a:pt x="22910" y="342760"/>
                </a:moveTo>
                <a:lnTo>
                  <a:pt x="0" y="342760"/>
                </a:lnTo>
                <a:lnTo>
                  <a:pt x="34353" y="411441"/>
                </a:lnTo>
                <a:lnTo>
                  <a:pt x="62983" y="354202"/>
                </a:lnTo>
                <a:lnTo>
                  <a:pt x="22910" y="354202"/>
                </a:lnTo>
                <a:lnTo>
                  <a:pt x="22910" y="342760"/>
                </a:lnTo>
                <a:close/>
              </a:path>
              <a:path w="69214" h="411479">
                <a:moveTo>
                  <a:pt x="45808" y="0"/>
                </a:moveTo>
                <a:lnTo>
                  <a:pt x="22910" y="0"/>
                </a:lnTo>
                <a:lnTo>
                  <a:pt x="22910" y="354202"/>
                </a:lnTo>
                <a:lnTo>
                  <a:pt x="45808" y="354202"/>
                </a:lnTo>
                <a:lnTo>
                  <a:pt x="45808" y="0"/>
                </a:lnTo>
                <a:close/>
              </a:path>
              <a:path w="69214" h="411479">
                <a:moveTo>
                  <a:pt x="68707" y="342760"/>
                </a:moveTo>
                <a:lnTo>
                  <a:pt x="45808" y="342760"/>
                </a:lnTo>
                <a:lnTo>
                  <a:pt x="45808" y="354202"/>
                </a:lnTo>
                <a:lnTo>
                  <a:pt x="62983" y="354202"/>
                </a:lnTo>
                <a:lnTo>
                  <a:pt x="68707" y="342760"/>
                </a:lnTo>
                <a:close/>
              </a:path>
            </a:pathLst>
          </a:custGeom>
          <a:solidFill>
            <a:srgbClr val="000000"/>
          </a:solidFill>
        </p:spPr>
        <p:txBody>
          <a:bodyPr wrap="square" lIns="0" tIns="0" rIns="0" bIns="0" rtlCol="0"/>
          <a:lstStyle/>
          <a:p>
            <a:endParaRPr/>
          </a:p>
        </p:txBody>
      </p:sp>
      <p:sp>
        <p:nvSpPr>
          <p:cNvPr id="60" name="object 64"/>
          <p:cNvSpPr/>
          <p:nvPr/>
        </p:nvSpPr>
        <p:spPr>
          <a:xfrm>
            <a:off x="2956962" y="4141212"/>
            <a:ext cx="69215" cy="468630"/>
          </a:xfrm>
          <a:custGeom>
            <a:avLst/>
            <a:gdLst/>
            <a:ahLst/>
            <a:cxnLst/>
            <a:rect l="l" t="t" r="r" b="b"/>
            <a:pathLst>
              <a:path w="69214" h="468629">
                <a:moveTo>
                  <a:pt x="22898" y="399846"/>
                </a:moveTo>
                <a:lnTo>
                  <a:pt x="0" y="399846"/>
                </a:lnTo>
                <a:lnTo>
                  <a:pt x="34353" y="468528"/>
                </a:lnTo>
                <a:lnTo>
                  <a:pt x="62977" y="411302"/>
                </a:lnTo>
                <a:lnTo>
                  <a:pt x="22898" y="411302"/>
                </a:lnTo>
                <a:lnTo>
                  <a:pt x="22898" y="399846"/>
                </a:lnTo>
                <a:close/>
              </a:path>
              <a:path w="69214" h="468629">
                <a:moveTo>
                  <a:pt x="45808" y="0"/>
                </a:moveTo>
                <a:lnTo>
                  <a:pt x="22898" y="0"/>
                </a:lnTo>
                <a:lnTo>
                  <a:pt x="22898" y="411302"/>
                </a:lnTo>
                <a:lnTo>
                  <a:pt x="45808" y="411302"/>
                </a:lnTo>
                <a:lnTo>
                  <a:pt x="45808" y="0"/>
                </a:lnTo>
                <a:close/>
              </a:path>
              <a:path w="69214" h="468629">
                <a:moveTo>
                  <a:pt x="68706" y="399846"/>
                </a:moveTo>
                <a:lnTo>
                  <a:pt x="45808" y="399846"/>
                </a:lnTo>
                <a:lnTo>
                  <a:pt x="45808" y="411302"/>
                </a:lnTo>
                <a:lnTo>
                  <a:pt x="62977" y="411302"/>
                </a:lnTo>
                <a:lnTo>
                  <a:pt x="68706" y="399846"/>
                </a:lnTo>
                <a:close/>
              </a:path>
            </a:pathLst>
          </a:custGeom>
          <a:solidFill>
            <a:srgbClr val="000000"/>
          </a:solidFill>
        </p:spPr>
        <p:txBody>
          <a:bodyPr wrap="square" lIns="0" tIns="0" rIns="0" bIns="0" rtlCol="0"/>
          <a:lstStyle/>
          <a:p>
            <a:endParaRPr/>
          </a:p>
        </p:txBody>
      </p:sp>
      <p:sp>
        <p:nvSpPr>
          <p:cNvPr id="61" name="object 65"/>
          <p:cNvSpPr txBox="1"/>
          <p:nvPr/>
        </p:nvSpPr>
        <p:spPr>
          <a:xfrm>
            <a:off x="3541481" y="4155992"/>
            <a:ext cx="1682003" cy="1133131"/>
          </a:xfrm>
          <a:prstGeom prst="rect">
            <a:avLst/>
          </a:prstGeom>
        </p:spPr>
        <p:txBody>
          <a:bodyPr vert="horz" wrap="square" lIns="0" tIns="12700" rIns="0" bIns="0" rtlCol="0">
            <a:spAutoFit/>
          </a:bodyPr>
          <a:lstStyle/>
          <a:p>
            <a:pPr marL="12700" marR="35560" indent="8890">
              <a:lnSpc>
                <a:spcPct val="100400"/>
              </a:lnSpc>
              <a:spcBef>
                <a:spcPts val="100"/>
              </a:spcBef>
            </a:pPr>
            <a:r>
              <a:rPr sz="1000" b="1" dirty="0">
                <a:latin typeface="Arial"/>
                <a:cs typeface="Arial"/>
              </a:rPr>
              <a:t>First </a:t>
            </a:r>
            <a:r>
              <a:rPr sz="1000" b="1" spc="-5" dirty="0">
                <a:latin typeface="Arial"/>
                <a:cs typeface="Arial"/>
              </a:rPr>
              <a:t>DataNode  </a:t>
            </a:r>
            <a:r>
              <a:rPr sz="1000" spc="-5" dirty="0">
                <a:latin typeface="Arial"/>
                <a:cs typeface="Arial"/>
              </a:rPr>
              <a:t>daisychain-writes </a:t>
            </a:r>
            <a:r>
              <a:rPr sz="1000" spc="5" dirty="0">
                <a:latin typeface="Arial"/>
                <a:cs typeface="Arial"/>
              </a:rPr>
              <a:t>to  </a:t>
            </a:r>
            <a:r>
              <a:rPr sz="1000" dirty="0">
                <a:latin typeface="Arial"/>
                <a:cs typeface="Arial"/>
              </a:rPr>
              <a:t>second, second </a:t>
            </a:r>
            <a:r>
              <a:rPr sz="1000" spc="5" dirty="0">
                <a:latin typeface="Arial"/>
                <a:cs typeface="Arial"/>
              </a:rPr>
              <a:t>to  </a:t>
            </a:r>
            <a:r>
              <a:rPr sz="1000" spc="-5" dirty="0">
                <a:latin typeface="Arial"/>
                <a:cs typeface="Arial"/>
              </a:rPr>
              <a:t>third </a:t>
            </a:r>
            <a:r>
              <a:rPr sz="1000" dirty="0">
                <a:latin typeface="Arial"/>
                <a:cs typeface="Arial"/>
              </a:rPr>
              <a:t>- </a:t>
            </a:r>
            <a:r>
              <a:rPr sz="1000" spc="-5" dirty="0">
                <a:latin typeface="Arial"/>
                <a:cs typeface="Arial"/>
              </a:rPr>
              <a:t>with </a:t>
            </a:r>
            <a:r>
              <a:rPr sz="1000" dirty="0">
                <a:latin typeface="Arial"/>
                <a:cs typeface="Arial"/>
              </a:rPr>
              <a:t>ack back  to </a:t>
            </a:r>
            <a:r>
              <a:rPr sz="1000" spc="-5" dirty="0">
                <a:latin typeface="Arial"/>
                <a:cs typeface="Arial"/>
              </a:rPr>
              <a:t>previous</a:t>
            </a:r>
            <a:r>
              <a:rPr sz="1000" spc="-20" dirty="0">
                <a:latin typeface="Arial"/>
                <a:cs typeface="Arial"/>
              </a:rPr>
              <a:t> </a:t>
            </a:r>
            <a:r>
              <a:rPr sz="1000" spc="-5" dirty="0">
                <a:latin typeface="Arial"/>
                <a:cs typeface="Arial"/>
              </a:rPr>
              <a:t>node</a:t>
            </a:r>
            <a:endParaRPr sz="1000" dirty="0">
              <a:latin typeface="Arial"/>
              <a:cs typeface="Arial"/>
            </a:endParaRPr>
          </a:p>
          <a:p>
            <a:pPr marL="12700" marR="5080" indent="8890">
              <a:lnSpc>
                <a:spcPct val="100699"/>
              </a:lnSpc>
              <a:spcBef>
                <a:spcPts val="254"/>
              </a:spcBef>
            </a:pPr>
            <a:r>
              <a:rPr sz="1000" dirty="0">
                <a:latin typeface="Arial"/>
                <a:cs typeface="Arial"/>
              </a:rPr>
              <a:t>Then </a:t>
            </a:r>
            <a:r>
              <a:rPr sz="1000" b="1" dirty="0">
                <a:latin typeface="Arial"/>
                <a:cs typeface="Arial"/>
              </a:rPr>
              <a:t>first</a:t>
            </a:r>
            <a:r>
              <a:rPr sz="1000" b="1" spc="-65" dirty="0">
                <a:latin typeface="Arial"/>
                <a:cs typeface="Arial"/>
              </a:rPr>
              <a:t> </a:t>
            </a:r>
            <a:r>
              <a:rPr sz="1000" b="1" spc="-5" dirty="0">
                <a:latin typeface="Arial"/>
                <a:cs typeface="Arial"/>
              </a:rPr>
              <a:t>DataNode  </a:t>
            </a:r>
            <a:r>
              <a:rPr sz="1000" spc="-5" dirty="0">
                <a:latin typeface="Arial"/>
                <a:cs typeface="Arial"/>
              </a:rPr>
              <a:t>confirms replication  complete </a:t>
            </a:r>
            <a:r>
              <a:rPr sz="1000" spc="5" dirty="0">
                <a:latin typeface="Arial"/>
                <a:cs typeface="Arial"/>
              </a:rPr>
              <a:t>to </a:t>
            </a:r>
            <a:r>
              <a:rPr sz="1000" dirty="0">
                <a:latin typeface="Arial"/>
                <a:cs typeface="Arial"/>
              </a:rPr>
              <a:t>the  </a:t>
            </a:r>
            <a:r>
              <a:rPr sz="1000" b="1" spc="-5" dirty="0">
                <a:latin typeface="Arial"/>
                <a:cs typeface="Arial"/>
              </a:rPr>
              <a:t>NameNode</a:t>
            </a:r>
            <a:endParaRPr sz="1000" dirty="0">
              <a:latin typeface="Arial"/>
              <a:cs typeface="Arial"/>
            </a:endParaRPr>
          </a:p>
        </p:txBody>
      </p:sp>
      <p:sp>
        <p:nvSpPr>
          <p:cNvPr id="62" name="object 66"/>
          <p:cNvSpPr/>
          <p:nvPr/>
        </p:nvSpPr>
        <p:spPr>
          <a:xfrm>
            <a:off x="6824280" y="4565849"/>
            <a:ext cx="0" cy="444500"/>
          </a:xfrm>
          <a:custGeom>
            <a:avLst/>
            <a:gdLst/>
            <a:ahLst/>
            <a:cxnLst/>
            <a:rect l="l" t="t" r="r" b="b"/>
            <a:pathLst>
              <a:path h="444500">
                <a:moveTo>
                  <a:pt x="0" y="0"/>
                </a:moveTo>
                <a:lnTo>
                  <a:pt x="0" y="444168"/>
                </a:lnTo>
              </a:path>
            </a:pathLst>
          </a:custGeom>
          <a:ln w="12933">
            <a:solidFill>
              <a:srgbClr val="666666"/>
            </a:solidFill>
          </a:ln>
        </p:spPr>
        <p:txBody>
          <a:bodyPr wrap="square" lIns="0" tIns="0" rIns="0" bIns="0" rtlCol="0"/>
          <a:lstStyle/>
          <a:p>
            <a:endParaRPr/>
          </a:p>
        </p:txBody>
      </p:sp>
      <p:sp>
        <p:nvSpPr>
          <p:cNvPr id="63" name="object 67"/>
          <p:cNvSpPr/>
          <p:nvPr/>
        </p:nvSpPr>
        <p:spPr>
          <a:xfrm>
            <a:off x="6817813" y="4494729"/>
            <a:ext cx="753745" cy="85725"/>
          </a:xfrm>
          <a:custGeom>
            <a:avLst/>
            <a:gdLst/>
            <a:ahLst/>
            <a:cxnLst/>
            <a:rect l="l" t="t" r="r" b="b"/>
            <a:pathLst>
              <a:path w="753745" h="85725">
                <a:moveTo>
                  <a:pt x="379437" y="0"/>
                </a:moveTo>
                <a:lnTo>
                  <a:pt x="302984" y="1444"/>
                </a:lnTo>
                <a:lnTo>
                  <a:pt x="231768" y="5588"/>
                </a:lnTo>
                <a:lnTo>
                  <a:pt x="167316" y="12145"/>
                </a:lnTo>
                <a:lnTo>
                  <a:pt x="111156" y="20829"/>
                </a:lnTo>
                <a:lnTo>
                  <a:pt x="64817" y="31354"/>
                </a:lnTo>
                <a:lnTo>
                  <a:pt x="7711" y="56786"/>
                </a:lnTo>
                <a:lnTo>
                  <a:pt x="0" y="71119"/>
                </a:lnTo>
                <a:lnTo>
                  <a:pt x="7632" y="85307"/>
                </a:lnTo>
                <a:lnTo>
                  <a:pt x="7632" y="78752"/>
                </a:lnTo>
                <a:lnTo>
                  <a:pt x="15343" y="64418"/>
                </a:lnTo>
                <a:lnTo>
                  <a:pt x="72450" y="38987"/>
                </a:lnTo>
                <a:lnTo>
                  <a:pt x="118789" y="28462"/>
                </a:lnTo>
                <a:lnTo>
                  <a:pt x="174948" y="19778"/>
                </a:lnTo>
                <a:lnTo>
                  <a:pt x="239400" y="13221"/>
                </a:lnTo>
                <a:lnTo>
                  <a:pt x="310617" y="9077"/>
                </a:lnTo>
                <a:lnTo>
                  <a:pt x="387070" y="7632"/>
                </a:lnTo>
                <a:lnTo>
                  <a:pt x="547291" y="7632"/>
                </a:lnTo>
                <a:lnTo>
                  <a:pt x="527190" y="5588"/>
                </a:lnTo>
                <a:lnTo>
                  <a:pt x="455937" y="1444"/>
                </a:lnTo>
                <a:lnTo>
                  <a:pt x="379437" y="0"/>
                </a:lnTo>
                <a:close/>
              </a:path>
              <a:path w="753745" h="85725">
                <a:moveTo>
                  <a:pt x="547291" y="7632"/>
                </a:moveTo>
                <a:lnTo>
                  <a:pt x="387070" y="7632"/>
                </a:lnTo>
                <a:lnTo>
                  <a:pt x="463574" y="9077"/>
                </a:lnTo>
                <a:lnTo>
                  <a:pt x="534828" y="13221"/>
                </a:lnTo>
                <a:lnTo>
                  <a:pt x="599307" y="19778"/>
                </a:lnTo>
                <a:lnTo>
                  <a:pt x="655485" y="28462"/>
                </a:lnTo>
                <a:lnTo>
                  <a:pt x="701835" y="38987"/>
                </a:lnTo>
                <a:lnTo>
                  <a:pt x="753726" y="61266"/>
                </a:lnTo>
                <a:lnTo>
                  <a:pt x="751316" y="56786"/>
                </a:lnTo>
                <a:lnTo>
                  <a:pt x="729197" y="43435"/>
                </a:lnTo>
                <a:lnTo>
                  <a:pt x="694199" y="31354"/>
                </a:lnTo>
                <a:lnTo>
                  <a:pt x="647847" y="20829"/>
                </a:lnTo>
                <a:lnTo>
                  <a:pt x="591669" y="12145"/>
                </a:lnTo>
                <a:lnTo>
                  <a:pt x="547291" y="7632"/>
                </a:lnTo>
                <a:close/>
              </a:path>
            </a:pathLst>
          </a:custGeom>
          <a:solidFill>
            <a:srgbClr val="666666"/>
          </a:solidFill>
        </p:spPr>
        <p:txBody>
          <a:bodyPr wrap="square" lIns="0" tIns="0" rIns="0" bIns="0" rtlCol="0"/>
          <a:lstStyle/>
          <a:p>
            <a:endParaRPr/>
          </a:p>
        </p:txBody>
      </p:sp>
      <p:sp>
        <p:nvSpPr>
          <p:cNvPr id="64" name="object 68"/>
          <p:cNvSpPr/>
          <p:nvPr/>
        </p:nvSpPr>
        <p:spPr>
          <a:xfrm>
            <a:off x="6813991" y="4490920"/>
            <a:ext cx="767080" cy="535940"/>
          </a:xfrm>
          <a:custGeom>
            <a:avLst/>
            <a:gdLst/>
            <a:ahLst/>
            <a:cxnLst/>
            <a:rect l="l" t="t" r="r" b="b"/>
            <a:pathLst>
              <a:path w="767079" h="535939">
                <a:moveTo>
                  <a:pt x="383260" y="0"/>
                </a:moveTo>
                <a:lnTo>
                  <a:pt x="344474" y="342"/>
                </a:lnTo>
                <a:lnTo>
                  <a:pt x="270268" y="3213"/>
                </a:lnTo>
                <a:lnTo>
                  <a:pt x="202018" y="8610"/>
                </a:lnTo>
                <a:lnTo>
                  <a:pt x="141236" y="16306"/>
                </a:lnTo>
                <a:lnTo>
                  <a:pt x="89636" y="26073"/>
                </a:lnTo>
                <a:lnTo>
                  <a:pt x="48247" y="37553"/>
                </a:lnTo>
                <a:lnTo>
                  <a:pt x="13284" y="54292"/>
                </a:lnTo>
                <a:lnTo>
                  <a:pt x="2159" y="66548"/>
                </a:lnTo>
                <a:lnTo>
                  <a:pt x="762" y="69913"/>
                </a:lnTo>
                <a:lnTo>
                  <a:pt x="609" y="70218"/>
                </a:lnTo>
                <a:lnTo>
                  <a:pt x="609" y="70535"/>
                </a:lnTo>
                <a:lnTo>
                  <a:pt x="457" y="70866"/>
                </a:lnTo>
                <a:lnTo>
                  <a:pt x="0" y="74536"/>
                </a:lnTo>
                <a:lnTo>
                  <a:pt x="0" y="502183"/>
                </a:lnTo>
                <a:lnTo>
                  <a:pt x="457" y="505841"/>
                </a:lnTo>
                <a:lnTo>
                  <a:pt x="609" y="506196"/>
                </a:lnTo>
                <a:lnTo>
                  <a:pt x="609" y="506526"/>
                </a:lnTo>
                <a:lnTo>
                  <a:pt x="2198" y="510184"/>
                </a:lnTo>
                <a:lnTo>
                  <a:pt x="2286" y="510603"/>
                </a:lnTo>
                <a:lnTo>
                  <a:pt x="2603" y="511009"/>
                </a:lnTo>
                <a:lnTo>
                  <a:pt x="5041" y="514680"/>
                </a:lnTo>
                <a:lnTo>
                  <a:pt x="5194" y="514870"/>
                </a:lnTo>
                <a:lnTo>
                  <a:pt x="5194" y="515061"/>
                </a:lnTo>
                <a:lnTo>
                  <a:pt x="5499" y="515226"/>
                </a:lnTo>
                <a:lnTo>
                  <a:pt x="9169" y="518985"/>
                </a:lnTo>
                <a:lnTo>
                  <a:pt x="13588" y="522630"/>
                </a:lnTo>
                <a:lnTo>
                  <a:pt x="19088" y="526211"/>
                </a:lnTo>
                <a:lnTo>
                  <a:pt x="25196" y="529653"/>
                </a:lnTo>
                <a:lnTo>
                  <a:pt x="32219" y="532942"/>
                </a:lnTo>
                <a:lnTo>
                  <a:pt x="39614" y="535922"/>
                </a:lnTo>
                <a:lnTo>
                  <a:pt x="19166" y="523578"/>
                </a:lnTo>
                <a:lnTo>
                  <a:pt x="12994" y="512104"/>
                </a:lnTo>
                <a:lnTo>
                  <a:pt x="7632" y="90792"/>
                </a:lnTo>
                <a:lnTo>
                  <a:pt x="11455" y="90792"/>
                </a:lnTo>
                <a:lnTo>
                  <a:pt x="11455" y="83807"/>
                </a:lnTo>
                <a:lnTo>
                  <a:pt x="7685" y="74536"/>
                </a:lnTo>
                <a:lnTo>
                  <a:pt x="7937" y="72313"/>
                </a:lnTo>
                <a:lnTo>
                  <a:pt x="42760" y="47751"/>
                </a:lnTo>
                <a:lnTo>
                  <a:pt x="80162" y="36118"/>
                </a:lnTo>
                <a:lnTo>
                  <a:pt x="142620" y="23837"/>
                </a:lnTo>
                <a:lnTo>
                  <a:pt x="202780" y="16192"/>
                </a:lnTo>
                <a:lnTo>
                  <a:pt x="270878" y="10833"/>
                </a:lnTo>
                <a:lnTo>
                  <a:pt x="344627" y="7975"/>
                </a:lnTo>
                <a:lnTo>
                  <a:pt x="553794" y="7632"/>
                </a:lnTo>
                <a:lnTo>
                  <a:pt x="531367" y="5613"/>
                </a:lnTo>
                <a:lnTo>
                  <a:pt x="496252" y="3200"/>
                </a:lnTo>
                <a:lnTo>
                  <a:pt x="459905" y="1498"/>
                </a:lnTo>
                <a:lnTo>
                  <a:pt x="422198" y="342"/>
                </a:lnTo>
                <a:lnTo>
                  <a:pt x="383260" y="0"/>
                </a:lnTo>
                <a:close/>
              </a:path>
              <a:path w="767079" h="535939">
                <a:moveTo>
                  <a:pt x="11455" y="90792"/>
                </a:moveTo>
                <a:lnTo>
                  <a:pt x="7632" y="90792"/>
                </a:lnTo>
                <a:lnTo>
                  <a:pt x="9169" y="92278"/>
                </a:lnTo>
                <a:lnTo>
                  <a:pt x="11455" y="94163"/>
                </a:lnTo>
                <a:lnTo>
                  <a:pt x="11455" y="90792"/>
                </a:lnTo>
                <a:close/>
              </a:path>
              <a:path w="767079" h="535939">
                <a:moveTo>
                  <a:pt x="553794" y="7632"/>
                </a:moveTo>
                <a:lnTo>
                  <a:pt x="383413" y="7632"/>
                </a:lnTo>
                <a:lnTo>
                  <a:pt x="422198" y="7975"/>
                </a:lnTo>
                <a:lnTo>
                  <a:pt x="459752" y="9105"/>
                </a:lnTo>
                <a:lnTo>
                  <a:pt x="530758" y="13233"/>
                </a:lnTo>
                <a:lnTo>
                  <a:pt x="595045" y="19748"/>
                </a:lnTo>
                <a:lnTo>
                  <a:pt x="651078" y="28409"/>
                </a:lnTo>
                <a:lnTo>
                  <a:pt x="697039" y="38862"/>
                </a:lnTo>
                <a:lnTo>
                  <a:pt x="738263" y="53962"/>
                </a:lnTo>
                <a:lnTo>
                  <a:pt x="738674" y="54194"/>
                </a:lnTo>
                <a:lnTo>
                  <a:pt x="740654" y="54878"/>
                </a:lnTo>
                <a:lnTo>
                  <a:pt x="762772" y="68228"/>
                </a:lnTo>
                <a:lnTo>
                  <a:pt x="766673" y="75480"/>
                </a:lnTo>
                <a:lnTo>
                  <a:pt x="766673" y="74536"/>
                </a:lnTo>
                <a:lnTo>
                  <a:pt x="766216" y="70866"/>
                </a:lnTo>
                <a:lnTo>
                  <a:pt x="766216" y="70535"/>
                </a:lnTo>
                <a:lnTo>
                  <a:pt x="765911" y="69913"/>
                </a:lnTo>
                <a:lnTo>
                  <a:pt x="764374" y="66243"/>
                </a:lnTo>
                <a:lnTo>
                  <a:pt x="764374" y="66001"/>
                </a:lnTo>
                <a:lnTo>
                  <a:pt x="761631" y="61988"/>
                </a:lnTo>
                <a:lnTo>
                  <a:pt x="761479" y="61810"/>
                </a:lnTo>
                <a:lnTo>
                  <a:pt x="761479" y="61633"/>
                </a:lnTo>
                <a:lnTo>
                  <a:pt x="757656" y="57734"/>
                </a:lnTo>
                <a:lnTo>
                  <a:pt x="718261" y="37490"/>
                </a:lnTo>
                <a:lnTo>
                  <a:pt x="676884" y="26060"/>
                </a:lnTo>
                <a:lnTo>
                  <a:pt x="625271" y="16294"/>
                </a:lnTo>
                <a:lnTo>
                  <a:pt x="564654" y="8610"/>
                </a:lnTo>
                <a:lnTo>
                  <a:pt x="553794" y="7632"/>
                </a:lnTo>
                <a:close/>
              </a:path>
            </a:pathLst>
          </a:custGeom>
          <a:solidFill>
            <a:srgbClr val="666666"/>
          </a:solidFill>
        </p:spPr>
        <p:txBody>
          <a:bodyPr wrap="square" lIns="0" tIns="0" rIns="0" bIns="0" rtlCol="0"/>
          <a:lstStyle/>
          <a:p>
            <a:endParaRPr/>
          </a:p>
        </p:txBody>
      </p:sp>
      <p:sp>
        <p:nvSpPr>
          <p:cNvPr id="65" name="object 69"/>
          <p:cNvSpPr/>
          <p:nvPr/>
        </p:nvSpPr>
        <p:spPr>
          <a:xfrm>
            <a:off x="6838380" y="4581115"/>
            <a:ext cx="753745" cy="497840"/>
          </a:xfrm>
          <a:custGeom>
            <a:avLst/>
            <a:gdLst/>
            <a:ahLst/>
            <a:cxnLst/>
            <a:rect l="l" t="t" r="r" b="b"/>
            <a:pathLst>
              <a:path w="753745" h="497839">
                <a:moveTo>
                  <a:pt x="0" y="436536"/>
                </a:moveTo>
                <a:lnTo>
                  <a:pt x="59519" y="466446"/>
                </a:lnTo>
                <a:lnTo>
                  <a:pt x="105859" y="476972"/>
                </a:lnTo>
                <a:lnTo>
                  <a:pt x="162020" y="485656"/>
                </a:lnTo>
                <a:lnTo>
                  <a:pt x="226471" y="492213"/>
                </a:lnTo>
                <a:lnTo>
                  <a:pt x="297686" y="496357"/>
                </a:lnTo>
                <a:lnTo>
                  <a:pt x="374136" y="497801"/>
                </a:lnTo>
                <a:lnTo>
                  <a:pt x="450639" y="496357"/>
                </a:lnTo>
                <a:lnTo>
                  <a:pt x="521893" y="492213"/>
                </a:lnTo>
                <a:lnTo>
                  <a:pt x="541995" y="490169"/>
                </a:lnTo>
                <a:lnTo>
                  <a:pt x="366503" y="490169"/>
                </a:lnTo>
                <a:lnTo>
                  <a:pt x="290050" y="488724"/>
                </a:lnTo>
                <a:lnTo>
                  <a:pt x="218833" y="484580"/>
                </a:lnTo>
                <a:lnTo>
                  <a:pt x="154381" y="478023"/>
                </a:lnTo>
                <a:lnTo>
                  <a:pt x="98222" y="469339"/>
                </a:lnTo>
                <a:lnTo>
                  <a:pt x="51883" y="458814"/>
                </a:lnTo>
                <a:lnTo>
                  <a:pt x="16891" y="446733"/>
                </a:lnTo>
                <a:lnTo>
                  <a:pt x="0" y="436536"/>
                </a:lnTo>
                <a:close/>
              </a:path>
              <a:path w="753745" h="497839">
                <a:moveTo>
                  <a:pt x="753726" y="0"/>
                </a:moveTo>
                <a:lnTo>
                  <a:pt x="746093" y="14186"/>
                </a:lnTo>
                <a:lnTo>
                  <a:pt x="541995" y="490169"/>
                </a:lnTo>
                <a:lnTo>
                  <a:pt x="586373" y="485656"/>
                </a:lnTo>
                <a:lnTo>
                  <a:pt x="642550" y="476972"/>
                </a:lnTo>
                <a:lnTo>
                  <a:pt x="688901" y="466446"/>
                </a:lnTo>
                <a:lnTo>
                  <a:pt x="746014" y="441015"/>
                </a:lnTo>
                <a:lnTo>
                  <a:pt x="753726" y="426681"/>
                </a:lnTo>
                <a:lnTo>
                  <a:pt x="753726" y="0"/>
                </a:lnTo>
                <a:close/>
              </a:path>
            </a:pathLst>
          </a:custGeom>
          <a:solidFill>
            <a:srgbClr val="000000"/>
          </a:solidFill>
        </p:spPr>
        <p:txBody>
          <a:bodyPr wrap="square" lIns="0" tIns="0" rIns="0" bIns="0" rtlCol="0"/>
          <a:lstStyle/>
          <a:p>
            <a:endParaRPr/>
          </a:p>
        </p:txBody>
      </p:sp>
      <p:sp>
        <p:nvSpPr>
          <p:cNvPr id="66" name="object 70"/>
          <p:cNvSpPr/>
          <p:nvPr/>
        </p:nvSpPr>
        <p:spPr>
          <a:xfrm>
            <a:off x="7579170" y="4563623"/>
            <a:ext cx="13335" cy="31750"/>
          </a:xfrm>
          <a:custGeom>
            <a:avLst/>
            <a:gdLst/>
            <a:ahLst/>
            <a:cxnLst/>
            <a:rect l="l" t="t" r="r" b="b"/>
            <a:pathLst>
              <a:path w="13335" h="31750">
                <a:moveTo>
                  <a:pt x="0" y="0"/>
                </a:moveTo>
                <a:lnTo>
                  <a:pt x="5304" y="9859"/>
                </a:lnTo>
                <a:lnTo>
                  <a:pt x="5304" y="31678"/>
                </a:lnTo>
                <a:lnTo>
                  <a:pt x="12937" y="17492"/>
                </a:lnTo>
                <a:lnTo>
                  <a:pt x="5225" y="3154"/>
                </a:lnTo>
                <a:lnTo>
                  <a:pt x="0" y="0"/>
                </a:lnTo>
                <a:close/>
              </a:path>
            </a:pathLst>
          </a:custGeom>
          <a:solidFill>
            <a:srgbClr val="000000"/>
          </a:solidFill>
        </p:spPr>
        <p:txBody>
          <a:bodyPr wrap="square" lIns="0" tIns="0" rIns="0" bIns="0" rtlCol="0"/>
          <a:lstStyle/>
          <a:p>
            <a:endParaRPr/>
          </a:p>
        </p:txBody>
      </p:sp>
      <p:sp>
        <p:nvSpPr>
          <p:cNvPr id="67" name="object 71"/>
          <p:cNvSpPr/>
          <p:nvPr/>
        </p:nvSpPr>
        <p:spPr>
          <a:xfrm>
            <a:off x="6829256" y="4547330"/>
            <a:ext cx="767080" cy="535940"/>
          </a:xfrm>
          <a:custGeom>
            <a:avLst/>
            <a:gdLst/>
            <a:ahLst/>
            <a:cxnLst/>
            <a:rect l="l" t="t" r="r" b="b"/>
            <a:pathLst>
              <a:path w="767079" h="535939">
                <a:moveTo>
                  <a:pt x="0" y="459915"/>
                </a:moveTo>
                <a:lnTo>
                  <a:pt x="0" y="461025"/>
                </a:lnTo>
                <a:lnTo>
                  <a:pt x="469" y="464695"/>
                </a:lnTo>
                <a:lnTo>
                  <a:pt x="622" y="465038"/>
                </a:lnTo>
                <a:lnTo>
                  <a:pt x="622" y="465381"/>
                </a:lnTo>
                <a:lnTo>
                  <a:pt x="2211" y="469038"/>
                </a:lnTo>
                <a:lnTo>
                  <a:pt x="2298" y="469458"/>
                </a:lnTo>
                <a:lnTo>
                  <a:pt x="2603" y="469864"/>
                </a:lnTo>
                <a:lnTo>
                  <a:pt x="5041" y="473534"/>
                </a:lnTo>
                <a:lnTo>
                  <a:pt x="5194" y="473725"/>
                </a:lnTo>
                <a:lnTo>
                  <a:pt x="5194" y="473915"/>
                </a:lnTo>
                <a:lnTo>
                  <a:pt x="5499" y="474080"/>
                </a:lnTo>
                <a:lnTo>
                  <a:pt x="9169" y="477827"/>
                </a:lnTo>
                <a:lnTo>
                  <a:pt x="13588" y="481484"/>
                </a:lnTo>
                <a:lnTo>
                  <a:pt x="48412" y="498071"/>
                </a:lnTo>
                <a:lnTo>
                  <a:pt x="89788" y="509513"/>
                </a:lnTo>
                <a:lnTo>
                  <a:pt x="141401" y="519153"/>
                </a:lnTo>
                <a:lnTo>
                  <a:pt x="202018" y="526849"/>
                </a:lnTo>
                <a:lnTo>
                  <a:pt x="270421" y="532234"/>
                </a:lnTo>
                <a:lnTo>
                  <a:pt x="344474" y="535104"/>
                </a:lnTo>
                <a:lnTo>
                  <a:pt x="383413" y="535459"/>
                </a:lnTo>
                <a:lnTo>
                  <a:pt x="422351" y="535104"/>
                </a:lnTo>
                <a:lnTo>
                  <a:pt x="460070" y="533961"/>
                </a:lnTo>
                <a:lnTo>
                  <a:pt x="496404" y="532234"/>
                </a:lnTo>
                <a:lnTo>
                  <a:pt x="531380" y="529821"/>
                </a:lnTo>
                <a:lnTo>
                  <a:pt x="553714" y="527827"/>
                </a:lnTo>
                <a:lnTo>
                  <a:pt x="383260" y="527827"/>
                </a:lnTo>
                <a:lnTo>
                  <a:pt x="344627" y="527471"/>
                </a:lnTo>
                <a:lnTo>
                  <a:pt x="270725" y="524626"/>
                </a:lnTo>
                <a:lnTo>
                  <a:pt x="202720" y="519247"/>
                </a:lnTo>
                <a:lnTo>
                  <a:pt x="142468" y="511609"/>
                </a:lnTo>
                <a:lnTo>
                  <a:pt x="91312" y="502033"/>
                </a:lnTo>
                <a:lnTo>
                  <a:pt x="50850" y="490806"/>
                </a:lnTo>
                <a:lnTo>
                  <a:pt x="27581" y="481058"/>
                </a:lnTo>
                <a:lnTo>
                  <a:pt x="26016" y="480517"/>
                </a:lnTo>
                <a:lnTo>
                  <a:pt x="3901" y="467167"/>
                </a:lnTo>
                <a:lnTo>
                  <a:pt x="0" y="459915"/>
                </a:lnTo>
                <a:close/>
              </a:path>
              <a:path w="767079" h="535939">
                <a:moveTo>
                  <a:pt x="766673" y="49672"/>
                </a:moveTo>
                <a:lnTo>
                  <a:pt x="759040" y="49672"/>
                </a:lnTo>
                <a:lnTo>
                  <a:pt x="758986" y="461025"/>
                </a:lnTo>
                <a:lnTo>
                  <a:pt x="758736" y="463209"/>
                </a:lnTo>
                <a:lnTo>
                  <a:pt x="723925" y="487809"/>
                </a:lnTo>
                <a:lnTo>
                  <a:pt x="686511" y="499455"/>
                </a:lnTo>
                <a:lnTo>
                  <a:pt x="624052" y="511622"/>
                </a:lnTo>
                <a:lnTo>
                  <a:pt x="563892" y="519267"/>
                </a:lnTo>
                <a:lnTo>
                  <a:pt x="495947" y="524626"/>
                </a:lnTo>
                <a:lnTo>
                  <a:pt x="422046" y="527471"/>
                </a:lnTo>
                <a:lnTo>
                  <a:pt x="383260" y="527827"/>
                </a:lnTo>
                <a:lnTo>
                  <a:pt x="553714" y="527827"/>
                </a:lnTo>
                <a:lnTo>
                  <a:pt x="596112" y="523280"/>
                </a:lnTo>
                <a:lnTo>
                  <a:pt x="652462" y="514555"/>
                </a:lnTo>
                <a:lnTo>
                  <a:pt x="699185" y="503938"/>
                </a:lnTo>
                <a:lnTo>
                  <a:pt x="741629" y="488381"/>
                </a:lnTo>
                <a:lnTo>
                  <a:pt x="761631" y="473725"/>
                </a:lnTo>
                <a:lnTo>
                  <a:pt x="761631" y="473534"/>
                </a:lnTo>
                <a:lnTo>
                  <a:pt x="764082" y="469864"/>
                </a:lnTo>
                <a:lnTo>
                  <a:pt x="764387" y="469458"/>
                </a:lnTo>
                <a:lnTo>
                  <a:pt x="764474" y="469038"/>
                </a:lnTo>
                <a:lnTo>
                  <a:pt x="765911" y="465698"/>
                </a:lnTo>
                <a:lnTo>
                  <a:pt x="766216" y="465038"/>
                </a:lnTo>
                <a:lnTo>
                  <a:pt x="766216" y="464695"/>
                </a:lnTo>
                <a:lnTo>
                  <a:pt x="766621" y="461025"/>
                </a:lnTo>
                <a:lnTo>
                  <a:pt x="766673" y="49672"/>
                </a:lnTo>
                <a:close/>
              </a:path>
              <a:path w="767079" h="535939">
                <a:moveTo>
                  <a:pt x="508206" y="519247"/>
                </a:moveTo>
                <a:lnTo>
                  <a:pt x="452131" y="522508"/>
                </a:lnTo>
                <a:lnTo>
                  <a:pt x="375627" y="523953"/>
                </a:lnTo>
                <a:lnTo>
                  <a:pt x="505712" y="523953"/>
                </a:lnTo>
                <a:lnTo>
                  <a:pt x="508206" y="519247"/>
                </a:lnTo>
                <a:close/>
              </a:path>
              <a:path w="767079" h="535939">
                <a:moveTo>
                  <a:pt x="755218" y="53067"/>
                </a:moveTo>
                <a:lnTo>
                  <a:pt x="508206" y="519247"/>
                </a:lnTo>
                <a:lnTo>
                  <a:pt x="523385" y="518365"/>
                </a:lnTo>
                <a:lnTo>
                  <a:pt x="587864" y="511808"/>
                </a:lnTo>
                <a:lnTo>
                  <a:pt x="644042" y="503124"/>
                </a:lnTo>
                <a:lnTo>
                  <a:pt x="690392" y="492598"/>
                </a:lnTo>
                <a:lnTo>
                  <a:pt x="747506" y="467167"/>
                </a:lnTo>
                <a:lnTo>
                  <a:pt x="755218" y="452833"/>
                </a:lnTo>
                <a:lnTo>
                  <a:pt x="755218" y="53067"/>
                </a:lnTo>
                <a:close/>
              </a:path>
              <a:path w="767079" h="535939">
                <a:moveTo>
                  <a:pt x="727928" y="0"/>
                </a:moveTo>
                <a:lnTo>
                  <a:pt x="747506" y="11817"/>
                </a:lnTo>
                <a:lnTo>
                  <a:pt x="753887" y="23678"/>
                </a:lnTo>
                <a:lnTo>
                  <a:pt x="755523" y="25389"/>
                </a:lnTo>
                <a:lnTo>
                  <a:pt x="757516" y="28348"/>
                </a:lnTo>
                <a:lnTo>
                  <a:pt x="758736" y="31168"/>
                </a:lnTo>
                <a:lnTo>
                  <a:pt x="759040" y="33860"/>
                </a:lnTo>
                <a:lnTo>
                  <a:pt x="758736" y="36527"/>
                </a:lnTo>
                <a:lnTo>
                  <a:pt x="757516" y="39270"/>
                </a:lnTo>
                <a:lnTo>
                  <a:pt x="755523" y="42344"/>
                </a:lnTo>
                <a:lnTo>
                  <a:pt x="755218" y="42661"/>
                </a:lnTo>
                <a:lnTo>
                  <a:pt x="755218" y="53067"/>
                </a:lnTo>
                <a:lnTo>
                  <a:pt x="757974" y="50815"/>
                </a:lnTo>
                <a:lnTo>
                  <a:pt x="759040" y="49672"/>
                </a:lnTo>
                <a:lnTo>
                  <a:pt x="766673" y="49672"/>
                </a:lnTo>
                <a:lnTo>
                  <a:pt x="766673" y="33378"/>
                </a:lnTo>
                <a:lnTo>
                  <a:pt x="766216" y="29720"/>
                </a:lnTo>
                <a:lnTo>
                  <a:pt x="766216" y="29390"/>
                </a:lnTo>
                <a:lnTo>
                  <a:pt x="765911" y="28755"/>
                </a:lnTo>
                <a:lnTo>
                  <a:pt x="764509" y="25389"/>
                </a:lnTo>
                <a:lnTo>
                  <a:pt x="764387" y="24856"/>
                </a:lnTo>
                <a:lnTo>
                  <a:pt x="764235" y="24602"/>
                </a:lnTo>
                <a:lnTo>
                  <a:pt x="761631" y="20843"/>
                </a:lnTo>
                <a:lnTo>
                  <a:pt x="761479" y="20652"/>
                </a:lnTo>
                <a:lnTo>
                  <a:pt x="761479" y="20487"/>
                </a:lnTo>
                <a:lnTo>
                  <a:pt x="734453" y="2618"/>
                </a:lnTo>
                <a:lnTo>
                  <a:pt x="727928" y="0"/>
                </a:lnTo>
                <a:close/>
              </a:path>
            </a:pathLst>
          </a:custGeom>
          <a:solidFill>
            <a:srgbClr val="000000"/>
          </a:solidFill>
        </p:spPr>
        <p:txBody>
          <a:bodyPr wrap="square" lIns="0" tIns="0" rIns="0" bIns="0" rtlCol="0"/>
          <a:lstStyle/>
          <a:p>
            <a:endParaRPr/>
          </a:p>
        </p:txBody>
      </p:sp>
      <p:sp>
        <p:nvSpPr>
          <p:cNvPr id="68" name="object 72"/>
          <p:cNvSpPr/>
          <p:nvPr/>
        </p:nvSpPr>
        <p:spPr>
          <a:xfrm>
            <a:off x="6825446" y="4573482"/>
            <a:ext cx="759460" cy="497840"/>
          </a:xfrm>
          <a:custGeom>
            <a:avLst/>
            <a:gdLst/>
            <a:ahLst/>
            <a:cxnLst/>
            <a:rect l="l" t="t" r="r" b="b"/>
            <a:pathLst>
              <a:path w="759460" h="497839">
                <a:moveTo>
                  <a:pt x="0" y="0"/>
                </a:moveTo>
                <a:lnTo>
                  <a:pt x="0" y="426681"/>
                </a:lnTo>
                <a:lnTo>
                  <a:pt x="7711" y="441015"/>
                </a:lnTo>
                <a:lnTo>
                  <a:pt x="64817" y="466446"/>
                </a:lnTo>
                <a:lnTo>
                  <a:pt x="111156" y="476972"/>
                </a:lnTo>
                <a:lnTo>
                  <a:pt x="167316" y="485656"/>
                </a:lnTo>
                <a:lnTo>
                  <a:pt x="231768" y="492213"/>
                </a:lnTo>
                <a:lnTo>
                  <a:pt x="302984" y="496357"/>
                </a:lnTo>
                <a:lnTo>
                  <a:pt x="379437" y="497801"/>
                </a:lnTo>
                <a:lnTo>
                  <a:pt x="455941" y="496357"/>
                </a:lnTo>
                <a:lnTo>
                  <a:pt x="527195" y="492213"/>
                </a:lnTo>
                <a:lnTo>
                  <a:pt x="591674" y="485656"/>
                </a:lnTo>
                <a:lnTo>
                  <a:pt x="647852" y="476972"/>
                </a:lnTo>
                <a:lnTo>
                  <a:pt x="694202" y="466446"/>
                </a:lnTo>
                <a:lnTo>
                  <a:pt x="751316" y="441015"/>
                </a:lnTo>
                <a:lnTo>
                  <a:pt x="759028" y="426681"/>
                </a:lnTo>
                <a:lnTo>
                  <a:pt x="759028" y="71120"/>
                </a:lnTo>
                <a:lnTo>
                  <a:pt x="379437" y="71120"/>
                </a:lnTo>
                <a:lnTo>
                  <a:pt x="302984" y="69675"/>
                </a:lnTo>
                <a:lnTo>
                  <a:pt x="231768" y="65531"/>
                </a:lnTo>
                <a:lnTo>
                  <a:pt x="167316" y="58974"/>
                </a:lnTo>
                <a:lnTo>
                  <a:pt x="111156" y="50290"/>
                </a:lnTo>
                <a:lnTo>
                  <a:pt x="64817" y="39765"/>
                </a:lnTo>
                <a:lnTo>
                  <a:pt x="7711" y="14333"/>
                </a:lnTo>
                <a:lnTo>
                  <a:pt x="0" y="0"/>
                </a:lnTo>
                <a:close/>
              </a:path>
              <a:path w="759460" h="497839">
                <a:moveTo>
                  <a:pt x="759028" y="0"/>
                </a:moveTo>
                <a:lnTo>
                  <a:pt x="729199" y="27684"/>
                </a:lnTo>
                <a:lnTo>
                  <a:pt x="647852" y="50290"/>
                </a:lnTo>
                <a:lnTo>
                  <a:pt x="591674" y="58974"/>
                </a:lnTo>
                <a:lnTo>
                  <a:pt x="527195" y="65531"/>
                </a:lnTo>
                <a:lnTo>
                  <a:pt x="455941" y="69675"/>
                </a:lnTo>
                <a:lnTo>
                  <a:pt x="379437" y="71120"/>
                </a:lnTo>
                <a:lnTo>
                  <a:pt x="759028" y="71120"/>
                </a:lnTo>
                <a:lnTo>
                  <a:pt x="759028" y="0"/>
                </a:lnTo>
                <a:close/>
              </a:path>
            </a:pathLst>
          </a:custGeom>
          <a:solidFill>
            <a:srgbClr val="FFFFFF"/>
          </a:solidFill>
        </p:spPr>
        <p:txBody>
          <a:bodyPr wrap="square" lIns="0" tIns="0" rIns="0" bIns="0" rtlCol="0"/>
          <a:lstStyle/>
          <a:p>
            <a:endParaRPr/>
          </a:p>
        </p:txBody>
      </p:sp>
      <p:sp>
        <p:nvSpPr>
          <p:cNvPr id="69" name="object 73"/>
          <p:cNvSpPr/>
          <p:nvPr/>
        </p:nvSpPr>
        <p:spPr>
          <a:xfrm>
            <a:off x="6825446" y="4502362"/>
            <a:ext cx="759460" cy="142240"/>
          </a:xfrm>
          <a:custGeom>
            <a:avLst/>
            <a:gdLst/>
            <a:ahLst/>
            <a:cxnLst/>
            <a:rect l="l" t="t" r="r" b="b"/>
            <a:pathLst>
              <a:path w="759460" h="142239">
                <a:moveTo>
                  <a:pt x="379437" y="0"/>
                </a:moveTo>
                <a:lnTo>
                  <a:pt x="302984" y="1444"/>
                </a:lnTo>
                <a:lnTo>
                  <a:pt x="231768" y="5588"/>
                </a:lnTo>
                <a:lnTo>
                  <a:pt x="167316" y="12145"/>
                </a:lnTo>
                <a:lnTo>
                  <a:pt x="111156" y="20829"/>
                </a:lnTo>
                <a:lnTo>
                  <a:pt x="64817" y="31354"/>
                </a:lnTo>
                <a:lnTo>
                  <a:pt x="7711" y="56786"/>
                </a:lnTo>
                <a:lnTo>
                  <a:pt x="0" y="71119"/>
                </a:lnTo>
                <a:lnTo>
                  <a:pt x="7711" y="85453"/>
                </a:lnTo>
                <a:lnTo>
                  <a:pt x="64817" y="110885"/>
                </a:lnTo>
                <a:lnTo>
                  <a:pt x="111156" y="121410"/>
                </a:lnTo>
                <a:lnTo>
                  <a:pt x="167316" y="130094"/>
                </a:lnTo>
                <a:lnTo>
                  <a:pt x="231768" y="136651"/>
                </a:lnTo>
                <a:lnTo>
                  <a:pt x="302984" y="140795"/>
                </a:lnTo>
                <a:lnTo>
                  <a:pt x="379437" y="142239"/>
                </a:lnTo>
                <a:lnTo>
                  <a:pt x="455941" y="140795"/>
                </a:lnTo>
                <a:lnTo>
                  <a:pt x="527195" y="136651"/>
                </a:lnTo>
                <a:lnTo>
                  <a:pt x="591674" y="130094"/>
                </a:lnTo>
                <a:lnTo>
                  <a:pt x="647852" y="121410"/>
                </a:lnTo>
                <a:lnTo>
                  <a:pt x="694202" y="110885"/>
                </a:lnTo>
                <a:lnTo>
                  <a:pt x="751316" y="85453"/>
                </a:lnTo>
                <a:lnTo>
                  <a:pt x="759028" y="71119"/>
                </a:lnTo>
                <a:lnTo>
                  <a:pt x="751316" y="56786"/>
                </a:lnTo>
                <a:lnTo>
                  <a:pt x="694202" y="31354"/>
                </a:lnTo>
                <a:lnTo>
                  <a:pt x="647852" y="20829"/>
                </a:lnTo>
                <a:lnTo>
                  <a:pt x="591674" y="12145"/>
                </a:lnTo>
                <a:lnTo>
                  <a:pt x="527195" y="5588"/>
                </a:lnTo>
                <a:lnTo>
                  <a:pt x="455941" y="1444"/>
                </a:lnTo>
                <a:lnTo>
                  <a:pt x="379437" y="0"/>
                </a:lnTo>
                <a:close/>
              </a:path>
            </a:pathLst>
          </a:custGeom>
          <a:solidFill>
            <a:srgbClr val="FFFFFF"/>
          </a:solidFill>
        </p:spPr>
        <p:txBody>
          <a:bodyPr wrap="square" lIns="0" tIns="0" rIns="0" bIns="0" rtlCol="0"/>
          <a:lstStyle/>
          <a:p>
            <a:endParaRPr/>
          </a:p>
        </p:txBody>
      </p:sp>
      <p:sp>
        <p:nvSpPr>
          <p:cNvPr id="70" name="object 74"/>
          <p:cNvSpPr/>
          <p:nvPr/>
        </p:nvSpPr>
        <p:spPr>
          <a:xfrm>
            <a:off x="6825442" y="4502360"/>
            <a:ext cx="759460" cy="142240"/>
          </a:xfrm>
          <a:custGeom>
            <a:avLst/>
            <a:gdLst/>
            <a:ahLst/>
            <a:cxnLst/>
            <a:rect l="l" t="t" r="r" b="b"/>
            <a:pathLst>
              <a:path w="759460" h="142239">
                <a:moveTo>
                  <a:pt x="759032" y="71116"/>
                </a:moveTo>
                <a:lnTo>
                  <a:pt x="729202" y="98800"/>
                </a:lnTo>
                <a:lnTo>
                  <a:pt x="647853" y="121405"/>
                </a:lnTo>
                <a:lnTo>
                  <a:pt x="591675" y="130089"/>
                </a:lnTo>
                <a:lnTo>
                  <a:pt x="527195" y="136645"/>
                </a:lnTo>
                <a:lnTo>
                  <a:pt x="455941" y="140788"/>
                </a:lnTo>
                <a:lnTo>
                  <a:pt x="379439" y="142233"/>
                </a:lnTo>
                <a:lnTo>
                  <a:pt x="302988" y="140788"/>
                </a:lnTo>
                <a:lnTo>
                  <a:pt x="231772" y="136645"/>
                </a:lnTo>
                <a:lnTo>
                  <a:pt x="167320" y="130089"/>
                </a:lnTo>
                <a:lnTo>
                  <a:pt x="111159" y="121405"/>
                </a:lnTo>
                <a:lnTo>
                  <a:pt x="64819" y="110881"/>
                </a:lnTo>
                <a:lnTo>
                  <a:pt x="7711" y="85450"/>
                </a:lnTo>
                <a:lnTo>
                  <a:pt x="0" y="71116"/>
                </a:lnTo>
                <a:lnTo>
                  <a:pt x="7711" y="56782"/>
                </a:lnTo>
                <a:lnTo>
                  <a:pt x="64819" y="31352"/>
                </a:lnTo>
                <a:lnTo>
                  <a:pt x="111159" y="20827"/>
                </a:lnTo>
                <a:lnTo>
                  <a:pt x="167320" y="12144"/>
                </a:lnTo>
                <a:lnTo>
                  <a:pt x="231772" y="5587"/>
                </a:lnTo>
                <a:lnTo>
                  <a:pt x="302988" y="1444"/>
                </a:lnTo>
                <a:lnTo>
                  <a:pt x="379439" y="0"/>
                </a:lnTo>
                <a:lnTo>
                  <a:pt x="455941" y="1444"/>
                </a:lnTo>
                <a:lnTo>
                  <a:pt x="527195" y="5587"/>
                </a:lnTo>
                <a:lnTo>
                  <a:pt x="591675" y="12144"/>
                </a:lnTo>
                <a:lnTo>
                  <a:pt x="647853" y="20827"/>
                </a:lnTo>
                <a:lnTo>
                  <a:pt x="694204" y="31352"/>
                </a:lnTo>
                <a:lnTo>
                  <a:pt x="751320" y="56782"/>
                </a:lnTo>
                <a:lnTo>
                  <a:pt x="759032" y="71116"/>
                </a:lnTo>
                <a:close/>
              </a:path>
            </a:pathLst>
          </a:custGeom>
          <a:ln w="7630">
            <a:solidFill>
              <a:srgbClr val="000000"/>
            </a:solidFill>
          </a:ln>
        </p:spPr>
        <p:txBody>
          <a:bodyPr wrap="square" lIns="0" tIns="0" rIns="0" bIns="0" rtlCol="0"/>
          <a:lstStyle/>
          <a:p>
            <a:endParaRPr/>
          </a:p>
        </p:txBody>
      </p:sp>
      <p:sp>
        <p:nvSpPr>
          <p:cNvPr id="71" name="object 75"/>
          <p:cNvSpPr/>
          <p:nvPr/>
        </p:nvSpPr>
        <p:spPr>
          <a:xfrm>
            <a:off x="6825442" y="4573477"/>
            <a:ext cx="759460" cy="497840"/>
          </a:xfrm>
          <a:custGeom>
            <a:avLst/>
            <a:gdLst/>
            <a:ahLst/>
            <a:cxnLst/>
            <a:rect l="l" t="t" r="r" b="b"/>
            <a:pathLst>
              <a:path w="759460" h="497839">
                <a:moveTo>
                  <a:pt x="759032" y="0"/>
                </a:moveTo>
                <a:lnTo>
                  <a:pt x="759032" y="426684"/>
                </a:lnTo>
                <a:lnTo>
                  <a:pt x="751320" y="441018"/>
                </a:lnTo>
                <a:lnTo>
                  <a:pt x="694204" y="466448"/>
                </a:lnTo>
                <a:lnTo>
                  <a:pt x="647853" y="476973"/>
                </a:lnTo>
                <a:lnTo>
                  <a:pt x="591675" y="485657"/>
                </a:lnTo>
                <a:lnTo>
                  <a:pt x="527195" y="492213"/>
                </a:lnTo>
                <a:lnTo>
                  <a:pt x="455941" y="496356"/>
                </a:lnTo>
                <a:lnTo>
                  <a:pt x="379439" y="497801"/>
                </a:lnTo>
                <a:lnTo>
                  <a:pt x="302988" y="496356"/>
                </a:lnTo>
                <a:lnTo>
                  <a:pt x="231772" y="492213"/>
                </a:lnTo>
                <a:lnTo>
                  <a:pt x="167320" y="485657"/>
                </a:lnTo>
                <a:lnTo>
                  <a:pt x="111159" y="476973"/>
                </a:lnTo>
                <a:lnTo>
                  <a:pt x="64819" y="466448"/>
                </a:lnTo>
                <a:lnTo>
                  <a:pt x="7711" y="441018"/>
                </a:lnTo>
                <a:lnTo>
                  <a:pt x="0" y="426684"/>
                </a:lnTo>
                <a:lnTo>
                  <a:pt x="0" y="0"/>
                </a:lnTo>
              </a:path>
            </a:pathLst>
          </a:custGeom>
          <a:ln w="7631">
            <a:solidFill>
              <a:srgbClr val="000000"/>
            </a:solidFill>
          </a:ln>
        </p:spPr>
        <p:txBody>
          <a:bodyPr wrap="square" lIns="0" tIns="0" rIns="0" bIns="0" rtlCol="0"/>
          <a:lstStyle/>
          <a:p>
            <a:endParaRPr/>
          </a:p>
        </p:txBody>
      </p:sp>
      <p:sp>
        <p:nvSpPr>
          <p:cNvPr id="72" name="object 76"/>
          <p:cNvSpPr txBox="1"/>
          <p:nvPr/>
        </p:nvSpPr>
        <p:spPr>
          <a:xfrm>
            <a:off x="6868322" y="4678287"/>
            <a:ext cx="628650" cy="388620"/>
          </a:xfrm>
          <a:prstGeom prst="rect">
            <a:avLst/>
          </a:prstGeom>
        </p:spPr>
        <p:txBody>
          <a:bodyPr vert="horz" wrap="square" lIns="0" tIns="11430" rIns="0" bIns="0" rtlCol="0">
            <a:spAutoFit/>
          </a:bodyPr>
          <a:lstStyle/>
          <a:p>
            <a:pPr marL="12700">
              <a:lnSpc>
                <a:spcPts val="955"/>
              </a:lnSpc>
              <a:spcBef>
                <a:spcPts val="90"/>
              </a:spcBef>
            </a:pPr>
            <a:r>
              <a:rPr sz="800" spc="-10" dirty="0">
                <a:latin typeface="Courier New"/>
                <a:cs typeface="Courier New"/>
              </a:rPr>
              <a:t>datadir</a:t>
            </a:r>
            <a:endParaRPr sz="800">
              <a:latin typeface="Courier New"/>
              <a:cs typeface="Courier New"/>
            </a:endParaRPr>
          </a:p>
          <a:p>
            <a:pPr marL="193675">
              <a:lnSpc>
                <a:spcPts val="950"/>
              </a:lnSpc>
            </a:pPr>
            <a:r>
              <a:rPr sz="800" spc="-10" dirty="0">
                <a:latin typeface="Courier New"/>
                <a:cs typeface="Courier New"/>
              </a:rPr>
              <a:t>block1</a:t>
            </a:r>
            <a:endParaRPr sz="800">
              <a:latin typeface="Courier New"/>
              <a:cs typeface="Courier New"/>
            </a:endParaRPr>
          </a:p>
          <a:p>
            <a:pPr marL="193675">
              <a:lnSpc>
                <a:spcPts val="955"/>
              </a:lnSpc>
            </a:pPr>
            <a:r>
              <a:rPr sz="800" spc="-10" dirty="0">
                <a:latin typeface="Courier New"/>
                <a:cs typeface="Courier New"/>
              </a:rPr>
              <a:t>bloc</a:t>
            </a:r>
            <a:r>
              <a:rPr sz="800" spc="-25" dirty="0">
                <a:latin typeface="Courier New"/>
                <a:cs typeface="Courier New"/>
              </a:rPr>
              <a:t>k</a:t>
            </a:r>
            <a:r>
              <a:rPr sz="800" spc="-10" dirty="0">
                <a:latin typeface="Courier New"/>
                <a:cs typeface="Courier New"/>
              </a:rPr>
              <a:t>2</a:t>
            </a:r>
            <a:r>
              <a:rPr sz="800" spc="-5" dirty="0">
                <a:latin typeface="Courier New"/>
                <a:cs typeface="Courier New"/>
              </a:rPr>
              <a:t>…</a:t>
            </a:r>
            <a:endParaRPr sz="800">
              <a:latin typeface="Courier New"/>
              <a:cs typeface="Courier New"/>
            </a:endParaRPr>
          </a:p>
        </p:txBody>
      </p:sp>
      <p:sp>
        <p:nvSpPr>
          <p:cNvPr id="73" name="object 77"/>
          <p:cNvSpPr/>
          <p:nvPr/>
        </p:nvSpPr>
        <p:spPr>
          <a:xfrm>
            <a:off x="6568766" y="4598628"/>
            <a:ext cx="257175" cy="90805"/>
          </a:xfrm>
          <a:custGeom>
            <a:avLst/>
            <a:gdLst/>
            <a:ahLst/>
            <a:cxnLst/>
            <a:rect l="l" t="t" r="r" b="b"/>
            <a:pathLst>
              <a:path w="257175" h="90804">
                <a:moveTo>
                  <a:pt x="187209" y="68470"/>
                </a:moveTo>
                <a:lnTo>
                  <a:pt x="181711" y="90703"/>
                </a:lnTo>
                <a:lnTo>
                  <a:pt x="256679" y="73850"/>
                </a:lnTo>
                <a:lnTo>
                  <a:pt x="253592" y="71221"/>
                </a:lnTo>
                <a:lnTo>
                  <a:pt x="198348" y="71221"/>
                </a:lnTo>
                <a:lnTo>
                  <a:pt x="187209" y="68470"/>
                </a:lnTo>
                <a:close/>
              </a:path>
              <a:path w="257175" h="90804">
                <a:moveTo>
                  <a:pt x="192702" y="46255"/>
                </a:moveTo>
                <a:lnTo>
                  <a:pt x="187209" y="68470"/>
                </a:lnTo>
                <a:lnTo>
                  <a:pt x="198348" y="71221"/>
                </a:lnTo>
                <a:lnTo>
                  <a:pt x="203847" y="49009"/>
                </a:lnTo>
                <a:lnTo>
                  <a:pt x="192702" y="46255"/>
                </a:lnTo>
                <a:close/>
              </a:path>
              <a:path w="257175" h="90804">
                <a:moveTo>
                  <a:pt x="198196" y="24041"/>
                </a:moveTo>
                <a:lnTo>
                  <a:pt x="192702" y="46255"/>
                </a:lnTo>
                <a:lnTo>
                  <a:pt x="203847" y="49009"/>
                </a:lnTo>
                <a:lnTo>
                  <a:pt x="198348" y="71221"/>
                </a:lnTo>
                <a:lnTo>
                  <a:pt x="253592" y="71221"/>
                </a:lnTo>
                <a:lnTo>
                  <a:pt x="198196" y="24041"/>
                </a:lnTo>
                <a:close/>
              </a:path>
              <a:path w="257175" h="90804">
                <a:moveTo>
                  <a:pt x="5499" y="0"/>
                </a:moveTo>
                <a:lnTo>
                  <a:pt x="0" y="22225"/>
                </a:lnTo>
                <a:lnTo>
                  <a:pt x="187209" y="68470"/>
                </a:lnTo>
                <a:lnTo>
                  <a:pt x="192702" y="46255"/>
                </a:lnTo>
                <a:lnTo>
                  <a:pt x="5499" y="0"/>
                </a:lnTo>
                <a:close/>
              </a:path>
            </a:pathLst>
          </a:custGeom>
          <a:solidFill>
            <a:srgbClr val="000000"/>
          </a:solidFill>
        </p:spPr>
        <p:txBody>
          <a:bodyPr wrap="square" lIns="0" tIns="0" rIns="0" bIns="0" rtlCol="0"/>
          <a:lstStyle/>
          <a:p>
            <a:endParaRPr/>
          </a:p>
        </p:txBody>
      </p:sp>
      <p:sp>
        <p:nvSpPr>
          <p:cNvPr id="74" name="object 78"/>
          <p:cNvSpPr/>
          <p:nvPr/>
        </p:nvSpPr>
        <p:spPr>
          <a:xfrm>
            <a:off x="6571522" y="4069229"/>
            <a:ext cx="253923" cy="68668"/>
          </a:xfrm>
          <a:prstGeom prst="rect">
            <a:avLst/>
          </a:prstGeom>
          <a:blipFill>
            <a:blip r:embed="rId3" cstate="print"/>
            <a:stretch>
              <a:fillRect/>
            </a:stretch>
          </a:blipFill>
        </p:spPr>
        <p:txBody>
          <a:bodyPr wrap="square" lIns="0" tIns="0" rIns="0" bIns="0" rtlCol="0"/>
          <a:lstStyle/>
          <a:p>
            <a:endParaRPr/>
          </a:p>
        </p:txBody>
      </p:sp>
      <p:sp>
        <p:nvSpPr>
          <p:cNvPr id="75" name="object 79"/>
          <p:cNvSpPr/>
          <p:nvPr/>
        </p:nvSpPr>
        <p:spPr>
          <a:xfrm>
            <a:off x="3285752" y="3976074"/>
            <a:ext cx="2209902" cy="45719"/>
          </a:xfrm>
          <a:custGeom>
            <a:avLst/>
            <a:gdLst/>
            <a:ahLst/>
            <a:cxnLst/>
            <a:rect l="l" t="t" r="r" b="b"/>
            <a:pathLst>
              <a:path w="1413510" h="69214">
                <a:moveTo>
                  <a:pt x="68706" y="0"/>
                </a:moveTo>
                <a:lnTo>
                  <a:pt x="0" y="34328"/>
                </a:lnTo>
                <a:lnTo>
                  <a:pt x="68706" y="68681"/>
                </a:lnTo>
                <a:lnTo>
                  <a:pt x="68706" y="45783"/>
                </a:lnTo>
                <a:lnTo>
                  <a:pt x="57251" y="45783"/>
                </a:lnTo>
                <a:lnTo>
                  <a:pt x="57251" y="22885"/>
                </a:lnTo>
                <a:lnTo>
                  <a:pt x="68706" y="22885"/>
                </a:lnTo>
                <a:lnTo>
                  <a:pt x="68706" y="0"/>
                </a:lnTo>
                <a:close/>
              </a:path>
              <a:path w="1413510" h="69214">
                <a:moveTo>
                  <a:pt x="68706" y="22885"/>
                </a:moveTo>
                <a:lnTo>
                  <a:pt x="57251" y="22885"/>
                </a:lnTo>
                <a:lnTo>
                  <a:pt x="57251" y="45783"/>
                </a:lnTo>
                <a:lnTo>
                  <a:pt x="68706" y="45783"/>
                </a:lnTo>
                <a:lnTo>
                  <a:pt x="68706" y="22885"/>
                </a:lnTo>
                <a:close/>
              </a:path>
              <a:path w="1413510" h="69214">
                <a:moveTo>
                  <a:pt x="1413167" y="22885"/>
                </a:moveTo>
                <a:lnTo>
                  <a:pt x="68706" y="22885"/>
                </a:lnTo>
                <a:lnTo>
                  <a:pt x="68706" y="45783"/>
                </a:lnTo>
                <a:lnTo>
                  <a:pt x="1413167" y="45783"/>
                </a:lnTo>
                <a:lnTo>
                  <a:pt x="1413167" y="22885"/>
                </a:lnTo>
                <a:close/>
              </a:path>
            </a:pathLst>
          </a:custGeom>
          <a:solidFill>
            <a:srgbClr val="000000"/>
          </a:solidFill>
        </p:spPr>
        <p:txBody>
          <a:bodyPr wrap="square" lIns="0" tIns="0" rIns="0" bIns="0" rtlCol="0"/>
          <a:lstStyle/>
          <a:p>
            <a:endParaRPr/>
          </a:p>
        </p:txBody>
      </p:sp>
      <p:sp>
        <p:nvSpPr>
          <p:cNvPr id="77" name="object 81"/>
          <p:cNvSpPr/>
          <p:nvPr/>
        </p:nvSpPr>
        <p:spPr>
          <a:xfrm>
            <a:off x="943149" y="3184525"/>
            <a:ext cx="244475" cy="244475"/>
          </a:xfrm>
          <a:custGeom>
            <a:avLst/>
            <a:gdLst/>
            <a:ahLst/>
            <a:cxnLst/>
            <a:rect l="l" t="t" r="r" b="b"/>
            <a:pathLst>
              <a:path w="244475" h="244475">
                <a:moveTo>
                  <a:pt x="0" y="122088"/>
                </a:moveTo>
                <a:lnTo>
                  <a:pt x="9600" y="74555"/>
                </a:lnTo>
                <a:lnTo>
                  <a:pt x="35779" y="35749"/>
                </a:lnTo>
                <a:lnTo>
                  <a:pt x="74607" y="9590"/>
                </a:lnTo>
                <a:lnTo>
                  <a:pt x="122153" y="0"/>
                </a:lnTo>
                <a:lnTo>
                  <a:pt x="169699" y="9590"/>
                </a:lnTo>
                <a:lnTo>
                  <a:pt x="208527" y="35749"/>
                </a:lnTo>
                <a:lnTo>
                  <a:pt x="234707" y="74555"/>
                </a:lnTo>
                <a:lnTo>
                  <a:pt x="244307" y="122088"/>
                </a:lnTo>
                <a:lnTo>
                  <a:pt x="234707" y="169622"/>
                </a:lnTo>
                <a:lnTo>
                  <a:pt x="208527" y="208428"/>
                </a:lnTo>
                <a:lnTo>
                  <a:pt x="169699" y="234586"/>
                </a:lnTo>
                <a:lnTo>
                  <a:pt x="122153" y="244177"/>
                </a:lnTo>
                <a:lnTo>
                  <a:pt x="74607" y="234586"/>
                </a:lnTo>
                <a:lnTo>
                  <a:pt x="35779" y="208428"/>
                </a:lnTo>
                <a:lnTo>
                  <a:pt x="9600" y="169622"/>
                </a:lnTo>
                <a:lnTo>
                  <a:pt x="0" y="122088"/>
                </a:lnTo>
                <a:close/>
              </a:path>
            </a:pathLst>
          </a:custGeom>
          <a:ln w="22897">
            <a:solidFill>
              <a:srgbClr val="000000"/>
            </a:solidFill>
          </a:ln>
        </p:spPr>
        <p:txBody>
          <a:bodyPr wrap="square" lIns="0" tIns="0" rIns="0" bIns="0" rtlCol="0"/>
          <a:lstStyle/>
          <a:p>
            <a:r>
              <a:rPr lang="fr-FR" sz="1000" dirty="0" smtClean="0"/>
              <a:t>   1</a:t>
            </a:r>
            <a:endParaRPr sz="1000" dirty="0"/>
          </a:p>
        </p:txBody>
      </p:sp>
      <p:sp>
        <p:nvSpPr>
          <p:cNvPr id="80" name="object 84"/>
          <p:cNvSpPr/>
          <p:nvPr/>
        </p:nvSpPr>
        <p:spPr>
          <a:xfrm>
            <a:off x="996987" y="4315580"/>
            <a:ext cx="244475" cy="244475"/>
          </a:xfrm>
          <a:custGeom>
            <a:avLst/>
            <a:gdLst/>
            <a:ahLst/>
            <a:cxnLst/>
            <a:rect l="l" t="t" r="r" b="b"/>
            <a:pathLst>
              <a:path w="244475" h="244475">
                <a:moveTo>
                  <a:pt x="0" y="122088"/>
                </a:moveTo>
                <a:lnTo>
                  <a:pt x="9600" y="74561"/>
                </a:lnTo>
                <a:lnTo>
                  <a:pt x="35779" y="35754"/>
                </a:lnTo>
                <a:lnTo>
                  <a:pt x="74607" y="9592"/>
                </a:lnTo>
                <a:lnTo>
                  <a:pt x="122153" y="0"/>
                </a:lnTo>
                <a:lnTo>
                  <a:pt x="169699" y="9592"/>
                </a:lnTo>
                <a:lnTo>
                  <a:pt x="208527" y="35754"/>
                </a:lnTo>
                <a:lnTo>
                  <a:pt x="234707" y="74561"/>
                </a:lnTo>
                <a:lnTo>
                  <a:pt x="244307" y="122088"/>
                </a:lnTo>
                <a:lnTo>
                  <a:pt x="234707" y="169609"/>
                </a:lnTo>
                <a:lnTo>
                  <a:pt x="208527" y="208416"/>
                </a:lnTo>
                <a:lnTo>
                  <a:pt x="169699" y="234582"/>
                </a:lnTo>
                <a:lnTo>
                  <a:pt x="122153" y="244177"/>
                </a:lnTo>
                <a:lnTo>
                  <a:pt x="74607" y="234582"/>
                </a:lnTo>
                <a:lnTo>
                  <a:pt x="35779" y="208416"/>
                </a:lnTo>
                <a:lnTo>
                  <a:pt x="9600" y="169609"/>
                </a:lnTo>
                <a:lnTo>
                  <a:pt x="0" y="122088"/>
                </a:lnTo>
                <a:close/>
              </a:path>
            </a:pathLst>
          </a:custGeom>
          <a:ln w="22897">
            <a:solidFill>
              <a:srgbClr val="000000"/>
            </a:solidFill>
          </a:ln>
        </p:spPr>
        <p:txBody>
          <a:bodyPr wrap="square" lIns="0" tIns="0" rIns="0" bIns="0" rtlCol="0"/>
          <a:lstStyle/>
          <a:p>
            <a:r>
              <a:rPr lang="fr-FR" sz="1000" dirty="0" smtClean="0"/>
              <a:t>   2</a:t>
            </a:r>
            <a:endParaRPr sz="1000" dirty="0"/>
          </a:p>
        </p:txBody>
      </p:sp>
      <p:sp>
        <p:nvSpPr>
          <p:cNvPr id="82" name="object 86"/>
          <p:cNvSpPr/>
          <p:nvPr/>
        </p:nvSpPr>
        <p:spPr>
          <a:xfrm>
            <a:off x="6157870" y="3542801"/>
            <a:ext cx="244309" cy="244182"/>
          </a:xfrm>
          <a:prstGeom prst="rect">
            <a:avLst/>
          </a:prstGeom>
          <a:blipFill>
            <a:blip r:embed="rId4" cstate="print"/>
            <a:stretch>
              <a:fillRect/>
            </a:stretch>
          </a:blipFill>
        </p:spPr>
        <p:txBody>
          <a:bodyPr wrap="square" lIns="0" tIns="0" rIns="0" bIns="0" rtlCol="0"/>
          <a:lstStyle/>
          <a:p>
            <a:endParaRPr/>
          </a:p>
        </p:txBody>
      </p:sp>
      <p:sp>
        <p:nvSpPr>
          <p:cNvPr id="83" name="object 87"/>
          <p:cNvSpPr/>
          <p:nvPr/>
        </p:nvSpPr>
        <p:spPr>
          <a:xfrm>
            <a:off x="6157873" y="3542805"/>
            <a:ext cx="244475" cy="244475"/>
          </a:xfrm>
          <a:custGeom>
            <a:avLst/>
            <a:gdLst/>
            <a:ahLst/>
            <a:cxnLst/>
            <a:rect l="l" t="t" r="r" b="b"/>
            <a:pathLst>
              <a:path w="244475" h="244475">
                <a:moveTo>
                  <a:pt x="0" y="122088"/>
                </a:moveTo>
                <a:lnTo>
                  <a:pt x="9595" y="74555"/>
                </a:lnTo>
                <a:lnTo>
                  <a:pt x="35768" y="35749"/>
                </a:lnTo>
                <a:lnTo>
                  <a:pt x="74594" y="9590"/>
                </a:lnTo>
                <a:lnTo>
                  <a:pt x="122153" y="0"/>
                </a:lnTo>
                <a:lnTo>
                  <a:pt x="169648" y="9590"/>
                </a:lnTo>
                <a:lnTo>
                  <a:pt x="208481" y="35749"/>
                </a:lnTo>
                <a:lnTo>
                  <a:pt x="234690" y="74555"/>
                </a:lnTo>
                <a:lnTo>
                  <a:pt x="244307" y="122088"/>
                </a:lnTo>
                <a:lnTo>
                  <a:pt x="234690" y="169622"/>
                </a:lnTo>
                <a:lnTo>
                  <a:pt x="208481" y="208428"/>
                </a:lnTo>
                <a:lnTo>
                  <a:pt x="169648" y="234586"/>
                </a:lnTo>
                <a:lnTo>
                  <a:pt x="122153" y="244177"/>
                </a:lnTo>
                <a:lnTo>
                  <a:pt x="74594" y="234586"/>
                </a:lnTo>
                <a:lnTo>
                  <a:pt x="35768" y="208428"/>
                </a:lnTo>
                <a:lnTo>
                  <a:pt x="9595" y="169622"/>
                </a:lnTo>
                <a:lnTo>
                  <a:pt x="0" y="122088"/>
                </a:lnTo>
                <a:close/>
              </a:path>
            </a:pathLst>
          </a:custGeom>
          <a:ln w="22897">
            <a:solidFill>
              <a:srgbClr val="000000"/>
            </a:solidFill>
          </a:ln>
        </p:spPr>
        <p:txBody>
          <a:bodyPr wrap="square" lIns="0" tIns="0" rIns="0" bIns="0" rtlCol="0"/>
          <a:lstStyle/>
          <a:p>
            <a:endParaRPr/>
          </a:p>
        </p:txBody>
      </p:sp>
      <p:sp>
        <p:nvSpPr>
          <p:cNvPr id="84" name="object 88"/>
          <p:cNvSpPr txBox="1"/>
          <p:nvPr/>
        </p:nvSpPr>
        <p:spPr>
          <a:xfrm>
            <a:off x="6230222" y="3589318"/>
            <a:ext cx="100965" cy="153035"/>
          </a:xfrm>
          <a:prstGeom prst="rect">
            <a:avLst/>
          </a:prstGeom>
        </p:spPr>
        <p:txBody>
          <a:bodyPr vert="horz" wrap="square" lIns="0" tIns="17145" rIns="0" bIns="0" rtlCol="0">
            <a:spAutoFit/>
          </a:bodyPr>
          <a:lstStyle/>
          <a:p>
            <a:pPr marL="12700">
              <a:lnSpc>
                <a:spcPct val="100000"/>
              </a:lnSpc>
              <a:spcBef>
                <a:spcPts val="135"/>
              </a:spcBef>
            </a:pPr>
            <a:r>
              <a:rPr sz="800" b="1" spc="25" dirty="0">
                <a:latin typeface="Verdana"/>
                <a:cs typeface="Verdana"/>
              </a:rPr>
              <a:t>3</a:t>
            </a:r>
            <a:endParaRPr sz="800">
              <a:latin typeface="Verdana"/>
              <a:cs typeface="Verdana"/>
            </a:endParaRPr>
          </a:p>
        </p:txBody>
      </p:sp>
      <p:sp>
        <p:nvSpPr>
          <p:cNvPr id="85" name="object 89"/>
          <p:cNvSpPr/>
          <p:nvPr/>
        </p:nvSpPr>
        <p:spPr>
          <a:xfrm>
            <a:off x="5342492" y="4097994"/>
            <a:ext cx="149225" cy="506095"/>
          </a:xfrm>
          <a:custGeom>
            <a:avLst/>
            <a:gdLst/>
            <a:ahLst/>
            <a:cxnLst/>
            <a:rect l="l" t="t" r="r" b="b"/>
            <a:pathLst>
              <a:path w="149225" h="506095">
                <a:moveTo>
                  <a:pt x="77003" y="479315"/>
                </a:moveTo>
                <a:lnTo>
                  <a:pt x="64439" y="501205"/>
                </a:lnTo>
                <a:lnTo>
                  <a:pt x="141249" y="505548"/>
                </a:lnTo>
                <a:lnTo>
                  <a:pt x="127918" y="485546"/>
                </a:lnTo>
                <a:lnTo>
                  <a:pt x="83832" y="485546"/>
                </a:lnTo>
                <a:lnTo>
                  <a:pt x="77003" y="479315"/>
                </a:lnTo>
                <a:close/>
              </a:path>
              <a:path w="149225" h="506095">
                <a:moveTo>
                  <a:pt x="88662" y="459001"/>
                </a:moveTo>
                <a:lnTo>
                  <a:pt x="77003" y="479315"/>
                </a:lnTo>
                <a:lnTo>
                  <a:pt x="83832" y="485546"/>
                </a:lnTo>
                <a:lnTo>
                  <a:pt x="99250" y="468668"/>
                </a:lnTo>
                <a:lnTo>
                  <a:pt x="88662" y="459001"/>
                </a:lnTo>
                <a:close/>
              </a:path>
              <a:path w="149225" h="506095">
                <a:moveTo>
                  <a:pt x="98640" y="441617"/>
                </a:moveTo>
                <a:lnTo>
                  <a:pt x="88662" y="459001"/>
                </a:lnTo>
                <a:lnTo>
                  <a:pt x="99250" y="468668"/>
                </a:lnTo>
                <a:lnTo>
                  <a:pt x="83832" y="485546"/>
                </a:lnTo>
                <a:lnTo>
                  <a:pt x="127918" y="485546"/>
                </a:lnTo>
                <a:lnTo>
                  <a:pt x="98640" y="441617"/>
                </a:lnTo>
                <a:close/>
              </a:path>
              <a:path w="149225" h="506095">
                <a:moveTo>
                  <a:pt x="82907" y="22045"/>
                </a:moveTo>
                <a:lnTo>
                  <a:pt x="80784" y="23266"/>
                </a:lnTo>
                <a:lnTo>
                  <a:pt x="79705" y="23939"/>
                </a:lnTo>
                <a:lnTo>
                  <a:pt x="78638" y="24790"/>
                </a:lnTo>
                <a:lnTo>
                  <a:pt x="77876" y="25819"/>
                </a:lnTo>
                <a:lnTo>
                  <a:pt x="66421" y="39319"/>
                </a:lnTo>
                <a:lnTo>
                  <a:pt x="44589" y="73113"/>
                </a:lnTo>
                <a:lnTo>
                  <a:pt x="26263" y="112852"/>
                </a:lnTo>
                <a:lnTo>
                  <a:pt x="12217" y="156883"/>
                </a:lnTo>
                <a:lnTo>
                  <a:pt x="3213" y="203885"/>
                </a:lnTo>
                <a:lnTo>
                  <a:pt x="0" y="252450"/>
                </a:lnTo>
                <a:lnTo>
                  <a:pt x="774" y="276847"/>
                </a:lnTo>
                <a:lnTo>
                  <a:pt x="6565" y="324840"/>
                </a:lnTo>
                <a:lnTo>
                  <a:pt x="17411" y="370433"/>
                </a:lnTo>
                <a:lnTo>
                  <a:pt x="32677" y="412381"/>
                </a:lnTo>
                <a:lnTo>
                  <a:pt x="51460" y="449211"/>
                </a:lnTo>
                <a:lnTo>
                  <a:pt x="77003" y="479315"/>
                </a:lnTo>
                <a:lnTo>
                  <a:pt x="88662" y="459001"/>
                </a:lnTo>
                <a:lnTo>
                  <a:pt x="81570" y="452526"/>
                </a:lnTo>
                <a:lnTo>
                  <a:pt x="81089" y="452526"/>
                </a:lnTo>
                <a:lnTo>
                  <a:pt x="79248" y="450405"/>
                </a:lnTo>
                <a:lnTo>
                  <a:pt x="79678" y="450405"/>
                </a:lnTo>
                <a:lnTo>
                  <a:pt x="71462" y="438061"/>
                </a:lnTo>
                <a:lnTo>
                  <a:pt x="62306" y="421690"/>
                </a:lnTo>
                <a:lnTo>
                  <a:pt x="46266" y="384771"/>
                </a:lnTo>
                <a:lnTo>
                  <a:pt x="33756" y="343319"/>
                </a:lnTo>
                <a:lnTo>
                  <a:pt x="25654" y="298932"/>
                </a:lnTo>
                <a:lnTo>
                  <a:pt x="22910" y="253212"/>
                </a:lnTo>
                <a:lnTo>
                  <a:pt x="23672" y="230238"/>
                </a:lnTo>
                <a:lnTo>
                  <a:pt x="29324" y="185051"/>
                </a:lnTo>
                <a:lnTo>
                  <a:pt x="40309" y="141935"/>
                </a:lnTo>
                <a:lnTo>
                  <a:pt x="55435" y="102628"/>
                </a:lnTo>
                <a:lnTo>
                  <a:pt x="73914" y="68592"/>
                </a:lnTo>
                <a:lnTo>
                  <a:pt x="93152" y="43091"/>
                </a:lnTo>
                <a:lnTo>
                  <a:pt x="92379" y="43091"/>
                </a:lnTo>
                <a:lnTo>
                  <a:pt x="93451" y="42150"/>
                </a:lnTo>
                <a:lnTo>
                  <a:pt x="82907" y="22045"/>
                </a:lnTo>
                <a:close/>
              </a:path>
              <a:path w="149225" h="506095">
                <a:moveTo>
                  <a:pt x="79248" y="450405"/>
                </a:moveTo>
                <a:lnTo>
                  <a:pt x="81089" y="452526"/>
                </a:lnTo>
                <a:lnTo>
                  <a:pt x="80343" y="451406"/>
                </a:lnTo>
                <a:lnTo>
                  <a:pt x="79248" y="450405"/>
                </a:lnTo>
                <a:close/>
              </a:path>
              <a:path w="149225" h="506095">
                <a:moveTo>
                  <a:pt x="80343" y="451406"/>
                </a:moveTo>
                <a:lnTo>
                  <a:pt x="81089" y="452526"/>
                </a:lnTo>
                <a:lnTo>
                  <a:pt x="81570" y="452526"/>
                </a:lnTo>
                <a:lnTo>
                  <a:pt x="80343" y="451406"/>
                </a:lnTo>
                <a:close/>
              </a:path>
              <a:path w="149225" h="506095">
                <a:moveTo>
                  <a:pt x="79678" y="450405"/>
                </a:moveTo>
                <a:lnTo>
                  <a:pt x="79248" y="450405"/>
                </a:lnTo>
                <a:lnTo>
                  <a:pt x="80343" y="451406"/>
                </a:lnTo>
                <a:lnTo>
                  <a:pt x="79678" y="450405"/>
                </a:lnTo>
                <a:close/>
              </a:path>
              <a:path w="149225" h="506095">
                <a:moveTo>
                  <a:pt x="136909" y="16598"/>
                </a:moveTo>
                <a:lnTo>
                  <a:pt x="92379" y="16598"/>
                </a:lnTo>
                <a:lnTo>
                  <a:pt x="103835" y="36423"/>
                </a:lnTo>
                <a:lnTo>
                  <a:pt x="93886" y="42214"/>
                </a:lnTo>
                <a:lnTo>
                  <a:pt x="93639" y="42509"/>
                </a:lnTo>
                <a:lnTo>
                  <a:pt x="103987" y="62242"/>
                </a:lnTo>
                <a:lnTo>
                  <a:pt x="136909" y="16598"/>
                </a:lnTo>
                <a:close/>
              </a:path>
              <a:path w="149225" h="506095">
                <a:moveTo>
                  <a:pt x="93451" y="42150"/>
                </a:moveTo>
                <a:lnTo>
                  <a:pt x="92379" y="43091"/>
                </a:lnTo>
                <a:lnTo>
                  <a:pt x="93578" y="42393"/>
                </a:lnTo>
                <a:lnTo>
                  <a:pt x="93451" y="42150"/>
                </a:lnTo>
                <a:close/>
              </a:path>
              <a:path w="149225" h="506095">
                <a:moveTo>
                  <a:pt x="93578" y="42393"/>
                </a:moveTo>
                <a:lnTo>
                  <a:pt x="92379" y="43091"/>
                </a:lnTo>
                <a:lnTo>
                  <a:pt x="93152" y="43091"/>
                </a:lnTo>
                <a:lnTo>
                  <a:pt x="93639" y="42509"/>
                </a:lnTo>
                <a:close/>
              </a:path>
              <a:path w="149225" h="506095">
                <a:moveTo>
                  <a:pt x="93886" y="42214"/>
                </a:moveTo>
                <a:lnTo>
                  <a:pt x="93578" y="42393"/>
                </a:lnTo>
                <a:lnTo>
                  <a:pt x="93886" y="42214"/>
                </a:lnTo>
                <a:close/>
              </a:path>
              <a:path w="149225" h="506095">
                <a:moveTo>
                  <a:pt x="95288" y="40538"/>
                </a:moveTo>
                <a:lnTo>
                  <a:pt x="93451" y="42150"/>
                </a:lnTo>
                <a:lnTo>
                  <a:pt x="93578" y="42393"/>
                </a:lnTo>
                <a:lnTo>
                  <a:pt x="93886" y="42214"/>
                </a:lnTo>
                <a:lnTo>
                  <a:pt x="95288" y="40538"/>
                </a:lnTo>
                <a:close/>
              </a:path>
              <a:path w="149225" h="506095">
                <a:moveTo>
                  <a:pt x="96765" y="40538"/>
                </a:moveTo>
                <a:lnTo>
                  <a:pt x="95288" y="40538"/>
                </a:lnTo>
                <a:lnTo>
                  <a:pt x="93886" y="42214"/>
                </a:lnTo>
                <a:lnTo>
                  <a:pt x="96765" y="40538"/>
                </a:lnTo>
                <a:close/>
              </a:path>
              <a:path w="149225" h="506095">
                <a:moveTo>
                  <a:pt x="92379" y="16598"/>
                </a:moveTo>
                <a:lnTo>
                  <a:pt x="82907" y="22045"/>
                </a:lnTo>
                <a:lnTo>
                  <a:pt x="93451" y="42150"/>
                </a:lnTo>
                <a:lnTo>
                  <a:pt x="95288" y="40538"/>
                </a:lnTo>
                <a:lnTo>
                  <a:pt x="96765" y="40538"/>
                </a:lnTo>
                <a:lnTo>
                  <a:pt x="103835" y="36423"/>
                </a:lnTo>
                <a:lnTo>
                  <a:pt x="92379" y="16598"/>
                </a:lnTo>
                <a:close/>
              </a:path>
              <a:path w="149225" h="506095">
                <a:moveTo>
                  <a:pt x="148882" y="0"/>
                </a:moveTo>
                <a:lnTo>
                  <a:pt x="72072" y="1384"/>
                </a:lnTo>
                <a:lnTo>
                  <a:pt x="82907" y="22045"/>
                </a:lnTo>
                <a:lnTo>
                  <a:pt x="92379" y="16598"/>
                </a:lnTo>
                <a:lnTo>
                  <a:pt x="136909" y="16598"/>
                </a:lnTo>
                <a:lnTo>
                  <a:pt x="148882" y="0"/>
                </a:lnTo>
                <a:close/>
              </a:path>
            </a:pathLst>
          </a:custGeom>
          <a:solidFill>
            <a:srgbClr val="000000"/>
          </a:solidFill>
        </p:spPr>
        <p:txBody>
          <a:bodyPr wrap="square" lIns="0" tIns="0" rIns="0" bIns="0" rtlCol="0"/>
          <a:lstStyle/>
          <a:p>
            <a:endParaRPr/>
          </a:p>
        </p:txBody>
      </p:sp>
      <p:sp>
        <p:nvSpPr>
          <p:cNvPr id="86" name="object 90"/>
          <p:cNvSpPr/>
          <p:nvPr/>
        </p:nvSpPr>
        <p:spPr>
          <a:xfrm>
            <a:off x="5331050" y="4679210"/>
            <a:ext cx="149225" cy="505459"/>
          </a:xfrm>
          <a:custGeom>
            <a:avLst/>
            <a:gdLst/>
            <a:ahLst/>
            <a:cxnLst/>
            <a:rect l="l" t="t" r="r" b="b"/>
            <a:pathLst>
              <a:path w="149225" h="505460">
                <a:moveTo>
                  <a:pt x="76997" y="479198"/>
                </a:moveTo>
                <a:lnTo>
                  <a:pt x="64427" y="501091"/>
                </a:lnTo>
                <a:lnTo>
                  <a:pt x="141236" y="505447"/>
                </a:lnTo>
                <a:lnTo>
                  <a:pt x="127895" y="485419"/>
                </a:lnTo>
                <a:lnTo>
                  <a:pt x="83819" y="485419"/>
                </a:lnTo>
                <a:lnTo>
                  <a:pt x="76997" y="479198"/>
                </a:lnTo>
                <a:close/>
              </a:path>
              <a:path w="149225" h="505460">
                <a:moveTo>
                  <a:pt x="88662" y="458881"/>
                </a:moveTo>
                <a:lnTo>
                  <a:pt x="76997" y="479198"/>
                </a:lnTo>
                <a:lnTo>
                  <a:pt x="83819" y="485419"/>
                </a:lnTo>
                <a:lnTo>
                  <a:pt x="99250" y="468541"/>
                </a:lnTo>
                <a:lnTo>
                  <a:pt x="88662" y="458881"/>
                </a:lnTo>
                <a:close/>
              </a:path>
              <a:path w="149225" h="505460">
                <a:moveTo>
                  <a:pt x="98640" y="441502"/>
                </a:moveTo>
                <a:lnTo>
                  <a:pt x="88662" y="458881"/>
                </a:lnTo>
                <a:lnTo>
                  <a:pt x="99250" y="468541"/>
                </a:lnTo>
                <a:lnTo>
                  <a:pt x="83819" y="485419"/>
                </a:lnTo>
                <a:lnTo>
                  <a:pt x="127895" y="485419"/>
                </a:lnTo>
                <a:lnTo>
                  <a:pt x="98640" y="441502"/>
                </a:lnTo>
                <a:close/>
              </a:path>
              <a:path w="149225" h="505460">
                <a:moveTo>
                  <a:pt x="82900" y="22043"/>
                </a:moveTo>
                <a:lnTo>
                  <a:pt x="80771" y="23266"/>
                </a:lnTo>
                <a:lnTo>
                  <a:pt x="79705" y="23939"/>
                </a:lnTo>
                <a:lnTo>
                  <a:pt x="78638" y="24803"/>
                </a:lnTo>
                <a:lnTo>
                  <a:pt x="77863" y="25819"/>
                </a:lnTo>
                <a:lnTo>
                  <a:pt x="66420" y="39344"/>
                </a:lnTo>
                <a:lnTo>
                  <a:pt x="44576" y="73139"/>
                </a:lnTo>
                <a:lnTo>
                  <a:pt x="26263" y="112750"/>
                </a:lnTo>
                <a:lnTo>
                  <a:pt x="12217" y="156756"/>
                </a:lnTo>
                <a:lnTo>
                  <a:pt x="3200" y="203771"/>
                </a:lnTo>
                <a:lnTo>
                  <a:pt x="0" y="252323"/>
                </a:lnTo>
                <a:lnTo>
                  <a:pt x="762" y="276745"/>
                </a:lnTo>
                <a:lnTo>
                  <a:pt x="6565" y="324726"/>
                </a:lnTo>
                <a:lnTo>
                  <a:pt x="17398" y="370306"/>
                </a:lnTo>
                <a:lnTo>
                  <a:pt x="32677" y="412280"/>
                </a:lnTo>
                <a:lnTo>
                  <a:pt x="51447" y="449084"/>
                </a:lnTo>
                <a:lnTo>
                  <a:pt x="76997" y="479198"/>
                </a:lnTo>
                <a:lnTo>
                  <a:pt x="88662" y="458881"/>
                </a:lnTo>
                <a:lnTo>
                  <a:pt x="81586" y="452424"/>
                </a:lnTo>
                <a:lnTo>
                  <a:pt x="81076" y="452424"/>
                </a:lnTo>
                <a:lnTo>
                  <a:pt x="79247" y="450291"/>
                </a:lnTo>
                <a:lnTo>
                  <a:pt x="79658" y="450291"/>
                </a:lnTo>
                <a:lnTo>
                  <a:pt x="71450" y="437946"/>
                </a:lnTo>
                <a:lnTo>
                  <a:pt x="62293" y="421576"/>
                </a:lnTo>
                <a:lnTo>
                  <a:pt x="46266" y="384670"/>
                </a:lnTo>
                <a:lnTo>
                  <a:pt x="33743" y="343204"/>
                </a:lnTo>
                <a:lnTo>
                  <a:pt x="25653" y="298805"/>
                </a:lnTo>
                <a:lnTo>
                  <a:pt x="22898" y="253098"/>
                </a:lnTo>
                <a:lnTo>
                  <a:pt x="23660" y="230136"/>
                </a:lnTo>
                <a:lnTo>
                  <a:pt x="29311" y="184937"/>
                </a:lnTo>
                <a:lnTo>
                  <a:pt x="40309" y="141922"/>
                </a:lnTo>
                <a:lnTo>
                  <a:pt x="55422" y="102539"/>
                </a:lnTo>
                <a:lnTo>
                  <a:pt x="73901" y="68516"/>
                </a:lnTo>
                <a:lnTo>
                  <a:pt x="93148" y="43091"/>
                </a:lnTo>
                <a:lnTo>
                  <a:pt x="92379" y="43091"/>
                </a:lnTo>
                <a:lnTo>
                  <a:pt x="93442" y="42158"/>
                </a:lnTo>
                <a:lnTo>
                  <a:pt x="82900" y="22043"/>
                </a:lnTo>
                <a:close/>
              </a:path>
              <a:path w="149225" h="505460">
                <a:moveTo>
                  <a:pt x="79247" y="450291"/>
                </a:moveTo>
                <a:lnTo>
                  <a:pt x="81076" y="452424"/>
                </a:lnTo>
                <a:lnTo>
                  <a:pt x="80290" y="451242"/>
                </a:lnTo>
                <a:lnTo>
                  <a:pt x="79247" y="450291"/>
                </a:lnTo>
                <a:close/>
              </a:path>
              <a:path w="149225" h="505460">
                <a:moveTo>
                  <a:pt x="80290" y="451242"/>
                </a:moveTo>
                <a:lnTo>
                  <a:pt x="81076" y="452424"/>
                </a:lnTo>
                <a:lnTo>
                  <a:pt x="81586" y="452424"/>
                </a:lnTo>
                <a:lnTo>
                  <a:pt x="80290" y="451242"/>
                </a:lnTo>
                <a:close/>
              </a:path>
              <a:path w="149225" h="505460">
                <a:moveTo>
                  <a:pt x="79658" y="450291"/>
                </a:moveTo>
                <a:lnTo>
                  <a:pt x="79247" y="450291"/>
                </a:lnTo>
                <a:lnTo>
                  <a:pt x="80290" y="451242"/>
                </a:lnTo>
                <a:lnTo>
                  <a:pt x="79658" y="450291"/>
                </a:lnTo>
                <a:close/>
              </a:path>
              <a:path w="149225" h="505460">
                <a:moveTo>
                  <a:pt x="136899" y="16598"/>
                </a:moveTo>
                <a:lnTo>
                  <a:pt x="92379" y="16598"/>
                </a:lnTo>
                <a:lnTo>
                  <a:pt x="103822" y="36423"/>
                </a:lnTo>
                <a:lnTo>
                  <a:pt x="93881" y="42216"/>
                </a:lnTo>
                <a:lnTo>
                  <a:pt x="93629" y="42516"/>
                </a:lnTo>
                <a:lnTo>
                  <a:pt x="103974" y="62255"/>
                </a:lnTo>
                <a:lnTo>
                  <a:pt x="136899" y="16598"/>
                </a:lnTo>
                <a:close/>
              </a:path>
              <a:path w="149225" h="505460">
                <a:moveTo>
                  <a:pt x="93442" y="42158"/>
                </a:moveTo>
                <a:lnTo>
                  <a:pt x="92379" y="43091"/>
                </a:lnTo>
                <a:lnTo>
                  <a:pt x="93568" y="42398"/>
                </a:lnTo>
                <a:lnTo>
                  <a:pt x="93442" y="42158"/>
                </a:lnTo>
                <a:close/>
              </a:path>
              <a:path w="149225" h="505460">
                <a:moveTo>
                  <a:pt x="93568" y="42398"/>
                </a:moveTo>
                <a:lnTo>
                  <a:pt x="92379" y="43091"/>
                </a:lnTo>
                <a:lnTo>
                  <a:pt x="93148" y="43091"/>
                </a:lnTo>
                <a:lnTo>
                  <a:pt x="93629" y="42516"/>
                </a:lnTo>
                <a:close/>
              </a:path>
              <a:path w="149225" h="505460">
                <a:moveTo>
                  <a:pt x="93881" y="42216"/>
                </a:moveTo>
                <a:lnTo>
                  <a:pt x="93568" y="42398"/>
                </a:lnTo>
                <a:lnTo>
                  <a:pt x="93881" y="42216"/>
                </a:lnTo>
                <a:close/>
              </a:path>
              <a:path w="149225" h="505460">
                <a:moveTo>
                  <a:pt x="95275" y="40551"/>
                </a:moveTo>
                <a:lnTo>
                  <a:pt x="93442" y="42158"/>
                </a:lnTo>
                <a:lnTo>
                  <a:pt x="93568" y="42398"/>
                </a:lnTo>
                <a:lnTo>
                  <a:pt x="93881" y="42216"/>
                </a:lnTo>
                <a:lnTo>
                  <a:pt x="95275" y="40551"/>
                </a:lnTo>
                <a:close/>
              </a:path>
              <a:path w="149225" h="505460">
                <a:moveTo>
                  <a:pt x="96738" y="40551"/>
                </a:moveTo>
                <a:lnTo>
                  <a:pt x="95275" y="40551"/>
                </a:lnTo>
                <a:lnTo>
                  <a:pt x="93881" y="42216"/>
                </a:lnTo>
                <a:lnTo>
                  <a:pt x="96738" y="40551"/>
                </a:lnTo>
                <a:close/>
              </a:path>
              <a:path w="149225" h="505460">
                <a:moveTo>
                  <a:pt x="92379" y="16598"/>
                </a:moveTo>
                <a:lnTo>
                  <a:pt x="82900" y="22043"/>
                </a:lnTo>
                <a:lnTo>
                  <a:pt x="93442" y="42158"/>
                </a:lnTo>
                <a:lnTo>
                  <a:pt x="95275" y="40551"/>
                </a:lnTo>
                <a:lnTo>
                  <a:pt x="96738" y="40551"/>
                </a:lnTo>
                <a:lnTo>
                  <a:pt x="103822" y="36423"/>
                </a:lnTo>
                <a:lnTo>
                  <a:pt x="92379" y="16598"/>
                </a:lnTo>
                <a:close/>
              </a:path>
              <a:path w="149225" h="505460">
                <a:moveTo>
                  <a:pt x="148869" y="0"/>
                </a:moveTo>
                <a:lnTo>
                  <a:pt x="72072" y="1384"/>
                </a:lnTo>
                <a:lnTo>
                  <a:pt x="82900" y="22043"/>
                </a:lnTo>
                <a:lnTo>
                  <a:pt x="92379" y="16598"/>
                </a:lnTo>
                <a:lnTo>
                  <a:pt x="136899" y="16598"/>
                </a:lnTo>
                <a:lnTo>
                  <a:pt x="148869"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974670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Managing</a:t>
            </a:r>
            <a:r>
              <a:rPr lang="fr-FR" spc="-5" dirty="0">
                <a:latin typeface="Arial"/>
                <a:cs typeface="Arial"/>
              </a:rPr>
              <a:t> </a:t>
            </a:r>
            <a:r>
              <a:rPr lang="fr-FR" spc="-10" dirty="0">
                <a:latin typeface="Arial"/>
                <a:cs typeface="Arial"/>
              </a:rPr>
              <a:t>the</a:t>
            </a:r>
            <a:r>
              <a:rPr lang="fr-FR" spc="-25" dirty="0">
                <a:latin typeface="Arial"/>
                <a:cs typeface="Arial"/>
              </a:rPr>
              <a:t> </a:t>
            </a:r>
            <a:r>
              <a:rPr lang="fr-FR" spc="-5" dirty="0" smtClean="0">
                <a:latin typeface="Arial"/>
                <a:cs typeface="Arial"/>
              </a:rPr>
              <a:t>cluster*</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b="1" spc="5" dirty="0">
                <a:latin typeface="Arial"/>
                <a:cs typeface="Arial"/>
              </a:rPr>
              <a:t>Adding </a:t>
            </a:r>
            <a:r>
              <a:rPr lang="en-US" sz="1800" b="1" spc="10" dirty="0">
                <a:latin typeface="Arial"/>
                <a:cs typeface="Arial"/>
              </a:rPr>
              <a:t>a </a:t>
            </a:r>
            <a:r>
              <a:rPr lang="en-US" sz="1800" b="1" dirty="0">
                <a:latin typeface="Arial"/>
                <a:cs typeface="Arial"/>
              </a:rPr>
              <a:t>data</a:t>
            </a:r>
            <a:r>
              <a:rPr lang="en-US" sz="1800" b="1" spc="-80" dirty="0">
                <a:latin typeface="Arial"/>
                <a:cs typeface="Arial"/>
              </a:rPr>
              <a:t> </a:t>
            </a:r>
            <a:r>
              <a:rPr lang="en-US" sz="1800" b="1" spc="5" dirty="0">
                <a:latin typeface="Arial"/>
                <a:cs typeface="Arial"/>
              </a:rPr>
              <a:t>node</a:t>
            </a:r>
            <a:endParaRPr lang="en-US" sz="1800" b="1" dirty="0">
              <a:latin typeface="Arial"/>
              <a:cs typeface="Arial"/>
            </a:endParaRPr>
          </a:p>
          <a:p>
            <a:pPr marL="298450" lvl="1" indent="-100965">
              <a:spcBef>
                <a:spcPts val="400"/>
              </a:spcBef>
              <a:buSzPct val="78260"/>
              <a:buFont typeface="Wingdings"/>
              <a:buChar char=""/>
              <a:tabLst>
                <a:tab pos="299085" algn="l"/>
              </a:tabLst>
            </a:pPr>
            <a:r>
              <a:rPr lang="en-US" sz="1800" spc="-5" dirty="0">
                <a:latin typeface="Arial"/>
                <a:cs typeface="Arial"/>
              </a:rPr>
              <a:t>Start </a:t>
            </a:r>
            <a:r>
              <a:rPr lang="en-US" sz="1800" spc="-10" dirty="0">
                <a:latin typeface="Arial"/>
                <a:cs typeface="Arial"/>
              </a:rPr>
              <a:t>new </a:t>
            </a:r>
            <a:r>
              <a:rPr lang="en-US" sz="1800" spc="-10" dirty="0" err="1">
                <a:latin typeface="Arial"/>
                <a:cs typeface="Arial"/>
              </a:rPr>
              <a:t>DataNode</a:t>
            </a:r>
            <a:r>
              <a:rPr lang="en-US" sz="1800" spc="-10" dirty="0">
                <a:latin typeface="Arial"/>
                <a:cs typeface="Arial"/>
              </a:rPr>
              <a:t> (pointing </a:t>
            </a:r>
            <a:r>
              <a:rPr lang="en-US" sz="1800" spc="-5" dirty="0">
                <a:latin typeface="Arial"/>
                <a:cs typeface="Arial"/>
              </a:rPr>
              <a:t>to</a:t>
            </a:r>
            <a:r>
              <a:rPr lang="en-US" sz="1800" spc="65" dirty="0">
                <a:latin typeface="Arial"/>
                <a:cs typeface="Arial"/>
              </a:rPr>
              <a:t> </a:t>
            </a:r>
            <a:r>
              <a:rPr lang="en-US" sz="1800" spc="-10" dirty="0" err="1">
                <a:latin typeface="Arial"/>
                <a:cs typeface="Arial"/>
              </a:rPr>
              <a:t>NameNode</a:t>
            </a:r>
            <a:r>
              <a:rPr lang="en-US" sz="1800" spc="-10" dirty="0">
                <a:latin typeface="Arial"/>
                <a:cs typeface="Arial"/>
              </a:rPr>
              <a:t>)</a:t>
            </a:r>
            <a:endParaRPr lang="en-US" sz="1800" dirty="0">
              <a:latin typeface="Arial"/>
              <a:cs typeface="Arial"/>
            </a:endParaRPr>
          </a:p>
          <a:p>
            <a:pPr marL="298450" lvl="1" indent="-100965">
              <a:lnSpc>
                <a:spcPts val="1295"/>
              </a:lnSpc>
              <a:spcBef>
                <a:spcPts val="459"/>
              </a:spcBef>
              <a:buSzPct val="81818"/>
              <a:buFont typeface="Wingdings"/>
              <a:buChar char=""/>
              <a:tabLst>
                <a:tab pos="299085" algn="l"/>
              </a:tabLst>
            </a:pPr>
            <a:r>
              <a:rPr lang="en-US" sz="1800" spc="10" dirty="0">
                <a:latin typeface="Arial"/>
                <a:cs typeface="Arial"/>
              </a:rPr>
              <a:t>If required, </a:t>
            </a:r>
            <a:r>
              <a:rPr lang="en-US" sz="1800" spc="15" dirty="0">
                <a:latin typeface="Arial"/>
                <a:cs typeface="Arial"/>
              </a:rPr>
              <a:t>run balancer to rebalance blocks across the</a:t>
            </a:r>
            <a:r>
              <a:rPr lang="en-US" sz="1800" spc="75" dirty="0">
                <a:latin typeface="Arial"/>
                <a:cs typeface="Arial"/>
              </a:rPr>
              <a:t> </a:t>
            </a:r>
            <a:r>
              <a:rPr lang="en-US" sz="1800" spc="15" dirty="0">
                <a:latin typeface="Arial"/>
                <a:cs typeface="Arial"/>
              </a:rPr>
              <a:t>cluster:</a:t>
            </a:r>
            <a:endParaRPr lang="en-US" sz="1800" dirty="0">
              <a:latin typeface="Arial"/>
              <a:cs typeface="Arial"/>
            </a:endParaRPr>
          </a:p>
          <a:p>
            <a:pPr marR="3011805" algn="ctr">
              <a:lnSpc>
                <a:spcPts val="1295"/>
              </a:lnSpc>
            </a:pPr>
            <a:r>
              <a:rPr lang="en-US" sz="1800" b="1" spc="15" dirty="0" err="1">
                <a:latin typeface="Courier New"/>
                <a:cs typeface="Courier New"/>
              </a:rPr>
              <a:t>hadoop</a:t>
            </a:r>
            <a:r>
              <a:rPr lang="en-US" sz="1800" b="1" spc="-55" dirty="0">
                <a:latin typeface="Courier New"/>
                <a:cs typeface="Courier New"/>
              </a:rPr>
              <a:t> </a:t>
            </a:r>
            <a:r>
              <a:rPr lang="en-US" sz="1800" b="1" spc="20" dirty="0" smtClean="0">
                <a:latin typeface="Courier New"/>
                <a:cs typeface="Courier New"/>
              </a:rPr>
              <a:t>balancer</a:t>
            </a:r>
          </a:p>
          <a:p>
            <a:pPr marR="3011805" algn="ctr">
              <a:lnSpc>
                <a:spcPts val="1295"/>
              </a:lnSpc>
            </a:pPr>
            <a:endParaRPr lang="en-US" sz="1800" dirty="0">
              <a:latin typeface="Courier New"/>
              <a:cs typeface="Courier New"/>
            </a:endParaRPr>
          </a:p>
          <a:p>
            <a:pPr marL="162560" indent="-139065">
              <a:spcBef>
                <a:spcPts val="580"/>
              </a:spcBef>
              <a:tabLst>
                <a:tab pos="163195" algn="l"/>
              </a:tabLst>
            </a:pPr>
            <a:r>
              <a:rPr lang="en-US" sz="1800" b="1" spc="5" dirty="0">
                <a:latin typeface="Arial"/>
                <a:cs typeface="Arial"/>
              </a:rPr>
              <a:t>Removing </a:t>
            </a:r>
            <a:r>
              <a:rPr lang="en-US" sz="1800" b="1" spc="10" dirty="0">
                <a:latin typeface="Arial"/>
                <a:cs typeface="Arial"/>
              </a:rPr>
              <a:t>a</a:t>
            </a:r>
            <a:r>
              <a:rPr lang="en-US" sz="1800" b="1" spc="-130" dirty="0">
                <a:latin typeface="Arial"/>
                <a:cs typeface="Arial"/>
              </a:rPr>
              <a:t> </a:t>
            </a:r>
            <a:r>
              <a:rPr lang="en-US" sz="1800" b="1" spc="5" dirty="0">
                <a:latin typeface="Arial"/>
                <a:cs typeface="Arial"/>
              </a:rPr>
              <a:t>node</a:t>
            </a:r>
            <a:endParaRPr lang="en-US" sz="1800" b="1" dirty="0">
              <a:latin typeface="Arial"/>
              <a:cs typeface="Arial"/>
            </a:endParaRPr>
          </a:p>
          <a:p>
            <a:pPr marL="298450" lvl="1" indent="-100965">
              <a:spcBef>
                <a:spcPts val="455"/>
              </a:spcBef>
              <a:buSzPct val="81818"/>
              <a:buFont typeface="Wingdings"/>
              <a:buChar char=""/>
              <a:tabLst>
                <a:tab pos="299085" algn="l"/>
              </a:tabLst>
            </a:pPr>
            <a:r>
              <a:rPr lang="en-US" sz="1800" spc="15" dirty="0">
                <a:latin typeface="Arial"/>
                <a:cs typeface="Arial"/>
              </a:rPr>
              <a:t>Simply remove</a:t>
            </a:r>
            <a:r>
              <a:rPr lang="en-US" sz="1800" spc="50" dirty="0">
                <a:latin typeface="Arial"/>
                <a:cs typeface="Arial"/>
              </a:rPr>
              <a:t> </a:t>
            </a:r>
            <a:r>
              <a:rPr lang="en-US" sz="1800" spc="15" dirty="0" err="1">
                <a:latin typeface="Arial"/>
                <a:cs typeface="Arial"/>
              </a:rPr>
              <a:t>DataNode</a:t>
            </a:r>
            <a:endParaRPr lang="en-US" sz="1800" dirty="0">
              <a:latin typeface="Arial"/>
              <a:cs typeface="Arial"/>
            </a:endParaRPr>
          </a:p>
          <a:p>
            <a:pPr marL="298450" lvl="1" indent="-100965">
              <a:spcBef>
                <a:spcPts val="455"/>
              </a:spcBef>
              <a:buSzPct val="81818"/>
              <a:buFont typeface="Wingdings"/>
              <a:buChar char=""/>
              <a:tabLst>
                <a:tab pos="299085" algn="l"/>
              </a:tabLst>
            </a:pPr>
            <a:r>
              <a:rPr lang="en-US" sz="1800" spc="10" dirty="0">
                <a:latin typeface="Arial"/>
                <a:cs typeface="Arial"/>
              </a:rPr>
              <a:t>Better: </a:t>
            </a:r>
            <a:r>
              <a:rPr lang="en-US" sz="1800" spc="20" dirty="0">
                <a:latin typeface="Arial"/>
                <a:cs typeface="Arial"/>
              </a:rPr>
              <a:t>Add </a:t>
            </a:r>
            <a:r>
              <a:rPr lang="en-US" sz="1800" spc="15" dirty="0">
                <a:latin typeface="Arial"/>
                <a:cs typeface="Arial"/>
              </a:rPr>
              <a:t>node to exclude file and wait </a:t>
            </a:r>
            <a:r>
              <a:rPr lang="en-US" sz="1800" spc="10" dirty="0">
                <a:latin typeface="Arial"/>
                <a:cs typeface="Arial"/>
              </a:rPr>
              <a:t>till all </a:t>
            </a:r>
            <a:r>
              <a:rPr lang="en-US" sz="1800" spc="15" dirty="0">
                <a:latin typeface="Arial"/>
                <a:cs typeface="Arial"/>
              </a:rPr>
              <a:t>blocks have been</a:t>
            </a:r>
            <a:r>
              <a:rPr lang="en-US" sz="1800" spc="55" dirty="0">
                <a:latin typeface="Arial"/>
                <a:cs typeface="Arial"/>
              </a:rPr>
              <a:t> </a:t>
            </a:r>
            <a:r>
              <a:rPr lang="en-US" sz="1800" spc="15" dirty="0">
                <a:latin typeface="Arial"/>
                <a:cs typeface="Arial"/>
              </a:rPr>
              <a:t>moved</a:t>
            </a:r>
            <a:endParaRPr lang="en-US" sz="1800" dirty="0">
              <a:latin typeface="Arial"/>
              <a:cs typeface="Arial"/>
            </a:endParaRPr>
          </a:p>
          <a:p>
            <a:pPr marL="298450" lvl="1" indent="-100965">
              <a:spcBef>
                <a:spcPts val="465"/>
              </a:spcBef>
              <a:buSzPct val="81818"/>
              <a:buFont typeface="Wingdings"/>
              <a:buChar char=""/>
              <a:tabLst>
                <a:tab pos="299085" algn="l"/>
              </a:tabLst>
            </a:pPr>
            <a:r>
              <a:rPr lang="en-US" sz="1800" spc="20" dirty="0">
                <a:latin typeface="Arial"/>
                <a:cs typeface="Arial"/>
              </a:rPr>
              <a:t>Can </a:t>
            </a:r>
            <a:r>
              <a:rPr lang="en-US" sz="1800" spc="15" dirty="0">
                <a:latin typeface="Arial"/>
                <a:cs typeface="Arial"/>
              </a:rPr>
              <a:t>be </a:t>
            </a:r>
            <a:r>
              <a:rPr lang="en-US" sz="1800" spc="20" dirty="0">
                <a:latin typeface="Arial"/>
                <a:cs typeface="Arial"/>
              </a:rPr>
              <a:t>checked </a:t>
            </a:r>
            <a:r>
              <a:rPr lang="en-US" sz="1800" spc="15" dirty="0">
                <a:latin typeface="Arial"/>
                <a:cs typeface="Arial"/>
              </a:rPr>
              <a:t>in </a:t>
            </a:r>
            <a:r>
              <a:rPr lang="en-US" sz="1800" spc="10" dirty="0">
                <a:latin typeface="Arial"/>
                <a:cs typeface="Arial"/>
              </a:rPr>
              <a:t>server </a:t>
            </a:r>
            <a:r>
              <a:rPr lang="en-US" sz="1800" spc="15" dirty="0">
                <a:latin typeface="Arial"/>
                <a:cs typeface="Arial"/>
              </a:rPr>
              <a:t>admin console</a:t>
            </a:r>
            <a:r>
              <a:rPr lang="en-US" sz="1800" spc="35" dirty="0">
                <a:latin typeface="Arial"/>
                <a:cs typeface="Arial"/>
              </a:rPr>
              <a:t> </a:t>
            </a:r>
            <a:r>
              <a:rPr lang="en-US" sz="1800" spc="15" dirty="0" smtClean="0">
                <a:latin typeface="Arial"/>
                <a:cs typeface="Arial"/>
              </a:rPr>
              <a:t>server:50070</a:t>
            </a:r>
          </a:p>
          <a:p>
            <a:pPr marL="298450" lvl="1" indent="-100965">
              <a:spcBef>
                <a:spcPts val="465"/>
              </a:spcBef>
              <a:buSzPct val="81818"/>
              <a:buFont typeface="Wingdings"/>
              <a:buChar char=""/>
              <a:tabLst>
                <a:tab pos="299085" algn="l"/>
              </a:tabLst>
            </a:pPr>
            <a:endParaRPr lang="en-US" sz="1800" dirty="0">
              <a:latin typeface="Arial"/>
              <a:cs typeface="Arial"/>
            </a:endParaRPr>
          </a:p>
          <a:p>
            <a:pPr marL="162560" indent="-139065">
              <a:spcBef>
                <a:spcPts val="480"/>
              </a:spcBef>
              <a:tabLst>
                <a:tab pos="163195" algn="l"/>
              </a:tabLst>
            </a:pPr>
            <a:r>
              <a:rPr lang="en-US" sz="1800" b="1" spc="5" dirty="0">
                <a:latin typeface="Arial"/>
                <a:cs typeface="Arial"/>
              </a:rPr>
              <a:t>Checking filesystem</a:t>
            </a:r>
            <a:r>
              <a:rPr lang="en-US" sz="1800" b="1" spc="-95" dirty="0">
                <a:latin typeface="Arial"/>
                <a:cs typeface="Arial"/>
              </a:rPr>
              <a:t> </a:t>
            </a:r>
            <a:r>
              <a:rPr lang="en-US" sz="1800" b="1" spc="5" dirty="0">
                <a:latin typeface="Arial"/>
                <a:cs typeface="Arial"/>
              </a:rPr>
              <a:t>health</a:t>
            </a:r>
            <a:endParaRPr lang="en-US" sz="1800" b="1" dirty="0">
              <a:latin typeface="Arial"/>
              <a:cs typeface="Arial"/>
            </a:endParaRPr>
          </a:p>
          <a:p>
            <a:pPr marL="298450" lvl="1" indent="-100965">
              <a:spcBef>
                <a:spcPts val="380"/>
              </a:spcBef>
              <a:buSzPct val="81818"/>
              <a:buFont typeface="Wingdings"/>
              <a:buChar char=""/>
              <a:tabLst>
                <a:tab pos="299085" algn="l"/>
              </a:tabLst>
            </a:pPr>
            <a:r>
              <a:rPr lang="en-US" sz="1800" spc="15" dirty="0">
                <a:latin typeface="Arial"/>
                <a:cs typeface="Arial"/>
              </a:rPr>
              <a:t>Use: </a:t>
            </a:r>
            <a:r>
              <a:rPr lang="en-US" sz="1800" b="1" spc="15" dirty="0" err="1">
                <a:latin typeface="Courier New"/>
                <a:cs typeface="Courier New"/>
              </a:rPr>
              <a:t>hadoop</a:t>
            </a:r>
            <a:r>
              <a:rPr lang="en-US" sz="1800" b="1" spc="50" dirty="0">
                <a:latin typeface="Courier New"/>
                <a:cs typeface="Courier New"/>
              </a:rPr>
              <a:t> </a:t>
            </a:r>
            <a:r>
              <a:rPr lang="en-US" sz="1800" b="1" spc="10" dirty="0" err="1">
                <a:latin typeface="Courier New"/>
                <a:cs typeface="Courier New"/>
              </a:rPr>
              <a:t>fsck</a:t>
            </a:r>
            <a:endParaRPr lang="en-US" sz="1800" dirty="0">
              <a:latin typeface="Courier New"/>
              <a:cs typeface="Courier New"/>
            </a:endParaRPr>
          </a:p>
        </p:txBody>
      </p:sp>
    </p:spTree>
    <p:extLst>
      <p:ext uri="{BB962C8B-B14F-4D97-AF65-F5344CB8AC3E}">
        <p14:creationId xmlns:p14="http://schemas.microsoft.com/office/powerpoint/2010/main" val="267446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0" dirty="0">
                <a:latin typeface="Arial"/>
                <a:cs typeface="Arial"/>
              </a:rPr>
              <a:t>HDFS-2 </a:t>
            </a:r>
            <a:r>
              <a:rPr lang="en-US" spc="-10" dirty="0" err="1">
                <a:latin typeface="Arial"/>
                <a:cs typeface="Arial"/>
              </a:rPr>
              <a:t>NameNode</a:t>
            </a:r>
            <a:r>
              <a:rPr lang="en-US" spc="-10" dirty="0">
                <a:latin typeface="Arial"/>
                <a:cs typeface="Arial"/>
              </a:rPr>
              <a:t> HA (High</a:t>
            </a:r>
            <a:r>
              <a:rPr lang="en-US" spc="30" dirty="0">
                <a:latin typeface="Arial"/>
                <a:cs typeface="Arial"/>
              </a:rPr>
              <a:t> </a:t>
            </a:r>
            <a:r>
              <a:rPr lang="en-US" spc="-15" dirty="0">
                <a:latin typeface="Arial"/>
                <a:cs typeface="Arial"/>
              </a:rPr>
              <a:t>Availability</a:t>
            </a:r>
            <a:r>
              <a:rPr lang="en-US" spc="-15" dirty="0" smtClean="0">
                <a:latin typeface="Arial"/>
                <a:cs typeface="Arial"/>
              </a:rPr>
              <a:t>)</a:t>
            </a:r>
            <a:endParaRPr lang="fr-FR" dirty="0"/>
          </a:p>
        </p:txBody>
      </p:sp>
      <p:sp>
        <p:nvSpPr>
          <p:cNvPr id="3" name="Espace réservé du contenu 2"/>
          <p:cNvSpPr>
            <a:spLocks noGrp="1"/>
          </p:cNvSpPr>
          <p:nvPr>
            <p:ph idx="1"/>
          </p:nvPr>
        </p:nvSpPr>
        <p:spPr>
          <a:xfrm>
            <a:off x="237744" y="1188720"/>
            <a:ext cx="8805672" cy="1880240"/>
          </a:xfrm>
        </p:spPr>
        <p:txBody>
          <a:bodyPr/>
          <a:lstStyle/>
          <a:p>
            <a:pPr marL="162560" indent="-139065">
              <a:spcBef>
                <a:spcPts val="555"/>
              </a:spcBef>
              <a:buSzPct val="121052"/>
              <a:tabLst>
                <a:tab pos="163195" algn="l"/>
              </a:tabLst>
            </a:pPr>
            <a:r>
              <a:rPr lang="en-US" sz="1800" spc="5" dirty="0">
                <a:latin typeface="Arial"/>
                <a:cs typeface="Arial"/>
              </a:rPr>
              <a:t>HDFS-2 adds </a:t>
            </a:r>
            <a:r>
              <a:rPr lang="en-US" sz="1800" spc="5" dirty="0" err="1">
                <a:latin typeface="Arial"/>
                <a:cs typeface="Arial"/>
              </a:rPr>
              <a:t>NameNode</a:t>
            </a:r>
            <a:r>
              <a:rPr lang="en-US" sz="1800" spc="5" dirty="0">
                <a:latin typeface="Arial"/>
                <a:cs typeface="Arial"/>
              </a:rPr>
              <a:t> High</a:t>
            </a:r>
            <a:r>
              <a:rPr lang="en-US" sz="1800" spc="-65" dirty="0">
                <a:latin typeface="Arial"/>
                <a:cs typeface="Arial"/>
              </a:rPr>
              <a:t> </a:t>
            </a:r>
            <a:r>
              <a:rPr lang="en-US" sz="1800" dirty="0">
                <a:latin typeface="Arial"/>
                <a:cs typeface="Arial"/>
              </a:rPr>
              <a:t>Availability</a:t>
            </a:r>
          </a:p>
          <a:p>
            <a:pPr marL="162560" indent="-139065">
              <a:spcBef>
                <a:spcPts val="190"/>
              </a:spcBef>
              <a:buSzPct val="121052"/>
              <a:tabLst>
                <a:tab pos="163195" algn="l"/>
              </a:tabLst>
            </a:pPr>
            <a:r>
              <a:rPr lang="en-US" sz="1800" spc="5" dirty="0">
                <a:latin typeface="Arial"/>
                <a:cs typeface="Arial"/>
              </a:rPr>
              <a:t>Standby </a:t>
            </a:r>
            <a:r>
              <a:rPr lang="en-US" sz="1800" spc="5" dirty="0" err="1">
                <a:latin typeface="Arial"/>
                <a:cs typeface="Arial"/>
              </a:rPr>
              <a:t>NameNode</a:t>
            </a:r>
            <a:r>
              <a:rPr lang="en-US" sz="1800" spc="5" dirty="0">
                <a:latin typeface="Arial"/>
                <a:cs typeface="Arial"/>
              </a:rPr>
              <a:t> needs filesystem transactions and </a:t>
            </a:r>
            <a:r>
              <a:rPr lang="en-US" sz="1800" dirty="0">
                <a:latin typeface="Arial"/>
                <a:cs typeface="Arial"/>
              </a:rPr>
              <a:t>block locations </a:t>
            </a:r>
            <a:r>
              <a:rPr lang="en-US" sz="1800" spc="5" dirty="0">
                <a:latin typeface="Arial"/>
                <a:cs typeface="Arial"/>
              </a:rPr>
              <a:t>for fast</a:t>
            </a:r>
            <a:r>
              <a:rPr lang="en-US" sz="1800" spc="-120" dirty="0">
                <a:latin typeface="Arial"/>
                <a:cs typeface="Arial"/>
              </a:rPr>
              <a:t> </a:t>
            </a:r>
            <a:r>
              <a:rPr lang="en-US" sz="1800" dirty="0">
                <a:latin typeface="Arial"/>
                <a:cs typeface="Arial"/>
              </a:rPr>
              <a:t>failover</a:t>
            </a:r>
          </a:p>
          <a:p>
            <a:pPr marL="162560" marR="149225" indent="-139065">
              <a:lnSpc>
                <a:spcPct val="101200"/>
              </a:lnSpc>
              <a:spcBef>
                <a:spcPts val="190"/>
              </a:spcBef>
              <a:buSzPct val="121052"/>
              <a:tabLst>
                <a:tab pos="163195" algn="l"/>
              </a:tabLst>
            </a:pPr>
            <a:r>
              <a:rPr lang="en-US" sz="1800" dirty="0">
                <a:latin typeface="Arial"/>
                <a:cs typeface="Arial"/>
              </a:rPr>
              <a:t>Every </a:t>
            </a:r>
            <a:r>
              <a:rPr lang="en-US" sz="1800" spc="5" dirty="0">
                <a:latin typeface="Arial"/>
                <a:cs typeface="Arial"/>
              </a:rPr>
              <a:t>filesystem modification </a:t>
            </a:r>
            <a:r>
              <a:rPr lang="en-US" sz="1800" dirty="0">
                <a:latin typeface="Arial"/>
                <a:cs typeface="Arial"/>
              </a:rPr>
              <a:t>is logged </a:t>
            </a:r>
            <a:r>
              <a:rPr lang="en-US" sz="1800" spc="5" dirty="0">
                <a:latin typeface="Arial"/>
                <a:cs typeface="Arial"/>
              </a:rPr>
              <a:t>to </a:t>
            </a:r>
            <a:r>
              <a:rPr lang="en-US" sz="1800" dirty="0">
                <a:latin typeface="Arial"/>
                <a:cs typeface="Arial"/>
              </a:rPr>
              <a:t>at least </a:t>
            </a:r>
            <a:r>
              <a:rPr lang="en-US" sz="1800" spc="5" dirty="0">
                <a:latin typeface="Arial"/>
                <a:cs typeface="Arial"/>
              </a:rPr>
              <a:t>3 quorum </a:t>
            </a:r>
            <a:r>
              <a:rPr lang="en-US" sz="1800" dirty="0">
                <a:latin typeface="Arial"/>
                <a:cs typeface="Arial"/>
              </a:rPr>
              <a:t>journal </a:t>
            </a:r>
            <a:r>
              <a:rPr lang="en-US" sz="1800" spc="5" dirty="0">
                <a:latin typeface="Arial"/>
                <a:cs typeface="Arial"/>
              </a:rPr>
              <a:t>nodes by active  </a:t>
            </a:r>
            <a:r>
              <a:rPr lang="en-US" sz="1800" spc="5" dirty="0" err="1">
                <a:latin typeface="Arial"/>
                <a:cs typeface="Arial"/>
              </a:rPr>
              <a:t>NameNode</a:t>
            </a:r>
            <a:endParaRPr lang="en-US" sz="1800" dirty="0">
              <a:latin typeface="Arial"/>
              <a:cs typeface="Arial"/>
            </a:endParaRPr>
          </a:p>
          <a:p>
            <a:pPr marL="298450" lvl="1" indent="-100965">
              <a:spcBef>
                <a:spcPts val="220"/>
              </a:spcBef>
              <a:buSzPct val="81250"/>
              <a:buFont typeface="Wingdings"/>
              <a:buChar char=""/>
              <a:tabLst>
                <a:tab pos="299085" algn="l"/>
              </a:tabLst>
            </a:pPr>
            <a:r>
              <a:rPr lang="en-US" sz="1600" spc="15" dirty="0">
                <a:latin typeface="Arial"/>
                <a:cs typeface="Arial"/>
              </a:rPr>
              <a:t>Standby Node </a:t>
            </a:r>
            <a:r>
              <a:rPr lang="en-US" sz="1600" spc="10" dirty="0">
                <a:latin typeface="Arial"/>
                <a:cs typeface="Arial"/>
              </a:rPr>
              <a:t>applies </a:t>
            </a:r>
            <a:r>
              <a:rPr lang="en-US" sz="1600" spc="15" dirty="0">
                <a:latin typeface="Arial"/>
                <a:cs typeface="Arial"/>
              </a:rPr>
              <a:t>changes </a:t>
            </a:r>
            <a:r>
              <a:rPr lang="en-US" sz="1600" spc="10" dirty="0">
                <a:latin typeface="Arial"/>
                <a:cs typeface="Arial"/>
              </a:rPr>
              <a:t>from journal </a:t>
            </a:r>
            <a:r>
              <a:rPr lang="en-US" sz="1600" spc="15" dirty="0">
                <a:latin typeface="Arial"/>
                <a:cs typeface="Arial"/>
              </a:rPr>
              <a:t>nodes as </a:t>
            </a:r>
            <a:r>
              <a:rPr lang="en-US" sz="1600" spc="10" dirty="0">
                <a:latin typeface="Arial"/>
                <a:cs typeface="Arial"/>
              </a:rPr>
              <a:t>they</a:t>
            </a:r>
            <a:r>
              <a:rPr lang="en-US" sz="1600" spc="114" dirty="0">
                <a:latin typeface="Arial"/>
                <a:cs typeface="Arial"/>
              </a:rPr>
              <a:t> </a:t>
            </a:r>
            <a:r>
              <a:rPr lang="en-US" sz="1600" spc="15" dirty="0">
                <a:latin typeface="Arial"/>
                <a:cs typeface="Arial"/>
              </a:rPr>
              <a:t>occur</a:t>
            </a:r>
            <a:endParaRPr lang="en-US" sz="1600" dirty="0">
              <a:latin typeface="Arial"/>
              <a:cs typeface="Arial"/>
            </a:endParaRPr>
          </a:p>
          <a:p>
            <a:pPr marL="298450" lvl="1" indent="-100965">
              <a:spcBef>
                <a:spcPts val="235"/>
              </a:spcBef>
              <a:buSzPct val="81250"/>
              <a:buFont typeface="Wingdings"/>
              <a:buChar char=""/>
              <a:tabLst>
                <a:tab pos="299085" algn="l"/>
              </a:tabLst>
            </a:pPr>
            <a:r>
              <a:rPr lang="en-US" sz="1600" spc="5" dirty="0">
                <a:latin typeface="Arial"/>
                <a:cs typeface="Arial"/>
              </a:rPr>
              <a:t>Majority </a:t>
            </a:r>
            <a:r>
              <a:rPr lang="en-US" sz="1600" spc="10" dirty="0">
                <a:latin typeface="Arial"/>
                <a:cs typeface="Arial"/>
              </a:rPr>
              <a:t>of journal </a:t>
            </a:r>
            <a:r>
              <a:rPr lang="en-US" sz="1600" spc="15" dirty="0">
                <a:latin typeface="Arial"/>
                <a:cs typeface="Arial"/>
              </a:rPr>
              <a:t>nodes </a:t>
            </a:r>
            <a:r>
              <a:rPr lang="en-US" sz="1600" spc="10" dirty="0">
                <a:latin typeface="Arial"/>
                <a:cs typeface="Arial"/>
              </a:rPr>
              <a:t>define</a:t>
            </a:r>
            <a:r>
              <a:rPr lang="en-US" sz="1600" spc="95" dirty="0">
                <a:latin typeface="Arial"/>
                <a:cs typeface="Arial"/>
              </a:rPr>
              <a:t> </a:t>
            </a:r>
            <a:r>
              <a:rPr lang="en-US" sz="1600" spc="10" dirty="0">
                <a:latin typeface="Arial"/>
                <a:cs typeface="Arial"/>
              </a:rPr>
              <a:t>reality</a:t>
            </a:r>
            <a:endParaRPr lang="en-US" sz="1600" dirty="0">
              <a:latin typeface="Arial"/>
              <a:cs typeface="Arial"/>
            </a:endParaRPr>
          </a:p>
          <a:p>
            <a:pPr marL="298450" lvl="1" indent="-100965">
              <a:spcBef>
                <a:spcPts val="225"/>
              </a:spcBef>
              <a:buSzPct val="81250"/>
              <a:buFont typeface="Wingdings"/>
              <a:buChar char=""/>
              <a:tabLst>
                <a:tab pos="299085" algn="l"/>
              </a:tabLst>
            </a:pPr>
            <a:r>
              <a:rPr lang="en-US" sz="1600" spc="10" dirty="0">
                <a:latin typeface="Arial"/>
                <a:cs typeface="Arial"/>
              </a:rPr>
              <a:t>Split Brain is avoided </a:t>
            </a:r>
            <a:r>
              <a:rPr lang="en-US" sz="1600" spc="15" dirty="0">
                <a:latin typeface="Arial"/>
                <a:cs typeface="Arial"/>
              </a:rPr>
              <a:t>by </a:t>
            </a:r>
            <a:r>
              <a:rPr lang="en-US" sz="1600" spc="15" dirty="0" err="1">
                <a:latin typeface="Arial"/>
                <a:cs typeface="Arial"/>
              </a:rPr>
              <a:t>JournalNodes</a:t>
            </a:r>
            <a:r>
              <a:rPr lang="en-US" sz="1600" spc="15" dirty="0">
                <a:latin typeface="Arial"/>
                <a:cs typeface="Arial"/>
              </a:rPr>
              <a:t> (They </a:t>
            </a:r>
            <a:r>
              <a:rPr lang="en-US" sz="1600" spc="5" dirty="0">
                <a:latin typeface="Arial"/>
                <a:cs typeface="Arial"/>
              </a:rPr>
              <a:t>will </a:t>
            </a:r>
            <a:r>
              <a:rPr lang="en-US" sz="1600" spc="10" dirty="0">
                <a:latin typeface="Arial"/>
                <a:cs typeface="Arial"/>
              </a:rPr>
              <a:t>only allow </a:t>
            </a:r>
            <a:r>
              <a:rPr lang="en-US" sz="1600" spc="15" dirty="0">
                <a:latin typeface="Arial"/>
                <a:cs typeface="Arial"/>
              </a:rPr>
              <a:t>one </a:t>
            </a:r>
            <a:r>
              <a:rPr lang="en-US" sz="1600" spc="15" dirty="0" err="1">
                <a:latin typeface="Arial"/>
                <a:cs typeface="Arial"/>
              </a:rPr>
              <a:t>NameNode</a:t>
            </a:r>
            <a:r>
              <a:rPr lang="en-US" sz="1600" spc="15" dirty="0">
                <a:latin typeface="Arial"/>
                <a:cs typeface="Arial"/>
              </a:rPr>
              <a:t> to </a:t>
            </a:r>
            <a:r>
              <a:rPr lang="en-US" sz="1600" spc="5" dirty="0">
                <a:latin typeface="Arial"/>
                <a:cs typeface="Arial"/>
              </a:rPr>
              <a:t>write </a:t>
            </a:r>
            <a:r>
              <a:rPr lang="en-US" sz="1600" spc="15" dirty="0">
                <a:latin typeface="Arial"/>
                <a:cs typeface="Arial"/>
              </a:rPr>
              <a:t>to them</a:t>
            </a:r>
            <a:r>
              <a:rPr lang="en-US" sz="1600" spc="225" dirty="0">
                <a:latin typeface="Arial"/>
                <a:cs typeface="Arial"/>
              </a:rPr>
              <a:t> </a:t>
            </a:r>
            <a:r>
              <a:rPr lang="en-US" sz="1600" spc="10" dirty="0">
                <a:latin typeface="Arial"/>
                <a:cs typeface="Arial"/>
              </a:rPr>
              <a:t>)</a:t>
            </a:r>
            <a:endParaRPr lang="en-US" sz="1600" dirty="0">
              <a:latin typeface="Arial"/>
              <a:cs typeface="Arial"/>
            </a:endParaRPr>
          </a:p>
          <a:p>
            <a:pPr marL="162560" indent="-139065">
              <a:spcBef>
                <a:spcPts val="204"/>
              </a:spcBef>
              <a:buSzPct val="121052"/>
              <a:tabLst>
                <a:tab pos="163195" algn="l"/>
              </a:tabLst>
            </a:pPr>
            <a:r>
              <a:rPr lang="en-US" sz="1800" dirty="0" err="1">
                <a:latin typeface="Arial"/>
                <a:cs typeface="Arial"/>
              </a:rPr>
              <a:t>DataNodes</a:t>
            </a:r>
            <a:r>
              <a:rPr lang="en-US" sz="1800" dirty="0">
                <a:latin typeface="Arial"/>
                <a:cs typeface="Arial"/>
              </a:rPr>
              <a:t> </a:t>
            </a:r>
            <a:r>
              <a:rPr lang="en-US" sz="1800" spc="5" dirty="0">
                <a:latin typeface="Arial"/>
                <a:cs typeface="Arial"/>
              </a:rPr>
              <a:t>send </a:t>
            </a:r>
            <a:r>
              <a:rPr lang="en-US" sz="1800" dirty="0">
                <a:latin typeface="Arial"/>
                <a:cs typeface="Arial"/>
              </a:rPr>
              <a:t>block locations </a:t>
            </a:r>
            <a:r>
              <a:rPr lang="en-US" sz="1800" spc="5" dirty="0">
                <a:latin typeface="Arial"/>
                <a:cs typeface="Arial"/>
              </a:rPr>
              <a:t>and heartbeats to both</a:t>
            </a:r>
            <a:r>
              <a:rPr lang="en-US" sz="1800" spc="-80" dirty="0">
                <a:latin typeface="Arial"/>
                <a:cs typeface="Arial"/>
              </a:rPr>
              <a:t> </a:t>
            </a:r>
            <a:r>
              <a:rPr lang="en-US" sz="1800" spc="5" dirty="0" err="1">
                <a:latin typeface="Arial"/>
                <a:cs typeface="Arial"/>
              </a:rPr>
              <a:t>NameNodes</a:t>
            </a:r>
            <a:endParaRPr lang="en-US" sz="1800" dirty="0">
              <a:latin typeface="Arial"/>
              <a:cs typeface="Arial"/>
            </a:endParaRPr>
          </a:p>
          <a:p>
            <a:pPr marL="162560" indent="-139065">
              <a:spcBef>
                <a:spcPts val="185"/>
              </a:spcBef>
              <a:buSzPct val="121052"/>
              <a:tabLst>
                <a:tab pos="163195" algn="l"/>
              </a:tabLst>
            </a:pPr>
            <a:r>
              <a:rPr lang="en-US" sz="1800" spc="5" dirty="0">
                <a:latin typeface="Arial"/>
                <a:cs typeface="Arial"/>
              </a:rPr>
              <a:t>Memory state </a:t>
            </a:r>
            <a:r>
              <a:rPr lang="en-US" sz="1800" dirty="0">
                <a:latin typeface="Arial"/>
                <a:cs typeface="Arial"/>
              </a:rPr>
              <a:t>of </a:t>
            </a:r>
            <a:r>
              <a:rPr lang="en-US" sz="1800" spc="5" dirty="0">
                <a:latin typeface="Arial"/>
                <a:cs typeface="Arial"/>
              </a:rPr>
              <a:t>Standby </a:t>
            </a:r>
            <a:r>
              <a:rPr lang="en-US" sz="1800" spc="5" dirty="0" err="1">
                <a:latin typeface="Arial"/>
                <a:cs typeface="Arial"/>
              </a:rPr>
              <a:t>NameNode</a:t>
            </a:r>
            <a:r>
              <a:rPr lang="en-US" sz="1800" spc="5" dirty="0">
                <a:latin typeface="Arial"/>
                <a:cs typeface="Arial"/>
              </a:rPr>
              <a:t> </a:t>
            </a:r>
            <a:r>
              <a:rPr lang="en-US" sz="1800" dirty="0">
                <a:latin typeface="Arial"/>
                <a:cs typeface="Arial"/>
              </a:rPr>
              <a:t>is very </a:t>
            </a:r>
            <a:r>
              <a:rPr lang="en-US" sz="1800" spc="5" dirty="0">
                <a:latin typeface="Arial"/>
                <a:cs typeface="Arial"/>
              </a:rPr>
              <a:t>close to Active</a:t>
            </a:r>
            <a:r>
              <a:rPr lang="en-US" sz="1800" spc="-120" dirty="0">
                <a:latin typeface="Arial"/>
                <a:cs typeface="Arial"/>
              </a:rPr>
              <a:t> </a:t>
            </a:r>
            <a:r>
              <a:rPr lang="en-US" sz="1800" spc="5" dirty="0" err="1">
                <a:latin typeface="Arial"/>
                <a:cs typeface="Arial"/>
              </a:rPr>
              <a:t>NameNode</a:t>
            </a:r>
            <a:endParaRPr lang="en-US" sz="1800" dirty="0">
              <a:latin typeface="Arial"/>
              <a:cs typeface="Arial"/>
            </a:endParaRPr>
          </a:p>
          <a:p>
            <a:pPr marL="298450" lvl="1" indent="-100965">
              <a:spcBef>
                <a:spcPts val="235"/>
              </a:spcBef>
              <a:buSzPct val="81250"/>
              <a:buFont typeface="Wingdings"/>
              <a:buChar char=""/>
              <a:tabLst>
                <a:tab pos="299085" algn="l"/>
              </a:tabLst>
            </a:pPr>
            <a:r>
              <a:rPr lang="en-US" sz="1600" spc="15" dirty="0">
                <a:latin typeface="Arial"/>
                <a:cs typeface="Arial"/>
              </a:rPr>
              <a:t>Much </a:t>
            </a:r>
            <a:r>
              <a:rPr lang="en-US" sz="1600" spc="10" dirty="0">
                <a:latin typeface="Arial"/>
                <a:cs typeface="Arial"/>
              </a:rPr>
              <a:t>faster failover </a:t>
            </a:r>
            <a:r>
              <a:rPr lang="en-US" sz="1600" spc="15" dirty="0">
                <a:latin typeface="Arial"/>
                <a:cs typeface="Arial"/>
              </a:rPr>
              <a:t>than </a:t>
            </a:r>
            <a:r>
              <a:rPr lang="en-US" sz="1600" spc="10" dirty="0">
                <a:latin typeface="Arial"/>
                <a:cs typeface="Arial"/>
              </a:rPr>
              <a:t>cold</a:t>
            </a:r>
            <a:r>
              <a:rPr lang="en-US" sz="1600" spc="70" dirty="0">
                <a:latin typeface="Arial"/>
                <a:cs typeface="Arial"/>
              </a:rPr>
              <a:t> </a:t>
            </a:r>
            <a:r>
              <a:rPr lang="en-US" sz="1600" spc="10" dirty="0">
                <a:latin typeface="Arial"/>
                <a:cs typeface="Arial"/>
              </a:rPr>
              <a:t>start</a:t>
            </a:r>
            <a:endParaRPr lang="en-US" sz="1600" dirty="0">
              <a:latin typeface="Arial"/>
              <a:cs typeface="Arial"/>
            </a:endParaRPr>
          </a:p>
          <a:p>
            <a:endParaRPr lang="fr-FR" dirty="0"/>
          </a:p>
        </p:txBody>
      </p:sp>
      <p:sp>
        <p:nvSpPr>
          <p:cNvPr id="4" name="object 10"/>
          <p:cNvSpPr/>
          <p:nvPr/>
        </p:nvSpPr>
        <p:spPr>
          <a:xfrm>
            <a:off x="2923467" y="5517102"/>
            <a:ext cx="1087120" cy="368300"/>
          </a:xfrm>
          <a:custGeom>
            <a:avLst/>
            <a:gdLst/>
            <a:ahLst/>
            <a:cxnLst/>
            <a:rect l="l" t="t" r="r" b="b"/>
            <a:pathLst>
              <a:path w="1087120" h="368300">
                <a:moveTo>
                  <a:pt x="0" y="368127"/>
                </a:moveTo>
                <a:lnTo>
                  <a:pt x="1086831" y="368127"/>
                </a:lnTo>
                <a:lnTo>
                  <a:pt x="1086831" y="0"/>
                </a:lnTo>
                <a:lnTo>
                  <a:pt x="0" y="0"/>
                </a:lnTo>
                <a:lnTo>
                  <a:pt x="0" y="368127"/>
                </a:lnTo>
                <a:close/>
              </a:path>
            </a:pathLst>
          </a:custGeom>
          <a:ln w="11446">
            <a:solidFill>
              <a:srgbClr val="000000"/>
            </a:solidFill>
          </a:ln>
        </p:spPr>
        <p:txBody>
          <a:bodyPr wrap="square" lIns="0" tIns="0" rIns="0" bIns="0" rtlCol="0"/>
          <a:lstStyle/>
          <a:p>
            <a:endParaRPr/>
          </a:p>
        </p:txBody>
      </p:sp>
      <p:sp>
        <p:nvSpPr>
          <p:cNvPr id="5" name="object 11"/>
          <p:cNvSpPr txBox="1"/>
          <p:nvPr/>
        </p:nvSpPr>
        <p:spPr>
          <a:xfrm>
            <a:off x="2929190" y="5522826"/>
            <a:ext cx="1075690" cy="362585"/>
          </a:xfrm>
          <a:prstGeom prst="rect">
            <a:avLst/>
          </a:prstGeom>
          <a:solidFill>
            <a:srgbClr val="339966"/>
          </a:solidFill>
        </p:spPr>
        <p:txBody>
          <a:bodyPr vert="horz" wrap="square" lIns="0" tIns="15875" rIns="0" bIns="0" rtlCol="0">
            <a:spAutoFit/>
          </a:bodyPr>
          <a:lstStyle/>
          <a:p>
            <a:pPr algn="ctr">
              <a:lnSpc>
                <a:spcPct val="100000"/>
              </a:lnSpc>
              <a:spcBef>
                <a:spcPts val="125"/>
              </a:spcBef>
            </a:pPr>
            <a:r>
              <a:rPr sz="1050" b="1" spc="-15" dirty="0">
                <a:solidFill>
                  <a:srgbClr val="FFFFFF"/>
                </a:solidFill>
                <a:latin typeface="Arial"/>
                <a:cs typeface="Arial"/>
              </a:rPr>
              <a:t>Active</a:t>
            </a:r>
            <a:endParaRPr sz="1050">
              <a:latin typeface="Arial"/>
              <a:cs typeface="Arial"/>
            </a:endParaRPr>
          </a:p>
          <a:p>
            <a:pPr algn="ctr">
              <a:lnSpc>
                <a:spcPct val="100000"/>
              </a:lnSpc>
              <a:spcBef>
                <a:spcPts val="5"/>
              </a:spcBef>
            </a:pPr>
            <a:r>
              <a:rPr sz="1050" b="1" dirty="0">
                <a:solidFill>
                  <a:srgbClr val="FFFFFF"/>
                </a:solidFill>
                <a:latin typeface="Arial"/>
                <a:cs typeface="Arial"/>
              </a:rPr>
              <a:t>NameNode</a:t>
            </a:r>
            <a:endParaRPr sz="1050">
              <a:latin typeface="Arial"/>
              <a:cs typeface="Arial"/>
            </a:endParaRPr>
          </a:p>
        </p:txBody>
      </p:sp>
      <p:sp>
        <p:nvSpPr>
          <p:cNvPr id="6" name="object 12"/>
          <p:cNvSpPr/>
          <p:nvPr/>
        </p:nvSpPr>
        <p:spPr>
          <a:xfrm>
            <a:off x="4788936" y="5517102"/>
            <a:ext cx="1087120" cy="368300"/>
          </a:xfrm>
          <a:custGeom>
            <a:avLst/>
            <a:gdLst/>
            <a:ahLst/>
            <a:cxnLst/>
            <a:rect l="l" t="t" r="r" b="b"/>
            <a:pathLst>
              <a:path w="1087120" h="368300">
                <a:moveTo>
                  <a:pt x="0" y="368127"/>
                </a:moveTo>
                <a:lnTo>
                  <a:pt x="1086831" y="368127"/>
                </a:lnTo>
                <a:lnTo>
                  <a:pt x="1086831" y="0"/>
                </a:lnTo>
                <a:lnTo>
                  <a:pt x="0" y="0"/>
                </a:lnTo>
                <a:lnTo>
                  <a:pt x="0" y="368127"/>
                </a:lnTo>
                <a:close/>
              </a:path>
            </a:pathLst>
          </a:custGeom>
          <a:ln w="11446">
            <a:solidFill>
              <a:srgbClr val="000000"/>
            </a:solidFill>
          </a:ln>
        </p:spPr>
        <p:txBody>
          <a:bodyPr wrap="square" lIns="0" tIns="0" rIns="0" bIns="0" rtlCol="0"/>
          <a:lstStyle/>
          <a:p>
            <a:endParaRPr/>
          </a:p>
        </p:txBody>
      </p:sp>
      <p:sp>
        <p:nvSpPr>
          <p:cNvPr id="7" name="object 13"/>
          <p:cNvSpPr txBox="1"/>
          <p:nvPr/>
        </p:nvSpPr>
        <p:spPr>
          <a:xfrm>
            <a:off x="4794660" y="5522826"/>
            <a:ext cx="1075690" cy="362585"/>
          </a:xfrm>
          <a:prstGeom prst="rect">
            <a:avLst/>
          </a:prstGeom>
          <a:solidFill>
            <a:srgbClr val="339966"/>
          </a:solidFill>
        </p:spPr>
        <p:txBody>
          <a:bodyPr vert="horz" wrap="square" lIns="0" tIns="15875" rIns="0" bIns="0" rtlCol="0">
            <a:spAutoFit/>
          </a:bodyPr>
          <a:lstStyle/>
          <a:p>
            <a:pPr marL="4445" algn="ctr">
              <a:lnSpc>
                <a:spcPct val="100000"/>
              </a:lnSpc>
              <a:spcBef>
                <a:spcPts val="125"/>
              </a:spcBef>
            </a:pPr>
            <a:r>
              <a:rPr sz="1050" b="1" dirty="0">
                <a:solidFill>
                  <a:srgbClr val="FFFFFF"/>
                </a:solidFill>
                <a:latin typeface="Arial"/>
                <a:cs typeface="Arial"/>
              </a:rPr>
              <a:t>Standby</a:t>
            </a:r>
            <a:endParaRPr sz="1050">
              <a:latin typeface="Arial"/>
              <a:cs typeface="Arial"/>
            </a:endParaRPr>
          </a:p>
          <a:p>
            <a:pPr marL="1270" algn="ctr">
              <a:lnSpc>
                <a:spcPct val="100000"/>
              </a:lnSpc>
              <a:spcBef>
                <a:spcPts val="5"/>
              </a:spcBef>
            </a:pPr>
            <a:r>
              <a:rPr sz="1050" b="1" dirty="0">
                <a:solidFill>
                  <a:srgbClr val="FFFFFF"/>
                </a:solidFill>
                <a:latin typeface="Arial"/>
                <a:cs typeface="Arial"/>
              </a:rPr>
              <a:t>NameNode</a:t>
            </a:r>
            <a:endParaRPr sz="1050">
              <a:latin typeface="Arial"/>
              <a:cs typeface="Arial"/>
            </a:endParaRPr>
          </a:p>
        </p:txBody>
      </p:sp>
      <p:sp>
        <p:nvSpPr>
          <p:cNvPr id="8" name="object 14"/>
          <p:cNvSpPr txBox="1"/>
          <p:nvPr/>
        </p:nvSpPr>
        <p:spPr>
          <a:xfrm>
            <a:off x="5615917" y="6277059"/>
            <a:ext cx="1087120" cy="248285"/>
          </a:xfrm>
          <a:prstGeom prst="rect">
            <a:avLst/>
          </a:prstGeom>
          <a:solidFill>
            <a:srgbClr val="008ABF"/>
          </a:solidFill>
          <a:ln w="11446">
            <a:solidFill>
              <a:srgbClr val="000000"/>
            </a:solidFill>
          </a:ln>
        </p:spPr>
        <p:txBody>
          <a:bodyPr vert="horz" wrap="square" lIns="0" tIns="42544" rIns="0" bIns="0" rtlCol="0">
            <a:spAutoFit/>
          </a:bodyPr>
          <a:lstStyle/>
          <a:p>
            <a:pPr marL="185420">
              <a:lnSpc>
                <a:spcPct val="100000"/>
              </a:lnSpc>
              <a:spcBef>
                <a:spcPts val="334"/>
              </a:spcBef>
            </a:pPr>
            <a:r>
              <a:rPr sz="1050" b="1" dirty="0">
                <a:solidFill>
                  <a:srgbClr val="FFFFFF"/>
                </a:solidFill>
                <a:latin typeface="Arial"/>
                <a:cs typeface="Arial"/>
              </a:rPr>
              <a:t>DataNodeX</a:t>
            </a:r>
            <a:endParaRPr sz="1050">
              <a:latin typeface="Arial"/>
              <a:cs typeface="Arial"/>
            </a:endParaRPr>
          </a:p>
        </p:txBody>
      </p:sp>
      <p:sp>
        <p:nvSpPr>
          <p:cNvPr id="9" name="object 15"/>
          <p:cNvSpPr txBox="1"/>
          <p:nvPr/>
        </p:nvSpPr>
        <p:spPr>
          <a:xfrm>
            <a:off x="4441562" y="6277059"/>
            <a:ext cx="1087120" cy="248285"/>
          </a:xfrm>
          <a:prstGeom prst="rect">
            <a:avLst/>
          </a:prstGeom>
          <a:solidFill>
            <a:srgbClr val="008ABF"/>
          </a:solidFill>
          <a:ln w="11446">
            <a:solidFill>
              <a:srgbClr val="000000"/>
            </a:solidFill>
          </a:ln>
        </p:spPr>
        <p:txBody>
          <a:bodyPr vert="horz" wrap="square" lIns="0" tIns="42544" rIns="0" bIns="0" rtlCol="0">
            <a:spAutoFit/>
          </a:bodyPr>
          <a:lstStyle/>
          <a:p>
            <a:pPr marL="192405">
              <a:lnSpc>
                <a:spcPct val="100000"/>
              </a:lnSpc>
              <a:spcBef>
                <a:spcPts val="334"/>
              </a:spcBef>
            </a:pPr>
            <a:r>
              <a:rPr sz="1050" b="1" dirty="0">
                <a:solidFill>
                  <a:srgbClr val="FFFFFF"/>
                </a:solidFill>
                <a:latin typeface="Arial"/>
                <a:cs typeface="Arial"/>
              </a:rPr>
              <a:t>DataNode3</a:t>
            </a:r>
            <a:endParaRPr sz="1050">
              <a:latin typeface="Arial"/>
              <a:cs typeface="Arial"/>
            </a:endParaRPr>
          </a:p>
        </p:txBody>
      </p:sp>
      <p:sp>
        <p:nvSpPr>
          <p:cNvPr id="10" name="object 16"/>
          <p:cNvSpPr txBox="1"/>
          <p:nvPr/>
        </p:nvSpPr>
        <p:spPr>
          <a:xfrm>
            <a:off x="2073338" y="6277059"/>
            <a:ext cx="1087120" cy="248285"/>
          </a:xfrm>
          <a:prstGeom prst="rect">
            <a:avLst/>
          </a:prstGeom>
          <a:solidFill>
            <a:srgbClr val="008ABF"/>
          </a:solidFill>
          <a:ln w="11446">
            <a:solidFill>
              <a:srgbClr val="000000"/>
            </a:solidFill>
          </a:ln>
        </p:spPr>
        <p:txBody>
          <a:bodyPr vert="horz" wrap="square" lIns="0" tIns="42544" rIns="0" bIns="0" rtlCol="0">
            <a:spAutoFit/>
          </a:bodyPr>
          <a:lstStyle/>
          <a:p>
            <a:pPr marL="191770">
              <a:lnSpc>
                <a:spcPct val="100000"/>
              </a:lnSpc>
              <a:spcBef>
                <a:spcPts val="334"/>
              </a:spcBef>
            </a:pPr>
            <a:r>
              <a:rPr sz="1050" b="1" dirty="0">
                <a:solidFill>
                  <a:srgbClr val="FFFFFF"/>
                </a:solidFill>
                <a:latin typeface="Arial"/>
                <a:cs typeface="Arial"/>
              </a:rPr>
              <a:t>DataNode1</a:t>
            </a:r>
            <a:endParaRPr sz="1050">
              <a:latin typeface="Arial"/>
              <a:cs typeface="Arial"/>
            </a:endParaRPr>
          </a:p>
        </p:txBody>
      </p:sp>
      <p:sp>
        <p:nvSpPr>
          <p:cNvPr id="11" name="object 17"/>
          <p:cNvSpPr txBox="1"/>
          <p:nvPr/>
        </p:nvSpPr>
        <p:spPr>
          <a:xfrm>
            <a:off x="3253923" y="6277059"/>
            <a:ext cx="1087120" cy="248285"/>
          </a:xfrm>
          <a:prstGeom prst="rect">
            <a:avLst/>
          </a:prstGeom>
          <a:solidFill>
            <a:srgbClr val="008ABF"/>
          </a:solidFill>
          <a:ln w="11446">
            <a:solidFill>
              <a:srgbClr val="000000"/>
            </a:solidFill>
          </a:ln>
        </p:spPr>
        <p:txBody>
          <a:bodyPr vert="horz" wrap="square" lIns="0" tIns="42544" rIns="0" bIns="0" rtlCol="0">
            <a:spAutoFit/>
          </a:bodyPr>
          <a:lstStyle/>
          <a:p>
            <a:pPr marL="191770">
              <a:lnSpc>
                <a:spcPct val="100000"/>
              </a:lnSpc>
              <a:spcBef>
                <a:spcPts val="334"/>
              </a:spcBef>
            </a:pPr>
            <a:r>
              <a:rPr sz="1050" b="1" dirty="0">
                <a:solidFill>
                  <a:srgbClr val="FFFFFF"/>
                </a:solidFill>
                <a:latin typeface="Arial"/>
                <a:cs typeface="Arial"/>
              </a:rPr>
              <a:t>DataNode2</a:t>
            </a:r>
            <a:endParaRPr sz="1050">
              <a:latin typeface="Arial"/>
              <a:cs typeface="Arial"/>
            </a:endParaRPr>
          </a:p>
        </p:txBody>
      </p:sp>
      <p:sp>
        <p:nvSpPr>
          <p:cNvPr id="12" name="object 18"/>
          <p:cNvSpPr txBox="1"/>
          <p:nvPr/>
        </p:nvSpPr>
        <p:spPr>
          <a:xfrm>
            <a:off x="2311874" y="4906354"/>
            <a:ext cx="1087120" cy="367030"/>
          </a:xfrm>
          <a:prstGeom prst="rect">
            <a:avLst/>
          </a:prstGeom>
          <a:solidFill>
            <a:srgbClr val="FFCC65"/>
          </a:solidFill>
          <a:ln w="11446">
            <a:solidFill>
              <a:srgbClr val="000000"/>
            </a:solidFill>
          </a:ln>
        </p:spPr>
        <p:txBody>
          <a:bodyPr vert="horz" wrap="square" lIns="0" tIns="100330" rIns="0" bIns="0" rtlCol="0">
            <a:spAutoFit/>
          </a:bodyPr>
          <a:lstStyle/>
          <a:p>
            <a:pPr marL="123825">
              <a:lnSpc>
                <a:spcPct val="100000"/>
              </a:lnSpc>
              <a:spcBef>
                <a:spcPts val="790"/>
              </a:spcBef>
            </a:pPr>
            <a:r>
              <a:rPr sz="1050" dirty="0">
                <a:latin typeface="Arial"/>
                <a:cs typeface="Arial"/>
              </a:rPr>
              <a:t>JournalNode1</a:t>
            </a:r>
            <a:endParaRPr sz="1050">
              <a:latin typeface="Arial"/>
              <a:cs typeface="Arial"/>
            </a:endParaRPr>
          </a:p>
        </p:txBody>
      </p:sp>
      <p:sp>
        <p:nvSpPr>
          <p:cNvPr id="13" name="object 19"/>
          <p:cNvSpPr/>
          <p:nvPr/>
        </p:nvSpPr>
        <p:spPr>
          <a:xfrm>
            <a:off x="3844383" y="4906354"/>
            <a:ext cx="1087120" cy="367030"/>
          </a:xfrm>
          <a:custGeom>
            <a:avLst/>
            <a:gdLst/>
            <a:ahLst/>
            <a:cxnLst/>
            <a:rect l="l" t="t" r="r" b="b"/>
            <a:pathLst>
              <a:path w="1087120" h="367029">
                <a:moveTo>
                  <a:pt x="0" y="366723"/>
                </a:moveTo>
                <a:lnTo>
                  <a:pt x="1086831" y="366723"/>
                </a:lnTo>
                <a:lnTo>
                  <a:pt x="1086831" y="0"/>
                </a:lnTo>
                <a:lnTo>
                  <a:pt x="0" y="0"/>
                </a:lnTo>
                <a:lnTo>
                  <a:pt x="0" y="366723"/>
                </a:lnTo>
                <a:close/>
              </a:path>
            </a:pathLst>
          </a:custGeom>
          <a:ln w="11446">
            <a:solidFill>
              <a:srgbClr val="000000"/>
            </a:solidFill>
          </a:ln>
        </p:spPr>
        <p:txBody>
          <a:bodyPr wrap="square" lIns="0" tIns="0" rIns="0" bIns="0" rtlCol="0"/>
          <a:lstStyle/>
          <a:p>
            <a:endParaRPr/>
          </a:p>
        </p:txBody>
      </p:sp>
      <p:sp>
        <p:nvSpPr>
          <p:cNvPr id="14" name="object 20"/>
          <p:cNvSpPr txBox="1"/>
          <p:nvPr/>
        </p:nvSpPr>
        <p:spPr>
          <a:xfrm>
            <a:off x="3850107" y="4912077"/>
            <a:ext cx="1075690" cy="361315"/>
          </a:xfrm>
          <a:prstGeom prst="rect">
            <a:avLst/>
          </a:prstGeom>
          <a:solidFill>
            <a:srgbClr val="FFCC65"/>
          </a:solidFill>
        </p:spPr>
        <p:txBody>
          <a:bodyPr vert="horz" wrap="square" lIns="0" tIns="94615" rIns="0" bIns="0" rtlCol="0">
            <a:spAutoFit/>
          </a:bodyPr>
          <a:lstStyle/>
          <a:p>
            <a:pPr marL="118745">
              <a:lnSpc>
                <a:spcPct val="100000"/>
              </a:lnSpc>
              <a:spcBef>
                <a:spcPts val="745"/>
              </a:spcBef>
            </a:pPr>
            <a:r>
              <a:rPr sz="1050" dirty="0">
                <a:latin typeface="Arial"/>
                <a:cs typeface="Arial"/>
              </a:rPr>
              <a:t>JournalNode2</a:t>
            </a:r>
            <a:endParaRPr sz="1050">
              <a:latin typeface="Arial"/>
              <a:cs typeface="Arial"/>
            </a:endParaRPr>
          </a:p>
        </p:txBody>
      </p:sp>
      <p:sp>
        <p:nvSpPr>
          <p:cNvPr id="15" name="object 21"/>
          <p:cNvSpPr txBox="1"/>
          <p:nvPr/>
        </p:nvSpPr>
        <p:spPr>
          <a:xfrm>
            <a:off x="5363670" y="4906354"/>
            <a:ext cx="1087120" cy="367030"/>
          </a:xfrm>
          <a:prstGeom prst="rect">
            <a:avLst/>
          </a:prstGeom>
          <a:solidFill>
            <a:srgbClr val="FFCC65"/>
          </a:solidFill>
          <a:ln w="11446">
            <a:solidFill>
              <a:srgbClr val="000000"/>
            </a:solidFill>
          </a:ln>
        </p:spPr>
        <p:txBody>
          <a:bodyPr vert="horz" wrap="square" lIns="0" tIns="100330" rIns="0" bIns="0" rtlCol="0">
            <a:spAutoFit/>
          </a:bodyPr>
          <a:lstStyle/>
          <a:p>
            <a:pPr marL="124460">
              <a:lnSpc>
                <a:spcPct val="100000"/>
              </a:lnSpc>
              <a:spcBef>
                <a:spcPts val="790"/>
              </a:spcBef>
            </a:pPr>
            <a:r>
              <a:rPr sz="1050" dirty="0">
                <a:latin typeface="Arial"/>
                <a:cs typeface="Arial"/>
              </a:rPr>
              <a:t>JournalNode3</a:t>
            </a:r>
            <a:endParaRPr sz="1050">
              <a:latin typeface="Arial"/>
              <a:cs typeface="Arial"/>
            </a:endParaRPr>
          </a:p>
        </p:txBody>
      </p:sp>
      <p:sp>
        <p:nvSpPr>
          <p:cNvPr id="16" name="object 22"/>
          <p:cNvSpPr/>
          <p:nvPr/>
        </p:nvSpPr>
        <p:spPr>
          <a:xfrm>
            <a:off x="2615104" y="5861064"/>
            <a:ext cx="2717800" cy="427355"/>
          </a:xfrm>
          <a:custGeom>
            <a:avLst/>
            <a:gdLst/>
            <a:ahLst/>
            <a:cxnLst/>
            <a:rect l="l" t="t" r="r" b="b"/>
            <a:pathLst>
              <a:path w="2717800" h="427354">
                <a:moveTo>
                  <a:pt x="2647584" y="22643"/>
                </a:moveTo>
                <a:lnTo>
                  <a:pt x="0" y="404672"/>
                </a:lnTo>
                <a:lnTo>
                  <a:pt x="3289" y="427316"/>
                </a:lnTo>
                <a:lnTo>
                  <a:pt x="2650890" y="45299"/>
                </a:lnTo>
                <a:lnTo>
                  <a:pt x="2647584" y="22643"/>
                </a:lnTo>
                <a:close/>
              </a:path>
              <a:path w="2717800" h="427354">
                <a:moveTo>
                  <a:pt x="2707716" y="21005"/>
                </a:moveTo>
                <a:lnTo>
                  <a:pt x="2658935" y="21005"/>
                </a:lnTo>
                <a:lnTo>
                  <a:pt x="2662148" y="43675"/>
                </a:lnTo>
                <a:lnTo>
                  <a:pt x="2650890" y="45299"/>
                </a:lnTo>
                <a:lnTo>
                  <a:pt x="2654198" y="67970"/>
                </a:lnTo>
                <a:lnTo>
                  <a:pt x="2717266" y="24168"/>
                </a:lnTo>
                <a:lnTo>
                  <a:pt x="2707716" y="21005"/>
                </a:lnTo>
                <a:close/>
              </a:path>
              <a:path w="2717800" h="427354">
                <a:moveTo>
                  <a:pt x="2658935" y="21005"/>
                </a:moveTo>
                <a:lnTo>
                  <a:pt x="2647584" y="22643"/>
                </a:lnTo>
                <a:lnTo>
                  <a:pt x="2650890" y="45299"/>
                </a:lnTo>
                <a:lnTo>
                  <a:pt x="2662148" y="43675"/>
                </a:lnTo>
                <a:lnTo>
                  <a:pt x="2658935" y="21005"/>
                </a:lnTo>
                <a:close/>
              </a:path>
              <a:path w="2717800" h="427354">
                <a:moveTo>
                  <a:pt x="2644279" y="0"/>
                </a:moveTo>
                <a:lnTo>
                  <a:pt x="2647584" y="22643"/>
                </a:lnTo>
                <a:lnTo>
                  <a:pt x="2658935" y="21005"/>
                </a:lnTo>
                <a:lnTo>
                  <a:pt x="2707716" y="21005"/>
                </a:lnTo>
                <a:lnTo>
                  <a:pt x="2644279" y="0"/>
                </a:lnTo>
                <a:close/>
              </a:path>
            </a:pathLst>
          </a:custGeom>
          <a:solidFill>
            <a:srgbClr val="000000"/>
          </a:solidFill>
        </p:spPr>
        <p:txBody>
          <a:bodyPr wrap="square" lIns="0" tIns="0" rIns="0" bIns="0" rtlCol="0"/>
          <a:lstStyle/>
          <a:p>
            <a:endParaRPr/>
          </a:p>
        </p:txBody>
      </p:sp>
      <p:sp>
        <p:nvSpPr>
          <p:cNvPr id="17" name="object 23"/>
          <p:cNvSpPr/>
          <p:nvPr/>
        </p:nvSpPr>
        <p:spPr>
          <a:xfrm>
            <a:off x="2611942" y="5882806"/>
            <a:ext cx="855344" cy="405130"/>
          </a:xfrm>
          <a:custGeom>
            <a:avLst/>
            <a:gdLst/>
            <a:ahLst/>
            <a:cxnLst/>
            <a:rect l="l" t="t" r="r" b="b"/>
            <a:pathLst>
              <a:path w="855344" h="405129">
                <a:moveTo>
                  <a:pt x="787755" y="20794"/>
                </a:moveTo>
                <a:lnTo>
                  <a:pt x="0" y="383857"/>
                </a:lnTo>
                <a:lnTo>
                  <a:pt x="9588" y="404647"/>
                </a:lnTo>
                <a:lnTo>
                  <a:pt x="797338" y="41604"/>
                </a:lnTo>
                <a:lnTo>
                  <a:pt x="787755" y="20794"/>
                </a:lnTo>
                <a:close/>
              </a:path>
              <a:path w="855344" h="405129">
                <a:moveTo>
                  <a:pt x="844104" y="15989"/>
                </a:moveTo>
                <a:lnTo>
                  <a:pt x="798182" y="15989"/>
                </a:lnTo>
                <a:lnTo>
                  <a:pt x="807808" y="36779"/>
                </a:lnTo>
                <a:lnTo>
                  <a:pt x="797338" y="41604"/>
                </a:lnTo>
                <a:lnTo>
                  <a:pt x="806894" y="62357"/>
                </a:lnTo>
                <a:lnTo>
                  <a:pt x="844104" y="15989"/>
                </a:lnTo>
                <a:close/>
              </a:path>
              <a:path w="855344" h="405129">
                <a:moveTo>
                  <a:pt x="798182" y="15989"/>
                </a:moveTo>
                <a:lnTo>
                  <a:pt x="787755" y="20794"/>
                </a:lnTo>
                <a:lnTo>
                  <a:pt x="797338" y="41604"/>
                </a:lnTo>
                <a:lnTo>
                  <a:pt x="807808" y="36779"/>
                </a:lnTo>
                <a:lnTo>
                  <a:pt x="798182" y="15989"/>
                </a:lnTo>
                <a:close/>
              </a:path>
              <a:path w="855344" h="405129">
                <a:moveTo>
                  <a:pt x="778179" y="0"/>
                </a:moveTo>
                <a:lnTo>
                  <a:pt x="787755" y="20794"/>
                </a:lnTo>
                <a:lnTo>
                  <a:pt x="798182" y="15989"/>
                </a:lnTo>
                <a:lnTo>
                  <a:pt x="844104" y="15989"/>
                </a:lnTo>
                <a:lnTo>
                  <a:pt x="854989" y="2425"/>
                </a:lnTo>
                <a:lnTo>
                  <a:pt x="778179" y="0"/>
                </a:lnTo>
                <a:close/>
              </a:path>
            </a:pathLst>
          </a:custGeom>
          <a:solidFill>
            <a:srgbClr val="000000"/>
          </a:solidFill>
        </p:spPr>
        <p:txBody>
          <a:bodyPr wrap="square" lIns="0" tIns="0" rIns="0" bIns="0" rtlCol="0"/>
          <a:lstStyle/>
          <a:p>
            <a:endParaRPr/>
          </a:p>
        </p:txBody>
      </p:sp>
      <p:sp>
        <p:nvSpPr>
          <p:cNvPr id="18" name="object 24"/>
          <p:cNvSpPr/>
          <p:nvPr/>
        </p:nvSpPr>
        <p:spPr>
          <a:xfrm>
            <a:off x="3466931" y="5885232"/>
            <a:ext cx="339725" cy="399415"/>
          </a:xfrm>
          <a:custGeom>
            <a:avLst/>
            <a:gdLst/>
            <a:ahLst/>
            <a:cxnLst/>
            <a:rect l="l" t="t" r="r" b="b"/>
            <a:pathLst>
              <a:path w="339725" h="399414">
                <a:moveTo>
                  <a:pt x="53032" y="45121"/>
                </a:moveTo>
                <a:lnTo>
                  <a:pt x="35495" y="59906"/>
                </a:lnTo>
                <a:lnTo>
                  <a:pt x="321716" y="399199"/>
                </a:lnTo>
                <a:lnTo>
                  <a:pt x="339128" y="384441"/>
                </a:lnTo>
                <a:lnTo>
                  <a:pt x="53032" y="45121"/>
                </a:lnTo>
                <a:close/>
              </a:path>
              <a:path w="339725" h="399414">
                <a:moveTo>
                  <a:pt x="0" y="0"/>
                </a:moveTo>
                <a:lnTo>
                  <a:pt x="18021" y="74637"/>
                </a:lnTo>
                <a:lnTo>
                  <a:pt x="35495" y="59906"/>
                </a:lnTo>
                <a:lnTo>
                  <a:pt x="28092" y="51130"/>
                </a:lnTo>
                <a:lnTo>
                  <a:pt x="45656" y="36372"/>
                </a:lnTo>
                <a:lnTo>
                  <a:pt x="63410" y="36372"/>
                </a:lnTo>
                <a:lnTo>
                  <a:pt x="70535" y="30365"/>
                </a:lnTo>
                <a:lnTo>
                  <a:pt x="0" y="0"/>
                </a:lnTo>
                <a:close/>
              </a:path>
              <a:path w="339725" h="399414">
                <a:moveTo>
                  <a:pt x="45656" y="36372"/>
                </a:moveTo>
                <a:lnTo>
                  <a:pt x="28092" y="51130"/>
                </a:lnTo>
                <a:lnTo>
                  <a:pt x="35495" y="59906"/>
                </a:lnTo>
                <a:lnTo>
                  <a:pt x="53032" y="45121"/>
                </a:lnTo>
                <a:lnTo>
                  <a:pt x="45656" y="36372"/>
                </a:lnTo>
                <a:close/>
              </a:path>
              <a:path w="339725" h="399414">
                <a:moveTo>
                  <a:pt x="63410" y="36372"/>
                </a:moveTo>
                <a:lnTo>
                  <a:pt x="45656" y="36372"/>
                </a:lnTo>
                <a:lnTo>
                  <a:pt x="53032" y="45121"/>
                </a:lnTo>
                <a:lnTo>
                  <a:pt x="63410" y="36372"/>
                </a:lnTo>
                <a:close/>
              </a:path>
            </a:pathLst>
          </a:custGeom>
          <a:solidFill>
            <a:srgbClr val="000000"/>
          </a:solidFill>
        </p:spPr>
        <p:txBody>
          <a:bodyPr wrap="square" lIns="0" tIns="0" rIns="0" bIns="0" rtlCol="0"/>
          <a:lstStyle/>
          <a:p>
            <a:endParaRPr/>
          </a:p>
        </p:txBody>
      </p:sp>
      <p:sp>
        <p:nvSpPr>
          <p:cNvPr id="19" name="object 25"/>
          <p:cNvSpPr/>
          <p:nvPr/>
        </p:nvSpPr>
        <p:spPr>
          <a:xfrm>
            <a:off x="3794451" y="5868951"/>
            <a:ext cx="1537970" cy="419734"/>
          </a:xfrm>
          <a:custGeom>
            <a:avLst/>
            <a:gdLst/>
            <a:ahLst/>
            <a:cxnLst/>
            <a:rect l="l" t="t" r="r" b="b"/>
            <a:pathLst>
              <a:path w="1537970" h="419735">
                <a:moveTo>
                  <a:pt x="1468498" y="22185"/>
                </a:moveTo>
                <a:lnTo>
                  <a:pt x="0" y="397014"/>
                </a:lnTo>
                <a:lnTo>
                  <a:pt x="5803" y="419201"/>
                </a:lnTo>
                <a:lnTo>
                  <a:pt x="1474192" y="44349"/>
                </a:lnTo>
                <a:lnTo>
                  <a:pt x="1468498" y="22185"/>
                </a:lnTo>
                <a:close/>
              </a:path>
              <a:path w="1537970" h="419735">
                <a:moveTo>
                  <a:pt x="1534370" y="19354"/>
                </a:moveTo>
                <a:lnTo>
                  <a:pt x="1479588" y="19354"/>
                </a:lnTo>
                <a:lnTo>
                  <a:pt x="1485239" y="41528"/>
                </a:lnTo>
                <a:lnTo>
                  <a:pt x="1474192" y="44349"/>
                </a:lnTo>
                <a:lnTo>
                  <a:pt x="1479892" y="66535"/>
                </a:lnTo>
                <a:lnTo>
                  <a:pt x="1534370" y="19354"/>
                </a:lnTo>
                <a:close/>
              </a:path>
              <a:path w="1537970" h="419735">
                <a:moveTo>
                  <a:pt x="1479588" y="19354"/>
                </a:moveTo>
                <a:lnTo>
                  <a:pt x="1468498" y="22185"/>
                </a:lnTo>
                <a:lnTo>
                  <a:pt x="1474192" y="44349"/>
                </a:lnTo>
                <a:lnTo>
                  <a:pt x="1485239" y="41528"/>
                </a:lnTo>
                <a:lnTo>
                  <a:pt x="1479588" y="19354"/>
                </a:lnTo>
                <a:close/>
              </a:path>
              <a:path w="1537970" h="419735">
                <a:moveTo>
                  <a:pt x="1462798" y="0"/>
                </a:moveTo>
                <a:lnTo>
                  <a:pt x="1468498" y="22185"/>
                </a:lnTo>
                <a:lnTo>
                  <a:pt x="1479588" y="19354"/>
                </a:lnTo>
                <a:lnTo>
                  <a:pt x="1534370" y="19354"/>
                </a:lnTo>
                <a:lnTo>
                  <a:pt x="1537919" y="16281"/>
                </a:lnTo>
                <a:lnTo>
                  <a:pt x="1462798" y="0"/>
                </a:lnTo>
                <a:close/>
              </a:path>
            </a:pathLst>
          </a:custGeom>
          <a:solidFill>
            <a:srgbClr val="000000"/>
          </a:solidFill>
        </p:spPr>
        <p:txBody>
          <a:bodyPr wrap="square" lIns="0" tIns="0" rIns="0" bIns="0" rtlCol="0"/>
          <a:lstStyle/>
          <a:p>
            <a:endParaRPr/>
          </a:p>
        </p:txBody>
      </p:sp>
      <p:sp>
        <p:nvSpPr>
          <p:cNvPr id="20" name="object 26"/>
          <p:cNvSpPr/>
          <p:nvPr/>
        </p:nvSpPr>
        <p:spPr>
          <a:xfrm>
            <a:off x="4976288" y="5885232"/>
            <a:ext cx="356235" cy="399415"/>
          </a:xfrm>
          <a:custGeom>
            <a:avLst/>
            <a:gdLst/>
            <a:ahLst/>
            <a:cxnLst/>
            <a:rect l="l" t="t" r="r" b="b"/>
            <a:pathLst>
              <a:path w="356235" h="399414">
                <a:moveTo>
                  <a:pt x="301924" y="43797"/>
                </a:moveTo>
                <a:lnTo>
                  <a:pt x="0" y="384225"/>
                </a:lnTo>
                <a:lnTo>
                  <a:pt x="17259" y="399414"/>
                </a:lnTo>
                <a:lnTo>
                  <a:pt x="319049" y="58957"/>
                </a:lnTo>
                <a:lnTo>
                  <a:pt x="301924" y="43797"/>
                </a:lnTo>
                <a:close/>
              </a:path>
              <a:path w="356235" h="399414">
                <a:moveTo>
                  <a:pt x="346650" y="35242"/>
                </a:moveTo>
                <a:lnTo>
                  <a:pt x="309511" y="35242"/>
                </a:lnTo>
                <a:lnTo>
                  <a:pt x="326618" y="50418"/>
                </a:lnTo>
                <a:lnTo>
                  <a:pt x="319049" y="58957"/>
                </a:lnTo>
                <a:lnTo>
                  <a:pt x="336232" y="74167"/>
                </a:lnTo>
                <a:lnTo>
                  <a:pt x="346650" y="35242"/>
                </a:lnTo>
                <a:close/>
              </a:path>
              <a:path w="356235" h="399414">
                <a:moveTo>
                  <a:pt x="309511" y="35242"/>
                </a:moveTo>
                <a:lnTo>
                  <a:pt x="301924" y="43797"/>
                </a:lnTo>
                <a:lnTo>
                  <a:pt x="319049" y="58957"/>
                </a:lnTo>
                <a:lnTo>
                  <a:pt x="326618" y="50418"/>
                </a:lnTo>
                <a:lnTo>
                  <a:pt x="309511" y="35242"/>
                </a:lnTo>
                <a:close/>
              </a:path>
              <a:path w="356235" h="399414">
                <a:moveTo>
                  <a:pt x="356082" y="0"/>
                </a:moveTo>
                <a:lnTo>
                  <a:pt x="284772" y="28613"/>
                </a:lnTo>
                <a:lnTo>
                  <a:pt x="301924" y="43797"/>
                </a:lnTo>
                <a:lnTo>
                  <a:pt x="309511" y="35242"/>
                </a:lnTo>
                <a:lnTo>
                  <a:pt x="346650" y="35242"/>
                </a:lnTo>
                <a:lnTo>
                  <a:pt x="356082" y="0"/>
                </a:lnTo>
                <a:close/>
              </a:path>
            </a:pathLst>
          </a:custGeom>
          <a:solidFill>
            <a:srgbClr val="000000"/>
          </a:solidFill>
        </p:spPr>
        <p:txBody>
          <a:bodyPr wrap="square" lIns="0" tIns="0" rIns="0" bIns="0" rtlCol="0"/>
          <a:lstStyle/>
          <a:p>
            <a:endParaRPr/>
          </a:p>
        </p:txBody>
      </p:sp>
      <p:sp>
        <p:nvSpPr>
          <p:cNvPr id="21" name="object 27"/>
          <p:cNvSpPr/>
          <p:nvPr/>
        </p:nvSpPr>
        <p:spPr>
          <a:xfrm>
            <a:off x="3466931" y="5869154"/>
            <a:ext cx="1520825" cy="419100"/>
          </a:xfrm>
          <a:custGeom>
            <a:avLst/>
            <a:gdLst/>
            <a:ahLst/>
            <a:cxnLst/>
            <a:rect l="l" t="t" r="r" b="b"/>
            <a:pathLst>
              <a:path w="1520825" h="419100">
                <a:moveTo>
                  <a:pt x="69363" y="22191"/>
                </a:moveTo>
                <a:lnTo>
                  <a:pt x="63624" y="44317"/>
                </a:lnTo>
                <a:lnTo>
                  <a:pt x="1515160" y="418985"/>
                </a:lnTo>
                <a:lnTo>
                  <a:pt x="1520812" y="396824"/>
                </a:lnTo>
                <a:lnTo>
                  <a:pt x="69363" y="22191"/>
                </a:lnTo>
                <a:close/>
              </a:path>
              <a:path w="1520825" h="419100">
                <a:moveTo>
                  <a:pt x="75120" y="0"/>
                </a:moveTo>
                <a:lnTo>
                  <a:pt x="0" y="16078"/>
                </a:lnTo>
                <a:lnTo>
                  <a:pt x="57873" y="66484"/>
                </a:lnTo>
                <a:lnTo>
                  <a:pt x="63624" y="44317"/>
                </a:lnTo>
                <a:lnTo>
                  <a:pt x="52527" y="41452"/>
                </a:lnTo>
                <a:lnTo>
                  <a:pt x="58178" y="19303"/>
                </a:lnTo>
                <a:lnTo>
                  <a:pt x="70112" y="19303"/>
                </a:lnTo>
                <a:lnTo>
                  <a:pt x="75120" y="0"/>
                </a:lnTo>
                <a:close/>
              </a:path>
              <a:path w="1520825" h="419100">
                <a:moveTo>
                  <a:pt x="58178" y="19303"/>
                </a:moveTo>
                <a:lnTo>
                  <a:pt x="52527" y="41452"/>
                </a:lnTo>
                <a:lnTo>
                  <a:pt x="63624" y="44317"/>
                </a:lnTo>
                <a:lnTo>
                  <a:pt x="69363" y="22191"/>
                </a:lnTo>
                <a:lnTo>
                  <a:pt x="58178" y="19303"/>
                </a:lnTo>
                <a:close/>
              </a:path>
              <a:path w="1520825" h="419100">
                <a:moveTo>
                  <a:pt x="70112" y="19303"/>
                </a:moveTo>
                <a:lnTo>
                  <a:pt x="58178" y="19303"/>
                </a:lnTo>
                <a:lnTo>
                  <a:pt x="69363" y="22191"/>
                </a:lnTo>
                <a:lnTo>
                  <a:pt x="70112" y="19303"/>
                </a:lnTo>
                <a:close/>
              </a:path>
            </a:pathLst>
          </a:custGeom>
          <a:solidFill>
            <a:srgbClr val="000000"/>
          </a:solidFill>
        </p:spPr>
        <p:txBody>
          <a:bodyPr wrap="square" lIns="0" tIns="0" rIns="0" bIns="0" rtlCol="0"/>
          <a:lstStyle/>
          <a:p>
            <a:endParaRPr/>
          </a:p>
        </p:txBody>
      </p:sp>
      <p:sp>
        <p:nvSpPr>
          <p:cNvPr id="22" name="object 28"/>
          <p:cNvSpPr/>
          <p:nvPr/>
        </p:nvSpPr>
        <p:spPr>
          <a:xfrm>
            <a:off x="3466931" y="5861153"/>
            <a:ext cx="2694305" cy="427355"/>
          </a:xfrm>
          <a:custGeom>
            <a:avLst/>
            <a:gdLst/>
            <a:ahLst/>
            <a:cxnLst/>
            <a:rect l="l" t="t" r="r" b="b"/>
            <a:pathLst>
              <a:path w="2694304" h="427354">
                <a:moveTo>
                  <a:pt x="69574" y="22651"/>
                </a:moveTo>
                <a:lnTo>
                  <a:pt x="66315" y="45301"/>
                </a:lnTo>
                <a:lnTo>
                  <a:pt x="2690736" y="427227"/>
                </a:lnTo>
                <a:lnTo>
                  <a:pt x="2693949" y="404583"/>
                </a:lnTo>
                <a:lnTo>
                  <a:pt x="69574" y="22651"/>
                </a:lnTo>
                <a:close/>
              </a:path>
              <a:path w="2694304" h="427354">
                <a:moveTo>
                  <a:pt x="72834" y="0"/>
                </a:moveTo>
                <a:lnTo>
                  <a:pt x="0" y="24079"/>
                </a:lnTo>
                <a:lnTo>
                  <a:pt x="63055" y="67957"/>
                </a:lnTo>
                <a:lnTo>
                  <a:pt x="66315" y="45301"/>
                </a:lnTo>
                <a:lnTo>
                  <a:pt x="54965" y="43649"/>
                </a:lnTo>
                <a:lnTo>
                  <a:pt x="58178" y="20993"/>
                </a:lnTo>
                <a:lnTo>
                  <a:pt x="69813" y="20993"/>
                </a:lnTo>
                <a:lnTo>
                  <a:pt x="72834" y="0"/>
                </a:lnTo>
                <a:close/>
              </a:path>
              <a:path w="2694304" h="427354">
                <a:moveTo>
                  <a:pt x="58178" y="20993"/>
                </a:moveTo>
                <a:lnTo>
                  <a:pt x="54965" y="43649"/>
                </a:lnTo>
                <a:lnTo>
                  <a:pt x="66315" y="45301"/>
                </a:lnTo>
                <a:lnTo>
                  <a:pt x="69574" y="22651"/>
                </a:lnTo>
                <a:lnTo>
                  <a:pt x="58178" y="20993"/>
                </a:lnTo>
                <a:close/>
              </a:path>
              <a:path w="2694304" h="427354">
                <a:moveTo>
                  <a:pt x="69813" y="20993"/>
                </a:moveTo>
                <a:lnTo>
                  <a:pt x="58178" y="20993"/>
                </a:lnTo>
                <a:lnTo>
                  <a:pt x="69574" y="22651"/>
                </a:lnTo>
                <a:lnTo>
                  <a:pt x="69813" y="20993"/>
                </a:lnTo>
                <a:close/>
              </a:path>
            </a:pathLst>
          </a:custGeom>
          <a:solidFill>
            <a:srgbClr val="000000"/>
          </a:solidFill>
        </p:spPr>
        <p:txBody>
          <a:bodyPr wrap="square" lIns="0" tIns="0" rIns="0" bIns="0" rtlCol="0"/>
          <a:lstStyle/>
          <a:p>
            <a:endParaRPr/>
          </a:p>
        </p:txBody>
      </p:sp>
      <p:sp>
        <p:nvSpPr>
          <p:cNvPr id="23" name="object 29"/>
          <p:cNvSpPr/>
          <p:nvPr/>
        </p:nvSpPr>
        <p:spPr>
          <a:xfrm>
            <a:off x="5332371" y="5883619"/>
            <a:ext cx="832485" cy="403860"/>
          </a:xfrm>
          <a:custGeom>
            <a:avLst/>
            <a:gdLst/>
            <a:ahLst/>
            <a:cxnLst/>
            <a:rect l="l" t="t" r="r" b="b"/>
            <a:pathLst>
              <a:path w="832485" h="403860">
                <a:moveTo>
                  <a:pt x="66982" y="20673"/>
                </a:moveTo>
                <a:lnTo>
                  <a:pt x="57166" y="41351"/>
                </a:lnTo>
                <a:lnTo>
                  <a:pt x="821944" y="403783"/>
                </a:lnTo>
                <a:lnTo>
                  <a:pt x="831862" y="383095"/>
                </a:lnTo>
                <a:lnTo>
                  <a:pt x="66982" y="20673"/>
                </a:lnTo>
                <a:close/>
              </a:path>
              <a:path w="832485" h="403860">
                <a:moveTo>
                  <a:pt x="76796" y="0"/>
                </a:moveTo>
                <a:lnTo>
                  <a:pt x="0" y="1612"/>
                </a:lnTo>
                <a:lnTo>
                  <a:pt x="47332" y="62064"/>
                </a:lnTo>
                <a:lnTo>
                  <a:pt x="57166" y="41351"/>
                </a:lnTo>
                <a:lnTo>
                  <a:pt x="46875" y="36474"/>
                </a:lnTo>
                <a:lnTo>
                  <a:pt x="56641" y="15773"/>
                </a:lnTo>
                <a:lnTo>
                  <a:pt x="69308" y="15773"/>
                </a:lnTo>
                <a:lnTo>
                  <a:pt x="76796" y="0"/>
                </a:lnTo>
                <a:close/>
              </a:path>
              <a:path w="832485" h="403860">
                <a:moveTo>
                  <a:pt x="56641" y="15773"/>
                </a:moveTo>
                <a:lnTo>
                  <a:pt x="46875" y="36474"/>
                </a:lnTo>
                <a:lnTo>
                  <a:pt x="57166" y="41351"/>
                </a:lnTo>
                <a:lnTo>
                  <a:pt x="66982" y="20673"/>
                </a:lnTo>
                <a:lnTo>
                  <a:pt x="56641" y="15773"/>
                </a:lnTo>
                <a:close/>
              </a:path>
              <a:path w="832485" h="403860">
                <a:moveTo>
                  <a:pt x="69308" y="15773"/>
                </a:moveTo>
                <a:lnTo>
                  <a:pt x="56641" y="15773"/>
                </a:lnTo>
                <a:lnTo>
                  <a:pt x="66982" y="20673"/>
                </a:lnTo>
                <a:lnTo>
                  <a:pt x="69308" y="15773"/>
                </a:lnTo>
                <a:close/>
              </a:path>
            </a:pathLst>
          </a:custGeom>
          <a:solidFill>
            <a:srgbClr val="000000"/>
          </a:solidFill>
        </p:spPr>
        <p:txBody>
          <a:bodyPr wrap="square" lIns="0" tIns="0" rIns="0" bIns="0" rtlCol="0"/>
          <a:lstStyle/>
          <a:p>
            <a:endParaRPr/>
          </a:p>
        </p:txBody>
      </p:sp>
      <p:sp>
        <p:nvSpPr>
          <p:cNvPr id="24" name="object 30"/>
          <p:cNvSpPr/>
          <p:nvPr/>
        </p:nvSpPr>
        <p:spPr>
          <a:xfrm>
            <a:off x="2855286" y="5273080"/>
            <a:ext cx="287020" cy="252729"/>
          </a:xfrm>
          <a:custGeom>
            <a:avLst/>
            <a:gdLst/>
            <a:ahLst/>
            <a:cxnLst/>
            <a:rect l="l" t="t" r="r" b="b"/>
            <a:pathLst>
              <a:path w="287019" h="252729">
                <a:moveTo>
                  <a:pt x="59254" y="36609"/>
                </a:moveTo>
                <a:lnTo>
                  <a:pt x="44169" y="53845"/>
                </a:lnTo>
                <a:lnTo>
                  <a:pt x="271462" y="252628"/>
                </a:lnTo>
                <a:lnTo>
                  <a:pt x="286550" y="235419"/>
                </a:lnTo>
                <a:lnTo>
                  <a:pt x="59254" y="36609"/>
                </a:lnTo>
                <a:close/>
              </a:path>
              <a:path w="287019" h="252729">
                <a:moveTo>
                  <a:pt x="0" y="0"/>
                </a:moveTo>
                <a:lnTo>
                  <a:pt x="29095" y="71069"/>
                </a:lnTo>
                <a:lnTo>
                  <a:pt x="44169" y="53845"/>
                </a:lnTo>
                <a:lnTo>
                  <a:pt x="35547" y="46304"/>
                </a:lnTo>
                <a:lnTo>
                  <a:pt x="50634" y="29070"/>
                </a:lnTo>
                <a:lnTo>
                  <a:pt x="65852" y="29070"/>
                </a:lnTo>
                <a:lnTo>
                  <a:pt x="74333" y="19380"/>
                </a:lnTo>
                <a:lnTo>
                  <a:pt x="0" y="0"/>
                </a:lnTo>
                <a:close/>
              </a:path>
              <a:path w="287019" h="252729">
                <a:moveTo>
                  <a:pt x="50634" y="29070"/>
                </a:moveTo>
                <a:lnTo>
                  <a:pt x="35547" y="46304"/>
                </a:lnTo>
                <a:lnTo>
                  <a:pt x="44169" y="53845"/>
                </a:lnTo>
                <a:lnTo>
                  <a:pt x="59254" y="36609"/>
                </a:lnTo>
                <a:lnTo>
                  <a:pt x="50634" y="29070"/>
                </a:lnTo>
                <a:close/>
              </a:path>
              <a:path w="287019" h="252729">
                <a:moveTo>
                  <a:pt x="65852" y="29070"/>
                </a:moveTo>
                <a:lnTo>
                  <a:pt x="50634" y="29070"/>
                </a:lnTo>
                <a:lnTo>
                  <a:pt x="59254" y="36609"/>
                </a:lnTo>
                <a:lnTo>
                  <a:pt x="65852" y="29070"/>
                </a:lnTo>
                <a:close/>
              </a:path>
            </a:pathLst>
          </a:custGeom>
          <a:solidFill>
            <a:srgbClr val="000000"/>
          </a:solidFill>
        </p:spPr>
        <p:txBody>
          <a:bodyPr wrap="square" lIns="0" tIns="0" rIns="0" bIns="0" rtlCol="0"/>
          <a:lstStyle/>
          <a:p>
            <a:endParaRPr/>
          </a:p>
        </p:txBody>
      </p:sp>
      <p:sp>
        <p:nvSpPr>
          <p:cNvPr id="25" name="object 31"/>
          <p:cNvSpPr/>
          <p:nvPr/>
        </p:nvSpPr>
        <p:spPr>
          <a:xfrm>
            <a:off x="2855286" y="5244505"/>
            <a:ext cx="2956560" cy="284480"/>
          </a:xfrm>
          <a:custGeom>
            <a:avLst/>
            <a:gdLst/>
            <a:ahLst/>
            <a:cxnLst/>
            <a:rect l="l" t="t" r="r" b="b"/>
            <a:pathLst>
              <a:path w="2956560" h="284479">
                <a:moveTo>
                  <a:pt x="69426" y="22823"/>
                </a:moveTo>
                <a:lnTo>
                  <a:pt x="67543" y="45633"/>
                </a:lnTo>
                <a:lnTo>
                  <a:pt x="2954705" y="283997"/>
                </a:lnTo>
                <a:lnTo>
                  <a:pt x="2956534" y="261188"/>
                </a:lnTo>
                <a:lnTo>
                  <a:pt x="69426" y="22823"/>
                </a:lnTo>
                <a:close/>
              </a:path>
              <a:path w="2956560" h="284479">
                <a:moveTo>
                  <a:pt x="71310" y="0"/>
                </a:moveTo>
                <a:lnTo>
                  <a:pt x="0" y="28575"/>
                </a:lnTo>
                <a:lnTo>
                  <a:pt x="65658" y="68452"/>
                </a:lnTo>
                <a:lnTo>
                  <a:pt x="67543" y="45633"/>
                </a:lnTo>
                <a:lnTo>
                  <a:pt x="56133" y="44691"/>
                </a:lnTo>
                <a:lnTo>
                  <a:pt x="58026" y="21882"/>
                </a:lnTo>
                <a:lnTo>
                  <a:pt x="69503" y="21882"/>
                </a:lnTo>
                <a:lnTo>
                  <a:pt x="71310" y="0"/>
                </a:lnTo>
                <a:close/>
              </a:path>
              <a:path w="2956560" h="284479">
                <a:moveTo>
                  <a:pt x="58026" y="21882"/>
                </a:moveTo>
                <a:lnTo>
                  <a:pt x="56133" y="44691"/>
                </a:lnTo>
                <a:lnTo>
                  <a:pt x="67543" y="45633"/>
                </a:lnTo>
                <a:lnTo>
                  <a:pt x="69426" y="22823"/>
                </a:lnTo>
                <a:lnTo>
                  <a:pt x="58026" y="21882"/>
                </a:lnTo>
                <a:close/>
              </a:path>
              <a:path w="2956560" h="284479">
                <a:moveTo>
                  <a:pt x="69503" y="21882"/>
                </a:moveTo>
                <a:lnTo>
                  <a:pt x="58026" y="21882"/>
                </a:lnTo>
                <a:lnTo>
                  <a:pt x="69426" y="22823"/>
                </a:lnTo>
                <a:lnTo>
                  <a:pt x="69503" y="21882"/>
                </a:lnTo>
                <a:close/>
              </a:path>
            </a:pathLst>
          </a:custGeom>
          <a:solidFill>
            <a:srgbClr val="000000"/>
          </a:solidFill>
        </p:spPr>
        <p:txBody>
          <a:bodyPr wrap="square" lIns="0" tIns="0" rIns="0" bIns="0" rtlCol="0"/>
          <a:lstStyle/>
          <a:p>
            <a:endParaRPr/>
          </a:p>
        </p:txBody>
      </p:sp>
      <p:sp>
        <p:nvSpPr>
          <p:cNvPr id="26" name="object 32"/>
          <p:cNvSpPr/>
          <p:nvPr/>
        </p:nvSpPr>
        <p:spPr>
          <a:xfrm>
            <a:off x="3463870" y="5257484"/>
            <a:ext cx="924560" cy="271145"/>
          </a:xfrm>
          <a:custGeom>
            <a:avLst/>
            <a:gdLst/>
            <a:ahLst/>
            <a:cxnLst/>
            <a:rect l="l" t="t" r="r" b="b"/>
            <a:pathLst>
              <a:path w="924560" h="271145">
                <a:moveTo>
                  <a:pt x="854523" y="22142"/>
                </a:moveTo>
                <a:lnTo>
                  <a:pt x="0" y="248551"/>
                </a:lnTo>
                <a:lnTo>
                  <a:pt x="5956" y="270687"/>
                </a:lnTo>
                <a:lnTo>
                  <a:pt x="860373" y="44254"/>
                </a:lnTo>
                <a:lnTo>
                  <a:pt x="854523" y="22142"/>
                </a:lnTo>
                <a:close/>
              </a:path>
              <a:path w="924560" h="271145">
                <a:moveTo>
                  <a:pt x="919851" y="19202"/>
                </a:moveTo>
                <a:lnTo>
                  <a:pt x="865619" y="19202"/>
                </a:lnTo>
                <a:lnTo>
                  <a:pt x="871423" y="41325"/>
                </a:lnTo>
                <a:lnTo>
                  <a:pt x="860373" y="44254"/>
                </a:lnTo>
                <a:lnTo>
                  <a:pt x="866228" y="66382"/>
                </a:lnTo>
                <a:lnTo>
                  <a:pt x="919851" y="19202"/>
                </a:lnTo>
                <a:close/>
              </a:path>
              <a:path w="924560" h="271145">
                <a:moveTo>
                  <a:pt x="865619" y="19202"/>
                </a:moveTo>
                <a:lnTo>
                  <a:pt x="854523" y="22142"/>
                </a:lnTo>
                <a:lnTo>
                  <a:pt x="860373" y="44254"/>
                </a:lnTo>
                <a:lnTo>
                  <a:pt x="871423" y="41325"/>
                </a:lnTo>
                <a:lnTo>
                  <a:pt x="865619" y="19202"/>
                </a:lnTo>
                <a:close/>
              </a:path>
              <a:path w="924560" h="271145">
                <a:moveTo>
                  <a:pt x="848664" y="0"/>
                </a:moveTo>
                <a:lnTo>
                  <a:pt x="854523" y="22142"/>
                </a:lnTo>
                <a:lnTo>
                  <a:pt x="865619" y="19202"/>
                </a:lnTo>
                <a:lnTo>
                  <a:pt x="919851" y="19202"/>
                </a:lnTo>
                <a:lnTo>
                  <a:pt x="923950" y="15595"/>
                </a:lnTo>
                <a:lnTo>
                  <a:pt x="848664" y="0"/>
                </a:lnTo>
                <a:close/>
              </a:path>
            </a:pathLst>
          </a:custGeom>
          <a:solidFill>
            <a:srgbClr val="000000"/>
          </a:solidFill>
        </p:spPr>
        <p:txBody>
          <a:bodyPr wrap="square" lIns="0" tIns="0" rIns="0" bIns="0" rtlCol="0"/>
          <a:lstStyle/>
          <a:p>
            <a:endParaRPr/>
          </a:p>
        </p:txBody>
      </p:sp>
      <p:sp>
        <p:nvSpPr>
          <p:cNvPr id="27" name="object 33"/>
          <p:cNvSpPr/>
          <p:nvPr/>
        </p:nvSpPr>
        <p:spPr>
          <a:xfrm>
            <a:off x="3465712" y="5245749"/>
            <a:ext cx="2441575" cy="283210"/>
          </a:xfrm>
          <a:custGeom>
            <a:avLst/>
            <a:gdLst/>
            <a:ahLst/>
            <a:cxnLst/>
            <a:rect l="l" t="t" r="r" b="b"/>
            <a:pathLst>
              <a:path w="2441575" h="283210">
                <a:moveTo>
                  <a:pt x="2371918" y="22770"/>
                </a:moveTo>
                <a:lnTo>
                  <a:pt x="0" y="259969"/>
                </a:lnTo>
                <a:lnTo>
                  <a:pt x="2286" y="282740"/>
                </a:lnTo>
                <a:lnTo>
                  <a:pt x="2374209" y="45554"/>
                </a:lnTo>
                <a:lnTo>
                  <a:pt x="2371918" y="22770"/>
                </a:lnTo>
                <a:close/>
              </a:path>
              <a:path w="2441575" h="283210">
                <a:moveTo>
                  <a:pt x="2426456" y="21640"/>
                </a:moveTo>
                <a:lnTo>
                  <a:pt x="2383218" y="21640"/>
                </a:lnTo>
                <a:lnTo>
                  <a:pt x="2385504" y="44424"/>
                </a:lnTo>
                <a:lnTo>
                  <a:pt x="2374209" y="45554"/>
                </a:lnTo>
                <a:lnTo>
                  <a:pt x="2376500" y="68338"/>
                </a:lnTo>
                <a:lnTo>
                  <a:pt x="2441397" y="27330"/>
                </a:lnTo>
                <a:lnTo>
                  <a:pt x="2426456" y="21640"/>
                </a:lnTo>
                <a:close/>
              </a:path>
              <a:path w="2441575" h="283210">
                <a:moveTo>
                  <a:pt x="2383218" y="21640"/>
                </a:moveTo>
                <a:lnTo>
                  <a:pt x="2371918" y="22770"/>
                </a:lnTo>
                <a:lnTo>
                  <a:pt x="2374209" y="45554"/>
                </a:lnTo>
                <a:lnTo>
                  <a:pt x="2385504" y="44424"/>
                </a:lnTo>
                <a:lnTo>
                  <a:pt x="2383218" y="21640"/>
                </a:lnTo>
                <a:close/>
              </a:path>
              <a:path w="2441575" h="283210">
                <a:moveTo>
                  <a:pt x="2369629" y="0"/>
                </a:moveTo>
                <a:lnTo>
                  <a:pt x="2371918" y="22770"/>
                </a:lnTo>
                <a:lnTo>
                  <a:pt x="2383218" y="21640"/>
                </a:lnTo>
                <a:lnTo>
                  <a:pt x="2426456" y="21640"/>
                </a:lnTo>
                <a:lnTo>
                  <a:pt x="2369629" y="0"/>
                </a:lnTo>
                <a:close/>
              </a:path>
            </a:pathLst>
          </a:custGeom>
          <a:solidFill>
            <a:srgbClr val="000000"/>
          </a:solidFill>
        </p:spPr>
        <p:txBody>
          <a:bodyPr wrap="square" lIns="0" tIns="0" rIns="0" bIns="0" rtlCol="0"/>
          <a:lstStyle/>
          <a:p>
            <a:endParaRPr/>
          </a:p>
        </p:txBody>
      </p:sp>
      <p:sp>
        <p:nvSpPr>
          <p:cNvPr id="28" name="object 34"/>
          <p:cNvSpPr/>
          <p:nvPr/>
        </p:nvSpPr>
        <p:spPr>
          <a:xfrm>
            <a:off x="5339699" y="5268914"/>
            <a:ext cx="567690" cy="259079"/>
          </a:xfrm>
          <a:custGeom>
            <a:avLst/>
            <a:gdLst/>
            <a:ahLst/>
            <a:cxnLst/>
            <a:rect l="l" t="t" r="r" b="b"/>
            <a:pathLst>
              <a:path w="567689" h="259079">
                <a:moveTo>
                  <a:pt x="499849" y="20964"/>
                </a:moveTo>
                <a:lnTo>
                  <a:pt x="0" y="237693"/>
                </a:lnTo>
                <a:lnTo>
                  <a:pt x="9004" y="258686"/>
                </a:lnTo>
                <a:lnTo>
                  <a:pt x="508969" y="41984"/>
                </a:lnTo>
                <a:lnTo>
                  <a:pt x="499849" y="20964"/>
                </a:lnTo>
                <a:close/>
              </a:path>
              <a:path w="567689" h="259079">
                <a:moveTo>
                  <a:pt x="557123" y="16433"/>
                </a:moveTo>
                <a:lnTo>
                  <a:pt x="510298" y="16433"/>
                </a:lnTo>
                <a:lnTo>
                  <a:pt x="519455" y="37439"/>
                </a:lnTo>
                <a:lnTo>
                  <a:pt x="508969" y="41984"/>
                </a:lnTo>
                <a:lnTo>
                  <a:pt x="518083" y="62992"/>
                </a:lnTo>
                <a:lnTo>
                  <a:pt x="557123" y="16433"/>
                </a:lnTo>
                <a:close/>
              </a:path>
              <a:path w="567689" h="259079">
                <a:moveTo>
                  <a:pt x="510298" y="16433"/>
                </a:moveTo>
                <a:lnTo>
                  <a:pt x="499849" y="20964"/>
                </a:lnTo>
                <a:lnTo>
                  <a:pt x="508969" y="41984"/>
                </a:lnTo>
                <a:lnTo>
                  <a:pt x="519455" y="37439"/>
                </a:lnTo>
                <a:lnTo>
                  <a:pt x="510298" y="16433"/>
                </a:lnTo>
                <a:close/>
              </a:path>
              <a:path w="567689" h="259079">
                <a:moveTo>
                  <a:pt x="490753" y="0"/>
                </a:moveTo>
                <a:lnTo>
                  <a:pt x="499849" y="20964"/>
                </a:lnTo>
                <a:lnTo>
                  <a:pt x="510298" y="16433"/>
                </a:lnTo>
                <a:lnTo>
                  <a:pt x="557123" y="16433"/>
                </a:lnTo>
                <a:lnTo>
                  <a:pt x="567410" y="4165"/>
                </a:lnTo>
                <a:lnTo>
                  <a:pt x="490753" y="0"/>
                </a:lnTo>
                <a:close/>
              </a:path>
            </a:pathLst>
          </a:custGeom>
          <a:solidFill>
            <a:srgbClr val="000000"/>
          </a:solidFill>
        </p:spPr>
        <p:txBody>
          <a:bodyPr wrap="square" lIns="0" tIns="0" rIns="0" bIns="0" rtlCol="0"/>
          <a:lstStyle/>
          <a:p>
            <a:endParaRPr/>
          </a:p>
        </p:txBody>
      </p:sp>
      <p:sp>
        <p:nvSpPr>
          <p:cNvPr id="29" name="object 35"/>
          <p:cNvSpPr/>
          <p:nvPr/>
        </p:nvSpPr>
        <p:spPr>
          <a:xfrm>
            <a:off x="4387821" y="5257027"/>
            <a:ext cx="948055" cy="271780"/>
          </a:xfrm>
          <a:custGeom>
            <a:avLst/>
            <a:gdLst/>
            <a:ahLst/>
            <a:cxnLst/>
            <a:rect l="l" t="t" r="r" b="b"/>
            <a:pathLst>
              <a:path w="948054" h="271779">
                <a:moveTo>
                  <a:pt x="69361" y="22183"/>
                </a:moveTo>
                <a:lnTo>
                  <a:pt x="63611" y="44332"/>
                </a:lnTo>
                <a:lnTo>
                  <a:pt x="941641" y="271157"/>
                </a:lnTo>
                <a:lnTo>
                  <a:pt x="947445" y="248996"/>
                </a:lnTo>
                <a:lnTo>
                  <a:pt x="69361" y="22183"/>
                </a:lnTo>
                <a:close/>
              </a:path>
              <a:path w="948054" h="271779">
                <a:moveTo>
                  <a:pt x="75120" y="0"/>
                </a:moveTo>
                <a:lnTo>
                  <a:pt x="0" y="16052"/>
                </a:lnTo>
                <a:lnTo>
                  <a:pt x="57861" y="66484"/>
                </a:lnTo>
                <a:lnTo>
                  <a:pt x="63611" y="44332"/>
                </a:lnTo>
                <a:lnTo>
                  <a:pt x="52514" y="41465"/>
                </a:lnTo>
                <a:lnTo>
                  <a:pt x="58165" y="19291"/>
                </a:lnTo>
                <a:lnTo>
                  <a:pt x="70112" y="19291"/>
                </a:lnTo>
                <a:lnTo>
                  <a:pt x="75120" y="0"/>
                </a:lnTo>
                <a:close/>
              </a:path>
              <a:path w="948054" h="271779">
                <a:moveTo>
                  <a:pt x="58165" y="19291"/>
                </a:moveTo>
                <a:lnTo>
                  <a:pt x="52514" y="41465"/>
                </a:lnTo>
                <a:lnTo>
                  <a:pt x="63611" y="44332"/>
                </a:lnTo>
                <a:lnTo>
                  <a:pt x="69361" y="22183"/>
                </a:lnTo>
                <a:lnTo>
                  <a:pt x="58165" y="19291"/>
                </a:lnTo>
                <a:close/>
              </a:path>
              <a:path w="948054" h="271779">
                <a:moveTo>
                  <a:pt x="70112" y="19291"/>
                </a:moveTo>
                <a:lnTo>
                  <a:pt x="58165" y="19291"/>
                </a:lnTo>
                <a:lnTo>
                  <a:pt x="69361" y="22183"/>
                </a:lnTo>
                <a:lnTo>
                  <a:pt x="70112" y="19291"/>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42560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90"/>
              </a:spcBef>
            </a:pPr>
            <a:r>
              <a:rPr lang="fr-FR" spc="-5" dirty="0" err="1">
                <a:latin typeface="Arial"/>
                <a:cs typeface="Arial"/>
              </a:rPr>
              <a:t>Secondary</a:t>
            </a:r>
            <a:r>
              <a:rPr lang="fr-FR" spc="-30" dirty="0">
                <a:latin typeface="Arial"/>
                <a:cs typeface="Arial"/>
              </a:rPr>
              <a:t> </a:t>
            </a:r>
            <a:r>
              <a:rPr lang="fr-FR" spc="-10" dirty="0" err="1">
                <a:latin typeface="Arial"/>
                <a:cs typeface="Arial"/>
              </a:rPr>
              <a:t>NameNode</a:t>
            </a:r>
            <a:endParaRPr lang="fr-FR" dirty="0">
              <a:latin typeface="Arial"/>
              <a:cs typeface="Arial"/>
            </a:endParaRPr>
          </a:p>
        </p:txBody>
      </p:sp>
      <p:sp>
        <p:nvSpPr>
          <p:cNvPr id="3" name="Espace réservé du contenu 2"/>
          <p:cNvSpPr>
            <a:spLocks noGrp="1"/>
          </p:cNvSpPr>
          <p:nvPr>
            <p:ph idx="1"/>
          </p:nvPr>
        </p:nvSpPr>
        <p:spPr>
          <a:xfrm>
            <a:off x="35496" y="1188720"/>
            <a:ext cx="8906256" cy="2096264"/>
          </a:xfrm>
        </p:spPr>
        <p:txBody>
          <a:bodyPr/>
          <a:lstStyle/>
          <a:p>
            <a:pPr marL="162560" indent="-139065">
              <a:spcBef>
                <a:spcPts val="1325"/>
              </a:spcBef>
              <a:buSzPct val="121052"/>
              <a:tabLst>
                <a:tab pos="163195" algn="l"/>
              </a:tabLst>
            </a:pPr>
            <a:r>
              <a:rPr lang="en-US" sz="1800" dirty="0">
                <a:latin typeface="Arial"/>
                <a:cs typeface="Arial"/>
              </a:rPr>
              <a:t>During operation </a:t>
            </a:r>
            <a:r>
              <a:rPr lang="en-US" sz="1800" spc="5" dirty="0">
                <a:latin typeface="Arial"/>
                <a:cs typeface="Arial"/>
              </a:rPr>
              <a:t>primary </a:t>
            </a:r>
            <a:r>
              <a:rPr lang="en-US" sz="1800" spc="5" dirty="0" err="1">
                <a:latin typeface="Arial"/>
                <a:cs typeface="Arial"/>
              </a:rPr>
              <a:t>NameNode</a:t>
            </a:r>
            <a:r>
              <a:rPr lang="en-US" sz="1800" spc="5" dirty="0">
                <a:latin typeface="Arial"/>
                <a:cs typeface="Arial"/>
              </a:rPr>
              <a:t> cannot merge </a:t>
            </a:r>
            <a:r>
              <a:rPr lang="en-US" sz="1800" spc="10" dirty="0" err="1">
                <a:latin typeface="Arial"/>
                <a:cs typeface="Arial"/>
              </a:rPr>
              <a:t>fsImage</a:t>
            </a:r>
            <a:r>
              <a:rPr lang="en-US" sz="1800" spc="10" dirty="0">
                <a:latin typeface="Arial"/>
                <a:cs typeface="Arial"/>
              </a:rPr>
              <a:t> </a:t>
            </a:r>
            <a:r>
              <a:rPr lang="en-US" sz="1800" spc="5" dirty="0">
                <a:latin typeface="Arial"/>
                <a:cs typeface="Arial"/>
              </a:rPr>
              <a:t>and edits</a:t>
            </a:r>
            <a:r>
              <a:rPr lang="en-US" sz="1800" spc="-130" dirty="0">
                <a:latin typeface="Arial"/>
                <a:cs typeface="Arial"/>
              </a:rPr>
              <a:t> </a:t>
            </a:r>
            <a:r>
              <a:rPr lang="en-US" sz="1800" dirty="0">
                <a:latin typeface="Arial"/>
                <a:cs typeface="Arial"/>
              </a:rPr>
              <a:t>log</a:t>
            </a:r>
          </a:p>
          <a:p>
            <a:pPr marL="162560" indent="-139065">
              <a:spcBef>
                <a:spcPts val="190"/>
              </a:spcBef>
              <a:buSzPct val="121052"/>
              <a:tabLst>
                <a:tab pos="163195" algn="l"/>
              </a:tabLst>
            </a:pPr>
            <a:r>
              <a:rPr lang="en-US" sz="1800" spc="5" dirty="0">
                <a:latin typeface="Arial"/>
                <a:cs typeface="Arial"/>
              </a:rPr>
              <a:t>This </a:t>
            </a:r>
            <a:r>
              <a:rPr lang="en-US" sz="1800" dirty="0">
                <a:latin typeface="Arial"/>
                <a:cs typeface="Arial"/>
              </a:rPr>
              <a:t>is </a:t>
            </a:r>
            <a:r>
              <a:rPr lang="en-US" sz="1800" spc="5" dirty="0">
                <a:latin typeface="Arial"/>
                <a:cs typeface="Arial"/>
              </a:rPr>
              <a:t>done on the secondary</a:t>
            </a:r>
            <a:r>
              <a:rPr lang="en-US" sz="1800" spc="-60" dirty="0">
                <a:latin typeface="Arial"/>
                <a:cs typeface="Arial"/>
              </a:rPr>
              <a:t> </a:t>
            </a:r>
            <a:r>
              <a:rPr lang="en-US" sz="1800" spc="5" dirty="0" err="1">
                <a:latin typeface="Arial"/>
                <a:cs typeface="Arial"/>
              </a:rPr>
              <a:t>NameNode</a:t>
            </a:r>
            <a:endParaRPr lang="en-US" sz="1800" dirty="0">
              <a:latin typeface="Arial"/>
              <a:cs typeface="Arial"/>
            </a:endParaRPr>
          </a:p>
          <a:p>
            <a:pPr marL="298450" lvl="1" indent="-100965">
              <a:spcBef>
                <a:spcPts val="235"/>
              </a:spcBef>
              <a:buSzPct val="81250"/>
              <a:buFont typeface="Wingdings"/>
              <a:buChar char=""/>
              <a:tabLst>
                <a:tab pos="299085" algn="l"/>
              </a:tabLst>
            </a:pPr>
            <a:r>
              <a:rPr lang="en-US" sz="1600" spc="15" dirty="0">
                <a:latin typeface="Arial"/>
                <a:cs typeface="Arial"/>
              </a:rPr>
              <a:t>Every </a:t>
            </a:r>
            <a:r>
              <a:rPr lang="en-US" sz="1600" spc="10" dirty="0">
                <a:latin typeface="Arial"/>
                <a:cs typeface="Arial"/>
              </a:rPr>
              <a:t>couple minutes, </a:t>
            </a:r>
            <a:r>
              <a:rPr lang="en-US" sz="1600" spc="15" dirty="0">
                <a:latin typeface="Arial"/>
                <a:cs typeface="Arial"/>
              </a:rPr>
              <a:t>secondary </a:t>
            </a:r>
            <a:r>
              <a:rPr lang="en-US" sz="1600" spc="15" dirty="0" err="1">
                <a:latin typeface="Arial"/>
                <a:cs typeface="Arial"/>
              </a:rPr>
              <a:t>NameNode</a:t>
            </a:r>
            <a:r>
              <a:rPr lang="en-US" sz="1600" spc="15" dirty="0">
                <a:latin typeface="Arial"/>
                <a:cs typeface="Arial"/>
              </a:rPr>
              <a:t> </a:t>
            </a:r>
            <a:r>
              <a:rPr lang="en-US" sz="1600" spc="10" dirty="0">
                <a:latin typeface="Arial"/>
                <a:cs typeface="Arial"/>
              </a:rPr>
              <a:t>copies </a:t>
            </a:r>
            <a:r>
              <a:rPr lang="en-US" sz="1600" spc="15" dirty="0">
                <a:latin typeface="Arial"/>
                <a:cs typeface="Arial"/>
              </a:rPr>
              <a:t>new </a:t>
            </a:r>
            <a:r>
              <a:rPr lang="en-US" sz="1600" spc="10" dirty="0">
                <a:latin typeface="Arial"/>
                <a:cs typeface="Arial"/>
              </a:rPr>
              <a:t>edit log from </a:t>
            </a:r>
            <a:r>
              <a:rPr lang="en-US" sz="1600" spc="15" dirty="0">
                <a:latin typeface="Arial"/>
                <a:cs typeface="Arial"/>
              </a:rPr>
              <a:t>primary</a:t>
            </a:r>
            <a:r>
              <a:rPr lang="en-US" sz="1600" spc="155" dirty="0">
                <a:latin typeface="Arial"/>
                <a:cs typeface="Arial"/>
              </a:rPr>
              <a:t> </a:t>
            </a:r>
            <a:r>
              <a:rPr lang="en-US" sz="1600" spc="20" dirty="0">
                <a:latin typeface="Arial"/>
                <a:cs typeface="Arial"/>
              </a:rPr>
              <a:t>NN</a:t>
            </a:r>
            <a:endParaRPr lang="en-US" sz="1600" dirty="0">
              <a:latin typeface="Arial"/>
              <a:cs typeface="Arial"/>
            </a:endParaRPr>
          </a:p>
          <a:p>
            <a:pPr marL="298450" lvl="1" indent="-100965">
              <a:spcBef>
                <a:spcPts val="225"/>
              </a:spcBef>
              <a:buSzPct val="81250"/>
              <a:buFont typeface="Wingdings"/>
              <a:buChar char=""/>
              <a:tabLst>
                <a:tab pos="299085" algn="l"/>
              </a:tabLst>
            </a:pPr>
            <a:r>
              <a:rPr lang="en-US" sz="1600" spc="10" dirty="0">
                <a:latin typeface="Arial"/>
                <a:cs typeface="Arial"/>
              </a:rPr>
              <a:t>Merges edits log into</a:t>
            </a:r>
            <a:r>
              <a:rPr lang="en-US" sz="1600" spc="70" dirty="0">
                <a:latin typeface="Arial"/>
                <a:cs typeface="Arial"/>
              </a:rPr>
              <a:t> </a:t>
            </a:r>
            <a:r>
              <a:rPr lang="en-US" sz="1600" spc="15" dirty="0" err="1">
                <a:latin typeface="Arial"/>
                <a:cs typeface="Arial"/>
              </a:rPr>
              <a:t>fsimage</a:t>
            </a:r>
            <a:endParaRPr lang="en-US" sz="1600" dirty="0">
              <a:latin typeface="Arial"/>
              <a:cs typeface="Arial"/>
            </a:endParaRPr>
          </a:p>
          <a:p>
            <a:pPr marL="298450" lvl="1" indent="-100965">
              <a:spcBef>
                <a:spcPts val="235"/>
              </a:spcBef>
              <a:buSzPct val="81250"/>
              <a:buFont typeface="Wingdings"/>
              <a:buChar char=""/>
              <a:tabLst>
                <a:tab pos="299085" algn="l"/>
              </a:tabLst>
            </a:pPr>
            <a:r>
              <a:rPr lang="en-US" sz="1600" spc="10" dirty="0">
                <a:latin typeface="Arial"/>
                <a:cs typeface="Arial"/>
              </a:rPr>
              <a:t>Copies </a:t>
            </a:r>
            <a:r>
              <a:rPr lang="en-US" sz="1600" spc="15" dirty="0">
                <a:latin typeface="Arial"/>
                <a:cs typeface="Arial"/>
              </a:rPr>
              <a:t>the new merged </a:t>
            </a:r>
            <a:r>
              <a:rPr lang="en-US" sz="1600" spc="15" dirty="0" err="1">
                <a:latin typeface="Arial"/>
                <a:cs typeface="Arial"/>
              </a:rPr>
              <a:t>fsImage</a:t>
            </a:r>
            <a:r>
              <a:rPr lang="en-US" sz="1600" spc="15" dirty="0">
                <a:latin typeface="Arial"/>
                <a:cs typeface="Arial"/>
              </a:rPr>
              <a:t> back </a:t>
            </a:r>
            <a:r>
              <a:rPr lang="en-US" sz="1600" spc="10" dirty="0">
                <a:latin typeface="Arial"/>
                <a:cs typeface="Arial"/>
              </a:rPr>
              <a:t>to </a:t>
            </a:r>
            <a:r>
              <a:rPr lang="en-US" sz="1600" spc="15" dirty="0">
                <a:latin typeface="Arial"/>
                <a:cs typeface="Arial"/>
              </a:rPr>
              <a:t>primary</a:t>
            </a:r>
            <a:r>
              <a:rPr lang="en-US" sz="1600" spc="65" dirty="0">
                <a:latin typeface="Arial"/>
                <a:cs typeface="Arial"/>
              </a:rPr>
              <a:t> </a:t>
            </a:r>
            <a:r>
              <a:rPr lang="en-US" sz="1600" spc="20" dirty="0" err="1">
                <a:latin typeface="Arial"/>
                <a:cs typeface="Arial"/>
              </a:rPr>
              <a:t>NameNode</a:t>
            </a:r>
            <a:endParaRPr lang="en-US" sz="1600" dirty="0">
              <a:latin typeface="Arial"/>
              <a:cs typeface="Arial"/>
            </a:endParaRPr>
          </a:p>
          <a:p>
            <a:pPr marL="162560" indent="-139065">
              <a:spcBef>
                <a:spcPts val="190"/>
              </a:spcBef>
              <a:buSzPct val="121052"/>
              <a:tabLst>
                <a:tab pos="163195" algn="l"/>
              </a:tabLst>
            </a:pPr>
            <a:r>
              <a:rPr lang="en-US" sz="1800" dirty="0">
                <a:latin typeface="Arial"/>
                <a:cs typeface="Arial"/>
              </a:rPr>
              <a:t>Not </a:t>
            </a:r>
            <a:r>
              <a:rPr lang="en-US" sz="1800" spc="5" dirty="0">
                <a:latin typeface="Arial"/>
                <a:cs typeface="Arial"/>
              </a:rPr>
              <a:t>HA </a:t>
            </a:r>
            <a:r>
              <a:rPr lang="en-US" sz="1800" dirty="0">
                <a:latin typeface="Arial"/>
                <a:cs typeface="Arial"/>
              </a:rPr>
              <a:t>but </a:t>
            </a:r>
            <a:r>
              <a:rPr lang="en-US" sz="1800" spc="5" dirty="0">
                <a:latin typeface="Arial"/>
                <a:cs typeface="Arial"/>
              </a:rPr>
              <a:t>faster startup</a:t>
            </a:r>
            <a:r>
              <a:rPr lang="en-US" sz="1800" spc="-25" dirty="0">
                <a:latin typeface="Arial"/>
                <a:cs typeface="Arial"/>
              </a:rPr>
              <a:t> </a:t>
            </a:r>
            <a:r>
              <a:rPr lang="en-US" sz="1800" spc="10" dirty="0">
                <a:latin typeface="Arial"/>
                <a:cs typeface="Arial"/>
              </a:rPr>
              <a:t>time</a:t>
            </a:r>
            <a:endParaRPr lang="en-US" sz="1800" dirty="0">
              <a:latin typeface="Arial"/>
              <a:cs typeface="Arial"/>
            </a:endParaRPr>
          </a:p>
          <a:p>
            <a:pPr marL="298450" lvl="1" indent="-100965">
              <a:spcBef>
                <a:spcPts val="235"/>
              </a:spcBef>
              <a:buSzPct val="81250"/>
              <a:buFont typeface="Wingdings"/>
              <a:buChar char=""/>
              <a:tabLst>
                <a:tab pos="299085" algn="l"/>
              </a:tabLst>
            </a:pPr>
            <a:r>
              <a:rPr lang="en-US" sz="1600" spc="15" dirty="0">
                <a:latin typeface="Arial"/>
                <a:cs typeface="Arial"/>
              </a:rPr>
              <a:t>Secondary </a:t>
            </a:r>
            <a:r>
              <a:rPr lang="en-US" sz="1600" spc="20" dirty="0">
                <a:latin typeface="Arial"/>
                <a:cs typeface="Arial"/>
              </a:rPr>
              <a:t>NN </a:t>
            </a:r>
            <a:r>
              <a:rPr lang="en-US" sz="1600" spc="15" dirty="0">
                <a:latin typeface="Arial"/>
                <a:cs typeface="Arial"/>
              </a:rPr>
              <a:t>does </a:t>
            </a:r>
            <a:r>
              <a:rPr lang="en-US" sz="1600" spc="10" dirty="0">
                <a:latin typeface="Arial"/>
                <a:cs typeface="Arial"/>
              </a:rPr>
              <a:t>not </a:t>
            </a:r>
            <a:r>
              <a:rPr lang="en-US" sz="1600" spc="15" dirty="0">
                <a:latin typeface="Arial"/>
                <a:cs typeface="Arial"/>
              </a:rPr>
              <a:t>have complete image. </a:t>
            </a:r>
            <a:r>
              <a:rPr lang="en-US" sz="1600" spc="10" dirty="0">
                <a:latin typeface="Arial"/>
                <a:cs typeface="Arial"/>
              </a:rPr>
              <a:t>In-flight transactions would </a:t>
            </a:r>
            <a:r>
              <a:rPr lang="en-US" sz="1600" spc="15" dirty="0">
                <a:latin typeface="Arial"/>
                <a:cs typeface="Arial"/>
              </a:rPr>
              <a:t>be</a:t>
            </a:r>
            <a:r>
              <a:rPr lang="en-US" sz="1600" spc="170" dirty="0">
                <a:latin typeface="Arial"/>
                <a:cs typeface="Arial"/>
              </a:rPr>
              <a:t> </a:t>
            </a:r>
            <a:r>
              <a:rPr lang="en-US" sz="1600" spc="10" dirty="0">
                <a:latin typeface="Arial"/>
                <a:cs typeface="Arial"/>
              </a:rPr>
              <a:t>lost</a:t>
            </a:r>
            <a:endParaRPr lang="en-US" sz="1600" dirty="0">
              <a:latin typeface="Arial"/>
              <a:cs typeface="Arial"/>
            </a:endParaRPr>
          </a:p>
          <a:p>
            <a:pPr marL="298450" lvl="1" indent="-100965">
              <a:spcBef>
                <a:spcPts val="225"/>
              </a:spcBef>
              <a:buSzPct val="81250"/>
              <a:buFont typeface="Wingdings"/>
              <a:buChar char=""/>
              <a:tabLst>
                <a:tab pos="299085" algn="l"/>
              </a:tabLst>
            </a:pPr>
            <a:r>
              <a:rPr lang="en-US" sz="1600" spc="15" dirty="0">
                <a:latin typeface="Arial"/>
                <a:cs typeface="Arial"/>
              </a:rPr>
              <a:t>Primary </a:t>
            </a:r>
            <a:r>
              <a:rPr lang="en-US" sz="1600" spc="15" dirty="0" err="1">
                <a:latin typeface="Arial"/>
                <a:cs typeface="Arial"/>
              </a:rPr>
              <a:t>NameNode</a:t>
            </a:r>
            <a:r>
              <a:rPr lang="en-US" sz="1600" spc="15" dirty="0">
                <a:latin typeface="Arial"/>
                <a:cs typeface="Arial"/>
              </a:rPr>
              <a:t> needs to merge </a:t>
            </a:r>
            <a:r>
              <a:rPr lang="en-US" sz="1600" spc="10" dirty="0">
                <a:latin typeface="Arial"/>
                <a:cs typeface="Arial"/>
              </a:rPr>
              <a:t>less during</a:t>
            </a:r>
            <a:r>
              <a:rPr lang="en-US" sz="1600" spc="45" dirty="0">
                <a:latin typeface="Arial"/>
                <a:cs typeface="Arial"/>
              </a:rPr>
              <a:t> </a:t>
            </a:r>
            <a:r>
              <a:rPr lang="en-US" sz="1600" spc="10" dirty="0">
                <a:latin typeface="Arial"/>
                <a:cs typeface="Arial"/>
              </a:rPr>
              <a:t>startup</a:t>
            </a:r>
            <a:endParaRPr lang="en-US" sz="1600" dirty="0">
              <a:latin typeface="Arial"/>
              <a:cs typeface="Arial"/>
            </a:endParaRPr>
          </a:p>
          <a:p>
            <a:pPr marL="162560" indent="-139065">
              <a:spcBef>
                <a:spcPts val="204"/>
              </a:spcBef>
              <a:buSzPct val="121052"/>
              <a:tabLst>
                <a:tab pos="163195" algn="l"/>
              </a:tabLst>
            </a:pPr>
            <a:r>
              <a:rPr lang="en-US" sz="1800" spc="20" dirty="0">
                <a:latin typeface="Arial"/>
                <a:cs typeface="Arial"/>
              </a:rPr>
              <a:t>Was </a:t>
            </a:r>
            <a:r>
              <a:rPr lang="en-US" sz="1800" spc="5" dirty="0">
                <a:latin typeface="Arial"/>
                <a:cs typeface="Arial"/>
              </a:rPr>
              <a:t>temporarily deprecated because </a:t>
            </a:r>
            <a:r>
              <a:rPr lang="en-US" sz="1800" dirty="0">
                <a:latin typeface="Arial"/>
                <a:cs typeface="Arial"/>
              </a:rPr>
              <a:t>of </a:t>
            </a:r>
            <a:r>
              <a:rPr lang="en-US" sz="1800" spc="5" dirty="0" err="1">
                <a:latin typeface="Arial"/>
                <a:cs typeface="Arial"/>
              </a:rPr>
              <a:t>NameNode</a:t>
            </a:r>
            <a:r>
              <a:rPr lang="en-US" sz="1800" spc="5" dirty="0">
                <a:latin typeface="Arial"/>
                <a:cs typeface="Arial"/>
              </a:rPr>
              <a:t> HA </a:t>
            </a:r>
            <a:r>
              <a:rPr lang="en-US" sz="1800" dirty="0">
                <a:latin typeface="Arial"/>
                <a:cs typeface="Arial"/>
              </a:rPr>
              <a:t>but </a:t>
            </a:r>
            <a:r>
              <a:rPr lang="en-US" sz="1800" spc="5" dirty="0">
                <a:latin typeface="Arial"/>
                <a:cs typeface="Arial"/>
              </a:rPr>
              <a:t>has </a:t>
            </a:r>
            <a:r>
              <a:rPr lang="en-US" sz="1800" spc="10" dirty="0">
                <a:latin typeface="Arial"/>
                <a:cs typeface="Arial"/>
              </a:rPr>
              <a:t>some</a:t>
            </a:r>
            <a:r>
              <a:rPr lang="en-US" sz="1800" spc="-114" dirty="0">
                <a:latin typeface="Arial"/>
                <a:cs typeface="Arial"/>
              </a:rPr>
              <a:t> </a:t>
            </a:r>
            <a:r>
              <a:rPr lang="en-US" sz="1800" dirty="0">
                <a:latin typeface="Arial"/>
                <a:cs typeface="Arial"/>
              </a:rPr>
              <a:t>advantages</a:t>
            </a:r>
          </a:p>
          <a:p>
            <a:pPr marL="298450" lvl="1" indent="-100965">
              <a:spcBef>
                <a:spcPts val="220"/>
              </a:spcBef>
              <a:buSzPct val="81250"/>
              <a:buFont typeface="Wingdings"/>
              <a:buChar char=""/>
              <a:tabLst>
                <a:tab pos="299085" algn="l"/>
              </a:tabLst>
            </a:pPr>
            <a:r>
              <a:rPr lang="en-US" sz="1600" spc="15" dirty="0">
                <a:latin typeface="Arial"/>
                <a:cs typeface="Arial"/>
              </a:rPr>
              <a:t>(No need </a:t>
            </a:r>
            <a:r>
              <a:rPr lang="en-US" sz="1600" spc="10" dirty="0">
                <a:latin typeface="Arial"/>
                <a:cs typeface="Arial"/>
              </a:rPr>
              <a:t>for </a:t>
            </a:r>
            <a:r>
              <a:rPr lang="en-US" sz="1600" spc="15" dirty="0">
                <a:latin typeface="Arial"/>
                <a:cs typeface="Arial"/>
              </a:rPr>
              <a:t>Quorum nodes, </a:t>
            </a:r>
            <a:r>
              <a:rPr lang="en-US" sz="1600" spc="10" dirty="0">
                <a:latin typeface="Arial"/>
                <a:cs typeface="Arial"/>
              </a:rPr>
              <a:t>less network </a:t>
            </a:r>
            <a:r>
              <a:rPr lang="en-US" sz="1600" spc="5" dirty="0">
                <a:latin typeface="Arial"/>
                <a:cs typeface="Arial"/>
              </a:rPr>
              <a:t>traffic, </a:t>
            </a:r>
            <a:r>
              <a:rPr lang="en-US" sz="1600" spc="10" dirty="0">
                <a:latin typeface="Arial"/>
                <a:cs typeface="Arial"/>
              </a:rPr>
              <a:t>less </a:t>
            </a:r>
            <a:r>
              <a:rPr lang="en-US" sz="1600" spc="15" dirty="0">
                <a:latin typeface="Arial"/>
                <a:cs typeface="Arial"/>
              </a:rPr>
              <a:t>moving </a:t>
            </a:r>
            <a:r>
              <a:rPr lang="en-US" sz="1600" spc="10" dirty="0">
                <a:latin typeface="Arial"/>
                <a:cs typeface="Arial"/>
              </a:rPr>
              <a:t>parts</a:t>
            </a:r>
            <a:r>
              <a:rPr lang="en-US" sz="1600" spc="145" dirty="0">
                <a:latin typeface="Arial"/>
                <a:cs typeface="Arial"/>
              </a:rPr>
              <a:t> </a:t>
            </a:r>
            <a:r>
              <a:rPr lang="en-US" sz="1600" spc="10" dirty="0">
                <a:latin typeface="Arial"/>
                <a:cs typeface="Arial"/>
              </a:rPr>
              <a:t>)</a:t>
            </a:r>
            <a:endParaRPr lang="en-US" sz="1600" dirty="0">
              <a:latin typeface="Arial"/>
              <a:cs typeface="Arial"/>
            </a:endParaRPr>
          </a:p>
        </p:txBody>
      </p:sp>
      <p:sp>
        <p:nvSpPr>
          <p:cNvPr id="4" name="object 8"/>
          <p:cNvSpPr/>
          <p:nvPr/>
        </p:nvSpPr>
        <p:spPr>
          <a:xfrm>
            <a:off x="2227402" y="5491790"/>
            <a:ext cx="0" cy="478790"/>
          </a:xfrm>
          <a:custGeom>
            <a:avLst/>
            <a:gdLst/>
            <a:ahLst/>
            <a:cxnLst/>
            <a:rect l="l" t="t" r="r" b="b"/>
            <a:pathLst>
              <a:path h="478789">
                <a:moveTo>
                  <a:pt x="0" y="0"/>
                </a:moveTo>
                <a:lnTo>
                  <a:pt x="0" y="478493"/>
                </a:lnTo>
              </a:path>
            </a:pathLst>
          </a:custGeom>
          <a:ln w="10604">
            <a:solidFill>
              <a:srgbClr val="666666"/>
            </a:solidFill>
          </a:ln>
        </p:spPr>
        <p:txBody>
          <a:bodyPr wrap="square" lIns="0" tIns="0" rIns="0" bIns="0" rtlCol="0"/>
          <a:lstStyle/>
          <a:p>
            <a:endParaRPr/>
          </a:p>
        </p:txBody>
      </p:sp>
      <p:sp>
        <p:nvSpPr>
          <p:cNvPr id="5" name="object 9"/>
          <p:cNvSpPr/>
          <p:nvPr/>
        </p:nvSpPr>
        <p:spPr>
          <a:xfrm>
            <a:off x="2222100" y="5414333"/>
            <a:ext cx="1206500" cy="89535"/>
          </a:xfrm>
          <a:custGeom>
            <a:avLst/>
            <a:gdLst/>
            <a:ahLst/>
            <a:cxnLst/>
            <a:rect l="l" t="t" r="r" b="b"/>
            <a:pathLst>
              <a:path w="1206500" h="89535">
                <a:moveTo>
                  <a:pt x="604545" y="0"/>
                </a:moveTo>
                <a:lnTo>
                  <a:pt x="528712" y="603"/>
                </a:lnTo>
                <a:lnTo>
                  <a:pt x="455689" y="2365"/>
                </a:lnTo>
                <a:lnTo>
                  <a:pt x="386045" y="5214"/>
                </a:lnTo>
                <a:lnTo>
                  <a:pt x="320344" y="9076"/>
                </a:lnTo>
                <a:lnTo>
                  <a:pt x="259154" y="13879"/>
                </a:lnTo>
                <a:lnTo>
                  <a:pt x="203042" y="19550"/>
                </a:lnTo>
                <a:lnTo>
                  <a:pt x="152572" y="26016"/>
                </a:lnTo>
                <a:lnTo>
                  <a:pt x="108313" y="33206"/>
                </a:lnTo>
                <a:lnTo>
                  <a:pt x="70831" y="41046"/>
                </a:lnTo>
                <a:lnTo>
                  <a:pt x="18463" y="58386"/>
                </a:lnTo>
                <a:lnTo>
                  <a:pt x="0" y="77457"/>
                </a:lnTo>
                <a:lnTo>
                  <a:pt x="4710" y="87172"/>
                </a:lnTo>
                <a:lnTo>
                  <a:pt x="7645" y="89169"/>
                </a:lnTo>
                <a:lnTo>
                  <a:pt x="7645" y="85089"/>
                </a:lnTo>
                <a:lnTo>
                  <a:pt x="12355" y="75374"/>
                </a:lnTo>
                <a:lnTo>
                  <a:pt x="48337" y="57095"/>
                </a:lnTo>
                <a:lnTo>
                  <a:pt x="115958" y="40834"/>
                </a:lnTo>
                <a:lnTo>
                  <a:pt x="160217" y="33643"/>
                </a:lnTo>
                <a:lnTo>
                  <a:pt x="210685" y="27175"/>
                </a:lnTo>
                <a:lnTo>
                  <a:pt x="266797" y="21503"/>
                </a:lnTo>
                <a:lnTo>
                  <a:pt x="327985" y="16699"/>
                </a:lnTo>
                <a:lnTo>
                  <a:pt x="393684" y="12836"/>
                </a:lnTo>
                <a:lnTo>
                  <a:pt x="463327" y="9986"/>
                </a:lnTo>
                <a:lnTo>
                  <a:pt x="536347" y="8223"/>
                </a:lnTo>
                <a:lnTo>
                  <a:pt x="863955" y="7620"/>
                </a:lnTo>
                <a:lnTo>
                  <a:pt x="823033" y="5214"/>
                </a:lnTo>
                <a:lnTo>
                  <a:pt x="753393" y="2365"/>
                </a:lnTo>
                <a:lnTo>
                  <a:pt x="680375" y="603"/>
                </a:lnTo>
                <a:lnTo>
                  <a:pt x="604545" y="0"/>
                </a:lnTo>
                <a:close/>
              </a:path>
              <a:path w="1206500" h="89535">
                <a:moveTo>
                  <a:pt x="873446" y="8177"/>
                </a:moveTo>
                <a:lnTo>
                  <a:pt x="688007" y="8223"/>
                </a:lnTo>
                <a:lnTo>
                  <a:pt x="761026" y="9986"/>
                </a:lnTo>
                <a:lnTo>
                  <a:pt x="830666" y="12836"/>
                </a:lnTo>
                <a:lnTo>
                  <a:pt x="896361" y="16699"/>
                </a:lnTo>
                <a:lnTo>
                  <a:pt x="957546" y="21503"/>
                </a:lnTo>
                <a:lnTo>
                  <a:pt x="1013653" y="27175"/>
                </a:lnTo>
                <a:lnTo>
                  <a:pt x="1064117" y="33643"/>
                </a:lnTo>
                <a:lnTo>
                  <a:pt x="1108372" y="40834"/>
                </a:lnTo>
                <a:lnTo>
                  <a:pt x="1145850" y="48676"/>
                </a:lnTo>
                <a:lnTo>
                  <a:pt x="1198211" y="66018"/>
                </a:lnTo>
                <a:lnTo>
                  <a:pt x="1206094" y="71382"/>
                </a:lnTo>
                <a:lnTo>
                  <a:pt x="1204330" y="67742"/>
                </a:lnTo>
                <a:lnTo>
                  <a:pt x="1168352" y="49464"/>
                </a:lnTo>
                <a:lnTo>
                  <a:pt x="1100739" y="33206"/>
                </a:lnTo>
                <a:lnTo>
                  <a:pt x="1056485" y="26016"/>
                </a:lnTo>
                <a:lnTo>
                  <a:pt x="1006021" y="19550"/>
                </a:lnTo>
                <a:lnTo>
                  <a:pt x="949913" y="13879"/>
                </a:lnTo>
                <a:lnTo>
                  <a:pt x="888728" y="9076"/>
                </a:lnTo>
                <a:lnTo>
                  <a:pt x="873446" y="8177"/>
                </a:lnTo>
                <a:close/>
              </a:path>
            </a:pathLst>
          </a:custGeom>
          <a:solidFill>
            <a:srgbClr val="666666"/>
          </a:solidFill>
        </p:spPr>
        <p:txBody>
          <a:bodyPr wrap="square" lIns="0" tIns="0" rIns="0" bIns="0" rtlCol="0"/>
          <a:lstStyle/>
          <a:p>
            <a:endParaRPr/>
          </a:p>
        </p:txBody>
      </p:sp>
      <p:sp>
        <p:nvSpPr>
          <p:cNvPr id="6" name="object 10"/>
          <p:cNvSpPr/>
          <p:nvPr/>
        </p:nvSpPr>
        <p:spPr>
          <a:xfrm>
            <a:off x="2218316" y="5410510"/>
            <a:ext cx="1216660" cy="574675"/>
          </a:xfrm>
          <a:custGeom>
            <a:avLst/>
            <a:gdLst/>
            <a:ahLst/>
            <a:cxnLst/>
            <a:rect l="l" t="t" r="r" b="b"/>
            <a:pathLst>
              <a:path w="1216660" h="574675">
                <a:moveTo>
                  <a:pt x="608317" y="0"/>
                </a:moveTo>
                <a:lnTo>
                  <a:pt x="546430" y="355"/>
                </a:lnTo>
                <a:lnTo>
                  <a:pt x="486371" y="1600"/>
                </a:lnTo>
                <a:lnTo>
                  <a:pt x="428358" y="3441"/>
                </a:lnTo>
                <a:lnTo>
                  <a:pt x="372770" y="6070"/>
                </a:lnTo>
                <a:lnTo>
                  <a:pt x="294576" y="11239"/>
                </a:lnTo>
                <a:lnTo>
                  <a:pt x="246291" y="15366"/>
                </a:lnTo>
                <a:lnTo>
                  <a:pt x="180314" y="22707"/>
                </a:lnTo>
                <a:lnTo>
                  <a:pt x="141274" y="28219"/>
                </a:lnTo>
                <a:lnTo>
                  <a:pt x="90462" y="37401"/>
                </a:lnTo>
                <a:lnTo>
                  <a:pt x="50126" y="47459"/>
                </a:lnTo>
                <a:lnTo>
                  <a:pt x="13817" y="62649"/>
                </a:lnTo>
                <a:lnTo>
                  <a:pt x="0" y="546620"/>
                </a:lnTo>
                <a:lnTo>
                  <a:pt x="939" y="551294"/>
                </a:lnTo>
                <a:lnTo>
                  <a:pt x="34185" y="574467"/>
                </a:lnTo>
                <a:lnTo>
                  <a:pt x="29893" y="572744"/>
                </a:lnTo>
                <a:lnTo>
                  <a:pt x="16140" y="563387"/>
                </a:lnTo>
                <a:lnTo>
                  <a:pt x="11430" y="553669"/>
                </a:lnTo>
                <a:lnTo>
                  <a:pt x="11430" y="553166"/>
                </a:lnTo>
                <a:lnTo>
                  <a:pt x="9931" y="551662"/>
                </a:lnTo>
                <a:lnTo>
                  <a:pt x="8216" y="548741"/>
                </a:lnTo>
                <a:lnTo>
                  <a:pt x="7607" y="545744"/>
                </a:lnTo>
                <a:lnTo>
                  <a:pt x="7607" y="95326"/>
                </a:lnTo>
                <a:lnTo>
                  <a:pt x="11430" y="95326"/>
                </a:lnTo>
                <a:lnTo>
                  <a:pt x="11430" y="88912"/>
                </a:lnTo>
                <a:lnTo>
                  <a:pt x="11612" y="88536"/>
                </a:lnTo>
                <a:lnTo>
                  <a:pt x="9931" y="86855"/>
                </a:lnTo>
                <a:lnTo>
                  <a:pt x="8216" y="83934"/>
                </a:lnTo>
                <a:lnTo>
                  <a:pt x="7683" y="81305"/>
                </a:lnTo>
                <a:lnTo>
                  <a:pt x="8216" y="78689"/>
                </a:lnTo>
                <a:lnTo>
                  <a:pt x="9944" y="75742"/>
                </a:lnTo>
                <a:lnTo>
                  <a:pt x="52501" y="54711"/>
                </a:lnTo>
                <a:lnTo>
                  <a:pt x="92113" y="44856"/>
                </a:lnTo>
                <a:lnTo>
                  <a:pt x="142532" y="35737"/>
                </a:lnTo>
                <a:lnTo>
                  <a:pt x="181356" y="30264"/>
                </a:lnTo>
                <a:lnTo>
                  <a:pt x="247091" y="22948"/>
                </a:lnTo>
                <a:lnTo>
                  <a:pt x="295224" y="18834"/>
                </a:lnTo>
                <a:lnTo>
                  <a:pt x="373227" y="13690"/>
                </a:lnTo>
                <a:lnTo>
                  <a:pt x="428726" y="11061"/>
                </a:lnTo>
                <a:lnTo>
                  <a:pt x="486613" y="9232"/>
                </a:lnTo>
                <a:lnTo>
                  <a:pt x="546582" y="7988"/>
                </a:lnTo>
                <a:lnTo>
                  <a:pt x="869853" y="7632"/>
                </a:lnTo>
                <a:lnTo>
                  <a:pt x="843851" y="6070"/>
                </a:lnTo>
                <a:lnTo>
                  <a:pt x="788263" y="3441"/>
                </a:lnTo>
                <a:lnTo>
                  <a:pt x="730262" y="1600"/>
                </a:lnTo>
                <a:lnTo>
                  <a:pt x="670204" y="355"/>
                </a:lnTo>
                <a:lnTo>
                  <a:pt x="608317" y="0"/>
                </a:lnTo>
                <a:close/>
              </a:path>
              <a:path w="1216660" h="574675">
                <a:moveTo>
                  <a:pt x="11430" y="95326"/>
                </a:moveTo>
                <a:lnTo>
                  <a:pt x="7607" y="95326"/>
                </a:lnTo>
                <a:lnTo>
                  <a:pt x="8382" y="96075"/>
                </a:lnTo>
                <a:lnTo>
                  <a:pt x="11430" y="98237"/>
                </a:lnTo>
                <a:lnTo>
                  <a:pt x="11430" y="95326"/>
                </a:lnTo>
                <a:close/>
              </a:path>
              <a:path w="1216660" h="574675">
                <a:moveTo>
                  <a:pt x="931166" y="11993"/>
                </a:moveTo>
                <a:lnTo>
                  <a:pt x="808025" y="12010"/>
                </a:lnTo>
                <a:lnTo>
                  <a:pt x="843495" y="13690"/>
                </a:lnTo>
                <a:lnTo>
                  <a:pt x="921626" y="18846"/>
                </a:lnTo>
                <a:lnTo>
                  <a:pt x="969784" y="22948"/>
                </a:lnTo>
                <a:lnTo>
                  <a:pt x="1014476" y="27762"/>
                </a:lnTo>
                <a:lnTo>
                  <a:pt x="1063510" y="34188"/>
                </a:lnTo>
                <a:lnTo>
                  <a:pt x="1108989" y="41681"/>
                </a:lnTo>
                <a:lnTo>
                  <a:pt x="1152359" y="51358"/>
                </a:lnTo>
                <a:lnTo>
                  <a:pt x="1192364" y="65443"/>
                </a:lnTo>
                <a:lnTo>
                  <a:pt x="1195588" y="67268"/>
                </a:lnTo>
                <a:lnTo>
                  <a:pt x="1201996" y="69841"/>
                </a:lnTo>
                <a:lnTo>
                  <a:pt x="1215747" y="79197"/>
                </a:lnTo>
                <a:lnTo>
                  <a:pt x="1216634" y="81026"/>
                </a:lnTo>
                <a:lnTo>
                  <a:pt x="1216634" y="80568"/>
                </a:lnTo>
                <a:lnTo>
                  <a:pt x="1215872" y="76555"/>
                </a:lnTo>
                <a:lnTo>
                  <a:pt x="1215415" y="75361"/>
                </a:lnTo>
                <a:lnTo>
                  <a:pt x="1212977" y="71196"/>
                </a:lnTo>
                <a:lnTo>
                  <a:pt x="1212672" y="70929"/>
                </a:lnTo>
                <a:lnTo>
                  <a:pt x="1212519" y="70700"/>
                </a:lnTo>
                <a:lnTo>
                  <a:pt x="1177391" y="51015"/>
                </a:lnTo>
                <a:lnTo>
                  <a:pt x="1126096" y="37388"/>
                </a:lnTo>
                <a:lnTo>
                  <a:pt x="1075397" y="28206"/>
                </a:lnTo>
                <a:lnTo>
                  <a:pt x="1036307" y="22694"/>
                </a:lnTo>
                <a:lnTo>
                  <a:pt x="970432" y="15354"/>
                </a:lnTo>
                <a:lnTo>
                  <a:pt x="931166" y="11993"/>
                </a:lnTo>
                <a:close/>
              </a:path>
              <a:path w="1216660" h="574675">
                <a:moveTo>
                  <a:pt x="869853" y="7632"/>
                </a:moveTo>
                <a:lnTo>
                  <a:pt x="608355" y="7632"/>
                </a:lnTo>
                <a:lnTo>
                  <a:pt x="670153" y="7988"/>
                </a:lnTo>
                <a:lnTo>
                  <a:pt x="730110" y="9232"/>
                </a:lnTo>
                <a:lnTo>
                  <a:pt x="788009" y="11061"/>
                </a:lnTo>
                <a:lnTo>
                  <a:pt x="796051" y="11442"/>
                </a:lnTo>
                <a:lnTo>
                  <a:pt x="924597" y="11442"/>
                </a:lnTo>
                <a:lnTo>
                  <a:pt x="922172" y="11239"/>
                </a:lnTo>
                <a:lnTo>
                  <a:pt x="869853" y="7632"/>
                </a:lnTo>
                <a:close/>
              </a:path>
            </a:pathLst>
          </a:custGeom>
          <a:solidFill>
            <a:srgbClr val="666666"/>
          </a:solidFill>
        </p:spPr>
        <p:txBody>
          <a:bodyPr wrap="square" lIns="0" tIns="0" rIns="0" bIns="0" rtlCol="0"/>
          <a:lstStyle/>
          <a:p>
            <a:endParaRPr/>
          </a:p>
        </p:txBody>
      </p:sp>
      <p:sp>
        <p:nvSpPr>
          <p:cNvPr id="7" name="object 11"/>
          <p:cNvSpPr/>
          <p:nvPr/>
        </p:nvSpPr>
        <p:spPr>
          <a:xfrm>
            <a:off x="2240324" y="5507055"/>
            <a:ext cx="1206500" cy="542290"/>
          </a:xfrm>
          <a:custGeom>
            <a:avLst/>
            <a:gdLst/>
            <a:ahLst/>
            <a:cxnLst/>
            <a:rect l="l" t="t" r="r" b="b"/>
            <a:pathLst>
              <a:path w="1206500" h="542289">
                <a:moveTo>
                  <a:pt x="0" y="470834"/>
                </a:moveTo>
                <a:lnTo>
                  <a:pt x="37746" y="492756"/>
                </a:lnTo>
                <a:lnTo>
                  <a:pt x="105367" y="509017"/>
                </a:lnTo>
                <a:lnTo>
                  <a:pt x="149625" y="516207"/>
                </a:lnTo>
                <a:lnTo>
                  <a:pt x="200093" y="522675"/>
                </a:lnTo>
                <a:lnTo>
                  <a:pt x="256205" y="528346"/>
                </a:lnTo>
                <a:lnTo>
                  <a:pt x="317394" y="533149"/>
                </a:lnTo>
                <a:lnTo>
                  <a:pt x="383093" y="537011"/>
                </a:lnTo>
                <a:lnTo>
                  <a:pt x="452736" y="539860"/>
                </a:lnTo>
                <a:lnTo>
                  <a:pt x="525756" y="541622"/>
                </a:lnTo>
                <a:lnTo>
                  <a:pt x="601586" y="542226"/>
                </a:lnTo>
                <a:lnTo>
                  <a:pt x="677419" y="541622"/>
                </a:lnTo>
                <a:lnTo>
                  <a:pt x="750438" y="539860"/>
                </a:lnTo>
                <a:lnTo>
                  <a:pt x="820079" y="537011"/>
                </a:lnTo>
                <a:lnTo>
                  <a:pt x="861213" y="534593"/>
                </a:lnTo>
                <a:lnTo>
                  <a:pt x="593953" y="534593"/>
                </a:lnTo>
                <a:lnTo>
                  <a:pt x="518123" y="533990"/>
                </a:lnTo>
                <a:lnTo>
                  <a:pt x="445103" y="532227"/>
                </a:lnTo>
                <a:lnTo>
                  <a:pt x="375460" y="529379"/>
                </a:lnTo>
                <a:lnTo>
                  <a:pt x="309761" y="525517"/>
                </a:lnTo>
                <a:lnTo>
                  <a:pt x="248573" y="520713"/>
                </a:lnTo>
                <a:lnTo>
                  <a:pt x="192461" y="515042"/>
                </a:lnTo>
                <a:lnTo>
                  <a:pt x="141992" y="508575"/>
                </a:lnTo>
                <a:lnTo>
                  <a:pt x="97734" y="501384"/>
                </a:lnTo>
                <a:lnTo>
                  <a:pt x="60252" y="493543"/>
                </a:lnTo>
                <a:lnTo>
                  <a:pt x="7884" y="476199"/>
                </a:lnTo>
                <a:lnTo>
                  <a:pt x="0" y="470834"/>
                </a:lnTo>
                <a:close/>
              </a:path>
              <a:path w="1206500" h="542289">
                <a:moveTo>
                  <a:pt x="1206081" y="0"/>
                </a:moveTo>
                <a:lnTo>
                  <a:pt x="1201371" y="9715"/>
                </a:lnTo>
                <a:lnTo>
                  <a:pt x="1198448" y="11704"/>
                </a:lnTo>
                <a:lnTo>
                  <a:pt x="861213" y="534593"/>
                </a:lnTo>
                <a:lnTo>
                  <a:pt x="946960" y="528346"/>
                </a:lnTo>
                <a:lnTo>
                  <a:pt x="1003067" y="522675"/>
                </a:lnTo>
                <a:lnTo>
                  <a:pt x="1053530" y="516207"/>
                </a:lnTo>
                <a:lnTo>
                  <a:pt x="1097784" y="509017"/>
                </a:lnTo>
                <a:lnTo>
                  <a:pt x="1135261" y="501175"/>
                </a:lnTo>
                <a:lnTo>
                  <a:pt x="1187621" y="483831"/>
                </a:lnTo>
                <a:lnTo>
                  <a:pt x="1206081" y="464756"/>
                </a:lnTo>
                <a:lnTo>
                  <a:pt x="1206081" y="0"/>
                </a:lnTo>
                <a:close/>
              </a:path>
            </a:pathLst>
          </a:custGeom>
          <a:solidFill>
            <a:srgbClr val="000000"/>
          </a:solidFill>
        </p:spPr>
        <p:txBody>
          <a:bodyPr wrap="square" lIns="0" tIns="0" rIns="0" bIns="0" rtlCol="0"/>
          <a:lstStyle/>
          <a:p>
            <a:endParaRPr/>
          </a:p>
        </p:txBody>
      </p:sp>
      <p:sp>
        <p:nvSpPr>
          <p:cNvPr id="8" name="object 12"/>
          <p:cNvSpPr/>
          <p:nvPr/>
        </p:nvSpPr>
        <p:spPr>
          <a:xfrm>
            <a:off x="3435828" y="5493347"/>
            <a:ext cx="10795" cy="26034"/>
          </a:xfrm>
          <a:custGeom>
            <a:avLst/>
            <a:gdLst/>
            <a:ahLst/>
            <a:cxnLst/>
            <a:rect l="l" t="t" r="r" b="b"/>
            <a:pathLst>
              <a:path w="10794" h="26035">
                <a:moveTo>
                  <a:pt x="0" y="0"/>
                </a:moveTo>
                <a:lnTo>
                  <a:pt x="2945" y="6075"/>
                </a:lnTo>
                <a:lnTo>
                  <a:pt x="2945" y="25412"/>
                </a:lnTo>
                <a:lnTo>
                  <a:pt x="5868" y="23423"/>
                </a:lnTo>
                <a:lnTo>
                  <a:pt x="10577" y="13708"/>
                </a:lnTo>
                <a:lnTo>
                  <a:pt x="5868" y="3992"/>
                </a:lnTo>
                <a:lnTo>
                  <a:pt x="0" y="0"/>
                </a:lnTo>
                <a:close/>
              </a:path>
            </a:pathLst>
          </a:custGeom>
          <a:solidFill>
            <a:srgbClr val="000000"/>
          </a:solidFill>
        </p:spPr>
        <p:txBody>
          <a:bodyPr wrap="square" lIns="0" tIns="0" rIns="0" bIns="0" rtlCol="0"/>
          <a:lstStyle/>
          <a:p>
            <a:endParaRPr/>
          </a:p>
        </p:txBody>
      </p:sp>
      <p:sp>
        <p:nvSpPr>
          <p:cNvPr id="9" name="object 13"/>
          <p:cNvSpPr/>
          <p:nvPr/>
        </p:nvSpPr>
        <p:spPr>
          <a:xfrm>
            <a:off x="2233556" y="5480223"/>
            <a:ext cx="1217295" cy="573405"/>
          </a:xfrm>
          <a:custGeom>
            <a:avLst/>
            <a:gdLst/>
            <a:ahLst/>
            <a:cxnLst/>
            <a:rect l="l" t="t" r="r" b="b"/>
            <a:pathLst>
              <a:path w="1217295" h="573404">
                <a:moveTo>
                  <a:pt x="0" y="491816"/>
                </a:moveTo>
                <a:lnTo>
                  <a:pt x="29690" y="518271"/>
                </a:lnTo>
                <a:lnTo>
                  <a:pt x="75945" y="532368"/>
                </a:lnTo>
                <a:lnTo>
                  <a:pt x="123329" y="541791"/>
                </a:lnTo>
                <a:lnTo>
                  <a:pt x="180428" y="550288"/>
                </a:lnTo>
                <a:lnTo>
                  <a:pt x="246380" y="557628"/>
                </a:lnTo>
                <a:lnTo>
                  <a:pt x="294652" y="561743"/>
                </a:lnTo>
                <a:lnTo>
                  <a:pt x="372846" y="566899"/>
                </a:lnTo>
                <a:lnTo>
                  <a:pt x="428459" y="569541"/>
                </a:lnTo>
                <a:lnTo>
                  <a:pt x="486448" y="571382"/>
                </a:lnTo>
                <a:lnTo>
                  <a:pt x="546506" y="572627"/>
                </a:lnTo>
                <a:lnTo>
                  <a:pt x="608393" y="572983"/>
                </a:lnTo>
                <a:lnTo>
                  <a:pt x="670293" y="572627"/>
                </a:lnTo>
                <a:lnTo>
                  <a:pt x="730338" y="571382"/>
                </a:lnTo>
                <a:lnTo>
                  <a:pt x="788352" y="569528"/>
                </a:lnTo>
                <a:lnTo>
                  <a:pt x="843927" y="566899"/>
                </a:lnTo>
                <a:lnTo>
                  <a:pt x="869910" y="565350"/>
                </a:lnTo>
                <a:lnTo>
                  <a:pt x="608342" y="565350"/>
                </a:lnTo>
                <a:lnTo>
                  <a:pt x="546544" y="564994"/>
                </a:lnTo>
                <a:lnTo>
                  <a:pt x="486600" y="563750"/>
                </a:lnTo>
                <a:lnTo>
                  <a:pt x="428701" y="561921"/>
                </a:lnTo>
                <a:lnTo>
                  <a:pt x="373214" y="559279"/>
                </a:lnTo>
                <a:lnTo>
                  <a:pt x="295198" y="554136"/>
                </a:lnTo>
                <a:lnTo>
                  <a:pt x="247040" y="550021"/>
                </a:lnTo>
                <a:lnTo>
                  <a:pt x="202361" y="545220"/>
                </a:lnTo>
                <a:lnTo>
                  <a:pt x="153323" y="538794"/>
                </a:lnTo>
                <a:lnTo>
                  <a:pt x="107784" y="531301"/>
                </a:lnTo>
                <a:lnTo>
                  <a:pt x="64401" y="521624"/>
                </a:lnTo>
                <a:lnTo>
                  <a:pt x="24396" y="507540"/>
                </a:lnTo>
                <a:lnTo>
                  <a:pt x="20702" y="505460"/>
                </a:lnTo>
                <a:lnTo>
                  <a:pt x="14653" y="503031"/>
                </a:lnTo>
                <a:lnTo>
                  <a:pt x="900" y="493673"/>
                </a:lnTo>
                <a:lnTo>
                  <a:pt x="0" y="491816"/>
                </a:lnTo>
                <a:close/>
              </a:path>
              <a:path w="1217295" h="573404">
                <a:moveTo>
                  <a:pt x="1216672" y="40865"/>
                </a:moveTo>
                <a:lnTo>
                  <a:pt x="1209027" y="40865"/>
                </a:lnTo>
                <a:lnTo>
                  <a:pt x="1208919" y="491816"/>
                </a:lnTo>
                <a:lnTo>
                  <a:pt x="1208417" y="494293"/>
                </a:lnTo>
                <a:lnTo>
                  <a:pt x="1174826" y="514779"/>
                </a:lnTo>
                <a:lnTo>
                  <a:pt x="1124597" y="528126"/>
                </a:lnTo>
                <a:lnTo>
                  <a:pt x="1074356" y="537232"/>
                </a:lnTo>
                <a:lnTo>
                  <a:pt x="1035418" y="542719"/>
                </a:lnTo>
                <a:lnTo>
                  <a:pt x="969733" y="550021"/>
                </a:lnTo>
                <a:lnTo>
                  <a:pt x="921600" y="554149"/>
                </a:lnTo>
                <a:lnTo>
                  <a:pt x="843470" y="559292"/>
                </a:lnTo>
                <a:lnTo>
                  <a:pt x="787984" y="561921"/>
                </a:lnTo>
                <a:lnTo>
                  <a:pt x="730097" y="563750"/>
                </a:lnTo>
                <a:lnTo>
                  <a:pt x="670140" y="564994"/>
                </a:lnTo>
                <a:lnTo>
                  <a:pt x="608342" y="565350"/>
                </a:lnTo>
                <a:lnTo>
                  <a:pt x="869910" y="565350"/>
                </a:lnTo>
                <a:lnTo>
                  <a:pt x="922248" y="561743"/>
                </a:lnTo>
                <a:lnTo>
                  <a:pt x="970546" y="557616"/>
                </a:lnTo>
                <a:lnTo>
                  <a:pt x="1015415" y="552802"/>
                </a:lnTo>
                <a:lnTo>
                  <a:pt x="1075575" y="544763"/>
                </a:lnTo>
                <a:lnTo>
                  <a:pt x="1126274" y="535568"/>
                </a:lnTo>
                <a:lnTo>
                  <a:pt x="1166583" y="525523"/>
                </a:lnTo>
                <a:lnTo>
                  <a:pt x="1202918" y="510334"/>
                </a:lnTo>
                <a:lnTo>
                  <a:pt x="1212697" y="502040"/>
                </a:lnTo>
                <a:lnTo>
                  <a:pt x="1213002" y="501786"/>
                </a:lnTo>
                <a:lnTo>
                  <a:pt x="1213154" y="501494"/>
                </a:lnTo>
                <a:lnTo>
                  <a:pt x="1215440" y="497608"/>
                </a:lnTo>
                <a:lnTo>
                  <a:pt x="1215898" y="496427"/>
                </a:lnTo>
                <a:lnTo>
                  <a:pt x="1216672" y="492414"/>
                </a:lnTo>
                <a:lnTo>
                  <a:pt x="1216672" y="40865"/>
                </a:lnTo>
                <a:close/>
              </a:path>
              <a:path w="1217295" h="573404">
                <a:moveTo>
                  <a:pt x="801982" y="556916"/>
                </a:moveTo>
                <a:lnTo>
                  <a:pt x="749570" y="559060"/>
                </a:lnTo>
                <a:lnTo>
                  <a:pt x="676552" y="560822"/>
                </a:lnTo>
                <a:lnTo>
                  <a:pt x="600722" y="561426"/>
                </a:lnTo>
                <a:lnTo>
                  <a:pt x="798438" y="561426"/>
                </a:lnTo>
                <a:lnTo>
                  <a:pt x="801982" y="556916"/>
                </a:lnTo>
                <a:close/>
              </a:path>
              <a:path w="1217295" h="573404">
                <a:moveTo>
                  <a:pt x="1205217" y="43851"/>
                </a:moveTo>
                <a:lnTo>
                  <a:pt x="801982" y="556916"/>
                </a:lnTo>
                <a:lnTo>
                  <a:pt x="819210" y="556211"/>
                </a:lnTo>
                <a:lnTo>
                  <a:pt x="884906" y="552349"/>
                </a:lnTo>
                <a:lnTo>
                  <a:pt x="946090" y="547546"/>
                </a:lnTo>
                <a:lnTo>
                  <a:pt x="1002198" y="541874"/>
                </a:lnTo>
                <a:lnTo>
                  <a:pt x="1052662" y="535407"/>
                </a:lnTo>
                <a:lnTo>
                  <a:pt x="1096916" y="528216"/>
                </a:lnTo>
                <a:lnTo>
                  <a:pt x="1134394" y="520375"/>
                </a:lnTo>
                <a:lnTo>
                  <a:pt x="1186756" y="503031"/>
                </a:lnTo>
                <a:lnTo>
                  <a:pt x="1205217" y="483956"/>
                </a:lnTo>
                <a:lnTo>
                  <a:pt x="1205217" y="43851"/>
                </a:lnTo>
                <a:close/>
              </a:path>
              <a:path w="1217295" h="573404">
                <a:moveTo>
                  <a:pt x="1186436" y="0"/>
                </a:moveTo>
                <a:lnTo>
                  <a:pt x="1186756" y="128"/>
                </a:lnTo>
                <a:lnTo>
                  <a:pt x="1200507" y="9484"/>
                </a:lnTo>
                <a:lnTo>
                  <a:pt x="1205217" y="19199"/>
                </a:lnTo>
                <a:lnTo>
                  <a:pt x="1205217" y="19795"/>
                </a:lnTo>
                <a:lnTo>
                  <a:pt x="1206741" y="21307"/>
                </a:lnTo>
                <a:lnTo>
                  <a:pt x="1208417" y="24241"/>
                </a:lnTo>
                <a:lnTo>
                  <a:pt x="1209027" y="26857"/>
                </a:lnTo>
                <a:lnTo>
                  <a:pt x="1208417" y="29486"/>
                </a:lnTo>
                <a:lnTo>
                  <a:pt x="1206741" y="32394"/>
                </a:lnTo>
                <a:lnTo>
                  <a:pt x="1205217" y="33907"/>
                </a:lnTo>
                <a:lnTo>
                  <a:pt x="1205217" y="43851"/>
                </a:lnTo>
                <a:lnTo>
                  <a:pt x="1208112" y="41742"/>
                </a:lnTo>
                <a:lnTo>
                  <a:pt x="1208417" y="41500"/>
                </a:lnTo>
                <a:lnTo>
                  <a:pt x="1209027" y="40865"/>
                </a:lnTo>
                <a:lnTo>
                  <a:pt x="1216672" y="40865"/>
                </a:lnTo>
                <a:lnTo>
                  <a:pt x="1216672" y="26108"/>
                </a:lnTo>
                <a:lnTo>
                  <a:pt x="1215898" y="22095"/>
                </a:lnTo>
                <a:lnTo>
                  <a:pt x="1215440" y="20914"/>
                </a:lnTo>
                <a:lnTo>
                  <a:pt x="1213002" y="16748"/>
                </a:lnTo>
                <a:lnTo>
                  <a:pt x="1212697" y="16481"/>
                </a:lnTo>
                <a:lnTo>
                  <a:pt x="1212545" y="16253"/>
                </a:lnTo>
                <a:lnTo>
                  <a:pt x="1187195" y="289"/>
                </a:lnTo>
                <a:lnTo>
                  <a:pt x="1186436" y="0"/>
                </a:lnTo>
                <a:close/>
              </a:path>
            </a:pathLst>
          </a:custGeom>
          <a:solidFill>
            <a:srgbClr val="000000"/>
          </a:solidFill>
        </p:spPr>
        <p:txBody>
          <a:bodyPr wrap="square" lIns="0" tIns="0" rIns="0" bIns="0" rtlCol="0"/>
          <a:lstStyle/>
          <a:p>
            <a:endParaRPr/>
          </a:p>
        </p:txBody>
      </p:sp>
      <p:sp>
        <p:nvSpPr>
          <p:cNvPr id="10" name="object 14"/>
          <p:cNvSpPr/>
          <p:nvPr/>
        </p:nvSpPr>
        <p:spPr>
          <a:xfrm>
            <a:off x="2229746" y="5499423"/>
            <a:ext cx="1209040" cy="542290"/>
          </a:xfrm>
          <a:custGeom>
            <a:avLst/>
            <a:gdLst/>
            <a:ahLst/>
            <a:cxnLst/>
            <a:rect l="l" t="t" r="r" b="b"/>
            <a:pathLst>
              <a:path w="1209039" h="542289">
                <a:moveTo>
                  <a:pt x="0" y="0"/>
                </a:moveTo>
                <a:lnTo>
                  <a:pt x="0" y="464756"/>
                </a:lnTo>
                <a:lnTo>
                  <a:pt x="4710" y="474474"/>
                </a:lnTo>
                <a:lnTo>
                  <a:pt x="40692" y="492756"/>
                </a:lnTo>
                <a:lnTo>
                  <a:pt x="108313" y="509017"/>
                </a:lnTo>
                <a:lnTo>
                  <a:pt x="152571" y="516207"/>
                </a:lnTo>
                <a:lnTo>
                  <a:pt x="203040" y="522675"/>
                </a:lnTo>
                <a:lnTo>
                  <a:pt x="259151" y="528346"/>
                </a:lnTo>
                <a:lnTo>
                  <a:pt x="320340" y="533149"/>
                </a:lnTo>
                <a:lnTo>
                  <a:pt x="386039" y="537011"/>
                </a:lnTo>
                <a:lnTo>
                  <a:pt x="455682" y="539860"/>
                </a:lnTo>
                <a:lnTo>
                  <a:pt x="528702" y="541622"/>
                </a:lnTo>
                <a:lnTo>
                  <a:pt x="604532" y="542226"/>
                </a:lnTo>
                <a:lnTo>
                  <a:pt x="680362" y="541622"/>
                </a:lnTo>
                <a:lnTo>
                  <a:pt x="753380" y="539860"/>
                </a:lnTo>
                <a:lnTo>
                  <a:pt x="823020" y="537011"/>
                </a:lnTo>
                <a:lnTo>
                  <a:pt x="888716" y="533149"/>
                </a:lnTo>
                <a:lnTo>
                  <a:pt x="949900" y="528346"/>
                </a:lnTo>
                <a:lnTo>
                  <a:pt x="1006008" y="522675"/>
                </a:lnTo>
                <a:lnTo>
                  <a:pt x="1056472" y="516207"/>
                </a:lnTo>
                <a:lnTo>
                  <a:pt x="1100726" y="509017"/>
                </a:lnTo>
                <a:lnTo>
                  <a:pt x="1138204" y="501175"/>
                </a:lnTo>
                <a:lnTo>
                  <a:pt x="1190566" y="483831"/>
                </a:lnTo>
                <a:lnTo>
                  <a:pt x="1209027" y="464756"/>
                </a:lnTo>
                <a:lnTo>
                  <a:pt x="1209027" y="77470"/>
                </a:lnTo>
                <a:lnTo>
                  <a:pt x="604532" y="77470"/>
                </a:lnTo>
                <a:lnTo>
                  <a:pt x="528702" y="76866"/>
                </a:lnTo>
                <a:lnTo>
                  <a:pt x="455682" y="75103"/>
                </a:lnTo>
                <a:lnTo>
                  <a:pt x="386039" y="72253"/>
                </a:lnTo>
                <a:lnTo>
                  <a:pt x="320340" y="68390"/>
                </a:lnTo>
                <a:lnTo>
                  <a:pt x="259151" y="63586"/>
                </a:lnTo>
                <a:lnTo>
                  <a:pt x="203040" y="57914"/>
                </a:lnTo>
                <a:lnTo>
                  <a:pt x="152571" y="51446"/>
                </a:lnTo>
                <a:lnTo>
                  <a:pt x="108313" y="44255"/>
                </a:lnTo>
                <a:lnTo>
                  <a:pt x="70831" y="36413"/>
                </a:lnTo>
                <a:lnTo>
                  <a:pt x="18463" y="19071"/>
                </a:lnTo>
                <a:lnTo>
                  <a:pt x="4710" y="9715"/>
                </a:lnTo>
                <a:lnTo>
                  <a:pt x="0" y="0"/>
                </a:lnTo>
                <a:close/>
              </a:path>
              <a:path w="1209039" h="542289">
                <a:moveTo>
                  <a:pt x="1209027" y="0"/>
                </a:moveTo>
                <a:lnTo>
                  <a:pt x="1168340" y="27994"/>
                </a:lnTo>
                <a:lnTo>
                  <a:pt x="1100726" y="44255"/>
                </a:lnTo>
                <a:lnTo>
                  <a:pt x="1056472" y="51446"/>
                </a:lnTo>
                <a:lnTo>
                  <a:pt x="1006008" y="57914"/>
                </a:lnTo>
                <a:lnTo>
                  <a:pt x="949900" y="63586"/>
                </a:lnTo>
                <a:lnTo>
                  <a:pt x="888716" y="68390"/>
                </a:lnTo>
                <a:lnTo>
                  <a:pt x="823020" y="72253"/>
                </a:lnTo>
                <a:lnTo>
                  <a:pt x="753380" y="75103"/>
                </a:lnTo>
                <a:lnTo>
                  <a:pt x="680362" y="76866"/>
                </a:lnTo>
                <a:lnTo>
                  <a:pt x="604532" y="77470"/>
                </a:lnTo>
                <a:lnTo>
                  <a:pt x="1209027" y="77470"/>
                </a:lnTo>
                <a:lnTo>
                  <a:pt x="1209027" y="0"/>
                </a:lnTo>
                <a:close/>
              </a:path>
            </a:pathLst>
          </a:custGeom>
          <a:solidFill>
            <a:srgbClr val="FFFFFF"/>
          </a:solidFill>
        </p:spPr>
        <p:txBody>
          <a:bodyPr wrap="square" lIns="0" tIns="0" rIns="0" bIns="0" rtlCol="0"/>
          <a:lstStyle/>
          <a:p>
            <a:endParaRPr/>
          </a:p>
        </p:txBody>
      </p:sp>
      <p:sp>
        <p:nvSpPr>
          <p:cNvPr id="11" name="object 15"/>
          <p:cNvSpPr/>
          <p:nvPr/>
        </p:nvSpPr>
        <p:spPr>
          <a:xfrm>
            <a:off x="2229746" y="5421953"/>
            <a:ext cx="1209040" cy="154940"/>
          </a:xfrm>
          <a:custGeom>
            <a:avLst/>
            <a:gdLst/>
            <a:ahLst/>
            <a:cxnLst/>
            <a:rect l="l" t="t" r="r" b="b"/>
            <a:pathLst>
              <a:path w="1209039" h="154939">
                <a:moveTo>
                  <a:pt x="604532" y="0"/>
                </a:moveTo>
                <a:lnTo>
                  <a:pt x="528702" y="603"/>
                </a:lnTo>
                <a:lnTo>
                  <a:pt x="455682" y="2366"/>
                </a:lnTo>
                <a:lnTo>
                  <a:pt x="386039" y="5216"/>
                </a:lnTo>
                <a:lnTo>
                  <a:pt x="320340" y="9079"/>
                </a:lnTo>
                <a:lnTo>
                  <a:pt x="259151" y="13883"/>
                </a:lnTo>
                <a:lnTo>
                  <a:pt x="203040" y="19555"/>
                </a:lnTo>
                <a:lnTo>
                  <a:pt x="152571" y="26023"/>
                </a:lnTo>
                <a:lnTo>
                  <a:pt x="108313" y="33214"/>
                </a:lnTo>
                <a:lnTo>
                  <a:pt x="70831" y="41056"/>
                </a:lnTo>
                <a:lnTo>
                  <a:pt x="18463" y="58398"/>
                </a:lnTo>
                <a:lnTo>
                  <a:pt x="0" y="77469"/>
                </a:lnTo>
                <a:lnTo>
                  <a:pt x="4710" y="87185"/>
                </a:lnTo>
                <a:lnTo>
                  <a:pt x="40692" y="105464"/>
                </a:lnTo>
                <a:lnTo>
                  <a:pt x="108313" y="121725"/>
                </a:lnTo>
                <a:lnTo>
                  <a:pt x="152571" y="128916"/>
                </a:lnTo>
                <a:lnTo>
                  <a:pt x="203040" y="135384"/>
                </a:lnTo>
                <a:lnTo>
                  <a:pt x="259151" y="141056"/>
                </a:lnTo>
                <a:lnTo>
                  <a:pt x="320340" y="145860"/>
                </a:lnTo>
                <a:lnTo>
                  <a:pt x="386039" y="149723"/>
                </a:lnTo>
                <a:lnTo>
                  <a:pt x="455682" y="152573"/>
                </a:lnTo>
                <a:lnTo>
                  <a:pt x="528702" y="154336"/>
                </a:lnTo>
                <a:lnTo>
                  <a:pt x="604532" y="154939"/>
                </a:lnTo>
                <a:lnTo>
                  <a:pt x="680362" y="154336"/>
                </a:lnTo>
                <a:lnTo>
                  <a:pt x="753380" y="152573"/>
                </a:lnTo>
                <a:lnTo>
                  <a:pt x="823020" y="149723"/>
                </a:lnTo>
                <a:lnTo>
                  <a:pt x="888716" y="145860"/>
                </a:lnTo>
                <a:lnTo>
                  <a:pt x="949900" y="141056"/>
                </a:lnTo>
                <a:lnTo>
                  <a:pt x="1006008" y="135384"/>
                </a:lnTo>
                <a:lnTo>
                  <a:pt x="1056472" y="128916"/>
                </a:lnTo>
                <a:lnTo>
                  <a:pt x="1100726" y="121725"/>
                </a:lnTo>
                <a:lnTo>
                  <a:pt x="1138204" y="113883"/>
                </a:lnTo>
                <a:lnTo>
                  <a:pt x="1190566" y="96541"/>
                </a:lnTo>
                <a:lnTo>
                  <a:pt x="1209027" y="77469"/>
                </a:lnTo>
                <a:lnTo>
                  <a:pt x="1204317" y="67754"/>
                </a:lnTo>
                <a:lnTo>
                  <a:pt x="1168340" y="49475"/>
                </a:lnTo>
                <a:lnTo>
                  <a:pt x="1100726" y="33214"/>
                </a:lnTo>
                <a:lnTo>
                  <a:pt x="1056472" y="26023"/>
                </a:lnTo>
                <a:lnTo>
                  <a:pt x="1006008" y="19555"/>
                </a:lnTo>
                <a:lnTo>
                  <a:pt x="949900" y="13883"/>
                </a:lnTo>
                <a:lnTo>
                  <a:pt x="888716" y="9079"/>
                </a:lnTo>
                <a:lnTo>
                  <a:pt x="823020" y="5216"/>
                </a:lnTo>
                <a:lnTo>
                  <a:pt x="753380" y="2366"/>
                </a:lnTo>
                <a:lnTo>
                  <a:pt x="680362" y="603"/>
                </a:lnTo>
                <a:lnTo>
                  <a:pt x="604532" y="0"/>
                </a:lnTo>
                <a:close/>
              </a:path>
            </a:pathLst>
          </a:custGeom>
          <a:solidFill>
            <a:srgbClr val="FFFFFF"/>
          </a:solidFill>
        </p:spPr>
        <p:txBody>
          <a:bodyPr wrap="square" lIns="0" tIns="0" rIns="0" bIns="0" rtlCol="0"/>
          <a:lstStyle/>
          <a:p>
            <a:endParaRPr/>
          </a:p>
        </p:txBody>
      </p:sp>
      <p:sp>
        <p:nvSpPr>
          <p:cNvPr id="12" name="object 16"/>
          <p:cNvSpPr/>
          <p:nvPr/>
        </p:nvSpPr>
        <p:spPr>
          <a:xfrm>
            <a:off x="2229739" y="5421955"/>
            <a:ext cx="1209040" cy="154940"/>
          </a:xfrm>
          <a:custGeom>
            <a:avLst/>
            <a:gdLst/>
            <a:ahLst/>
            <a:cxnLst/>
            <a:rect l="l" t="t" r="r" b="b"/>
            <a:pathLst>
              <a:path w="1209039" h="154939">
                <a:moveTo>
                  <a:pt x="1209031" y="77465"/>
                </a:moveTo>
                <a:lnTo>
                  <a:pt x="1168345" y="105460"/>
                </a:lnTo>
                <a:lnTo>
                  <a:pt x="1100732" y="121720"/>
                </a:lnTo>
                <a:lnTo>
                  <a:pt x="1056479" y="128910"/>
                </a:lnTo>
                <a:lnTo>
                  <a:pt x="1006016" y="135377"/>
                </a:lnTo>
                <a:lnTo>
                  <a:pt x="949908" y="141049"/>
                </a:lnTo>
                <a:lnTo>
                  <a:pt x="888724" y="145853"/>
                </a:lnTo>
                <a:lnTo>
                  <a:pt x="823028" y="149715"/>
                </a:lnTo>
                <a:lnTo>
                  <a:pt x="753388" y="152564"/>
                </a:lnTo>
                <a:lnTo>
                  <a:pt x="680369" y="154326"/>
                </a:lnTo>
                <a:lnTo>
                  <a:pt x="604538" y="154930"/>
                </a:lnTo>
                <a:lnTo>
                  <a:pt x="528706" y="154326"/>
                </a:lnTo>
                <a:lnTo>
                  <a:pt x="455685" y="152564"/>
                </a:lnTo>
                <a:lnTo>
                  <a:pt x="386042" y="149715"/>
                </a:lnTo>
                <a:lnTo>
                  <a:pt x="320342" y="145853"/>
                </a:lnTo>
                <a:lnTo>
                  <a:pt x="259153" y="141049"/>
                </a:lnTo>
                <a:lnTo>
                  <a:pt x="203040" y="135377"/>
                </a:lnTo>
                <a:lnTo>
                  <a:pt x="152572" y="128910"/>
                </a:lnTo>
                <a:lnTo>
                  <a:pt x="108313" y="121720"/>
                </a:lnTo>
                <a:lnTo>
                  <a:pt x="70831" y="113879"/>
                </a:lnTo>
                <a:lnTo>
                  <a:pt x="18463" y="96537"/>
                </a:lnTo>
                <a:lnTo>
                  <a:pt x="0" y="77465"/>
                </a:lnTo>
                <a:lnTo>
                  <a:pt x="4710" y="67749"/>
                </a:lnTo>
                <a:lnTo>
                  <a:pt x="40692" y="49469"/>
                </a:lnTo>
                <a:lnTo>
                  <a:pt x="108313" y="33210"/>
                </a:lnTo>
                <a:lnTo>
                  <a:pt x="152572" y="26019"/>
                </a:lnTo>
                <a:lnTo>
                  <a:pt x="203040" y="19552"/>
                </a:lnTo>
                <a:lnTo>
                  <a:pt x="259153" y="13880"/>
                </a:lnTo>
                <a:lnTo>
                  <a:pt x="320342" y="9077"/>
                </a:lnTo>
                <a:lnTo>
                  <a:pt x="386042" y="5215"/>
                </a:lnTo>
                <a:lnTo>
                  <a:pt x="455685" y="2366"/>
                </a:lnTo>
                <a:lnTo>
                  <a:pt x="528706" y="603"/>
                </a:lnTo>
                <a:lnTo>
                  <a:pt x="604538" y="0"/>
                </a:lnTo>
                <a:lnTo>
                  <a:pt x="680369" y="603"/>
                </a:lnTo>
                <a:lnTo>
                  <a:pt x="753388" y="2366"/>
                </a:lnTo>
                <a:lnTo>
                  <a:pt x="823028" y="5215"/>
                </a:lnTo>
                <a:lnTo>
                  <a:pt x="888724" y="9077"/>
                </a:lnTo>
                <a:lnTo>
                  <a:pt x="949908" y="13880"/>
                </a:lnTo>
                <a:lnTo>
                  <a:pt x="1006016" y="19552"/>
                </a:lnTo>
                <a:lnTo>
                  <a:pt x="1056479" y="26019"/>
                </a:lnTo>
                <a:lnTo>
                  <a:pt x="1100732" y="33210"/>
                </a:lnTo>
                <a:lnTo>
                  <a:pt x="1138210" y="41051"/>
                </a:lnTo>
                <a:lnTo>
                  <a:pt x="1190570" y="58393"/>
                </a:lnTo>
                <a:lnTo>
                  <a:pt x="1209031" y="77465"/>
                </a:lnTo>
                <a:close/>
              </a:path>
            </a:pathLst>
          </a:custGeom>
          <a:ln w="7630">
            <a:solidFill>
              <a:srgbClr val="000000"/>
            </a:solidFill>
          </a:ln>
        </p:spPr>
        <p:txBody>
          <a:bodyPr wrap="square" lIns="0" tIns="0" rIns="0" bIns="0" rtlCol="0"/>
          <a:lstStyle/>
          <a:p>
            <a:endParaRPr/>
          </a:p>
        </p:txBody>
      </p:sp>
      <p:sp>
        <p:nvSpPr>
          <p:cNvPr id="13" name="object 17"/>
          <p:cNvSpPr/>
          <p:nvPr/>
        </p:nvSpPr>
        <p:spPr>
          <a:xfrm>
            <a:off x="2229739" y="5499420"/>
            <a:ext cx="1209040" cy="542290"/>
          </a:xfrm>
          <a:custGeom>
            <a:avLst/>
            <a:gdLst/>
            <a:ahLst/>
            <a:cxnLst/>
            <a:rect l="l" t="t" r="r" b="b"/>
            <a:pathLst>
              <a:path w="1209039" h="542289">
                <a:moveTo>
                  <a:pt x="1209031" y="0"/>
                </a:moveTo>
                <a:lnTo>
                  <a:pt x="1209031" y="464761"/>
                </a:lnTo>
                <a:lnTo>
                  <a:pt x="1204321" y="474476"/>
                </a:lnTo>
                <a:lnTo>
                  <a:pt x="1168345" y="492756"/>
                </a:lnTo>
                <a:lnTo>
                  <a:pt x="1100732" y="509015"/>
                </a:lnTo>
                <a:lnTo>
                  <a:pt x="1056479" y="516206"/>
                </a:lnTo>
                <a:lnTo>
                  <a:pt x="1006016" y="522673"/>
                </a:lnTo>
                <a:lnTo>
                  <a:pt x="949908" y="528345"/>
                </a:lnTo>
                <a:lnTo>
                  <a:pt x="888724" y="533148"/>
                </a:lnTo>
                <a:lnTo>
                  <a:pt x="823028" y="537011"/>
                </a:lnTo>
                <a:lnTo>
                  <a:pt x="753388" y="539860"/>
                </a:lnTo>
                <a:lnTo>
                  <a:pt x="680369" y="541622"/>
                </a:lnTo>
                <a:lnTo>
                  <a:pt x="604538" y="542226"/>
                </a:lnTo>
                <a:lnTo>
                  <a:pt x="528706" y="541622"/>
                </a:lnTo>
                <a:lnTo>
                  <a:pt x="455685" y="539860"/>
                </a:lnTo>
                <a:lnTo>
                  <a:pt x="386042" y="537011"/>
                </a:lnTo>
                <a:lnTo>
                  <a:pt x="320342" y="533148"/>
                </a:lnTo>
                <a:lnTo>
                  <a:pt x="259153" y="528345"/>
                </a:lnTo>
                <a:lnTo>
                  <a:pt x="203040" y="522673"/>
                </a:lnTo>
                <a:lnTo>
                  <a:pt x="152572" y="516206"/>
                </a:lnTo>
                <a:lnTo>
                  <a:pt x="108313" y="509015"/>
                </a:lnTo>
                <a:lnTo>
                  <a:pt x="70831" y="501175"/>
                </a:lnTo>
                <a:lnTo>
                  <a:pt x="18463" y="483832"/>
                </a:lnTo>
                <a:lnTo>
                  <a:pt x="0" y="464761"/>
                </a:lnTo>
                <a:lnTo>
                  <a:pt x="0" y="0"/>
                </a:lnTo>
              </a:path>
            </a:pathLst>
          </a:custGeom>
          <a:ln w="7631">
            <a:solidFill>
              <a:srgbClr val="000000"/>
            </a:solidFill>
          </a:ln>
        </p:spPr>
        <p:txBody>
          <a:bodyPr wrap="square" lIns="0" tIns="0" rIns="0" bIns="0" rtlCol="0"/>
          <a:lstStyle/>
          <a:p>
            <a:endParaRPr/>
          </a:p>
        </p:txBody>
      </p:sp>
      <p:sp>
        <p:nvSpPr>
          <p:cNvPr id="14" name="object 18"/>
          <p:cNvSpPr txBox="1"/>
          <p:nvPr/>
        </p:nvSpPr>
        <p:spPr>
          <a:xfrm>
            <a:off x="2340827" y="5566780"/>
            <a:ext cx="789940" cy="407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ourier New"/>
                <a:cs typeface="Courier New"/>
              </a:rPr>
              <a:t>namedir</a:t>
            </a:r>
            <a:endParaRPr sz="800">
              <a:latin typeface="Courier New"/>
              <a:cs typeface="Courier New"/>
            </a:endParaRPr>
          </a:p>
          <a:p>
            <a:pPr marL="199390">
              <a:lnSpc>
                <a:spcPct val="100000"/>
              </a:lnSpc>
              <a:spcBef>
                <a:spcPts val="35"/>
              </a:spcBef>
            </a:pPr>
            <a:r>
              <a:rPr sz="800" spc="20" dirty="0">
                <a:latin typeface="Courier New"/>
                <a:cs typeface="Courier New"/>
              </a:rPr>
              <a:t>edits</a:t>
            </a:r>
            <a:r>
              <a:rPr sz="800" spc="-45" dirty="0">
                <a:latin typeface="Courier New"/>
                <a:cs typeface="Courier New"/>
              </a:rPr>
              <a:t> </a:t>
            </a:r>
            <a:r>
              <a:rPr sz="800" spc="20" dirty="0">
                <a:latin typeface="Courier New"/>
                <a:cs typeface="Courier New"/>
              </a:rPr>
              <a:t>log</a:t>
            </a:r>
            <a:endParaRPr sz="800">
              <a:latin typeface="Courier New"/>
              <a:cs typeface="Courier New"/>
            </a:endParaRPr>
          </a:p>
          <a:p>
            <a:pPr marL="199390">
              <a:lnSpc>
                <a:spcPct val="100000"/>
              </a:lnSpc>
              <a:spcBef>
                <a:spcPts val="50"/>
              </a:spcBef>
            </a:pPr>
            <a:r>
              <a:rPr sz="800" spc="20" dirty="0">
                <a:latin typeface="Courier New"/>
                <a:cs typeface="Courier New"/>
              </a:rPr>
              <a:t>fsimage</a:t>
            </a:r>
            <a:endParaRPr sz="800">
              <a:latin typeface="Courier New"/>
              <a:cs typeface="Courier New"/>
            </a:endParaRPr>
          </a:p>
        </p:txBody>
      </p:sp>
      <p:sp>
        <p:nvSpPr>
          <p:cNvPr id="15" name="object 19"/>
          <p:cNvSpPr txBox="1"/>
          <p:nvPr/>
        </p:nvSpPr>
        <p:spPr>
          <a:xfrm>
            <a:off x="2249656" y="4714082"/>
            <a:ext cx="981075" cy="316865"/>
          </a:xfrm>
          <a:prstGeom prst="rect">
            <a:avLst/>
          </a:prstGeom>
          <a:solidFill>
            <a:srgbClr val="339966"/>
          </a:solidFill>
          <a:ln w="15318">
            <a:solidFill>
              <a:srgbClr val="000000"/>
            </a:solidFill>
          </a:ln>
        </p:spPr>
        <p:txBody>
          <a:bodyPr vert="horz" wrap="square" lIns="0" tIns="0" rIns="0" bIns="0" rtlCol="0">
            <a:spAutoFit/>
          </a:bodyPr>
          <a:lstStyle/>
          <a:p>
            <a:pPr marL="3810" algn="ctr">
              <a:lnSpc>
                <a:spcPts val="1240"/>
              </a:lnSpc>
            </a:pPr>
            <a:r>
              <a:rPr sz="1050" b="1" spc="-5" dirty="0">
                <a:solidFill>
                  <a:srgbClr val="FFFFFF"/>
                </a:solidFill>
                <a:latin typeface="Arial"/>
                <a:cs typeface="Arial"/>
              </a:rPr>
              <a:t>Primary</a:t>
            </a:r>
            <a:endParaRPr sz="1050">
              <a:latin typeface="Arial"/>
              <a:cs typeface="Arial"/>
            </a:endParaRPr>
          </a:p>
          <a:p>
            <a:pPr algn="ctr">
              <a:lnSpc>
                <a:spcPts val="1240"/>
              </a:lnSpc>
              <a:spcBef>
                <a:spcPts val="10"/>
              </a:spcBef>
            </a:pPr>
            <a:r>
              <a:rPr sz="1050" b="1" dirty="0">
                <a:solidFill>
                  <a:srgbClr val="FFFFFF"/>
                </a:solidFill>
                <a:latin typeface="Arial"/>
                <a:cs typeface="Arial"/>
              </a:rPr>
              <a:t>NameNode</a:t>
            </a:r>
            <a:endParaRPr sz="1050">
              <a:latin typeface="Arial"/>
              <a:cs typeface="Arial"/>
            </a:endParaRPr>
          </a:p>
        </p:txBody>
      </p:sp>
      <p:sp>
        <p:nvSpPr>
          <p:cNvPr id="16" name="object 20"/>
          <p:cNvSpPr/>
          <p:nvPr/>
        </p:nvSpPr>
        <p:spPr>
          <a:xfrm>
            <a:off x="5457210" y="4717953"/>
            <a:ext cx="0" cy="304800"/>
          </a:xfrm>
          <a:custGeom>
            <a:avLst/>
            <a:gdLst/>
            <a:ahLst/>
            <a:cxnLst/>
            <a:rect l="l" t="t" r="r" b="b"/>
            <a:pathLst>
              <a:path h="304800">
                <a:moveTo>
                  <a:pt x="0" y="0"/>
                </a:moveTo>
                <a:lnTo>
                  <a:pt x="0" y="304800"/>
                </a:lnTo>
              </a:path>
            </a:pathLst>
          </a:custGeom>
          <a:ln w="7645">
            <a:solidFill>
              <a:srgbClr val="666666"/>
            </a:solidFill>
          </a:ln>
        </p:spPr>
        <p:txBody>
          <a:bodyPr wrap="square" lIns="0" tIns="0" rIns="0" bIns="0" rtlCol="0"/>
          <a:lstStyle/>
          <a:p>
            <a:endParaRPr/>
          </a:p>
        </p:txBody>
      </p:sp>
      <p:sp>
        <p:nvSpPr>
          <p:cNvPr id="17" name="object 21"/>
          <p:cNvSpPr/>
          <p:nvPr/>
        </p:nvSpPr>
        <p:spPr>
          <a:xfrm>
            <a:off x="5453387" y="4714082"/>
            <a:ext cx="973455" cy="0"/>
          </a:xfrm>
          <a:custGeom>
            <a:avLst/>
            <a:gdLst/>
            <a:ahLst/>
            <a:cxnLst/>
            <a:rect l="l" t="t" r="r" b="b"/>
            <a:pathLst>
              <a:path w="973454">
                <a:moveTo>
                  <a:pt x="0" y="0"/>
                </a:moveTo>
                <a:lnTo>
                  <a:pt x="973000" y="0"/>
                </a:lnTo>
              </a:path>
            </a:pathLst>
          </a:custGeom>
          <a:ln w="7496">
            <a:solidFill>
              <a:srgbClr val="666666"/>
            </a:solidFill>
          </a:ln>
        </p:spPr>
        <p:txBody>
          <a:bodyPr wrap="square" lIns="0" tIns="0" rIns="0" bIns="0" rtlCol="0"/>
          <a:lstStyle/>
          <a:p>
            <a:endParaRPr/>
          </a:p>
        </p:txBody>
      </p:sp>
      <p:sp>
        <p:nvSpPr>
          <p:cNvPr id="18" name="object 22"/>
          <p:cNvSpPr/>
          <p:nvPr/>
        </p:nvSpPr>
        <p:spPr>
          <a:xfrm>
            <a:off x="5455304" y="4714144"/>
            <a:ext cx="0" cy="312420"/>
          </a:xfrm>
          <a:custGeom>
            <a:avLst/>
            <a:gdLst/>
            <a:ahLst/>
            <a:cxnLst/>
            <a:rect l="l" t="t" r="r" b="b"/>
            <a:pathLst>
              <a:path h="312420">
                <a:moveTo>
                  <a:pt x="0" y="0"/>
                </a:moveTo>
                <a:lnTo>
                  <a:pt x="0" y="312419"/>
                </a:lnTo>
              </a:path>
            </a:pathLst>
          </a:custGeom>
          <a:ln w="11455">
            <a:solidFill>
              <a:srgbClr val="666666"/>
            </a:solidFill>
          </a:ln>
        </p:spPr>
        <p:txBody>
          <a:bodyPr wrap="square" lIns="0" tIns="0" rIns="0" bIns="0" rtlCol="0"/>
          <a:lstStyle/>
          <a:p>
            <a:endParaRPr/>
          </a:p>
        </p:txBody>
      </p:sp>
      <p:sp>
        <p:nvSpPr>
          <p:cNvPr id="19" name="object 23"/>
          <p:cNvSpPr/>
          <p:nvPr/>
        </p:nvSpPr>
        <p:spPr>
          <a:xfrm>
            <a:off x="5449577" y="4710333"/>
            <a:ext cx="981075" cy="0"/>
          </a:xfrm>
          <a:custGeom>
            <a:avLst/>
            <a:gdLst/>
            <a:ahLst/>
            <a:cxnLst/>
            <a:rect l="l" t="t" r="r" b="b"/>
            <a:pathLst>
              <a:path w="981075">
                <a:moveTo>
                  <a:pt x="0" y="0"/>
                </a:moveTo>
                <a:lnTo>
                  <a:pt x="980592" y="0"/>
                </a:lnTo>
              </a:path>
            </a:pathLst>
          </a:custGeom>
          <a:ln w="7620">
            <a:solidFill>
              <a:srgbClr val="666666"/>
            </a:solidFill>
          </a:ln>
        </p:spPr>
        <p:txBody>
          <a:bodyPr wrap="square" lIns="0" tIns="0" rIns="0" bIns="0" rtlCol="0"/>
          <a:lstStyle/>
          <a:p>
            <a:endParaRPr/>
          </a:p>
        </p:txBody>
      </p:sp>
      <p:sp>
        <p:nvSpPr>
          <p:cNvPr id="20" name="object 24"/>
          <p:cNvSpPr/>
          <p:nvPr/>
        </p:nvSpPr>
        <p:spPr>
          <a:xfrm>
            <a:off x="5468665" y="5034323"/>
            <a:ext cx="973455" cy="0"/>
          </a:xfrm>
          <a:custGeom>
            <a:avLst/>
            <a:gdLst/>
            <a:ahLst/>
            <a:cxnLst/>
            <a:rect l="l" t="t" r="r" b="b"/>
            <a:pathLst>
              <a:path w="973454">
                <a:moveTo>
                  <a:pt x="0" y="0"/>
                </a:moveTo>
                <a:lnTo>
                  <a:pt x="973000" y="0"/>
                </a:lnTo>
              </a:path>
            </a:pathLst>
          </a:custGeom>
          <a:ln w="7340">
            <a:solidFill>
              <a:srgbClr val="000000"/>
            </a:solidFill>
          </a:ln>
        </p:spPr>
        <p:txBody>
          <a:bodyPr wrap="square" lIns="0" tIns="0" rIns="0" bIns="0" rtlCol="0"/>
          <a:lstStyle/>
          <a:p>
            <a:endParaRPr/>
          </a:p>
        </p:txBody>
      </p:sp>
      <p:sp>
        <p:nvSpPr>
          <p:cNvPr id="21" name="object 25"/>
          <p:cNvSpPr/>
          <p:nvPr/>
        </p:nvSpPr>
        <p:spPr>
          <a:xfrm>
            <a:off x="6437822" y="4725574"/>
            <a:ext cx="0" cy="304800"/>
          </a:xfrm>
          <a:custGeom>
            <a:avLst/>
            <a:gdLst/>
            <a:ahLst/>
            <a:cxnLst/>
            <a:rect l="l" t="t" r="r" b="b"/>
            <a:pathLst>
              <a:path h="304800">
                <a:moveTo>
                  <a:pt x="0" y="0"/>
                </a:moveTo>
                <a:lnTo>
                  <a:pt x="0" y="304800"/>
                </a:lnTo>
              </a:path>
            </a:pathLst>
          </a:custGeom>
          <a:ln w="7686">
            <a:solidFill>
              <a:srgbClr val="000000"/>
            </a:solidFill>
          </a:ln>
        </p:spPr>
        <p:txBody>
          <a:bodyPr wrap="square" lIns="0" tIns="0" rIns="0" bIns="0" rtlCol="0"/>
          <a:lstStyle/>
          <a:p>
            <a:endParaRPr/>
          </a:p>
        </p:txBody>
      </p:sp>
      <p:sp>
        <p:nvSpPr>
          <p:cNvPr id="22" name="object 26"/>
          <p:cNvSpPr/>
          <p:nvPr/>
        </p:nvSpPr>
        <p:spPr>
          <a:xfrm>
            <a:off x="5464842" y="5037994"/>
            <a:ext cx="981075" cy="0"/>
          </a:xfrm>
          <a:custGeom>
            <a:avLst/>
            <a:gdLst/>
            <a:ahLst/>
            <a:cxnLst/>
            <a:rect l="l" t="t" r="r" b="b"/>
            <a:pathLst>
              <a:path w="981075">
                <a:moveTo>
                  <a:pt x="0" y="0"/>
                </a:moveTo>
                <a:lnTo>
                  <a:pt x="980592" y="0"/>
                </a:lnTo>
              </a:path>
            </a:pathLst>
          </a:custGeom>
          <a:ln w="7620">
            <a:solidFill>
              <a:srgbClr val="000000"/>
            </a:solidFill>
          </a:ln>
        </p:spPr>
        <p:txBody>
          <a:bodyPr wrap="square" lIns="0" tIns="0" rIns="0" bIns="0" rtlCol="0"/>
          <a:lstStyle/>
          <a:p>
            <a:endParaRPr/>
          </a:p>
        </p:txBody>
      </p:sp>
      <p:sp>
        <p:nvSpPr>
          <p:cNvPr id="23" name="object 27"/>
          <p:cNvSpPr/>
          <p:nvPr/>
        </p:nvSpPr>
        <p:spPr>
          <a:xfrm>
            <a:off x="6441618" y="4729383"/>
            <a:ext cx="0" cy="304800"/>
          </a:xfrm>
          <a:custGeom>
            <a:avLst/>
            <a:gdLst/>
            <a:ahLst/>
            <a:cxnLst/>
            <a:rect l="l" t="t" r="r" b="b"/>
            <a:pathLst>
              <a:path h="304800">
                <a:moveTo>
                  <a:pt x="0" y="0"/>
                </a:moveTo>
                <a:lnTo>
                  <a:pt x="0" y="304800"/>
                </a:lnTo>
              </a:path>
            </a:pathLst>
          </a:custGeom>
          <a:ln w="7632">
            <a:solidFill>
              <a:srgbClr val="000000"/>
            </a:solidFill>
          </a:ln>
        </p:spPr>
        <p:txBody>
          <a:bodyPr wrap="square" lIns="0" tIns="0" rIns="0" bIns="0" rtlCol="0"/>
          <a:lstStyle/>
          <a:p>
            <a:endParaRPr/>
          </a:p>
        </p:txBody>
      </p:sp>
      <p:sp>
        <p:nvSpPr>
          <p:cNvPr id="24" name="object 28"/>
          <p:cNvSpPr/>
          <p:nvPr/>
        </p:nvSpPr>
        <p:spPr>
          <a:xfrm>
            <a:off x="5461024" y="4717824"/>
            <a:ext cx="973455" cy="313055"/>
          </a:xfrm>
          <a:custGeom>
            <a:avLst/>
            <a:gdLst/>
            <a:ahLst/>
            <a:cxnLst/>
            <a:rect l="l" t="t" r="r" b="b"/>
            <a:pathLst>
              <a:path w="973454" h="313054">
                <a:moveTo>
                  <a:pt x="0" y="312821"/>
                </a:moveTo>
                <a:lnTo>
                  <a:pt x="972999" y="312821"/>
                </a:lnTo>
                <a:lnTo>
                  <a:pt x="972999" y="0"/>
                </a:lnTo>
                <a:lnTo>
                  <a:pt x="0" y="0"/>
                </a:lnTo>
                <a:lnTo>
                  <a:pt x="0" y="312821"/>
                </a:lnTo>
                <a:close/>
              </a:path>
            </a:pathLst>
          </a:custGeom>
          <a:ln w="7630">
            <a:solidFill>
              <a:srgbClr val="000000"/>
            </a:solidFill>
          </a:ln>
        </p:spPr>
        <p:txBody>
          <a:bodyPr wrap="square" lIns="0" tIns="0" rIns="0" bIns="0" rtlCol="0"/>
          <a:lstStyle/>
          <a:p>
            <a:endParaRPr/>
          </a:p>
        </p:txBody>
      </p:sp>
      <p:sp>
        <p:nvSpPr>
          <p:cNvPr id="25" name="object 29"/>
          <p:cNvSpPr txBox="1"/>
          <p:nvPr/>
        </p:nvSpPr>
        <p:spPr>
          <a:xfrm>
            <a:off x="5464840" y="4721640"/>
            <a:ext cx="965835" cy="305435"/>
          </a:xfrm>
          <a:prstGeom prst="rect">
            <a:avLst/>
          </a:prstGeom>
          <a:solidFill>
            <a:srgbClr val="339966"/>
          </a:solidFill>
        </p:spPr>
        <p:txBody>
          <a:bodyPr vert="horz" wrap="square" lIns="0" tIns="0" rIns="0" bIns="0" rtlCol="0">
            <a:spAutoFit/>
          </a:bodyPr>
          <a:lstStyle/>
          <a:p>
            <a:pPr marL="140970">
              <a:lnSpc>
                <a:spcPts val="1180"/>
              </a:lnSpc>
            </a:pPr>
            <a:r>
              <a:rPr sz="1050" b="1" dirty="0">
                <a:solidFill>
                  <a:srgbClr val="FFFFFF"/>
                </a:solidFill>
                <a:latin typeface="Arial"/>
                <a:cs typeface="Arial"/>
              </a:rPr>
              <a:t>Secondary</a:t>
            </a:r>
            <a:endParaRPr sz="1050">
              <a:latin typeface="Arial"/>
              <a:cs typeface="Arial"/>
            </a:endParaRPr>
          </a:p>
          <a:p>
            <a:pPr marL="132080">
              <a:lnSpc>
                <a:spcPts val="1210"/>
              </a:lnSpc>
              <a:spcBef>
                <a:spcPts val="10"/>
              </a:spcBef>
            </a:pPr>
            <a:r>
              <a:rPr sz="1050" b="1" dirty="0">
                <a:solidFill>
                  <a:srgbClr val="FFFFFF"/>
                </a:solidFill>
                <a:latin typeface="Arial"/>
                <a:cs typeface="Arial"/>
              </a:rPr>
              <a:t>NameNode</a:t>
            </a:r>
            <a:endParaRPr sz="1050">
              <a:latin typeface="Arial"/>
              <a:cs typeface="Arial"/>
            </a:endParaRPr>
          </a:p>
        </p:txBody>
      </p:sp>
      <p:sp>
        <p:nvSpPr>
          <p:cNvPr id="26" name="object 30"/>
          <p:cNvSpPr/>
          <p:nvPr/>
        </p:nvSpPr>
        <p:spPr>
          <a:xfrm>
            <a:off x="5347529" y="5491790"/>
            <a:ext cx="0" cy="478790"/>
          </a:xfrm>
          <a:custGeom>
            <a:avLst/>
            <a:gdLst/>
            <a:ahLst/>
            <a:cxnLst/>
            <a:rect l="l" t="t" r="r" b="b"/>
            <a:pathLst>
              <a:path h="478789">
                <a:moveTo>
                  <a:pt x="0" y="0"/>
                </a:moveTo>
                <a:lnTo>
                  <a:pt x="0" y="478483"/>
                </a:lnTo>
              </a:path>
            </a:pathLst>
          </a:custGeom>
          <a:ln w="10585">
            <a:solidFill>
              <a:srgbClr val="666666"/>
            </a:solidFill>
          </a:ln>
        </p:spPr>
        <p:txBody>
          <a:bodyPr wrap="square" lIns="0" tIns="0" rIns="0" bIns="0" rtlCol="0"/>
          <a:lstStyle/>
          <a:p>
            <a:endParaRPr/>
          </a:p>
        </p:txBody>
      </p:sp>
      <p:sp>
        <p:nvSpPr>
          <p:cNvPr id="27" name="object 31"/>
          <p:cNvSpPr/>
          <p:nvPr/>
        </p:nvSpPr>
        <p:spPr>
          <a:xfrm>
            <a:off x="5342236" y="5414333"/>
            <a:ext cx="1206500" cy="89535"/>
          </a:xfrm>
          <a:custGeom>
            <a:avLst/>
            <a:gdLst/>
            <a:ahLst/>
            <a:cxnLst/>
            <a:rect l="l" t="t" r="r" b="b"/>
            <a:pathLst>
              <a:path w="1206500" h="89535">
                <a:moveTo>
                  <a:pt x="604507" y="0"/>
                </a:moveTo>
                <a:lnTo>
                  <a:pt x="528662" y="603"/>
                </a:lnTo>
                <a:lnTo>
                  <a:pt x="455633" y="2365"/>
                </a:lnTo>
                <a:lnTo>
                  <a:pt x="385986" y="5214"/>
                </a:lnTo>
                <a:lnTo>
                  <a:pt x="320287" y="9076"/>
                </a:lnTo>
                <a:lnTo>
                  <a:pt x="259101" y="13879"/>
                </a:lnTo>
                <a:lnTo>
                  <a:pt x="202995" y="19550"/>
                </a:lnTo>
                <a:lnTo>
                  <a:pt x="152534" y="26016"/>
                </a:lnTo>
                <a:lnTo>
                  <a:pt x="108283" y="33206"/>
                </a:lnTo>
                <a:lnTo>
                  <a:pt x="70810" y="41046"/>
                </a:lnTo>
                <a:lnTo>
                  <a:pt x="18457" y="58386"/>
                </a:lnTo>
                <a:lnTo>
                  <a:pt x="0" y="77457"/>
                </a:lnTo>
                <a:lnTo>
                  <a:pt x="4708" y="87172"/>
                </a:lnTo>
                <a:lnTo>
                  <a:pt x="7632" y="89162"/>
                </a:lnTo>
                <a:lnTo>
                  <a:pt x="7632" y="85089"/>
                </a:lnTo>
                <a:lnTo>
                  <a:pt x="12341" y="75374"/>
                </a:lnTo>
                <a:lnTo>
                  <a:pt x="48313" y="57095"/>
                </a:lnTo>
                <a:lnTo>
                  <a:pt x="115920" y="40834"/>
                </a:lnTo>
                <a:lnTo>
                  <a:pt x="160171" y="33643"/>
                </a:lnTo>
                <a:lnTo>
                  <a:pt x="210633" y="27175"/>
                </a:lnTo>
                <a:lnTo>
                  <a:pt x="266739" y="21503"/>
                </a:lnTo>
                <a:lnTo>
                  <a:pt x="327925" y="16699"/>
                </a:lnTo>
                <a:lnTo>
                  <a:pt x="393624" y="12836"/>
                </a:lnTo>
                <a:lnTo>
                  <a:pt x="463270" y="9986"/>
                </a:lnTo>
                <a:lnTo>
                  <a:pt x="536297" y="8223"/>
                </a:lnTo>
                <a:lnTo>
                  <a:pt x="863947" y="7620"/>
                </a:lnTo>
                <a:lnTo>
                  <a:pt x="823023" y="5214"/>
                </a:lnTo>
                <a:lnTo>
                  <a:pt x="753377" y="2365"/>
                </a:lnTo>
                <a:lnTo>
                  <a:pt x="680349" y="603"/>
                </a:lnTo>
                <a:lnTo>
                  <a:pt x="604507" y="0"/>
                </a:lnTo>
                <a:close/>
              </a:path>
              <a:path w="1206500" h="89535">
                <a:moveTo>
                  <a:pt x="871599" y="8069"/>
                </a:moveTo>
                <a:lnTo>
                  <a:pt x="687982" y="8223"/>
                </a:lnTo>
                <a:lnTo>
                  <a:pt x="761009" y="9986"/>
                </a:lnTo>
                <a:lnTo>
                  <a:pt x="830655" y="12836"/>
                </a:lnTo>
                <a:lnTo>
                  <a:pt x="896354" y="16699"/>
                </a:lnTo>
                <a:lnTo>
                  <a:pt x="957540" y="21503"/>
                </a:lnTo>
                <a:lnTo>
                  <a:pt x="1013646" y="27175"/>
                </a:lnTo>
                <a:lnTo>
                  <a:pt x="1064108" y="33643"/>
                </a:lnTo>
                <a:lnTo>
                  <a:pt x="1108359" y="40834"/>
                </a:lnTo>
                <a:lnTo>
                  <a:pt x="1145834" y="48676"/>
                </a:lnTo>
                <a:lnTo>
                  <a:pt x="1198189" y="66018"/>
                </a:lnTo>
                <a:lnTo>
                  <a:pt x="1206069" y="71380"/>
                </a:lnTo>
                <a:lnTo>
                  <a:pt x="1204305" y="67742"/>
                </a:lnTo>
                <a:lnTo>
                  <a:pt x="1168333" y="49464"/>
                </a:lnTo>
                <a:lnTo>
                  <a:pt x="1100727" y="33206"/>
                </a:lnTo>
                <a:lnTo>
                  <a:pt x="1056476" y="26016"/>
                </a:lnTo>
                <a:lnTo>
                  <a:pt x="1006014" y="19550"/>
                </a:lnTo>
                <a:lnTo>
                  <a:pt x="949907" y="13879"/>
                </a:lnTo>
                <a:lnTo>
                  <a:pt x="888721" y="9076"/>
                </a:lnTo>
                <a:lnTo>
                  <a:pt x="871599" y="8069"/>
                </a:lnTo>
                <a:close/>
              </a:path>
            </a:pathLst>
          </a:custGeom>
          <a:solidFill>
            <a:srgbClr val="666666"/>
          </a:solidFill>
        </p:spPr>
        <p:txBody>
          <a:bodyPr wrap="square" lIns="0" tIns="0" rIns="0" bIns="0" rtlCol="0"/>
          <a:lstStyle/>
          <a:p>
            <a:endParaRPr/>
          </a:p>
        </p:txBody>
      </p:sp>
      <p:sp>
        <p:nvSpPr>
          <p:cNvPr id="28" name="object 32"/>
          <p:cNvSpPr/>
          <p:nvPr/>
        </p:nvSpPr>
        <p:spPr>
          <a:xfrm>
            <a:off x="5338414" y="5410510"/>
            <a:ext cx="1216660" cy="574675"/>
          </a:xfrm>
          <a:custGeom>
            <a:avLst/>
            <a:gdLst/>
            <a:ahLst/>
            <a:cxnLst/>
            <a:rect l="l" t="t" r="r" b="b"/>
            <a:pathLst>
              <a:path w="1216660" h="574675">
                <a:moveTo>
                  <a:pt x="608330" y="0"/>
                </a:moveTo>
                <a:lnTo>
                  <a:pt x="546481" y="355"/>
                </a:lnTo>
                <a:lnTo>
                  <a:pt x="486321" y="1600"/>
                </a:lnTo>
                <a:lnTo>
                  <a:pt x="428307" y="3441"/>
                </a:lnTo>
                <a:lnTo>
                  <a:pt x="372719" y="6070"/>
                </a:lnTo>
                <a:lnTo>
                  <a:pt x="294538" y="11239"/>
                </a:lnTo>
                <a:lnTo>
                  <a:pt x="246291" y="15366"/>
                </a:lnTo>
                <a:lnTo>
                  <a:pt x="201396" y="20180"/>
                </a:lnTo>
                <a:lnTo>
                  <a:pt x="141236" y="28219"/>
                </a:lnTo>
                <a:lnTo>
                  <a:pt x="90398" y="37401"/>
                </a:lnTo>
                <a:lnTo>
                  <a:pt x="50088" y="47459"/>
                </a:lnTo>
                <a:lnTo>
                  <a:pt x="13893" y="62649"/>
                </a:lnTo>
                <a:lnTo>
                  <a:pt x="1371" y="75361"/>
                </a:lnTo>
                <a:lnTo>
                  <a:pt x="1061" y="75755"/>
                </a:lnTo>
                <a:lnTo>
                  <a:pt x="914" y="76136"/>
                </a:lnTo>
                <a:lnTo>
                  <a:pt x="914" y="76555"/>
                </a:lnTo>
                <a:lnTo>
                  <a:pt x="0" y="80568"/>
                </a:lnTo>
                <a:lnTo>
                  <a:pt x="0" y="546862"/>
                </a:lnTo>
                <a:lnTo>
                  <a:pt x="914" y="550887"/>
                </a:lnTo>
                <a:lnTo>
                  <a:pt x="914" y="551294"/>
                </a:lnTo>
                <a:lnTo>
                  <a:pt x="1066" y="551688"/>
                </a:lnTo>
                <a:lnTo>
                  <a:pt x="1371" y="552056"/>
                </a:lnTo>
                <a:lnTo>
                  <a:pt x="3670" y="555942"/>
                </a:lnTo>
                <a:lnTo>
                  <a:pt x="33982" y="574378"/>
                </a:lnTo>
                <a:lnTo>
                  <a:pt x="29913" y="572744"/>
                </a:lnTo>
                <a:lnTo>
                  <a:pt x="16164" y="563387"/>
                </a:lnTo>
                <a:lnTo>
                  <a:pt x="11455" y="553669"/>
                </a:lnTo>
                <a:lnTo>
                  <a:pt x="11455" y="553180"/>
                </a:lnTo>
                <a:lnTo>
                  <a:pt x="9931" y="551662"/>
                </a:lnTo>
                <a:lnTo>
                  <a:pt x="8242" y="548741"/>
                </a:lnTo>
                <a:lnTo>
                  <a:pt x="7632" y="545744"/>
                </a:lnTo>
                <a:lnTo>
                  <a:pt x="7632" y="95326"/>
                </a:lnTo>
                <a:lnTo>
                  <a:pt x="11455" y="95326"/>
                </a:lnTo>
                <a:lnTo>
                  <a:pt x="11455" y="88912"/>
                </a:lnTo>
                <a:lnTo>
                  <a:pt x="11633" y="88544"/>
                </a:lnTo>
                <a:lnTo>
                  <a:pt x="9931" y="86855"/>
                </a:lnTo>
                <a:lnTo>
                  <a:pt x="8242" y="83934"/>
                </a:lnTo>
                <a:lnTo>
                  <a:pt x="7632" y="81318"/>
                </a:lnTo>
                <a:lnTo>
                  <a:pt x="8242" y="78689"/>
                </a:lnTo>
                <a:lnTo>
                  <a:pt x="9944" y="75742"/>
                </a:lnTo>
                <a:lnTo>
                  <a:pt x="52527" y="54711"/>
                </a:lnTo>
                <a:lnTo>
                  <a:pt x="92075" y="44856"/>
                </a:lnTo>
                <a:lnTo>
                  <a:pt x="142468" y="35737"/>
                </a:lnTo>
                <a:lnTo>
                  <a:pt x="181394" y="30264"/>
                </a:lnTo>
                <a:lnTo>
                  <a:pt x="247053" y="22948"/>
                </a:lnTo>
                <a:lnTo>
                  <a:pt x="295160" y="18834"/>
                </a:lnTo>
                <a:lnTo>
                  <a:pt x="373176" y="13690"/>
                </a:lnTo>
                <a:lnTo>
                  <a:pt x="428764" y="11061"/>
                </a:lnTo>
                <a:lnTo>
                  <a:pt x="486625" y="9232"/>
                </a:lnTo>
                <a:lnTo>
                  <a:pt x="546633" y="7988"/>
                </a:lnTo>
                <a:lnTo>
                  <a:pt x="869806" y="7632"/>
                </a:lnTo>
                <a:lnTo>
                  <a:pt x="843927" y="6070"/>
                </a:lnTo>
                <a:lnTo>
                  <a:pt x="788200" y="3441"/>
                </a:lnTo>
                <a:lnTo>
                  <a:pt x="730326" y="1600"/>
                </a:lnTo>
                <a:lnTo>
                  <a:pt x="670166" y="355"/>
                </a:lnTo>
                <a:lnTo>
                  <a:pt x="608330" y="0"/>
                </a:lnTo>
                <a:close/>
              </a:path>
              <a:path w="1216660" h="574675">
                <a:moveTo>
                  <a:pt x="11455" y="95326"/>
                </a:moveTo>
                <a:lnTo>
                  <a:pt x="7632" y="95326"/>
                </a:lnTo>
                <a:lnTo>
                  <a:pt x="8089" y="95796"/>
                </a:lnTo>
                <a:lnTo>
                  <a:pt x="8394" y="96075"/>
                </a:lnTo>
                <a:lnTo>
                  <a:pt x="11455" y="98255"/>
                </a:lnTo>
                <a:lnTo>
                  <a:pt x="11455" y="95326"/>
                </a:lnTo>
                <a:close/>
              </a:path>
              <a:path w="1216660" h="574675">
                <a:moveTo>
                  <a:pt x="929614" y="11867"/>
                </a:moveTo>
                <a:lnTo>
                  <a:pt x="806232" y="11924"/>
                </a:lnTo>
                <a:lnTo>
                  <a:pt x="843470" y="13690"/>
                </a:lnTo>
                <a:lnTo>
                  <a:pt x="921651" y="18846"/>
                </a:lnTo>
                <a:lnTo>
                  <a:pt x="969746" y="22948"/>
                </a:lnTo>
                <a:lnTo>
                  <a:pt x="1014488" y="27762"/>
                </a:lnTo>
                <a:lnTo>
                  <a:pt x="1063523" y="34188"/>
                </a:lnTo>
                <a:lnTo>
                  <a:pt x="1109002" y="41681"/>
                </a:lnTo>
                <a:lnTo>
                  <a:pt x="1152372" y="51358"/>
                </a:lnTo>
                <a:lnTo>
                  <a:pt x="1192377" y="65443"/>
                </a:lnTo>
                <a:lnTo>
                  <a:pt x="1195591" y="67263"/>
                </a:lnTo>
                <a:lnTo>
                  <a:pt x="1202012" y="69841"/>
                </a:lnTo>
                <a:lnTo>
                  <a:pt x="1215761" y="79197"/>
                </a:lnTo>
                <a:lnTo>
                  <a:pt x="1216647" y="81025"/>
                </a:lnTo>
                <a:lnTo>
                  <a:pt x="1216647" y="80568"/>
                </a:lnTo>
                <a:lnTo>
                  <a:pt x="1215885" y="76555"/>
                </a:lnTo>
                <a:lnTo>
                  <a:pt x="1215428" y="75361"/>
                </a:lnTo>
                <a:lnTo>
                  <a:pt x="1212989" y="71196"/>
                </a:lnTo>
                <a:lnTo>
                  <a:pt x="1212684" y="70929"/>
                </a:lnTo>
                <a:lnTo>
                  <a:pt x="1212532" y="70700"/>
                </a:lnTo>
                <a:lnTo>
                  <a:pt x="1177404" y="51015"/>
                </a:lnTo>
                <a:lnTo>
                  <a:pt x="1126109" y="37388"/>
                </a:lnTo>
                <a:lnTo>
                  <a:pt x="1075410" y="28206"/>
                </a:lnTo>
                <a:lnTo>
                  <a:pt x="1036320" y="22694"/>
                </a:lnTo>
                <a:lnTo>
                  <a:pt x="970508" y="15354"/>
                </a:lnTo>
                <a:lnTo>
                  <a:pt x="929614" y="11867"/>
                </a:lnTo>
                <a:close/>
              </a:path>
              <a:path w="1216660" h="574675">
                <a:moveTo>
                  <a:pt x="869806" y="7632"/>
                </a:moveTo>
                <a:lnTo>
                  <a:pt x="608330" y="7632"/>
                </a:lnTo>
                <a:lnTo>
                  <a:pt x="670166" y="7988"/>
                </a:lnTo>
                <a:lnTo>
                  <a:pt x="730173" y="9232"/>
                </a:lnTo>
                <a:lnTo>
                  <a:pt x="788047" y="11061"/>
                </a:lnTo>
                <a:lnTo>
                  <a:pt x="796079" y="11442"/>
                </a:lnTo>
                <a:lnTo>
                  <a:pt x="924537" y="11442"/>
                </a:lnTo>
                <a:lnTo>
                  <a:pt x="922108" y="11239"/>
                </a:lnTo>
                <a:lnTo>
                  <a:pt x="869806" y="7632"/>
                </a:lnTo>
                <a:close/>
              </a:path>
            </a:pathLst>
          </a:custGeom>
          <a:solidFill>
            <a:srgbClr val="666666"/>
          </a:solidFill>
        </p:spPr>
        <p:txBody>
          <a:bodyPr wrap="square" lIns="0" tIns="0" rIns="0" bIns="0" rtlCol="0"/>
          <a:lstStyle/>
          <a:p>
            <a:endParaRPr/>
          </a:p>
        </p:txBody>
      </p:sp>
      <p:sp>
        <p:nvSpPr>
          <p:cNvPr id="29" name="object 33"/>
          <p:cNvSpPr/>
          <p:nvPr/>
        </p:nvSpPr>
        <p:spPr>
          <a:xfrm>
            <a:off x="5360448" y="5507055"/>
            <a:ext cx="1206500" cy="542290"/>
          </a:xfrm>
          <a:custGeom>
            <a:avLst/>
            <a:gdLst/>
            <a:ahLst/>
            <a:cxnLst/>
            <a:rect l="l" t="t" r="r" b="b"/>
            <a:pathLst>
              <a:path w="1206500" h="542289">
                <a:moveTo>
                  <a:pt x="0" y="470836"/>
                </a:moveTo>
                <a:lnTo>
                  <a:pt x="37734" y="492756"/>
                </a:lnTo>
                <a:lnTo>
                  <a:pt x="105341" y="509017"/>
                </a:lnTo>
                <a:lnTo>
                  <a:pt x="149592" y="516207"/>
                </a:lnTo>
                <a:lnTo>
                  <a:pt x="200054" y="522675"/>
                </a:lnTo>
                <a:lnTo>
                  <a:pt x="256160" y="528346"/>
                </a:lnTo>
                <a:lnTo>
                  <a:pt x="317346" y="533149"/>
                </a:lnTo>
                <a:lnTo>
                  <a:pt x="383045" y="537011"/>
                </a:lnTo>
                <a:lnTo>
                  <a:pt x="452691" y="539860"/>
                </a:lnTo>
                <a:lnTo>
                  <a:pt x="525718" y="541622"/>
                </a:lnTo>
                <a:lnTo>
                  <a:pt x="601561" y="542226"/>
                </a:lnTo>
                <a:lnTo>
                  <a:pt x="677403" y="541622"/>
                </a:lnTo>
                <a:lnTo>
                  <a:pt x="750430" y="539860"/>
                </a:lnTo>
                <a:lnTo>
                  <a:pt x="820076" y="537011"/>
                </a:lnTo>
                <a:lnTo>
                  <a:pt x="861212" y="534593"/>
                </a:lnTo>
                <a:lnTo>
                  <a:pt x="593928" y="534593"/>
                </a:lnTo>
                <a:lnTo>
                  <a:pt x="518085" y="533990"/>
                </a:lnTo>
                <a:lnTo>
                  <a:pt x="445058" y="532227"/>
                </a:lnTo>
                <a:lnTo>
                  <a:pt x="375412" y="529379"/>
                </a:lnTo>
                <a:lnTo>
                  <a:pt x="309713" y="525517"/>
                </a:lnTo>
                <a:lnTo>
                  <a:pt x="248528" y="520713"/>
                </a:lnTo>
                <a:lnTo>
                  <a:pt x="192421" y="515042"/>
                </a:lnTo>
                <a:lnTo>
                  <a:pt x="141959" y="508575"/>
                </a:lnTo>
                <a:lnTo>
                  <a:pt x="97708" y="501384"/>
                </a:lnTo>
                <a:lnTo>
                  <a:pt x="60234" y="493543"/>
                </a:lnTo>
                <a:lnTo>
                  <a:pt x="7878" y="476199"/>
                </a:lnTo>
                <a:lnTo>
                  <a:pt x="0" y="470836"/>
                </a:lnTo>
                <a:close/>
              </a:path>
              <a:path w="1206500" h="542289">
                <a:moveTo>
                  <a:pt x="1206068" y="0"/>
                </a:moveTo>
                <a:lnTo>
                  <a:pt x="1201359" y="9715"/>
                </a:lnTo>
                <a:lnTo>
                  <a:pt x="1198435" y="11704"/>
                </a:lnTo>
                <a:lnTo>
                  <a:pt x="861212" y="534593"/>
                </a:lnTo>
                <a:lnTo>
                  <a:pt x="946961" y="528346"/>
                </a:lnTo>
                <a:lnTo>
                  <a:pt x="1003067" y="522675"/>
                </a:lnTo>
                <a:lnTo>
                  <a:pt x="1053529" y="516207"/>
                </a:lnTo>
                <a:lnTo>
                  <a:pt x="1097780" y="509017"/>
                </a:lnTo>
                <a:lnTo>
                  <a:pt x="1135255" y="501175"/>
                </a:lnTo>
                <a:lnTo>
                  <a:pt x="1187610" y="483831"/>
                </a:lnTo>
                <a:lnTo>
                  <a:pt x="1206068" y="464756"/>
                </a:lnTo>
                <a:lnTo>
                  <a:pt x="1206068" y="0"/>
                </a:lnTo>
                <a:close/>
              </a:path>
            </a:pathLst>
          </a:custGeom>
          <a:solidFill>
            <a:srgbClr val="000000"/>
          </a:solidFill>
        </p:spPr>
        <p:txBody>
          <a:bodyPr wrap="square" lIns="0" tIns="0" rIns="0" bIns="0" rtlCol="0"/>
          <a:lstStyle/>
          <a:p>
            <a:endParaRPr/>
          </a:p>
        </p:txBody>
      </p:sp>
      <p:sp>
        <p:nvSpPr>
          <p:cNvPr id="30" name="object 34"/>
          <p:cNvSpPr/>
          <p:nvPr/>
        </p:nvSpPr>
        <p:spPr>
          <a:xfrm>
            <a:off x="6555939" y="5493346"/>
            <a:ext cx="10795" cy="26034"/>
          </a:xfrm>
          <a:custGeom>
            <a:avLst/>
            <a:gdLst/>
            <a:ahLst/>
            <a:cxnLst/>
            <a:rect l="l" t="t" r="r" b="b"/>
            <a:pathLst>
              <a:path w="10795" h="26035">
                <a:moveTo>
                  <a:pt x="0" y="0"/>
                </a:moveTo>
                <a:lnTo>
                  <a:pt x="2945" y="6076"/>
                </a:lnTo>
                <a:lnTo>
                  <a:pt x="2945" y="25414"/>
                </a:lnTo>
                <a:lnTo>
                  <a:pt x="5868" y="23424"/>
                </a:lnTo>
                <a:lnTo>
                  <a:pt x="10577" y="13709"/>
                </a:lnTo>
                <a:lnTo>
                  <a:pt x="5868" y="3993"/>
                </a:lnTo>
                <a:lnTo>
                  <a:pt x="0" y="0"/>
                </a:lnTo>
                <a:close/>
              </a:path>
            </a:pathLst>
          </a:custGeom>
          <a:solidFill>
            <a:srgbClr val="000000"/>
          </a:solidFill>
        </p:spPr>
        <p:txBody>
          <a:bodyPr wrap="square" lIns="0" tIns="0" rIns="0" bIns="0" rtlCol="0"/>
          <a:lstStyle/>
          <a:p>
            <a:endParaRPr/>
          </a:p>
        </p:txBody>
      </p:sp>
      <p:sp>
        <p:nvSpPr>
          <p:cNvPr id="31" name="object 35"/>
          <p:cNvSpPr/>
          <p:nvPr/>
        </p:nvSpPr>
        <p:spPr>
          <a:xfrm>
            <a:off x="5353679" y="5480246"/>
            <a:ext cx="1216660" cy="573405"/>
          </a:xfrm>
          <a:custGeom>
            <a:avLst/>
            <a:gdLst/>
            <a:ahLst/>
            <a:cxnLst/>
            <a:rect l="l" t="t" r="r" b="b"/>
            <a:pathLst>
              <a:path w="1216660" h="573404">
                <a:moveTo>
                  <a:pt x="0" y="491796"/>
                </a:moveTo>
                <a:lnTo>
                  <a:pt x="0" y="492391"/>
                </a:lnTo>
                <a:lnTo>
                  <a:pt x="914" y="496404"/>
                </a:lnTo>
                <a:lnTo>
                  <a:pt x="914" y="496823"/>
                </a:lnTo>
                <a:lnTo>
                  <a:pt x="1079" y="497217"/>
                </a:lnTo>
                <a:lnTo>
                  <a:pt x="1384" y="497585"/>
                </a:lnTo>
                <a:lnTo>
                  <a:pt x="3670" y="501472"/>
                </a:lnTo>
                <a:lnTo>
                  <a:pt x="39242" y="521944"/>
                </a:lnTo>
                <a:lnTo>
                  <a:pt x="90550" y="535571"/>
                </a:lnTo>
                <a:lnTo>
                  <a:pt x="141401" y="544753"/>
                </a:lnTo>
                <a:lnTo>
                  <a:pt x="180339" y="550265"/>
                </a:lnTo>
                <a:lnTo>
                  <a:pt x="246291" y="557606"/>
                </a:lnTo>
                <a:lnTo>
                  <a:pt x="294703" y="561720"/>
                </a:lnTo>
                <a:lnTo>
                  <a:pt x="372884" y="566877"/>
                </a:lnTo>
                <a:lnTo>
                  <a:pt x="428459" y="569518"/>
                </a:lnTo>
                <a:lnTo>
                  <a:pt x="486486" y="571360"/>
                </a:lnTo>
                <a:lnTo>
                  <a:pt x="546493" y="572604"/>
                </a:lnTo>
                <a:lnTo>
                  <a:pt x="608329" y="572960"/>
                </a:lnTo>
                <a:lnTo>
                  <a:pt x="670318" y="572604"/>
                </a:lnTo>
                <a:lnTo>
                  <a:pt x="730326" y="571360"/>
                </a:lnTo>
                <a:lnTo>
                  <a:pt x="788352" y="569506"/>
                </a:lnTo>
                <a:lnTo>
                  <a:pt x="843940" y="566877"/>
                </a:lnTo>
                <a:lnTo>
                  <a:pt x="869960" y="565327"/>
                </a:lnTo>
                <a:lnTo>
                  <a:pt x="608329" y="565327"/>
                </a:lnTo>
                <a:lnTo>
                  <a:pt x="546493" y="564972"/>
                </a:lnTo>
                <a:lnTo>
                  <a:pt x="486638" y="563727"/>
                </a:lnTo>
                <a:lnTo>
                  <a:pt x="428612" y="561898"/>
                </a:lnTo>
                <a:lnTo>
                  <a:pt x="373189" y="559257"/>
                </a:lnTo>
                <a:lnTo>
                  <a:pt x="295160" y="554113"/>
                </a:lnTo>
                <a:lnTo>
                  <a:pt x="247065" y="549998"/>
                </a:lnTo>
                <a:lnTo>
                  <a:pt x="202323" y="545198"/>
                </a:lnTo>
                <a:lnTo>
                  <a:pt x="153288" y="538772"/>
                </a:lnTo>
                <a:lnTo>
                  <a:pt x="107810" y="531279"/>
                </a:lnTo>
                <a:lnTo>
                  <a:pt x="64439" y="521601"/>
                </a:lnTo>
                <a:lnTo>
                  <a:pt x="24434" y="507517"/>
                </a:lnTo>
                <a:lnTo>
                  <a:pt x="20621" y="505407"/>
                </a:lnTo>
                <a:lnTo>
                  <a:pt x="14647" y="503008"/>
                </a:lnTo>
                <a:lnTo>
                  <a:pt x="898" y="493651"/>
                </a:lnTo>
                <a:lnTo>
                  <a:pt x="0" y="491796"/>
                </a:lnTo>
                <a:close/>
              </a:path>
              <a:path w="1216660" h="573404">
                <a:moveTo>
                  <a:pt x="1216659" y="40843"/>
                </a:moveTo>
                <a:lnTo>
                  <a:pt x="1209027" y="40843"/>
                </a:lnTo>
                <a:lnTo>
                  <a:pt x="1208916" y="491796"/>
                </a:lnTo>
                <a:lnTo>
                  <a:pt x="1208404" y="494271"/>
                </a:lnTo>
                <a:lnTo>
                  <a:pt x="1174813" y="514756"/>
                </a:lnTo>
                <a:lnTo>
                  <a:pt x="1124584" y="528104"/>
                </a:lnTo>
                <a:lnTo>
                  <a:pt x="1074343" y="537209"/>
                </a:lnTo>
                <a:lnTo>
                  <a:pt x="1035253" y="542696"/>
                </a:lnTo>
                <a:lnTo>
                  <a:pt x="969746" y="549998"/>
                </a:lnTo>
                <a:lnTo>
                  <a:pt x="921651" y="554126"/>
                </a:lnTo>
                <a:lnTo>
                  <a:pt x="843470" y="559269"/>
                </a:lnTo>
                <a:lnTo>
                  <a:pt x="787895" y="561898"/>
                </a:lnTo>
                <a:lnTo>
                  <a:pt x="730021" y="563727"/>
                </a:lnTo>
                <a:lnTo>
                  <a:pt x="670166" y="564972"/>
                </a:lnTo>
                <a:lnTo>
                  <a:pt x="608329" y="565327"/>
                </a:lnTo>
                <a:lnTo>
                  <a:pt x="869960" y="565327"/>
                </a:lnTo>
                <a:lnTo>
                  <a:pt x="922261" y="561720"/>
                </a:lnTo>
                <a:lnTo>
                  <a:pt x="970521" y="557593"/>
                </a:lnTo>
                <a:lnTo>
                  <a:pt x="1015403" y="552780"/>
                </a:lnTo>
                <a:lnTo>
                  <a:pt x="1075563" y="544741"/>
                </a:lnTo>
                <a:lnTo>
                  <a:pt x="1126261" y="535546"/>
                </a:lnTo>
                <a:lnTo>
                  <a:pt x="1166571" y="525500"/>
                </a:lnTo>
                <a:lnTo>
                  <a:pt x="1202918" y="510311"/>
                </a:lnTo>
                <a:lnTo>
                  <a:pt x="1212684" y="502018"/>
                </a:lnTo>
                <a:lnTo>
                  <a:pt x="1212989" y="501764"/>
                </a:lnTo>
                <a:lnTo>
                  <a:pt x="1213142" y="501472"/>
                </a:lnTo>
                <a:lnTo>
                  <a:pt x="1215428" y="497585"/>
                </a:lnTo>
                <a:lnTo>
                  <a:pt x="1215607" y="497179"/>
                </a:lnTo>
                <a:lnTo>
                  <a:pt x="1215897" y="496404"/>
                </a:lnTo>
                <a:lnTo>
                  <a:pt x="1216659" y="492391"/>
                </a:lnTo>
                <a:lnTo>
                  <a:pt x="1216659" y="40843"/>
                </a:lnTo>
                <a:close/>
              </a:path>
              <a:path w="1216660" h="573404">
                <a:moveTo>
                  <a:pt x="801908" y="556896"/>
                </a:moveTo>
                <a:lnTo>
                  <a:pt x="749567" y="559037"/>
                </a:lnTo>
                <a:lnTo>
                  <a:pt x="676539" y="560799"/>
                </a:lnTo>
                <a:lnTo>
                  <a:pt x="600697" y="561403"/>
                </a:lnTo>
                <a:lnTo>
                  <a:pt x="798365" y="561403"/>
                </a:lnTo>
                <a:lnTo>
                  <a:pt x="801908" y="556896"/>
                </a:lnTo>
                <a:close/>
              </a:path>
              <a:path w="1216660" h="573404">
                <a:moveTo>
                  <a:pt x="1205204" y="43834"/>
                </a:moveTo>
                <a:lnTo>
                  <a:pt x="801908" y="556896"/>
                </a:lnTo>
                <a:lnTo>
                  <a:pt x="819213" y="556188"/>
                </a:lnTo>
                <a:lnTo>
                  <a:pt x="884911" y="552326"/>
                </a:lnTo>
                <a:lnTo>
                  <a:pt x="946097" y="547523"/>
                </a:lnTo>
                <a:lnTo>
                  <a:pt x="1002204" y="541852"/>
                </a:lnTo>
                <a:lnTo>
                  <a:pt x="1052666" y="535384"/>
                </a:lnTo>
                <a:lnTo>
                  <a:pt x="1096917" y="528194"/>
                </a:lnTo>
                <a:lnTo>
                  <a:pt x="1134391" y="520352"/>
                </a:lnTo>
                <a:lnTo>
                  <a:pt x="1186746" y="503008"/>
                </a:lnTo>
                <a:lnTo>
                  <a:pt x="1205204" y="483933"/>
                </a:lnTo>
                <a:lnTo>
                  <a:pt x="1205204" y="43834"/>
                </a:lnTo>
                <a:close/>
              </a:path>
              <a:path w="1216660" h="573404">
                <a:moveTo>
                  <a:pt x="1186483" y="0"/>
                </a:moveTo>
                <a:lnTo>
                  <a:pt x="1186746" y="105"/>
                </a:lnTo>
                <a:lnTo>
                  <a:pt x="1200495" y="9461"/>
                </a:lnTo>
                <a:lnTo>
                  <a:pt x="1205204" y="19176"/>
                </a:lnTo>
                <a:lnTo>
                  <a:pt x="1205204" y="19772"/>
                </a:lnTo>
                <a:lnTo>
                  <a:pt x="1206728" y="21285"/>
                </a:lnTo>
                <a:lnTo>
                  <a:pt x="1208404" y="24218"/>
                </a:lnTo>
                <a:lnTo>
                  <a:pt x="1209027" y="26835"/>
                </a:lnTo>
                <a:lnTo>
                  <a:pt x="1208404" y="29463"/>
                </a:lnTo>
                <a:lnTo>
                  <a:pt x="1206728" y="32372"/>
                </a:lnTo>
                <a:lnTo>
                  <a:pt x="1205204" y="33884"/>
                </a:lnTo>
                <a:lnTo>
                  <a:pt x="1205204" y="43834"/>
                </a:lnTo>
                <a:lnTo>
                  <a:pt x="1208100" y="41719"/>
                </a:lnTo>
                <a:lnTo>
                  <a:pt x="1208404" y="41478"/>
                </a:lnTo>
                <a:lnTo>
                  <a:pt x="1209027" y="40843"/>
                </a:lnTo>
                <a:lnTo>
                  <a:pt x="1216659" y="40843"/>
                </a:lnTo>
                <a:lnTo>
                  <a:pt x="1216659" y="26085"/>
                </a:lnTo>
                <a:lnTo>
                  <a:pt x="1215897" y="22072"/>
                </a:lnTo>
                <a:lnTo>
                  <a:pt x="1215428" y="20891"/>
                </a:lnTo>
                <a:lnTo>
                  <a:pt x="1212989" y="16725"/>
                </a:lnTo>
                <a:lnTo>
                  <a:pt x="1212684" y="16459"/>
                </a:lnTo>
                <a:lnTo>
                  <a:pt x="1212532" y="16230"/>
                </a:lnTo>
                <a:lnTo>
                  <a:pt x="1187183" y="266"/>
                </a:lnTo>
                <a:lnTo>
                  <a:pt x="1186483" y="0"/>
                </a:lnTo>
                <a:close/>
              </a:path>
            </a:pathLst>
          </a:custGeom>
          <a:solidFill>
            <a:srgbClr val="000000"/>
          </a:solidFill>
        </p:spPr>
        <p:txBody>
          <a:bodyPr wrap="square" lIns="0" tIns="0" rIns="0" bIns="0" rtlCol="0"/>
          <a:lstStyle/>
          <a:p>
            <a:endParaRPr/>
          </a:p>
        </p:txBody>
      </p:sp>
      <p:sp>
        <p:nvSpPr>
          <p:cNvPr id="32" name="object 36"/>
          <p:cNvSpPr/>
          <p:nvPr/>
        </p:nvSpPr>
        <p:spPr>
          <a:xfrm>
            <a:off x="5349869" y="5499423"/>
            <a:ext cx="1209040" cy="542290"/>
          </a:xfrm>
          <a:custGeom>
            <a:avLst/>
            <a:gdLst/>
            <a:ahLst/>
            <a:cxnLst/>
            <a:rect l="l" t="t" r="r" b="b"/>
            <a:pathLst>
              <a:path w="1209039" h="542289">
                <a:moveTo>
                  <a:pt x="0" y="0"/>
                </a:moveTo>
                <a:lnTo>
                  <a:pt x="0" y="464756"/>
                </a:lnTo>
                <a:lnTo>
                  <a:pt x="4708" y="474474"/>
                </a:lnTo>
                <a:lnTo>
                  <a:pt x="40681" y="492756"/>
                </a:lnTo>
                <a:lnTo>
                  <a:pt x="108287" y="509017"/>
                </a:lnTo>
                <a:lnTo>
                  <a:pt x="152538" y="516207"/>
                </a:lnTo>
                <a:lnTo>
                  <a:pt x="203000" y="522675"/>
                </a:lnTo>
                <a:lnTo>
                  <a:pt x="259107" y="528346"/>
                </a:lnTo>
                <a:lnTo>
                  <a:pt x="320292" y="533149"/>
                </a:lnTo>
                <a:lnTo>
                  <a:pt x="385991" y="537011"/>
                </a:lnTo>
                <a:lnTo>
                  <a:pt x="455637" y="539860"/>
                </a:lnTo>
                <a:lnTo>
                  <a:pt x="528664" y="541622"/>
                </a:lnTo>
                <a:lnTo>
                  <a:pt x="604507" y="542226"/>
                </a:lnTo>
                <a:lnTo>
                  <a:pt x="680349" y="541622"/>
                </a:lnTo>
                <a:lnTo>
                  <a:pt x="753377" y="539860"/>
                </a:lnTo>
                <a:lnTo>
                  <a:pt x="823023" y="537011"/>
                </a:lnTo>
                <a:lnTo>
                  <a:pt x="888721" y="533149"/>
                </a:lnTo>
                <a:lnTo>
                  <a:pt x="949907" y="528346"/>
                </a:lnTo>
                <a:lnTo>
                  <a:pt x="1006014" y="522675"/>
                </a:lnTo>
                <a:lnTo>
                  <a:pt x="1056476" y="516207"/>
                </a:lnTo>
                <a:lnTo>
                  <a:pt x="1100727" y="509017"/>
                </a:lnTo>
                <a:lnTo>
                  <a:pt x="1138201" y="501175"/>
                </a:lnTo>
                <a:lnTo>
                  <a:pt x="1190556" y="483831"/>
                </a:lnTo>
                <a:lnTo>
                  <a:pt x="1209014" y="464756"/>
                </a:lnTo>
                <a:lnTo>
                  <a:pt x="1209014" y="77470"/>
                </a:lnTo>
                <a:lnTo>
                  <a:pt x="604507" y="77470"/>
                </a:lnTo>
                <a:lnTo>
                  <a:pt x="528664" y="76866"/>
                </a:lnTo>
                <a:lnTo>
                  <a:pt x="455637" y="75103"/>
                </a:lnTo>
                <a:lnTo>
                  <a:pt x="385991" y="72253"/>
                </a:lnTo>
                <a:lnTo>
                  <a:pt x="320292" y="68390"/>
                </a:lnTo>
                <a:lnTo>
                  <a:pt x="259107" y="63586"/>
                </a:lnTo>
                <a:lnTo>
                  <a:pt x="203000" y="57914"/>
                </a:lnTo>
                <a:lnTo>
                  <a:pt x="152538" y="51446"/>
                </a:lnTo>
                <a:lnTo>
                  <a:pt x="108287" y="44255"/>
                </a:lnTo>
                <a:lnTo>
                  <a:pt x="70813" y="36413"/>
                </a:lnTo>
                <a:lnTo>
                  <a:pt x="18457" y="19071"/>
                </a:lnTo>
                <a:lnTo>
                  <a:pt x="4708" y="9715"/>
                </a:lnTo>
                <a:lnTo>
                  <a:pt x="0" y="0"/>
                </a:lnTo>
                <a:close/>
              </a:path>
              <a:path w="1209039" h="542289">
                <a:moveTo>
                  <a:pt x="1209014" y="0"/>
                </a:moveTo>
                <a:lnTo>
                  <a:pt x="1168333" y="27994"/>
                </a:lnTo>
                <a:lnTo>
                  <a:pt x="1100727" y="44255"/>
                </a:lnTo>
                <a:lnTo>
                  <a:pt x="1056476" y="51446"/>
                </a:lnTo>
                <a:lnTo>
                  <a:pt x="1006014" y="57914"/>
                </a:lnTo>
                <a:lnTo>
                  <a:pt x="949907" y="63586"/>
                </a:lnTo>
                <a:lnTo>
                  <a:pt x="888721" y="68390"/>
                </a:lnTo>
                <a:lnTo>
                  <a:pt x="823023" y="72253"/>
                </a:lnTo>
                <a:lnTo>
                  <a:pt x="753377" y="75103"/>
                </a:lnTo>
                <a:lnTo>
                  <a:pt x="680349" y="76866"/>
                </a:lnTo>
                <a:lnTo>
                  <a:pt x="604507" y="77470"/>
                </a:lnTo>
                <a:lnTo>
                  <a:pt x="1209014" y="77470"/>
                </a:lnTo>
                <a:lnTo>
                  <a:pt x="1209014" y="0"/>
                </a:lnTo>
                <a:close/>
              </a:path>
            </a:pathLst>
          </a:custGeom>
          <a:solidFill>
            <a:srgbClr val="FFFFFF"/>
          </a:solidFill>
        </p:spPr>
        <p:txBody>
          <a:bodyPr wrap="square" lIns="0" tIns="0" rIns="0" bIns="0" rtlCol="0"/>
          <a:lstStyle/>
          <a:p>
            <a:endParaRPr/>
          </a:p>
        </p:txBody>
      </p:sp>
      <p:sp>
        <p:nvSpPr>
          <p:cNvPr id="33" name="object 37"/>
          <p:cNvSpPr/>
          <p:nvPr/>
        </p:nvSpPr>
        <p:spPr>
          <a:xfrm>
            <a:off x="5349869" y="5421953"/>
            <a:ext cx="1209040" cy="154940"/>
          </a:xfrm>
          <a:custGeom>
            <a:avLst/>
            <a:gdLst/>
            <a:ahLst/>
            <a:cxnLst/>
            <a:rect l="l" t="t" r="r" b="b"/>
            <a:pathLst>
              <a:path w="1209039" h="154939">
                <a:moveTo>
                  <a:pt x="604507" y="0"/>
                </a:moveTo>
                <a:lnTo>
                  <a:pt x="528664" y="603"/>
                </a:lnTo>
                <a:lnTo>
                  <a:pt x="455637" y="2366"/>
                </a:lnTo>
                <a:lnTo>
                  <a:pt x="385991" y="5216"/>
                </a:lnTo>
                <a:lnTo>
                  <a:pt x="320292" y="9079"/>
                </a:lnTo>
                <a:lnTo>
                  <a:pt x="259107" y="13883"/>
                </a:lnTo>
                <a:lnTo>
                  <a:pt x="203000" y="19555"/>
                </a:lnTo>
                <a:lnTo>
                  <a:pt x="152538" y="26023"/>
                </a:lnTo>
                <a:lnTo>
                  <a:pt x="108287" y="33214"/>
                </a:lnTo>
                <a:lnTo>
                  <a:pt x="70813" y="41056"/>
                </a:lnTo>
                <a:lnTo>
                  <a:pt x="18457" y="58398"/>
                </a:lnTo>
                <a:lnTo>
                  <a:pt x="0" y="77469"/>
                </a:lnTo>
                <a:lnTo>
                  <a:pt x="4708" y="87185"/>
                </a:lnTo>
                <a:lnTo>
                  <a:pt x="40681" y="105464"/>
                </a:lnTo>
                <a:lnTo>
                  <a:pt x="108287" y="121725"/>
                </a:lnTo>
                <a:lnTo>
                  <a:pt x="152538" y="128916"/>
                </a:lnTo>
                <a:lnTo>
                  <a:pt x="203000" y="135384"/>
                </a:lnTo>
                <a:lnTo>
                  <a:pt x="259107" y="141056"/>
                </a:lnTo>
                <a:lnTo>
                  <a:pt x="320292" y="145860"/>
                </a:lnTo>
                <a:lnTo>
                  <a:pt x="385991" y="149723"/>
                </a:lnTo>
                <a:lnTo>
                  <a:pt x="455637" y="152573"/>
                </a:lnTo>
                <a:lnTo>
                  <a:pt x="528664" y="154336"/>
                </a:lnTo>
                <a:lnTo>
                  <a:pt x="604507" y="154939"/>
                </a:lnTo>
                <a:lnTo>
                  <a:pt x="680349" y="154336"/>
                </a:lnTo>
                <a:lnTo>
                  <a:pt x="753377" y="152573"/>
                </a:lnTo>
                <a:lnTo>
                  <a:pt x="823023" y="149723"/>
                </a:lnTo>
                <a:lnTo>
                  <a:pt x="888721" y="145860"/>
                </a:lnTo>
                <a:lnTo>
                  <a:pt x="949907" y="141056"/>
                </a:lnTo>
                <a:lnTo>
                  <a:pt x="1006014" y="135384"/>
                </a:lnTo>
                <a:lnTo>
                  <a:pt x="1056476" y="128916"/>
                </a:lnTo>
                <a:lnTo>
                  <a:pt x="1100727" y="121725"/>
                </a:lnTo>
                <a:lnTo>
                  <a:pt x="1138201" y="113883"/>
                </a:lnTo>
                <a:lnTo>
                  <a:pt x="1190556" y="96541"/>
                </a:lnTo>
                <a:lnTo>
                  <a:pt x="1209014" y="77469"/>
                </a:lnTo>
                <a:lnTo>
                  <a:pt x="1204305" y="67754"/>
                </a:lnTo>
                <a:lnTo>
                  <a:pt x="1168333" y="49475"/>
                </a:lnTo>
                <a:lnTo>
                  <a:pt x="1100727" y="33214"/>
                </a:lnTo>
                <a:lnTo>
                  <a:pt x="1056476" y="26023"/>
                </a:lnTo>
                <a:lnTo>
                  <a:pt x="1006014" y="19555"/>
                </a:lnTo>
                <a:lnTo>
                  <a:pt x="949907" y="13883"/>
                </a:lnTo>
                <a:lnTo>
                  <a:pt x="888721" y="9079"/>
                </a:lnTo>
                <a:lnTo>
                  <a:pt x="823023" y="5216"/>
                </a:lnTo>
                <a:lnTo>
                  <a:pt x="753377" y="2366"/>
                </a:lnTo>
                <a:lnTo>
                  <a:pt x="680349" y="603"/>
                </a:lnTo>
                <a:lnTo>
                  <a:pt x="604507" y="0"/>
                </a:lnTo>
                <a:close/>
              </a:path>
            </a:pathLst>
          </a:custGeom>
          <a:solidFill>
            <a:srgbClr val="FFFFFF"/>
          </a:solidFill>
        </p:spPr>
        <p:txBody>
          <a:bodyPr wrap="square" lIns="0" tIns="0" rIns="0" bIns="0" rtlCol="0"/>
          <a:lstStyle/>
          <a:p>
            <a:endParaRPr/>
          </a:p>
        </p:txBody>
      </p:sp>
      <p:sp>
        <p:nvSpPr>
          <p:cNvPr id="34" name="object 38"/>
          <p:cNvSpPr/>
          <p:nvPr/>
        </p:nvSpPr>
        <p:spPr>
          <a:xfrm>
            <a:off x="5349865" y="5421955"/>
            <a:ext cx="1209040" cy="154940"/>
          </a:xfrm>
          <a:custGeom>
            <a:avLst/>
            <a:gdLst/>
            <a:ahLst/>
            <a:cxnLst/>
            <a:rect l="l" t="t" r="r" b="b"/>
            <a:pathLst>
              <a:path w="1209039" h="154939">
                <a:moveTo>
                  <a:pt x="1209016" y="77465"/>
                </a:moveTo>
                <a:lnTo>
                  <a:pt x="1168335" y="105460"/>
                </a:lnTo>
                <a:lnTo>
                  <a:pt x="1100729" y="121720"/>
                </a:lnTo>
                <a:lnTo>
                  <a:pt x="1056478" y="128910"/>
                </a:lnTo>
                <a:lnTo>
                  <a:pt x="1006016" y="135377"/>
                </a:lnTo>
                <a:lnTo>
                  <a:pt x="949910" y="141049"/>
                </a:lnTo>
                <a:lnTo>
                  <a:pt x="888724" y="145853"/>
                </a:lnTo>
                <a:lnTo>
                  <a:pt x="823025" y="149715"/>
                </a:lnTo>
                <a:lnTo>
                  <a:pt x="753379" y="152564"/>
                </a:lnTo>
                <a:lnTo>
                  <a:pt x="680351" y="154326"/>
                </a:lnTo>
                <a:lnTo>
                  <a:pt x="604508" y="154930"/>
                </a:lnTo>
                <a:lnTo>
                  <a:pt x="528664" y="154326"/>
                </a:lnTo>
                <a:lnTo>
                  <a:pt x="455636" y="152564"/>
                </a:lnTo>
                <a:lnTo>
                  <a:pt x="385990" y="149715"/>
                </a:lnTo>
                <a:lnTo>
                  <a:pt x="320291" y="145853"/>
                </a:lnTo>
                <a:lnTo>
                  <a:pt x="259105" y="141049"/>
                </a:lnTo>
                <a:lnTo>
                  <a:pt x="202999" y="135377"/>
                </a:lnTo>
                <a:lnTo>
                  <a:pt x="152537" y="128910"/>
                </a:lnTo>
                <a:lnTo>
                  <a:pt x="108286" y="121720"/>
                </a:lnTo>
                <a:lnTo>
                  <a:pt x="70812" y="113879"/>
                </a:lnTo>
                <a:lnTo>
                  <a:pt x="18457" y="96537"/>
                </a:lnTo>
                <a:lnTo>
                  <a:pt x="0" y="77465"/>
                </a:lnTo>
                <a:lnTo>
                  <a:pt x="4708" y="67749"/>
                </a:lnTo>
                <a:lnTo>
                  <a:pt x="40680" y="49469"/>
                </a:lnTo>
                <a:lnTo>
                  <a:pt x="108286" y="33210"/>
                </a:lnTo>
                <a:lnTo>
                  <a:pt x="152537" y="26019"/>
                </a:lnTo>
                <a:lnTo>
                  <a:pt x="202999" y="19552"/>
                </a:lnTo>
                <a:lnTo>
                  <a:pt x="259105" y="13880"/>
                </a:lnTo>
                <a:lnTo>
                  <a:pt x="320291" y="9077"/>
                </a:lnTo>
                <a:lnTo>
                  <a:pt x="385990" y="5215"/>
                </a:lnTo>
                <a:lnTo>
                  <a:pt x="455636" y="2366"/>
                </a:lnTo>
                <a:lnTo>
                  <a:pt x="528664" y="603"/>
                </a:lnTo>
                <a:lnTo>
                  <a:pt x="604508" y="0"/>
                </a:lnTo>
                <a:lnTo>
                  <a:pt x="680351" y="603"/>
                </a:lnTo>
                <a:lnTo>
                  <a:pt x="753379" y="2366"/>
                </a:lnTo>
                <a:lnTo>
                  <a:pt x="823025" y="5215"/>
                </a:lnTo>
                <a:lnTo>
                  <a:pt x="888724" y="9077"/>
                </a:lnTo>
                <a:lnTo>
                  <a:pt x="949910" y="13880"/>
                </a:lnTo>
                <a:lnTo>
                  <a:pt x="1006016" y="19552"/>
                </a:lnTo>
                <a:lnTo>
                  <a:pt x="1056478" y="26019"/>
                </a:lnTo>
                <a:lnTo>
                  <a:pt x="1100729" y="33210"/>
                </a:lnTo>
                <a:lnTo>
                  <a:pt x="1138203" y="41051"/>
                </a:lnTo>
                <a:lnTo>
                  <a:pt x="1190558" y="58393"/>
                </a:lnTo>
                <a:lnTo>
                  <a:pt x="1209016" y="77465"/>
                </a:lnTo>
                <a:close/>
              </a:path>
            </a:pathLst>
          </a:custGeom>
          <a:ln w="7630">
            <a:solidFill>
              <a:srgbClr val="000000"/>
            </a:solidFill>
          </a:ln>
        </p:spPr>
        <p:txBody>
          <a:bodyPr wrap="square" lIns="0" tIns="0" rIns="0" bIns="0" rtlCol="0"/>
          <a:lstStyle/>
          <a:p>
            <a:endParaRPr/>
          </a:p>
        </p:txBody>
      </p:sp>
      <p:sp>
        <p:nvSpPr>
          <p:cNvPr id="35" name="object 39"/>
          <p:cNvSpPr/>
          <p:nvPr/>
        </p:nvSpPr>
        <p:spPr>
          <a:xfrm>
            <a:off x="5349865" y="5499420"/>
            <a:ext cx="1209040" cy="542290"/>
          </a:xfrm>
          <a:custGeom>
            <a:avLst/>
            <a:gdLst/>
            <a:ahLst/>
            <a:cxnLst/>
            <a:rect l="l" t="t" r="r" b="b"/>
            <a:pathLst>
              <a:path w="1209039" h="542289">
                <a:moveTo>
                  <a:pt x="1209016" y="0"/>
                </a:moveTo>
                <a:lnTo>
                  <a:pt x="1209016" y="464761"/>
                </a:lnTo>
                <a:lnTo>
                  <a:pt x="1204307" y="474476"/>
                </a:lnTo>
                <a:lnTo>
                  <a:pt x="1168335" y="492756"/>
                </a:lnTo>
                <a:lnTo>
                  <a:pt x="1100729" y="509015"/>
                </a:lnTo>
                <a:lnTo>
                  <a:pt x="1056478" y="516206"/>
                </a:lnTo>
                <a:lnTo>
                  <a:pt x="1006016" y="522673"/>
                </a:lnTo>
                <a:lnTo>
                  <a:pt x="949910" y="528345"/>
                </a:lnTo>
                <a:lnTo>
                  <a:pt x="888724" y="533148"/>
                </a:lnTo>
                <a:lnTo>
                  <a:pt x="823025" y="537011"/>
                </a:lnTo>
                <a:lnTo>
                  <a:pt x="753379" y="539860"/>
                </a:lnTo>
                <a:lnTo>
                  <a:pt x="680351" y="541622"/>
                </a:lnTo>
                <a:lnTo>
                  <a:pt x="604508" y="542226"/>
                </a:lnTo>
                <a:lnTo>
                  <a:pt x="528664" y="541622"/>
                </a:lnTo>
                <a:lnTo>
                  <a:pt x="455636" y="539860"/>
                </a:lnTo>
                <a:lnTo>
                  <a:pt x="385990" y="537011"/>
                </a:lnTo>
                <a:lnTo>
                  <a:pt x="320291" y="533148"/>
                </a:lnTo>
                <a:lnTo>
                  <a:pt x="259105" y="528345"/>
                </a:lnTo>
                <a:lnTo>
                  <a:pt x="202999" y="522673"/>
                </a:lnTo>
                <a:lnTo>
                  <a:pt x="152537" y="516206"/>
                </a:lnTo>
                <a:lnTo>
                  <a:pt x="108286" y="509015"/>
                </a:lnTo>
                <a:lnTo>
                  <a:pt x="70812" y="501175"/>
                </a:lnTo>
                <a:lnTo>
                  <a:pt x="18457" y="483832"/>
                </a:lnTo>
                <a:lnTo>
                  <a:pt x="0" y="464761"/>
                </a:lnTo>
                <a:lnTo>
                  <a:pt x="0" y="0"/>
                </a:lnTo>
              </a:path>
            </a:pathLst>
          </a:custGeom>
          <a:ln w="7631">
            <a:solidFill>
              <a:srgbClr val="000000"/>
            </a:solidFill>
          </a:ln>
        </p:spPr>
        <p:txBody>
          <a:bodyPr wrap="square" lIns="0" tIns="0" rIns="0" bIns="0" rtlCol="0"/>
          <a:lstStyle/>
          <a:p>
            <a:endParaRPr/>
          </a:p>
        </p:txBody>
      </p:sp>
      <p:sp>
        <p:nvSpPr>
          <p:cNvPr id="36" name="object 40"/>
          <p:cNvSpPr txBox="1"/>
          <p:nvPr/>
        </p:nvSpPr>
        <p:spPr>
          <a:xfrm>
            <a:off x="5461914" y="5566780"/>
            <a:ext cx="789940" cy="407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ourier New"/>
                <a:cs typeface="Courier New"/>
              </a:rPr>
              <a:t>namedir</a:t>
            </a:r>
            <a:endParaRPr sz="800">
              <a:latin typeface="Courier New"/>
              <a:cs typeface="Courier New"/>
            </a:endParaRPr>
          </a:p>
          <a:p>
            <a:pPr marL="199390">
              <a:lnSpc>
                <a:spcPct val="100000"/>
              </a:lnSpc>
              <a:spcBef>
                <a:spcPts val="35"/>
              </a:spcBef>
            </a:pPr>
            <a:r>
              <a:rPr sz="800" spc="20" dirty="0">
                <a:latin typeface="Courier New"/>
                <a:cs typeface="Courier New"/>
              </a:rPr>
              <a:t>edits</a:t>
            </a:r>
            <a:r>
              <a:rPr sz="800" spc="-45" dirty="0">
                <a:latin typeface="Courier New"/>
                <a:cs typeface="Courier New"/>
              </a:rPr>
              <a:t> </a:t>
            </a:r>
            <a:r>
              <a:rPr sz="800" spc="20" dirty="0">
                <a:latin typeface="Courier New"/>
                <a:cs typeface="Courier New"/>
              </a:rPr>
              <a:t>log</a:t>
            </a:r>
            <a:endParaRPr sz="800">
              <a:latin typeface="Courier New"/>
              <a:cs typeface="Courier New"/>
            </a:endParaRPr>
          </a:p>
          <a:p>
            <a:pPr marL="199390">
              <a:lnSpc>
                <a:spcPct val="100000"/>
              </a:lnSpc>
              <a:spcBef>
                <a:spcPts val="50"/>
              </a:spcBef>
            </a:pPr>
            <a:r>
              <a:rPr sz="800" spc="20" dirty="0">
                <a:latin typeface="Courier New"/>
                <a:cs typeface="Courier New"/>
              </a:rPr>
              <a:t>simage</a:t>
            </a:r>
            <a:endParaRPr sz="800">
              <a:latin typeface="Courier New"/>
              <a:cs typeface="Courier New"/>
            </a:endParaRPr>
          </a:p>
        </p:txBody>
      </p:sp>
      <p:sp>
        <p:nvSpPr>
          <p:cNvPr id="37" name="object 41"/>
          <p:cNvSpPr/>
          <p:nvPr/>
        </p:nvSpPr>
        <p:spPr>
          <a:xfrm>
            <a:off x="3694830" y="4905749"/>
            <a:ext cx="1356995" cy="125095"/>
          </a:xfrm>
          <a:custGeom>
            <a:avLst/>
            <a:gdLst/>
            <a:ahLst/>
            <a:cxnLst/>
            <a:rect l="l" t="t" r="r" b="b"/>
            <a:pathLst>
              <a:path w="1356995" h="125095">
                <a:moveTo>
                  <a:pt x="1033424" y="0"/>
                </a:moveTo>
                <a:lnTo>
                  <a:pt x="1033424" y="31229"/>
                </a:lnTo>
                <a:lnTo>
                  <a:pt x="0" y="31229"/>
                </a:lnTo>
                <a:lnTo>
                  <a:pt x="0" y="93675"/>
                </a:lnTo>
                <a:lnTo>
                  <a:pt x="1033424" y="93675"/>
                </a:lnTo>
                <a:lnTo>
                  <a:pt x="1033424" y="124904"/>
                </a:lnTo>
                <a:lnTo>
                  <a:pt x="1356525" y="62445"/>
                </a:lnTo>
                <a:lnTo>
                  <a:pt x="1033424" y="0"/>
                </a:lnTo>
                <a:close/>
              </a:path>
            </a:pathLst>
          </a:custGeom>
          <a:solidFill>
            <a:srgbClr val="000000"/>
          </a:solidFill>
        </p:spPr>
        <p:txBody>
          <a:bodyPr wrap="square" lIns="0" tIns="0" rIns="0" bIns="0" rtlCol="0"/>
          <a:lstStyle/>
          <a:p>
            <a:endParaRPr/>
          </a:p>
        </p:txBody>
      </p:sp>
      <p:sp>
        <p:nvSpPr>
          <p:cNvPr id="38" name="object 42"/>
          <p:cNvSpPr/>
          <p:nvPr/>
        </p:nvSpPr>
        <p:spPr>
          <a:xfrm>
            <a:off x="3694835" y="4905749"/>
            <a:ext cx="1356995" cy="125095"/>
          </a:xfrm>
          <a:custGeom>
            <a:avLst/>
            <a:gdLst/>
            <a:ahLst/>
            <a:cxnLst/>
            <a:rect l="l" t="t" r="r" b="b"/>
            <a:pathLst>
              <a:path w="1356995" h="125095">
                <a:moveTo>
                  <a:pt x="0" y="31224"/>
                </a:moveTo>
                <a:lnTo>
                  <a:pt x="1033420" y="31224"/>
                </a:lnTo>
                <a:lnTo>
                  <a:pt x="1033420" y="0"/>
                </a:lnTo>
                <a:lnTo>
                  <a:pt x="1356516" y="62448"/>
                </a:lnTo>
                <a:lnTo>
                  <a:pt x="1033420" y="124896"/>
                </a:lnTo>
                <a:lnTo>
                  <a:pt x="1033420" y="93672"/>
                </a:lnTo>
                <a:lnTo>
                  <a:pt x="0" y="93672"/>
                </a:lnTo>
                <a:lnTo>
                  <a:pt x="0" y="31224"/>
                </a:lnTo>
                <a:close/>
              </a:path>
            </a:pathLst>
          </a:custGeom>
          <a:ln w="5722">
            <a:solidFill>
              <a:srgbClr val="000000"/>
            </a:solidFill>
          </a:ln>
        </p:spPr>
        <p:txBody>
          <a:bodyPr wrap="square" lIns="0" tIns="0" rIns="0" bIns="0" rtlCol="0"/>
          <a:lstStyle/>
          <a:p>
            <a:endParaRPr/>
          </a:p>
        </p:txBody>
      </p:sp>
      <p:sp>
        <p:nvSpPr>
          <p:cNvPr id="39" name="object 43"/>
          <p:cNvSpPr txBox="1"/>
          <p:nvPr/>
        </p:nvSpPr>
        <p:spPr>
          <a:xfrm>
            <a:off x="3753137" y="4581128"/>
            <a:ext cx="1433830" cy="321310"/>
          </a:xfrm>
          <a:prstGeom prst="rect">
            <a:avLst/>
          </a:prstGeom>
        </p:spPr>
        <p:txBody>
          <a:bodyPr vert="horz" wrap="square" lIns="0" tIns="10795" rIns="0" bIns="0" rtlCol="0">
            <a:spAutoFit/>
          </a:bodyPr>
          <a:lstStyle/>
          <a:p>
            <a:pPr marL="12700" marR="5080">
              <a:lnSpc>
                <a:spcPct val="102499"/>
              </a:lnSpc>
              <a:spcBef>
                <a:spcPts val="85"/>
              </a:spcBef>
            </a:pPr>
            <a:r>
              <a:rPr sz="950" spc="5" dirty="0">
                <a:latin typeface="Arial"/>
                <a:cs typeface="Arial"/>
              </a:rPr>
              <a:t>New Edits Log </a:t>
            </a:r>
            <a:r>
              <a:rPr sz="950" dirty="0">
                <a:latin typeface="Arial"/>
                <a:cs typeface="Arial"/>
              </a:rPr>
              <a:t>entries are  </a:t>
            </a:r>
            <a:r>
              <a:rPr sz="950" spc="5" dirty="0">
                <a:latin typeface="Arial"/>
                <a:cs typeface="Arial"/>
              </a:rPr>
              <a:t>copied to Secondary</a:t>
            </a:r>
            <a:r>
              <a:rPr sz="950" spc="-5" dirty="0">
                <a:latin typeface="Arial"/>
                <a:cs typeface="Arial"/>
              </a:rPr>
              <a:t> </a:t>
            </a:r>
            <a:r>
              <a:rPr sz="950" spc="5" dirty="0">
                <a:latin typeface="Arial"/>
                <a:cs typeface="Arial"/>
              </a:rPr>
              <a:t>NN</a:t>
            </a:r>
            <a:endParaRPr sz="950">
              <a:latin typeface="Arial"/>
              <a:cs typeface="Arial"/>
            </a:endParaRPr>
          </a:p>
        </p:txBody>
      </p:sp>
      <p:sp>
        <p:nvSpPr>
          <p:cNvPr id="40" name="object 44"/>
          <p:cNvSpPr/>
          <p:nvPr/>
        </p:nvSpPr>
        <p:spPr>
          <a:xfrm>
            <a:off x="3773621" y="5771647"/>
            <a:ext cx="1357630" cy="125095"/>
          </a:xfrm>
          <a:custGeom>
            <a:avLst/>
            <a:gdLst/>
            <a:ahLst/>
            <a:cxnLst/>
            <a:rect l="l" t="t" r="r" b="b"/>
            <a:pathLst>
              <a:path w="1357629" h="125095">
                <a:moveTo>
                  <a:pt x="323405" y="0"/>
                </a:moveTo>
                <a:lnTo>
                  <a:pt x="0" y="62445"/>
                </a:lnTo>
                <a:lnTo>
                  <a:pt x="323405" y="124904"/>
                </a:lnTo>
                <a:lnTo>
                  <a:pt x="323405" y="93675"/>
                </a:lnTo>
                <a:lnTo>
                  <a:pt x="1357591" y="93675"/>
                </a:lnTo>
                <a:lnTo>
                  <a:pt x="1357591" y="31229"/>
                </a:lnTo>
                <a:lnTo>
                  <a:pt x="323405" y="31229"/>
                </a:lnTo>
                <a:lnTo>
                  <a:pt x="323405" y="0"/>
                </a:lnTo>
                <a:close/>
              </a:path>
            </a:pathLst>
          </a:custGeom>
          <a:solidFill>
            <a:srgbClr val="000000"/>
          </a:solidFill>
        </p:spPr>
        <p:txBody>
          <a:bodyPr wrap="square" lIns="0" tIns="0" rIns="0" bIns="0" rtlCol="0"/>
          <a:lstStyle/>
          <a:p>
            <a:endParaRPr/>
          </a:p>
        </p:txBody>
      </p:sp>
      <p:sp>
        <p:nvSpPr>
          <p:cNvPr id="41" name="object 45"/>
          <p:cNvSpPr/>
          <p:nvPr/>
        </p:nvSpPr>
        <p:spPr>
          <a:xfrm>
            <a:off x="3773624" y="5771647"/>
            <a:ext cx="1357630" cy="125095"/>
          </a:xfrm>
          <a:custGeom>
            <a:avLst/>
            <a:gdLst/>
            <a:ahLst/>
            <a:cxnLst/>
            <a:rect l="l" t="t" r="r" b="b"/>
            <a:pathLst>
              <a:path w="1357629" h="125095">
                <a:moveTo>
                  <a:pt x="1357585" y="93672"/>
                </a:moveTo>
                <a:lnTo>
                  <a:pt x="323401" y="93672"/>
                </a:lnTo>
                <a:lnTo>
                  <a:pt x="323401" y="124896"/>
                </a:lnTo>
                <a:lnTo>
                  <a:pt x="0" y="62448"/>
                </a:lnTo>
                <a:lnTo>
                  <a:pt x="323401" y="0"/>
                </a:lnTo>
                <a:lnTo>
                  <a:pt x="323401" y="31224"/>
                </a:lnTo>
                <a:lnTo>
                  <a:pt x="1357585" y="31224"/>
                </a:lnTo>
                <a:lnTo>
                  <a:pt x="1357585" y="93672"/>
                </a:lnTo>
                <a:close/>
              </a:path>
            </a:pathLst>
          </a:custGeom>
          <a:ln w="5722">
            <a:solidFill>
              <a:srgbClr val="000000"/>
            </a:solidFill>
          </a:ln>
        </p:spPr>
        <p:txBody>
          <a:bodyPr wrap="square" lIns="0" tIns="0" rIns="0" bIns="0" rtlCol="0"/>
          <a:lstStyle/>
          <a:p>
            <a:endParaRPr/>
          </a:p>
        </p:txBody>
      </p:sp>
      <p:sp>
        <p:nvSpPr>
          <p:cNvPr id="42" name="object 46"/>
          <p:cNvSpPr txBox="1"/>
          <p:nvPr/>
        </p:nvSpPr>
        <p:spPr>
          <a:xfrm>
            <a:off x="3641824" y="5434191"/>
            <a:ext cx="1426845" cy="321310"/>
          </a:xfrm>
          <a:prstGeom prst="rect">
            <a:avLst/>
          </a:prstGeom>
        </p:spPr>
        <p:txBody>
          <a:bodyPr vert="horz" wrap="square" lIns="0" tIns="10795" rIns="0" bIns="0" rtlCol="0">
            <a:spAutoFit/>
          </a:bodyPr>
          <a:lstStyle/>
          <a:p>
            <a:pPr marL="12700" marR="5080">
              <a:lnSpc>
                <a:spcPct val="102499"/>
              </a:lnSpc>
              <a:spcBef>
                <a:spcPts val="85"/>
              </a:spcBef>
            </a:pPr>
            <a:r>
              <a:rPr sz="950" dirty="0">
                <a:latin typeface="Arial"/>
                <a:cs typeface="Arial"/>
              </a:rPr>
              <a:t>Merged </a:t>
            </a:r>
            <a:r>
              <a:rPr sz="950" spc="5" dirty="0">
                <a:latin typeface="Arial"/>
                <a:cs typeface="Arial"/>
              </a:rPr>
              <a:t>fsimage </a:t>
            </a:r>
            <a:r>
              <a:rPr sz="950" dirty="0">
                <a:latin typeface="Arial"/>
                <a:cs typeface="Arial"/>
              </a:rPr>
              <a:t>is copied  </a:t>
            </a:r>
            <a:r>
              <a:rPr sz="950" spc="5" dirty="0">
                <a:latin typeface="Arial"/>
                <a:cs typeface="Arial"/>
              </a:rPr>
              <a:t>back</a:t>
            </a:r>
            <a:endParaRPr sz="950">
              <a:latin typeface="Arial"/>
              <a:cs typeface="Arial"/>
            </a:endParaRPr>
          </a:p>
        </p:txBody>
      </p:sp>
      <p:sp>
        <p:nvSpPr>
          <p:cNvPr id="43" name="object 47"/>
          <p:cNvSpPr/>
          <p:nvPr/>
        </p:nvSpPr>
        <p:spPr>
          <a:xfrm>
            <a:off x="2705615" y="5030640"/>
            <a:ext cx="69215" cy="346075"/>
          </a:xfrm>
          <a:custGeom>
            <a:avLst/>
            <a:gdLst/>
            <a:ahLst/>
            <a:cxnLst/>
            <a:rect l="l" t="t" r="r" b="b"/>
            <a:pathLst>
              <a:path w="69214" h="346075">
                <a:moveTo>
                  <a:pt x="22910" y="276885"/>
                </a:moveTo>
                <a:lnTo>
                  <a:pt x="0" y="276885"/>
                </a:lnTo>
                <a:lnTo>
                  <a:pt x="34366" y="345567"/>
                </a:lnTo>
                <a:lnTo>
                  <a:pt x="62996" y="288328"/>
                </a:lnTo>
                <a:lnTo>
                  <a:pt x="22910" y="288328"/>
                </a:lnTo>
                <a:lnTo>
                  <a:pt x="22910" y="276885"/>
                </a:lnTo>
                <a:close/>
              </a:path>
              <a:path w="69214" h="346075">
                <a:moveTo>
                  <a:pt x="45808" y="0"/>
                </a:moveTo>
                <a:lnTo>
                  <a:pt x="22910" y="0"/>
                </a:lnTo>
                <a:lnTo>
                  <a:pt x="22910" y="288328"/>
                </a:lnTo>
                <a:lnTo>
                  <a:pt x="45808" y="288328"/>
                </a:lnTo>
                <a:lnTo>
                  <a:pt x="45808" y="0"/>
                </a:lnTo>
                <a:close/>
              </a:path>
              <a:path w="69214" h="346075">
                <a:moveTo>
                  <a:pt x="68719" y="276885"/>
                </a:moveTo>
                <a:lnTo>
                  <a:pt x="45808" y="276885"/>
                </a:lnTo>
                <a:lnTo>
                  <a:pt x="45808" y="288328"/>
                </a:lnTo>
                <a:lnTo>
                  <a:pt x="62996" y="288328"/>
                </a:lnTo>
                <a:lnTo>
                  <a:pt x="68719" y="276885"/>
                </a:lnTo>
                <a:close/>
              </a:path>
            </a:pathLst>
          </a:custGeom>
          <a:solidFill>
            <a:srgbClr val="000000"/>
          </a:solidFill>
        </p:spPr>
        <p:txBody>
          <a:bodyPr wrap="square" lIns="0" tIns="0" rIns="0" bIns="0" rtlCol="0"/>
          <a:lstStyle/>
          <a:p>
            <a:endParaRPr/>
          </a:p>
        </p:txBody>
      </p:sp>
      <p:sp>
        <p:nvSpPr>
          <p:cNvPr id="44" name="object 48"/>
          <p:cNvSpPr/>
          <p:nvPr/>
        </p:nvSpPr>
        <p:spPr>
          <a:xfrm>
            <a:off x="5920023" y="5030653"/>
            <a:ext cx="69215" cy="346075"/>
          </a:xfrm>
          <a:custGeom>
            <a:avLst/>
            <a:gdLst/>
            <a:ahLst/>
            <a:cxnLst/>
            <a:rect l="l" t="t" r="r" b="b"/>
            <a:pathLst>
              <a:path w="69214" h="346075">
                <a:moveTo>
                  <a:pt x="22898" y="276872"/>
                </a:moveTo>
                <a:lnTo>
                  <a:pt x="0" y="276872"/>
                </a:lnTo>
                <a:lnTo>
                  <a:pt x="34353" y="345554"/>
                </a:lnTo>
                <a:lnTo>
                  <a:pt x="62983" y="288315"/>
                </a:lnTo>
                <a:lnTo>
                  <a:pt x="22898" y="288315"/>
                </a:lnTo>
                <a:lnTo>
                  <a:pt x="22898" y="276872"/>
                </a:lnTo>
                <a:close/>
              </a:path>
              <a:path w="69214" h="346075">
                <a:moveTo>
                  <a:pt x="45808" y="0"/>
                </a:moveTo>
                <a:lnTo>
                  <a:pt x="22898" y="0"/>
                </a:lnTo>
                <a:lnTo>
                  <a:pt x="22898" y="288315"/>
                </a:lnTo>
                <a:lnTo>
                  <a:pt x="45808" y="288315"/>
                </a:lnTo>
                <a:lnTo>
                  <a:pt x="45808" y="0"/>
                </a:lnTo>
                <a:close/>
              </a:path>
              <a:path w="69214" h="346075">
                <a:moveTo>
                  <a:pt x="68706" y="276872"/>
                </a:moveTo>
                <a:lnTo>
                  <a:pt x="45808" y="276872"/>
                </a:lnTo>
                <a:lnTo>
                  <a:pt x="45808" y="288315"/>
                </a:lnTo>
                <a:lnTo>
                  <a:pt x="62983" y="288315"/>
                </a:lnTo>
                <a:lnTo>
                  <a:pt x="68706" y="276872"/>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122932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Possible </a:t>
            </a:r>
            <a:r>
              <a:rPr lang="fr-FR" spc="-10" dirty="0" err="1">
                <a:latin typeface="Arial"/>
                <a:cs typeface="Arial"/>
              </a:rPr>
              <a:t>FileSystem</a:t>
            </a:r>
            <a:r>
              <a:rPr lang="fr-FR" spc="-10" dirty="0">
                <a:latin typeface="Arial"/>
                <a:cs typeface="Arial"/>
              </a:rPr>
              <a:t> setup</a:t>
            </a:r>
            <a:r>
              <a:rPr lang="fr-FR" spc="-15" dirty="0">
                <a:latin typeface="Arial"/>
                <a:cs typeface="Arial"/>
              </a:rPr>
              <a:t> </a:t>
            </a:r>
            <a:r>
              <a:rPr lang="fr-FR" spc="-5" dirty="0" err="1" smtClean="0">
                <a:latin typeface="Arial"/>
                <a:cs typeface="Arial"/>
              </a:rPr>
              <a:t>approaches</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spc="5" dirty="0">
                <a:latin typeface="Arial"/>
                <a:cs typeface="Arial"/>
              </a:rPr>
              <a:t>Hadoop </a:t>
            </a:r>
            <a:r>
              <a:rPr lang="en-US" sz="1800" spc="10" dirty="0">
                <a:latin typeface="Arial"/>
                <a:cs typeface="Arial"/>
              </a:rPr>
              <a:t>2 </a:t>
            </a:r>
            <a:r>
              <a:rPr lang="en-US" sz="1800" dirty="0">
                <a:latin typeface="Arial"/>
                <a:cs typeface="Arial"/>
              </a:rPr>
              <a:t>with</a:t>
            </a:r>
            <a:r>
              <a:rPr lang="en-US" sz="1800" spc="-75" dirty="0">
                <a:latin typeface="Arial"/>
                <a:cs typeface="Arial"/>
              </a:rPr>
              <a:t> </a:t>
            </a:r>
            <a:r>
              <a:rPr lang="en-US" sz="1800" spc="10" dirty="0">
                <a:latin typeface="Arial"/>
                <a:cs typeface="Arial"/>
              </a:rPr>
              <a:t>HA</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no </a:t>
            </a:r>
            <a:r>
              <a:rPr lang="en-US" sz="1800" spc="-5" dirty="0">
                <a:latin typeface="Arial"/>
                <a:cs typeface="Arial"/>
              </a:rPr>
              <a:t>single </a:t>
            </a:r>
            <a:r>
              <a:rPr lang="en-US" sz="1800" spc="-10" dirty="0">
                <a:latin typeface="Arial"/>
                <a:cs typeface="Arial"/>
              </a:rPr>
              <a:t>point of</a:t>
            </a:r>
            <a:r>
              <a:rPr lang="en-US" sz="1800" spc="-5" dirty="0">
                <a:latin typeface="Arial"/>
                <a:cs typeface="Arial"/>
              </a:rPr>
              <a:t> failure</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15" dirty="0">
                <a:latin typeface="Arial"/>
                <a:cs typeface="Arial"/>
              </a:rPr>
              <a:t>wide community</a:t>
            </a:r>
            <a:r>
              <a:rPr lang="en-US" sz="1800" spc="35" dirty="0">
                <a:latin typeface="Arial"/>
                <a:cs typeface="Arial"/>
              </a:rPr>
              <a:t> </a:t>
            </a:r>
            <a:r>
              <a:rPr lang="en-US" sz="1800" spc="15" dirty="0" smtClean="0">
                <a:latin typeface="Arial"/>
                <a:cs typeface="Arial"/>
              </a:rPr>
              <a:t>support</a:t>
            </a:r>
          </a:p>
          <a:p>
            <a:pPr marL="298450" lvl="1" indent="-100965">
              <a:spcBef>
                <a:spcPts val="459"/>
              </a:spcBef>
              <a:buSzPct val="81818"/>
              <a:buFont typeface="Wingdings"/>
              <a:buChar char=""/>
              <a:tabLst>
                <a:tab pos="299085" algn="l"/>
              </a:tabLst>
            </a:pPr>
            <a:endParaRPr lang="en-US" sz="1800" dirty="0">
              <a:latin typeface="Arial"/>
              <a:cs typeface="Arial"/>
            </a:endParaRPr>
          </a:p>
          <a:p>
            <a:pPr marL="162560" indent="-139065">
              <a:spcBef>
                <a:spcPts val="480"/>
              </a:spcBef>
              <a:tabLst>
                <a:tab pos="163195" algn="l"/>
              </a:tabLst>
            </a:pPr>
            <a:r>
              <a:rPr lang="en-US" sz="1800" spc="5" dirty="0">
                <a:latin typeface="Arial"/>
                <a:cs typeface="Arial"/>
              </a:rPr>
              <a:t>Hadoop </a:t>
            </a:r>
            <a:r>
              <a:rPr lang="en-US" sz="1800" spc="10" dirty="0">
                <a:latin typeface="Arial"/>
                <a:cs typeface="Arial"/>
              </a:rPr>
              <a:t>2 </a:t>
            </a:r>
            <a:r>
              <a:rPr lang="en-US" sz="1800" dirty="0">
                <a:latin typeface="Arial"/>
                <a:cs typeface="Arial"/>
              </a:rPr>
              <a:t>without </a:t>
            </a:r>
            <a:r>
              <a:rPr lang="en-US" sz="1800" spc="10" dirty="0">
                <a:latin typeface="Arial"/>
                <a:cs typeface="Arial"/>
              </a:rPr>
              <a:t>HA </a:t>
            </a:r>
            <a:r>
              <a:rPr lang="en-US" sz="1800" dirty="0">
                <a:latin typeface="Arial"/>
                <a:cs typeface="Arial"/>
              </a:rPr>
              <a:t>(or, </a:t>
            </a:r>
            <a:r>
              <a:rPr lang="en-US" sz="1800" spc="5" dirty="0">
                <a:latin typeface="Arial"/>
                <a:cs typeface="Arial"/>
              </a:rPr>
              <a:t>Hadoop 1.x in older</a:t>
            </a:r>
            <a:r>
              <a:rPr lang="en-US" sz="1800" spc="-204" dirty="0">
                <a:latin typeface="Arial"/>
                <a:cs typeface="Arial"/>
              </a:rPr>
              <a:t> </a:t>
            </a:r>
            <a:r>
              <a:rPr lang="en-US" sz="1800" dirty="0">
                <a:latin typeface="Arial"/>
                <a:cs typeface="Arial"/>
              </a:rPr>
              <a:t>versions)</a:t>
            </a:r>
          </a:p>
          <a:p>
            <a:pPr marL="298450" lvl="1" indent="-100965">
              <a:spcBef>
                <a:spcPts val="400"/>
              </a:spcBef>
              <a:buSzPct val="78260"/>
              <a:buFont typeface="Wingdings"/>
              <a:buChar char=""/>
              <a:tabLst>
                <a:tab pos="299085" algn="l"/>
              </a:tabLst>
            </a:pPr>
            <a:r>
              <a:rPr lang="en-US" sz="1800" spc="-10" dirty="0">
                <a:latin typeface="Arial"/>
                <a:cs typeface="Arial"/>
              </a:rPr>
              <a:t>copy </a:t>
            </a:r>
            <a:r>
              <a:rPr lang="en-US" sz="1800" spc="-10" dirty="0" err="1">
                <a:latin typeface="Arial"/>
                <a:cs typeface="Arial"/>
              </a:rPr>
              <a:t>namedir</a:t>
            </a:r>
            <a:r>
              <a:rPr lang="en-US" sz="1800" spc="-10" dirty="0">
                <a:latin typeface="Arial"/>
                <a:cs typeface="Arial"/>
              </a:rPr>
              <a:t> </a:t>
            </a:r>
            <a:r>
              <a:rPr lang="en-US" sz="1800" spc="-5" dirty="0">
                <a:latin typeface="Arial"/>
                <a:cs typeface="Arial"/>
              </a:rPr>
              <a:t>to </a:t>
            </a:r>
            <a:r>
              <a:rPr lang="en-US" sz="1800" spc="-10" dirty="0">
                <a:latin typeface="Arial"/>
                <a:cs typeface="Arial"/>
              </a:rPr>
              <a:t>NFS </a:t>
            </a:r>
            <a:r>
              <a:rPr lang="en-US" sz="1800" spc="-5" dirty="0">
                <a:latin typeface="Arial"/>
                <a:cs typeface="Arial"/>
              </a:rPr>
              <a:t>( </a:t>
            </a:r>
            <a:r>
              <a:rPr lang="en-US" sz="1800" spc="-10" dirty="0">
                <a:latin typeface="Arial"/>
                <a:cs typeface="Arial"/>
              </a:rPr>
              <a:t>RAID</a:t>
            </a:r>
            <a:r>
              <a:rPr lang="en-US" sz="1800" spc="40" dirty="0">
                <a:latin typeface="Arial"/>
                <a:cs typeface="Arial"/>
              </a:rPr>
              <a:t> </a:t>
            </a:r>
            <a:r>
              <a:rPr lang="en-US" sz="1800" spc="-5" dirty="0">
                <a:latin typeface="Arial"/>
                <a:cs typeface="Arial"/>
              </a:rPr>
              <a:t>)</a:t>
            </a:r>
            <a:endParaRPr lang="en-US" sz="1800" dirty="0">
              <a:latin typeface="Arial"/>
              <a:cs typeface="Arial"/>
            </a:endParaRPr>
          </a:p>
          <a:p>
            <a:pPr marL="298450" lvl="1" indent="-100965">
              <a:spcBef>
                <a:spcPts val="450"/>
              </a:spcBef>
              <a:buSzPct val="81818"/>
              <a:buFont typeface="Wingdings"/>
              <a:buChar char=""/>
              <a:tabLst>
                <a:tab pos="299085" algn="l"/>
              </a:tabLst>
            </a:pPr>
            <a:r>
              <a:rPr lang="en-US" sz="1800" spc="15" dirty="0">
                <a:latin typeface="Arial"/>
                <a:cs typeface="Arial"/>
              </a:rPr>
              <a:t>have </a:t>
            </a:r>
            <a:r>
              <a:rPr lang="en-US" sz="1800" spc="10" dirty="0">
                <a:latin typeface="Arial"/>
                <a:cs typeface="Arial"/>
              </a:rPr>
              <a:t>virtual </a:t>
            </a:r>
            <a:r>
              <a:rPr lang="en-US" sz="1800" spc="15" dirty="0">
                <a:latin typeface="Arial"/>
                <a:cs typeface="Arial"/>
              </a:rPr>
              <a:t>IP for </a:t>
            </a:r>
            <a:r>
              <a:rPr lang="en-US" sz="1800" spc="20" dirty="0">
                <a:latin typeface="Arial"/>
                <a:cs typeface="Arial"/>
              </a:rPr>
              <a:t>backup</a:t>
            </a:r>
            <a:r>
              <a:rPr lang="en-US" sz="1800" spc="15" dirty="0">
                <a:latin typeface="Arial"/>
                <a:cs typeface="Arial"/>
              </a:rPr>
              <a:t> </a:t>
            </a:r>
            <a:r>
              <a:rPr lang="en-US" sz="1800" spc="15" dirty="0" err="1">
                <a:latin typeface="Arial"/>
                <a:cs typeface="Arial"/>
              </a:rPr>
              <a:t>NameNode</a:t>
            </a:r>
            <a:endParaRPr lang="en-US" sz="1800" dirty="0">
              <a:latin typeface="Arial"/>
              <a:cs typeface="Arial"/>
            </a:endParaRPr>
          </a:p>
          <a:p>
            <a:pPr marL="298450" lvl="1" indent="-100965">
              <a:spcBef>
                <a:spcPts val="465"/>
              </a:spcBef>
              <a:buSzPct val="81818"/>
              <a:buFont typeface="Wingdings"/>
              <a:buChar char=""/>
              <a:tabLst>
                <a:tab pos="299085" algn="l"/>
              </a:tabLst>
            </a:pPr>
            <a:r>
              <a:rPr lang="en-US" sz="1800" spc="10" dirty="0">
                <a:latin typeface="Arial"/>
                <a:cs typeface="Arial"/>
              </a:rPr>
              <a:t>still </a:t>
            </a:r>
            <a:r>
              <a:rPr lang="en-US" sz="1800" spc="20" dirty="0">
                <a:latin typeface="Arial"/>
                <a:cs typeface="Arial"/>
              </a:rPr>
              <a:t>some </a:t>
            </a:r>
            <a:r>
              <a:rPr lang="en-US" sz="1800" spc="15" dirty="0">
                <a:latin typeface="Arial"/>
                <a:cs typeface="Arial"/>
              </a:rPr>
              <a:t>failover time to read blocks, no instant failover but less</a:t>
            </a:r>
            <a:r>
              <a:rPr lang="en-US" sz="1800" spc="-5" dirty="0">
                <a:latin typeface="Arial"/>
                <a:cs typeface="Arial"/>
              </a:rPr>
              <a:t> </a:t>
            </a:r>
            <a:r>
              <a:rPr lang="en-US" sz="1800" spc="15" dirty="0">
                <a:latin typeface="Arial"/>
                <a:cs typeface="Arial"/>
              </a:rPr>
              <a:t>overhead</a:t>
            </a:r>
            <a:endParaRPr lang="en-US" sz="1800" dirty="0">
              <a:latin typeface="Arial"/>
              <a:cs typeface="Arial"/>
            </a:endParaRPr>
          </a:p>
        </p:txBody>
      </p:sp>
    </p:spTree>
    <p:extLst>
      <p:ext uri="{BB962C8B-B14F-4D97-AF65-F5344CB8AC3E}">
        <p14:creationId xmlns:p14="http://schemas.microsoft.com/office/powerpoint/2010/main" val="21579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Federated</a:t>
            </a:r>
            <a:r>
              <a:rPr lang="fr-FR" spc="-5" dirty="0">
                <a:latin typeface="Arial"/>
                <a:cs typeface="Arial"/>
              </a:rPr>
              <a:t> </a:t>
            </a:r>
            <a:r>
              <a:rPr lang="fr-FR" spc="-10" dirty="0" err="1">
                <a:latin typeface="Arial"/>
                <a:cs typeface="Arial"/>
              </a:rPr>
              <a:t>NameNode</a:t>
            </a:r>
            <a:r>
              <a:rPr lang="fr-FR" spc="-30" dirty="0">
                <a:latin typeface="Arial"/>
                <a:cs typeface="Arial"/>
              </a:rPr>
              <a:t> </a:t>
            </a:r>
            <a:r>
              <a:rPr lang="fr-FR" spc="-5" dirty="0">
                <a:latin typeface="Arial"/>
                <a:cs typeface="Arial"/>
              </a:rPr>
              <a:t>(HDFS2</a:t>
            </a:r>
            <a:r>
              <a:rPr lang="fr-FR" spc="-5" dirty="0" smtClean="0">
                <a:latin typeface="Arial"/>
                <a:cs typeface="Arial"/>
              </a:rPr>
              <a:t>)</a:t>
            </a:r>
            <a:endParaRPr lang="fr-FR" dirty="0"/>
          </a:p>
        </p:txBody>
      </p:sp>
      <p:sp>
        <p:nvSpPr>
          <p:cNvPr id="3" name="Espace réservé du contenu 2"/>
          <p:cNvSpPr>
            <a:spLocks noGrp="1"/>
          </p:cNvSpPr>
          <p:nvPr>
            <p:ph idx="1"/>
          </p:nvPr>
        </p:nvSpPr>
        <p:spPr>
          <a:xfrm>
            <a:off x="-633272" y="1268760"/>
            <a:ext cx="10389848" cy="5358384"/>
          </a:xfrm>
        </p:spPr>
        <p:txBody>
          <a:bodyPr/>
          <a:lstStyle/>
          <a:p>
            <a:pPr marL="921385" indent="-139065">
              <a:spcBef>
                <a:spcPts val="1315"/>
              </a:spcBef>
              <a:tabLst>
                <a:tab pos="922019" algn="l"/>
              </a:tabLst>
            </a:pPr>
            <a:r>
              <a:rPr lang="en-US" sz="1800" spc="10" dirty="0">
                <a:latin typeface="Arial"/>
                <a:cs typeface="Arial"/>
              </a:rPr>
              <a:t>New </a:t>
            </a:r>
            <a:r>
              <a:rPr lang="en-US" sz="1800" spc="5" dirty="0">
                <a:latin typeface="Arial"/>
                <a:cs typeface="Arial"/>
              </a:rPr>
              <a:t>in Hadoop2: </a:t>
            </a:r>
            <a:r>
              <a:rPr lang="en-US" sz="1800" spc="5" dirty="0" err="1">
                <a:latin typeface="Arial"/>
                <a:cs typeface="Arial"/>
              </a:rPr>
              <a:t>NameNodes</a:t>
            </a:r>
            <a:r>
              <a:rPr lang="en-US" sz="1800" spc="5" dirty="0">
                <a:latin typeface="Arial"/>
                <a:cs typeface="Arial"/>
              </a:rPr>
              <a:t> (NN) </a:t>
            </a:r>
            <a:r>
              <a:rPr lang="en-US" sz="1800" spc="10" dirty="0">
                <a:latin typeface="Arial"/>
                <a:cs typeface="Arial"/>
              </a:rPr>
              <a:t>can </a:t>
            </a:r>
            <a:r>
              <a:rPr lang="en-US" sz="1800" spc="5" dirty="0">
                <a:latin typeface="Arial"/>
                <a:cs typeface="Arial"/>
              </a:rPr>
              <a:t>be</a:t>
            </a:r>
            <a:r>
              <a:rPr lang="en-US" sz="1800" spc="-215" dirty="0">
                <a:latin typeface="Arial"/>
                <a:cs typeface="Arial"/>
              </a:rPr>
              <a:t> </a:t>
            </a:r>
            <a:r>
              <a:rPr lang="en-US" sz="1800" dirty="0">
                <a:latin typeface="Arial"/>
                <a:cs typeface="Arial"/>
              </a:rPr>
              <a:t>federated</a:t>
            </a:r>
          </a:p>
          <a:p>
            <a:pPr marL="1057275" lvl="1" indent="-100965">
              <a:spcBef>
                <a:spcPts val="240"/>
              </a:spcBef>
              <a:buSzPct val="78260"/>
              <a:buFont typeface="Wingdings"/>
              <a:buChar char=""/>
              <a:tabLst>
                <a:tab pos="1057910" algn="l"/>
              </a:tabLst>
            </a:pPr>
            <a:r>
              <a:rPr lang="en-US" sz="1800" spc="-5" dirty="0">
                <a:latin typeface="Arial"/>
                <a:cs typeface="Arial"/>
              </a:rPr>
              <a:t>Historically </a:t>
            </a:r>
            <a:r>
              <a:rPr lang="en-US" sz="1800" spc="-15" dirty="0" err="1">
                <a:latin typeface="Arial"/>
                <a:cs typeface="Arial"/>
              </a:rPr>
              <a:t>NameNodes</a:t>
            </a:r>
            <a:r>
              <a:rPr lang="en-US" sz="1800" spc="-15" dirty="0">
                <a:latin typeface="Arial"/>
                <a:cs typeface="Arial"/>
              </a:rPr>
              <a:t> </a:t>
            </a:r>
            <a:r>
              <a:rPr lang="en-US" sz="1800" spc="-10" dirty="0">
                <a:latin typeface="Arial"/>
                <a:cs typeface="Arial"/>
              </a:rPr>
              <a:t>can become </a:t>
            </a:r>
            <a:r>
              <a:rPr lang="en-US" sz="1800" spc="-5" dirty="0">
                <a:latin typeface="Arial"/>
                <a:cs typeface="Arial"/>
              </a:rPr>
              <a:t>a </a:t>
            </a:r>
            <a:r>
              <a:rPr lang="en-US" sz="1800" spc="-10" dirty="0">
                <a:latin typeface="Arial"/>
                <a:cs typeface="Arial"/>
              </a:rPr>
              <a:t>bottleneck on huge</a:t>
            </a:r>
            <a:r>
              <a:rPr lang="en-US" sz="1800" spc="105" dirty="0">
                <a:latin typeface="Arial"/>
                <a:cs typeface="Arial"/>
              </a:rPr>
              <a:t> </a:t>
            </a:r>
            <a:r>
              <a:rPr lang="en-US" sz="1800" spc="-5" dirty="0">
                <a:latin typeface="Arial"/>
                <a:cs typeface="Arial"/>
              </a:rPr>
              <a:t>clusters</a:t>
            </a:r>
            <a:endParaRPr lang="en-US" sz="1800" dirty="0">
              <a:latin typeface="Arial"/>
              <a:cs typeface="Arial"/>
            </a:endParaRPr>
          </a:p>
          <a:p>
            <a:pPr marL="1057275" lvl="1" indent="-100965">
              <a:spcBef>
                <a:spcPts val="275"/>
              </a:spcBef>
              <a:buSzPct val="81818"/>
              <a:buFont typeface="Wingdings"/>
              <a:buChar char=""/>
              <a:tabLst>
                <a:tab pos="1057910" algn="l"/>
              </a:tabLst>
            </a:pPr>
            <a:r>
              <a:rPr lang="en-US" sz="1800" spc="20" dirty="0">
                <a:latin typeface="Arial"/>
                <a:cs typeface="Arial"/>
              </a:rPr>
              <a:t>One </a:t>
            </a:r>
            <a:r>
              <a:rPr lang="en-US" sz="1800" spc="15" dirty="0">
                <a:latin typeface="Arial"/>
                <a:cs typeface="Arial"/>
              </a:rPr>
              <a:t>million </a:t>
            </a:r>
            <a:r>
              <a:rPr lang="en-US" sz="1800" spc="20" dirty="0">
                <a:latin typeface="Arial"/>
                <a:cs typeface="Arial"/>
              </a:rPr>
              <a:t>blocks </a:t>
            </a:r>
            <a:r>
              <a:rPr lang="en-US" sz="1800" spc="15" dirty="0">
                <a:latin typeface="Arial"/>
                <a:cs typeface="Arial"/>
              </a:rPr>
              <a:t>or </a:t>
            </a:r>
            <a:r>
              <a:rPr lang="en-US" sz="1800" spc="20" dirty="0">
                <a:latin typeface="Arial"/>
                <a:cs typeface="Arial"/>
              </a:rPr>
              <a:t>~100TB </a:t>
            </a:r>
            <a:r>
              <a:rPr lang="en-US" sz="1800" spc="10" dirty="0">
                <a:latin typeface="Arial"/>
                <a:cs typeface="Arial"/>
              </a:rPr>
              <a:t>of </a:t>
            </a:r>
            <a:r>
              <a:rPr lang="en-US" sz="1800" spc="15" dirty="0">
                <a:latin typeface="Arial"/>
                <a:cs typeface="Arial"/>
              </a:rPr>
              <a:t>data </a:t>
            </a:r>
            <a:r>
              <a:rPr lang="en-US" sz="1800" spc="10" dirty="0">
                <a:latin typeface="Arial"/>
                <a:cs typeface="Arial"/>
              </a:rPr>
              <a:t>require </a:t>
            </a:r>
            <a:r>
              <a:rPr lang="en-US" sz="1800" spc="15" dirty="0">
                <a:latin typeface="Arial"/>
                <a:cs typeface="Arial"/>
              </a:rPr>
              <a:t>roughly one </a:t>
            </a:r>
            <a:r>
              <a:rPr lang="en-US" sz="1800" spc="20" dirty="0">
                <a:latin typeface="Arial"/>
                <a:cs typeface="Arial"/>
              </a:rPr>
              <a:t>GB </a:t>
            </a:r>
            <a:r>
              <a:rPr lang="en-US" sz="1800" spc="25" dirty="0">
                <a:latin typeface="Arial"/>
                <a:cs typeface="Arial"/>
              </a:rPr>
              <a:t>RAM </a:t>
            </a:r>
            <a:r>
              <a:rPr lang="en-US" sz="1800" spc="15" dirty="0">
                <a:latin typeface="Arial"/>
                <a:cs typeface="Arial"/>
              </a:rPr>
              <a:t>in</a:t>
            </a:r>
            <a:r>
              <a:rPr lang="en-US" sz="1800" spc="40" dirty="0">
                <a:latin typeface="Arial"/>
                <a:cs typeface="Arial"/>
              </a:rPr>
              <a:t> </a:t>
            </a:r>
            <a:r>
              <a:rPr lang="en-US" sz="1800" spc="20" dirty="0">
                <a:latin typeface="Arial"/>
                <a:cs typeface="Arial"/>
              </a:rPr>
              <a:t>NN</a:t>
            </a:r>
            <a:endParaRPr lang="en-US" sz="1800" dirty="0">
              <a:latin typeface="Arial"/>
              <a:cs typeface="Arial"/>
            </a:endParaRPr>
          </a:p>
          <a:p>
            <a:pPr marL="921385" indent="-139065">
              <a:spcBef>
                <a:spcPts val="260"/>
              </a:spcBef>
              <a:tabLst>
                <a:tab pos="922019" algn="l"/>
              </a:tabLst>
            </a:pPr>
            <a:r>
              <a:rPr lang="en-US" sz="1800" b="1" spc="5" dirty="0" err="1">
                <a:latin typeface="Arial"/>
                <a:cs typeface="Arial"/>
              </a:rPr>
              <a:t>Blockpools</a:t>
            </a:r>
            <a:endParaRPr lang="en-US" sz="1800" b="1" dirty="0">
              <a:latin typeface="Arial"/>
              <a:cs typeface="Arial"/>
            </a:endParaRPr>
          </a:p>
          <a:p>
            <a:pPr marL="1057275" lvl="1" indent="-100965">
              <a:spcBef>
                <a:spcPts val="295"/>
              </a:spcBef>
              <a:buSzPct val="81818"/>
              <a:buFont typeface="Wingdings"/>
              <a:buChar char=""/>
              <a:tabLst>
                <a:tab pos="1057910" algn="l"/>
              </a:tabLst>
            </a:pPr>
            <a:r>
              <a:rPr lang="en-US" sz="1800" spc="15" dirty="0">
                <a:latin typeface="Arial"/>
                <a:cs typeface="Arial"/>
              </a:rPr>
              <a:t>Administrator </a:t>
            </a:r>
            <a:r>
              <a:rPr lang="en-US" sz="1800" spc="20" dirty="0">
                <a:latin typeface="Arial"/>
                <a:cs typeface="Arial"/>
              </a:rPr>
              <a:t>can </a:t>
            </a:r>
            <a:r>
              <a:rPr lang="en-US" sz="1800" spc="15" dirty="0">
                <a:latin typeface="Arial"/>
                <a:cs typeface="Arial"/>
              </a:rPr>
              <a:t>create separate </a:t>
            </a:r>
            <a:r>
              <a:rPr lang="en-US" sz="1800" spc="15" dirty="0" err="1">
                <a:latin typeface="Arial"/>
                <a:cs typeface="Arial"/>
              </a:rPr>
              <a:t>blockpools</a:t>
            </a:r>
            <a:r>
              <a:rPr lang="en-US" sz="1800" spc="15" dirty="0">
                <a:latin typeface="Arial"/>
                <a:cs typeface="Arial"/>
              </a:rPr>
              <a:t>/namespaces with</a:t>
            </a:r>
            <a:r>
              <a:rPr lang="en-US" sz="1800" spc="60" dirty="0">
                <a:latin typeface="Arial"/>
                <a:cs typeface="Arial"/>
              </a:rPr>
              <a:t> </a:t>
            </a:r>
            <a:r>
              <a:rPr lang="en-US" sz="1800" spc="15" dirty="0" smtClean="0">
                <a:latin typeface="Arial"/>
                <a:cs typeface="Arial"/>
              </a:rPr>
              <a:t>different </a:t>
            </a:r>
            <a:r>
              <a:rPr lang="en-US" sz="1800" spc="-10" dirty="0" smtClean="0">
                <a:latin typeface="Arial"/>
                <a:cs typeface="Arial"/>
              </a:rPr>
              <a:t>NNs</a:t>
            </a:r>
            <a:endParaRPr lang="en-US" sz="1800" dirty="0">
              <a:latin typeface="Arial"/>
              <a:cs typeface="Arial"/>
            </a:endParaRPr>
          </a:p>
          <a:p>
            <a:pPr marL="1057275" lvl="1" indent="-100965">
              <a:spcBef>
                <a:spcPts val="275"/>
              </a:spcBef>
              <a:buSzPct val="81818"/>
              <a:buFont typeface="Wingdings"/>
              <a:buChar char=""/>
              <a:tabLst>
                <a:tab pos="1057910" algn="l"/>
              </a:tabLst>
            </a:pPr>
            <a:r>
              <a:rPr lang="en-US" sz="1800" spc="15" dirty="0" err="1">
                <a:latin typeface="Arial"/>
                <a:cs typeface="Arial"/>
              </a:rPr>
              <a:t>DataNodes</a:t>
            </a:r>
            <a:r>
              <a:rPr lang="en-US" sz="1800" spc="15" dirty="0">
                <a:latin typeface="Arial"/>
                <a:cs typeface="Arial"/>
              </a:rPr>
              <a:t> register on </a:t>
            </a:r>
            <a:r>
              <a:rPr lang="en-US" sz="1800" spc="10" dirty="0">
                <a:latin typeface="Arial"/>
                <a:cs typeface="Arial"/>
              </a:rPr>
              <a:t>all</a:t>
            </a:r>
            <a:r>
              <a:rPr lang="en-US" sz="1800" spc="30" dirty="0">
                <a:latin typeface="Arial"/>
                <a:cs typeface="Arial"/>
              </a:rPr>
              <a:t> </a:t>
            </a:r>
            <a:r>
              <a:rPr lang="en-US" sz="1800" spc="20" dirty="0">
                <a:latin typeface="Arial"/>
                <a:cs typeface="Arial"/>
              </a:rPr>
              <a:t>NNs</a:t>
            </a:r>
            <a:endParaRPr lang="en-US" sz="1800" dirty="0">
              <a:latin typeface="Arial"/>
              <a:cs typeface="Arial"/>
            </a:endParaRPr>
          </a:p>
          <a:p>
            <a:pPr marL="1057275" lvl="1" indent="-100965">
              <a:spcBef>
                <a:spcPts val="295"/>
              </a:spcBef>
              <a:buSzPct val="81818"/>
              <a:buFont typeface="Wingdings"/>
              <a:buChar char=""/>
              <a:tabLst>
                <a:tab pos="1057910" algn="l"/>
              </a:tabLst>
            </a:pPr>
            <a:r>
              <a:rPr lang="en-US" sz="1800" spc="15" dirty="0" err="1">
                <a:latin typeface="Arial"/>
                <a:cs typeface="Arial"/>
              </a:rPr>
              <a:t>DataNodes</a:t>
            </a:r>
            <a:r>
              <a:rPr lang="en-US" sz="1800" spc="15" dirty="0">
                <a:latin typeface="Arial"/>
                <a:cs typeface="Arial"/>
              </a:rPr>
              <a:t> store data </a:t>
            </a:r>
            <a:r>
              <a:rPr lang="en-US" sz="1800" spc="10" dirty="0">
                <a:latin typeface="Arial"/>
                <a:cs typeface="Arial"/>
              </a:rPr>
              <a:t>of all </a:t>
            </a:r>
            <a:r>
              <a:rPr lang="en-US" sz="1800" spc="15" dirty="0" err="1">
                <a:latin typeface="Arial"/>
                <a:cs typeface="Arial"/>
              </a:rPr>
              <a:t>blockpools</a:t>
            </a:r>
            <a:r>
              <a:rPr lang="en-US" sz="1800" spc="15" dirty="0">
                <a:latin typeface="Arial"/>
                <a:cs typeface="Arial"/>
              </a:rPr>
              <a:t> (otherwise setup separate</a:t>
            </a:r>
            <a:r>
              <a:rPr lang="en-US" sz="1800" spc="90" dirty="0">
                <a:latin typeface="Arial"/>
                <a:cs typeface="Arial"/>
              </a:rPr>
              <a:t> </a:t>
            </a:r>
            <a:r>
              <a:rPr lang="en-US" sz="1800" spc="15" dirty="0">
                <a:latin typeface="Arial"/>
                <a:cs typeface="Arial"/>
              </a:rPr>
              <a:t>clusters)</a:t>
            </a:r>
            <a:endParaRPr lang="en-US" sz="1800" dirty="0">
              <a:latin typeface="Arial"/>
              <a:cs typeface="Arial"/>
            </a:endParaRPr>
          </a:p>
          <a:p>
            <a:pPr marL="1057275" lvl="1" indent="-100965">
              <a:spcBef>
                <a:spcPts val="295"/>
              </a:spcBef>
              <a:buSzPct val="81818"/>
              <a:buFont typeface="Wingdings"/>
              <a:buChar char=""/>
              <a:tabLst>
                <a:tab pos="1057910" algn="l"/>
              </a:tabLst>
            </a:pPr>
            <a:r>
              <a:rPr lang="en-US" sz="1800" spc="20" dirty="0">
                <a:latin typeface="Arial"/>
                <a:cs typeface="Arial"/>
              </a:rPr>
              <a:t>New </a:t>
            </a:r>
            <a:r>
              <a:rPr lang="en-US" sz="1800" spc="15" dirty="0" err="1">
                <a:solidFill>
                  <a:srgbClr val="0000CC"/>
                </a:solidFill>
                <a:latin typeface="Arial"/>
                <a:cs typeface="Arial"/>
              </a:rPr>
              <a:t>ClusterID</a:t>
            </a:r>
            <a:r>
              <a:rPr lang="en-US" sz="1800" spc="15" dirty="0">
                <a:solidFill>
                  <a:srgbClr val="0000CC"/>
                </a:solidFill>
                <a:latin typeface="Arial"/>
                <a:cs typeface="Arial"/>
              </a:rPr>
              <a:t> </a:t>
            </a:r>
            <a:r>
              <a:rPr lang="en-US" sz="1800" spc="15" dirty="0">
                <a:latin typeface="Arial"/>
                <a:cs typeface="Arial"/>
              </a:rPr>
              <a:t>identifies </a:t>
            </a:r>
            <a:r>
              <a:rPr lang="en-US" sz="1800" spc="10" dirty="0">
                <a:latin typeface="Arial"/>
                <a:cs typeface="Arial"/>
              </a:rPr>
              <a:t>all </a:t>
            </a:r>
            <a:r>
              <a:rPr lang="en-US" sz="1800" spc="20" dirty="0">
                <a:latin typeface="Arial"/>
                <a:cs typeface="Arial"/>
              </a:rPr>
              <a:t>NNs </a:t>
            </a:r>
            <a:r>
              <a:rPr lang="en-US" sz="1800" spc="15" dirty="0">
                <a:latin typeface="Arial"/>
                <a:cs typeface="Arial"/>
              </a:rPr>
              <a:t>in </a:t>
            </a:r>
            <a:r>
              <a:rPr lang="en-US" sz="1800" spc="20" dirty="0">
                <a:latin typeface="Arial"/>
                <a:cs typeface="Arial"/>
              </a:rPr>
              <a:t>a</a:t>
            </a:r>
            <a:r>
              <a:rPr lang="en-US" sz="1800" spc="-30" dirty="0">
                <a:latin typeface="Arial"/>
                <a:cs typeface="Arial"/>
              </a:rPr>
              <a:t> </a:t>
            </a:r>
            <a:r>
              <a:rPr lang="en-US" sz="1800" spc="15" dirty="0">
                <a:latin typeface="Arial"/>
                <a:cs typeface="Arial"/>
              </a:rPr>
              <a:t>cluster.</a:t>
            </a:r>
            <a:endParaRPr lang="en-US" sz="1800" dirty="0">
              <a:latin typeface="Arial"/>
              <a:cs typeface="Arial"/>
            </a:endParaRPr>
          </a:p>
          <a:p>
            <a:pPr marL="1057275" lvl="1" indent="-100965">
              <a:spcBef>
                <a:spcPts val="229"/>
              </a:spcBef>
              <a:buSzPct val="78260"/>
              <a:buFont typeface="Wingdings"/>
              <a:buChar char=""/>
              <a:tabLst>
                <a:tab pos="1057910" algn="l"/>
              </a:tabLst>
            </a:pPr>
            <a:r>
              <a:rPr lang="en-US" sz="1800" spc="-5" dirty="0">
                <a:latin typeface="Arial"/>
                <a:cs typeface="Arial"/>
              </a:rPr>
              <a:t>A </a:t>
            </a:r>
            <a:r>
              <a:rPr lang="en-US" sz="1800" spc="-10" dirty="0">
                <a:latin typeface="Arial"/>
                <a:cs typeface="Arial"/>
              </a:rPr>
              <a:t>namespace and </a:t>
            </a:r>
            <a:r>
              <a:rPr lang="en-US" sz="1800" spc="-5" dirty="0">
                <a:latin typeface="Arial"/>
                <a:cs typeface="Arial"/>
              </a:rPr>
              <a:t>its </a:t>
            </a:r>
            <a:r>
              <a:rPr lang="en-US" sz="1800" spc="-10" dirty="0">
                <a:latin typeface="Arial"/>
                <a:cs typeface="Arial"/>
              </a:rPr>
              <a:t>block pool </a:t>
            </a:r>
            <a:r>
              <a:rPr lang="en-US" sz="1800" spc="-5" dirty="0">
                <a:latin typeface="Arial"/>
                <a:cs typeface="Arial"/>
              </a:rPr>
              <a:t>together </a:t>
            </a:r>
            <a:r>
              <a:rPr lang="en-US" sz="1800" spc="-10" dirty="0">
                <a:latin typeface="Arial"/>
                <a:cs typeface="Arial"/>
              </a:rPr>
              <a:t>are </a:t>
            </a:r>
            <a:r>
              <a:rPr lang="en-US" sz="1800" spc="-5" dirty="0">
                <a:latin typeface="Arial"/>
                <a:cs typeface="Arial"/>
              </a:rPr>
              <a:t>called </a:t>
            </a:r>
            <a:r>
              <a:rPr lang="en-US" sz="1800" spc="-10" dirty="0">
                <a:latin typeface="Arial"/>
                <a:cs typeface="Arial"/>
              </a:rPr>
              <a:t>Namespace</a:t>
            </a:r>
            <a:r>
              <a:rPr lang="en-US" sz="1800" spc="95" dirty="0">
                <a:latin typeface="Arial"/>
                <a:cs typeface="Arial"/>
              </a:rPr>
              <a:t> </a:t>
            </a:r>
            <a:r>
              <a:rPr lang="en-US" sz="1800" spc="-10" dirty="0">
                <a:latin typeface="Arial"/>
                <a:cs typeface="Arial"/>
              </a:rPr>
              <a:t>Volume</a:t>
            </a:r>
            <a:endParaRPr lang="en-US" sz="1800" dirty="0">
              <a:latin typeface="Arial"/>
              <a:cs typeface="Arial"/>
            </a:endParaRPr>
          </a:p>
          <a:p>
            <a:pPr marL="1057275" lvl="1" indent="-100965">
              <a:spcBef>
                <a:spcPts val="285"/>
              </a:spcBef>
              <a:buSzPct val="81818"/>
              <a:buFont typeface="Wingdings"/>
              <a:buChar char=""/>
              <a:tabLst>
                <a:tab pos="1057910" algn="l"/>
              </a:tabLst>
            </a:pPr>
            <a:r>
              <a:rPr lang="en-US" sz="1800" spc="15" dirty="0">
                <a:latin typeface="Arial"/>
                <a:cs typeface="Arial"/>
              </a:rPr>
              <a:t>You define </a:t>
            </a:r>
            <a:r>
              <a:rPr lang="en-US" sz="1800" spc="20" dirty="0">
                <a:latin typeface="Arial"/>
                <a:cs typeface="Arial"/>
              </a:rPr>
              <a:t>which </a:t>
            </a:r>
            <a:r>
              <a:rPr lang="en-US" sz="1800" spc="15" dirty="0" err="1">
                <a:latin typeface="Arial"/>
                <a:cs typeface="Arial"/>
              </a:rPr>
              <a:t>blockpool</a:t>
            </a:r>
            <a:r>
              <a:rPr lang="en-US" sz="1800" spc="15" dirty="0">
                <a:latin typeface="Arial"/>
                <a:cs typeface="Arial"/>
              </a:rPr>
              <a:t> to </a:t>
            </a:r>
            <a:r>
              <a:rPr lang="en-US" sz="1800" spc="20" dirty="0">
                <a:latin typeface="Arial"/>
                <a:cs typeface="Arial"/>
              </a:rPr>
              <a:t>use </a:t>
            </a:r>
            <a:r>
              <a:rPr lang="en-US" sz="1800" spc="15" dirty="0">
                <a:latin typeface="Arial"/>
                <a:cs typeface="Arial"/>
              </a:rPr>
              <a:t>by connecting to </a:t>
            </a:r>
            <a:r>
              <a:rPr lang="en-US" sz="1800" spc="20" dirty="0">
                <a:latin typeface="Arial"/>
                <a:cs typeface="Arial"/>
              </a:rPr>
              <a:t>a </a:t>
            </a:r>
            <a:r>
              <a:rPr lang="en-US" sz="1800" spc="15" dirty="0">
                <a:latin typeface="Arial"/>
                <a:cs typeface="Arial"/>
              </a:rPr>
              <a:t>specific</a:t>
            </a:r>
            <a:r>
              <a:rPr lang="en-US" sz="1800" spc="-35" dirty="0">
                <a:latin typeface="Arial"/>
                <a:cs typeface="Arial"/>
              </a:rPr>
              <a:t> </a:t>
            </a:r>
            <a:r>
              <a:rPr lang="en-US" sz="1800" spc="20" dirty="0">
                <a:latin typeface="Arial"/>
                <a:cs typeface="Arial"/>
              </a:rPr>
              <a:t>NN</a:t>
            </a:r>
            <a:endParaRPr lang="en-US" sz="1800" dirty="0">
              <a:latin typeface="Arial"/>
              <a:cs typeface="Arial"/>
            </a:endParaRPr>
          </a:p>
          <a:p>
            <a:pPr marL="1057275" marR="902969" lvl="1" indent="-100965">
              <a:lnSpc>
                <a:spcPct val="103800"/>
              </a:lnSpc>
              <a:spcBef>
                <a:spcPts val="245"/>
              </a:spcBef>
              <a:buSzPct val="81818"/>
              <a:buFont typeface="Wingdings"/>
              <a:buChar char=""/>
              <a:tabLst>
                <a:tab pos="1057910" algn="l"/>
              </a:tabLst>
            </a:pPr>
            <a:r>
              <a:rPr lang="en-US" sz="1800" spc="20" dirty="0">
                <a:latin typeface="Arial"/>
                <a:cs typeface="Arial"/>
              </a:rPr>
              <a:t>Each </a:t>
            </a:r>
            <a:r>
              <a:rPr lang="en-US" sz="1800" spc="15" dirty="0" err="1">
                <a:latin typeface="Arial"/>
                <a:cs typeface="Arial"/>
              </a:rPr>
              <a:t>NameNode</a:t>
            </a:r>
            <a:r>
              <a:rPr lang="en-US" sz="1800" spc="15" dirty="0">
                <a:latin typeface="Arial"/>
                <a:cs typeface="Arial"/>
              </a:rPr>
              <a:t> </a:t>
            </a:r>
            <a:r>
              <a:rPr lang="en-US" sz="1800" spc="10" dirty="0">
                <a:latin typeface="Arial"/>
                <a:cs typeface="Arial"/>
              </a:rPr>
              <a:t>still </a:t>
            </a:r>
            <a:r>
              <a:rPr lang="en-US" sz="1800" spc="15" dirty="0">
                <a:latin typeface="Arial"/>
                <a:cs typeface="Arial"/>
              </a:rPr>
              <a:t>has </a:t>
            </a:r>
            <a:r>
              <a:rPr lang="en-US" sz="1800" spc="10" dirty="0">
                <a:latin typeface="Arial"/>
                <a:cs typeface="Arial"/>
              </a:rPr>
              <a:t>its </a:t>
            </a:r>
            <a:r>
              <a:rPr lang="en-US" sz="1800" spc="20" dirty="0">
                <a:latin typeface="Arial"/>
                <a:cs typeface="Arial"/>
              </a:rPr>
              <a:t>own </a:t>
            </a:r>
            <a:r>
              <a:rPr lang="en-US" sz="1800" spc="15" dirty="0">
                <a:latin typeface="Arial"/>
                <a:cs typeface="Arial"/>
              </a:rPr>
              <a:t>separate backup/secondary/checkpoint  </a:t>
            </a:r>
            <a:r>
              <a:rPr lang="en-US" sz="1800" spc="20" dirty="0" smtClean="0">
                <a:latin typeface="Arial"/>
                <a:cs typeface="Arial"/>
              </a:rPr>
              <a:t>node</a:t>
            </a:r>
          </a:p>
          <a:p>
            <a:pPr marL="1057275" marR="902969" lvl="1" indent="-100965">
              <a:lnSpc>
                <a:spcPct val="103800"/>
              </a:lnSpc>
              <a:spcBef>
                <a:spcPts val="245"/>
              </a:spcBef>
              <a:buSzPct val="81818"/>
              <a:buFont typeface="Wingdings"/>
              <a:buChar char=""/>
              <a:tabLst>
                <a:tab pos="1057910" algn="l"/>
              </a:tabLst>
            </a:pPr>
            <a:endParaRPr lang="en-US" sz="1800" dirty="0">
              <a:latin typeface="Arial"/>
              <a:cs typeface="Arial"/>
            </a:endParaRPr>
          </a:p>
          <a:p>
            <a:pPr marL="921385" indent="-139065">
              <a:spcBef>
                <a:spcPts val="250"/>
              </a:spcBef>
              <a:tabLst>
                <a:tab pos="922019" algn="l"/>
              </a:tabLst>
            </a:pPr>
            <a:r>
              <a:rPr lang="en-US" sz="1800" b="1" spc="5" dirty="0">
                <a:latin typeface="Arial"/>
                <a:cs typeface="Arial"/>
              </a:rPr>
              <a:t>Benefits</a:t>
            </a:r>
            <a:endParaRPr lang="en-US" sz="1800" b="1" dirty="0">
              <a:latin typeface="Arial"/>
              <a:cs typeface="Arial"/>
            </a:endParaRPr>
          </a:p>
          <a:p>
            <a:pPr marL="1057275" lvl="1" indent="-100965">
              <a:spcBef>
                <a:spcPts val="295"/>
              </a:spcBef>
              <a:buSzPct val="81818"/>
              <a:buFont typeface="Wingdings"/>
              <a:buChar char=""/>
              <a:tabLst>
                <a:tab pos="1057910" algn="l"/>
              </a:tabLst>
            </a:pPr>
            <a:r>
              <a:rPr lang="en-US" sz="1800" spc="20" dirty="0">
                <a:latin typeface="Arial"/>
                <a:cs typeface="Arial"/>
              </a:rPr>
              <a:t>One </a:t>
            </a:r>
            <a:r>
              <a:rPr lang="en-US" sz="1800" spc="25" dirty="0">
                <a:latin typeface="Arial"/>
                <a:cs typeface="Arial"/>
              </a:rPr>
              <a:t>NN </a:t>
            </a:r>
            <a:r>
              <a:rPr lang="en-US" sz="1800" spc="15" dirty="0">
                <a:latin typeface="Arial"/>
                <a:cs typeface="Arial"/>
              </a:rPr>
              <a:t>failure </a:t>
            </a:r>
            <a:r>
              <a:rPr lang="en-US" sz="1800" spc="10" dirty="0">
                <a:latin typeface="Arial"/>
                <a:cs typeface="Arial"/>
              </a:rPr>
              <a:t>will </a:t>
            </a:r>
            <a:r>
              <a:rPr lang="en-US" sz="1800" spc="15" dirty="0">
                <a:latin typeface="Arial"/>
                <a:cs typeface="Arial"/>
              </a:rPr>
              <a:t>not impact other</a:t>
            </a:r>
            <a:r>
              <a:rPr lang="en-US" sz="1800" spc="10" dirty="0">
                <a:latin typeface="Arial"/>
                <a:cs typeface="Arial"/>
              </a:rPr>
              <a:t> </a:t>
            </a:r>
            <a:r>
              <a:rPr lang="en-US" sz="1800" spc="20" dirty="0" err="1">
                <a:latin typeface="Arial"/>
                <a:cs typeface="Arial"/>
              </a:rPr>
              <a:t>blockpools</a:t>
            </a:r>
            <a:endParaRPr lang="en-US" sz="1800" dirty="0">
              <a:latin typeface="Arial"/>
              <a:cs typeface="Arial"/>
            </a:endParaRPr>
          </a:p>
          <a:p>
            <a:pPr marL="1057275" lvl="1" indent="-100965">
              <a:spcBef>
                <a:spcPts val="295"/>
              </a:spcBef>
              <a:buSzPct val="81818"/>
              <a:buFont typeface="Wingdings"/>
              <a:buChar char=""/>
              <a:tabLst>
                <a:tab pos="1057910" algn="l"/>
              </a:tabLst>
            </a:pPr>
            <a:r>
              <a:rPr lang="en-US" sz="1800" spc="10" dirty="0">
                <a:latin typeface="Arial"/>
                <a:cs typeface="Arial"/>
              </a:rPr>
              <a:t>Better </a:t>
            </a:r>
            <a:r>
              <a:rPr lang="en-US" sz="1800" spc="15" dirty="0">
                <a:latin typeface="Arial"/>
                <a:cs typeface="Arial"/>
              </a:rPr>
              <a:t>scalability for </a:t>
            </a:r>
            <a:r>
              <a:rPr lang="en-US" sz="1800" spc="10" dirty="0">
                <a:latin typeface="Arial"/>
                <a:cs typeface="Arial"/>
              </a:rPr>
              <a:t>large </a:t>
            </a:r>
            <a:r>
              <a:rPr lang="en-US" sz="1800" spc="15" dirty="0">
                <a:latin typeface="Arial"/>
                <a:cs typeface="Arial"/>
              </a:rPr>
              <a:t>numbers </a:t>
            </a:r>
            <a:r>
              <a:rPr lang="en-US" sz="1800" spc="10" dirty="0">
                <a:latin typeface="Arial"/>
                <a:cs typeface="Arial"/>
              </a:rPr>
              <a:t>of </a:t>
            </a:r>
            <a:r>
              <a:rPr lang="en-US" sz="1800" spc="15" dirty="0">
                <a:latin typeface="Arial"/>
                <a:cs typeface="Arial"/>
              </a:rPr>
              <a:t>file</a:t>
            </a:r>
            <a:r>
              <a:rPr lang="en-US" sz="1800" spc="5" dirty="0">
                <a:latin typeface="Arial"/>
                <a:cs typeface="Arial"/>
              </a:rPr>
              <a:t> </a:t>
            </a:r>
            <a:r>
              <a:rPr lang="en-US" sz="1800" spc="10" dirty="0">
                <a:latin typeface="Arial"/>
                <a:cs typeface="Arial"/>
              </a:rPr>
              <a:t>operations</a:t>
            </a:r>
            <a:endParaRPr lang="en-US" sz="1800" dirty="0">
              <a:latin typeface="Arial"/>
              <a:cs typeface="Arial"/>
            </a:endParaRPr>
          </a:p>
        </p:txBody>
      </p:sp>
    </p:spTree>
    <p:extLst>
      <p:ext uri="{BB962C8B-B14F-4D97-AF65-F5344CB8AC3E}">
        <p14:creationId xmlns:p14="http://schemas.microsoft.com/office/powerpoint/2010/main" val="391970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fs: file </a:t>
            </a:r>
            <a:r>
              <a:rPr lang="en-US" spc="-15" dirty="0">
                <a:latin typeface="Arial"/>
                <a:cs typeface="Arial"/>
              </a:rPr>
              <a:t>system </a:t>
            </a:r>
            <a:r>
              <a:rPr lang="en-US" spc="-5" dirty="0">
                <a:latin typeface="Arial"/>
                <a:cs typeface="Arial"/>
              </a:rPr>
              <a:t>shell </a:t>
            </a:r>
            <a:r>
              <a:rPr lang="en-US" dirty="0">
                <a:latin typeface="Arial"/>
                <a:cs typeface="Arial"/>
              </a:rPr>
              <a:t>(1 </a:t>
            </a:r>
            <a:r>
              <a:rPr lang="en-US" spc="-5" dirty="0">
                <a:latin typeface="Arial"/>
                <a:cs typeface="Arial"/>
              </a:rPr>
              <a:t>of</a:t>
            </a:r>
            <a:r>
              <a:rPr lang="en-US" spc="-15" dirty="0">
                <a:latin typeface="Arial"/>
                <a:cs typeface="Arial"/>
              </a:rPr>
              <a:t> </a:t>
            </a:r>
            <a:r>
              <a:rPr lang="en-US" spc="-5" dirty="0" smtClean="0">
                <a:latin typeface="Arial"/>
                <a:cs typeface="Arial"/>
              </a:rPr>
              <a:t>4)</a:t>
            </a:r>
            <a:endParaRPr lang="fr-FR" dirty="0"/>
          </a:p>
        </p:txBody>
      </p:sp>
      <p:sp>
        <p:nvSpPr>
          <p:cNvPr id="3" name="Espace réservé du contenu 2"/>
          <p:cNvSpPr>
            <a:spLocks noGrp="1"/>
          </p:cNvSpPr>
          <p:nvPr>
            <p:ph idx="1"/>
          </p:nvPr>
        </p:nvSpPr>
        <p:spPr/>
        <p:txBody>
          <a:bodyPr/>
          <a:lstStyle/>
          <a:p>
            <a:pPr marL="162560" indent="-139065">
              <a:spcBef>
                <a:spcPts val="1315"/>
              </a:spcBef>
              <a:buFont typeface="Arial"/>
              <a:buChar char="•"/>
              <a:tabLst>
                <a:tab pos="163195" algn="l"/>
              </a:tabLst>
            </a:pPr>
            <a:r>
              <a:rPr lang="en-US" sz="1800" b="1" spc="5" dirty="0">
                <a:latin typeface="Arial"/>
                <a:cs typeface="Arial"/>
              </a:rPr>
              <a:t>File </a:t>
            </a:r>
            <a:r>
              <a:rPr lang="en-US" sz="1800" b="1" dirty="0">
                <a:latin typeface="Arial"/>
                <a:cs typeface="Arial"/>
              </a:rPr>
              <a:t>System </a:t>
            </a:r>
            <a:r>
              <a:rPr lang="en-US" sz="1800" b="1" spc="5" dirty="0">
                <a:latin typeface="Arial"/>
                <a:cs typeface="Arial"/>
              </a:rPr>
              <a:t>Shell</a:t>
            </a:r>
            <a:r>
              <a:rPr lang="en-US" sz="1800" b="1" spc="-40" dirty="0">
                <a:latin typeface="Arial"/>
                <a:cs typeface="Arial"/>
              </a:rPr>
              <a:t> </a:t>
            </a:r>
            <a:r>
              <a:rPr lang="en-US" sz="1800" b="1" dirty="0">
                <a:latin typeface="Arial"/>
                <a:cs typeface="Arial"/>
              </a:rPr>
              <a:t>(fs)</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Invoked as</a:t>
            </a:r>
            <a:r>
              <a:rPr lang="en-US" sz="1800" spc="10" dirty="0">
                <a:latin typeface="Arial"/>
                <a:cs typeface="Arial"/>
              </a:rPr>
              <a:t> </a:t>
            </a:r>
            <a:r>
              <a:rPr lang="en-US" sz="1800" spc="-5" dirty="0">
                <a:latin typeface="Arial"/>
                <a:cs typeface="Arial"/>
              </a:rPr>
              <a:t>follows</a:t>
            </a:r>
            <a:r>
              <a:rPr lang="en-US" sz="1800" spc="-5" dirty="0" smtClean="0">
                <a:latin typeface="Arial"/>
                <a:cs typeface="Arial"/>
              </a:rPr>
              <a:t>:</a:t>
            </a:r>
          </a:p>
          <a:p>
            <a:pPr marL="298450" lvl="1" indent="-100965">
              <a:spcBef>
                <a:spcPts val="400"/>
              </a:spcBef>
              <a:buSzPct val="78260"/>
              <a:buFont typeface="Wingdings"/>
              <a:buChar char=""/>
              <a:tabLst>
                <a:tab pos="299085" algn="l"/>
              </a:tabLst>
            </a:pPr>
            <a:endParaRPr lang="en-US" sz="1800" spc="-5" dirty="0">
              <a:latin typeface="Arial"/>
              <a:cs typeface="Arial"/>
            </a:endParaRPr>
          </a:p>
          <a:p>
            <a:pPr marL="298450" lvl="1" indent="-100965">
              <a:spcBef>
                <a:spcPts val="400"/>
              </a:spcBef>
              <a:buSzPct val="78260"/>
              <a:buFont typeface="Wingdings"/>
              <a:buChar char=""/>
              <a:tabLst>
                <a:tab pos="299085" algn="l"/>
              </a:tabLst>
            </a:pPr>
            <a:endParaRPr lang="en-US" sz="1800" spc="-5" dirty="0" smtClean="0">
              <a:latin typeface="Arial"/>
              <a:cs typeface="Arial"/>
            </a:endParaRPr>
          </a:p>
          <a:p>
            <a:pPr marL="298450" lvl="1" indent="-100965">
              <a:spcBef>
                <a:spcPts val="400"/>
              </a:spcBef>
              <a:buSzPct val="78260"/>
              <a:buFont typeface="Wingdings"/>
              <a:buChar char=""/>
              <a:tabLst>
                <a:tab pos="299085" algn="l"/>
              </a:tabLst>
            </a:pPr>
            <a:endParaRPr lang="en-US" sz="1800" spc="-5" dirty="0">
              <a:latin typeface="Arial"/>
              <a:cs typeface="Arial"/>
            </a:endParaRPr>
          </a:p>
          <a:p>
            <a:pPr marL="298450" lvl="1" indent="-100965">
              <a:spcBef>
                <a:spcPts val="400"/>
              </a:spcBef>
              <a:buSzPct val="78260"/>
              <a:buFont typeface="Wingdings"/>
              <a:buChar char=""/>
              <a:tabLst>
                <a:tab pos="299085" algn="l"/>
              </a:tabLst>
            </a:pPr>
            <a:endParaRPr lang="en-US" sz="1800" spc="-5" dirty="0" smtClean="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Example: </a:t>
            </a:r>
            <a:r>
              <a:rPr lang="en-US" sz="1800" spc="-5" dirty="0">
                <a:latin typeface="Arial"/>
                <a:cs typeface="Arial"/>
              </a:rPr>
              <a:t>listing the </a:t>
            </a:r>
            <a:r>
              <a:rPr lang="en-US" sz="1800" spc="-10" dirty="0">
                <a:latin typeface="Arial"/>
                <a:cs typeface="Arial"/>
              </a:rPr>
              <a:t>current directory </a:t>
            </a:r>
            <a:r>
              <a:rPr lang="en-US" sz="1800" spc="-5" dirty="0">
                <a:latin typeface="Arial"/>
                <a:cs typeface="Arial"/>
              </a:rPr>
              <a:t>in</a:t>
            </a:r>
            <a:r>
              <a:rPr lang="en-US" sz="1800" spc="30" dirty="0">
                <a:latin typeface="Arial"/>
                <a:cs typeface="Arial"/>
              </a:rPr>
              <a:t> </a:t>
            </a:r>
            <a:r>
              <a:rPr lang="en-US" sz="1800" spc="-15" dirty="0" smtClean="0">
                <a:latin typeface="Arial"/>
                <a:cs typeface="Arial"/>
              </a:rPr>
              <a:t>HDFS</a:t>
            </a:r>
          </a:p>
          <a:p>
            <a:pPr marL="298450" lvl="1" indent="-100965">
              <a:spcBef>
                <a:spcPts val="400"/>
              </a:spcBef>
              <a:buSzPct val="78260"/>
              <a:buFont typeface="Wingdings"/>
              <a:buChar char=""/>
              <a:tabLst>
                <a:tab pos="299085" algn="l"/>
              </a:tabLst>
            </a:pPr>
            <a:endParaRPr lang="en-US" sz="1800" spc="-15" dirty="0">
              <a:latin typeface="Arial"/>
              <a:cs typeface="Arial"/>
            </a:endParaRPr>
          </a:p>
          <a:p>
            <a:pPr marL="298450" lvl="1" indent="-100965">
              <a:spcBef>
                <a:spcPts val="400"/>
              </a:spcBef>
              <a:buSzPct val="78260"/>
              <a:buFont typeface="Wingdings"/>
              <a:buChar char=""/>
              <a:tabLst>
                <a:tab pos="299085" algn="l"/>
              </a:tabLst>
            </a:pPr>
            <a:endParaRPr lang="en-US" sz="1800" spc="-15" dirty="0" smtClean="0">
              <a:latin typeface="Arial"/>
              <a:cs typeface="Arial"/>
            </a:endParaRPr>
          </a:p>
          <a:p>
            <a:pPr marL="298450" lvl="1" indent="-100965">
              <a:spcBef>
                <a:spcPts val="400"/>
              </a:spcBef>
              <a:buSzPct val="78260"/>
              <a:buFont typeface="Wingdings"/>
              <a:buChar char=""/>
              <a:tabLst>
                <a:tab pos="299085" algn="l"/>
              </a:tabLst>
            </a:pPr>
            <a:endParaRPr lang="en-US" sz="1800" spc="-15" dirty="0">
              <a:latin typeface="Arial"/>
              <a:cs typeface="Arial"/>
            </a:endParaRPr>
          </a:p>
          <a:p>
            <a:pPr marL="113030" indent="-100330">
              <a:lnSpc>
                <a:spcPct val="100000"/>
              </a:lnSpc>
              <a:spcBef>
                <a:spcPts val="90"/>
              </a:spcBef>
              <a:buClr>
                <a:srgbClr val="008ABF"/>
              </a:buClr>
              <a:buSzPct val="78260"/>
              <a:buFont typeface="Wingdings"/>
              <a:buChar char=""/>
              <a:tabLst>
                <a:tab pos="113664" algn="l"/>
              </a:tabLst>
            </a:pPr>
            <a:r>
              <a:rPr lang="en-US" sz="1800" spc="-10" dirty="0">
                <a:latin typeface="Arial"/>
                <a:cs typeface="Arial"/>
              </a:rPr>
              <a:t>Note </a:t>
            </a:r>
            <a:r>
              <a:rPr lang="en-US" sz="1800" spc="-5" dirty="0">
                <a:latin typeface="Arial"/>
                <a:cs typeface="Arial"/>
              </a:rPr>
              <a:t>that the </a:t>
            </a:r>
            <a:r>
              <a:rPr lang="en-US" sz="1800" spc="-10" dirty="0">
                <a:latin typeface="Arial"/>
                <a:cs typeface="Arial"/>
              </a:rPr>
              <a:t>current directory </a:t>
            </a:r>
            <a:r>
              <a:rPr lang="en-US" sz="1800" spc="-5" dirty="0">
                <a:latin typeface="Arial"/>
                <a:cs typeface="Arial"/>
              </a:rPr>
              <a:t>is </a:t>
            </a:r>
            <a:r>
              <a:rPr lang="en-US" sz="1800" spc="-10" dirty="0">
                <a:latin typeface="Arial"/>
                <a:cs typeface="Arial"/>
              </a:rPr>
              <a:t>designated by dot</a:t>
            </a:r>
            <a:r>
              <a:rPr lang="en-US" sz="1800" spc="75" dirty="0">
                <a:latin typeface="Arial"/>
                <a:cs typeface="Arial"/>
              </a:rPr>
              <a:t> </a:t>
            </a:r>
            <a:r>
              <a:rPr lang="en-US" sz="1800" spc="-10" dirty="0">
                <a:latin typeface="Arial"/>
                <a:cs typeface="Arial"/>
              </a:rPr>
              <a:t>(".")</a:t>
            </a:r>
            <a:endParaRPr lang="en-US" sz="1800" dirty="0">
              <a:latin typeface="Arial"/>
              <a:cs typeface="Arial"/>
            </a:endParaRPr>
          </a:p>
          <a:p>
            <a:pPr marL="113030">
              <a:lnSpc>
                <a:spcPct val="100000"/>
              </a:lnSpc>
              <a:spcBef>
                <a:spcPts val="45"/>
              </a:spcBef>
            </a:pPr>
            <a:r>
              <a:rPr lang="en-US" sz="1800" spc="10" dirty="0">
                <a:latin typeface="Arial"/>
                <a:cs typeface="Arial"/>
              </a:rPr>
              <a:t>- </a:t>
            </a:r>
            <a:r>
              <a:rPr lang="en-US" sz="1800" spc="15" dirty="0">
                <a:latin typeface="Arial"/>
                <a:cs typeface="Arial"/>
              </a:rPr>
              <a:t>the here symbol in</a:t>
            </a:r>
            <a:r>
              <a:rPr lang="en-US" sz="1800" spc="50" dirty="0">
                <a:latin typeface="Arial"/>
                <a:cs typeface="Arial"/>
              </a:rPr>
              <a:t> </a:t>
            </a:r>
            <a:r>
              <a:rPr lang="en-US" sz="1800" spc="20" dirty="0">
                <a:latin typeface="Arial"/>
                <a:cs typeface="Arial"/>
              </a:rPr>
              <a:t>Linux/UNIX</a:t>
            </a:r>
            <a:endParaRPr lang="en-US" sz="1800" dirty="0">
              <a:latin typeface="Arial"/>
              <a:cs typeface="Arial"/>
            </a:endParaRPr>
          </a:p>
          <a:p>
            <a:pPr marL="113030" indent="-100330">
              <a:lnSpc>
                <a:spcPct val="100000"/>
              </a:lnSpc>
              <a:spcBef>
                <a:spcPts val="450"/>
              </a:spcBef>
              <a:buClr>
                <a:srgbClr val="008ABF"/>
              </a:buClr>
              <a:buSzPct val="81818"/>
              <a:buFont typeface="Wingdings"/>
              <a:buChar char=""/>
              <a:tabLst>
                <a:tab pos="113664" algn="l"/>
              </a:tabLst>
            </a:pPr>
            <a:r>
              <a:rPr lang="en-US" sz="1800" spc="10" dirty="0">
                <a:latin typeface="Arial"/>
                <a:cs typeface="Arial"/>
              </a:rPr>
              <a:t>If </a:t>
            </a:r>
            <a:r>
              <a:rPr lang="en-US" sz="1800" spc="15" dirty="0">
                <a:latin typeface="Arial"/>
                <a:cs typeface="Arial"/>
              </a:rPr>
              <a:t>you want the </a:t>
            </a:r>
            <a:r>
              <a:rPr lang="en-US" sz="1800" spc="10" dirty="0">
                <a:latin typeface="Arial"/>
                <a:cs typeface="Arial"/>
              </a:rPr>
              <a:t>root </a:t>
            </a:r>
            <a:r>
              <a:rPr lang="en-US" sz="1800" spc="15" dirty="0">
                <a:latin typeface="Arial"/>
                <a:cs typeface="Arial"/>
              </a:rPr>
              <a:t>of the </a:t>
            </a:r>
            <a:r>
              <a:rPr lang="en-US" sz="1800" spc="20" dirty="0">
                <a:latin typeface="Arial"/>
                <a:cs typeface="Arial"/>
              </a:rPr>
              <a:t>HDFS </a:t>
            </a:r>
            <a:r>
              <a:rPr lang="en-US" sz="1800" spc="15" dirty="0">
                <a:latin typeface="Arial"/>
                <a:cs typeface="Arial"/>
              </a:rPr>
              <a:t>file system, you would </a:t>
            </a:r>
            <a:r>
              <a:rPr lang="en-US" sz="1800" spc="20" dirty="0">
                <a:latin typeface="Arial"/>
                <a:cs typeface="Arial"/>
              </a:rPr>
              <a:t>use slash</a:t>
            </a:r>
            <a:r>
              <a:rPr lang="en-US" sz="1800" spc="30" dirty="0">
                <a:latin typeface="Arial"/>
                <a:cs typeface="Arial"/>
              </a:rPr>
              <a:t> </a:t>
            </a:r>
            <a:r>
              <a:rPr lang="en-US" sz="1800" spc="10" dirty="0">
                <a:latin typeface="Arial"/>
                <a:cs typeface="Arial"/>
              </a:rPr>
              <a:t>("/")</a:t>
            </a:r>
            <a:endParaRPr lang="en-US" sz="1800" dirty="0">
              <a:latin typeface="Arial"/>
              <a:cs typeface="Arial"/>
            </a:endParaRPr>
          </a:p>
          <a:p>
            <a:pPr marL="298450" lvl="1" indent="-100965">
              <a:spcBef>
                <a:spcPts val="400"/>
              </a:spcBef>
              <a:buSzPct val="78260"/>
              <a:buFont typeface="Wingdings"/>
              <a:buChar char=""/>
              <a:tabLst>
                <a:tab pos="299085" algn="l"/>
              </a:tabLst>
            </a:pPr>
            <a:endParaRPr lang="en-US" sz="1800" dirty="0" smtClean="0">
              <a:latin typeface="Arial"/>
              <a:cs typeface="Arial"/>
            </a:endParaRPr>
          </a:p>
          <a:p>
            <a:pPr marL="298450" lvl="1" indent="-100965">
              <a:spcBef>
                <a:spcPts val="400"/>
              </a:spcBef>
              <a:buSzPct val="78260"/>
              <a:buFont typeface="Wingdings"/>
              <a:buChar char=""/>
              <a:tabLst>
                <a:tab pos="299085" algn="l"/>
              </a:tabLst>
            </a:pPr>
            <a:endParaRPr lang="en-US" sz="1800" dirty="0">
              <a:latin typeface="Arial"/>
              <a:cs typeface="Arial"/>
            </a:endParaRPr>
          </a:p>
          <a:p>
            <a:endParaRPr lang="fr-FR" sz="1800" dirty="0"/>
          </a:p>
        </p:txBody>
      </p:sp>
      <p:sp>
        <p:nvSpPr>
          <p:cNvPr id="4" name="object 7"/>
          <p:cNvSpPr txBox="1"/>
          <p:nvPr/>
        </p:nvSpPr>
        <p:spPr>
          <a:xfrm>
            <a:off x="2450890" y="2103493"/>
            <a:ext cx="2913198" cy="317395"/>
          </a:xfrm>
          <a:prstGeom prst="rect">
            <a:avLst/>
          </a:prstGeom>
          <a:solidFill>
            <a:srgbClr val="99CCFF"/>
          </a:solidFill>
          <a:ln w="5722">
            <a:solidFill>
              <a:srgbClr val="000000"/>
            </a:solidFill>
          </a:ln>
        </p:spPr>
        <p:txBody>
          <a:bodyPr vert="horz" wrap="square" lIns="0" tIns="9525" rIns="0" bIns="0" rtlCol="0">
            <a:spAutoFit/>
          </a:bodyPr>
          <a:lstStyle/>
          <a:p>
            <a:pPr marL="247015">
              <a:lnSpc>
                <a:spcPct val="100000"/>
              </a:lnSpc>
              <a:spcBef>
                <a:spcPts val="75"/>
              </a:spcBef>
            </a:pPr>
            <a:r>
              <a:rPr sz="2000" b="1" spc="15" dirty="0">
                <a:latin typeface="Courier New"/>
                <a:cs typeface="Courier New"/>
              </a:rPr>
              <a:t>hadoop </a:t>
            </a:r>
            <a:r>
              <a:rPr sz="2000" b="1" spc="20" dirty="0">
                <a:latin typeface="Courier New"/>
                <a:cs typeface="Courier New"/>
              </a:rPr>
              <a:t>fs</a:t>
            </a:r>
            <a:r>
              <a:rPr sz="2000" b="1" spc="-45" dirty="0">
                <a:latin typeface="Courier New"/>
                <a:cs typeface="Courier New"/>
              </a:rPr>
              <a:t> </a:t>
            </a:r>
            <a:r>
              <a:rPr sz="2000" b="1" spc="10" dirty="0">
                <a:latin typeface="Courier New"/>
                <a:cs typeface="Courier New"/>
              </a:rPr>
              <a:t>&lt;args&gt;</a:t>
            </a:r>
            <a:endParaRPr sz="2000" b="1" dirty="0">
              <a:latin typeface="Courier New"/>
              <a:cs typeface="Courier New"/>
            </a:endParaRPr>
          </a:p>
        </p:txBody>
      </p:sp>
      <p:sp>
        <p:nvSpPr>
          <p:cNvPr id="5" name="object 8"/>
          <p:cNvSpPr txBox="1"/>
          <p:nvPr/>
        </p:nvSpPr>
        <p:spPr>
          <a:xfrm>
            <a:off x="2441672" y="3645024"/>
            <a:ext cx="3282456" cy="318036"/>
          </a:xfrm>
          <a:prstGeom prst="rect">
            <a:avLst/>
          </a:prstGeom>
          <a:solidFill>
            <a:srgbClr val="99CCFF"/>
          </a:solidFill>
          <a:ln w="5722">
            <a:solidFill>
              <a:srgbClr val="000000"/>
            </a:solidFill>
          </a:ln>
        </p:spPr>
        <p:txBody>
          <a:bodyPr vert="horz" wrap="square" lIns="0" tIns="10160" rIns="0" bIns="0" rtlCol="0">
            <a:spAutoFit/>
          </a:bodyPr>
          <a:lstStyle/>
          <a:p>
            <a:pPr marL="307340">
              <a:lnSpc>
                <a:spcPct val="100000"/>
              </a:lnSpc>
              <a:spcBef>
                <a:spcPts val="80"/>
              </a:spcBef>
            </a:pPr>
            <a:r>
              <a:rPr sz="2000" b="1" spc="15" dirty="0">
                <a:latin typeface="Courier New"/>
                <a:cs typeface="Courier New"/>
              </a:rPr>
              <a:t>hadoop fs -ls</a:t>
            </a:r>
            <a:r>
              <a:rPr sz="2000" b="1" spc="-55" dirty="0">
                <a:latin typeface="Courier New"/>
                <a:cs typeface="Courier New"/>
              </a:rPr>
              <a:t> </a:t>
            </a:r>
            <a:r>
              <a:rPr sz="2000" b="1" spc="20" dirty="0">
                <a:latin typeface="Courier New"/>
                <a:cs typeface="Courier New"/>
              </a:rPr>
              <a:t>.</a:t>
            </a:r>
            <a:endParaRPr sz="2000" dirty="0">
              <a:latin typeface="Courier New"/>
              <a:cs typeface="Courier New"/>
            </a:endParaRPr>
          </a:p>
        </p:txBody>
      </p:sp>
    </p:spTree>
    <p:extLst>
      <p:ext uri="{BB962C8B-B14F-4D97-AF65-F5344CB8AC3E}">
        <p14:creationId xmlns:p14="http://schemas.microsoft.com/office/powerpoint/2010/main" val="179647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fs: file </a:t>
            </a:r>
            <a:r>
              <a:rPr lang="en-US" spc="-15" dirty="0">
                <a:latin typeface="Arial"/>
                <a:cs typeface="Arial"/>
              </a:rPr>
              <a:t>system </a:t>
            </a:r>
            <a:r>
              <a:rPr lang="en-US" spc="-5" dirty="0">
                <a:latin typeface="Arial"/>
                <a:cs typeface="Arial"/>
              </a:rPr>
              <a:t>shell </a:t>
            </a:r>
            <a:r>
              <a:rPr lang="en-US" dirty="0">
                <a:latin typeface="Arial"/>
                <a:cs typeface="Arial"/>
              </a:rPr>
              <a:t>(2 </a:t>
            </a:r>
            <a:r>
              <a:rPr lang="en-US" spc="-5" dirty="0">
                <a:latin typeface="Arial"/>
                <a:cs typeface="Arial"/>
              </a:rPr>
              <a:t>of</a:t>
            </a:r>
            <a:r>
              <a:rPr lang="en-US" spc="10" dirty="0">
                <a:latin typeface="Arial"/>
                <a:cs typeface="Arial"/>
              </a:rPr>
              <a:t> </a:t>
            </a:r>
            <a:r>
              <a:rPr lang="en-US" spc="-5" dirty="0">
                <a:latin typeface="Arial"/>
                <a:cs typeface="Arial"/>
              </a:rPr>
              <a:t>4</a:t>
            </a:r>
            <a:r>
              <a:rPr lang="en-US" spc="-5" dirty="0" smtClean="0">
                <a:latin typeface="Arial"/>
                <a:cs typeface="Arial"/>
              </a:rPr>
              <a:t>)</a:t>
            </a:r>
            <a:endParaRPr lang="fr-FR" dirty="0"/>
          </a:p>
        </p:txBody>
      </p:sp>
      <p:sp>
        <p:nvSpPr>
          <p:cNvPr id="3" name="Espace réservé du contenu 2"/>
          <p:cNvSpPr>
            <a:spLocks noGrp="1"/>
          </p:cNvSpPr>
          <p:nvPr>
            <p:ph idx="1"/>
          </p:nvPr>
        </p:nvSpPr>
        <p:spPr/>
        <p:txBody>
          <a:bodyPr/>
          <a:lstStyle/>
          <a:p>
            <a:pPr marL="162560" indent="-139065">
              <a:spcBef>
                <a:spcPts val="1315"/>
              </a:spcBef>
              <a:buFont typeface="Arial"/>
              <a:buChar char="•"/>
              <a:tabLst>
                <a:tab pos="163195" algn="l"/>
              </a:tabLst>
            </a:pPr>
            <a:r>
              <a:rPr lang="en-US" sz="1800" b="1" spc="10" dirty="0">
                <a:latin typeface="Arial"/>
                <a:cs typeface="Arial"/>
              </a:rPr>
              <a:t>FS </a:t>
            </a:r>
            <a:r>
              <a:rPr lang="en-US" sz="1800" b="1" dirty="0">
                <a:latin typeface="Arial"/>
                <a:cs typeface="Arial"/>
              </a:rPr>
              <a:t>shell </a:t>
            </a:r>
            <a:r>
              <a:rPr lang="en-US" sz="1800" b="1" spc="5" dirty="0">
                <a:latin typeface="Arial"/>
                <a:cs typeface="Arial"/>
              </a:rPr>
              <a:t>commands take URIs as</a:t>
            </a:r>
            <a:r>
              <a:rPr lang="en-US" sz="1800" b="1" spc="-130" dirty="0">
                <a:latin typeface="Arial"/>
                <a:cs typeface="Arial"/>
              </a:rPr>
              <a:t> </a:t>
            </a:r>
            <a:r>
              <a:rPr lang="en-US" sz="1800" b="1" spc="5" dirty="0">
                <a:latin typeface="Arial"/>
                <a:cs typeface="Arial"/>
              </a:rPr>
              <a:t>argument</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URI format</a:t>
            </a:r>
            <a:r>
              <a:rPr lang="en-US" sz="1800" spc="-10" dirty="0" smtClean="0">
                <a:latin typeface="Arial"/>
                <a:cs typeface="Arial"/>
              </a:rPr>
              <a:t>:</a:t>
            </a:r>
          </a:p>
          <a:p>
            <a:pPr marL="298450" lvl="1" indent="-100965">
              <a:spcBef>
                <a:spcPts val="400"/>
              </a:spcBef>
              <a:buSzPct val="78260"/>
              <a:buFont typeface="Wingdings"/>
              <a:buChar char=""/>
              <a:tabLst>
                <a:tab pos="299085" algn="l"/>
              </a:tabLst>
            </a:pPr>
            <a:endParaRPr lang="en-US" sz="1800" spc="-10" dirty="0">
              <a:latin typeface="Arial"/>
              <a:cs typeface="Arial"/>
            </a:endParaRPr>
          </a:p>
          <a:p>
            <a:pPr marL="298450" lvl="1" indent="-100965">
              <a:spcBef>
                <a:spcPts val="400"/>
              </a:spcBef>
              <a:buSzPct val="78260"/>
              <a:buFont typeface="Wingdings"/>
              <a:buChar char=""/>
              <a:tabLst>
                <a:tab pos="299085" algn="l"/>
              </a:tabLst>
            </a:pPr>
            <a:endParaRPr lang="en-US" sz="1800" spc="-10" dirty="0" smtClean="0">
              <a:latin typeface="Arial"/>
              <a:cs typeface="Arial"/>
            </a:endParaRPr>
          </a:p>
          <a:p>
            <a:pPr marL="151765" indent="-139065">
              <a:spcBef>
                <a:spcPts val="570"/>
              </a:spcBef>
              <a:buFont typeface="Arial"/>
              <a:buChar char="•"/>
              <a:tabLst>
                <a:tab pos="152400" algn="l"/>
              </a:tabLst>
            </a:pPr>
            <a:r>
              <a:rPr lang="en-US" sz="1800" b="1" spc="5" dirty="0" smtClean="0">
                <a:latin typeface="Arial"/>
                <a:cs typeface="Arial"/>
              </a:rPr>
              <a:t>Scheme</a:t>
            </a:r>
            <a:r>
              <a:rPr lang="en-US" sz="1800" b="1" spc="5" dirty="0">
                <a:latin typeface="Arial"/>
                <a:cs typeface="Arial"/>
              </a:rPr>
              <a:t>:</a:t>
            </a:r>
            <a:endParaRPr lang="en-US" sz="1800" dirty="0">
              <a:latin typeface="Arial"/>
              <a:cs typeface="Arial"/>
            </a:endParaRPr>
          </a:p>
          <a:p>
            <a:pPr marL="287020" lvl="1" indent="-100330">
              <a:spcBef>
                <a:spcPts val="400"/>
              </a:spcBef>
              <a:buSzPct val="78260"/>
              <a:buFont typeface="Wingdings"/>
              <a:buChar char=""/>
              <a:tabLst>
                <a:tab pos="287655" algn="l"/>
              </a:tabLst>
            </a:pPr>
            <a:r>
              <a:rPr lang="en-US" sz="1800" spc="-10" dirty="0">
                <a:latin typeface="Arial"/>
                <a:cs typeface="Arial"/>
              </a:rPr>
              <a:t>For </a:t>
            </a:r>
            <a:r>
              <a:rPr lang="en-US" sz="1800" spc="-5" dirty="0">
                <a:latin typeface="Arial"/>
                <a:cs typeface="Arial"/>
              </a:rPr>
              <a:t>the local filesystem, the </a:t>
            </a:r>
            <a:r>
              <a:rPr lang="en-US" sz="1800" spc="-10" dirty="0">
                <a:latin typeface="Arial"/>
                <a:cs typeface="Arial"/>
              </a:rPr>
              <a:t>scheme </a:t>
            </a:r>
            <a:r>
              <a:rPr lang="en-US" sz="1800" spc="-5" dirty="0">
                <a:latin typeface="Arial"/>
                <a:cs typeface="Arial"/>
              </a:rPr>
              <a:t>is</a:t>
            </a:r>
            <a:r>
              <a:rPr lang="en-US" sz="1800" spc="30" dirty="0">
                <a:latin typeface="Arial"/>
                <a:cs typeface="Arial"/>
              </a:rPr>
              <a:t> </a:t>
            </a:r>
            <a:r>
              <a:rPr lang="en-US" sz="1800" b="1" spc="-10" dirty="0">
                <a:latin typeface="Arial"/>
                <a:cs typeface="Arial"/>
              </a:rPr>
              <a:t>file</a:t>
            </a:r>
            <a:endParaRPr lang="en-US" sz="1800" dirty="0">
              <a:latin typeface="Arial"/>
              <a:cs typeface="Arial"/>
            </a:endParaRPr>
          </a:p>
          <a:p>
            <a:pPr marL="287020" lvl="1" indent="-100330">
              <a:spcBef>
                <a:spcPts val="464"/>
              </a:spcBef>
              <a:buSzPct val="81818"/>
              <a:buFont typeface="Wingdings"/>
              <a:buChar char=""/>
              <a:tabLst>
                <a:tab pos="287655" algn="l"/>
              </a:tabLst>
            </a:pPr>
            <a:r>
              <a:rPr lang="en-US" sz="1800" spc="15" dirty="0">
                <a:latin typeface="Arial"/>
                <a:cs typeface="Arial"/>
              </a:rPr>
              <a:t>For </a:t>
            </a:r>
            <a:r>
              <a:rPr lang="en-US" sz="1800" spc="20" dirty="0">
                <a:latin typeface="Arial"/>
                <a:cs typeface="Arial"/>
              </a:rPr>
              <a:t>HDFS, </a:t>
            </a:r>
            <a:r>
              <a:rPr lang="en-US" sz="1800" spc="15" dirty="0">
                <a:latin typeface="Arial"/>
                <a:cs typeface="Arial"/>
              </a:rPr>
              <a:t>the </a:t>
            </a:r>
            <a:r>
              <a:rPr lang="en-US" sz="1800" spc="20" dirty="0">
                <a:latin typeface="Arial"/>
                <a:cs typeface="Arial"/>
              </a:rPr>
              <a:t>scheme </a:t>
            </a:r>
            <a:r>
              <a:rPr lang="en-US" sz="1800" spc="15" dirty="0">
                <a:latin typeface="Arial"/>
                <a:cs typeface="Arial"/>
              </a:rPr>
              <a:t>is </a:t>
            </a:r>
            <a:r>
              <a:rPr lang="en-US" sz="1800" b="1" spc="15" dirty="0" err="1">
                <a:latin typeface="Arial"/>
                <a:cs typeface="Arial"/>
              </a:rPr>
              <a:t>hdfs</a:t>
            </a:r>
            <a:endParaRPr lang="en-US" sz="1800" dirty="0">
              <a:latin typeface="Arial"/>
              <a:cs typeface="Arial"/>
            </a:endParaRPr>
          </a:p>
          <a:p>
            <a:pPr marL="151765" indent="-139065">
              <a:spcBef>
                <a:spcPts val="475"/>
              </a:spcBef>
              <a:buFont typeface="Arial"/>
              <a:buChar char="•"/>
              <a:tabLst>
                <a:tab pos="152400" algn="l"/>
              </a:tabLst>
            </a:pPr>
            <a:r>
              <a:rPr lang="en-US" sz="1800" b="1" dirty="0">
                <a:latin typeface="Arial"/>
                <a:cs typeface="Arial"/>
              </a:rPr>
              <a:t>Authority is </a:t>
            </a:r>
            <a:r>
              <a:rPr lang="en-US" sz="1800" b="1" spc="5" dirty="0">
                <a:latin typeface="Arial"/>
                <a:cs typeface="Arial"/>
              </a:rPr>
              <a:t>the hostname </a:t>
            </a:r>
            <a:r>
              <a:rPr lang="en-US" sz="1800" b="1" spc="10" dirty="0">
                <a:latin typeface="Arial"/>
                <a:cs typeface="Arial"/>
              </a:rPr>
              <a:t>and </a:t>
            </a:r>
            <a:r>
              <a:rPr lang="en-US" sz="1800" b="1" spc="5" dirty="0">
                <a:latin typeface="Arial"/>
                <a:cs typeface="Arial"/>
              </a:rPr>
              <a:t>port of the</a:t>
            </a:r>
            <a:r>
              <a:rPr lang="en-US" sz="1800" b="1" spc="-50" dirty="0">
                <a:latin typeface="Arial"/>
                <a:cs typeface="Arial"/>
              </a:rPr>
              <a:t> </a:t>
            </a:r>
            <a:r>
              <a:rPr lang="en-US" sz="1800" b="1" spc="5" dirty="0" err="1" smtClean="0">
                <a:latin typeface="Arial"/>
                <a:cs typeface="Arial"/>
              </a:rPr>
              <a:t>NameNode</a:t>
            </a:r>
            <a:endParaRPr lang="en-US" sz="1800" b="1" spc="5" dirty="0" smtClean="0">
              <a:latin typeface="Arial"/>
              <a:cs typeface="Arial"/>
            </a:endParaRPr>
          </a:p>
          <a:p>
            <a:pPr marL="151765" indent="-139065">
              <a:spcBef>
                <a:spcPts val="475"/>
              </a:spcBef>
              <a:buFont typeface="Arial"/>
              <a:buChar char="•"/>
              <a:tabLst>
                <a:tab pos="152400" algn="l"/>
              </a:tabLst>
            </a:pPr>
            <a:endParaRPr lang="en-US" sz="1800" b="1" spc="5" dirty="0">
              <a:latin typeface="Arial"/>
              <a:cs typeface="Arial"/>
            </a:endParaRPr>
          </a:p>
          <a:p>
            <a:pPr marL="151765" indent="-139065">
              <a:spcBef>
                <a:spcPts val="475"/>
              </a:spcBef>
              <a:buFont typeface="Arial"/>
              <a:buChar char="•"/>
              <a:tabLst>
                <a:tab pos="152400" algn="l"/>
              </a:tabLst>
            </a:pPr>
            <a:endParaRPr lang="en-US" sz="1800" b="1" spc="5" dirty="0" smtClean="0">
              <a:latin typeface="Arial"/>
              <a:cs typeface="Arial"/>
            </a:endParaRPr>
          </a:p>
          <a:p>
            <a:pPr marL="151765" indent="-139065">
              <a:spcBef>
                <a:spcPts val="475"/>
              </a:spcBef>
              <a:buFont typeface="Arial"/>
              <a:buChar char="•"/>
              <a:tabLst>
                <a:tab pos="152400" algn="l"/>
              </a:tabLst>
            </a:pPr>
            <a:endParaRPr lang="en-US" sz="1800" b="1" spc="5" dirty="0" smtClean="0">
              <a:latin typeface="Arial"/>
              <a:cs typeface="Arial"/>
            </a:endParaRPr>
          </a:p>
          <a:p>
            <a:pPr marL="151765" indent="-139065">
              <a:spcBef>
                <a:spcPts val="475"/>
              </a:spcBef>
              <a:buFont typeface="Arial"/>
              <a:buChar char="•"/>
              <a:tabLst>
                <a:tab pos="152400" algn="l"/>
              </a:tabLst>
            </a:pPr>
            <a:endParaRPr lang="en-US" sz="1800" b="1" spc="5" dirty="0">
              <a:latin typeface="Arial"/>
              <a:cs typeface="Arial"/>
            </a:endParaRPr>
          </a:p>
          <a:p>
            <a:pPr marL="151765" indent="-139065">
              <a:spcBef>
                <a:spcPts val="575"/>
              </a:spcBef>
              <a:buFont typeface="Arial"/>
              <a:buChar char="•"/>
              <a:tabLst>
                <a:tab pos="152400" algn="l"/>
              </a:tabLst>
            </a:pPr>
            <a:r>
              <a:rPr lang="en-US" sz="1800" b="1" spc="10" dirty="0">
                <a:latin typeface="Arial"/>
                <a:cs typeface="Arial"/>
              </a:rPr>
              <a:t>Scheme and </a:t>
            </a:r>
            <a:r>
              <a:rPr lang="en-US" sz="1800" b="1" dirty="0">
                <a:latin typeface="Arial"/>
                <a:cs typeface="Arial"/>
              </a:rPr>
              <a:t>authority </a:t>
            </a:r>
            <a:r>
              <a:rPr lang="en-US" sz="1800" b="1" spc="5" dirty="0">
                <a:latin typeface="Arial"/>
                <a:cs typeface="Arial"/>
              </a:rPr>
              <a:t>are often</a:t>
            </a:r>
            <a:r>
              <a:rPr lang="en-US" sz="1800" b="1" spc="-135" dirty="0">
                <a:latin typeface="Arial"/>
                <a:cs typeface="Arial"/>
              </a:rPr>
              <a:t> </a:t>
            </a:r>
            <a:r>
              <a:rPr lang="en-US" sz="1800" b="1" spc="5" dirty="0">
                <a:latin typeface="Arial"/>
                <a:cs typeface="Arial"/>
              </a:rPr>
              <a:t>optional</a:t>
            </a:r>
            <a:endParaRPr lang="en-US" sz="1800" dirty="0">
              <a:latin typeface="Arial"/>
              <a:cs typeface="Arial"/>
            </a:endParaRPr>
          </a:p>
          <a:p>
            <a:pPr marL="287020" lvl="1" indent="-100330">
              <a:spcBef>
                <a:spcPts val="450"/>
              </a:spcBef>
              <a:buSzPct val="81818"/>
              <a:buFont typeface="Wingdings"/>
              <a:buChar char=""/>
              <a:tabLst>
                <a:tab pos="287655" algn="l"/>
              </a:tabLst>
            </a:pPr>
            <a:r>
              <a:rPr lang="en-US" sz="1800" spc="15" dirty="0">
                <a:latin typeface="Arial"/>
                <a:cs typeface="Arial"/>
              </a:rPr>
              <a:t>Defaults are taken </a:t>
            </a:r>
            <a:r>
              <a:rPr lang="en-US" sz="1800" spc="20" dirty="0">
                <a:latin typeface="Arial"/>
                <a:cs typeface="Arial"/>
              </a:rPr>
              <a:t>from </a:t>
            </a:r>
            <a:r>
              <a:rPr lang="en-US" sz="1800" spc="15" dirty="0">
                <a:latin typeface="Arial"/>
                <a:cs typeface="Arial"/>
              </a:rPr>
              <a:t>configuration file</a:t>
            </a:r>
            <a:r>
              <a:rPr lang="en-US" sz="1800" spc="10" dirty="0">
                <a:latin typeface="Arial"/>
                <a:cs typeface="Arial"/>
              </a:rPr>
              <a:t> </a:t>
            </a:r>
            <a:r>
              <a:rPr lang="en-US" sz="1800" b="1" spc="10" dirty="0">
                <a:latin typeface="Arial"/>
                <a:cs typeface="Arial"/>
              </a:rPr>
              <a:t>core-site.xml</a:t>
            </a:r>
            <a:endParaRPr lang="en-US" sz="1800" dirty="0">
              <a:latin typeface="Arial"/>
              <a:cs typeface="Arial"/>
            </a:endParaRPr>
          </a:p>
          <a:p>
            <a:pPr marL="151765" indent="-139065">
              <a:spcBef>
                <a:spcPts val="475"/>
              </a:spcBef>
              <a:buFont typeface="Arial"/>
              <a:buChar char="•"/>
              <a:tabLst>
                <a:tab pos="152400" algn="l"/>
              </a:tabLst>
            </a:pPr>
            <a:endParaRPr lang="en-US" sz="1800" dirty="0">
              <a:latin typeface="Arial"/>
              <a:cs typeface="Arial"/>
            </a:endParaRPr>
          </a:p>
          <a:p>
            <a:pPr marL="298450" lvl="1" indent="-100965">
              <a:spcBef>
                <a:spcPts val="400"/>
              </a:spcBef>
              <a:buSzPct val="78260"/>
              <a:buFont typeface="Wingdings"/>
              <a:buChar char=""/>
              <a:tabLst>
                <a:tab pos="299085" algn="l"/>
              </a:tabLst>
            </a:pPr>
            <a:endParaRPr lang="en-US" sz="1800" dirty="0">
              <a:latin typeface="Arial"/>
              <a:cs typeface="Arial"/>
            </a:endParaRPr>
          </a:p>
          <a:p>
            <a:endParaRPr lang="fr-FR" sz="1800" dirty="0"/>
          </a:p>
        </p:txBody>
      </p:sp>
      <p:sp>
        <p:nvSpPr>
          <p:cNvPr id="4" name="object 7"/>
          <p:cNvSpPr txBox="1"/>
          <p:nvPr/>
        </p:nvSpPr>
        <p:spPr>
          <a:xfrm>
            <a:off x="2371521" y="2060848"/>
            <a:ext cx="4216703" cy="321883"/>
          </a:xfrm>
          <a:prstGeom prst="rect">
            <a:avLst/>
          </a:prstGeom>
          <a:solidFill>
            <a:srgbClr val="99CCFF"/>
          </a:solidFill>
          <a:ln w="5722">
            <a:solidFill>
              <a:srgbClr val="000000"/>
            </a:solidFill>
          </a:ln>
        </p:spPr>
        <p:txBody>
          <a:bodyPr vert="horz" wrap="square" lIns="0" tIns="13970" rIns="0" bIns="0" rtlCol="0">
            <a:spAutoFit/>
          </a:bodyPr>
          <a:lstStyle/>
          <a:p>
            <a:pPr marL="276225">
              <a:lnSpc>
                <a:spcPct val="100000"/>
              </a:lnSpc>
              <a:spcBef>
                <a:spcPts val="110"/>
              </a:spcBef>
            </a:pPr>
            <a:r>
              <a:rPr sz="2000" b="1" spc="10" dirty="0">
                <a:latin typeface="Courier New"/>
                <a:cs typeface="Courier New"/>
              </a:rPr>
              <a:t>scheme://authority/path</a:t>
            </a:r>
            <a:endParaRPr sz="2000" dirty="0">
              <a:latin typeface="Courier New"/>
              <a:cs typeface="Courier New"/>
            </a:endParaRPr>
          </a:p>
        </p:txBody>
      </p:sp>
      <p:sp>
        <p:nvSpPr>
          <p:cNvPr id="5" name="object 8"/>
          <p:cNvSpPr txBox="1"/>
          <p:nvPr/>
        </p:nvSpPr>
        <p:spPr>
          <a:xfrm>
            <a:off x="1331640" y="4149080"/>
            <a:ext cx="7272808" cy="615553"/>
          </a:xfrm>
          <a:prstGeom prst="rect">
            <a:avLst/>
          </a:prstGeom>
          <a:solidFill>
            <a:srgbClr val="99CCFF"/>
          </a:solidFill>
          <a:ln w="5722">
            <a:solidFill>
              <a:srgbClr val="000000"/>
            </a:solidFill>
          </a:ln>
        </p:spPr>
        <p:txBody>
          <a:bodyPr vert="horz" wrap="square" lIns="0" tIns="0" rIns="0" bIns="0" rtlCol="0">
            <a:spAutoFit/>
          </a:bodyPr>
          <a:lstStyle/>
          <a:p>
            <a:pPr marL="53975"/>
            <a:r>
              <a:rPr sz="2000" b="1" spc="10" dirty="0">
                <a:latin typeface="Courier New"/>
                <a:cs typeface="Courier New"/>
              </a:rPr>
              <a:t>hadoop fs -copyFromLocal</a:t>
            </a:r>
            <a:r>
              <a:rPr sz="2000" b="1" spc="25" dirty="0">
                <a:latin typeface="Courier New"/>
                <a:cs typeface="Courier New"/>
              </a:rPr>
              <a:t> </a:t>
            </a:r>
            <a:r>
              <a:rPr sz="2000" b="1" i="1" spc="-5" dirty="0">
                <a:solidFill>
                  <a:srgbClr val="3333CC"/>
                </a:solidFill>
                <a:latin typeface="Courier New"/>
                <a:cs typeface="Courier New"/>
              </a:rPr>
              <a:t>file</a:t>
            </a:r>
            <a:r>
              <a:rPr sz="2000" b="1" spc="-5" dirty="0">
                <a:latin typeface="Courier New"/>
                <a:cs typeface="Courier New"/>
              </a:rPr>
              <a:t>:///myfile.txt</a:t>
            </a:r>
            <a:endParaRPr sz="2000" dirty="0">
              <a:latin typeface="Courier New"/>
              <a:cs typeface="Courier New"/>
            </a:endParaRPr>
          </a:p>
          <a:p>
            <a:pPr marL="334010"/>
            <a:r>
              <a:rPr sz="2000" b="1" i="1" spc="5" dirty="0">
                <a:solidFill>
                  <a:srgbClr val="3333CC"/>
                </a:solidFill>
                <a:latin typeface="Courier New"/>
                <a:cs typeface="Courier New"/>
              </a:rPr>
              <a:t>dfs</a:t>
            </a:r>
            <a:r>
              <a:rPr sz="2000" b="1" spc="5" dirty="0">
                <a:latin typeface="Courier New"/>
                <a:cs typeface="Courier New"/>
              </a:rPr>
              <a:t>://localhost:9000/user/virtuser/myfile.txt</a:t>
            </a:r>
            <a:endParaRPr sz="2000" dirty="0">
              <a:latin typeface="Courier New"/>
              <a:cs typeface="Courier New"/>
            </a:endParaRPr>
          </a:p>
        </p:txBody>
      </p:sp>
    </p:spTree>
    <p:extLst>
      <p:ext uri="{BB962C8B-B14F-4D97-AF65-F5344CB8AC3E}">
        <p14:creationId xmlns:p14="http://schemas.microsoft.com/office/powerpoint/2010/main" val="65468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The importance of</a:t>
            </a:r>
            <a:r>
              <a:rPr lang="fr-FR" spc="-25" dirty="0">
                <a:latin typeface="Arial"/>
                <a:cs typeface="Arial"/>
              </a:rPr>
              <a:t> </a:t>
            </a:r>
            <a:r>
              <a:rPr lang="fr-FR" spc="-10" dirty="0" err="1" smtClean="0">
                <a:latin typeface="Arial"/>
                <a:cs typeface="Arial"/>
              </a:rPr>
              <a:t>Hadoop</a:t>
            </a:r>
            <a:endParaRPr lang="fr-FR" dirty="0"/>
          </a:p>
        </p:txBody>
      </p:sp>
      <p:sp>
        <p:nvSpPr>
          <p:cNvPr id="3" name="Espace réservé du contenu 2"/>
          <p:cNvSpPr>
            <a:spLocks noGrp="1"/>
          </p:cNvSpPr>
          <p:nvPr>
            <p:ph idx="1"/>
          </p:nvPr>
        </p:nvSpPr>
        <p:spPr>
          <a:xfrm>
            <a:off x="237744" y="1188720"/>
            <a:ext cx="8438712" cy="1160160"/>
          </a:xfrm>
        </p:spPr>
        <p:txBody>
          <a:bodyPr/>
          <a:lstStyle/>
          <a:p>
            <a:pPr marL="162560" indent="-139065">
              <a:spcBef>
                <a:spcPts val="1315"/>
              </a:spcBef>
              <a:tabLst>
                <a:tab pos="163195" algn="l"/>
              </a:tabLst>
            </a:pPr>
            <a:r>
              <a:rPr lang="en-US" sz="2000" spc="20" dirty="0">
                <a:latin typeface="Arial"/>
                <a:cs typeface="Arial"/>
              </a:rPr>
              <a:t>"We </a:t>
            </a:r>
            <a:r>
              <a:rPr lang="en-US" sz="2000" spc="5" dirty="0">
                <a:latin typeface="Arial"/>
                <a:cs typeface="Arial"/>
              </a:rPr>
              <a:t>believe </a:t>
            </a:r>
            <a:r>
              <a:rPr lang="en-US" sz="2000" dirty="0">
                <a:latin typeface="Arial"/>
                <a:cs typeface="Arial"/>
              </a:rPr>
              <a:t>that </a:t>
            </a:r>
            <a:r>
              <a:rPr lang="en-US" sz="2000" spc="5" dirty="0">
                <a:latin typeface="Arial"/>
                <a:cs typeface="Arial"/>
              </a:rPr>
              <a:t>more </a:t>
            </a:r>
            <a:r>
              <a:rPr lang="en-US" sz="2000" dirty="0">
                <a:latin typeface="Arial"/>
                <a:cs typeface="Arial"/>
              </a:rPr>
              <a:t>than </a:t>
            </a:r>
            <a:r>
              <a:rPr lang="en-US" sz="2000" spc="5" dirty="0">
                <a:latin typeface="Arial"/>
                <a:cs typeface="Arial"/>
              </a:rPr>
              <a:t>half of </a:t>
            </a:r>
            <a:r>
              <a:rPr lang="en-US" sz="2000" dirty="0">
                <a:latin typeface="Arial"/>
                <a:cs typeface="Arial"/>
              </a:rPr>
              <a:t>the </a:t>
            </a:r>
            <a:r>
              <a:rPr lang="en-US" sz="2000" spc="5" dirty="0">
                <a:latin typeface="Arial"/>
                <a:cs typeface="Arial"/>
              </a:rPr>
              <a:t>world's </a:t>
            </a:r>
            <a:r>
              <a:rPr lang="en-US" sz="2000" dirty="0">
                <a:latin typeface="Arial"/>
                <a:cs typeface="Arial"/>
              </a:rPr>
              <a:t>data will </a:t>
            </a:r>
            <a:r>
              <a:rPr lang="en-US" sz="2000" spc="5" dirty="0">
                <a:latin typeface="Arial"/>
                <a:cs typeface="Arial"/>
              </a:rPr>
              <a:t>be </a:t>
            </a:r>
            <a:r>
              <a:rPr lang="en-US" sz="2000" dirty="0">
                <a:latin typeface="Arial"/>
                <a:cs typeface="Arial"/>
              </a:rPr>
              <a:t>stored</a:t>
            </a:r>
            <a:r>
              <a:rPr lang="en-US" sz="2000" spc="-245" dirty="0">
                <a:latin typeface="Arial"/>
                <a:cs typeface="Arial"/>
              </a:rPr>
              <a:t> </a:t>
            </a:r>
            <a:r>
              <a:rPr lang="en-US" sz="2000" spc="5" dirty="0" smtClean="0">
                <a:latin typeface="Arial"/>
                <a:cs typeface="Arial"/>
              </a:rPr>
              <a:t>in </a:t>
            </a:r>
            <a:r>
              <a:rPr lang="en-US" sz="2000" spc="10" dirty="0" smtClean="0">
                <a:latin typeface="Arial"/>
                <a:cs typeface="Arial"/>
              </a:rPr>
              <a:t>Apache </a:t>
            </a:r>
            <a:r>
              <a:rPr lang="en-US" sz="2000" spc="5" dirty="0">
                <a:latin typeface="Arial"/>
                <a:cs typeface="Arial"/>
              </a:rPr>
              <a:t>Hadoop </a:t>
            </a:r>
            <a:r>
              <a:rPr lang="en-US" sz="2000" dirty="0">
                <a:latin typeface="Arial"/>
                <a:cs typeface="Arial"/>
              </a:rPr>
              <a:t>within </a:t>
            </a:r>
            <a:r>
              <a:rPr lang="en-US" sz="2000" spc="5" dirty="0">
                <a:latin typeface="Arial"/>
                <a:cs typeface="Arial"/>
              </a:rPr>
              <a:t>five </a:t>
            </a:r>
            <a:r>
              <a:rPr lang="en-US" sz="2000" dirty="0">
                <a:latin typeface="Arial"/>
                <a:cs typeface="Arial"/>
              </a:rPr>
              <a:t>years" </a:t>
            </a:r>
            <a:r>
              <a:rPr lang="en-US" sz="2000" spc="5" dirty="0">
                <a:latin typeface="Arial"/>
                <a:cs typeface="Arial"/>
              </a:rPr>
              <a:t>-</a:t>
            </a:r>
            <a:r>
              <a:rPr lang="en-US" sz="2000" spc="-150" dirty="0">
                <a:latin typeface="Arial"/>
                <a:cs typeface="Arial"/>
              </a:rPr>
              <a:t> </a:t>
            </a:r>
            <a:r>
              <a:rPr lang="en-US" sz="2000" spc="5" dirty="0">
                <a:latin typeface="Arial"/>
                <a:cs typeface="Arial"/>
              </a:rPr>
              <a:t>Hortonworks</a:t>
            </a:r>
            <a:endParaRPr lang="en-US" sz="2000" dirty="0">
              <a:latin typeface="Arial"/>
              <a:cs typeface="Arial"/>
            </a:endParaRPr>
          </a:p>
          <a:p>
            <a:endParaRPr lang="fr-FR" sz="2000" dirty="0"/>
          </a:p>
        </p:txBody>
      </p:sp>
      <p:sp>
        <p:nvSpPr>
          <p:cNvPr id="4" name="object 8"/>
          <p:cNvSpPr/>
          <p:nvPr/>
        </p:nvSpPr>
        <p:spPr>
          <a:xfrm>
            <a:off x="1619672" y="2250871"/>
            <a:ext cx="5904656" cy="391443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9144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fs: file </a:t>
            </a:r>
            <a:r>
              <a:rPr lang="en-US" spc="-15" dirty="0">
                <a:latin typeface="Arial"/>
                <a:cs typeface="Arial"/>
              </a:rPr>
              <a:t>system </a:t>
            </a:r>
            <a:r>
              <a:rPr lang="en-US" spc="-5" dirty="0">
                <a:latin typeface="Arial"/>
                <a:cs typeface="Arial"/>
              </a:rPr>
              <a:t>shell </a:t>
            </a:r>
            <a:r>
              <a:rPr lang="en-US" dirty="0">
                <a:latin typeface="Arial"/>
                <a:cs typeface="Arial"/>
              </a:rPr>
              <a:t>(3 </a:t>
            </a:r>
            <a:r>
              <a:rPr lang="en-US" spc="-5" dirty="0">
                <a:latin typeface="Arial"/>
                <a:cs typeface="Arial"/>
              </a:rPr>
              <a:t>of</a:t>
            </a:r>
            <a:r>
              <a:rPr lang="en-US" spc="10" dirty="0">
                <a:latin typeface="Arial"/>
                <a:cs typeface="Arial"/>
              </a:rPr>
              <a:t> </a:t>
            </a:r>
            <a:r>
              <a:rPr lang="en-US" spc="-5" dirty="0">
                <a:latin typeface="Arial"/>
                <a:cs typeface="Arial"/>
              </a:rPr>
              <a:t>4</a:t>
            </a:r>
            <a:r>
              <a:rPr lang="en-US" spc="-5" dirty="0" smtClean="0">
                <a:latin typeface="Arial"/>
                <a:cs typeface="Arial"/>
              </a:rPr>
              <a:t>)</a:t>
            </a:r>
            <a:endParaRPr lang="fr-FR" dirty="0"/>
          </a:p>
        </p:txBody>
      </p:sp>
      <p:sp>
        <p:nvSpPr>
          <p:cNvPr id="3" name="Espace réservé du contenu 2"/>
          <p:cNvSpPr>
            <a:spLocks noGrp="1"/>
          </p:cNvSpPr>
          <p:nvPr>
            <p:ph idx="1"/>
          </p:nvPr>
        </p:nvSpPr>
        <p:spPr/>
        <p:txBody>
          <a:bodyPr/>
          <a:lstStyle/>
          <a:p>
            <a:pPr marL="162560" indent="-139065">
              <a:spcBef>
                <a:spcPts val="1315"/>
              </a:spcBef>
              <a:buFont typeface="Arial"/>
              <a:buChar char="•"/>
              <a:tabLst>
                <a:tab pos="163195" algn="l"/>
              </a:tabLst>
            </a:pPr>
            <a:r>
              <a:rPr lang="fr-FR" sz="1800" b="1" spc="15" dirty="0" err="1">
                <a:latin typeface="Arial"/>
                <a:cs typeface="Arial"/>
              </a:rPr>
              <a:t>Many</a:t>
            </a:r>
            <a:r>
              <a:rPr lang="fr-FR" sz="1800" b="1" spc="15" dirty="0">
                <a:latin typeface="Arial"/>
                <a:cs typeface="Arial"/>
              </a:rPr>
              <a:t> </a:t>
            </a:r>
            <a:r>
              <a:rPr lang="fr-FR" sz="1800" b="1" spc="5" dirty="0">
                <a:latin typeface="Arial"/>
                <a:cs typeface="Arial"/>
              </a:rPr>
              <a:t>POSIX-</a:t>
            </a:r>
            <a:r>
              <a:rPr lang="fr-FR" sz="1800" b="1" spc="5" dirty="0" err="1">
                <a:latin typeface="Arial"/>
                <a:cs typeface="Arial"/>
              </a:rPr>
              <a:t>like</a:t>
            </a:r>
            <a:r>
              <a:rPr lang="fr-FR" sz="1800" b="1" spc="-80" dirty="0">
                <a:latin typeface="Arial"/>
                <a:cs typeface="Arial"/>
              </a:rPr>
              <a:t> </a:t>
            </a:r>
            <a:r>
              <a:rPr lang="fr-FR" sz="1800" b="1" spc="5" dirty="0" err="1">
                <a:latin typeface="Arial"/>
                <a:cs typeface="Arial"/>
              </a:rPr>
              <a:t>commands</a:t>
            </a:r>
            <a:endParaRPr lang="fr-FR" sz="1800" dirty="0">
              <a:latin typeface="Arial"/>
              <a:cs typeface="Arial"/>
            </a:endParaRPr>
          </a:p>
          <a:p>
            <a:pPr marL="298450" lvl="1" indent="-100965">
              <a:spcBef>
                <a:spcPts val="400"/>
              </a:spcBef>
              <a:buSzPct val="78260"/>
              <a:buFont typeface="Wingdings"/>
              <a:buChar char=""/>
              <a:tabLst>
                <a:tab pos="299085" algn="l"/>
              </a:tabLst>
            </a:pPr>
            <a:r>
              <a:rPr lang="fr-FR" sz="1800" spc="-10" dirty="0">
                <a:latin typeface="Arial"/>
                <a:cs typeface="Arial"/>
              </a:rPr>
              <a:t>cat, </a:t>
            </a:r>
            <a:r>
              <a:rPr lang="fr-FR" sz="1800" spc="-10" dirty="0" err="1">
                <a:latin typeface="Arial"/>
                <a:cs typeface="Arial"/>
              </a:rPr>
              <a:t>chgrp</a:t>
            </a:r>
            <a:r>
              <a:rPr lang="fr-FR" sz="1800" spc="-10" dirty="0">
                <a:latin typeface="Arial"/>
                <a:cs typeface="Arial"/>
              </a:rPr>
              <a:t>, chmod, </a:t>
            </a:r>
            <a:r>
              <a:rPr lang="fr-FR" sz="1800" spc="-10" dirty="0" err="1">
                <a:latin typeface="Arial"/>
                <a:cs typeface="Arial"/>
              </a:rPr>
              <a:t>chown</a:t>
            </a:r>
            <a:r>
              <a:rPr lang="fr-FR" sz="1800" spc="-10" dirty="0">
                <a:latin typeface="Arial"/>
                <a:cs typeface="Arial"/>
              </a:rPr>
              <a:t>, </a:t>
            </a:r>
            <a:r>
              <a:rPr lang="fr-FR" sz="1800" spc="-5" dirty="0" err="1">
                <a:latin typeface="Arial"/>
                <a:cs typeface="Arial"/>
              </a:rPr>
              <a:t>cp</a:t>
            </a:r>
            <a:r>
              <a:rPr lang="fr-FR" sz="1800" spc="-5" dirty="0">
                <a:latin typeface="Arial"/>
                <a:cs typeface="Arial"/>
              </a:rPr>
              <a:t>, </a:t>
            </a:r>
            <a:r>
              <a:rPr lang="fr-FR" sz="1800" spc="-10" dirty="0">
                <a:latin typeface="Arial"/>
                <a:cs typeface="Arial"/>
              </a:rPr>
              <a:t>du, </a:t>
            </a:r>
            <a:r>
              <a:rPr lang="fr-FR" sz="1800" spc="-5" dirty="0" err="1">
                <a:latin typeface="Arial"/>
                <a:cs typeface="Arial"/>
              </a:rPr>
              <a:t>ls</a:t>
            </a:r>
            <a:r>
              <a:rPr lang="fr-FR" sz="1800" spc="-5" dirty="0">
                <a:latin typeface="Arial"/>
                <a:cs typeface="Arial"/>
              </a:rPr>
              <a:t>, </a:t>
            </a:r>
            <a:r>
              <a:rPr lang="fr-FR" sz="1800" spc="-10" dirty="0" err="1">
                <a:latin typeface="Arial"/>
                <a:cs typeface="Arial"/>
              </a:rPr>
              <a:t>mkdir</a:t>
            </a:r>
            <a:r>
              <a:rPr lang="fr-FR" sz="1800" spc="-10" dirty="0">
                <a:latin typeface="Arial"/>
                <a:cs typeface="Arial"/>
              </a:rPr>
              <a:t>, </a:t>
            </a:r>
            <a:r>
              <a:rPr lang="fr-FR" sz="1800" spc="-15" dirty="0">
                <a:latin typeface="Arial"/>
                <a:cs typeface="Arial"/>
              </a:rPr>
              <a:t>mv, </a:t>
            </a:r>
            <a:r>
              <a:rPr lang="fr-FR" sz="1800" spc="-15" dirty="0" err="1">
                <a:latin typeface="Arial"/>
                <a:cs typeface="Arial"/>
              </a:rPr>
              <a:t>rm</a:t>
            </a:r>
            <a:r>
              <a:rPr lang="fr-FR" sz="1800" spc="-15" dirty="0">
                <a:latin typeface="Arial"/>
                <a:cs typeface="Arial"/>
              </a:rPr>
              <a:t>, </a:t>
            </a:r>
            <a:r>
              <a:rPr lang="fr-FR" sz="1800" spc="-5" dirty="0">
                <a:latin typeface="Arial"/>
                <a:cs typeface="Arial"/>
              </a:rPr>
              <a:t>stat,</a:t>
            </a:r>
            <a:r>
              <a:rPr lang="fr-FR" sz="1800" spc="155" dirty="0">
                <a:latin typeface="Arial"/>
                <a:cs typeface="Arial"/>
              </a:rPr>
              <a:t> </a:t>
            </a:r>
            <a:r>
              <a:rPr lang="fr-FR" sz="1800" spc="-5" dirty="0" err="1" smtClean="0">
                <a:latin typeface="Arial"/>
                <a:cs typeface="Arial"/>
              </a:rPr>
              <a:t>tail</a:t>
            </a:r>
            <a:endParaRPr lang="fr-FR" sz="1800" spc="-5" dirty="0" smtClean="0">
              <a:latin typeface="Arial"/>
              <a:cs typeface="Arial"/>
            </a:endParaRPr>
          </a:p>
          <a:p>
            <a:pPr marL="298450" lvl="1" indent="-100965">
              <a:spcBef>
                <a:spcPts val="400"/>
              </a:spcBef>
              <a:buSzPct val="78260"/>
              <a:buFont typeface="Wingdings"/>
              <a:buChar char=""/>
              <a:tabLst>
                <a:tab pos="299085" algn="l"/>
              </a:tabLst>
            </a:pPr>
            <a:endParaRPr lang="fr-FR" sz="1800" dirty="0">
              <a:latin typeface="Arial"/>
              <a:cs typeface="Arial"/>
            </a:endParaRPr>
          </a:p>
          <a:p>
            <a:pPr marL="162560" indent="-139065">
              <a:spcBef>
                <a:spcPts val="470"/>
              </a:spcBef>
              <a:buFont typeface="Arial"/>
              <a:buChar char="•"/>
              <a:tabLst>
                <a:tab pos="163195" algn="l"/>
              </a:tabLst>
            </a:pPr>
            <a:r>
              <a:rPr lang="fr-FR" sz="1800" b="1" spc="10" dirty="0" err="1">
                <a:latin typeface="Arial"/>
                <a:cs typeface="Arial"/>
              </a:rPr>
              <a:t>Some</a:t>
            </a:r>
            <a:r>
              <a:rPr lang="fr-FR" sz="1800" b="1" spc="10" dirty="0">
                <a:latin typeface="Arial"/>
                <a:cs typeface="Arial"/>
              </a:rPr>
              <a:t> </a:t>
            </a:r>
            <a:r>
              <a:rPr lang="fr-FR" sz="1800" b="1" spc="5" dirty="0">
                <a:latin typeface="Arial"/>
                <a:cs typeface="Arial"/>
              </a:rPr>
              <a:t>HDFS-</a:t>
            </a:r>
            <a:r>
              <a:rPr lang="fr-FR" sz="1800" b="1" spc="5" dirty="0" err="1">
                <a:latin typeface="Arial"/>
                <a:cs typeface="Arial"/>
              </a:rPr>
              <a:t>specific</a:t>
            </a:r>
            <a:r>
              <a:rPr lang="fr-FR" sz="1800" b="1" spc="-60" dirty="0">
                <a:latin typeface="Arial"/>
                <a:cs typeface="Arial"/>
              </a:rPr>
              <a:t> </a:t>
            </a:r>
            <a:r>
              <a:rPr lang="fr-FR" sz="1800" b="1" spc="5" dirty="0" err="1">
                <a:latin typeface="Arial"/>
                <a:cs typeface="Arial"/>
              </a:rPr>
              <a:t>commands</a:t>
            </a:r>
            <a:endParaRPr lang="fr-FR" sz="1800" dirty="0">
              <a:latin typeface="Arial"/>
              <a:cs typeface="Arial"/>
            </a:endParaRPr>
          </a:p>
          <a:p>
            <a:pPr marL="298450" lvl="1" indent="-100965">
              <a:spcBef>
                <a:spcPts val="450"/>
              </a:spcBef>
              <a:buSzPct val="81818"/>
              <a:buFont typeface="Wingdings"/>
              <a:buChar char=""/>
              <a:tabLst>
                <a:tab pos="299085" algn="l"/>
              </a:tabLst>
            </a:pPr>
            <a:r>
              <a:rPr lang="fr-FR" sz="1800" spc="15" dirty="0" err="1">
                <a:latin typeface="Arial"/>
                <a:cs typeface="Arial"/>
              </a:rPr>
              <a:t>copyFromLocal</a:t>
            </a:r>
            <a:r>
              <a:rPr lang="fr-FR" sz="1800" spc="15" dirty="0">
                <a:latin typeface="Arial"/>
                <a:cs typeface="Arial"/>
              </a:rPr>
              <a:t>, </a:t>
            </a:r>
            <a:r>
              <a:rPr lang="fr-FR" sz="1800" spc="10" dirty="0">
                <a:latin typeface="Arial"/>
                <a:cs typeface="Arial"/>
              </a:rPr>
              <a:t>put, </a:t>
            </a:r>
            <a:r>
              <a:rPr lang="fr-FR" sz="1800" spc="15" dirty="0" err="1">
                <a:latin typeface="Arial"/>
                <a:cs typeface="Arial"/>
              </a:rPr>
              <a:t>copyToLocal</a:t>
            </a:r>
            <a:r>
              <a:rPr lang="fr-FR" sz="1800" spc="15" dirty="0">
                <a:latin typeface="Arial"/>
                <a:cs typeface="Arial"/>
              </a:rPr>
              <a:t>, </a:t>
            </a:r>
            <a:r>
              <a:rPr lang="fr-FR" sz="1800" spc="10" dirty="0" err="1">
                <a:latin typeface="Arial"/>
                <a:cs typeface="Arial"/>
              </a:rPr>
              <a:t>get</a:t>
            </a:r>
            <a:r>
              <a:rPr lang="fr-FR" sz="1800" spc="10" dirty="0">
                <a:latin typeface="Arial"/>
                <a:cs typeface="Arial"/>
              </a:rPr>
              <a:t>, </a:t>
            </a:r>
            <a:r>
              <a:rPr lang="fr-FR" sz="1800" spc="10" dirty="0" err="1">
                <a:latin typeface="Arial"/>
                <a:cs typeface="Arial"/>
              </a:rPr>
              <a:t>getmerge</a:t>
            </a:r>
            <a:r>
              <a:rPr lang="fr-FR" sz="1800" spc="10" dirty="0">
                <a:latin typeface="Arial"/>
                <a:cs typeface="Arial"/>
              </a:rPr>
              <a:t>,</a:t>
            </a:r>
            <a:r>
              <a:rPr lang="fr-FR" sz="1800" spc="130" dirty="0">
                <a:latin typeface="Arial"/>
                <a:cs typeface="Arial"/>
              </a:rPr>
              <a:t> </a:t>
            </a:r>
            <a:r>
              <a:rPr lang="fr-FR" sz="1800" spc="15" dirty="0" err="1" smtClean="0">
                <a:latin typeface="Arial"/>
                <a:cs typeface="Arial"/>
              </a:rPr>
              <a:t>setrep</a:t>
            </a:r>
            <a:endParaRPr lang="fr-FR" sz="1800" spc="15" dirty="0" smtClean="0">
              <a:latin typeface="Arial"/>
              <a:cs typeface="Arial"/>
            </a:endParaRPr>
          </a:p>
          <a:p>
            <a:pPr marL="298450" lvl="1" indent="-100965">
              <a:spcBef>
                <a:spcPts val="450"/>
              </a:spcBef>
              <a:buSzPct val="81818"/>
              <a:buFont typeface="Wingdings"/>
              <a:buChar char=""/>
              <a:tabLst>
                <a:tab pos="299085" algn="l"/>
              </a:tabLst>
            </a:pPr>
            <a:endParaRPr lang="fr-FR" sz="1800" dirty="0">
              <a:latin typeface="Arial"/>
              <a:cs typeface="Arial"/>
            </a:endParaRPr>
          </a:p>
          <a:p>
            <a:pPr marL="162560" indent="-139065">
              <a:spcBef>
                <a:spcPts val="480"/>
              </a:spcBef>
              <a:buFont typeface="Arial"/>
              <a:buChar char="•"/>
              <a:tabLst>
                <a:tab pos="163195" algn="l"/>
              </a:tabLst>
            </a:pPr>
            <a:r>
              <a:rPr lang="fr-FR" sz="1800" b="1" spc="5" dirty="0" err="1">
                <a:latin typeface="Arial"/>
                <a:cs typeface="Arial"/>
              </a:rPr>
              <a:t>copyFromLocal</a:t>
            </a:r>
            <a:r>
              <a:rPr lang="fr-FR" sz="1800" b="1" spc="5" dirty="0">
                <a:latin typeface="Arial"/>
                <a:cs typeface="Arial"/>
              </a:rPr>
              <a:t> /</a:t>
            </a:r>
            <a:r>
              <a:rPr lang="fr-FR" sz="1800" b="1" spc="-45" dirty="0">
                <a:latin typeface="Arial"/>
                <a:cs typeface="Arial"/>
              </a:rPr>
              <a:t> </a:t>
            </a:r>
            <a:r>
              <a:rPr lang="fr-FR" sz="1800" b="1" spc="10" dirty="0">
                <a:latin typeface="Arial"/>
                <a:cs typeface="Arial"/>
              </a:rPr>
              <a:t>put</a:t>
            </a:r>
            <a:endParaRPr lang="fr-FR" sz="1800" dirty="0">
              <a:latin typeface="Arial"/>
              <a:cs typeface="Arial"/>
            </a:endParaRPr>
          </a:p>
          <a:p>
            <a:pPr marL="298450" lvl="1" indent="-100965">
              <a:spcBef>
                <a:spcPts val="455"/>
              </a:spcBef>
              <a:buSzPct val="81818"/>
              <a:buFont typeface="Wingdings"/>
              <a:buChar char=""/>
              <a:tabLst>
                <a:tab pos="299085" algn="l"/>
              </a:tabLst>
            </a:pPr>
            <a:r>
              <a:rPr lang="fr-FR" sz="1800" spc="15" dirty="0">
                <a:latin typeface="Arial"/>
                <a:cs typeface="Arial"/>
              </a:rPr>
              <a:t>Copy files </a:t>
            </a:r>
            <a:r>
              <a:rPr lang="fr-FR" sz="1800" spc="15" dirty="0" err="1">
                <a:latin typeface="Arial"/>
                <a:cs typeface="Arial"/>
              </a:rPr>
              <a:t>from</a:t>
            </a:r>
            <a:r>
              <a:rPr lang="fr-FR" sz="1800" spc="15" dirty="0">
                <a:latin typeface="Arial"/>
                <a:cs typeface="Arial"/>
              </a:rPr>
              <a:t> the local file </a:t>
            </a:r>
            <a:r>
              <a:rPr lang="fr-FR" sz="1800" spc="20" dirty="0">
                <a:latin typeface="Arial"/>
                <a:cs typeface="Arial"/>
              </a:rPr>
              <a:t>system </a:t>
            </a:r>
            <a:r>
              <a:rPr lang="fr-FR" sz="1800" spc="10" dirty="0" err="1">
                <a:latin typeface="Arial"/>
                <a:cs typeface="Arial"/>
              </a:rPr>
              <a:t>into</a:t>
            </a:r>
            <a:r>
              <a:rPr lang="fr-FR" sz="1800" spc="-65" dirty="0">
                <a:latin typeface="Arial"/>
                <a:cs typeface="Arial"/>
              </a:rPr>
              <a:t> </a:t>
            </a:r>
            <a:r>
              <a:rPr lang="fr-FR" sz="1800" spc="20" dirty="0" err="1">
                <a:latin typeface="Arial"/>
                <a:cs typeface="Arial"/>
              </a:rPr>
              <a:t>fs</a:t>
            </a:r>
            <a:endParaRPr lang="fr-FR" sz="1800" dirty="0">
              <a:latin typeface="Arial"/>
              <a:cs typeface="Arial"/>
            </a:endParaRPr>
          </a:p>
          <a:p>
            <a:endParaRPr lang="fr-FR" dirty="0"/>
          </a:p>
        </p:txBody>
      </p:sp>
      <p:sp>
        <p:nvSpPr>
          <p:cNvPr id="4" name="object 9"/>
          <p:cNvSpPr txBox="1"/>
          <p:nvPr/>
        </p:nvSpPr>
        <p:spPr>
          <a:xfrm>
            <a:off x="1765169" y="4981127"/>
            <a:ext cx="790607" cy="288541"/>
          </a:xfrm>
          <a:prstGeom prst="rect">
            <a:avLst/>
          </a:prstGeom>
        </p:spPr>
        <p:txBody>
          <a:bodyPr vert="horz" wrap="square" lIns="0" tIns="11430" rIns="0" bIns="0" rtlCol="0">
            <a:spAutoFit/>
          </a:bodyPr>
          <a:lstStyle/>
          <a:p>
            <a:pPr marL="12700">
              <a:lnSpc>
                <a:spcPct val="100000"/>
              </a:lnSpc>
              <a:spcBef>
                <a:spcPts val="90"/>
              </a:spcBef>
            </a:pPr>
            <a:r>
              <a:rPr b="1" spc="-10" dirty="0">
                <a:latin typeface="Arial"/>
                <a:cs typeface="Arial"/>
              </a:rPr>
              <a:t>or</a:t>
            </a:r>
            <a:endParaRPr b="1" dirty="0">
              <a:latin typeface="Arial"/>
              <a:cs typeface="Arial"/>
            </a:endParaRPr>
          </a:p>
        </p:txBody>
      </p:sp>
      <p:sp>
        <p:nvSpPr>
          <p:cNvPr id="5" name="object 10"/>
          <p:cNvSpPr txBox="1"/>
          <p:nvPr/>
        </p:nvSpPr>
        <p:spPr>
          <a:xfrm>
            <a:off x="1626353" y="4312537"/>
            <a:ext cx="6474039" cy="462947"/>
          </a:xfrm>
          <a:prstGeom prst="rect">
            <a:avLst/>
          </a:prstGeom>
          <a:solidFill>
            <a:srgbClr val="99CCFF"/>
          </a:solidFill>
          <a:ln w="5722">
            <a:solidFill>
              <a:srgbClr val="000000"/>
            </a:solidFill>
          </a:ln>
        </p:spPr>
        <p:txBody>
          <a:bodyPr vert="horz" wrap="square" lIns="0" tIns="1270" rIns="0" bIns="0" rtlCol="0">
            <a:spAutoFit/>
          </a:bodyPr>
          <a:lstStyle/>
          <a:p>
            <a:pPr marL="53975">
              <a:lnSpc>
                <a:spcPct val="150000"/>
              </a:lnSpc>
              <a:spcBef>
                <a:spcPts val="10"/>
              </a:spcBef>
            </a:pPr>
            <a:r>
              <a:rPr sz="2000" b="1" spc="10" dirty="0">
                <a:latin typeface="Courier New"/>
                <a:cs typeface="Courier New"/>
              </a:rPr>
              <a:t>hadoop fs -copyFromLocal </a:t>
            </a:r>
            <a:r>
              <a:rPr sz="2000" b="1" i="1" spc="-50" dirty="0">
                <a:latin typeface="Courier New"/>
                <a:cs typeface="Courier New"/>
              </a:rPr>
              <a:t>localsrc</a:t>
            </a:r>
            <a:r>
              <a:rPr sz="2000" b="1" i="1" spc="-40" dirty="0">
                <a:latin typeface="Courier New"/>
                <a:cs typeface="Courier New"/>
              </a:rPr>
              <a:t> </a:t>
            </a:r>
            <a:r>
              <a:rPr sz="2000" b="1" i="1" spc="-50" dirty="0">
                <a:latin typeface="Courier New"/>
                <a:cs typeface="Courier New"/>
              </a:rPr>
              <a:t>dst</a:t>
            </a:r>
            <a:endParaRPr sz="2000" dirty="0">
              <a:latin typeface="Courier New"/>
              <a:cs typeface="Courier New"/>
            </a:endParaRPr>
          </a:p>
        </p:txBody>
      </p:sp>
      <p:sp>
        <p:nvSpPr>
          <p:cNvPr id="6" name="object 11"/>
          <p:cNvSpPr txBox="1"/>
          <p:nvPr/>
        </p:nvSpPr>
        <p:spPr>
          <a:xfrm>
            <a:off x="1626353" y="5557700"/>
            <a:ext cx="4351655" cy="463588"/>
          </a:xfrm>
          <a:prstGeom prst="rect">
            <a:avLst/>
          </a:prstGeom>
          <a:solidFill>
            <a:srgbClr val="99CCFF"/>
          </a:solidFill>
          <a:ln w="5722">
            <a:solidFill>
              <a:srgbClr val="000000"/>
            </a:solidFill>
          </a:ln>
        </p:spPr>
        <p:txBody>
          <a:bodyPr vert="horz" wrap="square" lIns="0" tIns="1905" rIns="0" bIns="0" rtlCol="0">
            <a:spAutoFit/>
          </a:bodyPr>
          <a:lstStyle/>
          <a:p>
            <a:pPr marL="53975">
              <a:lnSpc>
                <a:spcPct val="150000"/>
              </a:lnSpc>
              <a:spcBef>
                <a:spcPts val="15"/>
              </a:spcBef>
            </a:pPr>
            <a:r>
              <a:rPr sz="2000" b="1" spc="10" dirty="0">
                <a:latin typeface="Courier New"/>
                <a:cs typeface="Courier New"/>
              </a:rPr>
              <a:t>hadoop fs -put </a:t>
            </a:r>
            <a:r>
              <a:rPr sz="2000" b="1" i="1" spc="-50" dirty="0">
                <a:latin typeface="Courier New"/>
                <a:cs typeface="Courier New"/>
              </a:rPr>
              <a:t>localsrc</a:t>
            </a:r>
            <a:r>
              <a:rPr sz="2000" b="1" i="1" spc="-40" dirty="0">
                <a:latin typeface="Courier New"/>
                <a:cs typeface="Courier New"/>
              </a:rPr>
              <a:t> </a:t>
            </a:r>
            <a:r>
              <a:rPr sz="2000" b="1" i="1" spc="-50" dirty="0">
                <a:latin typeface="Courier New"/>
                <a:cs typeface="Courier New"/>
              </a:rPr>
              <a:t>dst</a:t>
            </a:r>
            <a:endParaRPr sz="2000" dirty="0">
              <a:latin typeface="Courier New"/>
              <a:cs typeface="Courier New"/>
            </a:endParaRPr>
          </a:p>
        </p:txBody>
      </p:sp>
    </p:spTree>
    <p:extLst>
      <p:ext uri="{BB962C8B-B14F-4D97-AF65-F5344CB8AC3E}">
        <p14:creationId xmlns:p14="http://schemas.microsoft.com/office/powerpoint/2010/main" val="271884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fs: file </a:t>
            </a:r>
            <a:r>
              <a:rPr lang="en-US" spc="-15" dirty="0">
                <a:latin typeface="Arial"/>
                <a:cs typeface="Arial"/>
              </a:rPr>
              <a:t>system </a:t>
            </a:r>
            <a:r>
              <a:rPr lang="en-US" spc="-5" dirty="0">
                <a:latin typeface="Arial"/>
                <a:cs typeface="Arial"/>
              </a:rPr>
              <a:t>shell </a:t>
            </a:r>
            <a:r>
              <a:rPr lang="en-US" dirty="0">
                <a:latin typeface="Arial"/>
                <a:cs typeface="Arial"/>
              </a:rPr>
              <a:t>(4 </a:t>
            </a:r>
            <a:r>
              <a:rPr lang="en-US" spc="-5" dirty="0">
                <a:latin typeface="Arial"/>
                <a:cs typeface="Arial"/>
              </a:rPr>
              <a:t>of</a:t>
            </a:r>
            <a:r>
              <a:rPr lang="en-US" spc="5" dirty="0">
                <a:latin typeface="Arial"/>
                <a:cs typeface="Arial"/>
              </a:rPr>
              <a:t> </a:t>
            </a:r>
            <a:r>
              <a:rPr lang="en-US" spc="-5" dirty="0">
                <a:latin typeface="Arial"/>
                <a:cs typeface="Arial"/>
              </a:rPr>
              <a:t>4</a:t>
            </a:r>
            <a:r>
              <a:rPr lang="en-US" spc="-5" dirty="0" smtClean="0">
                <a:latin typeface="Arial"/>
                <a:cs typeface="Arial"/>
              </a:rPr>
              <a:t>)</a:t>
            </a:r>
            <a:endParaRPr lang="fr-FR" dirty="0"/>
          </a:p>
        </p:txBody>
      </p:sp>
      <p:sp>
        <p:nvSpPr>
          <p:cNvPr id="3" name="Espace réservé du contenu 2"/>
          <p:cNvSpPr>
            <a:spLocks noGrp="1"/>
          </p:cNvSpPr>
          <p:nvPr>
            <p:ph idx="1"/>
          </p:nvPr>
        </p:nvSpPr>
        <p:spPr/>
        <p:txBody>
          <a:bodyPr/>
          <a:lstStyle/>
          <a:p>
            <a:pPr marL="162560" indent="-139065">
              <a:spcBef>
                <a:spcPts val="1315"/>
              </a:spcBef>
              <a:buFont typeface="Arial"/>
              <a:buChar char="•"/>
              <a:tabLst>
                <a:tab pos="163195" algn="l"/>
              </a:tabLst>
            </a:pPr>
            <a:r>
              <a:rPr lang="en-US" sz="1800" b="1" spc="5" dirty="0" err="1">
                <a:latin typeface="Arial"/>
                <a:cs typeface="Arial"/>
              </a:rPr>
              <a:t>copyToLocal</a:t>
            </a:r>
            <a:r>
              <a:rPr lang="en-US" sz="1800" b="1" spc="5" dirty="0">
                <a:latin typeface="Arial"/>
                <a:cs typeface="Arial"/>
              </a:rPr>
              <a:t> /</a:t>
            </a:r>
            <a:r>
              <a:rPr lang="en-US" sz="1800" b="1" spc="-20" dirty="0">
                <a:latin typeface="Arial"/>
                <a:cs typeface="Arial"/>
              </a:rPr>
              <a:t> </a:t>
            </a:r>
            <a:r>
              <a:rPr lang="en-US" sz="1800" b="1" spc="5" dirty="0">
                <a:latin typeface="Arial"/>
                <a:cs typeface="Arial"/>
              </a:rPr>
              <a:t>get</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Copy </a:t>
            </a:r>
            <a:r>
              <a:rPr lang="en-US" sz="1800" spc="-5" dirty="0">
                <a:latin typeface="Arial"/>
                <a:cs typeface="Arial"/>
              </a:rPr>
              <a:t>files from </a:t>
            </a:r>
            <a:r>
              <a:rPr lang="en-US" sz="1800" dirty="0">
                <a:latin typeface="Arial"/>
                <a:cs typeface="Arial"/>
              </a:rPr>
              <a:t>fs </a:t>
            </a:r>
            <a:r>
              <a:rPr lang="en-US" sz="1800" spc="-10" dirty="0">
                <a:latin typeface="Arial"/>
                <a:cs typeface="Arial"/>
              </a:rPr>
              <a:t>into </a:t>
            </a:r>
            <a:r>
              <a:rPr lang="en-US" sz="1800" spc="-5" dirty="0">
                <a:latin typeface="Arial"/>
                <a:cs typeface="Arial"/>
              </a:rPr>
              <a:t>the local </a:t>
            </a:r>
            <a:r>
              <a:rPr lang="en-US" sz="1800" dirty="0">
                <a:latin typeface="Arial"/>
                <a:cs typeface="Arial"/>
              </a:rPr>
              <a:t>file</a:t>
            </a:r>
            <a:r>
              <a:rPr lang="en-US" sz="1800" spc="-80" dirty="0">
                <a:latin typeface="Arial"/>
                <a:cs typeface="Arial"/>
              </a:rPr>
              <a:t> </a:t>
            </a:r>
            <a:r>
              <a:rPr lang="en-US" sz="1800" spc="-10" dirty="0">
                <a:latin typeface="Arial"/>
                <a:cs typeface="Arial"/>
              </a:rPr>
              <a:t>system</a:t>
            </a:r>
            <a:endParaRPr lang="en-US" sz="1800" dirty="0">
              <a:latin typeface="Arial"/>
              <a:cs typeface="Arial"/>
            </a:endParaRPr>
          </a:p>
        </p:txBody>
      </p:sp>
      <p:sp>
        <p:nvSpPr>
          <p:cNvPr id="4" name="object 8"/>
          <p:cNvSpPr txBox="1"/>
          <p:nvPr/>
        </p:nvSpPr>
        <p:spPr>
          <a:xfrm>
            <a:off x="611560" y="3501008"/>
            <a:ext cx="7956180" cy="428322"/>
          </a:xfrm>
          <a:prstGeom prst="rect">
            <a:avLst/>
          </a:prstGeom>
          <a:solidFill>
            <a:srgbClr val="99CCFF"/>
          </a:solidFill>
          <a:ln w="5722">
            <a:solidFill>
              <a:srgbClr val="000000"/>
            </a:solidFill>
          </a:ln>
        </p:spPr>
        <p:txBody>
          <a:bodyPr vert="horz" wrap="square" lIns="0" tIns="12700" rIns="0" bIns="0" rtlCol="0">
            <a:spAutoFit/>
          </a:bodyPr>
          <a:lstStyle/>
          <a:p>
            <a:pPr marL="53975">
              <a:lnSpc>
                <a:spcPct val="150000"/>
              </a:lnSpc>
              <a:spcBef>
                <a:spcPts val="100"/>
              </a:spcBef>
            </a:pPr>
            <a:r>
              <a:rPr b="1" spc="-5" dirty="0">
                <a:latin typeface="Courier New"/>
                <a:cs typeface="Courier New"/>
              </a:rPr>
              <a:t>hadoop </a:t>
            </a:r>
            <a:r>
              <a:rPr b="1" dirty="0">
                <a:latin typeface="Courier New"/>
                <a:cs typeface="Courier New"/>
              </a:rPr>
              <a:t>fs -get </a:t>
            </a:r>
            <a:r>
              <a:rPr b="1" spc="-5" dirty="0">
                <a:latin typeface="Courier New"/>
                <a:cs typeface="Courier New"/>
              </a:rPr>
              <a:t>[-ignorecrc] [-crc] &lt;src&gt;</a:t>
            </a:r>
            <a:r>
              <a:rPr b="1" dirty="0">
                <a:latin typeface="Courier New"/>
                <a:cs typeface="Courier New"/>
              </a:rPr>
              <a:t> </a:t>
            </a:r>
            <a:r>
              <a:rPr b="1" spc="-5" dirty="0">
                <a:latin typeface="Courier New"/>
                <a:cs typeface="Courier New"/>
              </a:rPr>
              <a:t>&lt;localdst&gt;</a:t>
            </a:r>
            <a:endParaRPr dirty="0">
              <a:latin typeface="Courier New"/>
              <a:cs typeface="Courier New"/>
            </a:endParaRPr>
          </a:p>
        </p:txBody>
      </p:sp>
      <p:sp>
        <p:nvSpPr>
          <p:cNvPr id="5" name="object 10"/>
          <p:cNvSpPr txBox="1"/>
          <p:nvPr/>
        </p:nvSpPr>
        <p:spPr>
          <a:xfrm>
            <a:off x="1838999" y="3068960"/>
            <a:ext cx="430567" cy="288541"/>
          </a:xfrm>
          <a:prstGeom prst="rect">
            <a:avLst/>
          </a:prstGeom>
        </p:spPr>
        <p:txBody>
          <a:bodyPr vert="horz" wrap="square" lIns="0" tIns="11430" rIns="0" bIns="0" rtlCol="0">
            <a:spAutoFit/>
          </a:bodyPr>
          <a:lstStyle/>
          <a:p>
            <a:pPr marL="12700">
              <a:lnSpc>
                <a:spcPct val="100000"/>
              </a:lnSpc>
              <a:spcBef>
                <a:spcPts val="90"/>
              </a:spcBef>
            </a:pPr>
            <a:r>
              <a:rPr b="1" spc="-10" dirty="0">
                <a:latin typeface="Arial"/>
                <a:cs typeface="Arial"/>
              </a:rPr>
              <a:t>or</a:t>
            </a:r>
            <a:endParaRPr b="1" dirty="0">
              <a:latin typeface="Arial"/>
              <a:cs typeface="Arial"/>
            </a:endParaRPr>
          </a:p>
        </p:txBody>
      </p:sp>
      <p:sp>
        <p:nvSpPr>
          <p:cNvPr id="6" name="object 11"/>
          <p:cNvSpPr txBox="1"/>
          <p:nvPr/>
        </p:nvSpPr>
        <p:spPr>
          <a:xfrm>
            <a:off x="720276" y="4725144"/>
            <a:ext cx="3707708" cy="291746"/>
          </a:xfrm>
          <a:prstGeom prst="rect">
            <a:avLst/>
          </a:prstGeom>
        </p:spPr>
        <p:txBody>
          <a:bodyPr vert="horz" wrap="square" lIns="0" tIns="14604" rIns="0" bIns="0" rtlCol="0">
            <a:spAutoFit/>
          </a:bodyPr>
          <a:lstStyle/>
          <a:p>
            <a:pPr marL="151765" indent="-139065">
              <a:lnSpc>
                <a:spcPct val="100000"/>
              </a:lnSpc>
              <a:spcBef>
                <a:spcPts val="114"/>
              </a:spcBef>
              <a:buClr>
                <a:srgbClr val="00649D"/>
              </a:buClr>
              <a:buSzPct val="120000"/>
              <a:buChar char="•"/>
              <a:tabLst>
                <a:tab pos="152400" algn="l"/>
              </a:tabLst>
            </a:pPr>
            <a:r>
              <a:rPr spc="5" dirty="0">
                <a:latin typeface="Arial"/>
                <a:cs typeface="Arial"/>
              </a:rPr>
              <a:t>Creating </a:t>
            </a:r>
            <a:r>
              <a:rPr spc="10" dirty="0">
                <a:latin typeface="Arial"/>
                <a:cs typeface="Arial"/>
              </a:rPr>
              <a:t>a </a:t>
            </a:r>
            <a:r>
              <a:rPr dirty="0">
                <a:latin typeface="Arial"/>
                <a:cs typeface="Arial"/>
              </a:rPr>
              <a:t>directory:</a:t>
            </a:r>
            <a:r>
              <a:rPr spc="-120" dirty="0">
                <a:latin typeface="Arial"/>
                <a:cs typeface="Arial"/>
              </a:rPr>
              <a:t> </a:t>
            </a:r>
            <a:r>
              <a:rPr b="1" spc="5" dirty="0">
                <a:latin typeface="Arial"/>
                <a:cs typeface="Arial"/>
              </a:rPr>
              <a:t>mkdir</a:t>
            </a:r>
            <a:endParaRPr dirty="0">
              <a:latin typeface="Arial"/>
              <a:cs typeface="Arial"/>
            </a:endParaRPr>
          </a:p>
        </p:txBody>
      </p:sp>
      <p:sp>
        <p:nvSpPr>
          <p:cNvPr id="7" name="object 12"/>
          <p:cNvSpPr txBox="1"/>
          <p:nvPr/>
        </p:nvSpPr>
        <p:spPr>
          <a:xfrm>
            <a:off x="1043608" y="5517232"/>
            <a:ext cx="4623212" cy="430246"/>
          </a:xfrm>
          <a:prstGeom prst="rect">
            <a:avLst/>
          </a:prstGeom>
          <a:solidFill>
            <a:srgbClr val="99CCFF"/>
          </a:solidFill>
          <a:ln w="5722">
            <a:solidFill>
              <a:srgbClr val="000000"/>
            </a:solidFill>
          </a:ln>
        </p:spPr>
        <p:txBody>
          <a:bodyPr vert="horz" wrap="square" lIns="0" tIns="14605" rIns="0" bIns="0" rtlCol="0">
            <a:spAutoFit/>
          </a:bodyPr>
          <a:lstStyle/>
          <a:p>
            <a:pPr marL="53975">
              <a:lnSpc>
                <a:spcPct val="150000"/>
              </a:lnSpc>
              <a:spcBef>
                <a:spcPts val="115"/>
              </a:spcBef>
            </a:pPr>
            <a:r>
              <a:rPr b="1" spc="10" dirty="0">
                <a:latin typeface="Courier New"/>
                <a:cs typeface="Courier New"/>
              </a:rPr>
              <a:t>hadoop fs -mkdir</a:t>
            </a:r>
            <a:r>
              <a:rPr b="1" spc="-10" dirty="0">
                <a:latin typeface="Courier New"/>
                <a:cs typeface="Courier New"/>
              </a:rPr>
              <a:t> </a:t>
            </a:r>
            <a:r>
              <a:rPr b="1" spc="10" dirty="0">
                <a:latin typeface="Courier New"/>
                <a:cs typeface="Courier New"/>
              </a:rPr>
              <a:t>/newdir</a:t>
            </a:r>
            <a:endParaRPr dirty="0">
              <a:latin typeface="Courier New"/>
              <a:cs typeface="Courier New"/>
            </a:endParaRPr>
          </a:p>
        </p:txBody>
      </p:sp>
      <p:sp>
        <p:nvSpPr>
          <p:cNvPr id="8" name="object 7"/>
          <p:cNvSpPr txBox="1"/>
          <p:nvPr/>
        </p:nvSpPr>
        <p:spPr>
          <a:xfrm>
            <a:off x="611560" y="2330116"/>
            <a:ext cx="8064896" cy="431528"/>
          </a:xfrm>
          <a:prstGeom prst="rect">
            <a:avLst/>
          </a:prstGeom>
          <a:solidFill>
            <a:srgbClr val="99CCFF"/>
          </a:solidFill>
          <a:ln w="5722">
            <a:solidFill>
              <a:srgbClr val="000000"/>
            </a:solidFill>
          </a:ln>
        </p:spPr>
        <p:txBody>
          <a:bodyPr vert="horz" wrap="square" lIns="0" tIns="15875" rIns="0" bIns="0" rtlCol="0">
            <a:spAutoFit/>
          </a:bodyPr>
          <a:lstStyle/>
          <a:p>
            <a:pPr marL="53975">
              <a:lnSpc>
                <a:spcPct val="150000"/>
              </a:lnSpc>
              <a:spcBef>
                <a:spcPts val="125"/>
              </a:spcBef>
            </a:pPr>
            <a:r>
              <a:rPr b="1" spc="-5" dirty="0">
                <a:latin typeface="Courier New"/>
                <a:cs typeface="Courier New"/>
              </a:rPr>
              <a:t>hadoop</a:t>
            </a:r>
            <a:r>
              <a:rPr b="1" spc="-30" dirty="0">
                <a:latin typeface="Courier New"/>
                <a:cs typeface="Courier New"/>
              </a:rPr>
              <a:t> </a:t>
            </a:r>
            <a:r>
              <a:rPr b="1" spc="-5" dirty="0">
                <a:latin typeface="Courier New"/>
                <a:cs typeface="Courier New"/>
              </a:rPr>
              <a:t>fs</a:t>
            </a:r>
            <a:r>
              <a:rPr b="1" spc="15" dirty="0">
                <a:latin typeface="Courier New"/>
                <a:cs typeface="Courier New"/>
              </a:rPr>
              <a:t> </a:t>
            </a:r>
            <a:r>
              <a:rPr b="1" dirty="0">
                <a:latin typeface="Courier New"/>
                <a:cs typeface="Courier New"/>
              </a:rPr>
              <a:t>-copyToLocal</a:t>
            </a:r>
            <a:r>
              <a:rPr b="1" spc="-380" dirty="0">
                <a:latin typeface="Courier New"/>
                <a:cs typeface="Courier New"/>
              </a:rPr>
              <a:t> </a:t>
            </a:r>
            <a:r>
              <a:rPr b="1" dirty="0">
                <a:latin typeface="Courier New"/>
                <a:cs typeface="Courier New"/>
              </a:rPr>
              <a:t>[-ignorecrc]</a:t>
            </a:r>
            <a:r>
              <a:rPr b="1" spc="-380" dirty="0">
                <a:latin typeface="Courier New"/>
                <a:cs typeface="Courier New"/>
              </a:rPr>
              <a:t> </a:t>
            </a:r>
            <a:r>
              <a:rPr b="1" dirty="0">
                <a:latin typeface="Courier New"/>
                <a:cs typeface="Courier New"/>
              </a:rPr>
              <a:t>[-crc]&lt;src&gt;&lt;localdst&gt;</a:t>
            </a:r>
            <a:endParaRPr dirty="0">
              <a:latin typeface="Courier New"/>
              <a:cs typeface="Courier New"/>
            </a:endParaRPr>
          </a:p>
        </p:txBody>
      </p:sp>
    </p:spTree>
    <p:extLst>
      <p:ext uri="{BB962C8B-B14F-4D97-AF65-F5344CB8AC3E}">
        <p14:creationId xmlns:p14="http://schemas.microsoft.com/office/powerpoint/2010/main" val="221497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Unit </a:t>
            </a:r>
            <a:r>
              <a:rPr lang="fr-FR" spc="-5" dirty="0" err="1" smtClean="0">
                <a:latin typeface="Arial"/>
                <a:cs typeface="Arial"/>
              </a:rPr>
              <a:t>summary</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spc="5" dirty="0">
                <a:latin typeface="Arial"/>
                <a:cs typeface="Arial"/>
              </a:rPr>
              <a:t>Understand </a:t>
            </a:r>
            <a:r>
              <a:rPr lang="en-US" sz="1800" dirty="0">
                <a:latin typeface="Arial"/>
                <a:cs typeface="Arial"/>
              </a:rPr>
              <a:t>the </a:t>
            </a:r>
            <a:r>
              <a:rPr lang="en-US" sz="1800" spc="5" dirty="0">
                <a:latin typeface="Arial"/>
                <a:cs typeface="Arial"/>
              </a:rPr>
              <a:t>basic need for </a:t>
            </a:r>
            <a:r>
              <a:rPr lang="en-US" sz="1800" spc="10" dirty="0">
                <a:latin typeface="Arial"/>
                <a:cs typeface="Arial"/>
              </a:rPr>
              <a:t>a </a:t>
            </a:r>
            <a:r>
              <a:rPr lang="en-US" sz="1800" spc="5" dirty="0">
                <a:latin typeface="Arial"/>
                <a:cs typeface="Arial"/>
              </a:rPr>
              <a:t>big </a:t>
            </a:r>
            <a:r>
              <a:rPr lang="en-US" sz="1800" dirty="0">
                <a:latin typeface="Arial"/>
                <a:cs typeface="Arial"/>
              </a:rPr>
              <a:t>data strategy </a:t>
            </a:r>
            <a:r>
              <a:rPr lang="en-US" sz="1800" spc="5" dirty="0">
                <a:latin typeface="Arial"/>
                <a:cs typeface="Arial"/>
              </a:rPr>
              <a:t>in terms of</a:t>
            </a:r>
            <a:r>
              <a:rPr lang="en-US" sz="1800" spc="-204" dirty="0">
                <a:latin typeface="Arial"/>
                <a:cs typeface="Arial"/>
              </a:rPr>
              <a:t> </a:t>
            </a:r>
            <a:r>
              <a:rPr lang="en-US" sz="1800" dirty="0" smtClean="0">
                <a:latin typeface="Arial"/>
                <a:cs typeface="Arial"/>
              </a:rPr>
              <a:t>parallel </a:t>
            </a:r>
            <a:r>
              <a:rPr lang="en-US" sz="1800" spc="5" dirty="0" smtClean="0">
                <a:latin typeface="Arial"/>
                <a:cs typeface="Arial"/>
              </a:rPr>
              <a:t>reading</a:t>
            </a:r>
            <a:r>
              <a:rPr lang="en-US" sz="1800" spc="-50" dirty="0" smtClean="0">
                <a:latin typeface="Arial"/>
                <a:cs typeface="Arial"/>
              </a:rPr>
              <a:t> </a:t>
            </a:r>
            <a:r>
              <a:rPr lang="en-US" sz="1800" spc="5" dirty="0">
                <a:latin typeface="Arial"/>
                <a:cs typeface="Arial"/>
              </a:rPr>
              <a:t>of</a:t>
            </a:r>
            <a:r>
              <a:rPr lang="en-US" sz="1800" dirty="0">
                <a:latin typeface="Arial"/>
                <a:cs typeface="Arial"/>
              </a:rPr>
              <a:t> </a:t>
            </a:r>
            <a:r>
              <a:rPr lang="en-US" sz="1800" spc="5" dirty="0">
                <a:latin typeface="Arial"/>
                <a:cs typeface="Arial"/>
              </a:rPr>
              <a:t>large</a:t>
            </a:r>
            <a:r>
              <a:rPr lang="en-US" sz="1800" spc="-35" dirty="0">
                <a:latin typeface="Arial"/>
                <a:cs typeface="Arial"/>
              </a:rPr>
              <a:t> </a:t>
            </a:r>
            <a:r>
              <a:rPr lang="en-US" sz="1800" spc="5" dirty="0">
                <a:latin typeface="Arial"/>
                <a:cs typeface="Arial"/>
              </a:rPr>
              <a:t>data</a:t>
            </a:r>
            <a:r>
              <a:rPr lang="en-US" sz="1800" spc="-20" dirty="0">
                <a:latin typeface="Arial"/>
                <a:cs typeface="Arial"/>
              </a:rPr>
              <a:t> </a:t>
            </a:r>
            <a:r>
              <a:rPr lang="en-US" sz="1800" spc="5" dirty="0">
                <a:latin typeface="Arial"/>
                <a:cs typeface="Arial"/>
              </a:rPr>
              <a:t>files</a:t>
            </a:r>
            <a:r>
              <a:rPr lang="en-US" sz="1800" spc="-35" dirty="0">
                <a:latin typeface="Arial"/>
                <a:cs typeface="Arial"/>
              </a:rPr>
              <a:t> </a:t>
            </a:r>
            <a:r>
              <a:rPr lang="en-US" sz="1800" spc="5" dirty="0">
                <a:latin typeface="Arial"/>
                <a:cs typeface="Arial"/>
              </a:rPr>
              <a:t>and</a:t>
            </a:r>
            <a:r>
              <a:rPr lang="en-US" sz="1800" spc="-35" dirty="0">
                <a:latin typeface="Arial"/>
                <a:cs typeface="Arial"/>
              </a:rPr>
              <a:t> </a:t>
            </a:r>
            <a:r>
              <a:rPr lang="en-US" sz="1800" spc="5" dirty="0">
                <a:latin typeface="Arial"/>
                <a:cs typeface="Arial"/>
              </a:rPr>
              <a:t>internode</a:t>
            </a:r>
            <a:r>
              <a:rPr lang="en-US" sz="1800" spc="-35" dirty="0">
                <a:latin typeface="Arial"/>
                <a:cs typeface="Arial"/>
              </a:rPr>
              <a:t> </a:t>
            </a:r>
            <a:r>
              <a:rPr lang="en-US" sz="1800" dirty="0">
                <a:latin typeface="Arial"/>
                <a:cs typeface="Arial"/>
              </a:rPr>
              <a:t>network</a:t>
            </a:r>
            <a:r>
              <a:rPr lang="en-US" sz="1800" spc="-20" dirty="0">
                <a:latin typeface="Arial"/>
                <a:cs typeface="Arial"/>
              </a:rPr>
              <a:t> </a:t>
            </a:r>
            <a:r>
              <a:rPr lang="en-US" sz="1800" spc="10" dirty="0">
                <a:latin typeface="Arial"/>
                <a:cs typeface="Arial"/>
              </a:rPr>
              <a:t>speed</a:t>
            </a:r>
            <a:r>
              <a:rPr lang="en-US" sz="1800" spc="-35" dirty="0">
                <a:latin typeface="Arial"/>
                <a:cs typeface="Arial"/>
              </a:rPr>
              <a:t> </a:t>
            </a:r>
            <a:r>
              <a:rPr lang="en-US" sz="1800" spc="5" dirty="0">
                <a:latin typeface="Arial"/>
                <a:cs typeface="Arial"/>
              </a:rPr>
              <a:t>in</a:t>
            </a:r>
            <a:r>
              <a:rPr lang="en-US" sz="1800" spc="-20" dirty="0">
                <a:latin typeface="Arial"/>
                <a:cs typeface="Arial"/>
              </a:rPr>
              <a:t> </a:t>
            </a:r>
            <a:r>
              <a:rPr lang="en-US" sz="1800" spc="10" dirty="0">
                <a:latin typeface="Arial"/>
                <a:cs typeface="Arial"/>
              </a:rPr>
              <a:t>a</a:t>
            </a:r>
            <a:r>
              <a:rPr lang="en-US" sz="1800" spc="-5" dirty="0">
                <a:latin typeface="Arial"/>
                <a:cs typeface="Arial"/>
              </a:rPr>
              <a:t> </a:t>
            </a:r>
            <a:r>
              <a:rPr lang="en-US" sz="1800" spc="5" dirty="0">
                <a:latin typeface="Arial"/>
                <a:cs typeface="Arial"/>
              </a:rPr>
              <a:t>cluster</a:t>
            </a:r>
            <a:endParaRPr lang="en-US" sz="1800" dirty="0">
              <a:latin typeface="Arial"/>
              <a:cs typeface="Arial"/>
            </a:endParaRPr>
          </a:p>
          <a:p>
            <a:pPr marL="162560" indent="-139065">
              <a:spcBef>
                <a:spcPts val="480"/>
              </a:spcBef>
              <a:tabLst>
                <a:tab pos="163195" algn="l"/>
              </a:tabLst>
            </a:pPr>
            <a:r>
              <a:rPr lang="en-US" sz="1800" spc="5" dirty="0">
                <a:latin typeface="Arial"/>
                <a:cs typeface="Arial"/>
              </a:rPr>
              <a:t>Describe </a:t>
            </a:r>
            <a:r>
              <a:rPr lang="en-US" sz="1800" dirty="0">
                <a:latin typeface="Arial"/>
                <a:cs typeface="Arial"/>
              </a:rPr>
              <a:t>the nature </a:t>
            </a:r>
            <a:r>
              <a:rPr lang="en-US" sz="1800" spc="5" dirty="0">
                <a:latin typeface="Arial"/>
                <a:cs typeface="Arial"/>
              </a:rPr>
              <a:t>of </a:t>
            </a:r>
            <a:r>
              <a:rPr lang="en-US" sz="1800" dirty="0">
                <a:latin typeface="Arial"/>
                <a:cs typeface="Arial"/>
              </a:rPr>
              <a:t>the </a:t>
            </a:r>
            <a:r>
              <a:rPr lang="en-US" sz="1800" spc="5" dirty="0">
                <a:latin typeface="Arial"/>
                <a:cs typeface="Arial"/>
              </a:rPr>
              <a:t>Hadoop </a:t>
            </a:r>
            <a:r>
              <a:rPr lang="en-US" sz="1800" dirty="0">
                <a:latin typeface="Arial"/>
                <a:cs typeface="Arial"/>
              </a:rPr>
              <a:t>Distributed </a:t>
            </a:r>
            <a:r>
              <a:rPr lang="en-US" sz="1800" spc="5" dirty="0">
                <a:latin typeface="Arial"/>
                <a:cs typeface="Arial"/>
              </a:rPr>
              <a:t>File System</a:t>
            </a:r>
            <a:r>
              <a:rPr lang="en-US" sz="1800" spc="-190" dirty="0">
                <a:latin typeface="Arial"/>
                <a:cs typeface="Arial"/>
              </a:rPr>
              <a:t> </a:t>
            </a:r>
            <a:r>
              <a:rPr lang="en-US" sz="1800" spc="10" dirty="0">
                <a:latin typeface="Arial"/>
                <a:cs typeface="Arial"/>
              </a:rPr>
              <a:t>(HDFS)</a:t>
            </a:r>
            <a:endParaRPr lang="en-US" sz="1800" dirty="0">
              <a:latin typeface="Arial"/>
              <a:cs typeface="Arial"/>
            </a:endParaRPr>
          </a:p>
          <a:p>
            <a:pPr marL="162560" marR="17145" indent="-139065">
              <a:spcBef>
                <a:spcPts val="450"/>
              </a:spcBef>
              <a:tabLst>
                <a:tab pos="163195" algn="l"/>
              </a:tabLst>
            </a:pPr>
            <a:r>
              <a:rPr lang="en-US" sz="1800" spc="5" dirty="0">
                <a:latin typeface="Arial"/>
                <a:cs typeface="Arial"/>
              </a:rPr>
              <a:t>Explain </a:t>
            </a:r>
            <a:r>
              <a:rPr lang="en-US" sz="1800" dirty="0">
                <a:latin typeface="Arial"/>
                <a:cs typeface="Arial"/>
              </a:rPr>
              <a:t>the </a:t>
            </a:r>
            <a:r>
              <a:rPr lang="en-US" sz="1800" spc="5" dirty="0">
                <a:latin typeface="Arial"/>
                <a:cs typeface="Arial"/>
              </a:rPr>
              <a:t>function of </a:t>
            </a:r>
            <a:r>
              <a:rPr lang="en-US" sz="1800" dirty="0">
                <a:latin typeface="Arial"/>
                <a:cs typeface="Arial"/>
              </a:rPr>
              <a:t>the </a:t>
            </a:r>
            <a:r>
              <a:rPr lang="en-US" sz="1800" spc="5" dirty="0" err="1">
                <a:latin typeface="Arial"/>
                <a:cs typeface="Arial"/>
              </a:rPr>
              <a:t>NameNode</a:t>
            </a:r>
            <a:r>
              <a:rPr lang="en-US" sz="1800" spc="5" dirty="0">
                <a:latin typeface="Arial"/>
                <a:cs typeface="Arial"/>
              </a:rPr>
              <a:t> and </a:t>
            </a:r>
            <a:r>
              <a:rPr lang="en-US" sz="1800" spc="5" dirty="0" err="1">
                <a:latin typeface="Arial"/>
                <a:cs typeface="Arial"/>
              </a:rPr>
              <a:t>DataNodes</a:t>
            </a:r>
            <a:r>
              <a:rPr lang="en-US" sz="1800" spc="5" dirty="0">
                <a:latin typeface="Arial"/>
                <a:cs typeface="Arial"/>
              </a:rPr>
              <a:t> in an</a:t>
            </a:r>
            <a:r>
              <a:rPr lang="en-US" sz="1800" spc="-235" dirty="0">
                <a:latin typeface="Arial"/>
                <a:cs typeface="Arial"/>
              </a:rPr>
              <a:t> </a:t>
            </a:r>
            <a:r>
              <a:rPr lang="en-US" sz="1800" spc="5" dirty="0">
                <a:latin typeface="Arial"/>
                <a:cs typeface="Arial"/>
              </a:rPr>
              <a:t>Hadoop  </a:t>
            </a:r>
            <a:r>
              <a:rPr lang="en-US" sz="1800" dirty="0">
                <a:latin typeface="Arial"/>
                <a:cs typeface="Arial"/>
              </a:rPr>
              <a:t>cluster</a:t>
            </a:r>
          </a:p>
          <a:p>
            <a:pPr marL="162560" indent="-139065">
              <a:spcBef>
                <a:spcPts val="475"/>
              </a:spcBef>
              <a:tabLst>
                <a:tab pos="163195" algn="l"/>
              </a:tabLst>
            </a:pPr>
            <a:r>
              <a:rPr lang="en-US" sz="1800" spc="5" dirty="0">
                <a:latin typeface="Arial"/>
                <a:cs typeface="Arial"/>
              </a:rPr>
              <a:t>Explain how files are </a:t>
            </a:r>
            <a:r>
              <a:rPr lang="en-US" sz="1800" dirty="0">
                <a:latin typeface="Arial"/>
                <a:cs typeface="Arial"/>
              </a:rPr>
              <a:t>stored </a:t>
            </a:r>
            <a:r>
              <a:rPr lang="en-US" sz="1800" spc="5" dirty="0">
                <a:latin typeface="Arial"/>
                <a:cs typeface="Arial"/>
              </a:rPr>
              <a:t>and blocks </a:t>
            </a:r>
            <a:r>
              <a:rPr lang="en-US" sz="1800" dirty="0">
                <a:latin typeface="Arial"/>
                <a:cs typeface="Arial"/>
              </a:rPr>
              <a:t>("splits") </a:t>
            </a:r>
            <a:r>
              <a:rPr lang="en-US" sz="1800" spc="5" dirty="0">
                <a:latin typeface="Arial"/>
                <a:cs typeface="Arial"/>
              </a:rPr>
              <a:t>are</a:t>
            </a:r>
            <a:r>
              <a:rPr lang="en-US" sz="1800" spc="-200" dirty="0">
                <a:latin typeface="Arial"/>
                <a:cs typeface="Arial"/>
              </a:rPr>
              <a:t> </a:t>
            </a:r>
            <a:r>
              <a:rPr lang="en-US" sz="1800" dirty="0">
                <a:latin typeface="Arial"/>
                <a:cs typeface="Arial"/>
              </a:rPr>
              <a:t>replicated</a:t>
            </a:r>
          </a:p>
          <a:p>
            <a:endParaRPr lang="fr-FR" sz="1800" dirty="0"/>
          </a:p>
        </p:txBody>
      </p:sp>
    </p:spTree>
    <p:extLst>
      <p:ext uri="{BB962C8B-B14F-4D97-AF65-F5344CB8AC3E}">
        <p14:creationId xmlns:p14="http://schemas.microsoft.com/office/powerpoint/2010/main" val="3791042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smtClean="0">
                <a:latin typeface="Arial"/>
                <a:cs typeface="Arial"/>
              </a:rPr>
              <a:t>Checkpoint</a:t>
            </a:r>
            <a:endParaRPr lang="fr-FR" dirty="0"/>
          </a:p>
        </p:txBody>
      </p:sp>
      <p:sp>
        <p:nvSpPr>
          <p:cNvPr id="3" name="Espace réservé du contenu 2"/>
          <p:cNvSpPr>
            <a:spLocks noGrp="1"/>
          </p:cNvSpPr>
          <p:nvPr>
            <p:ph idx="1"/>
          </p:nvPr>
        </p:nvSpPr>
        <p:spPr/>
        <p:txBody>
          <a:bodyPr/>
          <a:lstStyle/>
          <a:p>
            <a:pPr marL="298450" indent="-274955">
              <a:spcBef>
                <a:spcPts val="1060"/>
              </a:spcBef>
              <a:buSzPct val="120833"/>
              <a:buAutoNum type="arabicPeriod"/>
              <a:tabLst>
                <a:tab pos="299085" algn="l"/>
              </a:tabLst>
            </a:pPr>
            <a:r>
              <a:rPr lang="en-US" sz="2400" dirty="0">
                <a:latin typeface="Arial"/>
                <a:cs typeface="Arial"/>
              </a:rPr>
              <a:t>True </a:t>
            </a:r>
            <a:r>
              <a:rPr lang="en-US" sz="2400" spc="-5" dirty="0">
                <a:latin typeface="Arial"/>
                <a:cs typeface="Arial"/>
              </a:rPr>
              <a:t>or False? Hadoop systems are </a:t>
            </a:r>
            <a:r>
              <a:rPr lang="en-US" sz="2400" spc="-10" dirty="0">
                <a:latin typeface="Arial"/>
                <a:cs typeface="Arial"/>
              </a:rPr>
              <a:t>designed </a:t>
            </a:r>
            <a:r>
              <a:rPr lang="en-US" sz="2400" dirty="0">
                <a:latin typeface="Arial"/>
                <a:cs typeface="Arial"/>
              </a:rPr>
              <a:t>for</a:t>
            </a:r>
            <a:r>
              <a:rPr lang="en-US" sz="2400" spc="45" dirty="0">
                <a:latin typeface="Arial"/>
                <a:cs typeface="Arial"/>
              </a:rPr>
              <a:t> </a:t>
            </a:r>
            <a:r>
              <a:rPr lang="en-US" sz="2400" spc="-5" dirty="0">
                <a:latin typeface="Arial"/>
                <a:cs typeface="Arial"/>
              </a:rPr>
              <a:t>transaction</a:t>
            </a:r>
            <a:endParaRPr lang="en-US" sz="2400" dirty="0">
              <a:latin typeface="Arial"/>
              <a:cs typeface="Arial"/>
            </a:endParaRPr>
          </a:p>
          <a:p>
            <a:pPr marL="298450"/>
            <a:r>
              <a:rPr lang="en-US" sz="2400" spc="-5" dirty="0">
                <a:latin typeface="Arial"/>
                <a:cs typeface="Arial"/>
              </a:rPr>
              <a:t>processing.</a:t>
            </a:r>
            <a:endParaRPr lang="en-US" sz="2400" dirty="0">
              <a:latin typeface="Arial"/>
              <a:cs typeface="Arial"/>
            </a:endParaRPr>
          </a:p>
          <a:p>
            <a:pPr marL="298450" indent="-274955">
              <a:spcBef>
                <a:spcPts val="185"/>
              </a:spcBef>
              <a:buSzPct val="120833"/>
              <a:buAutoNum type="arabicPeriod" startAt="2"/>
              <a:tabLst>
                <a:tab pos="299085" algn="l"/>
              </a:tabLst>
            </a:pPr>
            <a:r>
              <a:rPr lang="en-US" sz="2400" spc="-5" dirty="0">
                <a:latin typeface="Arial"/>
                <a:cs typeface="Arial"/>
              </a:rPr>
              <a:t>List the </a:t>
            </a:r>
            <a:r>
              <a:rPr lang="en-US" sz="2400" spc="-10" dirty="0">
                <a:latin typeface="Arial"/>
                <a:cs typeface="Arial"/>
              </a:rPr>
              <a:t>Hadoop open </a:t>
            </a:r>
            <a:r>
              <a:rPr lang="en-US" sz="2400" spc="-5" dirty="0">
                <a:latin typeface="Arial"/>
                <a:cs typeface="Arial"/>
              </a:rPr>
              <a:t>source</a:t>
            </a:r>
            <a:r>
              <a:rPr lang="en-US" sz="2400" spc="65" dirty="0">
                <a:latin typeface="Arial"/>
                <a:cs typeface="Arial"/>
              </a:rPr>
              <a:t> </a:t>
            </a:r>
            <a:r>
              <a:rPr lang="en-US" sz="2400" spc="-5" dirty="0">
                <a:latin typeface="Arial"/>
                <a:cs typeface="Arial"/>
              </a:rPr>
              <a:t>projects.</a:t>
            </a:r>
            <a:endParaRPr lang="en-US" sz="2400" dirty="0">
              <a:latin typeface="Arial"/>
              <a:cs typeface="Arial"/>
            </a:endParaRPr>
          </a:p>
          <a:p>
            <a:pPr marL="298450" indent="-274955">
              <a:spcBef>
                <a:spcPts val="135"/>
              </a:spcBef>
              <a:buSzPct val="120833"/>
              <a:buAutoNum type="arabicPeriod" startAt="2"/>
              <a:tabLst>
                <a:tab pos="299085" algn="l"/>
              </a:tabLst>
            </a:pPr>
            <a:r>
              <a:rPr lang="en-US" sz="2400" spc="5" dirty="0">
                <a:latin typeface="Arial"/>
                <a:cs typeface="Arial"/>
              </a:rPr>
              <a:t>What </a:t>
            </a:r>
            <a:r>
              <a:rPr lang="en-US" sz="2400" spc="-10" dirty="0">
                <a:latin typeface="Arial"/>
                <a:cs typeface="Arial"/>
              </a:rPr>
              <a:t>is </a:t>
            </a:r>
            <a:r>
              <a:rPr lang="en-US" sz="2400" spc="-5" dirty="0">
                <a:latin typeface="Arial"/>
                <a:cs typeface="Arial"/>
              </a:rPr>
              <a:t>the default number of replicas </a:t>
            </a:r>
            <a:r>
              <a:rPr lang="en-US" sz="2400" spc="-10" dirty="0">
                <a:latin typeface="Arial"/>
                <a:cs typeface="Arial"/>
              </a:rPr>
              <a:t>in </a:t>
            </a:r>
            <a:r>
              <a:rPr lang="en-US" sz="2400" spc="-5" dirty="0">
                <a:latin typeface="Arial"/>
                <a:cs typeface="Arial"/>
              </a:rPr>
              <a:t>a </a:t>
            </a:r>
            <a:r>
              <a:rPr lang="en-US" sz="2400" spc="-10" dirty="0">
                <a:latin typeface="Arial"/>
                <a:cs typeface="Arial"/>
              </a:rPr>
              <a:t>Hadoop</a:t>
            </a:r>
            <a:r>
              <a:rPr lang="en-US" sz="2400" spc="35" dirty="0">
                <a:latin typeface="Arial"/>
                <a:cs typeface="Arial"/>
              </a:rPr>
              <a:t> </a:t>
            </a:r>
            <a:r>
              <a:rPr lang="en-US" sz="2400" spc="-5" dirty="0">
                <a:latin typeface="Arial"/>
                <a:cs typeface="Arial"/>
              </a:rPr>
              <a:t>system?</a:t>
            </a:r>
            <a:endParaRPr lang="en-US" sz="2400" dirty="0">
              <a:latin typeface="Arial"/>
              <a:cs typeface="Arial"/>
            </a:endParaRPr>
          </a:p>
          <a:p>
            <a:pPr marL="298450" marR="5080" indent="-274955">
              <a:spcBef>
                <a:spcPts val="425"/>
              </a:spcBef>
              <a:buSzPct val="120833"/>
              <a:buAutoNum type="arabicPeriod" startAt="2"/>
              <a:tabLst>
                <a:tab pos="299085" algn="l"/>
              </a:tabLst>
            </a:pPr>
            <a:r>
              <a:rPr lang="en-US" sz="2400" dirty="0">
                <a:latin typeface="Arial"/>
                <a:cs typeface="Arial"/>
              </a:rPr>
              <a:t>True </a:t>
            </a:r>
            <a:r>
              <a:rPr lang="en-US" sz="2400" spc="-5" dirty="0">
                <a:latin typeface="Arial"/>
                <a:cs typeface="Arial"/>
              </a:rPr>
              <a:t>or False? One of the </a:t>
            </a:r>
            <a:r>
              <a:rPr lang="en-US" sz="2400" spc="-10" dirty="0">
                <a:latin typeface="Arial"/>
                <a:cs typeface="Arial"/>
              </a:rPr>
              <a:t>driving </a:t>
            </a:r>
            <a:r>
              <a:rPr lang="en-US" sz="2400" spc="-5" dirty="0">
                <a:latin typeface="Arial"/>
                <a:cs typeface="Arial"/>
              </a:rPr>
              <a:t>principal of Hadoop </a:t>
            </a:r>
            <a:r>
              <a:rPr lang="en-US" sz="2400" spc="-10" dirty="0">
                <a:latin typeface="Arial"/>
                <a:cs typeface="Arial"/>
              </a:rPr>
              <a:t>is </a:t>
            </a:r>
            <a:r>
              <a:rPr lang="en-US" sz="2400" spc="-5" dirty="0">
                <a:latin typeface="Arial"/>
                <a:cs typeface="Arial"/>
              </a:rPr>
              <a:t>that the data </a:t>
            </a:r>
            <a:r>
              <a:rPr lang="en-US" sz="2400" spc="-10" dirty="0">
                <a:latin typeface="Arial"/>
                <a:cs typeface="Arial"/>
              </a:rPr>
              <a:t>is  brought </a:t>
            </a:r>
            <a:r>
              <a:rPr lang="en-US" sz="2400" spc="-5" dirty="0">
                <a:latin typeface="Arial"/>
                <a:cs typeface="Arial"/>
              </a:rPr>
              <a:t>to the</a:t>
            </a:r>
            <a:r>
              <a:rPr lang="en-US" sz="2400" spc="20" dirty="0">
                <a:latin typeface="Arial"/>
                <a:cs typeface="Arial"/>
              </a:rPr>
              <a:t> </a:t>
            </a:r>
            <a:r>
              <a:rPr lang="en-US" sz="2400" spc="-5" dirty="0">
                <a:latin typeface="Arial"/>
                <a:cs typeface="Arial"/>
              </a:rPr>
              <a:t>program.</a:t>
            </a:r>
            <a:endParaRPr lang="en-US" sz="2400" dirty="0">
              <a:latin typeface="Arial"/>
              <a:cs typeface="Arial"/>
            </a:endParaRPr>
          </a:p>
          <a:p>
            <a:pPr marL="298450" marR="233679" indent="-274955">
              <a:spcBef>
                <a:spcPts val="425"/>
              </a:spcBef>
              <a:buSzPct val="120833"/>
              <a:buAutoNum type="arabicPeriod" startAt="2"/>
              <a:tabLst>
                <a:tab pos="299085" algn="l"/>
              </a:tabLst>
            </a:pPr>
            <a:r>
              <a:rPr lang="en-US" sz="2400" dirty="0">
                <a:latin typeface="Arial"/>
                <a:cs typeface="Arial"/>
              </a:rPr>
              <a:t>True </a:t>
            </a:r>
            <a:r>
              <a:rPr lang="en-US" sz="2400" spc="-5" dirty="0">
                <a:latin typeface="Arial"/>
                <a:cs typeface="Arial"/>
              </a:rPr>
              <a:t>or False? At least 2 </a:t>
            </a:r>
            <a:r>
              <a:rPr lang="en-US" sz="2400" spc="-5" dirty="0" err="1">
                <a:latin typeface="Arial"/>
                <a:cs typeface="Arial"/>
              </a:rPr>
              <a:t>NameNodes</a:t>
            </a:r>
            <a:r>
              <a:rPr lang="en-US" sz="2400" spc="-5" dirty="0">
                <a:latin typeface="Arial"/>
                <a:cs typeface="Arial"/>
              </a:rPr>
              <a:t> are required </a:t>
            </a:r>
            <a:r>
              <a:rPr lang="en-US" sz="2400" dirty="0">
                <a:latin typeface="Arial"/>
                <a:cs typeface="Arial"/>
              </a:rPr>
              <a:t>for </a:t>
            </a:r>
            <a:r>
              <a:rPr lang="en-US" sz="2400" spc="-5" dirty="0">
                <a:latin typeface="Arial"/>
                <a:cs typeface="Arial"/>
              </a:rPr>
              <a:t>a standalone  Hadoop</a:t>
            </a:r>
            <a:r>
              <a:rPr lang="en-US" sz="2400" spc="15" dirty="0">
                <a:latin typeface="Arial"/>
                <a:cs typeface="Arial"/>
              </a:rPr>
              <a:t> </a:t>
            </a:r>
            <a:r>
              <a:rPr lang="en-US" sz="2400" spc="-5" dirty="0">
                <a:latin typeface="Arial"/>
                <a:cs typeface="Arial"/>
              </a:rPr>
              <a:t>cluster.</a:t>
            </a:r>
            <a:endParaRPr lang="en-US" sz="2400" dirty="0">
              <a:latin typeface="Arial"/>
              <a:cs typeface="Arial"/>
            </a:endParaRPr>
          </a:p>
        </p:txBody>
      </p:sp>
    </p:spTree>
    <p:extLst>
      <p:ext uri="{BB962C8B-B14F-4D97-AF65-F5344CB8AC3E}">
        <p14:creationId xmlns:p14="http://schemas.microsoft.com/office/powerpoint/2010/main" val="967871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Hardware </a:t>
            </a:r>
            <a:r>
              <a:rPr lang="en-US" spc="-10" dirty="0">
                <a:latin typeface="Arial"/>
                <a:cs typeface="Arial"/>
              </a:rPr>
              <a:t>improvements </a:t>
            </a:r>
            <a:r>
              <a:rPr lang="en-US" spc="-5" dirty="0">
                <a:latin typeface="Arial"/>
                <a:cs typeface="Arial"/>
              </a:rPr>
              <a:t>through </a:t>
            </a:r>
            <a:r>
              <a:rPr lang="en-US" spc="-10" dirty="0">
                <a:latin typeface="Arial"/>
                <a:cs typeface="Arial"/>
              </a:rPr>
              <a:t>the</a:t>
            </a:r>
            <a:r>
              <a:rPr lang="en-US" spc="-55" dirty="0">
                <a:latin typeface="Arial"/>
                <a:cs typeface="Arial"/>
              </a:rPr>
              <a:t> </a:t>
            </a:r>
            <a:r>
              <a:rPr lang="en-US" spc="-15" dirty="0" smtClean="0">
                <a:latin typeface="Arial"/>
                <a:cs typeface="Arial"/>
              </a:rPr>
              <a:t>years</a:t>
            </a:r>
            <a:endParaRPr lang="fr-FR" dirty="0"/>
          </a:p>
        </p:txBody>
      </p:sp>
      <p:sp>
        <p:nvSpPr>
          <p:cNvPr id="3" name="Espace réservé du contenu 2"/>
          <p:cNvSpPr>
            <a:spLocks noGrp="1"/>
          </p:cNvSpPr>
          <p:nvPr>
            <p:ph idx="1"/>
          </p:nvPr>
        </p:nvSpPr>
        <p:spPr>
          <a:xfrm>
            <a:off x="237744" y="1188720"/>
            <a:ext cx="6350480" cy="5358384"/>
          </a:xfrm>
        </p:spPr>
        <p:txBody>
          <a:bodyPr/>
          <a:lstStyle/>
          <a:p>
            <a:pPr marL="162560" indent="-139065">
              <a:spcBef>
                <a:spcPts val="1315"/>
              </a:spcBef>
              <a:tabLst>
                <a:tab pos="163195" algn="l"/>
              </a:tabLst>
            </a:pPr>
            <a:r>
              <a:rPr lang="en-US" sz="1800" spc="10" dirty="0">
                <a:latin typeface="Arial"/>
                <a:cs typeface="Arial"/>
              </a:rPr>
              <a:t>CPU</a:t>
            </a:r>
            <a:r>
              <a:rPr lang="en-US" sz="1800" spc="-30" dirty="0">
                <a:latin typeface="Arial"/>
                <a:cs typeface="Arial"/>
              </a:rPr>
              <a:t> </a:t>
            </a:r>
            <a:r>
              <a:rPr lang="en-US" sz="1800" spc="5" dirty="0">
                <a:latin typeface="Arial"/>
                <a:cs typeface="Arial"/>
              </a:rPr>
              <a:t>speeds:</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1990: 44 MIPS at 40</a:t>
            </a:r>
            <a:r>
              <a:rPr lang="en-US" sz="1800" spc="50" dirty="0">
                <a:latin typeface="Arial"/>
                <a:cs typeface="Arial"/>
              </a:rPr>
              <a:t> </a:t>
            </a:r>
            <a:r>
              <a:rPr lang="en-US" sz="1800" spc="-15" dirty="0">
                <a:latin typeface="Arial"/>
                <a:cs typeface="Arial"/>
              </a:rPr>
              <a:t>MHz</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15" dirty="0">
                <a:latin typeface="Arial"/>
                <a:cs typeface="Arial"/>
              </a:rPr>
              <a:t>2010: </a:t>
            </a:r>
            <a:r>
              <a:rPr lang="en-US" sz="1800" spc="20" dirty="0">
                <a:latin typeface="Arial"/>
                <a:cs typeface="Arial"/>
              </a:rPr>
              <a:t>147,600 MIPS </a:t>
            </a:r>
            <a:r>
              <a:rPr lang="en-US" sz="1800" spc="10" dirty="0">
                <a:latin typeface="Arial"/>
                <a:cs typeface="Arial"/>
              </a:rPr>
              <a:t>at </a:t>
            </a:r>
            <a:r>
              <a:rPr lang="en-US" sz="1800" spc="15" dirty="0">
                <a:latin typeface="Arial"/>
                <a:cs typeface="Arial"/>
              </a:rPr>
              <a:t>3.3</a:t>
            </a:r>
            <a:r>
              <a:rPr lang="en-US" sz="1800" spc="30" dirty="0">
                <a:latin typeface="Arial"/>
                <a:cs typeface="Arial"/>
              </a:rPr>
              <a:t> </a:t>
            </a:r>
            <a:r>
              <a:rPr lang="en-US" sz="1800" spc="15" dirty="0" smtClean="0">
                <a:latin typeface="Arial"/>
                <a:cs typeface="Arial"/>
              </a:rPr>
              <a:t>GHz</a:t>
            </a:r>
          </a:p>
          <a:p>
            <a:pPr marL="151765" indent="-139065">
              <a:spcBef>
                <a:spcPts val="570"/>
              </a:spcBef>
              <a:tabLst>
                <a:tab pos="152400" algn="l"/>
              </a:tabLst>
            </a:pPr>
            <a:r>
              <a:rPr lang="en-US" sz="1800" spc="10" dirty="0">
                <a:latin typeface="Arial"/>
                <a:cs typeface="Arial"/>
              </a:rPr>
              <a:t>RAM</a:t>
            </a:r>
            <a:r>
              <a:rPr lang="en-US" sz="1800" spc="-25" dirty="0">
                <a:latin typeface="Arial"/>
                <a:cs typeface="Arial"/>
              </a:rPr>
              <a:t> </a:t>
            </a:r>
            <a:r>
              <a:rPr lang="en-US" sz="1800" spc="10" dirty="0">
                <a:latin typeface="Arial"/>
                <a:cs typeface="Arial"/>
              </a:rPr>
              <a:t>memory</a:t>
            </a:r>
            <a:endParaRPr lang="en-US" sz="1800" dirty="0">
              <a:latin typeface="Arial"/>
              <a:cs typeface="Arial"/>
            </a:endParaRPr>
          </a:p>
          <a:p>
            <a:pPr marL="287020" lvl="1" indent="-100330">
              <a:spcBef>
                <a:spcPts val="400"/>
              </a:spcBef>
              <a:buSzPct val="78260"/>
              <a:buFont typeface="Wingdings"/>
              <a:buChar char=""/>
              <a:tabLst>
                <a:tab pos="287655" algn="l"/>
              </a:tabLst>
            </a:pPr>
            <a:r>
              <a:rPr lang="en-US" sz="1800" spc="-10" dirty="0">
                <a:latin typeface="Arial"/>
                <a:cs typeface="Arial"/>
              </a:rPr>
              <a:t>1990: 640K conventional</a:t>
            </a:r>
            <a:r>
              <a:rPr lang="en-US" sz="1800" spc="30" dirty="0">
                <a:latin typeface="Arial"/>
                <a:cs typeface="Arial"/>
              </a:rPr>
              <a:t> </a:t>
            </a:r>
            <a:r>
              <a:rPr lang="en-US" sz="1800" spc="-15" dirty="0">
                <a:latin typeface="Arial"/>
                <a:cs typeface="Arial"/>
              </a:rPr>
              <a:t>memory</a:t>
            </a:r>
            <a:endParaRPr lang="en-US" sz="1800" dirty="0">
              <a:latin typeface="Arial"/>
              <a:cs typeface="Arial"/>
            </a:endParaRPr>
          </a:p>
          <a:p>
            <a:pPr marL="327660">
              <a:lnSpc>
                <a:spcPct val="100000"/>
              </a:lnSpc>
              <a:spcBef>
                <a:spcPts val="45"/>
              </a:spcBef>
            </a:pPr>
            <a:r>
              <a:rPr lang="en-US" sz="1800" spc="15" dirty="0">
                <a:latin typeface="Arial"/>
                <a:cs typeface="Arial"/>
              </a:rPr>
              <a:t>(256K extended memory</a:t>
            </a:r>
            <a:r>
              <a:rPr lang="en-US" sz="1800" spc="70" dirty="0">
                <a:latin typeface="Arial"/>
                <a:cs typeface="Arial"/>
              </a:rPr>
              <a:t> </a:t>
            </a:r>
            <a:r>
              <a:rPr lang="en-US" sz="1800" spc="15" dirty="0">
                <a:latin typeface="Arial"/>
                <a:cs typeface="Arial"/>
              </a:rPr>
              <a:t>recommended)</a:t>
            </a:r>
            <a:endParaRPr lang="en-US" sz="1800" dirty="0">
              <a:latin typeface="Arial"/>
              <a:cs typeface="Arial"/>
            </a:endParaRPr>
          </a:p>
          <a:p>
            <a:pPr marL="287020" lvl="1" indent="-100330">
              <a:spcBef>
                <a:spcPts val="455"/>
              </a:spcBef>
              <a:buSzPct val="81818"/>
              <a:buFont typeface="Wingdings"/>
              <a:buChar char=""/>
              <a:tabLst>
                <a:tab pos="287655" algn="l"/>
              </a:tabLst>
            </a:pPr>
            <a:r>
              <a:rPr lang="en-US" sz="1800" spc="15" dirty="0">
                <a:latin typeface="Arial"/>
                <a:cs typeface="Arial"/>
              </a:rPr>
              <a:t>2010: </a:t>
            </a:r>
            <a:r>
              <a:rPr lang="en-US" sz="1800" spc="20" dirty="0">
                <a:latin typeface="Arial"/>
                <a:cs typeface="Arial"/>
              </a:rPr>
              <a:t>8-32GB </a:t>
            </a:r>
            <a:r>
              <a:rPr lang="en-US" sz="1800" spc="15" dirty="0">
                <a:latin typeface="Arial"/>
                <a:cs typeface="Arial"/>
              </a:rPr>
              <a:t>(and</a:t>
            </a:r>
            <a:r>
              <a:rPr lang="en-US" sz="1800" spc="35" dirty="0">
                <a:latin typeface="Arial"/>
                <a:cs typeface="Arial"/>
              </a:rPr>
              <a:t> </a:t>
            </a:r>
            <a:r>
              <a:rPr lang="en-US" sz="1800" spc="10" dirty="0">
                <a:latin typeface="Arial"/>
                <a:cs typeface="Arial"/>
              </a:rPr>
              <a:t>more)</a:t>
            </a:r>
            <a:endParaRPr lang="en-US" sz="1800" dirty="0">
              <a:latin typeface="Arial"/>
              <a:cs typeface="Arial"/>
            </a:endParaRPr>
          </a:p>
          <a:p>
            <a:pPr marL="151765" indent="-139065">
              <a:spcBef>
                <a:spcPts val="475"/>
              </a:spcBef>
              <a:tabLst>
                <a:tab pos="152400" algn="l"/>
              </a:tabLst>
            </a:pPr>
            <a:r>
              <a:rPr lang="en-US" sz="1800" spc="5" dirty="0">
                <a:latin typeface="Arial"/>
                <a:cs typeface="Arial"/>
              </a:rPr>
              <a:t>Disk</a:t>
            </a:r>
            <a:r>
              <a:rPr lang="en-US" sz="1800" spc="-40" dirty="0">
                <a:latin typeface="Arial"/>
                <a:cs typeface="Arial"/>
              </a:rPr>
              <a:t> </a:t>
            </a:r>
            <a:r>
              <a:rPr lang="en-US" sz="1800" spc="5" dirty="0">
                <a:latin typeface="Arial"/>
                <a:cs typeface="Arial"/>
              </a:rPr>
              <a:t>capacity</a:t>
            </a:r>
            <a:endParaRPr lang="en-US" sz="1800" dirty="0">
              <a:latin typeface="Arial"/>
              <a:cs typeface="Arial"/>
            </a:endParaRPr>
          </a:p>
          <a:p>
            <a:pPr marL="287020" lvl="1" indent="-100330">
              <a:spcBef>
                <a:spcPts val="405"/>
              </a:spcBef>
              <a:buSzPct val="78260"/>
              <a:buFont typeface="Wingdings"/>
              <a:buChar char=""/>
              <a:tabLst>
                <a:tab pos="287655" algn="l"/>
              </a:tabLst>
            </a:pPr>
            <a:r>
              <a:rPr lang="en-US" sz="1800" spc="-10" dirty="0">
                <a:latin typeface="Arial"/>
                <a:cs typeface="Arial"/>
              </a:rPr>
              <a:t>1990:</a:t>
            </a:r>
            <a:r>
              <a:rPr lang="en-US" sz="1800" spc="5" dirty="0">
                <a:latin typeface="Arial"/>
                <a:cs typeface="Arial"/>
              </a:rPr>
              <a:t> </a:t>
            </a:r>
            <a:r>
              <a:rPr lang="en-US" sz="1800" spc="-15" dirty="0">
                <a:latin typeface="Arial"/>
                <a:cs typeface="Arial"/>
              </a:rPr>
              <a:t>20MB</a:t>
            </a:r>
            <a:endParaRPr lang="en-US" sz="1800" dirty="0">
              <a:latin typeface="Arial"/>
              <a:cs typeface="Arial"/>
            </a:endParaRPr>
          </a:p>
          <a:p>
            <a:pPr marL="287020" lvl="1" indent="-100330">
              <a:spcBef>
                <a:spcPts val="459"/>
              </a:spcBef>
              <a:buSzPct val="81818"/>
              <a:buFont typeface="Wingdings"/>
              <a:buChar char=""/>
              <a:tabLst>
                <a:tab pos="287655" algn="l"/>
              </a:tabLst>
            </a:pPr>
            <a:r>
              <a:rPr lang="en-US" sz="1800" spc="15" dirty="0">
                <a:latin typeface="Arial"/>
                <a:cs typeface="Arial"/>
              </a:rPr>
              <a:t>2010:</a:t>
            </a:r>
            <a:r>
              <a:rPr lang="en-US" sz="1800" spc="20" dirty="0">
                <a:latin typeface="Arial"/>
                <a:cs typeface="Arial"/>
              </a:rPr>
              <a:t> 1TB</a:t>
            </a:r>
            <a:endParaRPr lang="en-US" sz="1800" dirty="0">
              <a:latin typeface="Arial"/>
              <a:cs typeface="Arial"/>
            </a:endParaRPr>
          </a:p>
          <a:p>
            <a:pPr marL="151765" marR="5080" indent="-139065" algn="just">
              <a:lnSpc>
                <a:spcPct val="101000"/>
              </a:lnSpc>
              <a:spcBef>
                <a:spcPts val="459"/>
              </a:spcBef>
              <a:tabLst>
                <a:tab pos="152400" algn="l"/>
              </a:tabLst>
            </a:pPr>
            <a:r>
              <a:rPr lang="en-US" sz="1800" spc="5" dirty="0">
                <a:latin typeface="Arial"/>
                <a:cs typeface="Arial"/>
              </a:rPr>
              <a:t>Disk </a:t>
            </a:r>
            <a:r>
              <a:rPr lang="en-US" sz="1800" dirty="0">
                <a:latin typeface="Arial"/>
                <a:cs typeface="Arial"/>
              </a:rPr>
              <a:t>latency </a:t>
            </a:r>
            <a:r>
              <a:rPr lang="en-US" sz="1800" spc="5" dirty="0">
                <a:latin typeface="Arial"/>
                <a:cs typeface="Arial"/>
              </a:rPr>
              <a:t>(speed of reads and </a:t>
            </a:r>
            <a:r>
              <a:rPr lang="en-US" sz="1800" dirty="0">
                <a:latin typeface="Arial"/>
                <a:cs typeface="Arial"/>
              </a:rPr>
              <a:t>writes)</a:t>
            </a:r>
            <a:r>
              <a:rPr lang="en-US" sz="1800" spc="-135" dirty="0">
                <a:latin typeface="Arial"/>
                <a:cs typeface="Arial"/>
              </a:rPr>
              <a:t> </a:t>
            </a:r>
            <a:r>
              <a:rPr lang="en-US" sz="1800" spc="5" dirty="0">
                <a:latin typeface="Arial"/>
                <a:cs typeface="Arial"/>
              </a:rPr>
              <a:t>-  not </a:t>
            </a:r>
            <a:r>
              <a:rPr lang="en-US" sz="1800" spc="10" dirty="0">
                <a:latin typeface="Arial"/>
                <a:cs typeface="Arial"/>
              </a:rPr>
              <a:t>much </a:t>
            </a:r>
            <a:r>
              <a:rPr lang="en-US" sz="1800" dirty="0">
                <a:latin typeface="Arial"/>
                <a:cs typeface="Arial"/>
              </a:rPr>
              <a:t>improvement </a:t>
            </a:r>
            <a:r>
              <a:rPr lang="en-US" sz="1800" spc="5" dirty="0">
                <a:latin typeface="Arial"/>
                <a:cs typeface="Arial"/>
              </a:rPr>
              <a:t>in last 7-10 years,  currently around 70-80</a:t>
            </a:r>
            <a:r>
              <a:rPr lang="en-US" sz="1800" spc="-90" dirty="0">
                <a:latin typeface="Arial"/>
                <a:cs typeface="Arial"/>
              </a:rPr>
              <a:t> </a:t>
            </a:r>
            <a:r>
              <a:rPr lang="en-US" sz="1800" spc="5" dirty="0">
                <a:latin typeface="Arial"/>
                <a:cs typeface="Arial"/>
              </a:rPr>
              <a:t>MB/sec</a:t>
            </a:r>
            <a:endParaRPr lang="en-US" sz="1800" dirty="0">
              <a:latin typeface="Arial"/>
              <a:cs typeface="Arial"/>
            </a:endParaRPr>
          </a:p>
          <a:p>
            <a:pPr marL="298450" lvl="1" indent="-100965">
              <a:spcBef>
                <a:spcPts val="459"/>
              </a:spcBef>
              <a:buSzPct val="81818"/>
              <a:buFont typeface="Wingdings"/>
              <a:buChar char=""/>
              <a:tabLst>
                <a:tab pos="299085" algn="l"/>
              </a:tabLst>
            </a:pPr>
            <a:endParaRPr lang="en-US" sz="1800" dirty="0">
              <a:latin typeface="Arial"/>
              <a:cs typeface="Arial"/>
            </a:endParaRPr>
          </a:p>
        </p:txBody>
      </p:sp>
      <p:sp>
        <p:nvSpPr>
          <p:cNvPr id="4" name="object 10"/>
          <p:cNvSpPr/>
          <p:nvPr/>
        </p:nvSpPr>
        <p:spPr>
          <a:xfrm>
            <a:off x="6516216" y="1916832"/>
            <a:ext cx="2126615" cy="2232248"/>
          </a:xfrm>
          <a:custGeom>
            <a:avLst/>
            <a:gdLst/>
            <a:ahLst/>
            <a:cxnLst/>
            <a:rect l="l" t="t" r="r" b="b"/>
            <a:pathLst>
              <a:path w="2126615" h="1440179">
                <a:moveTo>
                  <a:pt x="0" y="239904"/>
                </a:moveTo>
                <a:lnTo>
                  <a:pt x="4878" y="191563"/>
                </a:lnTo>
                <a:lnTo>
                  <a:pt x="18869" y="146535"/>
                </a:lnTo>
                <a:lnTo>
                  <a:pt x="41009" y="105784"/>
                </a:lnTo>
                <a:lnTo>
                  <a:pt x="70333" y="70277"/>
                </a:lnTo>
                <a:lnTo>
                  <a:pt x="105877" y="40979"/>
                </a:lnTo>
                <a:lnTo>
                  <a:pt x="146677" y="18856"/>
                </a:lnTo>
                <a:lnTo>
                  <a:pt x="191767" y="4875"/>
                </a:lnTo>
                <a:lnTo>
                  <a:pt x="240184" y="0"/>
                </a:lnTo>
                <a:lnTo>
                  <a:pt x="1886052" y="0"/>
                </a:lnTo>
                <a:lnTo>
                  <a:pt x="1934469" y="4875"/>
                </a:lnTo>
                <a:lnTo>
                  <a:pt x="1979559" y="18856"/>
                </a:lnTo>
                <a:lnTo>
                  <a:pt x="2020359" y="40979"/>
                </a:lnTo>
                <a:lnTo>
                  <a:pt x="2055903" y="70277"/>
                </a:lnTo>
                <a:lnTo>
                  <a:pt x="2085227" y="105784"/>
                </a:lnTo>
                <a:lnTo>
                  <a:pt x="2107368" y="146535"/>
                </a:lnTo>
                <a:lnTo>
                  <a:pt x="2121359" y="191563"/>
                </a:lnTo>
                <a:lnTo>
                  <a:pt x="2126237" y="239904"/>
                </a:lnTo>
                <a:lnTo>
                  <a:pt x="2126237" y="1199826"/>
                </a:lnTo>
                <a:lnTo>
                  <a:pt x="2121359" y="1248172"/>
                </a:lnTo>
                <a:lnTo>
                  <a:pt x="2107368" y="1293204"/>
                </a:lnTo>
                <a:lnTo>
                  <a:pt x="2085227" y="1333957"/>
                </a:lnTo>
                <a:lnTo>
                  <a:pt x="2055903" y="1369466"/>
                </a:lnTo>
                <a:lnTo>
                  <a:pt x="2020359" y="1398765"/>
                </a:lnTo>
                <a:lnTo>
                  <a:pt x="1979559" y="1420888"/>
                </a:lnTo>
                <a:lnTo>
                  <a:pt x="1934469" y="1434870"/>
                </a:lnTo>
                <a:lnTo>
                  <a:pt x="1886052" y="1439745"/>
                </a:lnTo>
                <a:lnTo>
                  <a:pt x="240184" y="1439745"/>
                </a:lnTo>
                <a:lnTo>
                  <a:pt x="191767" y="1434870"/>
                </a:lnTo>
                <a:lnTo>
                  <a:pt x="146677" y="1420888"/>
                </a:lnTo>
                <a:lnTo>
                  <a:pt x="105877" y="1398765"/>
                </a:lnTo>
                <a:lnTo>
                  <a:pt x="70333" y="1369466"/>
                </a:lnTo>
                <a:lnTo>
                  <a:pt x="41009" y="1333957"/>
                </a:lnTo>
                <a:lnTo>
                  <a:pt x="18869" y="1293204"/>
                </a:lnTo>
                <a:lnTo>
                  <a:pt x="4878" y="1248172"/>
                </a:lnTo>
                <a:lnTo>
                  <a:pt x="0" y="1199826"/>
                </a:lnTo>
                <a:lnTo>
                  <a:pt x="0" y="239904"/>
                </a:lnTo>
                <a:close/>
              </a:path>
            </a:pathLst>
          </a:custGeom>
          <a:ln w="7571">
            <a:solidFill>
              <a:srgbClr val="4B4B4B"/>
            </a:solidFill>
          </a:ln>
        </p:spPr>
        <p:txBody>
          <a:bodyPr wrap="square" lIns="0" tIns="0" rIns="0" bIns="0" rtlCol="0"/>
          <a:lstStyle/>
          <a:p>
            <a:endParaRPr/>
          </a:p>
        </p:txBody>
      </p:sp>
      <p:sp>
        <p:nvSpPr>
          <p:cNvPr id="5" name="object 11"/>
          <p:cNvSpPr txBox="1"/>
          <p:nvPr/>
        </p:nvSpPr>
        <p:spPr>
          <a:xfrm>
            <a:off x="6553599" y="2036529"/>
            <a:ext cx="1885950" cy="1872307"/>
          </a:xfrm>
          <a:prstGeom prst="rect">
            <a:avLst/>
          </a:prstGeom>
        </p:spPr>
        <p:txBody>
          <a:bodyPr vert="horz" wrap="square" lIns="0" tIns="12700" rIns="0" bIns="0" rtlCol="0">
            <a:spAutoFit/>
          </a:bodyPr>
          <a:lstStyle/>
          <a:p>
            <a:pPr marL="12700" marR="5080" algn="ctr">
              <a:lnSpc>
                <a:spcPct val="100000"/>
              </a:lnSpc>
              <a:spcBef>
                <a:spcPts val="100"/>
              </a:spcBef>
            </a:pPr>
            <a:r>
              <a:rPr sz="1500" b="1" dirty="0">
                <a:latin typeface="Arial"/>
                <a:cs typeface="Arial"/>
              </a:rPr>
              <a:t>How long does </a:t>
            </a:r>
            <a:r>
              <a:rPr sz="1500" b="1" spc="-5" dirty="0">
                <a:latin typeface="Arial"/>
                <a:cs typeface="Arial"/>
              </a:rPr>
              <a:t>it </a:t>
            </a:r>
            <a:r>
              <a:rPr sz="1500" b="1" dirty="0">
                <a:latin typeface="Arial"/>
                <a:cs typeface="Arial"/>
              </a:rPr>
              <a:t>take </a:t>
            </a:r>
            <a:r>
              <a:rPr sz="1500" b="1" spc="-5" dirty="0">
                <a:latin typeface="Arial"/>
                <a:cs typeface="Arial"/>
              </a:rPr>
              <a:t>to</a:t>
            </a:r>
            <a:r>
              <a:rPr sz="1500" b="1" spc="-60" dirty="0">
                <a:latin typeface="Arial"/>
                <a:cs typeface="Arial"/>
              </a:rPr>
              <a:t> </a:t>
            </a:r>
            <a:r>
              <a:rPr sz="1500" b="1" dirty="0">
                <a:latin typeface="Arial"/>
                <a:cs typeface="Arial"/>
              </a:rPr>
              <a:t>read  1TB of data (at 80</a:t>
            </a:r>
            <a:r>
              <a:rPr sz="1500" b="1" spc="-40" dirty="0">
                <a:latin typeface="Arial"/>
                <a:cs typeface="Arial"/>
              </a:rPr>
              <a:t> </a:t>
            </a:r>
            <a:r>
              <a:rPr sz="1500" b="1" dirty="0">
                <a:latin typeface="Arial"/>
                <a:cs typeface="Arial"/>
              </a:rPr>
              <a:t>MB/sec)?</a:t>
            </a:r>
            <a:endParaRPr sz="1500" dirty="0">
              <a:latin typeface="Arial"/>
              <a:cs typeface="Arial"/>
            </a:endParaRPr>
          </a:p>
          <a:p>
            <a:pPr marL="1905" algn="ctr">
              <a:lnSpc>
                <a:spcPct val="100000"/>
              </a:lnSpc>
              <a:spcBef>
                <a:spcPts val="710"/>
              </a:spcBef>
            </a:pPr>
            <a:r>
              <a:rPr sz="1500" spc="10" dirty="0">
                <a:latin typeface="Arial"/>
                <a:cs typeface="Arial"/>
              </a:rPr>
              <a:t>1 </a:t>
            </a:r>
            <a:r>
              <a:rPr sz="1500" spc="5" dirty="0">
                <a:latin typeface="Arial"/>
                <a:cs typeface="Arial"/>
              </a:rPr>
              <a:t>disk - 3.4</a:t>
            </a:r>
            <a:r>
              <a:rPr sz="1500" spc="-15" dirty="0">
                <a:latin typeface="Arial"/>
                <a:cs typeface="Arial"/>
              </a:rPr>
              <a:t> </a:t>
            </a:r>
            <a:r>
              <a:rPr sz="1500" spc="-5" dirty="0">
                <a:latin typeface="Arial"/>
                <a:cs typeface="Arial"/>
              </a:rPr>
              <a:t>hrs</a:t>
            </a:r>
            <a:endParaRPr sz="1500" dirty="0">
              <a:latin typeface="Arial"/>
              <a:cs typeface="Arial"/>
            </a:endParaRPr>
          </a:p>
          <a:p>
            <a:pPr marL="3175" algn="ctr">
              <a:lnSpc>
                <a:spcPct val="100000"/>
              </a:lnSpc>
              <a:spcBef>
                <a:spcPts val="365"/>
              </a:spcBef>
            </a:pPr>
            <a:r>
              <a:rPr sz="1500" spc="5" dirty="0">
                <a:latin typeface="Arial"/>
                <a:cs typeface="Arial"/>
              </a:rPr>
              <a:t>10 disks </a:t>
            </a:r>
            <a:r>
              <a:rPr sz="1500" dirty="0">
                <a:latin typeface="Arial"/>
                <a:cs typeface="Arial"/>
              </a:rPr>
              <a:t>- </a:t>
            </a:r>
            <a:r>
              <a:rPr sz="1500" spc="5" dirty="0">
                <a:latin typeface="Arial"/>
                <a:cs typeface="Arial"/>
              </a:rPr>
              <a:t>20</a:t>
            </a:r>
            <a:r>
              <a:rPr sz="1500" spc="-105" dirty="0">
                <a:latin typeface="Arial"/>
                <a:cs typeface="Arial"/>
              </a:rPr>
              <a:t> </a:t>
            </a:r>
            <a:r>
              <a:rPr sz="1500" spc="10" dirty="0">
                <a:latin typeface="Arial"/>
                <a:cs typeface="Arial"/>
              </a:rPr>
              <a:t>min</a:t>
            </a:r>
            <a:endParaRPr sz="1500" dirty="0">
              <a:latin typeface="Arial"/>
              <a:cs typeface="Arial"/>
            </a:endParaRPr>
          </a:p>
          <a:p>
            <a:pPr marL="3175" algn="ctr">
              <a:lnSpc>
                <a:spcPct val="100000"/>
              </a:lnSpc>
              <a:spcBef>
                <a:spcPts val="370"/>
              </a:spcBef>
            </a:pPr>
            <a:r>
              <a:rPr sz="1500" spc="5" dirty="0">
                <a:latin typeface="Arial"/>
                <a:cs typeface="Arial"/>
              </a:rPr>
              <a:t>100 disks </a:t>
            </a:r>
            <a:r>
              <a:rPr sz="1500" dirty="0">
                <a:latin typeface="Arial"/>
                <a:cs typeface="Arial"/>
              </a:rPr>
              <a:t>- </a:t>
            </a:r>
            <a:r>
              <a:rPr sz="1500" spc="5" dirty="0">
                <a:latin typeface="Arial"/>
                <a:cs typeface="Arial"/>
              </a:rPr>
              <a:t>2</a:t>
            </a:r>
            <a:r>
              <a:rPr sz="1500" spc="-105" dirty="0">
                <a:latin typeface="Arial"/>
                <a:cs typeface="Arial"/>
              </a:rPr>
              <a:t> </a:t>
            </a:r>
            <a:r>
              <a:rPr sz="1500" spc="10" dirty="0">
                <a:latin typeface="Arial"/>
                <a:cs typeface="Arial"/>
              </a:rPr>
              <a:t>min</a:t>
            </a:r>
            <a:endParaRPr sz="1500" dirty="0">
              <a:latin typeface="Arial"/>
              <a:cs typeface="Arial"/>
            </a:endParaRPr>
          </a:p>
          <a:p>
            <a:pPr marL="3810" algn="ctr">
              <a:lnSpc>
                <a:spcPct val="100000"/>
              </a:lnSpc>
              <a:spcBef>
                <a:spcPts val="370"/>
              </a:spcBef>
            </a:pPr>
            <a:r>
              <a:rPr sz="1500" spc="5" dirty="0">
                <a:latin typeface="Arial"/>
                <a:cs typeface="Arial"/>
              </a:rPr>
              <a:t>1000 disks </a:t>
            </a:r>
            <a:r>
              <a:rPr sz="1500" dirty="0">
                <a:latin typeface="Arial"/>
                <a:cs typeface="Arial"/>
              </a:rPr>
              <a:t>- </a:t>
            </a:r>
            <a:r>
              <a:rPr sz="1500" spc="5" dirty="0">
                <a:latin typeface="Arial"/>
                <a:cs typeface="Arial"/>
              </a:rPr>
              <a:t>12</a:t>
            </a:r>
            <a:r>
              <a:rPr sz="1500" dirty="0">
                <a:latin typeface="Arial"/>
                <a:cs typeface="Arial"/>
              </a:rPr>
              <a:t> </a:t>
            </a:r>
            <a:r>
              <a:rPr sz="1500" spc="5" dirty="0">
                <a:latin typeface="Arial"/>
                <a:cs typeface="Arial"/>
              </a:rPr>
              <a:t>sec</a:t>
            </a:r>
            <a:endParaRPr sz="1500" dirty="0">
              <a:latin typeface="Arial"/>
              <a:cs typeface="Arial"/>
            </a:endParaRPr>
          </a:p>
        </p:txBody>
      </p:sp>
    </p:spTree>
    <p:extLst>
      <p:ext uri="{BB962C8B-B14F-4D97-AF65-F5344CB8AC3E}">
        <p14:creationId xmlns:p14="http://schemas.microsoft.com/office/powerpoint/2010/main" val="237967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en-US" spc="-5" dirty="0">
                <a:latin typeface="Arial"/>
                <a:cs typeface="Arial"/>
              </a:rPr>
              <a:t>What hardware is not used </a:t>
            </a:r>
            <a:r>
              <a:rPr lang="en-US" spc="-10" dirty="0">
                <a:latin typeface="Arial"/>
                <a:cs typeface="Arial"/>
              </a:rPr>
              <a:t>for</a:t>
            </a:r>
            <a:r>
              <a:rPr lang="en-US" spc="-100" dirty="0">
                <a:latin typeface="Arial"/>
                <a:cs typeface="Arial"/>
              </a:rPr>
              <a:t> </a:t>
            </a:r>
            <a:r>
              <a:rPr lang="en-US" spc="-5" dirty="0" smtClean="0">
                <a:latin typeface="Arial"/>
                <a:cs typeface="Arial"/>
              </a:rPr>
              <a:t>Hadoop*</a:t>
            </a:r>
            <a:endParaRPr lang="en-US" dirty="0">
              <a:latin typeface="Arial"/>
              <a:cs typeface="Arial"/>
            </a:endParaRPr>
          </a:p>
        </p:txBody>
      </p:sp>
      <p:sp>
        <p:nvSpPr>
          <p:cNvPr id="3" name="Espace réservé du contenu 2"/>
          <p:cNvSpPr>
            <a:spLocks noGrp="1"/>
          </p:cNvSpPr>
          <p:nvPr>
            <p:ph idx="1"/>
          </p:nvPr>
        </p:nvSpPr>
        <p:spPr>
          <a:xfrm>
            <a:off x="237744" y="1188720"/>
            <a:ext cx="8805672" cy="2661385"/>
          </a:xfrm>
        </p:spPr>
        <p:txBody>
          <a:bodyPr/>
          <a:lstStyle/>
          <a:p>
            <a:pPr marL="162560" indent="-139065">
              <a:spcBef>
                <a:spcPts val="1315"/>
              </a:spcBef>
              <a:tabLst>
                <a:tab pos="163195" algn="l"/>
              </a:tabLst>
            </a:pPr>
            <a:r>
              <a:rPr lang="en-US" sz="1800" spc="5" dirty="0">
                <a:latin typeface="Arial"/>
                <a:cs typeface="Arial"/>
              </a:rPr>
              <a:t>RAID</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Not </a:t>
            </a:r>
            <a:r>
              <a:rPr lang="en-US" sz="1800" spc="-5" dirty="0">
                <a:latin typeface="Arial"/>
                <a:cs typeface="Arial"/>
              </a:rPr>
              <a:t>suitable for the </a:t>
            </a:r>
            <a:r>
              <a:rPr lang="en-US" sz="1800" spc="-10" dirty="0">
                <a:latin typeface="Arial"/>
                <a:cs typeface="Arial"/>
              </a:rPr>
              <a:t>data </a:t>
            </a:r>
            <a:r>
              <a:rPr lang="en-US" sz="1800" spc="-5" dirty="0">
                <a:latin typeface="Arial"/>
                <a:cs typeface="Arial"/>
              </a:rPr>
              <a:t>in a </a:t>
            </a:r>
            <a:r>
              <a:rPr lang="en-US" sz="1800" spc="-10" dirty="0">
                <a:latin typeface="Arial"/>
                <a:cs typeface="Arial"/>
              </a:rPr>
              <a:t>large</a:t>
            </a:r>
            <a:r>
              <a:rPr lang="en-US" sz="1800" spc="15" dirty="0">
                <a:latin typeface="Arial"/>
                <a:cs typeface="Arial"/>
              </a:rPr>
              <a:t> </a:t>
            </a:r>
            <a:r>
              <a:rPr lang="en-US" sz="1800" spc="-5" dirty="0">
                <a:latin typeface="Arial"/>
                <a:cs typeface="Arial"/>
              </a:rPr>
              <a:t>cluster</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20" dirty="0">
                <a:latin typeface="Arial"/>
                <a:cs typeface="Arial"/>
              </a:rPr>
              <a:t>Wanted: </a:t>
            </a:r>
            <a:r>
              <a:rPr lang="en-US" sz="1800" spc="15" dirty="0">
                <a:latin typeface="Arial"/>
                <a:cs typeface="Arial"/>
              </a:rPr>
              <a:t>Just-a-Bunch-Of-Disks</a:t>
            </a:r>
            <a:r>
              <a:rPr lang="en-US" sz="1800" spc="-25" dirty="0">
                <a:latin typeface="Arial"/>
                <a:cs typeface="Arial"/>
              </a:rPr>
              <a:t> </a:t>
            </a:r>
            <a:r>
              <a:rPr lang="en-US" sz="1800" spc="15" dirty="0">
                <a:latin typeface="Arial"/>
                <a:cs typeface="Arial"/>
              </a:rPr>
              <a:t>(JBOD</a:t>
            </a:r>
            <a:r>
              <a:rPr lang="en-US" sz="1800" spc="15" dirty="0" smtClean="0">
                <a:latin typeface="Arial"/>
                <a:cs typeface="Arial"/>
              </a:rPr>
              <a:t>)</a:t>
            </a:r>
            <a:r>
              <a:rPr lang="en-US" sz="1800" dirty="0"/>
              <a:t> : </a:t>
            </a:r>
            <a:r>
              <a:rPr lang="en-US" sz="1400" i="1" dirty="0"/>
              <a:t>described multiple hard disk drives operated as individual independent hard disk drives.</a:t>
            </a:r>
            <a:endParaRPr lang="en-US" sz="1800" i="1" dirty="0">
              <a:latin typeface="Arial"/>
              <a:cs typeface="Arial"/>
            </a:endParaRPr>
          </a:p>
          <a:p>
            <a:pPr marL="162560" indent="-139065">
              <a:spcBef>
                <a:spcPts val="480"/>
              </a:spcBef>
              <a:tabLst>
                <a:tab pos="163195" algn="l"/>
              </a:tabLst>
            </a:pPr>
            <a:r>
              <a:rPr lang="en-US" sz="1800" spc="5" dirty="0">
                <a:latin typeface="Arial"/>
                <a:cs typeface="Arial"/>
              </a:rPr>
              <a:t>Linux Logical </a:t>
            </a:r>
            <a:r>
              <a:rPr lang="en-US" sz="1800" spc="10" dirty="0">
                <a:latin typeface="Arial"/>
                <a:cs typeface="Arial"/>
              </a:rPr>
              <a:t>Volume </a:t>
            </a:r>
            <a:r>
              <a:rPr lang="en-US" sz="1800" dirty="0">
                <a:latin typeface="Arial"/>
                <a:cs typeface="Arial"/>
              </a:rPr>
              <a:t>Manager</a:t>
            </a:r>
            <a:r>
              <a:rPr lang="en-US" sz="1800" spc="-175" dirty="0">
                <a:latin typeface="Arial"/>
                <a:cs typeface="Arial"/>
              </a:rPr>
              <a:t> </a:t>
            </a:r>
            <a:r>
              <a:rPr lang="en-US" sz="1800" spc="5" dirty="0">
                <a:latin typeface="Arial"/>
                <a:cs typeface="Arial"/>
              </a:rPr>
              <a:t>(LVM)</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5" dirty="0">
                <a:latin typeface="Arial"/>
                <a:cs typeface="Arial"/>
              </a:rPr>
              <a:t>HDFS </a:t>
            </a:r>
            <a:r>
              <a:rPr lang="en-US" sz="1800" spc="-10" dirty="0">
                <a:latin typeface="Arial"/>
                <a:cs typeface="Arial"/>
              </a:rPr>
              <a:t>and GPFS are already abstractions </a:t>
            </a:r>
            <a:r>
              <a:rPr lang="en-US" sz="1800" spc="-5" dirty="0">
                <a:latin typeface="Arial"/>
                <a:cs typeface="Arial"/>
              </a:rPr>
              <a:t>that </a:t>
            </a:r>
            <a:r>
              <a:rPr lang="en-US" sz="1800" spc="-10" dirty="0">
                <a:latin typeface="Arial"/>
                <a:cs typeface="Arial"/>
              </a:rPr>
              <a:t>run on </a:t>
            </a:r>
            <a:r>
              <a:rPr lang="en-US" sz="1800" spc="-5" dirty="0">
                <a:latin typeface="Arial"/>
                <a:cs typeface="Arial"/>
              </a:rPr>
              <a:t>top </a:t>
            </a:r>
            <a:r>
              <a:rPr lang="en-US" sz="1800" spc="-10" dirty="0">
                <a:latin typeface="Arial"/>
                <a:cs typeface="Arial"/>
              </a:rPr>
              <a:t>of </a:t>
            </a:r>
            <a:r>
              <a:rPr lang="en-US" sz="1800" spc="-5" dirty="0">
                <a:latin typeface="Arial"/>
                <a:cs typeface="Arial"/>
              </a:rPr>
              <a:t>disk</a:t>
            </a:r>
            <a:r>
              <a:rPr lang="en-US" sz="1800" spc="195" dirty="0">
                <a:latin typeface="Arial"/>
                <a:cs typeface="Arial"/>
              </a:rPr>
              <a:t> </a:t>
            </a:r>
            <a:r>
              <a:rPr lang="en-US" sz="1800" spc="-10" dirty="0">
                <a:latin typeface="Arial"/>
                <a:cs typeface="Arial"/>
              </a:rPr>
              <a:t>filesystems</a:t>
            </a:r>
            <a:endParaRPr lang="en-US" sz="1800" dirty="0">
              <a:latin typeface="Arial"/>
              <a:cs typeface="Arial"/>
            </a:endParaRPr>
          </a:p>
          <a:p>
            <a:pPr marL="298450">
              <a:lnSpc>
                <a:spcPct val="100000"/>
              </a:lnSpc>
              <a:spcBef>
                <a:spcPts val="45"/>
              </a:spcBef>
            </a:pPr>
            <a:r>
              <a:rPr lang="en-US" sz="1800" spc="10" dirty="0">
                <a:latin typeface="Arial"/>
                <a:cs typeface="Arial"/>
              </a:rPr>
              <a:t>- </a:t>
            </a:r>
            <a:r>
              <a:rPr lang="en-US" sz="1800" spc="25" dirty="0">
                <a:latin typeface="Arial"/>
                <a:cs typeface="Arial"/>
              </a:rPr>
              <a:t>LVM </a:t>
            </a:r>
            <a:r>
              <a:rPr lang="en-US" sz="1800" spc="15" dirty="0">
                <a:latin typeface="Arial"/>
                <a:cs typeface="Arial"/>
              </a:rPr>
              <a:t>is </a:t>
            </a:r>
            <a:r>
              <a:rPr lang="en-US" sz="1800" spc="20" dirty="0">
                <a:latin typeface="Arial"/>
                <a:cs typeface="Arial"/>
              </a:rPr>
              <a:t>an </a:t>
            </a:r>
            <a:r>
              <a:rPr lang="en-US" sz="1800" spc="15" dirty="0">
                <a:latin typeface="Arial"/>
                <a:cs typeface="Arial"/>
              </a:rPr>
              <a:t>abstraction that </a:t>
            </a:r>
            <a:r>
              <a:rPr lang="en-US" sz="1800" spc="20" dirty="0">
                <a:latin typeface="Arial"/>
                <a:cs typeface="Arial"/>
              </a:rPr>
              <a:t>can obscure </a:t>
            </a:r>
            <a:r>
              <a:rPr lang="en-US" sz="1800" spc="15" dirty="0">
                <a:latin typeface="Arial"/>
                <a:cs typeface="Arial"/>
              </a:rPr>
              <a:t>the real</a:t>
            </a:r>
            <a:r>
              <a:rPr lang="en-US" sz="1800" spc="20" dirty="0">
                <a:latin typeface="Arial"/>
                <a:cs typeface="Arial"/>
              </a:rPr>
              <a:t> disk</a:t>
            </a:r>
            <a:endParaRPr lang="en-US" sz="1800" dirty="0">
              <a:latin typeface="Arial"/>
              <a:cs typeface="Arial"/>
            </a:endParaRPr>
          </a:p>
          <a:p>
            <a:pPr marL="162560" indent="-139065">
              <a:spcBef>
                <a:spcPts val="475"/>
              </a:spcBef>
              <a:tabLst>
                <a:tab pos="163195" algn="l"/>
              </a:tabLst>
            </a:pPr>
            <a:r>
              <a:rPr lang="en-US" sz="1800" spc="5" dirty="0">
                <a:latin typeface="Arial"/>
                <a:cs typeface="Arial"/>
              </a:rPr>
              <a:t>Solid-state disk</a:t>
            </a:r>
            <a:r>
              <a:rPr lang="en-US" sz="1800" spc="-75" dirty="0">
                <a:latin typeface="Arial"/>
                <a:cs typeface="Arial"/>
              </a:rPr>
              <a:t> </a:t>
            </a:r>
            <a:r>
              <a:rPr lang="en-US" sz="1800" spc="5" dirty="0">
                <a:latin typeface="Arial"/>
                <a:cs typeface="Arial"/>
              </a:rPr>
              <a:t>(SSD)</a:t>
            </a:r>
            <a:endParaRPr lang="en-US" sz="1800" dirty="0">
              <a:latin typeface="Arial"/>
              <a:cs typeface="Arial"/>
            </a:endParaRPr>
          </a:p>
          <a:p>
            <a:pPr marL="298450" lvl="1" indent="-100965">
              <a:spcBef>
                <a:spcPts val="455"/>
              </a:spcBef>
              <a:buSzPct val="81818"/>
              <a:buFont typeface="Wingdings"/>
              <a:buChar char=""/>
              <a:tabLst>
                <a:tab pos="299085" algn="l"/>
              </a:tabLst>
            </a:pPr>
            <a:r>
              <a:rPr lang="en-US" sz="1800" spc="20" dirty="0">
                <a:latin typeface="Arial"/>
                <a:cs typeface="Arial"/>
              </a:rPr>
              <a:t>Low </a:t>
            </a:r>
            <a:r>
              <a:rPr lang="en-US" sz="1800" spc="15" dirty="0">
                <a:latin typeface="Arial"/>
                <a:cs typeface="Arial"/>
              </a:rPr>
              <a:t>latency </a:t>
            </a:r>
            <a:r>
              <a:rPr lang="en-US" sz="1800" spc="10" dirty="0">
                <a:latin typeface="Arial"/>
                <a:cs typeface="Arial"/>
              </a:rPr>
              <a:t>of </a:t>
            </a:r>
            <a:r>
              <a:rPr lang="en-US" sz="1800" spc="25" dirty="0">
                <a:latin typeface="Arial"/>
                <a:cs typeface="Arial"/>
              </a:rPr>
              <a:t>SSD </a:t>
            </a:r>
            <a:r>
              <a:rPr lang="en-US" sz="1800" spc="15" dirty="0">
                <a:latin typeface="Arial"/>
                <a:cs typeface="Arial"/>
              </a:rPr>
              <a:t>is not useful for streaming file</a:t>
            </a:r>
            <a:r>
              <a:rPr lang="en-US" sz="1800" spc="-65" dirty="0">
                <a:latin typeface="Arial"/>
                <a:cs typeface="Arial"/>
              </a:rPr>
              <a:t> </a:t>
            </a:r>
            <a:r>
              <a:rPr lang="en-US" sz="1800" spc="10" dirty="0">
                <a:latin typeface="Arial"/>
                <a:cs typeface="Arial"/>
              </a:rPr>
              <a:t>data</a:t>
            </a:r>
            <a:endParaRPr lang="en-US" sz="1800" dirty="0">
              <a:latin typeface="Arial"/>
              <a:cs typeface="Arial"/>
            </a:endParaRPr>
          </a:p>
          <a:p>
            <a:pPr marL="298450" lvl="1" indent="-100965">
              <a:spcBef>
                <a:spcPts val="400"/>
              </a:spcBef>
              <a:buSzPct val="78260"/>
              <a:buFont typeface="Wingdings"/>
              <a:buChar char=""/>
              <a:tabLst>
                <a:tab pos="299085" algn="l"/>
              </a:tabLst>
            </a:pPr>
            <a:r>
              <a:rPr lang="en-US" sz="1800" spc="-10" dirty="0">
                <a:latin typeface="Arial"/>
                <a:cs typeface="Arial"/>
              </a:rPr>
              <a:t>Low storage capacity </a:t>
            </a:r>
            <a:r>
              <a:rPr lang="en-US" sz="1800" spc="-5" dirty="0">
                <a:latin typeface="Arial"/>
                <a:cs typeface="Arial"/>
              </a:rPr>
              <a:t>for </a:t>
            </a:r>
            <a:r>
              <a:rPr lang="en-US" sz="1800" spc="-10" dirty="0">
                <a:latin typeface="Arial"/>
                <a:cs typeface="Arial"/>
              </a:rPr>
              <a:t>high </a:t>
            </a:r>
            <a:r>
              <a:rPr lang="en-US" sz="1800" spc="-5" dirty="0">
                <a:latin typeface="Arial"/>
                <a:cs typeface="Arial"/>
              </a:rPr>
              <a:t>cost </a:t>
            </a:r>
            <a:r>
              <a:rPr lang="en-US" sz="1800" spc="-10" dirty="0">
                <a:latin typeface="Arial"/>
                <a:cs typeface="Arial"/>
              </a:rPr>
              <a:t>(currently not commodity</a:t>
            </a:r>
            <a:r>
              <a:rPr lang="en-US" sz="1800" spc="85" dirty="0">
                <a:latin typeface="Arial"/>
                <a:cs typeface="Arial"/>
              </a:rPr>
              <a:t> </a:t>
            </a:r>
            <a:r>
              <a:rPr lang="en-US" sz="1800" spc="-10" dirty="0">
                <a:latin typeface="Arial"/>
                <a:cs typeface="Arial"/>
              </a:rPr>
              <a:t>hardware)</a:t>
            </a:r>
            <a:endParaRPr lang="en-US" sz="1800" dirty="0">
              <a:latin typeface="Arial"/>
              <a:cs typeface="Arial"/>
            </a:endParaRPr>
          </a:p>
        </p:txBody>
      </p:sp>
      <p:sp>
        <p:nvSpPr>
          <p:cNvPr id="4" name="object 8"/>
          <p:cNvSpPr txBox="1"/>
          <p:nvPr/>
        </p:nvSpPr>
        <p:spPr>
          <a:xfrm>
            <a:off x="1115616" y="4646170"/>
            <a:ext cx="6624736" cy="513602"/>
          </a:xfrm>
          <a:prstGeom prst="rect">
            <a:avLst/>
          </a:prstGeom>
          <a:solidFill>
            <a:srgbClr val="FDFACC"/>
          </a:solidFill>
          <a:ln w="11446">
            <a:solidFill>
              <a:srgbClr val="A8A7A5"/>
            </a:solidFill>
          </a:ln>
        </p:spPr>
        <p:txBody>
          <a:bodyPr vert="horz" wrap="square" lIns="0" tIns="27305" rIns="0" bIns="0" rtlCol="0">
            <a:spAutoFit/>
          </a:bodyPr>
          <a:lstStyle/>
          <a:p>
            <a:pPr marL="575945" marR="234950" indent="-334010">
              <a:lnSpc>
                <a:spcPct val="105100"/>
              </a:lnSpc>
              <a:spcBef>
                <a:spcPts val="215"/>
              </a:spcBef>
            </a:pPr>
            <a:r>
              <a:rPr sz="1500" spc="15" dirty="0">
                <a:latin typeface="Verdana"/>
                <a:cs typeface="Verdana"/>
              </a:rPr>
              <a:t>RAID </a:t>
            </a:r>
            <a:r>
              <a:rPr sz="1500" spc="5" dirty="0">
                <a:latin typeface="Verdana"/>
                <a:cs typeface="Verdana"/>
              </a:rPr>
              <a:t>is </a:t>
            </a:r>
            <a:r>
              <a:rPr sz="1500" spc="15" dirty="0">
                <a:latin typeface="Verdana"/>
                <a:cs typeface="Verdana"/>
              </a:rPr>
              <a:t>often </a:t>
            </a:r>
            <a:r>
              <a:rPr sz="1500" spc="20" dirty="0">
                <a:latin typeface="Verdana"/>
                <a:cs typeface="Verdana"/>
              </a:rPr>
              <a:t>used on Master </a:t>
            </a:r>
            <a:r>
              <a:rPr sz="1500" spc="15" dirty="0">
                <a:latin typeface="Verdana"/>
                <a:cs typeface="Verdana"/>
              </a:rPr>
              <a:t>Nodes  (but never </a:t>
            </a:r>
            <a:r>
              <a:rPr sz="1500" spc="20" dirty="0">
                <a:latin typeface="Verdana"/>
                <a:cs typeface="Verdana"/>
              </a:rPr>
              <a:t>Data</a:t>
            </a:r>
            <a:r>
              <a:rPr sz="1500" dirty="0">
                <a:latin typeface="Verdana"/>
                <a:cs typeface="Verdana"/>
              </a:rPr>
              <a:t> </a:t>
            </a:r>
            <a:r>
              <a:rPr sz="1500" spc="15" dirty="0">
                <a:latin typeface="Verdana"/>
                <a:cs typeface="Verdana"/>
              </a:rPr>
              <a:t>Nodes)</a:t>
            </a:r>
            <a:endParaRPr sz="1500" dirty="0">
              <a:latin typeface="Verdana"/>
              <a:cs typeface="Verdana"/>
            </a:endParaRPr>
          </a:p>
          <a:p>
            <a:pPr marL="198120">
              <a:lnSpc>
                <a:spcPct val="100000"/>
              </a:lnSpc>
              <a:spcBef>
                <a:spcPts val="50"/>
              </a:spcBef>
            </a:pPr>
            <a:r>
              <a:rPr sz="1500" spc="20" dirty="0">
                <a:latin typeface="Verdana"/>
                <a:cs typeface="Verdana"/>
              </a:rPr>
              <a:t>as </a:t>
            </a:r>
            <a:r>
              <a:rPr sz="1500" spc="15" dirty="0">
                <a:latin typeface="Verdana"/>
                <a:cs typeface="Verdana"/>
              </a:rPr>
              <a:t>part of </a:t>
            </a:r>
            <a:r>
              <a:rPr sz="1500" spc="10" dirty="0">
                <a:latin typeface="Verdana"/>
                <a:cs typeface="Verdana"/>
              </a:rPr>
              <a:t>fault </a:t>
            </a:r>
            <a:r>
              <a:rPr sz="1500" spc="15" dirty="0">
                <a:latin typeface="Verdana"/>
                <a:cs typeface="Verdana"/>
              </a:rPr>
              <a:t>tolerance</a:t>
            </a:r>
            <a:r>
              <a:rPr sz="1500" spc="30" dirty="0">
                <a:latin typeface="Verdana"/>
                <a:cs typeface="Verdana"/>
              </a:rPr>
              <a:t> </a:t>
            </a:r>
            <a:r>
              <a:rPr sz="1500" spc="15" dirty="0">
                <a:latin typeface="Verdana"/>
                <a:cs typeface="Verdana"/>
              </a:rPr>
              <a:t>mechanisms</a:t>
            </a:r>
            <a:endParaRPr sz="1500" dirty="0">
              <a:latin typeface="Verdana"/>
              <a:cs typeface="Verdana"/>
            </a:endParaRPr>
          </a:p>
        </p:txBody>
      </p:sp>
    </p:spTree>
    <p:extLst>
      <p:ext uri="{BB962C8B-B14F-4D97-AF65-F5344CB8AC3E}">
        <p14:creationId xmlns:p14="http://schemas.microsoft.com/office/powerpoint/2010/main" val="15048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Parallel data processing is </a:t>
            </a:r>
            <a:r>
              <a:rPr lang="en-US" spc="-10" dirty="0">
                <a:latin typeface="Arial"/>
                <a:cs typeface="Arial"/>
              </a:rPr>
              <a:t>the</a:t>
            </a:r>
            <a:r>
              <a:rPr lang="en-US" spc="-125" dirty="0">
                <a:latin typeface="Arial"/>
                <a:cs typeface="Arial"/>
              </a:rPr>
              <a:t> </a:t>
            </a:r>
            <a:r>
              <a:rPr lang="en-US" dirty="0" smtClean="0">
                <a:latin typeface="Arial"/>
                <a:cs typeface="Arial"/>
              </a:rPr>
              <a:t>answer</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fr-FR" sz="1800" spc="5" dirty="0">
                <a:latin typeface="Arial"/>
                <a:cs typeface="Arial"/>
              </a:rPr>
              <a:t>There has</a:t>
            </a:r>
            <a:r>
              <a:rPr lang="fr-FR" sz="1800" spc="-45" dirty="0">
                <a:latin typeface="Arial"/>
                <a:cs typeface="Arial"/>
              </a:rPr>
              <a:t> </a:t>
            </a:r>
            <a:r>
              <a:rPr lang="fr-FR" sz="1800" spc="5" dirty="0">
                <a:latin typeface="Arial"/>
                <a:cs typeface="Arial"/>
              </a:rPr>
              <a:t>been:</a:t>
            </a:r>
            <a:endParaRPr lang="fr-FR" sz="1800" dirty="0">
              <a:latin typeface="Arial"/>
              <a:cs typeface="Arial"/>
            </a:endParaRPr>
          </a:p>
          <a:p>
            <a:pPr marL="298450" lvl="1" indent="-100965">
              <a:spcBef>
                <a:spcPts val="400"/>
              </a:spcBef>
              <a:buSzPct val="78260"/>
              <a:buFont typeface="Wingdings"/>
              <a:buChar char=""/>
              <a:tabLst>
                <a:tab pos="299085" algn="l"/>
              </a:tabLst>
            </a:pPr>
            <a:r>
              <a:rPr lang="fr-FR" sz="1800" b="1" spc="-10" dirty="0">
                <a:latin typeface="Arial"/>
                <a:cs typeface="Arial"/>
              </a:rPr>
              <a:t>GRID </a:t>
            </a:r>
            <a:r>
              <a:rPr lang="fr-FR" sz="1800" b="1" spc="-10" dirty="0" err="1">
                <a:latin typeface="Arial"/>
                <a:cs typeface="Arial"/>
              </a:rPr>
              <a:t>computing</a:t>
            </a:r>
            <a:r>
              <a:rPr lang="fr-FR" sz="1800" spc="-10" dirty="0">
                <a:latin typeface="Arial"/>
                <a:cs typeface="Arial"/>
              </a:rPr>
              <a:t>: spreads </a:t>
            </a:r>
            <a:r>
              <a:rPr lang="fr-FR" sz="1800" spc="-10" dirty="0" err="1">
                <a:latin typeface="Arial"/>
                <a:cs typeface="Arial"/>
              </a:rPr>
              <a:t>processing</a:t>
            </a:r>
            <a:r>
              <a:rPr lang="fr-FR" sz="1800" spc="30" dirty="0">
                <a:latin typeface="Arial"/>
                <a:cs typeface="Arial"/>
              </a:rPr>
              <a:t> </a:t>
            </a:r>
            <a:r>
              <a:rPr lang="fr-FR" sz="1800" spc="-10" dirty="0" err="1">
                <a:latin typeface="Arial"/>
                <a:cs typeface="Arial"/>
              </a:rPr>
              <a:t>load</a:t>
            </a:r>
            <a:endParaRPr lang="fr-FR" sz="1800" dirty="0">
              <a:latin typeface="Arial"/>
              <a:cs typeface="Arial"/>
            </a:endParaRPr>
          </a:p>
          <a:p>
            <a:pPr marL="298450" marR="650240" lvl="1" indent="-100965">
              <a:lnSpc>
                <a:spcPct val="103800"/>
              </a:lnSpc>
              <a:spcBef>
                <a:spcPts val="409"/>
              </a:spcBef>
              <a:buSzPct val="81818"/>
              <a:buFont typeface="Wingdings"/>
              <a:buChar char=""/>
              <a:tabLst>
                <a:tab pos="299085" algn="l"/>
              </a:tabLst>
            </a:pPr>
            <a:r>
              <a:rPr lang="fr-FR" sz="1800" b="1" spc="15" dirty="0" err="1">
                <a:latin typeface="Arial"/>
                <a:cs typeface="Arial"/>
              </a:rPr>
              <a:t>distributed</a:t>
            </a:r>
            <a:r>
              <a:rPr lang="fr-FR" sz="1800" b="1" spc="15" dirty="0">
                <a:latin typeface="Arial"/>
                <a:cs typeface="Arial"/>
              </a:rPr>
              <a:t> </a:t>
            </a:r>
            <a:r>
              <a:rPr lang="fr-FR" sz="1800" b="1" spc="15" dirty="0" err="1">
                <a:latin typeface="Arial"/>
                <a:cs typeface="Arial"/>
              </a:rPr>
              <a:t>workload</a:t>
            </a:r>
            <a:r>
              <a:rPr lang="fr-FR" sz="1800" spc="15" dirty="0">
                <a:latin typeface="Arial"/>
                <a:cs typeface="Arial"/>
              </a:rPr>
              <a:t>: hard to manage  </a:t>
            </a:r>
            <a:r>
              <a:rPr lang="fr-FR" sz="1800" spc="15" dirty="0" smtClean="0">
                <a:latin typeface="Arial"/>
                <a:cs typeface="Arial"/>
              </a:rPr>
              <a:t>applications,</a:t>
            </a:r>
          </a:p>
          <a:p>
            <a:pPr marL="197485" marR="650240" lvl="1" indent="0">
              <a:lnSpc>
                <a:spcPct val="103800"/>
              </a:lnSpc>
              <a:spcBef>
                <a:spcPts val="409"/>
              </a:spcBef>
              <a:buSzPct val="81818"/>
              <a:buNone/>
              <a:tabLst>
                <a:tab pos="299085" algn="l"/>
              </a:tabLst>
            </a:pPr>
            <a:r>
              <a:rPr lang="fr-FR" sz="1800" spc="15" dirty="0" smtClean="0">
                <a:latin typeface="Arial"/>
                <a:cs typeface="Arial"/>
              </a:rPr>
              <a:t> </a:t>
            </a:r>
            <a:r>
              <a:rPr lang="fr-FR" sz="1800" spc="15" dirty="0" err="1">
                <a:latin typeface="Arial"/>
                <a:cs typeface="Arial"/>
              </a:rPr>
              <a:t>overhead</a:t>
            </a:r>
            <a:r>
              <a:rPr lang="fr-FR" sz="1800" spc="15" dirty="0">
                <a:latin typeface="Arial"/>
                <a:cs typeface="Arial"/>
              </a:rPr>
              <a:t> on</a:t>
            </a:r>
            <a:r>
              <a:rPr lang="fr-FR" sz="1800" spc="5" dirty="0">
                <a:latin typeface="Arial"/>
                <a:cs typeface="Arial"/>
              </a:rPr>
              <a:t> </a:t>
            </a:r>
            <a:r>
              <a:rPr lang="fr-FR" sz="1800" spc="15" dirty="0" err="1">
                <a:latin typeface="Arial"/>
                <a:cs typeface="Arial"/>
              </a:rPr>
              <a:t>developer</a:t>
            </a:r>
            <a:endParaRPr lang="fr-FR" sz="1800" dirty="0">
              <a:latin typeface="Arial"/>
              <a:cs typeface="Arial"/>
            </a:endParaRPr>
          </a:p>
          <a:p>
            <a:pPr marL="298450" lvl="1" indent="-100965">
              <a:spcBef>
                <a:spcPts val="455"/>
              </a:spcBef>
              <a:buSzPct val="81818"/>
              <a:buFont typeface="Wingdings"/>
              <a:buChar char=""/>
              <a:tabLst>
                <a:tab pos="299085" algn="l"/>
              </a:tabLst>
            </a:pPr>
            <a:r>
              <a:rPr lang="fr-FR" sz="1800" b="1" spc="10" dirty="0" err="1">
                <a:latin typeface="Arial"/>
                <a:cs typeface="Arial"/>
              </a:rPr>
              <a:t>parallel</a:t>
            </a:r>
            <a:r>
              <a:rPr lang="fr-FR" sz="1800" b="1" spc="10" dirty="0">
                <a:latin typeface="Arial"/>
                <a:cs typeface="Arial"/>
              </a:rPr>
              <a:t> </a:t>
            </a:r>
            <a:r>
              <a:rPr lang="fr-FR" sz="1800" b="1" spc="15" dirty="0" err="1">
                <a:latin typeface="Arial"/>
                <a:cs typeface="Arial"/>
              </a:rPr>
              <a:t>databases</a:t>
            </a:r>
            <a:r>
              <a:rPr lang="fr-FR" sz="1800" spc="15" dirty="0">
                <a:latin typeface="Arial"/>
                <a:cs typeface="Arial"/>
              </a:rPr>
              <a:t>: </a:t>
            </a:r>
            <a:r>
              <a:rPr lang="fr-FR" sz="1800" spc="20" dirty="0">
                <a:latin typeface="Arial"/>
                <a:cs typeface="Arial"/>
              </a:rPr>
              <a:t>Db2 DPF,</a:t>
            </a:r>
            <a:r>
              <a:rPr lang="fr-FR" sz="1800" spc="25" dirty="0">
                <a:latin typeface="Arial"/>
                <a:cs typeface="Arial"/>
              </a:rPr>
              <a:t> </a:t>
            </a:r>
            <a:r>
              <a:rPr lang="fr-FR" sz="1800" spc="15" dirty="0" err="1" smtClean="0">
                <a:latin typeface="Arial"/>
                <a:cs typeface="Arial"/>
              </a:rPr>
              <a:t>Teradata</a:t>
            </a:r>
            <a:r>
              <a:rPr lang="fr-FR" sz="1800" spc="15" dirty="0" smtClean="0">
                <a:latin typeface="Arial"/>
                <a:cs typeface="Arial"/>
              </a:rPr>
              <a:t>,</a:t>
            </a:r>
            <a:endParaRPr lang="fr-FR" sz="1800" dirty="0">
              <a:latin typeface="Arial"/>
              <a:cs typeface="Arial"/>
            </a:endParaRPr>
          </a:p>
          <a:p>
            <a:pPr marL="197485" lvl="1" indent="0">
              <a:spcBef>
                <a:spcPts val="455"/>
              </a:spcBef>
              <a:buSzPct val="81818"/>
              <a:buNone/>
              <a:tabLst>
                <a:tab pos="299085" algn="l"/>
              </a:tabLst>
            </a:pPr>
            <a:r>
              <a:rPr lang="fr-FR" sz="1800" spc="-10" dirty="0" err="1" smtClean="0">
                <a:latin typeface="Arial"/>
                <a:cs typeface="Arial"/>
              </a:rPr>
              <a:t>Netezza</a:t>
            </a:r>
            <a:r>
              <a:rPr lang="fr-FR" sz="1800" spc="-10" dirty="0">
                <a:latin typeface="Arial"/>
                <a:cs typeface="Arial"/>
              </a:rPr>
              <a:t>, etc. (</a:t>
            </a:r>
            <a:r>
              <a:rPr lang="fr-FR" sz="1800" spc="-10" dirty="0" err="1">
                <a:latin typeface="Arial"/>
                <a:cs typeface="Arial"/>
              </a:rPr>
              <a:t>distribute</a:t>
            </a:r>
            <a:r>
              <a:rPr lang="fr-FR" sz="1800" spc="-10" dirty="0">
                <a:latin typeface="Arial"/>
                <a:cs typeface="Arial"/>
              </a:rPr>
              <a:t> </a:t>
            </a:r>
            <a:r>
              <a:rPr lang="fr-FR" sz="1800" spc="-5" dirty="0">
                <a:latin typeface="Arial"/>
                <a:cs typeface="Arial"/>
              </a:rPr>
              <a:t>the</a:t>
            </a:r>
            <a:r>
              <a:rPr lang="fr-FR" sz="1800" spc="40" dirty="0">
                <a:latin typeface="Arial"/>
                <a:cs typeface="Arial"/>
              </a:rPr>
              <a:t> </a:t>
            </a:r>
            <a:r>
              <a:rPr lang="fr-FR" sz="1800" spc="-10" dirty="0">
                <a:latin typeface="Arial"/>
                <a:cs typeface="Arial"/>
              </a:rPr>
              <a:t>data</a:t>
            </a:r>
            <a:r>
              <a:rPr lang="fr-FR" sz="1800" spc="-10" dirty="0" smtClean="0">
                <a:latin typeface="Arial"/>
                <a:cs typeface="Arial"/>
              </a:rPr>
              <a:t>)</a:t>
            </a:r>
          </a:p>
          <a:p>
            <a:pPr marL="197485" lvl="1" indent="0">
              <a:spcBef>
                <a:spcPts val="455"/>
              </a:spcBef>
              <a:buSzPct val="81818"/>
              <a:buNone/>
              <a:tabLst>
                <a:tab pos="299085" algn="l"/>
              </a:tabLst>
            </a:pPr>
            <a:endParaRPr lang="fr-FR" sz="1800" dirty="0">
              <a:latin typeface="Arial"/>
              <a:cs typeface="Arial"/>
            </a:endParaRPr>
          </a:p>
          <a:p>
            <a:pPr marL="162560" indent="-139065">
              <a:spcBef>
                <a:spcPts val="470"/>
              </a:spcBef>
              <a:tabLst>
                <a:tab pos="163195" algn="l"/>
              </a:tabLst>
            </a:pPr>
            <a:r>
              <a:rPr lang="fr-FR" sz="1800" dirty="0">
                <a:latin typeface="Arial"/>
                <a:cs typeface="Arial"/>
              </a:rPr>
              <a:t>Challenges:</a:t>
            </a:r>
          </a:p>
          <a:p>
            <a:pPr marL="298450" lvl="1" indent="-100965">
              <a:spcBef>
                <a:spcPts val="450"/>
              </a:spcBef>
              <a:buSzPct val="81818"/>
              <a:buFont typeface="Wingdings"/>
              <a:buChar char=""/>
              <a:tabLst>
                <a:tab pos="299085" algn="l"/>
              </a:tabLst>
            </a:pPr>
            <a:r>
              <a:rPr lang="fr-FR" sz="1800" spc="15" dirty="0" err="1">
                <a:latin typeface="Arial"/>
                <a:cs typeface="Arial"/>
              </a:rPr>
              <a:t>heterogeneity</a:t>
            </a:r>
            <a:endParaRPr lang="fr-FR" sz="1800" dirty="0">
              <a:latin typeface="Arial"/>
              <a:cs typeface="Arial"/>
            </a:endParaRPr>
          </a:p>
          <a:p>
            <a:pPr marL="298450" lvl="1" indent="-100965">
              <a:spcBef>
                <a:spcPts val="420"/>
              </a:spcBef>
              <a:buSzPct val="78260"/>
              <a:buFont typeface="Wingdings"/>
              <a:buChar char=""/>
              <a:tabLst>
                <a:tab pos="299085" algn="l"/>
              </a:tabLst>
            </a:pPr>
            <a:r>
              <a:rPr lang="fr-FR" sz="1800" spc="-10" dirty="0" err="1">
                <a:latin typeface="Arial"/>
                <a:cs typeface="Arial"/>
              </a:rPr>
              <a:t>openness</a:t>
            </a:r>
            <a:endParaRPr lang="fr-FR" sz="1800" dirty="0">
              <a:latin typeface="Arial"/>
              <a:cs typeface="Arial"/>
            </a:endParaRPr>
          </a:p>
          <a:p>
            <a:pPr marL="298450" lvl="1" indent="-100965">
              <a:spcBef>
                <a:spcPts val="445"/>
              </a:spcBef>
              <a:buSzPct val="81818"/>
              <a:buFont typeface="Wingdings"/>
              <a:buChar char=""/>
              <a:tabLst>
                <a:tab pos="299085" algn="l"/>
              </a:tabLst>
            </a:pPr>
            <a:r>
              <a:rPr lang="fr-FR" sz="1800" spc="15" dirty="0" smtClean="0">
                <a:latin typeface="Arial"/>
                <a:cs typeface="Arial"/>
              </a:rPr>
              <a:t>Security</a:t>
            </a:r>
          </a:p>
          <a:p>
            <a:pPr marL="298450" lvl="1" indent="-100965">
              <a:spcBef>
                <a:spcPts val="445"/>
              </a:spcBef>
              <a:buSzPct val="81818"/>
              <a:buFont typeface="Wingdings"/>
              <a:buChar char=""/>
              <a:tabLst>
                <a:tab pos="299085" algn="l"/>
              </a:tabLst>
            </a:pPr>
            <a:r>
              <a:rPr lang="en-US" sz="1800" spc="15" dirty="0" smtClean="0">
                <a:latin typeface="Arial"/>
                <a:cs typeface="Arial"/>
              </a:rPr>
              <a:t>Scalability</a:t>
            </a:r>
          </a:p>
          <a:p>
            <a:pPr marL="298450" lvl="1" indent="-100965">
              <a:spcBef>
                <a:spcPts val="445"/>
              </a:spcBef>
              <a:buSzPct val="81818"/>
              <a:buFont typeface="Wingdings"/>
              <a:buChar char=""/>
              <a:tabLst>
                <a:tab pos="299085" algn="l"/>
              </a:tabLst>
            </a:pPr>
            <a:r>
              <a:rPr lang="en-US" sz="1800" spc="15" dirty="0" smtClean="0">
                <a:latin typeface="Arial"/>
                <a:cs typeface="Arial"/>
              </a:rPr>
              <a:t>Concurrency</a:t>
            </a:r>
          </a:p>
          <a:p>
            <a:pPr marL="298450" lvl="1" indent="-100965">
              <a:spcBef>
                <a:spcPts val="445"/>
              </a:spcBef>
              <a:buSzPct val="81818"/>
              <a:buFont typeface="Wingdings"/>
              <a:buChar char=""/>
              <a:tabLst>
                <a:tab pos="299085" algn="l"/>
              </a:tabLst>
            </a:pPr>
            <a:r>
              <a:rPr lang="en-US" sz="1800" spc="15" dirty="0" smtClean="0">
                <a:latin typeface="Arial"/>
                <a:cs typeface="Arial"/>
              </a:rPr>
              <a:t>fault tolerance</a:t>
            </a:r>
          </a:p>
          <a:p>
            <a:pPr marL="298450" lvl="1" indent="-100965">
              <a:spcBef>
                <a:spcPts val="445"/>
              </a:spcBef>
              <a:buSzPct val="81818"/>
              <a:buFont typeface="Wingdings"/>
              <a:buChar char=""/>
              <a:tabLst>
                <a:tab pos="299085" algn="l"/>
              </a:tabLst>
            </a:pPr>
            <a:r>
              <a:rPr lang="en-US" sz="1800" spc="15" dirty="0" smtClean="0">
                <a:latin typeface="Arial"/>
                <a:cs typeface="Arial"/>
              </a:rPr>
              <a:t>transparency</a:t>
            </a:r>
            <a:endParaRPr lang="en-US" sz="1800" spc="15" dirty="0">
              <a:latin typeface="Arial"/>
              <a:cs typeface="Arial"/>
            </a:endParaRPr>
          </a:p>
          <a:p>
            <a:endParaRPr lang="fr-FR" sz="1800" dirty="0"/>
          </a:p>
        </p:txBody>
      </p:sp>
      <p:sp>
        <p:nvSpPr>
          <p:cNvPr id="4" name="object 11"/>
          <p:cNvSpPr/>
          <p:nvPr/>
        </p:nvSpPr>
        <p:spPr>
          <a:xfrm>
            <a:off x="5940152" y="2342921"/>
            <a:ext cx="2747686" cy="2022183"/>
          </a:xfrm>
          <a:prstGeom prst="rect">
            <a:avLst/>
          </a:prstGeom>
          <a:blipFill>
            <a:blip r:embed="rId3" cstate="print"/>
            <a:stretch>
              <a:fillRect/>
            </a:stretch>
          </a:blipFill>
        </p:spPr>
        <p:txBody>
          <a:bodyPr wrap="square" lIns="0" tIns="0" rIns="0" bIns="0" rtlCol="0"/>
          <a:lstStyle/>
          <a:p>
            <a:endParaRPr/>
          </a:p>
        </p:txBody>
      </p:sp>
      <p:sp>
        <p:nvSpPr>
          <p:cNvPr id="5" name="object 12"/>
          <p:cNvSpPr txBox="1"/>
          <p:nvPr/>
        </p:nvSpPr>
        <p:spPr>
          <a:xfrm>
            <a:off x="3253120" y="5094946"/>
            <a:ext cx="4775264" cy="998350"/>
          </a:xfrm>
          <a:prstGeom prst="rect">
            <a:avLst/>
          </a:prstGeom>
          <a:solidFill>
            <a:srgbClr val="FDFACC"/>
          </a:solidFill>
          <a:ln w="11446">
            <a:solidFill>
              <a:srgbClr val="A8A7A5"/>
            </a:solidFill>
          </a:ln>
        </p:spPr>
        <p:txBody>
          <a:bodyPr vert="horz" wrap="square" lIns="0" tIns="27305" rIns="0" bIns="0" rtlCol="0">
            <a:spAutoFit/>
          </a:bodyPr>
          <a:lstStyle/>
          <a:p>
            <a:pPr marL="83185" marR="77470" algn="ctr">
              <a:lnSpc>
                <a:spcPct val="105100"/>
              </a:lnSpc>
              <a:spcBef>
                <a:spcPts val="215"/>
              </a:spcBef>
            </a:pPr>
            <a:r>
              <a:rPr sz="1500" spc="15" dirty="0">
                <a:latin typeface="Verdana"/>
                <a:cs typeface="Verdana"/>
              </a:rPr>
              <a:t>Distributed computing: </a:t>
            </a:r>
            <a:r>
              <a:rPr sz="1500" spc="10" dirty="0">
                <a:latin typeface="Verdana"/>
                <a:cs typeface="Verdana"/>
              </a:rPr>
              <a:t>Multiple </a:t>
            </a:r>
            <a:r>
              <a:rPr sz="1500" spc="20" dirty="0">
                <a:latin typeface="Verdana"/>
                <a:cs typeface="Verdana"/>
              </a:rPr>
              <a:t>computers appear  as one </a:t>
            </a:r>
            <a:r>
              <a:rPr sz="1500" spc="15" dirty="0">
                <a:latin typeface="Verdana"/>
                <a:cs typeface="Verdana"/>
              </a:rPr>
              <a:t>super </a:t>
            </a:r>
            <a:r>
              <a:rPr sz="1500" spc="5" dirty="0">
                <a:latin typeface="Verdana"/>
                <a:cs typeface="Verdana"/>
              </a:rPr>
              <a:t>computer, </a:t>
            </a:r>
            <a:r>
              <a:rPr sz="1500" spc="15" dirty="0">
                <a:latin typeface="Verdana"/>
                <a:cs typeface="Verdana"/>
              </a:rPr>
              <a:t>communicate </a:t>
            </a:r>
            <a:r>
              <a:rPr sz="1500" spc="10" dirty="0">
                <a:latin typeface="Verdana"/>
                <a:cs typeface="Verdana"/>
              </a:rPr>
              <a:t>with </a:t>
            </a:r>
            <a:r>
              <a:rPr sz="1500" spc="20" dirty="0">
                <a:latin typeface="Verdana"/>
                <a:cs typeface="Verdana"/>
              </a:rPr>
              <a:t>each  other </a:t>
            </a:r>
            <a:r>
              <a:rPr sz="1500" spc="15" dirty="0">
                <a:latin typeface="Verdana"/>
                <a:cs typeface="Verdana"/>
              </a:rPr>
              <a:t>by </a:t>
            </a:r>
            <a:r>
              <a:rPr sz="1500" spc="20" dirty="0">
                <a:latin typeface="Verdana"/>
                <a:cs typeface="Verdana"/>
              </a:rPr>
              <a:t>message </a:t>
            </a:r>
            <a:r>
              <a:rPr sz="1500" spc="15" dirty="0">
                <a:latin typeface="Verdana"/>
                <a:cs typeface="Verdana"/>
              </a:rPr>
              <a:t>passing,</a:t>
            </a:r>
            <a:r>
              <a:rPr sz="1500" spc="65" dirty="0">
                <a:latin typeface="Verdana"/>
                <a:cs typeface="Verdana"/>
              </a:rPr>
              <a:t> </a:t>
            </a:r>
            <a:r>
              <a:rPr sz="1500" spc="20" dirty="0">
                <a:latin typeface="Verdana"/>
                <a:cs typeface="Verdana"/>
              </a:rPr>
              <a:t>and</a:t>
            </a:r>
            <a:endParaRPr sz="1500" dirty="0">
              <a:latin typeface="Verdana"/>
              <a:cs typeface="Verdana"/>
            </a:endParaRPr>
          </a:p>
          <a:p>
            <a:pPr marL="1905" algn="ctr">
              <a:lnSpc>
                <a:spcPct val="100000"/>
              </a:lnSpc>
              <a:spcBef>
                <a:spcPts val="50"/>
              </a:spcBef>
            </a:pPr>
            <a:r>
              <a:rPr sz="1500" spc="15" dirty="0">
                <a:latin typeface="Verdana"/>
                <a:cs typeface="Verdana"/>
              </a:rPr>
              <a:t>operate together to achieve </a:t>
            </a:r>
            <a:r>
              <a:rPr sz="1500" spc="20" dirty="0">
                <a:latin typeface="Verdana"/>
                <a:cs typeface="Verdana"/>
              </a:rPr>
              <a:t>a common</a:t>
            </a:r>
            <a:r>
              <a:rPr sz="1500" spc="55" dirty="0">
                <a:latin typeface="Verdana"/>
                <a:cs typeface="Verdana"/>
              </a:rPr>
              <a:t> </a:t>
            </a:r>
            <a:r>
              <a:rPr sz="1500" spc="15" dirty="0">
                <a:latin typeface="Verdana"/>
                <a:cs typeface="Verdana"/>
              </a:rPr>
              <a:t>goal</a:t>
            </a:r>
            <a:endParaRPr sz="1500" dirty="0">
              <a:latin typeface="Verdana"/>
              <a:cs typeface="Verdana"/>
            </a:endParaRPr>
          </a:p>
        </p:txBody>
      </p:sp>
    </p:spTree>
    <p:extLst>
      <p:ext uri="{BB962C8B-B14F-4D97-AF65-F5344CB8AC3E}">
        <p14:creationId xmlns:p14="http://schemas.microsoft.com/office/powerpoint/2010/main" val="290705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What</a:t>
            </a:r>
            <a:r>
              <a:rPr lang="fr-FR" spc="-5" dirty="0">
                <a:latin typeface="Arial"/>
                <a:cs typeface="Arial"/>
              </a:rPr>
              <a:t> </a:t>
            </a:r>
            <a:r>
              <a:rPr lang="fr-FR" spc="-5" dirty="0" err="1">
                <a:latin typeface="Arial"/>
                <a:cs typeface="Arial"/>
              </a:rPr>
              <a:t>is</a:t>
            </a:r>
            <a:r>
              <a:rPr lang="fr-FR" spc="-30" dirty="0">
                <a:latin typeface="Arial"/>
                <a:cs typeface="Arial"/>
              </a:rPr>
              <a:t> </a:t>
            </a:r>
            <a:r>
              <a:rPr lang="fr-FR" spc="-10" dirty="0" err="1">
                <a:latin typeface="Arial"/>
                <a:cs typeface="Arial"/>
              </a:rPr>
              <a:t>Hadoop</a:t>
            </a:r>
            <a:r>
              <a:rPr lang="fr-FR" spc="-10" dirty="0" smtClean="0">
                <a:latin typeface="Arial"/>
                <a:cs typeface="Arial"/>
              </a:rPr>
              <a:t>?</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fr-FR" sz="1800" spc="5" dirty="0">
                <a:latin typeface="Arial"/>
                <a:cs typeface="Arial"/>
              </a:rPr>
              <a:t>Apache open source software </a:t>
            </a:r>
            <a:r>
              <a:rPr lang="fr-FR" sz="1800" spc="5" dirty="0" err="1">
                <a:latin typeface="Arial"/>
                <a:cs typeface="Arial"/>
              </a:rPr>
              <a:t>framework</a:t>
            </a:r>
            <a:r>
              <a:rPr lang="fr-FR" sz="1800" spc="5" dirty="0">
                <a:latin typeface="Arial"/>
                <a:cs typeface="Arial"/>
              </a:rPr>
              <a:t> for </a:t>
            </a:r>
            <a:r>
              <a:rPr lang="fr-FR" sz="1800" dirty="0" err="1">
                <a:latin typeface="Arial"/>
                <a:cs typeface="Arial"/>
              </a:rPr>
              <a:t>reliable</a:t>
            </a:r>
            <a:r>
              <a:rPr lang="fr-FR" sz="1800" dirty="0">
                <a:latin typeface="Arial"/>
                <a:cs typeface="Arial"/>
              </a:rPr>
              <a:t>,</a:t>
            </a:r>
            <a:r>
              <a:rPr lang="fr-FR" sz="1800" spc="-204" dirty="0">
                <a:latin typeface="Arial"/>
                <a:cs typeface="Arial"/>
              </a:rPr>
              <a:t> </a:t>
            </a:r>
            <a:r>
              <a:rPr lang="fr-FR" sz="1800" spc="5" dirty="0" err="1">
                <a:latin typeface="Arial"/>
                <a:cs typeface="Arial"/>
              </a:rPr>
              <a:t>scalable</a:t>
            </a:r>
            <a:r>
              <a:rPr lang="fr-FR" sz="1800" spc="5" dirty="0">
                <a:latin typeface="Arial"/>
                <a:cs typeface="Arial"/>
              </a:rPr>
              <a:t>,</a:t>
            </a:r>
            <a:endParaRPr lang="fr-FR" sz="1800" dirty="0">
              <a:latin typeface="Arial"/>
              <a:cs typeface="Arial"/>
            </a:endParaRPr>
          </a:p>
          <a:p>
            <a:pPr marL="162560">
              <a:lnSpc>
                <a:spcPct val="100000"/>
              </a:lnSpc>
              <a:spcBef>
                <a:spcPts val="10"/>
              </a:spcBef>
            </a:pPr>
            <a:r>
              <a:rPr lang="fr-FR" sz="1800" dirty="0" err="1">
                <a:latin typeface="Arial"/>
                <a:cs typeface="Arial"/>
              </a:rPr>
              <a:t>distributed</a:t>
            </a:r>
            <a:r>
              <a:rPr lang="fr-FR" sz="1800" dirty="0">
                <a:latin typeface="Arial"/>
                <a:cs typeface="Arial"/>
              </a:rPr>
              <a:t> </a:t>
            </a:r>
            <a:r>
              <a:rPr lang="fr-FR" sz="1800" spc="5" dirty="0" err="1">
                <a:latin typeface="Arial"/>
                <a:cs typeface="Arial"/>
              </a:rPr>
              <a:t>computing</a:t>
            </a:r>
            <a:r>
              <a:rPr lang="fr-FR" sz="1800" spc="5" dirty="0">
                <a:latin typeface="Arial"/>
                <a:cs typeface="Arial"/>
              </a:rPr>
              <a:t> </a:t>
            </a:r>
            <a:r>
              <a:rPr lang="fr-FR" sz="1800" dirty="0">
                <a:latin typeface="Arial"/>
                <a:cs typeface="Arial"/>
              </a:rPr>
              <a:t>over </a:t>
            </a:r>
            <a:r>
              <a:rPr lang="fr-FR" sz="1800" spc="5" dirty="0">
                <a:latin typeface="Arial"/>
                <a:cs typeface="Arial"/>
              </a:rPr>
              <a:t>massive </a:t>
            </a:r>
            <a:r>
              <a:rPr lang="fr-FR" sz="1800" spc="10" dirty="0" err="1">
                <a:latin typeface="Arial"/>
                <a:cs typeface="Arial"/>
              </a:rPr>
              <a:t>amount</a:t>
            </a:r>
            <a:r>
              <a:rPr lang="fr-FR" sz="1800" spc="10" dirty="0">
                <a:latin typeface="Arial"/>
                <a:cs typeface="Arial"/>
              </a:rPr>
              <a:t> </a:t>
            </a:r>
            <a:r>
              <a:rPr lang="fr-FR" sz="1800" spc="5" dirty="0">
                <a:latin typeface="Arial"/>
                <a:cs typeface="Arial"/>
              </a:rPr>
              <a:t>of</a:t>
            </a:r>
            <a:r>
              <a:rPr lang="fr-FR" sz="1800" spc="-210" dirty="0">
                <a:latin typeface="Arial"/>
                <a:cs typeface="Arial"/>
              </a:rPr>
              <a:t> </a:t>
            </a:r>
            <a:r>
              <a:rPr lang="fr-FR" sz="1800" dirty="0">
                <a:latin typeface="Arial"/>
                <a:cs typeface="Arial"/>
              </a:rPr>
              <a:t>data:</a:t>
            </a:r>
          </a:p>
          <a:p>
            <a:pPr marL="298450" lvl="1" indent="-100965">
              <a:spcBef>
                <a:spcPts val="455"/>
              </a:spcBef>
              <a:buSzPct val="81818"/>
              <a:buFont typeface="Wingdings"/>
              <a:buChar char=""/>
              <a:tabLst>
                <a:tab pos="299085" algn="l"/>
              </a:tabLst>
            </a:pPr>
            <a:r>
              <a:rPr lang="fr-FR" sz="1800" spc="15" dirty="0" err="1">
                <a:latin typeface="Arial"/>
                <a:cs typeface="Arial"/>
              </a:rPr>
              <a:t>hides</a:t>
            </a:r>
            <a:r>
              <a:rPr lang="fr-FR" sz="1800" spc="15" dirty="0">
                <a:latin typeface="Arial"/>
                <a:cs typeface="Arial"/>
              </a:rPr>
              <a:t> </a:t>
            </a:r>
            <a:r>
              <a:rPr lang="fr-FR" sz="1800" spc="15" dirty="0" err="1">
                <a:latin typeface="Arial"/>
                <a:cs typeface="Arial"/>
              </a:rPr>
              <a:t>underlying</a:t>
            </a:r>
            <a:r>
              <a:rPr lang="fr-FR" sz="1800" spc="15" dirty="0">
                <a:latin typeface="Arial"/>
                <a:cs typeface="Arial"/>
              </a:rPr>
              <a:t> </a:t>
            </a:r>
            <a:r>
              <a:rPr lang="fr-FR" sz="1800" spc="20" dirty="0">
                <a:latin typeface="Arial"/>
                <a:cs typeface="Arial"/>
              </a:rPr>
              <a:t>system </a:t>
            </a:r>
            <a:r>
              <a:rPr lang="fr-FR" sz="1800" spc="15" dirty="0" err="1">
                <a:latin typeface="Arial"/>
                <a:cs typeface="Arial"/>
              </a:rPr>
              <a:t>details</a:t>
            </a:r>
            <a:r>
              <a:rPr lang="fr-FR" sz="1800" spc="15" dirty="0">
                <a:latin typeface="Arial"/>
                <a:cs typeface="Arial"/>
              </a:rPr>
              <a:t> and </a:t>
            </a:r>
            <a:r>
              <a:rPr lang="fr-FR" sz="1800" spc="15" dirty="0" err="1">
                <a:latin typeface="Arial"/>
                <a:cs typeface="Arial"/>
              </a:rPr>
              <a:t>complexities</a:t>
            </a:r>
            <a:r>
              <a:rPr lang="fr-FR" sz="1800" spc="15" dirty="0">
                <a:latin typeface="Arial"/>
                <a:cs typeface="Arial"/>
              </a:rPr>
              <a:t> </a:t>
            </a:r>
            <a:r>
              <a:rPr lang="fr-FR" sz="1800" spc="20" dirty="0" err="1">
                <a:latin typeface="Arial"/>
                <a:cs typeface="Arial"/>
              </a:rPr>
              <a:t>from</a:t>
            </a:r>
            <a:r>
              <a:rPr lang="fr-FR" sz="1800" spc="20" dirty="0">
                <a:latin typeface="Arial"/>
                <a:cs typeface="Arial"/>
              </a:rPr>
              <a:t> </a:t>
            </a:r>
            <a:r>
              <a:rPr lang="fr-FR" sz="1800" spc="15" dirty="0">
                <a:latin typeface="Arial"/>
                <a:cs typeface="Arial"/>
              </a:rPr>
              <a:t>user</a:t>
            </a:r>
            <a:endParaRPr lang="fr-FR" sz="1800" dirty="0">
              <a:latin typeface="Arial"/>
              <a:cs typeface="Arial"/>
            </a:endParaRPr>
          </a:p>
          <a:p>
            <a:pPr marL="298450" lvl="1" indent="-100965">
              <a:spcBef>
                <a:spcPts val="470"/>
              </a:spcBef>
              <a:buSzPct val="81818"/>
              <a:buFont typeface="Wingdings"/>
              <a:buChar char=""/>
              <a:tabLst>
                <a:tab pos="299085" algn="l"/>
              </a:tabLst>
            </a:pPr>
            <a:r>
              <a:rPr lang="fr-FR" sz="1800" spc="15" dirty="0" err="1">
                <a:latin typeface="Arial"/>
                <a:cs typeface="Arial"/>
              </a:rPr>
              <a:t>developed</a:t>
            </a:r>
            <a:r>
              <a:rPr lang="fr-FR" sz="1800" spc="15" dirty="0">
                <a:latin typeface="Arial"/>
                <a:cs typeface="Arial"/>
              </a:rPr>
              <a:t> in</a:t>
            </a:r>
            <a:r>
              <a:rPr lang="fr-FR" sz="1800" spc="30" dirty="0">
                <a:latin typeface="Arial"/>
                <a:cs typeface="Arial"/>
              </a:rPr>
              <a:t> </a:t>
            </a:r>
            <a:r>
              <a:rPr lang="fr-FR" sz="1800" spc="15" dirty="0" smtClean="0">
                <a:latin typeface="Arial"/>
                <a:cs typeface="Arial"/>
              </a:rPr>
              <a:t>Java</a:t>
            </a:r>
          </a:p>
          <a:p>
            <a:pPr marL="298450" lvl="1" indent="-100965">
              <a:spcBef>
                <a:spcPts val="470"/>
              </a:spcBef>
              <a:buSzPct val="81818"/>
              <a:buFont typeface="Wingdings"/>
              <a:buChar char=""/>
              <a:tabLst>
                <a:tab pos="299085" algn="l"/>
              </a:tabLst>
            </a:pPr>
            <a:endParaRPr lang="fr-FR" sz="1800" dirty="0">
              <a:latin typeface="Arial"/>
              <a:cs typeface="Arial"/>
            </a:endParaRPr>
          </a:p>
          <a:p>
            <a:pPr marL="162560" indent="-139065">
              <a:spcBef>
                <a:spcPts val="475"/>
              </a:spcBef>
              <a:tabLst>
                <a:tab pos="163195" algn="l"/>
              </a:tabLst>
            </a:pPr>
            <a:r>
              <a:rPr lang="fr-FR" sz="1800" spc="5" dirty="0" err="1">
                <a:latin typeface="Arial"/>
                <a:cs typeface="Arial"/>
              </a:rPr>
              <a:t>Consists</a:t>
            </a:r>
            <a:r>
              <a:rPr lang="fr-FR" sz="1800" spc="5" dirty="0">
                <a:latin typeface="Arial"/>
                <a:cs typeface="Arial"/>
              </a:rPr>
              <a:t> of </a:t>
            </a:r>
            <a:r>
              <a:rPr lang="fr-FR" sz="1800" spc="10" dirty="0">
                <a:latin typeface="Arial"/>
                <a:cs typeface="Arial"/>
              </a:rPr>
              <a:t>4 </a:t>
            </a:r>
            <a:r>
              <a:rPr lang="fr-FR" sz="1800" spc="10" dirty="0" err="1">
                <a:latin typeface="Arial"/>
                <a:cs typeface="Arial"/>
              </a:rPr>
              <a:t>sub</a:t>
            </a:r>
            <a:r>
              <a:rPr lang="fr-FR" sz="1800" spc="-80" dirty="0">
                <a:latin typeface="Arial"/>
                <a:cs typeface="Arial"/>
              </a:rPr>
              <a:t> </a:t>
            </a:r>
            <a:r>
              <a:rPr lang="fr-FR" sz="1800" dirty="0" err="1">
                <a:latin typeface="Arial"/>
                <a:cs typeface="Arial"/>
              </a:rPr>
              <a:t>projects</a:t>
            </a:r>
            <a:r>
              <a:rPr lang="fr-FR" sz="1800" dirty="0">
                <a:latin typeface="Arial"/>
                <a:cs typeface="Arial"/>
              </a:rPr>
              <a:t>:</a:t>
            </a:r>
          </a:p>
          <a:p>
            <a:pPr marL="298450" lvl="1" indent="-100965">
              <a:spcBef>
                <a:spcPts val="459"/>
              </a:spcBef>
              <a:buSzPct val="81818"/>
              <a:buFont typeface="Wingdings"/>
              <a:buChar char=""/>
              <a:tabLst>
                <a:tab pos="299085" algn="l"/>
              </a:tabLst>
            </a:pPr>
            <a:r>
              <a:rPr lang="fr-FR" sz="1800" spc="20" dirty="0" err="1">
                <a:latin typeface="Arial"/>
                <a:cs typeface="Arial"/>
              </a:rPr>
              <a:t>MapReduce</a:t>
            </a:r>
            <a:endParaRPr lang="fr-FR" sz="1800" dirty="0">
              <a:latin typeface="Arial"/>
              <a:cs typeface="Arial"/>
            </a:endParaRPr>
          </a:p>
          <a:p>
            <a:pPr marL="298450" lvl="1" indent="-100965">
              <a:spcBef>
                <a:spcPts val="450"/>
              </a:spcBef>
              <a:buSzPct val="81818"/>
              <a:buFont typeface="Wingdings"/>
              <a:buChar char=""/>
              <a:tabLst>
                <a:tab pos="299085" algn="l"/>
              </a:tabLst>
            </a:pPr>
            <a:r>
              <a:rPr lang="fr-FR" sz="1800" spc="15" dirty="0" err="1">
                <a:latin typeface="Arial"/>
                <a:cs typeface="Arial"/>
              </a:rPr>
              <a:t>Hadoop</a:t>
            </a:r>
            <a:r>
              <a:rPr lang="fr-FR" sz="1800" spc="15" dirty="0">
                <a:latin typeface="Arial"/>
                <a:cs typeface="Arial"/>
              </a:rPr>
              <a:t> </a:t>
            </a:r>
            <a:r>
              <a:rPr lang="fr-FR" sz="1800" spc="15" dirty="0" err="1">
                <a:latin typeface="Arial"/>
                <a:cs typeface="Arial"/>
              </a:rPr>
              <a:t>Distributed</a:t>
            </a:r>
            <a:r>
              <a:rPr lang="fr-FR" sz="1800" spc="15" dirty="0">
                <a:latin typeface="Arial"/>
                <a:cs typeface="Arial"/>
              </a:rPr>
              <a:t> File </a:t>
            </a:r>
            <a:r>
              <a:rPr lang="fr-FR" sz="1800" spc="20" dirty="0">
                <a:latin typeface="Arial"/>
                <a:cs typeface="Arial"/>
              </a:rPr>
              <a:t>System</a:t>
            </a:r>
            <a:r>
              <a:rPr lang="fr-FR" sz="1800" spc="25" dirty="0">
                <a:latin typeface="Arial"/>
                <a:cs typeface="Arial"/>
              </a:rPr>
              <a:t> </a:t>
            </a:r>
            <a:r>
              <a:rPr lang="fr-FR" sz="1800" spc="15" dirty="0">
                <a:latin typeface="Arial"/>
                <a:cs typeface="Arial"/>
              </a:rPr>
              <a:t>(HDFS)</a:t>
            </a:r>
            <a:endParaRPr lang="fr-FR" sz="1800" dirty="0">
              <a:latin typeface="Arial"/>
              <a:cs typeface="Arial"/>
            </a:endParaRPr>
          </a:p>
          <a:p>
            <a:pPr marL="298450" lvl="1" indent="-100965">
              <a:spcBef>
                <a:spcPts val="470"/>
              </a:spcBef>
              <a:buSzPct val="81818"/>
              <a:buFont typeface="Wingdings"/>
              <a:buChar char=""/>
              <a:tabLst>
                <a:tab pos="299085" algn="l"/>
              </a:tabLst>
            </a:pPr>
            <a:r>
              <a:rPr lang="fr-FR" sz="1800" spc="20" dirty="0">
                <a:latin typeface="Arial"/>
                <a:cs typeface="Arial"/>
              </a:rPr>
              <a:t>YARN</a:t>
            </a:r>
            <a:endParaRPr lang="fr-FR" sz="1800" dirty="0">
              <a:latin typeface="Arial"/>
              <a:cs typeface="Arial"/>
            </a:endParaRPr>
          </a:p>
          <a:p>
            <a:pPr marL="298450" lvl="1" indent="-100965">
              <a:spcBef>
                <a:spcPts val="405"/>
              </a:spcBef>
              <a:buSzPct val="78260"/>
              <a:buFont typeface="Wingdings"/>
              <a:buChar char=""/>
              <a:tabLst>
                <a:tab pos="299085" algn="l"/>
              </a:tabLst>
            </a:pPr>
            <a:r>
              <a:rPr lang="fr-FR" sz="1800" spc="-10" dirty="0" err="1">
                <a:latin typeface="Arial"/>
                <a:cs typeface="Arial"/>
              </a:rPr>
              <a:t>Hadoop</a:t>
            </a:r>
            <a:r>
              <a:rPr lang="fr-FR" sz="1800" spc="15" dirty="0">
                <a:latin typeface="Arial"/>
                <a:cs typeface="Arial"/>
              </a:rPr>
              <a:t> </a:t>
            </a:r>
            <a:r>
              <a:rPr lang="fr-FR" sz="1800" spc="-15" dirty="0" smtClean="0">
                <a:latin typeface="Arial"/>
                <a:cs typeface="Arial"/>
              </a:rPr>
              <a:t>Common</a:t>
            </a:r>
          </a:p>
          <a:p>
            <a:pPr marL="197485" lvl="1" indent="0">
              <a:spcBef>
                <a:spcPts val="405"/>
              </a:spcBef>
              <a:buSzPct val="78260"/>
              <a:buNone/>
              <a:tabLst>
                <a:tab pos="299085" algn="l"/>
              </a:tabLst>
            </a:pPr>
            <a:endParaRPr lang="fr-FR" sz="1800" dirty="0">
              <a:latin typeface="Arial"/>
              <a:cs typeface="Arial"/>
            </a:endParaRPr>
          </a:p>
          <a:p>
            <a:pPr marL="162560" indent="-139065">
              <a:spcBef>
                <a:spcPts val="470"/>
              </a:spcBef>
              <a:tabLst>
                <a:tab pos="163195" algn="l"/>
              </a:tabLst>
            </a:pPr>
            <a:r>
              <a:rPr lang="fr-FR" sz="1800" spc="5" dirty="0" err="1">
                <a:latin typeface="Arial"/>
                <a:cs typeface="Arial"/>
              </a:rPr>
              <a:t>Supported</a:t>
            </a:r>
            <a:r>
              <a:rPr lang="fr-FR" sz="1800" spc="5" dirty="0">
                <a:latin typeface="Arial"/>
                <a:cs typeface="Arial"/>
              </a:rPr>
              <a:t> by </a:t>
            </a:r>
            <a:r>
              <a:rPr lang="fr-FR" sz="1800" spc="10" dirty="0" err="1">
                <a:latin typeface="Arial"/>
                <a:cs typeface="Arial"/>
              </a:rPr>
              <a:t>many</a:t>
            </a:r>
            <a:r>
              <a:rPr lang="fr-FR" sz="1800" spc="10" dirty="0">
                <a:latin typeface="Arial"/>
                <a:cs typeface="Arial"/>
              </a:rPr>
              <a:t> </a:t>
            </a:r>
            <a:r>
              <a:rPr lang="fr-FR" sz="1800" dirty="0">
                <a:latin typeface="Arial"/>
                <a:cs typeface="Arial"/>
              </a:rPr>
              <a:t>Apache/</a:t>
            </a:r>
            <a:r>
              <a:rPr lang="fr-FR" sz="1800" dirty="0" err="1">
                <a:latin typeface="Arial"/>
                <a:cs typeface="Arial"/>
              </a:rPr>
              <a:t>Hadoop-related</a:t>
            </a:r>
            <a:r>
              <a:rPr lang="fr-FR" sz="1800" spc="-110" dirty="0">
                <a:latin typeface="Arial"/>
                <a:cs typeface="Arial"/>
              </a:rPr>
              <a:t> </a:t>
            </a:r>
            <a:r>
              <a:rPr lang="fr-FR" sz="1800" dirty="0" err="1">
                <a:latin typeface="Arial"/>
                <a:cs typeface="Arial"/>
              </a:rPr>
              <a:t>projects</a:t>
            </a:r>
            <a:r>
              <a:rPr lang="fr-FR" sz="1800" dirty="0">
                <a:latin typeface="Arial"/>
                <a:cs typeface="Arial"/>
              </a:rPr>
              <a:t>:</a:t>
            </a:r>
          </a:p>
          <a:p>
            <a:pPr marL="298450" lvl="1" indent="-100965">
              <a:spcBef>
                <a:spcPts val="450"/>
              </a:spcBef>
              <a:buSzPct val="81818"/>
              <a:buFont typeface="Wingdings"/>
              <a:buChar char=""/>
              <a:tabLst>
                <a:tab pos="299085" algn="l"/>
              </a:tabLst>
            </a:pPr>
            <a:r>
              <a:rPr lang="fr-FR" sz="1800" spc="20" dirty="0" err="1">
                <a:latin typeface="Arial"/>
                <a:cs typeface="Arial"/>
              </a:rPr>
              <a:t>HBase</a:t>
            </a:r>
            <a:r>
              <a:rPr lang="fr-FR" sz="1800" spc="20" dirty="0">
                <a:latin typeface="Arial"/>
                <a:cs typeface="Arial"/>
              </a:rPr>
              <a:t>, </a:t>
            </a:r>
            <a:r>
              <a:rPr lang="fr-FR" sz="1800" spc="15" dirty="0" err="1">
                <a:latin typeface="Arial"/>
                <a:cs typeface="Arial"/>
              </a:rPr>
              <a:t>ZooKeeper</a:t>
            </a:r>
            <a:r>
              <a:rPr lang="fr-FR" sz="1800" spc="15" dirty="0">
                <a:latin typeface="Arial"/>
                <a:cs typeface="Arial"/>
              </a:rPr>
              <a:t>, </a:t>
            </a:r>
            <a:r>
              <a:rPr lang="fr-FR" sz="1800" spc="15" dirty="0" err="1">
                <a:latin typeface="Arial"/>
                <a:cs typeface="Arial"/>
              </a:rPr>
              <a:t>Avro</a:t>
            </a:r>
            <a:r>
              <a:rPr lang="fr-FR" sz="1800" spc="15" dirty="0">
                <a:latin typeface="Arial"/>
                <a:cs typeface="Arial"/>
              </a:rPr>
              <a:t>,</a:t>
            </a:r>
            <a:r>
              <a:rPr lang="fr-FR" sz="1800" spc="50" dirty="0">
                <a:latin typeface="Arial"/>
                <a:cs typeface="Arial"/>
              </a:rPr>
              <a:t> </a:t>
            </a:r>
            <a:r>
              <a:rPr lang="fr-FR" sz="1800" spc="15" dirty="0">
                <a:latin typeface="Arial"/>
                <a:cs typeface="Arial"/>
              </a:rPr>
              <a:t>etc.</a:t>
            </a:r>
            <a:endParaRPr lang="fr-FR" sz="1800" dirty="0">
              <a:latin typeface="Arial"/>
              <a:cs typeface="Arial"/>
            </a:endParaRPr>
          </a:p>
          <a:p>
            <a:pPr marL="162560" indent="-139065">
              <a:spcBef>
                <a:spcPts val="475"/>
              </a:spcBef>
              <a:tabLst>
                <a:tab pos="163195" algn="l"/>
              </a:tabLst>
            </a:pPr>
            <a:r>
              <a:rPr lang="fr-FR" sz="1800" spc="5" dirty="0" err="1">
                <a:latin typeface="Arial"/>
                <a:cs typeface="Arial"/>
              </a:rPr>
              <a:t>Meant</a:t>
            </a:r>
            <a:r>
              <a:rPr lang="fr-FR" sz="1800" spc="5" dirty="0">
                <a:latin typeface="Arial"/>
                <a:cs typeface="Arial"/>
              </a:rPr>
              <a:t> for </a:t>
            </a:r>
            <a:r>
              <a:rPr lang="fr-FR" sz="1800" dirty="0" err="1">
                <a:latin typeface="Arial"/>
                <a:cs typeface="Arial"/>
              </a:rPr>
              <a:t>heterogeneous</a:t>
            </a:r>
            <a:r>
              <a:rPr lang="fr-FR" sz="1800" dirty="0">
                <a:latin typeface="Arial"/>
                <a:cs typeface="Arial"/>
              </a:rPr>
              <a:t> </a:t>
            </a:r>
            <a:r>
              <a:rPr lang="fr-FR" sz="1800" spc="5" dirty="0" err="1">
                <a:latin typeface="Arial"/>
                <a:cs typeface="Arial"/>
              </a:rPr>
              <a:t>commodity</a:t>
            </a:r>
            <a:r>
              <a:rPr lang="fr-FR" sz="1800" spc="-130" dirty="0">
                <a:latin typeface="Arial"/>
                <a:cs typeface="Arial"/>
              </a:rPr>
              <a:t> </a:t>
            </a:r>
            <a:r>
              <a:rPr lang="fr-FR" sz="1800" dirty="0">
                <a:latin typeface="Arial"/>
                <a:cs typeface="Arial"/>
              </a:rPr>
              <a:t>hardware.</a:t>
            </a:r>
          </a:p>
          <a:p>
            <a:endParaRPr lang="fr-FR" sz="1800" dirty="0"/>
          </a:p>
        </p:txBody>
      </p:sp>
      <p:sp>
        <p:nvSpPr>
          <p:cNvPr id="4" name="object 8"/>
          <p:cNvSpPr/>
          <p:nvPr/>
        </p:nvSpPr>
        <p:spPr>
          <a:xfrm>
            <a:off x="6943644" y="463311"/>
            <a:ext cx="2092852" cy="877457"/>
          </a:xfrm>
          <a:prstGeom prst="rect">
            <a:avLst/>
          </a:prstGeom>
          <a:blipFill>
            <a:blip r:embed="rId3" cstate="print"/>
            <a:stretch>
              <a:fillRect/>
            </a:stretch>
          </a:blipFill>
        </p:spPr>
        <p:txBody>
          <a:bodyPr wrap="square" lIns="0" tIns="0" rIns="0" bIns="0" rtlCol="0"/>
          <a:lstStyle/>
          <a:p>
            <a:endParaRPr/>
          </a:p>
        </p:txBody>
      </p:sp>
      <p:sp>
        <p:nvSpPr>
          <p:cNvPr id="5" name="object 9"/>
          <p:cNvSpPr/>
          <p:nvPr/>
        </p:nvSpPr>
        <p:spPr>
          <a:xfrm>
            <a:off x="5274478" y="2741861"/>
            <a:ext cx="2825914" cy="97517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088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Hadoop</a:t>
            </a:r>
            <a:r>
              <a:rPr lang="fr-FR" spc="-10" dirty="0">
                <a:latin typeface="Arial"/>
                <a:cs typeface="Arial"/>
              </a:rPr>
              <a:t> </a:t>
            </a:r>
            <a:r>
              <a:rPr lang="fr-FR" spc="-5" dirty="0">
                <a:latin typeface="Arial"/>
                <a:cs typeface="Arial"/>
              </a:rPr>
              <a:t>open source</a:t>
            </a:r>
            <a:r>
              <a:rPr lang="fr-FR" spc="-35" dirty="0">
                <a:latin typeface="Arial"/>
                <a:cs typeface="Arial"/>
              </a:rPr>
              <a:t> </a:t>
            </a:r>
            <a:r>
              <a:rPr lang="fr-FR" spc="-10" dirty="0" err="1" smtClean="0">
                <a:latin typeface="Arial"/>
                <a:cs typeface="Arial"/>
              </a:rPr>
              <a:t>projects</a:t>
            </a:r>
            <a:endParaRPr lang="fr-FR" dirty="0"/>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2400" spc="5" dirty="0">
                <a:latin typeface="Arial"/>
                <a:cs typeface="Arial"/>
              </a:rPr>
              <a:t>Hadoop is supplemented by an </a:t>
            </a:r>
            <a:r>
              <a:rPr lang="en-US" sz="2400" dirty="0">
                <a:latin typeface="Arial"/>
                <a:cs typeface="Arial"/>
              </a:rPr>
              <a:t>extensive ecosystem </a:t>
            </a:r>
            <a:r>
              <a:rPr lang="en-US" sz="2400" spc="5" dirty="0">
                <a:latin typeface="Arial"/>
                <a:cs typeface="Arial"/>
              </a:rPr>
              <a:t>of open</a:t>
            </a:r>
            <a:r>
              <a:rPr lang="en-US" sz="2400" spc="-155" dirty="0">
                <a:latin typeface="Arial"/>
                <a:cs typeface="Arial"/>
              </a:rPr>
              <a:t> </a:t>
            </a:r>
            <a:r>
              <a:rPr lang="en-US" sz="2400" spc="5" dirty="0" smtClean="0">
                <a:latin typeface="Arial"/>
                <a:cs typeface="Arial"/>
              </a:rPr>
              <a:t>source projects</a:t>
            </a:r>
            <a:r>
              <a:rPr lang="en-US" sz="2400" spc="5" dirty="0">
                <a:latin typeface="Arial"/>
                <a:cs typeface="Arial"/>
              </a:rPr>
              <a:t>.</a:t>
            </a:r>
            <a:endParaRPr lang="en-US" sz="2400" dirty="0">
              <a:latin typeface="Arial"/>
              <a:cs typeface="Arial"/>
            </a:endParaRPr>
          </a:p>
        </p:txBody>
      </p:sp>
      <p:sp>
        <p:nvSpPr>
          <p:cNvPr id="4" name="object 10"/>
          <p:cNvSpPr/>
          <p:nvPr/>
        </p:nvSpPr>
        <p:spPr>
          <a:xfrm>
            <a:off x="4593904" y="1839199"/>
            <a:ext cx="1406131" cy="660310"/>
          </a:xfrm>
          <a:prstGeom prst="rect">
            <a:avLst/>
          </a:prstGeom>
          <a:blipFill>
            <a:blip r:embed="rId3" cstate="print"/>
            <a:stretch>
              <a:fillRect/>
            </a:stretch>
          </a:blipFill>
        </p:spPr>
        <p:txBody>
          <a:bodyPr wrap="square" lIns="0" tIns="0" rIns="0" bIns="0" rtlCol="0"/>
          <a:lstStyle/>
          <a:p>
            <a:endParaRPr/>
          </a:p>
        </p:txBody>
      </p:sp>
      <p:sp>
        <p:nvSpPr>
          <p:cNvPr id="5" name="object 11"/>
          <p:cNvSpPr/>
          <p:nvPr/>
        </p:nvSpPr>
        <p:spPr>
          <a:xfrm>
            <a:off x="4932040" y="3808873"/>
            <a:ext cx="1532085" cy="572265"/>
          </a:xfrm>
          <a:prstGeom prst="rect">
            <a:avLst/>
          </a:prstGeom>
          <a:blipFill>
            <a:blip r:embed="rId4" cstate="print"/>
            <a:stretch>
              <a:fillRect/>
            </a:stretch>
          </a:blipFill>
        </p:spPr>
        <p:txBody>
          <a:bodyPr wrap="square" lIns="0" tIns="0" rIns="0" bIns="0" rtlCol="0"/>
          <a:lstStyle/>
          <a:p>
            <a:endParaRPr/>
          </a:p>
        </p:txBody>
      </p:sp>
      <p:sp>
        <p:nvSpPr>
          <p:cNvPr id="6" name="object 12"/>
          <p:cNvSpPr/>
          <p:nvPr/>
        </p:nvSpPr>
        <p:spPr>
          <a:xfrm>
            <a:off x="2197735" y="3234026"/>
            <a:ext cx="853451" cy="1185813"/>
          </a:xfrm>
          <a:prstGeom prst="rect">
            <a:avLst/>
          </a:prstGeom>
          <a:blipFill>
            <a:blip r:embed="rId5" cstate="print"/>
            <a:stretch>
              <a:fillRect/>
            </a:stretch>
          </a:blipFill>
        </p:spPr>
        <p:txBody>
          <a:bodyPr wrap="square" lIns="0" tIns="0" rIns="0" bIns="0" rtlCol="0"/>
          <a:lstStyle/>
          <a:p>
            <a:endParaRPr/>
          </a:p>
        </p:txBody>
      </p:sp>
      <p:sp>
        <p:nvSpPr>
          <p:cNvPr id="7" name="object 13"/>
          <p:cNvSpPr/>
          <p:nvPr/>
        </p:nvSpPr>
        <p:spPr>
          <a:xfrm>
            <a:off x="1347137" y="5108560"/>
            <a:ext cx="2755887" cy="1637001"/>
          </a:xfrm>
          <a:prstGeom prst="rect">
            <a:avLst/>
          </a:prstGeom>
          <a:blipFill>
            <a:blip r:embed="rId6" cstate="print"/>
            <a:stretch>
              <a:fillRect/>
            </a:stretch>
          </a:blipFill>
        </p:spPr>
        <p:txBody>
          <a:bodyPr wrap="square" lIns="0" tIns="0" rIns="0" bIns="0" rtlCol="0"/>
          <a:lstStyle/>
          <a:p>
            <a:endParaRPr/>
          </a:p>
        </p:txBody>
      </p:sp>
      <p:sp>
        <p:nvSpPr>
          <p:cNvPr id="8" name="object 14"/>
          <p:cNvSpPr/>
          <p:nvPr/>
        </p:nvSpPr>
        <p:spPr>
          <a:xfrm>
            <a:off x="4841453" y="5047839"/>
            <a:ext cx="590268" cy="1262838"/>
          </a:xfrm>
          <a:prstGeom prst="rect">
            <a:avLst/>
          </a:prstGeom>
          <a:blipFill>
            <a:blip r:embed="rId7" cstate="print"/>
            <a:stretch>
              <a:fillRect/>
            </a:stretch>
          </a:blipFill>
        </p:spPr>
        <p:txBody>
          <a:bodyPr wrap="square" lIns="0" tIns="0" rIns="0" bIns="0" rtlCol="0"/>
          <a:lstStyle/>
          <a:p>
            <a:endParaRPr/>
          </a:p>
        </p:txBody>
      </p:sp>
      <p:sp>
        <p:nvSpPr>
          <p:cNvPr id="9" name="object 15"/>
          <p:cNvSpPr/>
          <p:nvPr/>
        </p:nvSpPr>
        <p:spPr>
          <a:xfrm>
            <a:off x="647414" y="3365801"/>
            <a:ext cx="805717" cy="1458408"/>
          </a:xfrm>
          <a:prstGeom prst="rect">
            <a:avLst/>
          </a:prstGeom>
          <a:blipFill>
            <a:blip r:embed="rId8" cstate="print"/>
            <a:stretch>
              <a:fillRect/>
            </a:stretch>
          </a:blipFill>
        </p:spPr>
        <p:txBody>
          <a:bodyPr wrap="square" lIns="0" tIns="0" rIns="0" bIns="0" rtlCol="0"/>
          <a:lstStyle/>
          <a:p>
            <a:endParaRPr/>
          </a:p>
        </p:txBody>
      </p:sp>
      <p:sp>
        <p:nvSpPr>
          <p:cNvPr id="10" name="object 16"/>
          <p:cNvSpPr/>
          <p:nvPr/>
        </p:nvSpPr>
        <p:spPr>
          <a:xfrm>
            <a:off x="3737510" y="2948578"/>
            <a:ext cx="856394" cy="1287257"/>
          </a:xfrm>
          <a:prstGeom prst="rect">
            <a:avLst/>
          </a:prstGeom>
          <a:blipFill>
            <a:blip r:embed="rId9" cstate="print"/>
            <a:stretch>
              <a:fillRect/>
            </a:stretch>
          </a:blipFill>
        </p:spPr>
        <p:txBody>
          <a:bodyPr wrap="square" lIns="0" tIns="0" rIns="0" bIns="0" rtlCol="0"/>
          <a:lstStyle/>
          <a:p>
            <a:endParaRPr/>
          </a:p>
        </p:txBody>
      </p:sp>
      <p:sp>
        <p:nvSpPr>
          <p:cNvPr id="11" name="object 17"/>
          <p:cNvSpPr/>
          <p:nvPr/>
        </p:nvSpPr>
        <p:spPr>
          <a:xfrm>
            <a:off x="6660232" y="4786656"/>
            <a:ext cx="1906181" cy="643809"/>
          </a:xfrm>
          <a:prstGeom prst="rect">
            <a:avLst/>
          </a:prstGeom>
          <a:blipFill>
            <a:blip r:embed="rId10" cstate="print"/>
            <a:stretch>
              <a:fillRect/>
            </a:stretch>
          </a:blipFill>
        </p:spPr>
        <p:txBody>
          <a:bodyPr wrap="square" lIns="0" tIns="0" rIns="0" bIns="0" rtlCol="0"/>
          <a:lstStyle/>
          <a:p>
            <a:endParaRPr/>
          </a:p>
        </p:txBody>
      </p:sp>
      <p:sp>
        <p:nvSpPr>
          <p:cNvPr id="12" name="object 18"/>
          <p:cNvSpPr/>
          <p:nvPr/>
        </p:nvSpPr>
        <p:spPr>
          <a:xfrm>
            <a:off x="6948264" y="2067121"/>
            <a:ext cx="1791512" cy="1525086"/>
          </a:xfrm>
          <a:prstGeom prst="rect">
            <a:avLst/>
          </a:prstGeom>
          <a:blipFill>
            <a:blip r:embed="rId11" cstate="print"/>
            <a:stretch>
              <a:fillRect/>
            </a:stretch>
          </a:blipFill>
        </p:spPr>
        <p:txBody>
          <a:bodyPr wrap="square" lIns="0" tIns="0" rIns="0" bIns="0" rtlCol="0"/>
          <a:lstStyle/>
          <a:p>
            <a:endParaRPr/>
          </a:p>
        </p:txBody>
      </p:sp>
      <p:sp>
        <p:nvSpPr>
          <p:cNvPr id="13" name="object 19"/>
          <p:cNvSpPr/>
          <p:nvPr/>
        </p:nvSpPr>
        <p:spPr>
          <a:xfrm>
            <a:off x="629094" y="1875261"/>
            <a:ext cx="1960700" cy="1276598"/>
          </a:xfrm>
          <a:prstGeom prst="rect">
            <a:avLst/>
          </a:prstGeom>
          <a:blipFill>
            <a:blip r:embed="rId1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890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en-US" spc="-15" dirty="0">
                <a:latin typeface="Arial"/>
                <a:cs typeface="Arial"/>
              </a:rPr>
              <a:t>Advantages </a:t>
            </a:r>
            <a:r>
              <a:rPr lang="en-US" spc="-5" dirty="0">
                <a:latin typeface="Arial"/>
                <a:cs typeface="Arial"/>
              </a:rPr>
              <a:t>and </a:t>
            </a:r>
            <a:r>
              <a:rPr lang="en-US" spc="-10" dirty="0">
                <a:latin typeface="Arial"/>
                <a:cs typeface="Arial"/>
              </a:rPr>
              <a:t>disadvantages </a:t>
            </a:r>
            <a:r>
              <a:rPr lang="en-US" spc="-5" dirty="0">
                <a:latin typeface="Arial"/>
                <a:cs typeface="Arial"/>
              </a:rPr>
              <a:t>of</a:t>
            </a:r>
            <a:r>
              <a:rPr lang="en-US" spc="50" dirty="0">
                <a:latin typeface="Arial"/>
                <a:cs typeface="Arial"/>
              </a:rPr>
              <a:t> </a:t>
            </a:r>
            <a:r>
              <a:rPr lang="en-US" spc="-10" dirty="0" smtClean="0">
                <a:latin typeface="Arial"/>
                <a:cs typeface="Arial"/>
              </a:rPr>
              <a:t>Hadoop</a:t>
            </a:r>
            <a:endParaRPr lang="en-US" dirty="0">
              <a:latin typeface="Arial"/>
              <a:cs typeface="Arial"/>
            </a:endParaRPr>
          </a:p>
        </p:txBody>
      </p:sp>
      <p:sp>
        <p:nvSpPr>
          <p:cNvPr id="3" name="Espace réservé du contenu 2"/>
          <p:cNvSpPr>
            <a:spLocks noGrp="1"/>
          </p:cNvSpPr>
          <p:nvPr>
            <p:ph idx="1"/>
          </p:nvPr>
        </p:nvSpPr>
        <p:spPr/>
        <p:txBody>
          <a:bodyPr/>
          <a:lstStyle/>
          <a:p>
            <a:pPr marL="162560" indent="-139065">
              <a:spcBef>
                <a:spcPts val="1315"/>
              </a:spcBef>
              <a:tabLst>
                <a:tab pos="163195" algn="l"/>
              </a:tabLst>
            </a:pPr>
            <a:r>
              <a:rPr lang="en-US" sz="1800" spc="5" dirty="0">
                <a:latin typeface="Arial"/>
                <a:cs typeface="Arial"/>
              </a:rPr>
              <a:t>Hadoop is good</a:t>
            </a:r>
            <a:r>
              <a:rPr lang="en-US" sz="1800" spc="-105" dirty="0">
                <a:latin typeface="Arial"/>
                <a:cs typeface="Arial"/>
              </a:rPr>
              <a:t> </a:t>
            </a:r>
            <a:r>
              <a:rPr lang="en-US" sz="1800" dirty="0">
                <a:latin typeface="Arial"/>
                <a:cs typeface="Arial"/>
              </a:rPr>
              <a:t>for:</a:t>
            </a:r>
          </a:p>
          <a:p>
            <a:pPr marL="298450" lvl="1" indent="-100965">
              <a:spcBef>
                <a:spcPts val="400"/>
              </a:spcBef>
              <a:buSzPct val="78260"/>
              <a:buFont typeface="Wingdings"/>
              <a:buChar char=""/>
              <a:tabLst>
                <a:tab pos="299085" algn="l"/>
              </a:tabLst>
            </a:pPr>
            <a:r>
              <a:rPr lang="en-US" sz="1800" spc="-10" dirty="0">
                <a:latin typeface="Arial"/>
                <a:cs typeface="Arial"/>
              </a:rPr>
              <a:t>processing massive amounts of data through</a:t>
            </a:r>
            <a:r>
              <a:rPr lang="en-US" sz="1800" spc="95" dirty="0">
                <a:latin typeface="Arial"/>
                <a:cs typeface="Arial"/>
              </a:rPr>
              <a:t> </a:t>
            </a:r>
            <a:r>
              <a:rPr lang="en-US" sz="1800" spc="-10" dirty="0">
                <a:latin typeface="Arial"/>
                <a:cs typeface="Arial"/>
              </a:rPr>
              <a:t>parallelism</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15" dirty="0">
                <a:latin typeface="Arial"/>
                <a:cs typeface="Arial"/>
              </a:rPr>
              <a:t>handling </a:t>
            </a:r>
            <a:r>
              <a:rPr lang="en-US" sz="1800" spc="20" dirty="0">
                <a:latin typeface="Arial"/>
                <a:cs typeface="Arial"/>
              </a:rPr>
              <a:t>a </a:t>
            </a:r>
            <a:r>
              <a:rPr lang="en-US" sz="1800" spc="10" dirty="0">
                <a:latin typeface="Arial"/>
                <a:cs typeface="Arial"/>
              </a:rPr>
              <a:t>variety of </a:t>
            </a:r>
            <a:r>
              <a:rPr lang="en-US" sz="1800" spc="15" dirty="0">
                <a:latin typeface="Arial"/>
                <a:cs typeface="Arial"/>
              </a:rPr>
              <a:t>data (structured, unstructured,</a:t>
            </a:r>
            <a:r>
              <a:rPr lang="en-US" sz="1800" spc="114" dirty="0">
                <a:latin typeface="Arial"/>
                <a:cs typeface="Arial"/>
              </a:rPr>
              <a:t> </a:t>
            </a:r>
            <a:r>
              <a:rPr lang="en-US" sz="1800" spc="15" dirty="0">
                <a:latin typeface="Arial"/>
                <a:cs typeface="Arial"/>
              </a:rPr>
              <a:t>semi-structured)</a:t>
            </a:r>
            <a:endParaRPr lang="en-US" sz="1800" dirty="0">
              <a:latin typeface="Arial"/>
              <a:cs typeface="Arial"/>
            </a:endParaRPr>
          </a:p>
          <a:p>
            <a:pPr marL="298450" lvl="1" indent="-100965">
              <a:spcBef>
                <a:spcPts val="455"/>
              </a:spcBef>
              <a:buSzPct val="81818"/>
              <a:buFont typeface="Wingdings"/>
              <a:buChar char=""/>
              <a:tabLst>
                <a:tab pos="299085" algn="l"/>
              </a:tabLst>
            </a:pPr>
            <a:r>
              <a:rPr lang="en-US" sz="1800" spc="15" dirty="0">
                <a:latin typeface="Arial"/>
                <a:cs typeface="Arial"/>
              </a:rPr>
              <a:t>using inexpensive commodity</a:t>
            </a:r>
            <a:r>
              <a:rPr lang="en-US" sz="1800" spc="30" dirty="0">
                <a:latin typeface="Arial"/>
                <a:cs typeface="Arial"/>
              </a:rPr>
              <a:t> </a:t>
            </a:r>
            <a:r>
              <a:rPr lang="en-US" sz="1800" spc="15" dirty="0" smtClean="0">
                <a:latin typeface="Arial"/>
                <a:cs typeface="Arial"/>
              </a:rPr>
              <a:t>hardware</a:t>
            </a:r>
          </a:p>
          <a:p>
            <a:pPr marL="298450" lvl="1" indent="-100965">
              <a:spcBef>
                <a:spcPts val="455"/>
              </a:spcBef>
              <a:buSzPct val="81818"/>
              <a:buFont typeface="Wingdings"/>
              <a:buChar char=""/>
              <a:tabLst>
                <a:tab pos="299085" algn="l"/>
              </a:tabLst>
            </a:pPr>
            <a:endParaRPr lang="en-US" sz="1800" dirty="0">
              <a:latin typeface="Arial"/>
              <a:cs typeface="Arial"/>
            </a:endParaRPr>
          </a:p>
          <a:p>
            <a:pPr marL="162560" indent="-139065">
              <a:spcBef>
                <a:spcPts val="475"/>
              </a:spcBef>
              <a:tabLst>
                <a:tab pos="163195" algn="l"/>
              </a:tabLst>
            </a:pPr>
            <a:r>
              <a:rPr lang="en-US" sz="1800" spc="5" dirty="0">
                <a:latin typeface="Arial"/>
                <a:cs typeface="Arial"/>
              </a:rPr>
              <a:t>Hadoop is not good</a:t>
            </a:r>
            <a:r>
              <a:rPr lang="en-US" sz="1800" spc="-140" dirty="0">
                <a:latin typeface="Arial"/>
                <a:cs typeface="Arial"/>
              </a:rPr>
              <a:t> </a:t>
            </a:r>
            <a:r>
              <a:rPr lang="en-US" sz="1800" spc="5" dirty="0">
                <a:latin typeface="Arial"/>
                <a:cs typeface="Arial"/>
              </a:rPr>
              <a:t>for:</a:t>
            </a:r>
            <a:endParaRPr lang="en-US" sz="1800" dirty="0">
              <a:latin typeface="Arial"/>
              <a:cs typeface="Arial"/>
            </a:endParaRPr>
          </a:p>
          <a:p>
            <a:pPr marL="298450" lvl="1" indent="-100965">
              <a:spcBef>
                <a:spcPts val="459"/>
              </a:spcBef>
              <a:buSzPct val="81818"/>
              <a:buFont typeface="Wingdings"/>
              <a:buChar char=""/>
              <a:tabLst>
                <a:tab pos="299085" algn="l"/>
              </a:tabLst>
            </a:pPr>
            <a:r>
              <a:rPr lang="en-US" sz="1800" spc="15" dirty="0">
                <a:latin typeface="Arial"/>
                <a:cs typeface="Arial"/>
              </a:rPr>
              <a:t>processing transactions (random</a:t>
            </a:r>
            <a:r>
              <a:rPr lang="en-US" sz="1800" spc="30" dirty="0">
                <a:latin typeface="Arial"/>
                <a:cs typeface="Arial"/>
              </a:rPr>
              <a:t> </a:t>
            </a:r>
            <a:r>
              <a:rPr lang="en-US" sz="1800" spc="20" dirty="0">
                <a:latin typeface="Arial"/>
                <a:cs typeface="Arial"/>
              </a:rPr>
              <a:t>access)</a:t>
            </a:r>
            <a:endParaRPr lang="en-US" sz="1800" dirty="0">
              <a:latin typeface="Arial"/>
              <a:cs typeface="Arial"/>
            </a:endParaRPr>
          </a:p>
          <a:p>
            <a:pPr marL="298450" lvl="1" indent="-100965">
              <a:spcBef>
                <a:spcPts val="465"/>
              </a:spcBef>
              <a:buSzPct val="81818"/>
              <a:buFont typeface="Wingdings"/>
              <a:buChar char=""/>
              <a:tabLst>
                <a:tab pos="299085" algn="l"/>
              </a:tabLst>
            </a:pPr>
            <a:r>
              <a:rPr lang="en-US" sz="1800" spc="20" dirty="0">
                <a:latin typeface="Arial"/>
                <a:cs typeface="Arial"/>
              </a:rPr>
              <a:t>when </a:t>
            </a:r>
            <a:r>
              <a:rPr lang="en-US" sz="1800" spc="15" dirty="0">
                <a:latin typeface="Arial"/>
                <a:cs typeface="Arial"/>
              </a:rPr>
              <a:t>work cannot be</a:t>
            </a:r>
            <a:r>
              <a:rPr lang="en-US" sz="1800" spc="20" dirty="0">
                <a:latin typeface="Arial"/>
                <a:cs typeface="Arial"/>
              </a:rPr>
              <a:t> </a:t>
            </a:r>
            <a:r>
              <a:rPr lang="en-US" sz="1800" spc="10" dirty="0">
                <a:latin typeface="Arial"/>
                <a:cs typeface="Arial"/>
              </a:rPr>
              <a:t>parallelized</a:t>
            </a:r>
            <a:endParaRPr lang="en-US" sz="1800" dirty="0">
              <a:latin typeface="Arial"/>
              <a:cs typeface="Arial"/>
            </a:endParaRPr>
          </a:p>
          <a:p>
            <a:pPr marL="298450" lvl="1" indent="-100965">
              <a:spcBef>
                <a:spcPts val="455"/>
              </a:spcBef>
              <a:buSzPct val="81818"/>
              <a:buFont typeface="Wingdings"/>
              <a:buChar char=""/>
              <a:tabLst>
                <a:tab pos="299085" algn="l"/>
              </a:tabLst>
            </a:pPr>
            <a:r>
              <a:rPr lang="en-US" sz="1800" spc="15" dirty="0">
                <a:latin typeface="Arial"/>
                <a:cs typeface="Arial"/>
              </a:rPr>
              <a:t>low latency data</a:t>
            </a:r>
            <a:r>
              <a:rPr lang="en-US" sz="1800" dirty="0">
                <a:latin typeface="Arial"/>
                <a:cs typeface="Arial"/>
              </a:rPr>
              <a:t> </a:t>
            </a:r>
            <a:r>
              <a:rPr lang="en-US" sz="1800" spc="20" dirty="0">
                <a:latin typeface="Arial"/>
                <a:cs typeface="Arial"/>
              </a:rPr>
              <a:t>access</a:t>
            </a:r>
            <a:endParaRPr lang="en-US" sz="1800" dirty="0">
              <a:latin typeface="Arial"/>
              <a:cs typeface="Arial"/>
            </a:endParaRPr>
          </a:p>
          <a:p>
            <a:pPr marL="298450" lvl="1" indent="-100965">
              <a:spcBef>
                <a:spcPts val="415"/>
              </a:spcBef>
              <a:buSzPct val="78260"/>
              <a:buFont typeface="Wingdings"/>
              <a:buChar char=""/>
              <a:tabLst>
                <a:tab pos="299085" algn="l"/>
              </a:tabLst>
            </a:pPr>
            <a:r>
              <a:rPr lang="en-US" sz="1800" spc="-10" dirty="0">
                <a:latin typeface="Arial"/>
                <a:cs typeface="Arial"/>
              </a:rPr>
              <a:t>processing lots of small</a:t>
            </a:r>
            <a:r>
              <a:rPr lang="en-US" sz="1800" spc="15" dirty="0">
                <a:latin typeface="Arial"/>
                <a:cs typeface="Arial"/>
              </a:rPr>
              <a:t> </a:t>
            </a:r>
            <a:r>
              <a:rPr lang="en-US" sz="1800" spc="-5" dirty="0">
                <a:latin typeface="Arial"/>
                <a:cs typeface="Arial"/>
              </a:rPr>
              <a:t>files</a:t>
            </a:r>
            <a:endParaRPr lang="en-US" sz="1800" dirty="0">
              <a:latin typeface="Arial"/>
              <a:cs typeface="Arial"/>
            </a:endParaRPr>
          </a:p>
          <a:p>
            <a:pPr marL="298450" lvl="1" indent="-100965">
              <a:spcBef>
                <a:spcPts val="450"/>
              </a:spcBef>
              <a:buSzPct val="81818"/>
              <a:buFont typeface="Wingdings"/>
              <a:buChar char=""/>
              <a:tabLst>
                <a:tab pos="299085" algn="l"/>
              </a:tabLst>
            </a:pPr>
            <a:r>
              <a:rPr lang="en-US" sz="1800" spc="15" dirty="0">
                <a:latin typeface="Arial"/>
                <a:cs typeface="Arial"/>
              </a:rPr>
              <a:t>intensive calculations with small amounts </a:t>
            </a:r>
            <a:r>
              <a:rPr lang="en-US" sz="1800" spc="10" dirty="0">
                <a:latin typeface="Arial"/>
                <a:cs typeface="Arial"/>
              </a:rPr>
              <a:t>of</a:t>
            </a:r>
            <a:r>
              <a:rPr lang="en-US" sz="1800" spc="15" dirty="0">
                <a:latin typeface="Arial"/>
                <a:cs typeface="Arial"/>
              </a:rPr>
              <a:t> </a:t>
            </a:r>
            <a:r>
              <a:rPr lang="en-US" sz="1800" spc="10" dirty="0">
                <a:latin typeface="Arial"/>
                <a:cs typeface="Arial"/>
              </a:rPr>
              <a:t>data</a:t>
            </a:r>
            <a:endParaRPr lang="en-US" sz="1800" dirty="0">
              <a:latin typeface="Arial"/>
              <a:cs typeface="Arial"/>
            </a:endParaRPr>
          </a:p>
        </p:txBody>
      </p:sp>
    </p:spTree>
    <p:extLst>
      <p:ext uri="{BB962C8B-B14F-4D97-AF65-F5344CB8AC3E}">
        <p14:creationId xmlns:p14="http://schemas.microsoft.com/office/powerpoint/2010/main" val="376013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nd Content">
  <a:themeElements>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fontScheme name="IBM Analytics E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lIns="92976" tIns="46488" rIns="92976" bIns="46488"/>
      <a:lstStyle>
        <a:defPPr>
          <a:defRPr dirty="0"/>
        </a:defPPr>
      </a:lstStyle>
    </a:spDef>
  </a:objectDefaults>
  <a:extraClrSchemeLst/>
  <a:extLst>
    <a:ext uri="{05A4C25C-085E-4340-85A3-A5531E510DB2}">
      <thm15:themeFamily xmlns="" xmlns:thm15="http://schemas.microsoft.com/office/thememl/2012/main" name="IBM_Analytics_Cloud_Education_Template_V2.potm" id="{B63C468E-1E6C-4864-8AF4-856C544AAB5A}" vid="{D1016376-05C2-4182-BD39-BA15DCE26E5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themeOverride>
</file>

<file path=docProps/app.xml><?xml version="1.0" encoding="utf-8"?>
<Properties xmlns="http://schemas.openxmlformats.org/officeDocument/2006/extended-properties" xmlns:vt="http://schemas.openxmlformats.org/officeDocument/2006/docPropsVTypes">
  <Template/>
  <TotalTime>4593</TotalTime>
  <Words>8952</Words>
  <Application>Microsoft Office PowerPoint</Application>
  <PresentationFormat>Affichage à l'écran (4:3)</PresentationFormat>
  <Paragraphs>682</Paragraphs>
  <Slides>33</Slides>
  <Notes>24</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Title and Content</vt:lpstr>
      <vt:lpstr>Hadoop and HDFS</vt:lpstr>
      <vt:lpstr>Unit objectives</vt:lpstr>
      <vt:lpstr>The importance of Hadoop</vt:lpstr>
      <vt:lpstr>Hardware improvements through the years</vt:lpstr>
      <vt:lpstr>What hardware is not used for Hadoop*</vt:lpstr>
      <vt:lpstr>Parallel data processing is the answer</vt:lpstr>
      <vt:lpstr>What is Hadoop?</vt:lpstr>
      <vt:lpstr>Hadoop open source projects</vt:lpstr>
      <vt:lpstr>Advantages and disadvantages of Hadoop</vt:lpstr>
      <vt:lpstr>Timeline for Hadoop</vt:lpstr>
      <vt:lpstr>Hadoop: Major components</vt:lpstr>
      <vt:lpstr>Brief introduction to HDFS and MapReduce</vt:lpstr>
      <vt:lpstr>Hadoop Distributed File System (HDFS) principles</vt:lpstr>
      <vt:lpstr>HDFS architecture</vt:lpstr>
      <vt:lpstr>HDFS blocks</vt:lpstr>
      <vt:lpstr>HDFS replication of blocks</vt:lpstr>
      <vt:lpstr>Setting rack network topology (Rack Awareness)</vt:lpstr>
      <vt:lpstr>Compression of files</vt:lpstr>
      <vt:lpstr>Which compression format should I use?</vt:lpstr>
      <vt:lpstr>NameNode startup It does preserve some state about the files (name, path, size, block size, block IDs etc), just not the physical location of where the blocks are</vt:lpstr>
      <vt:lpstr>NameNode files (as stored in HDFS)</vt:lpstr>
      <vt:lpstr>Adding a file to HDFS: replication pipelining</vt:lpstr>
      <vt:lpstr>Managing the cluster*</vt:lpstr>
      <vt:lpstr>HDFS-2 NameNode HA (High Availability)</vt:lpstr>
      <vt:lpstr>Secondary NameNode</vt:lpstr>
      <vt:lpstr>Possible FileSystem setup approaches</vt:lpstr>
      <vt:lpstr>Federated NameNode (HDFS2)</vt:lpstr>
      <vt:lpstr>fs: file system shell (1 of 4)</vt:lpstr>
      <vt:lpstr>fs: file system shell (2 of 4)</vt:lpstr>
      <vt:lpstr>fs: file system shell (3 of 4)</vt:lpstr>
      <vt:lpstr>fs: file system shell (4 of 4)</vt:lpstr>
      <vt:lpstr>Unit summary</vt:lpstr>
      <vt:lpstr>Checkpoint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nouha</dc:creator>
  <cp:lastModifiedBy>nouha</cp:lastModifiedBy>
  <cp:revision>77</cp:revision>
  <dcterms:created xsi:type="dcterms:W3CDTF">2019-02-08T14:36:51Z</dcterms:created>
  <dcterms:modified xsi:type="dcterms:W3CDTF">2020-10-27T07:58:38Z</dcterms:modified>
</cp:coreProperties>
</file>