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9"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00"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6441" autoAdjust="0"/>
  </p:normalViewPr>
  <p:slideViewPr>
    <p:cSldViewPr>
      <p:cViewPr>
        <p:scale>
          <a:sx n="80" d="100"/>
          <a:sy n="80" d="100"/>
        </p:scale>
        <p:origin x="-1092" y="3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25187-43EA-4158-A29D-0F9DAD07B87A}" type="datetimeFigureOut">
              <a:rPr lang="fr-FR" smtClean="0"/>
              <a:t>15/02/2022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414F2-576A-4C5D-AD75-D4B866D424ED}" type="slidenum">
              <a:rPr lang="fr-FR" smtClean="0"/>
              <a:t>‹N°›</a:t>
            </a:fld>
            <a:endParaRPr lang="fr-FR"/>
          </a:p>
        </p:txBody>
      </p:sp>
    </p:spTree>
    <p:extLst>
      <p:ext uri="{BB962C8B-B14F-4D97-AF65-F5344CB8AC3E}">
        <p14:creationId xmlns:p14="http://schemas.microsoft.com/office/powerpoint/2010/main" val="171552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ipython.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fr.wikipedia.org/wiki/Anglais_am%C3%A9ricain" TargetMode="External"/><Relationship Id="rId7" Type="http://schemas.openxmlformats.org/officeDocument/2006/relationships/hyperlink" Target="https://fr.wikipedia.org/wiki/Remote_procedure_call"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fr.wikipedia.org/wiki/Serveur_mandataire" TargetMode="External"/><Relationship Id="rId5" Type="http://schemas.openxmlformats.org/officeDocument/2006/relationships/hyperlink" Target="https://fr.wikipedia.org/wiki/Persistance_(informatique)" TargetMode="External"/><Relationship Id="rId4" Type="http://schemas.openxmlformats.org/officeDocument/2006/relationships/hyperlink" Target="https://fr.wiktionary.org/wiki/atom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park.apache.org/documentation.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scala-lang.org/tutorials/scala-for-java-programmer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5900"/>
              </a:lnSpc>
              <a:spcBef>
                <a:spcPts val="615"/>
              </a:spcBef>
            </a:pPr>
            <a:r>
              <a:rPr lang="en-US" sz="1200" spc="-30" dirty="0" smtClean="0">
                <a:latin typeface="Arial"/>
                <a:cs typeface="Arial"/>
              </a:rPr>
              <a:t>There </a:t>
            </a:r>
            <a:r>
              <a:rPr lang="en-US" sz="1200" spc="-15" dirty="0" smtClean="0">
                <a:latin typeface="Arial"/>
                <a:cs typeface="Arial"/>
              </a:rPr>
              <a:t>is </a:t>
            </a:r>
            <a:r>
              <a:rPr lang="en-US" sz="1200" spc="-25" dirty="0" smtClean="0">
                <a:latin typeface="Arial"/>
                <a:cs typeface="Arial"/>
              </a:rPr>
              <a:t>an explosion </a:t>
            </a:r>
            <a:r>
              <a:rPr lang="en-US" sz="1200" spc="-20" dirty="0" smtClean="0">
                <a:latin typeface="Arial"/>
                <a:cs typeface="Arial"/>
              </a:rPr>
              <a:t>of </a:t>
            </a:r>
            <a:r>
              <a:rPr lang="en-US" sz="1200" spc="-25" dirty="0" smtClean="0">
                <a:latin typeface="Arial"/>
                <a:cs typeface="Arial"/>
              </a:rPr>
              <a:t>data, </a:t>
            </a:r>
            <a:r>
              <a:rPr lang="en-US" sz="1200" spc="-20" dirty="0" smtClean="0">
                <a:latin typeface="Arial"/>
                <a:cs typeface="Arial"/>
              </a:rPr>
              <a:t>and </a:t>
            </a:r>
            <a:r>
              <a:rPr lang="en-US" sz="1200" spc="-25" dirty="0" smtClean="0">
                <a:latin typeface="Arial"/>
                <a:cs typeface="Arial"/>
              </a:rPr>
              <a:t>no matter where you </a:t>
            </a:r>
            <a:r>
              <a:rPr lang="en-US" sz="1200" spc="-20" dirty="0" smtClean="0">
                <a:latin typeface="Arial"/>
                <a:cs typeface="Arial"/>
              </a:rPr>
              <a:t>look, </a:t>
            </a:r>
            <a:r>
              <a:rPr lang="en-US" sz="1200" spc="-25" dirty="0" smtClean="0">
                <a:latin typeface="Arial"/>
                <a:cs typeface="Arial"/>
              </a:rPr>
              <a:t>data </a:t>
            </a:r>
            <a:r>
              <a:rPr lang="en-US" sz="1200" spc="-15" dirty="0" smtClean="0">
                <a:latin typeface="Arial"/>
                <a:cs typeface="Arial"/>
              </a:rPr>
              <a:t>is </a:t>
            </a:r>
            <a:r>
              <a:rPr lang="en-US" sz="1200" spc="-30" dirty="0" smtClean="0">
                <a:latin typeface="Arial"/>
                <a:cs typeface="Arial"/>
              </a:rPr>
              <a:t>everywhere. </a:t>
            </a:r>
            <a:r>
              <a:rPr lang="en-US" sz="1200" spc="-25" dirty="0" smtClean="0">
                <a:latin typeface="Arial"/>
                <a:cs typeface="Arial"/>
              </a:rPr>
              <a:t>You  </a:t>
            </a:r>
            <a:r>
              <a:rPr lang="en-US" sz="1200" spc="-30" dirty="0" smtClean="0">
                <a:latin typeface="Arial"/>
                <a:cs typeface="Arial"/>
              </a:rPr>
              <a:t>get data </a:t>
            </a:r>
            <a:r>
              <a:rPr lang="en-US" sz="1200" spc="-25" dirty="0" smtClean="0">
                <a:latin typeface="Arial"/>
                <a:cs typeface="Arial"/>
              </a:rPr>
              <a:t>from </a:t>
            </a:r>
            <a:r>
              <a:rPr lang="en-US" sz="1200" spc="-30" dirty="0" smtClean="0">
                <a:latin typeface="Arial"/>
                <a:cs typeface="Arial"/>
              </a:rPr>
              <a:t>social </a:t>
            </a:r>
            <a:r>
              <a:rPr lang="en-US" sz="1200" spc="-20" dirty="0" smtClean="0">
                <a:latin typeface="Arial"/>
                <a:cs typeface="Arial"/>
              </a:rPr>
              <a:t>media such </a:t>
            </a:r>
            <a:r>
              <a:rPr lang="en-US" sz="1200" spc="-25" dirty="0" smtClean="0">
                <a:latin typeface="Arial"/>
                <a:cs typeface="Arial"/>
              </a:rPr>
              <a:t>as Twitter feeds, </a:t>
            </a:r>
            <a:r>
              <a:rPr lang="en-US" sz="1200" spc="-30" dirty="0" smtClean="0">
                <a:latin typeface="Arial"/>
                <a:cs typeface="Arial"/>
              </a:rPr>
              <a:t>Facebook </a:t>
            </a:r>
            <a:r>
              <a:rPr lang="en-US" sz="1200" spc="-25" dirty="0" smtClean="0">
                <a:latin typeface="Arial"/>
                <a:cs typeface="Arial"/>
              </a:rPr>
              <a:t>posts, </a:t>
            </a:r>
            <a:r>
              <a:rPr lang="en-US" sz="1200" spc="-20" dirty="0" smtClean="0">
                <a:latin typeface="Arial"/>
                <a:cs typeface="Arial"/>
              </a:rPr>
              <a:t>SMS, and </a:t>
            </a:r>
            <a:r>
              <a:rPr lang="en-US" sz="1200" spc="-5" dirty="0" smtClean="0">
                <a:latin typeface="Arial"/>
                <a:cs typeface="Arial"/>
              </a:rPr>
              <a:t>a </a:t>
            </a:r>
            <a:r>
              <a:rPr lang="en-US" sz="1200" spc="-25" dirty="0" smtClean="0">
                <a:latin typeface="Arial"/>
                <a:cs typeface="Arial"/>
              </a:rPr>
              <a:t>variety  </a:t>
            </a:r>
            <a:r>
              <a:rPr lang="en-US" sz="1200" spc="-20" dirty="0" smtClean="0">
                <a:latin typeface="Arial"/>
                <a:cs typeface="Arial"/>
              </a:rPr>
              <a:t>of </a:t>
            </a:r>
            <a:r>
              <a:rPr lang="en-US" sz="1200" spc="-25" dirty="0" smtClean="0">
                <a:latin typeface="Arial"/>
                <a:cs typeface="Arial"/>
              </a:rPr>
              <a:t>others. </a:t>
            </a:r>
            <a:r>
              <a:rPr lang="en-US" sz="1200" spc="-20" dirty="0" smtClean="0">
                <a:latin typeface="Arial"/>
                <a:cs typeface="Arial"/>
              </a:rPr>
              <a:t>The </a:t>
            </a:r>
            <a:r>
              <a:rPr lang="en-US" sz="1200" spc="-25" dirty="0" smtClean="0">
                <a:latin typeface="Arial"/>
                <a:cs typeface="Arial"/>
              </a:rPr>
              <a:t>need </a:t>
            </a:r>
            <a:r>
              <a:rPr lang="en-US" sz="1200" spc="-5" dirty="0" smtClean="0">
                <a:latin typeface="Arial"/>
                <a:cs typeface="Arial"/>
              </a:rPr>
              <a:t>to </a:t>
            </a:r>
            <a:r>
              <a:rPr lang="en-US" sz="1200" spc="-10" dirty="0" smtClean="0">
                <a:latin typeface="Arial"/>
                <a:cs typeface="Arial"/>
              </a:rPr>
              <a:t>be </a:t>
            </a:r>
            <a:r>
              <a:rPr lang="en-US" sz="1200" spc="-25" dirty="0" smtClean="0">
                <a:latin typeface="Arial"/>
                <a:cs typeface="Arial"/>
              </a:rPr>
              <a:t>able </a:t>
            </a:r>
            <a:r>
              <a:rPr lang="en-US" sz="1200" spc="-5" dirty="0" smtClean="0">
                <a:latin typeface="Arial"/>
                <a:cs typeface="Arial"/>
              </a:rPr>
              <a:t>to </a:t>
            </a:r>
            <a:r>
              <a:rPr lang="en-US" sz="1200" spc="-25" dirty="0" smtClean="0">
                <a:latin typeface="Arial"/>
                <a:cs typeface="Arial"/>
              </a:rPr>
              <a:t>process those data as </a:t>
            </a:r>
            <a:r>
              <a:rPr lang="en-US" sz="1200" spc="-20" dirty="0" smtClean="0">
                <a:latin typeface="Arial"/>
                <a:cs typeface="Arial"/>
              </a:rPr>
              <a:t>quickly </a:t>
            </a:r>
            <a:r>
              <a:rPr lang="en-US" sz="1200" spc="-25" dirty="0" smtClean="0">
                <a:latin typeface="Arial"/>
                <a:cs typeface="Arial"/>
              </a:rPr>
              <a:t>as </a:t>
            </a:r>
            <a:r>
              <a:rPr lang="en-US" sz="1200" spc="-30" dirty="0" smtClean="0">
                <a:latin typeface="Arial"/>
                <a:cs typeface="Arial"/>
              </a:rPr>
              <a:t>possible </a:t>
            </a:r>
            <a:r>
              <a:rPr lang="en-US" sz="1200" spc="-25" dirty="0" smtClean="0">
                <a:latin typeface="Arial"/>
                <a:cs typeface="Arial"/>
              </a:rPr>
              <a:t>becomes  more important than ever. </a:t>
            </a:r>
            <a:r>
              <a:rPr lang="en-US" sz="1200" spc="-20" dirty="0" smtClean="0">
                <a:latin typeface="Arial"/>
                <a:cs typeface="Arial"/>
              </a:rPr>
              <a:t>How </a:t>
            </a:r>
            <a:r>
              <a:rPr lang="en-US" sz="1200" spc="-15" dirty="0" smtClean="0">
                <a:latin typeface="Arial"/>
                <a:cs typeface="Arial"/>
              </a:rPr>
              <a:t>can </a:t>
            </a:r>
            <a:r>
              <a:rPr lang="en-US" sz="1200" spc="-25" dirty="0" smtClean="0">
                <a:latin typeface="Arial"/>
                <a:cs typeface="Arial"/>
              </a:rPr>
              <a:t>you </a:t>
            </a:r>
            <a:r>
              <a:rPr lang="en-US" sz="1200" spc="-20" dirty="0" smtClean="0">
                <a:latin typeface="Arial"/>
                <a:cs typeface="Arial"/>
              </a:rPr>
              <a:t>find out </a:t>
            </a:r>
            <a:r>
              <a:rPr lang="en-US" sz="1200" spc="-30" dirty="0" smtClean="0">
                <a:latin typeface="Arial"/>
                <a:cs typeface="Arial"/>
              </a:rPr>
              <a:t>what your customers want </a:t>
            </a:r>
            <a:r>
              <a:rPr lang="en-US" sz="1200" spc="-20" dirty="0" smtClean="0">
                <a:latin typeface="Arial"/>
                <a:cs typeface="Arial"/>
              </a:rPr>
              <a:t>and </a:t>
            </a:r>
            <a:r>
              <a:rPr lang="en-US" sz="1200" spc="-10" dirty="0" smtClean="0">
                <a:latin typeface="Arial"/>
                <a:cs typeface="Arial"/>
              </a:rPr>
              <a:t>be </a:t>
            </a:r>
            <a:r>
              <a:rPr lang="en-US" sz="1200" spc="-30" dirty="0" smtClean="0">
                <a:latin typeface="Arial"/>
                <a:cs typeface="Arial"/>
              </a:rPr>
              <a:t>able  </a:t>
            </a:r>
            <a:r>
              <a:rPr lang="en-US" sz="1200" spc="-20" dirty="0" smtClean="0">
                <a:latin typeface="Arial"/>
                <a:cs typeface="Arial"/>
              </a:rPr>
              <a:t>to</a:t>
            </a:r>
            <a:r>
              <a:rPr lang="en-US" sz="1200" spc="-60" dirty="0" smtClean="0">
                <a:latin typeface="Arial"/>
                <a:cs typeface="Arial"/>
              </a:rPr>
              <a:t> </a:t>
            </a:r>
            <a:r>
              <a:rPr lang="en-US" sz="1200" spc="-25" dirty="0" smtClean="0">
                <a:latin typeface="Arial"/>
                <a:cs typeface="Arial"/>
              </a:rPr>
              <a:t>offer</a:t>
            </a:r>
            <a:r>
              <a:rPr lang="en-US" sz="1200" spc="-55" dirty="0" smtClean="0">
                <a:latin typeface="Arial"/>
                <a:cs typeface="Arial"/>
              </a:rPr>
              <a:t> </a:t>
            </a:r>
            <a:r>
              <a:rPr lang="en-US" sz="1200" spc="-15" dirty="0" smtClean="0">
                <a:latin typeface="Arial"/>
                <a:cs typeface="Arial"/>
              </a:rPr>
              <a:t>it</a:t>
            </a:r>
            <a:r>
              <a:rPr lang="en-US" sz="1200" spc="-3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30" dirty="0" smtClean="0">
                <a:latin typeface="Arial"/>
                <a:cs typeface="Arial"/>
              </a:rPr>
              <a:t>them </a:t>
            </a:r>
            <a:r>
              <a:rPr lang="en-US" sz="1200" spc="-25" dirty="0" smtClean="0">
                <a:latin typeface="Arial"/>
                <a:cs typeface="Arial"/>
              </a:rPr>
              <a:t>right </a:t>
            </a:r>
            <a:r>
              <a:rPr lang="en-US" sz="1200" spc="-30" dirty="0" smtClean="0">
                <a:latin typeface="Arial"/>
                <a:cs typeface="Arial"/>
              </a:rPr>
              <a:t>away?</a:t>
            </a:r>
            <a:r>
              <a:rPr lang="en-US" sz="1200" spc="-5" dirty="0" smtClean="0">
                <a:latin typeface="Arial"/>
                <a:cs typeface="Arial"/>
              </a:rPr>
              <a:t> </a:t>
            </a:r>
            <a:r>
              <a:rPr lang="en-US" sz="1200" spc="-25" dirty="0" smtClean="0">
                <a:latin typeface="Arial"/>
                <a:cs typeface="Arial"/>
              </a:rPr>
              <a:t>You</a:t>
            </a:r>
            <a:r>
              <a:rPr lang="en-US" sz="1200" spc="-60" dirty="0" smtClean="0">
                <a:latin typeface="Arial"/>
                <a:cs typeface="Arial"/>
              </a:rPr>
              <a:t> </a:t>
            </a:r>
            <a:r>
              <a:rPr lang="en-US" sz="1200" spc="-10" dirty="0" smtClean="0">
                <a:latin typeface="Arial"/>
                <a:cs typeface="Arial"/>
              </a:rPr>
              <a:t>do</a:t>
            </a:r>
            <a:r>
              <a:rPr lang="en-US" sz="1200" spc="-55" dirty="0" smtClean="0">
                <a:latin typeface="Arial"/>
                <a:cs typeface="Arial"/>
              </a:rPr>
              <a:t> </a:t>
            </a:r>
            <a:r>
              <a:rPr lang="en-US" sz="1200" spc="-20" dirty="0" smtClean="0">
                <a:latin typeface="Arial"/>
                <a:cs typeface="Arial"/>
              </a:rPr>
              <a:t>not</a:t>
            </a:r>
            <a:r>
              <a:rPr lang="en-US" sz="1200" spc="-25" dirty="0" smtClean="0">
                <a:latin typeface="Arial"/>
                <a:cs typeface="Arial"/>
              </a:rPr>
              <a:t> </a:t>
            </a:r>
            <a:r>
              <a:rPr lang="en-US" sz="1200" spc="-30" dirty="0" smtClean="0">
                <a:latin typeface="Arial"/>
                <a:cs typeface="Arial"/>
              </a:rPr>
              <a:t>want</a:t>
            </a:r>
            <a:r>
              <a:rPr lang="en-US" sz="1200" spc="-55" dirty="0" smtClean="0">
                <a:latin typeface="Arial"/>
                <a:cs typeface="Arial"/>
              </a:rPr>
              <a:t> </a:t>
            </a:r>
            <a:r>
              <a:rPr lang="en-US" sz="1200" spc="-5" dirty="0" smtClean="0">
                <a:latin typeface="Arial"/>
                <a:cs typeface="Arial"/>
              </a:rPr>
              <a:t>to</a:t>
            </a:r>
            <a:r>
              <a:rPr lang="en-US" sz="1200" spc="-30" dirty="0" smtClean="0">
                <a:latin typeface="Arial"/>
                <a:cs typeface="Arial"/>
              </a:rPr>
              <a:t> wait hours</a:t>
            </a:r>
            <a:r>
              <a:rPr lang="en-US" sz="1200" spc="-20" dirty="0" smtClean="0">
                <a:latin typeface="Arial"/>
                <a:cs typeface="Arial"/>
              </a:rPr>
              <a:t> </a:t>
            </a:r>
            <a:r>
              <a:rPr lang="en-US" sz="1200" spc="-30" dirty="0" smtClean="0">
                <a:latin typeface="Arial"/>
                <a:cs typeface="Arial"/>
              </a:rPr>
              <a:t>for</a:t>
            </a:r>
            <a:r>
              <a:rPr lang="en-US" sz="1200" spc="-35"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spc="-25" dirty="0" smtClean="0">
                <a:latin typeface="Arial"/>
                <a:cs typeface="Arial"/>
              </a:rPr>
              <a:t>batch</a:t>
            </a:r>
            <a:r>
              <a:rPr lang="en-US" sz="1200" spc="-55" dirty="0" smtClean="0">
                <a:latin typeface="Arial"/>
                <a:cs typeface="Arial"/>
              </a:rPr>
              <a:t> </a:t>
            </a:r>
            <a:r>
              <a:rPr lang="en-US" sz="1200" spc="-25" dirty="0" smtClean="0">
                <a:latin typeface="Arial"/>
                <a:cs typeface="Arial"/>
              </a:rPr>
              <a:t>job</a:t>
            </a:r>
            <a:r>
              <a:rPr lang="en-US" sz="1200" spc="-30"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25" dirty="0" smtClean="0">
                <a:latin typeface="Arial"/>
                <a:cs typeface="Arial"/>
              </a:rPr>
              <a:t>complete;  you</a:t>
            </a:r>
            <a:r>
              <a:rPr lang="en-US" sz="1200" spc="-65" dirty="0" smtClean="0">
                <a:latin typeface="Arial"/>
                <a:cs typeface="Arial"/>
              </a:rPr>
              <a:t> </a:t>
            </a:r>
            <a:r>
              <a:rPr lang="en-US" sz="1200" spc="-20" dirty="0" smtClean="0">
                <a:latin typeface="Arial"/>
                <a:cs typeface="Arial"/>
              </a:rPr>
              <a:t>need</a:t>
            </a:r>
            <a:r>
              <a:rPr lang="en-US" sz="1200" spc="-6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5" dirty="0" smtClean="0">
                <a:latin typeface="Arial"/>
                <a:cs typeface="Arial"/>
              </a:rPr>
              <a:t>have</a:t>
            </a:r>
            <a:r>
              <a:rPr lang="en-US" sz="1200" spc="-60"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5" dirty="0" smtClean="0">
                <a:latin typeface="Arial"/>
                <a:cs typeface="Arial"/>
              </a:rPr>
              <a:t>in</a:t>
            </a:r>
            <a:r>
              <a:rPr lang="en-US" sz="1200" spc="-55" dirty="0" smtClean="0">
                <a:latin typeface="Arial"/>
                <a:cs typeface="Arial"/>
              </a:rPr>
              <a:t> </a:t>
            </a:r>
            <a:r>
              <a:rPr lang="en-US" sz="1200" spc="-25" dirty="0" smtClean="0">
                <a:latin typeface="Arial"/>
                <a:cs typeface="Arial"/>
              </a:rPr>
              <a:t>minutes</a:t>
            </a:r>
            <a:r>
              <a:rPr lang="en-US" sz="1200" spc="-55" dirty="0" smtClean="0">
                <a:latin typeface="Arial"/>
                <a:cs typeface="Arial"/>
              </a:rPr>
              <a:t> </a:t>
            </a:r>
            <a:r>
              <a:rPr lang="en-US" sz="1200" spc="-10" dirty="0" smtClean="0">
                <a:latin typeface="Arial"/>
                <a:cs typeface="Arial"/>
              </a:rPr>
              <a:t>or</a:t>
            </a:r>
            <a:r>
              <a:rPr lang="en-US" sz="1200" spc="-60" dirty="0" smtClean="0">
                <a:latin typeface="Arial"/>
                <a:cs typeface="Arial"/>
              </a:rPr>
              <a:t> </a:t>
            </a:r>
            <a:r>
              <a:rPr lang="en-US" sz="1200" spc="-25" dirty="0" smtClean="0">
                <a:latin typeface="Arial"/>
                <a:cs typeface="Arial"/>
              </a:rPr>
              <a:t>less.</a:t>
            </a:r>
            <a:endParaRPr lang="en-US" sz="1200" dirty="0" smtClean="0">
              <a:latin typeface="Arial"/>
              <a:cs typeface="Arial"/>
            </a:endParaRPr>
          </a:p>
          <a:p>
            <a:pPr marL="12700" marR="44450">
              <a:lnSpc>
                <a:spcPct val="96300"/>
              </a:lnSpc>
              <a:spcBef>
                <a:spcPts val="595"/>
              </a:spcBef>
            </a:pPr>
            <a:r>
              <a:rPr lang="en-US" sz="1200" spc="-30" dirty="0" smtClean="0">
                <a:latin typeface="Arial"/>
                <a:cs typeface="Arial"/>
              </a:rPr>
              <a:t>MapReduce has </a:t>
            </a:r>
            <a:r>
              <a:rPr lang="en-US" sz="1200" spc="-25" dirty="0" smtClean="0">
                <a:latin typeface="Arial"/>
                <a:cs typeface="Arial"/>
              </a:rPr>
              <a:t>been useful, </a:t>
            </a:r>
            <a:r>
              <a:rPr lang="en-US" sz="1200" spc="-20" dirty="0" smtClean="0">
                <a:latin typeface="Arial"/>
                <a:cs typeface="Arial"/>
              </a:rPr>
              <a:t>but the </a:t>
            </a:r>
            <a:r>
              <a:rPr lang="en-US" sz="1200" spc="-25" dirty="0" smtClean="0">
                <a:latin typeface="Arial"/>
                <a:cs typeface="Arial"/>
              </a:rPr>
              <a:t>amount </a:t>
            </a:r>
            <a:r>
              <a:rPr lang="en-US" sz="1200" spc="-20" dirty="0" smtClean="0">
                <a:latin typeface="Arial"/>
                <a:cs typeface="Arial"/>
              </a:rPr>
              <a:t>of time </a:t>
            </a:r>
            <a:r>
              <a:rPr lang="en-US" sz="1200" spc="-15" dirty="0" smtClean="0">
                <a:latin typeface="Arial"/>
                <a:cs typeface="Arial"/>
              </a:rPr>
              <a:t>it </a:t>
            </a:r>
            <a:r>
              <a:rPr lang="en-US" sz="1200" spc="-25" dirty="0" smtClean="0">
                <a:latin typeface="Arial"/>
                <a:cs typeface="Arial"/>
              </a:rPr>
              <a:t>takes </a:t>
            </a:r>
            <a:r>
              <a:rPr lang="en-US" sz="1200" spc="-15" dirty="0" smtClean="0">
                <a:latin typeface="Arial"/>
                <a:cs typeface="Arial"/>
              </a:rPr>
              <a:t>for the </a:t>
            </a:r>
            <a:r>
              <a:rPr lang="en-US" sz="1200" spc="-25" dirty="0" smtClean="0">
                <a:latin typeface="Arial"/>
                <a:cs typeface="Arial"/>
              </a:rPr>
              <a:t>jobs </a:t>
            </a:r>
            <a:r>
              <a:rPr lang="en-US" sz="1200" spc="-5" dirty="0" smtClean="0">
                <a:latin typeface="Arial"/>
                <a:cs typeface="Arial"/>
              </a:rPr>
              <a:t>to </a:t>
            </a:r>
            <a:r>
              <a:rPr lang="en-US" sz="1200" spc="-20" dirty="0" smtClean="0">
                <a:latin typeface="Arial"/>
                <a:cs typeface="Arial"/>
              </a:rPr>
              <a:t>run </a:t>
            </a:r>
            <a:r>
              <a:rPr lang="en-US" sz="1200" spc="-15" dirty="0" smtClean="0">
                <a:latin typeface="Arial"/>
                <a:cs typeface="Arial"/>
              </a:rPr>
              <a:t>is </a:t>
            </a:r>
            <a:r>
              <a:rPr lang="en-US" sz="1200" spc="-25" dirty="0" smtClean="0">
                <a:latin typeface="Arial"/>
                <a:cs typeface="Arial"/>
              </a:rPr>
              <a:t>no  </a:t>
            </a:r>
            <a:r>
              <a:rPr lang="en-US" sz="1200" spc="-30" dirty="0" smtClean="0">
                <a:latin typeface="Arial"/>
                <a:cs typeface="Arial"/>
              </a:rPr>
              <a:t>longer</a:t>
            </a:r>
            <a:r>
              <a:rPr lang="en-US" sz="1200" spc="-60" dirty="0" smtClean="0">
                <a:latin typeface="Arial"/>
                <a:cs typeface="Arial"/>
              </a:rPr>
              <a:t> </a:t>
            </a:r>
            <a:r>
              <a:rPr lang="en-US" sz="1200" spc="-25" dirty="0" smtClean="0">
                <a:latin typeface="Arial"/>
                <a:cs typeface="Arial"/>
              </a:rPr>
              <a:t>acceptable</a:t>
            </a:r>
            <a:r>
              <a:rPr lang="en-US" sz="1200" spc="-50" dirty="0" smtClean="0">
                <a:latin typeface="Arial"/>
                <a:cs typeface="Arial"/>
              </a:rPr>
              <a:t> </a:t>
            </a:r>
            <a:r>
              <a:rPr lang="en-US" sz="1200" spc="-15" dirty="0" smtClean="0">
                <a:latin typeface="Arial"/>
                <a:cs typeface="Arial"/>
              </a:rPr>
              <a:t>in</a:t>
            </a:r>
            <a:r>
              <a:rPr lang="en-US" sz="1200" spc="-55" dirty="0" smtClean="0">
                <a:latin typeface="Arial"/>
                <a:cs typeface="Arial"/>
              </a:rPr>
              <a:t> </a:t>
            </a:r>
            <a:r>
              <a:rPr lang="en-US" sz="1200" spc="-15" dirty="0" smtClean="0">
                <a:latin typeface="Arial"/>
                <a:cs typeface="Arial"/>
              </a:rPr>
              <a:t>many</a:t>
            </a:r>
            <a:r>
              <a:rPr lang="en-US" sz="1200" spc="-80" dirty="0" smtClean="0">
                <a:latin typeface="Arial"/>
                <a:cs typeface="Arial"/>
              </a:rPr>
              <a:t> </a:t>
            </a:r>
            <a:r>
              <a:rPr lang="en-US" sz="1200" spc="-25" dirty="0" smtClean="0">
                <a:latin typeface="Arial"/>
                <a:cs typeface="Arial"/>
              </a:rPr>
              <a:t>situations.</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learning</a:t>
            </a:r>
            <a:r>
              <a:rPr lang="en-US" sz="1200" spc="-60" dirty="0" smtClean="0">
                <a:latin typeface="Arial"/>
                <a:cs typeface="Arial"/>
              </a:rPr>
              <a:t> </a:t>
            </a:r>
            <a:r>
              <a:rPr lang="en-US" sz="1200" spc="-25" dirty="0" smtClean="0">
                <a:latin typeface="Arial"/>
                <a:cs typeface="Arial"/>
              </a:rPr>
              <a:t>curve</a:t>
            </a:r>
            <a:r>
              <a:rPr lang="en-US" sz="1200" spc="-30" dirty="0" smtClean="0">
                <a:latin typeface="Arial"/>
                <a:cs typeface="Arial"/>
              </a:rPr>
              <a:t> </a:t>
            </a:r>
            <a:r>
              <a:rPr lang="en-US" sz="1200" spc="-20" dirty="0" smtClean="0">
                <a:latin typeface="Arial"/>
                <a:cs typeface="Arial"/>
              </a:rPr>
              <a:t>to</a:t>
            </a:r>
            <a:r>
              <a:rPr lang="en-US" sz="1200" spc="-30" dirty="0" smtClean="0">
                <a:latin typeface="Arial"/>
                <a:cs typeface="Arial"/>
              </a:rPr>
              <a:t> writing</a:t>
            </a:r>
            <a:r>
              <a:rPr lang="en-US" sz="1200" spc="-35" dirty="0" smtClean="0">
                <a:latin typeface="Arial"/>
                <a:cs typeface="Arial"/>
              </a:rPr>
              <a:t> </a:t>
            </a:r>
            <a:r>
              <a:rPr lang="en-US" sz="1200" spc="-5" dirty="0" smtClean="0">
                <a:latin typeface="Arial"/>
                <a:cs typeface="Arial"/>
              </a:rPr>
              <a:t>a</a:t>
            </a:r>
            <a:r>
              <a:rPr lang="en-US" sz="1200" spc="-30" dirty="0" smtClean="0">
                <a:latin typeface="Arial"/>
                <a:cs typeface="Arial"/>
              </a:rPr>
              <a:t> MapReduce </a:t>
            </a:r>
            <a:r>
              <a:rPr lang="en-US" sz="1200" spc="-25" dirty="0" smtClean="0">
                <a:latin typeface="Arial"/>
                <a:cs typeface="Arial"/>
              </a:rPr>
              <a:t>job</a:t>
            </a:r>
            <a:r>
              <a:rPr lang="en-US" sz="1200" spc="-55" dirty="0" smtClean="0">
                <a:latin typeface="Arial"/>
                <a:cs typeface="Arial"/>
              </a:rPr>
              <a:t> </a:t>
            </a:r>
            <a:r>
              <a:rPr lang="en-US" sz="1200" spc="-15" dirty="0" smtClean="0">
                <a:latin typeface="Arial"/>
                <a:cs typeface="Arial"/>
              </a:rPr>
              <a:t>is  </a:t>
            </a:r>
            <a:r>
              <a:rPr lang="en-US" sz="1200" spc="-25" dirty="0" smtClean="0">
                <a:latin typeface="Arial"/>
                <a:cs typeface="Arial"/>
              </a:rPr>
              <a:t>also difficult as </a:t>
            </a:r>
            <a:r>
              <a:rPr lang="en-US" sz="1200" spc="-15" dirty="0" smtClean="0">
                <a:latin typeface="Arial"/>
                <a:cs typeface="Arial"/>
              </a:rPr>
              <a:t>it </a:t>
            </a:r>
            <a:r>
              <a:rPr lang="en-US" sz="1200" spc="-20" dirty="0" smtClean="0">
                <a:latin typeface="Arial"/>
                <a:cs typeface="Arial"/>
              </a:rPr>
              <a:t>takes </a:t>
            </a:r>
            <a:r>
              <a:rPr lang="en-US" sz="1200" spc="-25" dirty="0" smtClean="0">
                <a:latin typeface="Arial"/>
                <a:cs typeface="Arial"/>
              </a:rPr>
              <a:t>specific programming knowledge </a:t>
            </a:r>
            <a:r>
              <a:rPr lang="en-US" sz="1200" spc="-20" dirty="0" smtClean="0">
                <a:latin typeface="Arial"/>
                <a:cs typeface="Arial"/>
              </a:rPr>
              <a:t>and </a:t>
            </a:r>
            <a:r>
              <a:rPr lang="en-US" sz="1200" spc="-25" dirty="0" smtClean="0">
                <a:latin typeface="Arial"/>
                <a:cs typeface="Arial"/>
              </a:rPr>
              <a:t>expertise. Also,  </a:t>
            </a:r>
            <a:r>
              <a:rPr lang="en-US" sz="1200" spc="-30" dirty="0" smtClean="0">
                <a:latin typeface="Arial"/>
                <a:cs typeface="Arial"/>
              </a:rPr>
              <a:t>MapReduce </a:t>
            </a:r>
            <a:r>
              <a:rPr lang="en-US" sz="1200" spc="-25" dirty="0" smtClean="0">
                <a:latin typeface="Arial"/>
                <a:cs typeface="Arial"/>
              </a:rPr>
              <a:t>jobs only </a:t>
            </a:r>
            <a:r>
              <a:rPr lang="en-US" sz="1200" spc="-30" dirty="0" smtClean="0">
                <a:latin typeface="Arial"/>
                <a:cs typeface="Arial"/>
              </a:rPr>
              <a:t>work </a:t>
            </a:r>
            <a:r>
              <a:rPr lang="en-US" sz="1200" spc="-25" dirty="0" smtClean="0">
                <a:latin typeface="Arial"/>
                <a:cs typeface="Arial"/>
              </a:rPr>
              <a:t>for </a:t>
            </a:r>
            <a:r>
              <a:rPr lang="en-US" sz="1200" spc="-5" dirty="0" smtClean="0">
                <a:latin typeface="Arial"/>
                <a:cs typeface="Arial"/>
              </a:rPr>
              <a:t>a </a:t>
            </a:r>
            <a:r>
              <a:rPr lang="en-US" sz="1200" spc="-25" dirty="0" smtClean="0">
                <a:latin typeface="Arial"/>
                <a:cs typeface="Arial"/>
              </a:rPr>
              <a:t>specific set </a:t>
            </a:r>
            <a:r>
              <a:rPr lang="en-US" sz="1200" spc="-20" dirty="0" smtClean="0">
                <a:latin typeface="Arial"/>
                <a:cs typeface="Arial"/>
              </a:rPr>
              <a:t>of </a:t>
            </a:r>
            <a:r>
              <a:rPr lang="en-US" sz="1200" spc="-25" dirty="0" smtClean="0">
                <a:latin typeface="Arial"/>
                <a:cs typeface="Arial"/>
              </a:rPr>
              <a:t>use cases. You </a:t>
            </a:r>
            <a:r>
              <a:rPr lang="en-US" sz="1200" spc="-20" dirty="0" smtClean="0">
                <a:latin typeface="Arial"/>
                <a:cs typeface="Arial"/>
              </a:rPr>
              <a:t>need </a:t>
            </a:r>
            <a:r>
              <a:rPr lang="en-US" sz="1200" spc="-30" dirty="0" smtClean="0">
                <a:latin typeface="Arial"/>
                <a:cs typeface="Arial"/>
              </a:rPr>
              <a:t>something </a:t>
            </a:r>
            <a:r>
              <a:rPr lang="en-US" sz="1200" spc="-25" dirty="0" smtClean="0">
                <a:latin typeface="Arial"/>
                <a:cs typeface="Arial"/>
              </a:rPr>
              <a:t>that  works for </a:t>
            </a:r>
            <a:r>
              <a:rPr lang="en-US" sz="1200" spc="-5" dirty="0" smtClean="0">
                <a:latin typeface="Arial"/>
                <a:cs typeface="Arial"/>
              </a:rPr>
              <a:t>a </a:t>
            </a:r>
            <a:r>
              <a:rPr lang="en-US" sz="1200" spc="-30" dirty="0" smtClean="0">
                <a:latin typeface="Arial"/>
                <a:cs typeface="Arial"/>
              </a:rPr>
              <a:t>wider </a:t>
            </a:r>
            <a:r>
              <a:rPr lang="en-US" sz="1200" spc="-15" dirty="0" smtClean="0">
                <a:latin typeface="Arial"/>
                <a:cs typeface="Arial"/>
              </a:rPr>
              <a:t>set </a:t>
            </a:r>
            <a:r>
              <a:rPr lang="en-US" sz="1200" spc="-10" dirty="0" smtClean="0">
                <a:latin typeface="Arial"/>
                <a:cs typeface="Arial"/>
              </a:rPr>
              <a:t>of </a:t>
            </a:r>
            <a:r>
              <a:rPr lang="en-US" sz="1200" spc="-15" dirty="0" smtClean="0">
                <a:latin typeface="Arial"/>
                <a:cs typeface="Arial"/>
              </a:rPr>
              <a:t>use</a:t>
            </a:r>
            <a:r>
              <a:rPr lang="en-US" sz="1200" spc="-250" dirty="0" smtClean="0">
                <a:latin typeface="Arial"/>
                <a:cs typeface="Arial"/>
              </a:rPr>
              <a:t> </a:t>
            </a:r>
            <a:r>
              <a:rPr lang="en-US" sz="1200" spc="-25" dirty="0" smtClean="0">
                <a:latin typeface="Arial"/>
                <a:cs typeface="Arial"/>
              </a:rPr>
              <a:t>cases.</a:t>
            </a:r>
            <a:endParaRPr lang="en-US" sz="1200" dirty="0" smtClean="0">
              <a:latin typeface="Arial"/>
              <a:cs typeface="Arial"/>
            </a:endParaRPr>
          </a:p>
          <a:p>
            <a:pPr marL="12700" marR="100965">
              <a:lnSpc>
                <a:spcPts val="1610"/>
              </a:lnSpc>
              <a:spcBef>
                <a:spcPts val="204"/>
              </a:spcBef>
            </a:pPr>
            <a:r>
              <a:rPr lang="en-US" sz="1200" spc="-25" dirty="0" smtClean="0">
                <a:latin typeface="Arial"/>
                <a:cs typeface="Arial"/>
              </a:rPr>
              <a:t>Apache Spark was designed as </a:t>
            </a:r>
            <a:r>
              <a:rPr lang="en-US" sz="1200" spc="-5" dirty="0" smtClean="0">
                <a:latin typeface="Arial"/>
                <a:cs typeface="Arial"/>
              </a:rPr>
              <a:t>a </a:t>
            </a:r>
            <a:r>
              <a:rPr lang="en-US" sz="1200" spc="-30" dirty="0" smtClean="0">
                <a:latin typeface="Arial"/>
                <a:cs typeface="Arial"/>
              </a:rPr>
              <a:t>computing </a:t>
            </a:r>
            <a:r>
              <a:rPr lang="en-US" sz="1200" spc="-25" dirty="0" smtClean="0">
                <a:latin typeface="Arial"/>
                <a:cs typeface="Arial"/>
              </a:rPr>
              <a:t>platform </a:t>
            </a:r>
            <a:r>
              <a:rPr lang="en-US" sz="1200" spc="-20" dirty="0" smtClean="0">
                <a:latin typeface="Arial"/>
                <a:cs typeface="Arial"/>
              </a:rPr>
              <a:t>to </a:t>
            </a:r>
            <a:r>
              <a:rPr lang="en-US" sz="1200" spc="-25" dirty="0" smtClean="0">
                <a:latin typeface="Arial"/>
                <a:cs typeface="Arial"/>
              </a:rPr>
              <a:t>be fast, </a:t>
            </a:r>
            <a:r>
              <a:rPr lang="en-US" sz="1200" spc="-30" dirty="0" smtClean="0">
                <a:latin typeface="Arial"/>
                <a:cs typeface="Arial"/>
              </a:rPr>
              <a:t>general-purpose, and  </a:t>
            </a:r>
            <a:r>
              <a:rPr lang="en-US" sz="1200" spc="-25" dirty="0" smtClean="0">
                <a:latin typeface="Arial"/>
                <a:cs typeface="Arial"/>
              </a:rPr>
              <a:t>easy</a:t>
            </a:r>
            <a:r>
              <a:rPr lang="en-US" sz="1200" spc="-8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use. </a:t>
            </a:r>
            <a:r>
              <a:rPr lang="en-US" sz="1200" spc="-30" dirty="0" smtClean="0">
                <a:latin typeface="Arial"/>
                <a:cs typeface="Arial"/>
              </a:rPr>
              <a:t>It</a:t>
            </a:r>
            <a:r>
              <a:rPr lang="en-US" sz="1200" spc="-35" dirty="0" smtClean="0">
                <a:latin typeface="Arial"/>
                <a:cs typeface="Arial"/>
              </a:rPr>
              <a:t> </a:t>
            </a:r>
            <a:r>
              <a:rPr lang="en-US" sz="1200" spc="-25" dirty="0" smtClean="0">
                <a:latin typeface="Arial"/>
                <a:cs typeface="Arial"/>
              </a:rPr>
              <a:t>extends</a:t>
            </a:r>
            <a:r>
              <a:rPr lang="en-US" sz="1200" spc="-50" dirty="0" smtClean="0">
                <a:latin typeface="Arial"/>
                <a:cs typeface="Arial"/>
              </a:rPr>
              <a:t> </a:t>
            </a:r>
            <a:r>
              <a:rPr lang="en-US" sz="1200" spc="-20" dirty="0" smtClean="0">
                <a:latin typeface="Arial"/>
                <a:cs typeface="Arial"/>
              </a:rPr>
              <a:t>the</a:t>
            </a:r>
            <a:r>
              <a:rPr lang="en-US" sz="1200" spc="-30" dirty="0" smtClean="0">
                <a:latin typeface="Arial"/>
                <a:cs typeface="Arial"/>
              </a:rPr>
              <a:t> MapReduce model</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takes</a:t>
            </a:r>
            <a:r>
              <a:rPr lang="en-US" sz="1200" spc="-50" dirty="0" smtClean="0">
                <a:latin typeface="Arial"/>
                <a:cs typeface="Arial"/>
              </a:rPr>
              <a:t> </a:t>
            </a:r>
            <a:r>
              <a:rPr lang="en-US" sz="1200" spc="-15" dirty="0" smtClean="0">
                <a:latin typeface="Arial"/>
                <a:cs typeface="Arial"/>
              </a:rPr>
              <a:t>it</a:t>
            </a:r>
            <a:r>
              <a:rPr lang="en-US" sz="1200" spc="-45"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5" dirty="0" smtClean="0">
                <a:latin typeface="Arial"/>
                <a:cs typeface="Arial"/>
              </a:rPr>
              <a:t>a</a:t>
            </a:r>
            <a:r>
              <a:rPr lang="en-US" sz="1200" spc="-30" dirty="0" smtClean="0">
                <a:latin typeface="Arial"/>
                <a:cs typeface="Arial"/>
              </a:rPr>
              <a:t> whole </a:t>
            </a:r>
            <a:r>
              <a:rPr lang="en-US" sz="1200" spc="-25" dirty="0" smtClean="0">
                <a:latin typeface="Arial"/>
                <a:cs typeface="Arial"/>
              </a:rPr>
              <a:t>other</a:t>
            </a:r>
            <a:r>
              <a:rPr lang="en-US" sz="1200" spc="-60" dirty="0" smtClean="0">
                <a:latin typeface="Arial"/>
                <a:cs typeface="Arial"/>
              </a:rPr>
              <a:t> </a:t>
            </a:r>
            <a:r>
              <a:rPr lang="en-US" sz="1200" spc="-25" dirty="0" smtClean="0">
                <a:latin typeface="Arial"/>
                <a:cs typeface="Arial"/>
              </a:rPr>
              <a:t>level.</a:t>
            </a:r>
            <a:endParaRPr lang="en-US" sz="1200" dirty="0" smtClean="0">
              <a:latin typeface="Arial"/>
              <a:cs typeface="Arial"/>
            </a:endParaRPr>
          </a:p>
          <a:p>
            <a:pPr marL="586105" marR="5080" indent="-344805">
              <a:lnSpc>
                <a:spcPct val="96000"/>
              </a:lnSpc>
              <a:spcBef>
                <a:spcPts val="655"/>
              </a:spcBef>
              <a:buFont typeface="Symbol"/>
              <a:buChar char=""/>
              <a:tabLst>
                <a:tab pos="586105" algn="l"/>
                <a:tab pos="586740" algn="l"/>
              </a:tabLst>
            </a:pPr>
            <a:r>
              <a:rPr lang="en-US" sz="1200" spc="-20" dirty="0" smtClean="0">
                <a:latin typeface="Arial"/>
                <a:cs typeface="Arial"/>
              </a:rPr>
              <a:t>The </a:t>
            </a:r>
            <a:r>
              <a:rPr lang="en-US" sz="1200" spc="-25" dirty="0" smtClean="0">
                <a:latin typeface="Arial"/>
                <a:cs typeface="Arial"/>
              </a:rPr>
              <a:t>speed </a:t>
            </a:r>
            <a:r>
              <a:rPr lang="en-US" sz="1200" spc="-30" dirty="0" smtClean="0">
                <a:latin typeface="Arial"/>
                <a:cs typeface="Arial"/>
              </a:rPr>
              <a:t>comes </a:t>
            </a:r>
            <a:r>
              <a:rPr lang="en-US" sz="1200" spc="-25" dirty="0" smtClean="0">
                <a:latin typeface="Arial"/>
                <a:cs typeface="Arial"/>
              </a:rPr>
              <a:t>from </a:t>
            </a:r>
            <a:r>
              <a:rPr lang="en-US" sz="1200" spc="-20" dirty="0" smtClean="0">
                <a:latin typeface="Arial"/>
                <a:cs typeface="Arial"/>
              </a:rPr>
              <a:t>the </a:t>
            </a:r>
            <a:r>
              <a:rPr lang="en-US" sz="1200" spc="-25" dirty="0" smtClean="0">
                <a:latin typeface="Arial"/>
                <a:cs typeface="Arial"/>
              </a:rPr>
              <a:t>in-memory </a:t>
            </a:r>
            <a:r>
              <a:rPr lang="en-US" sz="1200" spc="-30" dirty="0" smtClean="0">
                <a:latin typeface="Arial"/>
                <a:cs typeface="Arial"/>
              </a:rPr>
              <a:t>computations. Applications </a:t>
            </a:r>
            <a:r>
              <a:rPr lang="en-US" sz="1200" spc="-25" dirty="0" smtClean="0">
                <a:latin typeface="Arial"/>
                <a:cs typeface="Arial"/>
              </a:rPr>
              <a:t>running </a:t>
            </a:r>
            <a:r>
              <a:rPr lang="en-US" sz="1200" spc="-10" dirty="0" smtClean="0">
                <a:latin typeface="Arial"/>
                <a:cs typeface="Arial"/>
              </a:rPr>
              <a:t>in  </a:t>
            </a:r>
            <a:r>
              <a:rPr lang="en-US" sz="1200" spc="-25" dirty="0" smtClean="0">
                <a:latin typeface="Arial"/>
                <a:cs typeface="Arial"/>
              </a:rPr>
              <a:t>memory </a:t>
            </a:r>
            <a:r>
              <a:rPr lang="en-US" sz="1200" spc="-30" dirty="0" smtClean="0">
                <a:latin typeface="Arial"/>
                <a:cs typeface="Arial"/>
              </a:rPr>
              <a:t>allows </a:t>
            </a:r>
            <a:r>
              <a:rPr lang="en-US" sz="1200" spc="-25" dirty="0" smtClean="0">
                <a:latin typeface="Arial"/>
                <a:cs typeface="Arial"/>
              </a:rPr>
              <a:t>for </a:t>
            </a:r>
            <a:r>
              <a:rPr lang="en-US" sz="1200" spc="-5" dirty="0" smtClean="0">
                <a:latin typeface="Arial"/>
                <a:cs typeface="Arial"/>
              </a:rPr>
              <a:t>a </a:t>
            </a:r>
            <a:r>
              <a:rPr lang="en-US" sz="1200" spc="-15" dirty="0" smtClean="0">
                <a:latin typeface="Arial"/>
                <a:cs typeface="Arial"/>
              </a:rPr>
              <a:t>much </a:t>
            </a:r>
            <a:r>
              <a:rPr lang="en-US" sz="1200" spc="-25" dirty="0" smtClean="0">
                <a:latin typeface="Arial"/>
                <a:cs typeface="Arial"/>
              </a:rPr>
              <a:t>faster processing </a:t>
            </a:r>
            <a:r>
              <a:rPr lang="en-US" sz="1200" spc="-20" dirty="0" smtClean="0">
                <a:latin typeface="Arial"/>
                <a:cs typeface="Arial"/>
              </a:rPr>
              <a:t>and </a:t>
            </a:r>
            <a:r>
              <a:rPr lang="en-US" sz="1200" spc="-30" dirty="0" smtClean="0">
                <a:latin typeface="Arial"/>
                <a:cs typeface="Arial"/>
              </a:rPr>
              <a:t>response. </a:t>
            </a:r>
            <a:r>
              <a:rPr lang="en-US" sz="1200" spc="-25" dirty="0" smtClean="0">
                <a:latin typeface="Arial"/>
                <a:cs typeface="Arial"/>
              </a:rPr>
              <a:t>Spark </a:t>
            </a:r>
            <a:r>
              <a:rPr lang="en-US" sz="1200" spc="-15" dirty="0" smtClean="0">
                <a:latin typeface="Arial"/>
                <a:cs typeface="Arial"/>
              </a:rPr>
              <a:t>is</a:t>
            </a:r>
            <a:r>
              <a:rPr lang="en-US" sz="1200" spc="-285" dirty="0" smtClean="0">
                <a:latin typeface="Arial"/>
                <a:cs typeface="Arial"/>
              </a:rPr>
              <a:t> </a:t>
            </a:r>
            <a:r>
              <a:rPr lang="en-US" sz="1200" spc="-25" dirty="0" smtClean="0">
                <a:latin typeface="Arial"/>
                <a:cs typeface="Arial"/>
              </a:rPr>
              <a:t>even </a:t>
            </a:r>
            <a:r>
              <a:rPr lang="en-US" sz="1200" spc="-20" dirty="0" smtClean="0">
                <a:latin typeface="Arial"/>
                <a:cs typeface="Arial"/>
              </a:rPr>
              <a:t>faster  </a:t>
            </a:r>
            <a:r>
              <a:rPr lang="en-US" sz="1200" spc="-30" dirty="0" smtClean="0">
                <a:latin typeface="Arial"/>
                <a:cs typeface="Arial"/>
              </a:rPr>
              <a:t>than MapReduce </a:t>
            </a:r>
            <a:r>
              <a:rPr lang="en-US" sz="1200" spc="-20" dirty="0" smtClean="0">
                <a:latin typeface="Arial"/>
                <a:cs typeface="Arial"/>
              </a:rPr>
              <a:t>for complex </a:t>
            </a:r>
            <a:r>
              <a:rPr lang="en-US" sz="1200" spc="-25" dirty="0" smtClean="0">
                <a:latin typeface="Arial"/>
                <a:cs typeface="Arial"/>
              </a:rPr>
              <a:t>applications on</a:t>
            </a:r>
            <a:r>
              <a:rPr lang="en-US" sz="1200" spc="-180" dirty="0" smtClean="0">
                <a:latin typeface="Arial"/>
                <a:cs typeface="Arial"/>
              </a:rPr>
              <a:t> </a:t>
            </a:r>
            <a:r>
              <a:rPr lang="en-US" sz="1200" spc="-20" dirty="0" smtClean="0">
                <a:latin typeface="Arial"/>
                <a:cs typeface="Arial"/>
              </a:rPr>
              <a:t>disk.</a:t>
            </a:r>
            <a:endParaRPr lang="en-US" sz="1200" dirty="0" smtClean="0">
              <a:latin typeface="Arial"/>
              <a:cs typeface="Arial"/>
            </a:endParaRPr>
          </a:p>
          <a:p>
            <a:pPr marL="586105" marR="54610" indent="-344805">
              <a:lnSpc>
                <a:spcPct val="96200"/>
              </a:lnSpc>
              <a:spcBef>
                <a:spcPts val="690"/>
              </a:spcBef>
              <a:buFont typeface="Symbol"/>
              <a:buChar char=""/>
              <a:tabLst>
                <a:tab pos="586105" algn="l"/>
                <a:tab pos="586740" algn="l"/>
              </a:tabLst>
            </a:pPr>
            <a:r>
              <a:rPr lang="en-US" sz="1200" spc="-25" dirty="0" smtClean="0">
                <a:latin typeface="Arial"/>
                <a:cs typeface="Arial"/>
              </a:rPr>
              <a:t>This generality covers </a:t>
            </a:r>
            <a:r>
              <a:rPr lang="en-US" sz="1200" spc="-5" dirty="0" smtClean="0">
                <a:latin typeface="Arial"/>
                <a:cs typeface="Arial"/>
              </a:rPr>
              <a:t>a </a:t>
            </a:r>
            <a:r>
              <a:rPr lang="en-US" sz="1200" spc="-25" dirty="0" smtClean="0">
                <a:latin typeface="Arial"/>
                <a:cs typeface="Arial"/>
              </a:rPr>
              <a:t>wide </a:t>
            </a:r>
            <a:r>
              <a:rPr lang="en-US" sz="1200" spc="-20" dirty="0" smtClean="0">
                <a:latin typeface="Arial"/>
                <a:cs typeface="Arial"/>
              </a:rPr>
              <a:t>range of </a:t>
            </a:r>
            <a:r>
              <a:rPr lang="en-US" sz="1200" spc="-30" dirty="0" smtClean="0">
                <a:latin typeface="Arial"/>
                <a:cs typeface="Arial"/>
              </a:rPr>
              <a:t>workloads under </a:t>
            </a:r>
            <a:r>
              <a:rPr lang="en-US" sz="1200" spc="-20" dirty="0" smtClean="0">
                <a:latin typeface="Arial"/>
                <a:cs typeface="Arial"/>
              </a:rPr>
              <a:t>one system. </a:t>
            </a:r>
            <a:r>
              <a:rPr lang="en-US" sz="1200" spc="-25" dirty="0" smtClean="0">
                <a:latin typeface="Arial"/>
                <a:cs typeface="Arial"/>
              </a:rPr>
              <a:t>You </a:t>
            </a:r>
            <a:r>
              <a:rPr lang="en-US" sz="1200" spc="-15" dirty="0" smtClean="0">
                <a:latin typeface="Arial"/>
                <a:cs typeface="Arial"/>
              </a:rPr>
              <a:t>can  </a:t>
            </a:r>
            <a:r>
              <a:rPr lang="en-US" sz="1200" spc="-30" dirty="0" smtClean="0">
                <a:latin typeface="Arial"/>
                <a:cs typeface="Arial"/>
              </a:rPr>
              <a:t>run </a:t>
            </a:r>
            <a:r>
              <a:rPr lang="en-US" sz="1200" spc="-25" dirty="0" smtClean="0">
                <a:latin typeface="Arial"/>
                <a:cs typeface="Arial"/>
              </a:rPr>
              <a:t>batch </a:t>
            </a:r>
            <a:r>
              <a:rPr lang="en-US" sz="1200" spc="-30" dirty="0" smtClean="0">
                <a:latin typeface="Arial"/>
                <a:cs typeface="Arial"/>
              </a:rPr>
              <a:t>application </a:t>
            </a:r>
            <a:r>
              <a:rPr lang="en-US" sz="1200" spc="-20" dirty="0" smtClean="0">
                <a:latin typeface="Arial"/>
                <a:cs typeface="Arial"/>
              </a:rPr>
              <a:t>such </a:t>
            </a:r>
            <a:r>
              <a:rPr lang="en-US" sz="1200" spc="-25" dirty="0" smtClean="0">
                <a:latin typeface="Arial"/>
                <a:cs typeface="Arial"/>
              </a:rPr>
              <a:t>as MapReduce </a:t>
            </a:r>
            <a:r>
              <a:rPr lang="en-US" sz="1200" spc="-20" dirty="0" smtClean="0">
                <a:latin typeface="Arial"/>
                <a:cs typeface="Arial"/>
              </a:rPr>
              <a:t>type </a:t>
            </a:r>
            <a:r>
              <a:rPr lang="en-US" sz="1200" spc="-25" dirty="0" smtClean="0">
                <a:latin typeface="Arial"/>
                <a:cs typeface="Arial"/>
              </a:rPr>
              <a:t>jobs </a:t>
            </a:r>
            <a:r>
              <a:rPr lang="en-US" sz="1200" spc="-10" dirty="0" smtClean="0">
                <a:latin typeface="Arial"/>
                <a:cs typeface="Arial"/>
              </a:rPr>
              <a:t>or </a:t>
            </a:r>
            <a:r>
              <a:rPr lang="en-US" sz="1200" spc="-25" dirty="0" smtClean="0">
                <a:latin typeface="Arial"/>
                <a:cs typeface="Arial"/>
              </a:rPr>
              <a:t>iterative algorithms that  </a:t>
            </a:r>
            <a:r>
              <a:rPr lang="en-US" sz="1200" spc="-30" dirty="0" smtClean="0">
                <a:latin typeface="Arial"/>
                <a:cs typeface="Arial"/>
              </a:rPr>
              <a:t>builds </a:t>
            </a:r>
            <a:r>
              <a:rPr lang="en-US" sz="1200" spc="-25" dirty="0" smtClean="0">
                <a:latin typeface="Arial"/>
                <a:cs typeface="Arial"/>
              </a:rPr>
              <a:t>upon each </a:t>
            </a:r>
            <a:r>
              <a:rPr lang="en-US" sz="1200" spc="-30" dirty="0" smtClean="0">
                <a:latin typeface="Arial"/>
                <a:cs typeface="Arial"/>
              </a:rPr>
              <a:t>other. </a:t>
            </a:r>
            <a:r>
              <a:rPr lang="en-US" sz="1200" spc="-25" dirty="0" smtClean="0">
                <a:latin typeface="Arial"/>
                <a:cs typeface="Arial"/>
              </a:rPr>
              <a:t>You can also </a:t>
            </a:r>
            <a:r>
              <a:rPr lang="en-US" sz="1200" spc="-20" dirty="0" smtClean="0">
                <a:latin typeface="Arial"/>
                <a:cs typeface="Arial"/>
              </a:rPr>
              <a:t>run </a:t>
            </a:r>
            <a:r>
              <a:rPr lang="en-US" sz="1200" spc="-30" dirty="0" smtClean="0">
                <a:latin typeface="Arial"/>
                <a:cs typeface="Arial"/>
              </a:rPr>
              <a:t>interactive </a:t>
            </a:r>
            <a:r>
              <a:rPr lang="en-US" sz="1200" spc="-25" dirty="0" smtClean="0">
                <a:latin typeface="Arial"/>
                <a:cs typeface="Arial"/>
              </a:rPr>
              <a:t>queries </a:t>
            </a:r>
            <a:r>
              <a:rPr lang="en-US" sz="1200" spc="-20" dirty="0" smtClean="0">
                <a:latin typeface="Arial"/>
                <a:cs typeface="Arial"/>
              </a:rPr>
              <a:t>and </a:t>
            </a:r>
            <a:r>
              <a:rPr lang="en-US" sz="1200" spc="-30" dirty="0" smtClean="0">
                <a:latin typeface="Arial"/>
                <a:cs typeface="Arial"/>
              </a:rPr>
              <a:t>process  streaming </a:t>
            </a:r>
            <a:r>
              <a:rPr lang="en-US" sz="1200" spc="-25" dirty="0" smtClean="0">
                <a:latin typeface="Arial"/>
                <a:cs typeface="Arial"/>
              </a:rPr>
              <a:t>data with </a:t>
            </a:r>
            <a:r>
              <a:rPr lang="en-US" sz="1200" spc="-30" dirty="0" smtClean="0">
                <a:latin typeface="Arial"/>
                <a:cs typeface="Arial"/>
              </a:rPr>
              <a:t>your application. </a:t>
            </a:r>
            <a:r>
              <a:rPr lang="en-US" sz="1200" spc="-20" dirty="0" smtClean="0">
                <a:latin typeface="Arial"/>
                <a:cs typeface="Arial"/>
              </a:rPr>
              <a:t>In </a:t>
            </a:r>
            <a:r>
              <a:rPr lang="en-US" sz="1200" spc="-5" dirty="0" smtClean="0">
                <a:latin typeface="Arial"/>
                <a:cs typeface="Arial"/>
              </a:rPr>
              <a:t>a </a:t>
            </a:r>
            <a:r>
              <a:rPr lang="en-US" sz="1200" spc="-30" dirty="0" smtClean="0">
                <a:latin typeface="Arial"/>
                <a:cs typeface="Arial"/>
              </a:rPr>
              <a:t>later slide, </a:t>
            </a:r>
            <a:r>
              <a:rPr lang="en-US" sz="1200" spc="-25" dirty="0" smtClean="0">
                <a:latin typeface="Arial"/>
                <a:cs typeface="Arial"/>
              </a:rPr>
              <a:t>you'll </a:t>
            </a:r>
            <a:r>
              <a:rPr lang="en-US" sz="1200" spc="-15" dirty="0" smtClean="0">
                <a:latin typeface="Arial"/>
                <a:cs typeface="Arial"/>
              </a:rPr>
              <a:t>see </a:t>
            </a:r>
            <a:r>
              <a:rPr lang="en-US" sz="1200" spc="-25" dirty="0" smtClean="0">
                <a:latin typeface="Arial"/>
                <a:cs typeface="Arial"/>
              </a:rPr>
              <a:t>that </a:t>
            </a:r>
            <a:r>
              <a:rPr lang="en-US" sz="1200" spc="-20" dirty="0" smtClean="0">
                <a:latin typeface="Arial"/>
                <a:cs typeface="Arial"/>
              </a:rPr>
              <a:t>there are </a:t>
            </a:r>
            <a:r>
              <a:rPr lang="en-US" sz="1200" spc="-5" dirty="0" smtClean="0">
                <a:latin typeface="Arial"/>
                <a:cs typeface="Arial"/>
              </a:rPr>
              <a:t>a  </a:t>
            </a:r>
            <a:r>
              <a:rPr lang="en-US" sz="1200" spc="-25" dirty="0" smtClean="0">
                <a:latin typeface="Arial"/>
                <a:cs typeface="Arial"/>
              </a:rPr>
              <a:t>number </a:t>
            </a:r>
            <a:r>
              <a:rPr lang="en-US" sz="1200" spc="-20" dirty="0" smtClean="0">
                <a:latin typeface="Arial"/>
                <a:cs typeface="Arial"/>
              </a:rPr>
              <a:t>of </a:t>
            </a:r>
            <a:r>
              <a:rPr lang="en-US" sz="1200" spc="-25" dirty="0" smtClean="0">
                <a:latin typeface="Arial"/>
                <a:cs typeface="Arial"/>
              </a:rPr>
              <a:t>libraries which </a:t>
            </a:r>
            <a:r>
              <a:rPr lang="en-US" sz="1200" spc="-35" dirty="0" smtClean="0">
                <a:latin typeface="Arial"/>
                <a:cs typeface="Arial"/>
              </a:rPr>
              <a:t>you </a:t>
            </a:r>
            <a:r>
              <a:rPr lang="en-US" sz="1200" spc="-25" dirty="0" smtClean="0">
                <a:latin typeface="Arial"/>
                <a:cs typeface="Arial"/>
              </a:rPr>
              <a:t>can </a:t>
            </a:r>
            <a:r>
              <a:rPr lang="en-US" sz="1200" spc="-20" dirty="0" smtClean="0">
                <a:latin typeface="Arial"/>
                <a:cs typeface="Arial"/>
              </a:rPr>
              <a:t>easily </a:t>
            </a:r>
            <a:r>
              <a:rPr lang="en-US" sz="1200" spc="-25" dirty="0" smtClean="0">
                <a:latin typeface="Arial"/>
                <a:cs typeface="Arial"/>
              </a:rPr>
              <a:t>use </a:t>
            </a:r>
            <a:r>
              <a:rPr lang="en-US" sz="1200" spc="-5" dirty="0" smtClean="0">
                <a:latin typeface="Arial"/>
                <a:cs typeface="Arial"/>
              </a:rPr>
              <a:t>to</a:t>
            </a:r>
            <a:r>
              <a:rPr lang="en-US" sz="1200" spc="-285" dirty="0" smtClean="0">
                <a:latin typeface="Arial"/>
                <a:cs typeface="Arial"/>
              </a:rPr>
              <a:t> </a:t>
            </a:r>
            <a:r>
              <a:rPr lang="en-US" sz="1200" spc="-25" dirty="0" smtClean="0">
                <a:latin typeface="Arial"/>
                <a:cs typeface="Arial"/>
              </a:rPr>
              <a:t>expand beyond </a:t>
            </a:r>
            <a:r>
              <a:rPr lang="en-US" sz="1200" spc="-15" dirty="0" smtClean="0">
                <a:latin typeface="Arial"/>
                <a:cs typeface="Arial"/>
              </a:rPr>
              <a:t>the </a:t>
            </a:r>
            <a:r>
              <a:rPr lang="en-US" sz="1200" spc="-30" dirty="0" smtClean="0">
                <a:latin typeface="Arial"/>
                <a:cs typeface="Arial"/>
              </a:rPr>
              <a:t>basic </a:t>
            </a:r>
            <a:r>
              <a:rPr lang="en-US" sz="1200" spc="-25" dirty="0" smtClean="0">
                <a:latin typeface="Arial"/>
                <a:cs typeface="Arial"/>
              </a:rPr>
              <a:t>Spark  </a:t>
            </a:r>
            <a:r>
              <a:rPr lang="en-US" sz="1200" spc="-30" dirty="0" smtClean="0">
                <a:latin typeface="Arial"/>
                <a:cs typeface="Arial"/>
              </a:rPr>
              <a:t>capabilities.</a:t>
            </a:r>
            <a:endParaRPr lang="en-US" sz="1200" dirty="0" smtClean="0">
              <a:latin typeface="Arial"/>
              <a:cs typeface="Arial"/>
            </a:endParaRPr>
          </a:p>
          <a:p>
            <a:pPr marL="586105" marR="116839" indent="-344805">
              <a:lnSpc>
                <a:spcPct val="95900"/>
              </a:lnSpc>
              <a:spcBef>
                <a:spcPts val="695"/>
              </a:spcBef>
              <a:buFont typeface="Symbol"/>
              <a:buChar char=""/>
              <a:tabLst>
                <a:tab pos="586105" algn="l"/>
                <a:tab pos="586740" algn="l"/>
              </a:tabLst>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ease</a:t>
            </a:r>
            <a:r>
              <a:rPr lang="en-US" sz="1200" spc="-55" dirty="0" smtClean="0">
                <a:latin typeface="Arial"/>
                <a:cs typeface="Arial"/>
              </a:rPr>
              <a:t> </a:t>
            </a:r>
            <a:r>
              <a:rPr lang="en-US" sz="1200" spc="-10" dirty="0" smtClean="0">
                <a:latin typeface="Arial"/>
                <a:cs typeface="Arial"/>
              </a:rPr>
              <a:t>of</a:t>
            </a:r>
            <a:r>
              <a:rPr lang="en-US" sz="1200" spc="-50" dirty="0" smtClean="0">
                <a:latin typeface="Arial"/>
                <a:cs typeface="Arial"/>
              </a:rPr>
              <a:t> </a:t>
            </a:r>
            <a:r>
              <a:rPr lang="en-US" sz="1200" spc="-15" dirty="0" smtClean="0">
                <a:latin typeface="Arial"/>
                <a:cs typeface="Arial"/>
              </a:rPr>
              <a:t>use</a:t>
            </a:r>
            <a:r>
              <a:rPr lang="en-US" sz="1200" spc="-35" dirty="0" smtClean="0">
                <a:latin typeface="Arial"/>
                <a:cs typeface="Arial"/>
              </a:rPr>
              <a:t> </a:t>
            </a:r>
            <a:r>
              <a:rPr lang="en-US" sz="1200" spc="-30" dirty="0" smtClean="0">
                <a:latin typeface="Arial"/>
                <a:cs typeface="Arial"/>
              </a:rPr>
              <a:t>with </a:t>
            </a:r>
            <a:r>
              <a:rPr lang="en-US" sz="1200" spc="-25" dirty="0" smtClean="0">
                <a:latin typeface="Arial"/>
                <a:cs typeface="Arial"/>
              </a:rPr>
              <a:t>Spark </a:t>
            </a:r>
            <a:r>
              <a:rPr lang="en-US" sz="1200" spc="-30" dirty="0" smtClean="0">
                <a:latin typeface="Arial"/>
                <a:cs typeface="Arial"/>
              </a:rPr>
              <a:t>enables</a:t>
            </a:r>
            <a:r>
              <a:rPr lang="en-US" sz="1200" spc="-20" dirty="0" smtClean="0">
                <a:latin typeface="Arial"/>
                <a:cs typeface="Arial"/>
              </a:rPr>
              <a:t> </a:t>
            </a:r>
            <a:r>
              <a:rPr lang="en-US" sz="1200" spc="-25" dirty="0" smtClean="0">
                <a:latin typeface="Arial"/>
                <a:cs typeface="Arial"/>
              </a:rPr>
              <a:t>you</a:t>
            </a:r>
            <a:r>
              <a:rPr lang="en-US" sz="1200" spc="-30"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20" dirty="0" smtClean="0">
                <a:latin typeface="Arial"/>
                <a:cs typeface="Arial"/>
              </a:rPr>
              <a:t>quickly</a:t>
            </a:r>
            <a:r>
              <a:rPr lang="en-US" sz="1200" spc="-95" dirty="0" smtClean="0">
                <a:latin typeface="Arial"/>
                <a:cs typeface="Arial"/>
              </a:rPr>
              <a:t> </a:t>
            </a:r>
            <a:r>
              <a:rPr lang="en-US" sz="1200" spc="-25" dirty="0" smtClean="0">
                <a:latin typeface="Arial"/>
                <a:cs typeface="Arial"/>
              </a:rPr>
              <a:t>pick </a:t>
            </a:r>
            <a:r>
              <a:rPr lang="en-US" sz="1200" spc="-15" dirty="0" smtClean="0">
                <a:latin typeface="Arial"/>
                <a:cs typeface="Arial"/>
              </a:rPr>
              <a:t>it</a:t>
            </a:r>
            <a:r>
              <a:rPr lang="en-US" sz="1200" spc="-55" dirty="0" smtClean="0">
                <a:latin typeface="Arial"/>
                <a:cs typeface="Arial"/>
              </a:rPr>
              <a:t> </a:t>
            </a:r>
            <a:r>
              <a:rPr lang="en-US" sz="1200" spc="-10" dirty="0" smtClean="0">
                <a:latin typeface="Arial"/>
                <a:cs typeface="Arial"/>
              </a:rPr>
              <a:t>up</a:t>
            </a:r>
            <a:r>
              <a:rPr lang="en-US" sz="1200" spc="-55" dirty="0" smtClean="0">
                <a:latin typeface="Arial"/>
                <a:cs typeface="Arial"/>
              </a:rPr>
              <a:t> </a:t>
            </a:r>
            <a:r>
              <a:rPr lang="en-US" sz="1200" spc="-25" dirty="0" smtClean="0">
                <a:latin typeface="Arial"/>
                <a:cs typeface="Arial"/>
              </a:rPr>
              <a:t>using</a:t>
            </a:r>
            <a:r>
              <a:rPr lang="en-US" sz="1200" spc="-55" dirty="0" smtClean="0">
                <a:latin typeface="Arial"/>
                <a:cs typeface="Arial"/>
              </a:rPr>
              <a:t> </a:t>
            </a:r>
            <a:r>
              <a:rPr lang="en-US" sz="1200" spc="-25" dirty="0" smtClean="0">
                <a:latin typeface="Arial"/>
                <a:cs typeface="Arial"/>
              </a:rPr>
              <a:t>simple</a:t>
            </a:r>
            <a:r>
              <a:rPr lang="en-US" sz="1200" spc="-30" dirty="0" smtClean="0">
                <a:latin typeface="Arial"/>
                <a:cs typeface="Arial"/>
              </a:rPr>
              <a:t> </a:t>
            </a:r>
            <a:r>
              <a:rPr lang="en-US" sz="1200" spc="-25" dirty="0" smtClean="0">
                <a:latin typeface="Arial"/>
                <a:cs typeface="Arial"/>
              </a:rPr>
              <a:t>APIs  for Scala, Python, Java, </a:t>
            </a:r>
            <a:r>
              <a:rPr lang="en-US" sz="1200" spc="-30" dirty="0" smtClean="0">
                <a:latin typeface="Arial"/>
                <a:cs typeface="Arial"/>
              </a:rPr>
              <a:t>and </a:t>
            </a:r>
            <a:r>
              <a:rPr lang="en-US" sz="1200" spc="-20" dirty="0" smtClean="0">
                <a:latin typeface="Arial"/>
                <a:cs typeface="Arial"/>
              </a:rPr>
              <a:t>R. </a:t>
            </a:r>
            <a:r>
              <a:rPr lang="en-US" sz="1200" spc="-15" dirty="0" smtClean="0">
                <a:latin typeface="Arial"/>
                <a:cs typeface="Arial"/>
              </a:rPr>
              <a:t>As </a:t>
            </a:r>
            <a:r>
              <a:rPr lang="en-US" sz="1200" spc="-30" dirty="0" smtClean="0">
                <a:latin typeface="Arial"/>
                <a:cs typeface="Arial"/>
              </a:rPr>
              <a:t>mentioned, </a:t>
            </a:r>
            <a:r>
              <a:rPr lang="en-US" sz="1200" spc="-20" dirty="0" smtClean="0">
                <a:latin typeface="Arial"/>
                <a:cs typeface="Arial"/>
              </a:rPr>
              <a:t>there are </a:t>
            </a:r>
            <a:r>
              <a:rPr lang="en-US" sz="1200" spc="-30" dirty="0" smtClean="0">
                <a:latin typeface="Arial"/>
                <a:cs typeface="Arial"/>
              </a:rPr>
              <a:t>additional libraries  </a:t>
            </a:r>
            <a:r>
              <a:rPr lang="en-US" sz="1200" spc="-25" dirty="0" smtClean="0">
                <a:latin typeface="Arial"/>
                <a:cs typeface="Arial"/>
              </a:rPr>
              <a:t>which you </a:t>
            </a:r>
            <a:r>
              <a:rPr lang="en-US" sz="1200" spc="-15" dirty="0" smtClean="0">
                <a:latin typeface="Arial"/>
                <a:cs typeface="Arial"/>
              </a:rPr>
              <a:t>can </a:t>
            </a:r>
            <a:r>
              <a:rPr lang="en-US" sz="1200" spc="-25" dirty="0" smtClean="0">
                <a:latin typeface="Arial"/>
                <a:cs typeface="Arial"/>
              </a:rPr>
              <a:t>use </a:t>
            </a:r>
            <a:r>
              <a:rPr lang="en-US" sz="1200" spc="-15" dirty="0" smtClean="0">
                <a:latin typeface="Arial"/>
                <a:cs typeface="Arial"/>
              </a:rPr>
              <a:t>for </a:t>
            </a:r>
            <a:r>
              <a:rPr lang="en-US" sz="1200" spc="-20" dirty="0" smtClean="0">
                <a:latin typeface="Arial"/>
                <a:cs typeface="Arial"/>
              </a:rPr>
              <a:t>SQL, </a:t>
            </a:r>
            <a:r>
              <a:rPr lang="en-US" sz="1200" spc="-25" dirty="0" smtClean="0">
                <a:latin typeface="Arial"/>
                <a:cs typeface="Arial"/>
              </a:rPr>
              <a:t>machine </a:t>
            </a:r>
            <a:r>
              <a:rPr lang="en-US" sz="1200" spc="-30" dirty="0" smtClean="0">
                <a:latin typeface="Arial"/>
                <a:cs typeface="Arial"/>
              </a:rPr>
              <a:t>learning, streaming, </a:t>
            </a:r>
            <a:r>
              <a:rPr lang="en-US" sz="1200" spc="-20" dirty="0" smtClean="0">
                <a:latin typeface="Arial"/>
                <a:cs typeface="Arial"/>
              </a:rPr>
              <a:t>and </a:t>
            </a:r>
            <a:r>
              <a:rPr lang="en-US" sz="1200" spc="-25" dirty="0" smtClean="0">
                <a:latin typeface="Arial"/>
                <a:cs typeface="Arial"/>
              </a:rPr>
              <a:t>graph  </a:t>
            </a:r>
            <a:r>
              <a:rPr lang="en-US" sz="1200" spc="-30" dirty="0" smtClean="0">
                <a:latin typeface="Arial"/>
                <a:cs typeface="Arial"/>
              </a:rPr>
              <a:t>processing. </a:t>
            </a:r>
            <a:r>
              <a:rPr lang="en-US" sz="1200" spc="-25" dirty="0" smtClean="0">
                <a:latin typeface="Arial"/>
                <a:cs typeface="Arial"/>
              </a:rPr>
              <a:t>Spark runs </a:t>
            </a:r>
            <a:r>
              <a:rPr lang="en-US" sz="1200" spc="-10" dirty="0" smtClean="0">
                <a:latin typeface="Arial"/>
                <a:cs typeface="Arial"/>
              </a:rPr>
              <a:t>on </a:t>
            </a:r>
            <a:r>
              <a:rPr lang="en-US" sz="1200" spc="-25" dirty="0" smtClean="0">
                <a:latin typeface="Arial"/>
                <a:cs typeface="Arial"/>
              </a:rPr>
              <a:t>Hadoop clusters </a:t>
            </a:r>
            <a:r>
              <a:rPr lang="en-US" sz="1200" spc="-20" dirty="0" smtClean="0">
                <a:latin typeface="Arial"/>
                <a:cs typeface="Arial"/>
              </a:rPr>
              <a:t>such </a:t>
            </a:r>
            <a:r>
              <a:rPr lang="en-US" sz="1200" spc="-25" dirty="0" smtClean="0">
                <a:latin typeface="Arial"/>
                <a:cs typeface="Arial"/>
              </a:rPr>
              <a:t>as Hadoop </a:t>
            </a:r>
            <a:r>
              <a:rPr lang="en-US" sz="1200" spc="-30" dirty="0" smtClean="0">
                <a:latin typeface="Arial"/>
                <a:cs typeface="Arial"/>
              </a:rPr>
              <a:t>YARN </a:t>
            </a:r>
            <a:r>
              <a:rPr lang="en-US" sz="1200" spc="-20" dirty="0" smtClean="0">
                <a:latin typeface="Arial"/>
                <a:cs typeface="Arial"/>
              </a:rPr>
              <a:t>or Apache  </a:t>
            </a:r>
            <a:r>
              <a:rPr lang="en-US" sz="1200" spc="-25" dirty="0" err="1" smtClean="0">
                <a:latin typeface="Arial"/>
                <a:cs typeface="Arial"/>
              </a:rPr>
              <a:t>Mesos</a:t>
            </a:r>
            <a:r>
              <a:rPr lang="en-US" sz="1200" spc="-25" dirty="0" smtClean="0">
                <a:latin typeface="Arial"/>
                <a:cs typeface="Arial"/>
              </a:rPr>
              <a:t>, </a:t>
            </a:r>
            <a:r>
              <a:rPr lang="en-US" sz="1200" spc="-10" dirty="0" smtClean="0">
                <a:latin typeface="Arial"/>
                <a:cs typeface="Arial"/>
              </a:rPr>
              <a:t>or </a:t>
            </a:r>
            <a:r>
              <a:rPr lang="en-US" sz="1200" spc="-25" dirty="0" smtClean="0">
                <a:latin typeface="Arial"/>
                <a:cs typeface="Arial"/>
              </a:rPr>
              <a:t>even as </a:t>
            </a:r>
            <a:r>
              <a:rPr lang="en-US" sz="1200" spc="-5" dirty="0" smtClean="0">
                <a:latin typeface="Arial"/>
                <a:cs typeface="Arial"/>
              </a:rPr>
              <a:t>a </a:t>
            </a:r>
            <a:r>
              <a:rPr lang="en-US" sz="1200" spc="-25" dirty="0" smtClean="0">
                <a:latin typeface="Arial"/>
                <a:cs typeface="Arial"/>
              </a:rPr>
              <a:t>standalone </a:t>
            </a:r>
            <a:r>
              <a:rPr lang="en-US" sz="1200" spc="-30" dirty="0" smtClean="0">
                <a:latin typeface="Arial"/>
                <a:cs typeface="Arial"/>
              </a:rPr>
              <a:t>with </a:t>
            </a:r>
            <a:r>
              <a:rPr lang="en-US" sz="1200" spc="-15" dirty="0" smtClean="0">
                <a:latin typeface="Arial"/>
                <a:cs typeface="Arial"/>
              </a:rPr>
              <a:t>its </a:t>
            </a:r>
            <a:r>
              <a:rPr lang="en-US" sz="1200" spc="-25" dirty="0" smtClean="0">
                <a:latin typeface="Arial"/>
                <a:cs typeface="Arial"/>
              </a:rPr>
              <a:t>own</a:t>
            </a:r>
            <a:r>
              <a:rPr lang="en-US" sz="1200" spc="-270" dirty="0" smtClean="0">
                <a:latin typeface="Arial"/>
                <a:cs typeface="Arial"/>
              </a:rPr>
              <a:t> </a:t>
            </a:r>
            <a:r>
              <a:rPr lang="en-US" sz="1200" spc="-25" dirty="0" smtClean="0">
                <a:latin typeface="Arial"/>
                <a:cs typeface="Arial"/>
              </a:rPr>
              <a:t>scheduler.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a:t>
            </a:fld>
            <a:endParaRPr lang="fr-FR"/>
          </a:p>
        </p:txBody>
      </p:sp>
    </p:spTree>
    <p:extLst>
      <p:ext uri="{BB962C8B-B14F-4D97-AF65-F5344CB8AC3E}">
        <p14:creationId xmlns:p14="http://schemas.microsoft.com/office/powerpoint/2010/main" val="2869259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00660" algn="just">
              <a:lnSpc>
                <a:spcPts val="1610"/>
              </a:lnSpc>
              <a:spcBef>
                <a:spcPts val="660"/>
              </a:spcBef>
            </a:pPr>
            <a:r>
              <a:rPr lang="en-US" sz="1200" spc="-20" dirty="0" smtClean="0">
                <a:latin typeface="Arial"/>
                <a:cs typeface="Arial"/>
              </a:rPr>
              <a:t>The </a:t>
            </a:r>
            <a:r>
              <a:rPr lang="en-US" sz="1200" spc="-25" dirty="0" smtClean="0">
                <a:latin typeface="Arial"/>
                <a:cs typeface="Arial"/>
              </a:rPr>
              <a:t>Lambda </a:t>
            </a:r>
            <a:r>
              <a:rPr lang="en-US" sz="1200" spc="-20" dirty="0" smtClean="0">
                <a:latin typeface="Arial"/>
                <a:cs typeface="Arial"/>
              </a:rPr>
              <a:t>or =&gt; syntax </a:t>
            </a:r>
            <a:r>
              <a:rPr lang="en-US" sz="1200" spc="-15" dirty="0" smtClean="0">
                <a:latin typeface="Arial"/>
                <a:cs typeface="Arial"/>
              </a:rPr>
              <a:t>is </a:t>
            </a:r>
            <a:r>
              <a:rPr lang="en-US" sz="1200" spc="-5" dirty="0" smtClean="0">
                <a:latin typeface="Arial"/>
                <a:cs typeface="Arial"/>
              </a:rPr>
              <a:t>a </a:t>
            </a:r>
            <a:r>
              <a:rPr lang="en-US" sz="1200" spc="-25" dirty="0" smtClean="0">
                <a:latin typeface="Arial"/>
                <a:cs typeface="Arial"/>
              </a:rPr>
              <a:t>shorthand </a:t>
            </a:r>
            <a:r>
              <a:rPr lang="en-US" sz="1200" spc="-15" dirty="0" smtClean="0">
                <a:latin typeface="Arial"/>
                <a:cs typeface="Arial"/>
              </a:rPr>
              <a:t>way </a:t>
            </a:r>
            <a:r>
              <a:rPr lang="en-US" sz="1200" spc="-20" dirty="0" smtClean="0">
                <a:latin typeface="Arial"/>
                <a:cs typeface="Arial"/>
              </a:rPr>
              <a:t>to </a:t>
            </a:r>
            <a:r>
              <a:rPr lang="en-US" sz="1200" spc="-30" dirty="0" smtClean="0">
                <a:latin typeface="Arial"/>
                <a:cs typeface="Arial"/>
              </a:rPr>
              <a:t>define </a:t>
            </a:r>
            <a:r>
              <a:rPr lang="en-US" sz="1200" spc="-25" dirty="0" smtClean="0">
                <a:latin typeface="Arial"/>
                <a:cs typeface="Arial"/>
              </a:rPr>
              <a:t>functions </a:t>
            </a:r>
            <a:r>
              <a:rPr lang="en-US" sz="1200" spc="-30" dirty="0" smtClean="0">
                <a:latin typeface="Arial"/>
                <a:cs typeface="Arial"/>
              </a:rPr>
              <a:t>inline </a:t>
            </a:r>
            <a:r>
              <a:rPr lang="en-US" sz="1200" spc="-15" dirty="0" smtClean="0">
                <a:latin typeface="Arial"/>
                <a:cs typeface="Arial"/>
              </a:rPr>
              <a:t>in </a:t>
            </a:r>
            <a:r>
              <a:rPr lang="en-US" sz="1200" spc="-25" dirty="0" smtClean="0">
                <a:latin typeface="Arial"/>
                <a:cs typeface="Arial"/>
              </a:rPr>
              <a:t>Python </a:t>
            </a:r>
            <a:r>
              <a:rPr lang="en-US" sz="1200" spc="-20" dirty="0" smtClean="0">
                <a:latin typeface="Arial"/>
                <a:cs typeface="Arial"/>
              </a:rPr>
              <a:t>and  </a:t>
            </a:r>
            <a:r>
              <a:rPr lang="en-US" sz="1200" spc="-30" dirty="0" smtClean="0">
                <a:latin typeface="Arial"/>
                <a:cs typeface="Arial"/>
              </a:rPr>
              <a:t>Scala. </a:t>
            </a:r>
            <a:r>
              <a:rPr lang="en-US" sz="1200" spc="-5" dirty="0" smtClean="0">
                <a:latin typeface="Arial"/>
                <a:cs typeface="Arial"/>
              </a:rPr>
              <a:t>With </a:t>
            </a:r>
            <a:r>
              <a:rPr lang="en-US" sz="1200" spc="-30" dirty="0" smtClean="0">
                <a:latin typeface="Arial"/>
                <a:cs typeface="Arial"/>
              </a:rPr>
              <a:t>Spark </a:t>
            </a:r>
            <a:r>
              <a:rPr lang="en-US" sz="1200" spc="-35" dirty="0" smtClean="0">
                <a:latin typeface="Arial"/>
                <a:cs typeface="Arial"/>
              </a:rPr>
              <a:t>you </a:t>
            </a:r>
            <a:r>
              <a:rPr lang="en-US" sz="1200" spc="-15" dirty="0" smtClean="0">
                <a:latin typeface="Arial"/>
                <a:cs typeface="Arial"/>
              </a:rPr>
              <a:t>can </a:t>
            </a:r>
            <a:r>
              <a:rPr lang="en-US" sz="1200" spc="-30" dirty="0" smtClean="0">
                <a:latin typeface="Arial"/>
                <a:cs typeface="Arial"/>
              </a:rPr>
              <a:t>define </a:t>
            </a:r>
            <a:r>
              <a:rPr lang="en-US" sz="1200" spc="-25" dirty="0" smtClean="0">
                <a:latin typeface="Arial"/>
                <a:cs typeface="Arial"/>
              </a:rPr>
              <a:t>anonymous functions separately </a:t>
            </a:r>
            <a:r>
              <a:rPr lang="en-US" sz="1200" spc="-20" dirty="0" smtClean="0">
                <a:latin typeface="Arial"/>
                <a:cs typeface="Arial"/>
              </a:rPr>
              <a:t>and </a:t>
            </a:r>
            <a:r>
              <a:rPr lang="en-US" sz="1200" spc="-25" dirty="0" smtClean="0">
                <a:latin typeface="Arial"/>
                <a:cs typeface="Arial"/>
              </a:rPr>
              <a:t>then pass</a:t>
            </a:r>
            <a:r>
              <a:rPr lang="en-US" sz="1200" spc="-275" dirty="0" smtClean="0">
                <a:latin typeface="Arial"/>
                <a:cs typeface="Arial"/>
              </a:rPr>
              <a:t> </a:t>
            </a:r>
            <a:r>
              <a:rPr lang="en-US" sz="1200" spc="-25" dirty="0" smtClean="0">
                <a:latin typeface="Arial"/>
                <a:cs typeface="Arial"/>
              </a:rPr>
              <a:t>the  name </a:t>
            </a:r>
            <a:r>
              <a:rPr lang="en-US" sz="1200" spc="-20" dirty="0" smtClean="0">
                <a:latin typeface="Arial"/>
                <a:cs typeface="Arial"/>
              </a:rPr>
              <a:t>to Spark. </a:t>
            </a:r>
            <a:r>
              <a:rPr lang="en-US" sz="1200" spc="-30" dirty="0" smtClean="0">
                <a:latin typeface="Arial"/>
                <a:cs typeface="Arial"/>
              </a:rPr>
              <a:t>For </a:t>
            </a:r>
            <a:r>
              <a:rPr lang="en-US" sz="1200" spc="-25" dirty="0" smtClean="0">
                <a:latin typeface="Arial"/>
                <a:cs typeface="Arial"/>
              </a:rPr>
              <a:t>example, </a:t>
            </a:r>
            <a:r>
              <a:rPr lang="en-US" sz="1200" spc="-15" dirty="0" smtClean="0">
                <a:latin typeface="Arial"/>
                <a:cs typeface="Arial"/>
              </a:rPr>
              <a:t>in</a:t>
            </a:r>
            <a:r>
              <a:rPr lang="en-US" sz="1200" spc="-165" dirty="0" smtClean="0">
                <a:latin typeface="Arial"/>
                <a:cs typeface="Arial"/>
              </a:rPr>
              <a:t> </a:t>
            </a:r>
            <a:r>
              <a:rPr lang="en-US" sz="1200" spc="-25" dirty="0" smtClean="0">
                <a:latin typeface="Arial"/>
                <a:cs typeface="Arial"/>
              </a:rPr>
              <a:t>Python:</a:t>
            </a:r>
            <a:endParaRPr lang="en-US" sz="1200" dirty="0" smtClean="0">
              <a:latin typeface="Arial"/>
              <a:cs typeface="Arial"/>
            </a:endParaRPr>
          </a:p>
          <a:p>
            <a:pPr marL="442595">
              <a:lnSpc>
                <a:spcPct val="100000"/>
              </a:lnSpc>
              <a:spcBef>
                <a:spcPts val="1200"/>
              </a:spcBef>
            </a:pPr>
            <a:r>
              <a:rPr lang="en-US" sz="1050" spc="5" dirty="0" err="1" smtClean="0">
                <a:latin typeface="Courier New"/>
                <a:cs typeface="Courier New"/>
              </a:rPr>
              <a:t>def</a:t>
            </a:r>
            <a:r>
              <a:rPr lang="en-US" sz="1050" spc="-10" dirty="0" smtClean="0">
                <a:latin typeface="Courier New"/>
                <a:cs typeface="Courier New"/>
              </a:rPr>
              <a:t> </a:t>
            </a:r>
            <a:r>
              <a:rPr lang="en-US" sz="1050" spc="-5" dirty="0" err="1" smtClean="0">
                <a:latin typeface="Courier New"/>
                <a:cs typeface="Courier New"/>
              </a:rPr>
              <a:t>hadHDP</a:t>
            </a:r>
            <a:r>
              <a:rPr lang="en-US" sz="1050" spc="-5" dirty="0" smtClean="0">
                <a:latin typeface="Courier New"/>
                <a:cs typeface="Courier New"/>
              </a:rPr>
              <a:t>(line):</a:t>
            </a:r>
            <a:endParaRPr lang="en-US" sz="1050" dirty="0" smtClean="0">
              <a:latin typeface="Courier New"/>
              <a:cs typeface="Courier New"/>
            </a:endParaRPr>
          </a:p>
          <a:p>
            <a:pPr marL="442595" marR="3599815" indent="589280">
              <a:lnSpc>
                <a:spcPct val="200300"/>
              </a:lnSpc>
            </a:pPr>
            <a:r>
              <a:rPr lang="en-US" sz="1050" dirty="0" smtClean="0">
                <a:latin typeface="Courier New"/>
                <a:cs typeface="Courier New"/>
              </a:rPr>
              <a:t>return "HDP" </a:t>
            </a:r>
            <a:r>
              <a:rPr lang="en-US" sz="1050" spc="-5" dirty="0" smtClean="0">
                <a:latin typeface="Courier New"/>
                <a:cs typeface="Courier New"/>
              </a:rPr>
              <a:t>in line;  </a:t>
            </a:r>
            <a:r>
              <a:rPr lang="en-US" sz="1050" dirty="0" err="1" smtClean="0">
                <a:latin typeface="Courier New"/>
                <a:cs typeface="Courier New"/>
              </a:rPr>
              <a:t>HDPLines</a:t>
            </a:r>
            <a:r>
              <a:rPr lang="en-US" sz="1050" dirty="0" smtClean="0">
                <a:latin typeface="Courier New"/>
                <a:cs typeface="Courier New"/>
              </a:rPr>
              <a:t> =</a:t>
            </a:r>
            <a:r>
              <a:rPr lang="en-US" sz="1050" spc="-95" dirty="0" smtClean="0">
                <a:latin typeface="Courier New"/>
                <a:cs typeface="Courier New"/>
              </a:rPr>
              <a:t> </a:t>
            </a:r>
            <a:r>
              <a:rPr lang="en-US" sz="1050" dirty="0" err="1" smtClean="0">
                <a:latin typeface="Courier New"/>
                <a:cs typeface="Courier New"/>
              </a:rPr>
              <a:t>lines.filter</a:t>
            </a:r>
            <a:r>
              <a:rPr lang="en-US" sz="1050" dirty="0" smtClean="0">
                <a:latin typeface="Courier New"/>
                <a:cs typeface="Courier New"/>
              </a:rPr>
              <a:t>(</a:t>
            </a:r>
            <a:r>
              <a:rPr lang="en-US" sz="1050" dirty="0" err="1" smtClean="0">
                <a:latin typeface="Courier New"/>
                <a:cs typeface="Courier New"/>
              </a:rPr>
              <a:t>hasHDP</a:t>
            </a:r>
            <a:r>
              <a:rPr lang="en-US" sz="1050" dirty="0" smtClean="0">
                <a:latin typeface="Courier New"/>
                <a:cs typeface="Courier New"/>
              </a:rPr>
              <a:t>)</a:t>
            </a:r>
          </a:p>
          <a:p>
            <a:pPr>
              <a:lnSpc>
                <a:spcPct val="100000"/>
              </a:lnSpc>
            </a:pPr>
            <a:endParaRPr lang="en-US" sz="1200" dirty="0" smtClean="0">
              <a:latin typeface="Times New Roman"/>
              <a:cs typeface="Times New Roman"/>
            </a:endParaRPr>
          </a:p>
          <a:p>
            <a:pPr marL="12700">
              <a:lnSpc>
                <a:spcPct val="100000"/>
              </a:lnSpc>
            </a:pPr>
            <a:r>
              <a:rPr lang="en-US" sz="1200" spc="-20" dirty="0" smtClean="0">
                <a:latin typeface="Arial"/>
                <a:cs typeface="Arial"/>
              </a:rPr>
              <a:t>…is </a:t>
            </a:r>
            <a:r>
              <a:rPr lang="en-US" sz="1200" spc="-25" dirty="0" smtClean="0">
                <a:latin typeface="Arial"/>
                <a:cs typeface="Arial"/>
              </a:rPr>
              <a:t>functionally </a:t>
            </a:r>
            <a:r>
              <a:rPr lang="en-US" sz="1200" spc="-30" dirty="0" smtClean="0">
                <a:latin typeface="Arial"/>
                <a:cs typeface="Arial"/>
              </a:rPr>
              <a:t>equivalent</a:t>
            </a:r>
            <a:r>
              <a:rPr lang="en-US" sz="1200" spc="-125" dirty="0" smtClean="0">
                <a:latin typeface="Arial"/>
                <a:cs typeface="Arial"/>
              </a:rPr>
              <a:t> </a:t>
            </a:r>
            <a:r>
              <a:rPr lang="en-US" sz="1200" spc="-25" dirty="0" smtClean="0">
                <a:latin typeface="Arial"/>
                <a:cs typeface="Arial"/>
              </a:rPr>
              <a:t>to:</a:t>
            </a:r>
            <a:endParaRPr lang="en-US" sz="1200" dirty="0" smtClean="0">
              <a:latin typeface="Arial"/>
              <a:cs typeface="Arial"/>
            </a:endParaRPr>
          </a:p>
          <a:p>
            <a:pPr marL="442595">
              <a:lnSpc>
                <a:spcPct val="100000"/>
              </a:lnSpc>
              <a:spcBef>
                <a:spcPts val="1240"/>
              </a:spcBef>
            </a:pPr>
            <a:r>
              <a:rPr lang="en-US" sz="1050" dirty="0" smtClean="0">
                <a:latin typeface="Courier New"/>
                <a:cs typeface="Courier New"/>
              </a:rPr>
              <a:t>grep HDP</a:t>
            </a:r>
            <a:r>
              <a:rPr lang="en-US" sz="1050" spc="-10" dirty="0" smtClean="0">
                <a:latin typeface="Courier New"/>
                <a:cs typeface="Courier New"/>
              </a:rPr>
              <a:t> </a:t>
            </a:r>
            <a:r>
              <a:rPr lang="en-US" sz="1050" spc="-5" dirty="0" err="1" smtClean="0">
                <a:latin typeface="Courier New"/>
                <a:cs typeface="Courier New"/>
              </a:rPr>
              <a:t>inputfile</a:t>
            </a:r>
            <a:endParaRPr lang="en-US" sz="1050" dirty="0" smtClean="0">
              <a:latin typeface="Courier New"/>
              <a:cs typeface="Courier New"/>
            </a:endParaRPr>
          </a:p>
          <a:p>
            <a:pPr>
              <a:lnSpc>
                <a:spcPct val="100000"/>
              </a:lnSpc>
              <a:spcBef>
                <a:spcPts val="5"/>
              </a:spcBef>
            </a:pPr>
            <a:endParaRPr lang="en-US" sz="1200" dirty="0" smtClean="0">
              <a:latin typeface="Times New Roman"/>
              <a:cs typeface="Times New Roman"/>
            </a:endParaRPr>
          </a:p>
          <a:p>
            <a:pPr marL="12700" marR="5080">
              <a:lnSpc>
                <a:spcPct val="95900"/>
              </a:lnSpc>
              <a:spcBef>
                <a:spcPts val="5"/>
              </a:spcBef>
            </a:pPr>
            <a:r>
              <a:rPr lang="en-US" sz="1200" spc="-5" dirty="0" smtClean="0">
                <a:latin typeface="Arial"/>
                <a:cs typeface="Arial"/>
              </a:rPr>
              <a:t>A </a:t>
            </a:r>
            <a:r>
              <a:rPr lang="en-US" sz="1200" spc="-25" dirty="0" smtClean="0">
                <a:latin typeface="Arial"/>
                <a:cs typeface="Arial"/>
              </a:rPr>
              <a:t>common example </a:t>
            </a:r>
            <a:r>
              <a:rPr lang="en-US" sz="1200" spc="-15" dirty="0" smtClean="0">
                <a:latin typeface="Arial"/>
                <a:cs typeface="Arial"/>
              </a:rPr>
              <a:t>is </a:t>
            </a:r>
            <a:r>
              <a:rPr lang="en-US" sz="1200" spc="-5" dirty="0" smtClean="0">
                <a:latin typeface="Arial"/>
                <a:cs typeface="Arial"/>
              </a:rPr>
              <a:t>a </a:t>
            </a:r>
            <a:r>
              <a:rPr lang="en-US" sz="1200" spc="-30" dirty="0" smtClean="0">
                <a:latin typeface="Arial"/>
                <a:cs typeface="Arial"/>
              </a:rPr>
              <a:t>MapReduce </a:t>
            </a:r>
            <a:r>
              <a:rPr lang="en-US" sz="1200" spc="-30" dirty="0" err="1" smtClean="0">
                <a:latin typeface="Arial"/>
                <a:cs typeface="Arial"/>
              </a:rPr>
              <a:t>wordcount</a:t>
            </a:r>
            <a:r>
              <a:rPr lang="en-US" sz="1200" spc="-30" dirty="0" smtClean="0">
                <a:latin typeface="Arial"/>
                <a:cs typeface="Arial"/>
              </a:rPr>
              <a:t>. </a:t>
            </a:r>
            <a:r>
              <a:rPr lang="en-US" sz="1200" spc="-25" dirty="0" smtClean="0">
                <a:latin typeface="Arial"/>
                <a:cs typeface="Arial"/>
              </a:rPr>
              <a:t>You </a:t>
            </a:r>
            <a:r>
              <a:rPr lang="en-US" sz="1200" spc="-30" dirty="0" smtClean="0">
                <a:latin typeface="Arial"/>
                <a:cs typeface="Arial"/>
              </a:rPr>
              <a:t>first </a:t>
            </a:r>
            <a:r>
              <a:rPr lang="en-US" sz="1200" spc="-20" dirty="0" smtClean="0">
                <a:latin typeface="Arial"/>
                <a:cs typeface="Arial"/>
              </a:rPr>
              <a:t>split </a:t>
            </a:r>
            <a:r>
              <a:rPr lang="en-US" sz="1200" spc="-10" dirty="0" smtClean="0">
                <a:latin typeface="Arial"/>
                <a:cs typeface="Arial"/>
              </a:rPr>
              <a:t>up </a:t>
            </a:r>
            <a:r>
              <a:rPr lang="en-US" sz="1200" spc="-20" dirty="0" smtClean="0">
                <a:latin typeface="Arial"/>
                <a:cs typeface="Arial"/>
              </a:rPr>
              <a:t>the </a:t>
            </a:r>
            <a:r>
              <a:rPr lang="en-US" sz="1200" spc="-25" dirty="0" smtClean="0">
                <a:latin typeface="Arial"/>
                <a:cs typeface="Arial"/>
              </a:rPr>
              <a:t>file </a:t>
            </a:r>
            <a:r>
              <a:rPr lang="en-US" sz="1200" spc="-10" dirty="0" smtClean="0">
                <a:latin typeface="Arial"/>
                <a:cs typeface="Arial"/>
              </a:rPr>
              <a:t>by </a:t>
            </a:r>
            <a:r>
              <a:rPr lang="en-US" sz="1200" spc="-20" dirty="0" smtClean="0">
                <a:latin typeface="Arial"/>
                <a:cs typeface="Arial"/>
              </a:rPr>
              <a:t>words  </a:t>
            </a:r>
            <a:r>
              <a:rPr lang="en-US" sz="1200" spc="-30" dirty="0" smtClean="0">
                <a:latin typeface="Arial"/>
                <a:cs typeface="Arial"/>
              </a:rPr>
              <a:t>("tokenize") and </a:t>
            </a:r>
            <a:r>
              <a:rPr lang="en-US" sz="1200" spc="-25" dirty="0" smtClean="0">
                <a:latin typeface="Arial"/>
                <a:cs typeface="Arial"/>
              </a:rPr>
              <a:t>then </a:t>
            </a:r>
            <a:r>
              <a:rPr lang="en-US" sz="1200" spc="-20" dirty="0" smtClean="0">
                <a:latin typeface="Arial"/>
                <a:cs typeface="Arial"/>
              </a:rPr>
              <a:t>map </a:t>
            </a:r>
            <a:r>
              <a:rPr lang="en-US" sz="1200" spc="-25" dirty="0" smtClean="0">
                <a:latin typeface="Arial"/>
                <a:cs typeface="Arial"/>
              </a:rPr>
              <a:t>each </a:t>
            </a:r>
            <a:r>
              <a:rPr lang="en-US" sz="1200" spc="-30" dirty="0" smtClean="0">
                <a:latin typeface="Arial"/>
                <a:cs typeface="Arial"/>
              </a:rPr>
              <a:t>word </a:t>
            </a:r>
            <a:r>
              <a:rPr lang="en-US" sz="1200" spc="-15" dirty="0" smtClean="0">
                <a:latin typeface="Arial"/>
                <a:cs typeface="Arial"/>
              </a:rPr>
              <a:t>into </a:t>
            </a:r>
            <a:r>
              <a:rPr lang="en-US" sz="1200" spc="-5" dirty="0" smtClean="0">
                <a:latin typeface="Arial"/>
                <a:cs typeface="Arial"/>
              </a:rPr>
              <a:t>a </a:t>
            </a:r>
            <a:r>
              <a:rPr lang="en-US" sz="1200" spc="-10" dirty="0" smtClean="0">
                <a:latin typeface="Arial"/>
                <a:cs typeface="Arial"/>
              </a:rPr>
              <a:t>key </a:t>
            </a:r>
            <a:r>
              <a:rPr lang="en-US" sz="1200" spc="-25" dirty="0" smtClean="0">
                <a:latin typeface="Arial"/>
                <a:cs typeface="Arial"/>
              </a:rPr>
              <a:t>value </a:t>
            </a:r>
            <a:r>
              <a:rPr lang="en-US" sz="1200" spc="-30" dirty="0" smtClean="0">
                <a:latin typeface="Arial"/>
                <a:cs typeface="Arial"/>
              </a:rPr>
              <a:t>pair with </a:t>
            </a:r>
            <a:r>
              <a:rPr lang="en-US" sz="1200" spc="-15" dirty="0" smtClean="0">
                <a:latin typeface="Arial"/>
                <a:cs typeface="Arial"/>
              </a:rPr>
              <a:t>the </a:t>
            </a:r>
            <a:r>
              <a:rPr lang="en-US" sz="1200" spc="-25" dirty="0" smtClean="0">
                <a:latin typeface="Arial"/>
                <a:cs typeface="Arial"/>
              </a:rPr>
              <a:t>word as </a:t>
            </a:r>
            <a:r>
              <a:rPr lang="en-US" sz="1200" spc="-30" dirty="0" smtClean="0">
                <a:latin typeface="Arial"/>
                <a:cs typeface="Arial"/>
              </a:rPr>
              <a:t>the </a:t>
            </a:r>
            <a:r>
              <a:rPr lang="en-US" sz="1200" spc="-20" dirty="0" smtClean="0">
                <a:latin typeface="Arial"/>
                <a:cs typeface="Arial"/>
              </a:rPr>
              <a:t>key,</a:t>
            </a:r>
            <a:r>
              <a:rPr lang="en-US" sz="1200" spc="-285" dirty="0" smtClean="0">
                <a:latin typeface="Arial"/>
                <a:cs typeface="Arial"/>
              </a:rPr>
              <a:t> </a:t>
            </a:r>
            <a:r>
              <a:rPr lang="en-US" sz="1200" spc="-20" dirty="0" smtClean="0">
                <a:latin typeface="Arial"/>
                <a:cs typeface="Arial"/>
              </a:rPr>
              <a:t>and  </a:t>
            </a:r>
            <a:r>
              <a:rPr lang="en-US" sz="1200" spc="-25" dirty="0" smtClean="0">
                <a:latin typeface="Arial"/>
                <a:cs typeface="Arial"/>
              </a:rPr>
              <a:t>the value </a:t>
            </a:r>
            <a:r>
              <a:rPr lang="en-US" sz="1200" spc="-20" dirty="0" smtClean="0">
                <a:latin typeface="Arial"/>
                <a:cs typeface="Arial"/>
              </a:rPr>
              <a:t>of 1. Then </a:t>
            </a:r>
            <a:r>
              <a:rPr lang="en-US" sz="1200" spc="-25" dirty="0" smtClean="0">
                <a:latin typeface="Arial"/>
                <a:cs typeface="Arial"/>
              </a:rPr>
              <a:t>you reduce </a:t>
            </a:r>
            <a:r>
              <a:rPr lang="en-US" sz="1200" spc="-10" dirty="0" smtClean="0">
                <a:latin typeface="Arial"/>
                <a:cs typeface="Arial"/>
              </a:rPr>
              <a:t>by </a:t>
            </a:r>
            <a:r>
              <a:rPr lang="en-US" sz="1200" spc="-20" dirty="0" smtClean="0">
                <a:latin typeface="Arial"/>
                <a:cs typeface="Arial"/>
              </a:rPr>
              <a:t>the key, </a:t>
            </a:r>
            <a:r>
              <a:rPr lang="en-US" sz="1200" spc="-25" dirty="0" smtClean="0">
                <a:latin typeface="Arial"/>
                <a:cs typeface="Arial"/>
              </a:rPr>
              <a:t>which adds up all </a:t>
            </a:r>
            <a:r>
              <a:rPr lang="en-US" sz="1200" spc="-20" dirty="0" smtClean="0">
                <a:latin typeface="Arial"/>
                <a:cs typeface="Arial"/>
              </a:rPr>
              <a:t>the </a:t>
            </a:r>
            <a:r>
              <a:rPr lang="en-US" sz="1200" spc="-25" dirty="0" smtClean="0">
                <a:latin typeface="Arial"/>
                <a:cs typeface="Arial"/>
              </a:rPr>
              <a:t>value </a:t>
            </a:r>
            <a:r>
              <a:rPr lang="en-US" sz="1200" spc="-20" dirty="0" smtClean="0">
                <a:latin typeface="Arial"/>
                <a:cs typeface="Arial"/>
              </a:rPr>
              <a:t>of </a:t>
            </a:r>
            <a:r>
              <a:rPr lang="en-US" sz="1200" spc="-15" dirty="0" smtClean="0">
                <a:latin typeface="Arial"/>
                <a:cs typeface="Arial"/>
              </a:rPr>
              <a:t>the </a:t>
            </a:r>
            <a:r>
              <a:rPr lang="en-US" sz="1200" spc="-10" dirty="0" smtClean="0">
                <a:latin typeface="Arial"/>
                <a:cs typeface="Arial"/>
              </a:rPr>
              <a:t>same  </a:t>
            </a:r>
            <a:r>
              <a:rPr lang="en-US" sz="1200" spc="-25" dirty="0" smtClean="0">
                <a:latin typeface="Arial"/>
                <a:cs typeface="Arial"/>
              </a:rPr>
              <a:t>key, effectively, counting </a:t>
            </a:r>
            <a:r>
              <a:rPr lang="en-US" sz="1200" spc="-30" dirty="0" smtClean="0">
                <a:latin typeface="Arial"/>
                <a:cs typeface="Arial"/>
              </a:rPr>
              <a:t>the </a:t>
            </a:r>
            <a:r>
              <a:rPr lang="en-US" sz="1200" spc="-25" dirty="0" smtClean="0">
                <a:latin typeface="Arial"/>
                <a:cs typeface="Arial"/>
              </a:rPr>
              <a:t>number </a:t>
            </a:r>
            <a:r>
              <a:rPr lang="en-US" sz="1200" spc="-20" dirty="0" smtClean="0">
                <a:latin typeface="Arial"/>
                <a:cs typeface="Arial"/>
              </a:rPr>
              <a:t>of </a:t>
            </a:r>
            <a:r>
              <a:rPr lang="en-US" sz="1200" spc="-30" dirty="0" smtClean="0">
                <a:latin typeface="Arial"/>
                <a:cs typeface="Arial"/>
              </a:rPr>
              <a:t>occurrences </a:t>
            </a:r>
            <a:r>
              <a:rPr lang="en-US" sz="1200" spc="-10" dirty="0" smtClean="0">
                <a:latin typeface="Arial"/>
                <a:cs typeface="Arial"/>
              </a:rPr>
              <a:t>of </a:t>
            </a:r>
            <a:r>
              <a:rPr lang="en-US" sz="1200" spc="-25" dirty="0" smtClean="0">
                <a:latin typeface="Arial"/>
                <a:cs typeface="Arial"/>
              </a:rPr>
              <a:t>that </a:t>
            </a:r>
            <a:r>
              <a:rPr lang="en-US" sz="1200" spc="-20" dirty="0" smtClean="0">
                <a:latin typeface="Arial"/>
                <a:cs typeface="Arial"/>
              </a:rPr>
              <a:t>key. </a:t>
            </a:r>
            <a:r>
              <a:rPr lang="en-US" sz="1200" spc="-30" dirty="0" smtClean="0">
                <a:latin typeface="Arial"/>
                <a:cs typeface="Arial"/>
              </a:rPr>
              <a:t>Finally, </a:t>
            </a:r>
            <a:r>
              <a:rPr lang="en-US" sz="1200" spc="-25" dirty="0" smtClean="0">
                <a:latin typeface="Arial"/>
                <a:cs typeface="Arial"/>
              </a:rPr>
              <a:t>the counts </a:t>
            </a:r>
            <a:r>
              <a:rPr lang="en-US" sz="1200" spc="-30" dirty="0" smtClean="0">
                <a:latin typeface="Arial"/>
                <a:cs typeface="Arial"/>
              </a:rPr>
              <a:t>are  written </a:t>
            </a:r>
            <a:r>
              <a:rPr lang="en-US" sz="1200" spc="-20" dirty="0" smtClean="0">
                <a:latin typeface="Arial"/>
                <a:cs typeface="Arial"/>
              </a:rPr>
              <a:t>out to </a:t>
            </a:r>
            <a:r>
              <a:rPr lang="en-US" sz="1200" spc="-5" dirty="0" smtClean="0">
                <a:latin typeface="Arial"/>
                <a:cs typeface="Arial"/>
              </a:rPr>
              <a:t>a </a:t>
            </a:r>
            <a:r>
              <a:rPr lang="en-US" sz="1200" spc="-25" dirty="0" smtClean="0">
                <a:latin typeface="Arial"/>
                <a:cs typeface="Arial"/>
              </a:rPr>
              <a:t>file </a:t>
            </a:r>
            <a:r>
              <a:rPr lang="en-US" sz="1200" spc="-15" dirty="0" smtClean="0">
                <a:latin typeface="Arial"/>
                <a:cs typeface="Arial"/>
              </a:rPr>
              <a:t>in</a:t>
            </a:r>
            <a:r>
              <a:rPr lang="en-US" sz="1200" spc="-190" dirty="0" smtClean="0">
                <a:latin typeface="Arial"/>
                <a:cs typeface="Arial"/>
              </a:rPr>
              <a:t> </a:t>
            </a:r>
            <a:r>
              <a:rPr lang="en-US" sz="1200" spc="-25" dirty="0" smtClean="0">
                <a:latin typeface="Arial"/>
                <a:cs typeface="Arial"/>
              </a:rPr>
              <a:t>HDFS.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12</a:t>
            </a:fld>
            <a:endParaRPr lang="fr-FR"/>
          </a:p>
        </p:txBody>
      </p:sp>
    </p:spTree>
    <p:extLst>
      <p:ext uri="{BB962C8B-B14F-4D97-AF65-F5344CB8AC3E}">
        <p14:creationId xmlns:p14="http://schemas.microsoft.com/office/powerpoint/2010/main" val="127735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50"/>
              </a:spcBef>
            </a:pPr>
            <a:r>
              <a:rPr lang="en-US" sz="1200" spc="-25" dirty="0" smtClean="0">
                <a:latin typeface="Arial"/>
                <a:cs typeface="Arial"/>
              </a:rPr>
              <a:t>Major points </a:t>
            </a:r>
            <a:r>
              <a:rPr lang="en-US" sz="1200" spc="-20" dirty="0" smtClean="0">
                <a:latin typeface="Arial"/>
                <a:cs typeface="Arial"/>
              </a:rPr>
              <a:t>of </a:t>
            </a:r>
            <a:r>
              <a:rPr lang="en-US" sz="1200" spc="-25" dirty="0" smtClean="0">
                <a:latin typeface="Arial"/>
                <a:cs typeface="Arial"/>
              </a:rPr>
              <a:t>interest</a:t>
            </a:r>
            <a:r>
              <a:rPr lang="en-US" sz="1200" spc="-110" dirty="0" smtClean="0">
                <a:latin typeface="Arial"/>
                <a:cs typeface="Arial"/>
              </a:rPr>
              <a:t> </a:t>
            </a:r>
            <a:r>
              <a:rPr lang="en-US" sz="1200" spc="-30" dirty="0" smtClean="0">
                <a:latin typeface="Arial"/>
                <a:cs typeface="Arial"/>
              </a:rPr>
              <a:t>here:</a:t>
            </a:r>
            <a:endParaRPr lang="en-US" sz="1200" dirty="0" smtClean="0">
              <a:latin typeface="Arial"/>
              <a:cs typeface="Arial"/>
            </a:endParaRPr>
          </a:p>
          <a:p>
            <a:pPr marL="586105" indent="-344805">
              <a:lnSpc>
                <a:spcPct val="100000"/>
              </a:lnSpc>
              <a:spcBef>
                <a:spcPts val="630"/>
              </a:spcBef>
              <a:buFont typeface="Symbol"/>
              <a:buChar char=""/>
              <a:tabLst>
                <a:tab pos="586105" algn="l"/>
                <a:tab pos="586740" algn="l"/>
              </a:tabLst>
            </a:pPr>
            <a:r>
              <a:rPr lang="en-US" sz="1200" spc="-30" dirty="0" smtClean="0">
                <a:latin typeface="Arial"/>
                <a:cs typeface="Arial"/>
              </a:rPr>
              <a:t>Resilient Distributed </a:t>
            </a:r>
            <a:r>
              <a:rPr lang="en-US" sz="1200" spc="-25" dirty="0" smtClean="0">
                <a:latin typeface="Arial"/>
                <a:cs typeface="Arial"/>
              </a:rPr>
              <a:t>Dataset (RDD) </a:t>
            </a:r>
            <a:r>
              <a:rPr lang="en-US" sz="1200" spc="-15" dirty="0" smtClean="0">
                <a:latin typeface="Arial"/>
                <a:cs typeface="Arial"/>
              </a:rPr>
              <a:t>is </a:t>
            </a:r>
            <a:r>
              <a:rPr lang="en-US" sz="1200" spc="-25" dirty="0" smtClean="0">
                <a:latin typeface="Arial"/>
                <a:cs typeface="Arial"/>
              </a:rPr>
              <a:t>Spark's primary</a:t>
            </a:r>
            <a:r>
              <a:rPr lang="en-US" sz="1200" spc="-204" dirty="0" smtClean="0">
                <a:latin typeface="Arial"/>
                <a:cs typeface="Arial"/>
              </a:rPr>
              <a:t> </a:t>
            </a:r>
            <a:r>
              <a:rPr lang="en-US" sz="1200" spc="-25" dirty="0" smtClean="0">
                <a:latin typeface="Arial"/>
                <a:cs typeface="Arial"/>
              </a:rPr>
              <a:t>abstraction.</a:t>
            </a:r>
            <a:endParaRPr lang="en-US" sz="1200" dirty="0" smtClean="0">
              <a:latin typeface="Arial"/>
              <a:cs typeface="Arial"/>
            </a:endParaRPr>
          </a:p>
          <a:p>
            <a:pPr marL="586105" marR="338455" indent="-344805">
              <a:lnSpc>
                <a:spcPts val="1610"/>
              </a:lnSpc>
              <a:spcBef>
                <a:spcPts val="740"/>
              </a:spcBef>
              <a:buFont typeface="Symbol"/>
              <a:buChar char=""/>
              <a:tabLst>
                <a:tab pos="586105" algn="l"/>
                <a:tab pos="586740" algn="l"/>
              </a:tabLst>
            </a:pPr>
            <a:r>
              <a:rPr lang="en-US" sz="1200" spc="-15" dirty="0" smtClean="0">
                <a:latin typeface="Arial"/>
                <a:cs typeface="Arial"/>
              </a:rPr>
              <a:t>An</a:t>
            </a:r>
            <a:r>
              <a:rPr lang="en-US" sz="1200" spc="-60" dirty="0" smtClean="0">
                <a:latin typeface="Arial"/>
                <a:cs typeface="Arial"/>
              </a:rPr>
              <a:t> </a:t>
            </a:r>
            <a:r>
              <a:rPr lang="en-US" sz="1200" spc="-25" dirty="0" smtClean="0">
                <a:latin typeface="Arial"/>
                <a:cs typeface="Arial"/>
              </a:rPr>
              <a:t>RDD</a:t>
            </a:r>
            <a:r>
              <a:rPr lang="en-US" sz="1200" spc="-45"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spc="-25" dirty="0" smtClean="0">
                <a:latin typeface="Arial"/>
                <a:cs typeface="Arial"/>
              </a:rPr>
              <a:t>fault</a:t>
            </a:r>
            <a:r>
              <a:rPr lang="en-US" sz="1200" spc="-55" dirty="0" smtClean="0">
                <a:latin typeface="Arial"/>
                <a:cs typeface="Arial"/>
              </a:rPr>
              <a:t> </a:t>
            </a:r>
            <a:r>
              <a:rPr lang="en-US" sz="1200" spc="-25" dirty="0" smtClean="0">
                <a:latin typeface="Arial"/>
                <a:cs typeface="Arial"/>
              </a:rPr>
              <a:t>tolerant</a:t>
            </a:r>
            <a:r>
              <a:rPr lang="en-US" sz="1200" spc="-50" dirty="0" smtClean="0">
                <a:latin typeface="Arial"/>
                <a:cs typeface="Arial"/>
              </a:rPr>
              <a:t> </a:t>
            </a:r>
            <a:r>
              <a:rPr lang="en-US" sz="1200" spc="-25" dirty="0" smtClean="0">
                <a:latin typeface="Arial"/>
                <a:cs typeface="Arial"/>
              </a:rPr>
              <a:t>collection</a:t>
            </a:r>
            <a:r>
              <a:rPr lang="en-US" sz="1200" spc="-60" dirty="0" smtClean="0">
                <a:latin typeface="Arial"/>
                <a:cs typeface="Arial"/>
              </a:rPr>
              <a:t> </a:t>
            </a:r>
            <a:r>
              <a:rPr lang="en-US" sz="1200" spc="-10" dirty="0" smtClean="0">
                <a:latin typeface="Arial"/>
                <a:cs typeface="Arial"/>
              </a:rPr>
              <a:t>of</a:t>
            </a:r>
            <a:r>
              <a:rPr lang="en-US" sz="1200" spc="-50" dirty="0" smtClean="0">
                <a:latin typeface="Arial"/>
                <a:cs typeface="Arial"/>
              </a:rPr>
              <a:t> </a:t>
            </a:r>
            <a:r>
              <a:rPr lang="en-US" sz="1200" spc="-30" dirty="0" smtClean="0">
                <a:latin typeface="Arial"/>
                <a:cs typeface="Arial"/>
              </a:rPr>
              <a:t>elements</a:t>
            </a:r>
            <a:r>
              <a:rPr lang="en-US" sz="1200" spc="-55" dirty="0" smtClean="0">
                <a:latin typeface="Arial"/>
                <a:cs typeface="Arial"/>
              </a:rPr>
              <a:t> </a:t>
            </a:r>
            <a:r>
              <a:rPr lang="en-US" sz="1200" spc="-20" dirty="0" smtClean="0">
                <a:latin typeface="Arial"/>
                <a:cs typeface="Arial"/>
              </a:rPr>
              <a:t>that</a:t>
            </a:r>
            <a:r>
              <a:rPr lang="en-US" sz="1200" spc="-25" dirty="0" smtClean="0">
                <a:latin typeface="Arial"/>
                <a:cs typeface="Arial"/>
              </a:rPr>
              <a:t> can</a:t>
            </a:r>
            <a:r>
              <a:rPr lang="en-US" sz="1200" spc="-30" dirty="0" smtClean="0">
                <a:latin typeface="Arial"/>
                <a:cs typeface="Arial"/>
              </a:rPr>
              <a:t> </a:t>
            </a:r>
            <a:r>
              <a:rPr lang="en-US" sz="1200" spc="-25" dirty="0" smtClean="0">
                <a:latin typeface="Arial"/>
                <a:cs typeface="Arial"/>
              </a:rPr>
              <a:t>be</a:t>
            </a:r>
            <a:r>
              <a:rPr lang="en-US" sz="1200" spc="-35" dirty="0" smtClean="0">
                <a:latin typeface="Arial"/>
                <a:cs typeface="Arial"/>
              </a:rPr>
              <a:t> </a:t>
            </a:r>
            <a:r>
              <a:rPr lang="en-US" sz="1200" spc="-30" dirty="0" smtClean="0">
                <a:latin typeface="Arial"/>
                <a:cs typeface="Arial"/>
              </a:rPr>
              <a:t>parallelized.</a:t>
            </a:r>
            <a:r>
              <a:rPr lang="en-US" sz="1200" spc="-25" dirty="0" smtClean="0">
                <a:latin typeface="Arial"/>
                <a:cs typeface="Arial"/>
              </a:rPr>
              <a:t> </a:t>
            </a:r>
            <a:r>
              <a:rPr lang="en-US" sz="1200" spc="-20" dirty="0" smtClean="0">
                <a:latin typeface="Arial"/>
                <a:cs typeface="Arial"/>
              </a:rPr>
              <a:t>In  </a:t>
            </a:r>
            <a:r>
              <a:rPr lang="en-US" sz="1200" spc="-25" dirty="0" smtClean="0">
                <a:latin typeface="Arial"/>
                <a:cs typeface="Arial"/>
              </a:rPr>
              <a:t>other </a:t>
            </a:r>
            <a:r>
              <a:rPr lang="en-US" sz="1200" spc="-30" dirty="0" smtClean="0">
                <a:latin typeface="Arial"/>
                <a:cs typeface="Arial"/>
              </a:rPr>
              <a:t>words, </a:t>
            </a:r>
            <a:r>
              <a:rPr lang="en-US" sz="1200" spc="-20" dirty="0" smtClean="0">
                <a:latin typeface="Arial"/>
                <a:cs typeface="Arial"/>
              </a:rPr>
              <a:t>they </a:t>
            </a:r>
            <a:r>
              <a:rPr lang="en-US" sz="1200" spc="-15" dirty="0" smtClean="0">
                <a:latin typeface="Arial"/>
                <a:cs typeface="Arial"/>
              </a:rPr>
              <a:t>can </a:t>
            </a:r>
            <a:r>
              <a:rPr lang="en-US" sz="1200" spc="-10" dirty="0" smtClean="0">
                <a:latin typeface="Arial"/>
                <a:cs typeface="Arial"/>
              </a:rPr>
              <a:t>be </a:t>
            </a:r>
            <a:r>
              <a:rPr lang="en-US" sz="1200" spc="-20" dirty="0" smtClean="0">
                <a:latin typeface="Arial"/>
                <a:cs typeface="Arial"/>
              </a:rPr>
              <a:t>made to </a:t>
            </a:r>
            <a:r>
              <a:rPr lang="en-US" sz="1200" spc="-25" dirty="0" smtClean="0">
                <a:latin typeface="Arial"/>
                <a:cs typeface="Arial"/>
              </a:rPr>
              <a:t>be operated </a:t>
            </a:r>
            <a:r>
              <a:rPr lang="en-US" sz="1200" spc="-10" dirty="0" smtClean="0">
                <a:latin typeface="Arial"/>
                <a:cs typeface="Arial"/>
              </a:rPr>
              <a:t>on </a:t>
            </a:r>
            <a:r>
              <a:rPr lang="en-US" sz="1200" spc="-15" dirty="0" smtClean="0">
                <a:latin typeface="Arial"/>
                <a:cs typeface="Arial"/>
              </a:rPr>
              <a:t>in </a:t>
            </a:r>
            <a:r>
              <a:rPr lang="en-US" sz="1200" spc="-30" dirty="0" smtClean="0">
                <a:latin typeface="Arial"/>
                <a:cs typeface="Arial"/>
              </a:rPr>
              <a:t>parallel. </a:t>
            </a:r>
            <a:r>
              <a:rPr lang="en-US" sz="1200" spc="-15" dirty="0" smtClean="0">
                <a:latin typeface="Arial"/>
                <a:cs typeface="Arial"/>
              </a:rPr>
              <a:t>They </a:t>
            </a:r>
            <a:r>
              <a:rPr lang="en-US" sz="1200" spc="-20" dirty="0" smtClean="0">
                <a:latin typeface="Arial"/>
                <a:cs typeface="Arial"/>
              </a:rPr>
              <a:t>are  </a:t>
            </a:r>
            <a:r>
              <a:rPr lang="en-US" sz="1200" spc="-30" dirty="0" smtClean="0">
                <a:latin typeface="Arial"/>
                <a:cs typeface="Arial"/>
              </a:rPr>
              <a:t>immutable.</a:t>
            </a:r>
            <a:endParaRPr lang="en-US" sz="1200" dirty="0" smtClean="0">
              <a:latin typeface="Arial"/>
              <a:cs typeface="Arial"/>
            </a:endParaRPr>
          </a:p>
          <a:p>
            <a:pPr marL="586105" indent="-344805">
              <a:lnSpc>
                <a:spcPct val="100000"/>
              </a:lnSpc>
              <a:spcBef>
                <a:spcPts val="585"/>
              </a:spcBef>
              <a:buFont typeface="Symbol"/>
              <a:buChar char=""/>
              <a:tabLst>
                <a:tab pos="586105" algn="l"/>
                <a:tab pos="586740" algn="l"/>
              </a:tabLst>
            </a:pPr>
            <a:r>
              <a:rPr lang="en-US" sz="1200" spc="-30" dirty="0" smtClean="0">
                <a:latin typeface="Arial"/>
                <a:cs typeface="Arial"/>
              </a:rPr>
              <a:t>These </a:t>
            </a:r>
            <a:r>
              <a:rPr lang="en-US" sz="1200" spc="-20" dirty="0" smtClean="0">
                <a:latin typeface="Arial"/>
                <a:cs typeface="Arial"/>
              </a:rPr>
              <a:t>are </a:t>
            </a:r>
            <a:r>
              <a:rPr lang="en-US" sz="1200" spc="-30" dirty="0" smtClean="0">
                <a:latin typeface="Arial"/>
                <a:cs typeface="Arial"/>
              </a:rPr>
              <a:t>the fundamental </a:t>
            </a:r>
            <a:r>
              <a:rPr lang="en-US" sz="1200" spc="-25" dirty="0" smtClean="0">
                <a:latin typeface="Arial"/>
                <a:cs typeface="Arial"/>
              </a:rPr>
              <a:t>primary units </a:t>
            </a:r>
            <a:r>
              <a:rPr lang="en-US" sz="1200" spc="-20" dirty="0" smtClean="0">
                <a:latin typeface="Arial"/>
                <a:cs typeface="Arial"/>
              </a:rPr>
              <a:t>of </a:t>
            </a:r>
            <a:r>
              <a:rPr lang="en-US" sz="1200" spc="-25" dirty="0" smtClean="0">
                <a:latin typeface="Arial"/>
                <a:cs typeface="Arial"/>
              </a:rPr>
              <a:t>data </a:t>
            </a:r>
            <a:r>
              <a:rPr lang="en-US" sz="1200" spc="-5" dirty="0" smtClean="0">
                <a:latin typeface="Arial"/>
                <a:cs typeface="Arial"/>
              </a:rPr>
              <a:t>in</a:t>
            </a:r>
            <a:r>
              <a:rPr lang="en-US" sz="1200" spc="-200" dirty="0" smtClean="0">
                <a:latin typeface="Arial"/>
                <a:cs typeface="Arial"/>
              </a:rPr>
              <a:t> </a:t>
            </a:r>
            <a:r>
              <a:rPr lang="en-US" sz="1200" spc="-20" dirty="0" smtClean="0">
                <a:latin typeface="Arial"/>
                <a:cs typeface="Arial"/>
              </a:rPr>
              <a:t>Spark.</a:t>
            </a:r>
            <a:endParaRPr lang="en-US" sz="1200" dirty="0" smtClean="0">
              <a:latin typeface="Arial"/>
              <a:cs typeface="Arial"/>
            </a:endParaRPr>
          </a:p>
          <a:p>
            <a:pPr marL="586105" marR="5080" indent="-344805">
              <a:lnSpc>
                <a:spcPct val="96100"/>
              </a:lnSpc>
              <a:spcBef>
                <a:spcPts val="700"/>
              </a:spcBef>
              <a:buFont typeface="Symbol"/>
              <a:buChar char=""/>
              <a:tabLst>
                <a:tab pos="586105" algn="l"/>
                <a:tab pos="586740" algn="l"/>
              </a:tabLst>
            </a:pPr>
            <a:r>
              <a:rPr lang="en-US" sz="1200" spc="-15" dirty="0" smtClean="0">
                <a:latin typeface="Arial"/>
                <a:cs typeface="Arial"/>
              </a:rPr>
              <a:t>When </a:t>
            </a:r>
            <a:r>
              <a:rPr lang="en-US" sz="1200" spc="-25" dirty="0" smtClean="0">
                <a:latin typeface="Arial"/>
                <a:cs typeface="Arial"/>
              </a:rPr>
              <a:t>RDDs </a:t>
            </a:r>
            <a:r>
              <a:rPr lang="en-US" sz="1200" spc="-30" dirty="0" smtClean="0">
                <a:latin typeface="Arial"/>
                <a:cs typeface="Arial"/>
              </a:rPr>
              <a:t>are </a:t>
            </a:r>
            <a:r>
              <a:rPr lang="en-US" sz="1200" spc="-25" dirty="0" smtClean="0">
                <a:latin typeface="Arial"/>
                <a:cs typeface="Arial"/>
              </a:rPr>
              <a:t>created, </a:t>
            </a:r>
            <a:r>
              <a:rPr lang="en-US" sz="1200" spc="-5" dirty="0" smtClean="0">
                <a:latin typeface="Arial"/>
                <a:cs typeface="Arial"/>
              </a:rPr>
              <a:t>a </a:t>
            </a:r>
            <a:r>
              <a:rPr lang="en-US" sz="1200" spc="-25" dirty="0" smtClean="0">
                <a:latin typeface="Arial"/>
                <a:cs typeface="Arial"/>
              </a:rPr>
              <a:t>direct acyclic </a:t>
            </a:r>
            <a:r>
              <a:rPr lang="en-US" sz="1200" spc="-30" dirty="0" smtClean="0">
                <a:latin typeface="Arial"/>
                <a:cs typeface="Arial"/>
              </a:rPr>
              <a:t>graph (DAG) </a:t>
            </a:r>
            <a:r>
              <a:rPr lang="en-US" sz="1200" spc="-5" dirty="0" smtClean="0">
                <a:latin typeface="Arial"/>
                <a:cs typeface="Arial"/>
              </a:rPr>
              <a:t>is </a:t>
            </a:r>
            <a:r>
              <a:rPr lang="en-US" sz="1200" spc="-25" dirty="0" smtClean="0">
                <a:latin typeface="Arial"/>
                <a:cs typeface="Arial"/>
              </a:rPr>
              <a:t>created. This type </a:t>
            </a:r>
            <a:r>
              <a:rPr lang="en-US" sz="1200" spc="-20" dirty="0" smtClean="0">
                <a:latin typeface="Arial"/>
                <a:cs typeface="Arial"/>
              </a:rPr>
              <a:t>of  </a:t>
            </a:r>
            <a:r>
              <a:rPr lang="en-US" sz="1200" spc="-30" dirty="0" smtClean="0">
                <a:latin typeface="Arial"/>
                <a:cs typeface="Arial"/>
              </a:rPr>
              <a:t>operation </a:t>
            </a:r>
            <a:r>
              <a:rPr lang="en-US" sz="1200" spc="-15" dirty="0" smtClean="0">
                <a:latin typeface="Arial"/>
                <a:cs typeface="Arial"/>
              </a:rPr>
              <a:t>is </a:t>
            </a:r>
            <a:r>
              <a:rPr lang="en-US" sz="1200" spc="-25" dirty="0" smtClean="0">
                <a:latin typeface="Arial"/>
                <a:cs typeface="Arial"/>
              </a:rPr>
              <a:t>called </a:t>
            </a:r>
            <a:r>
              <a:rPr lang="en-US" sz="1200" spc="-30" dirty="0" smtClean="0">
                <a:latin typeface="Arial"/>
                <a:cs typeface="Arial"/>
              </a:rPr>
              <a:t>transformations. Transformations </a:t>
            </a:r>
            <a:r>
              <a:rPr lang="en-US" sz="1200" spc="-20" dirty="0" smtClean="0">
                <a:latin typeface="Arial"/>
                <a:cs typeface="Arial"/>
              </a:rPr>
              <a:t>makes </a:t>
            </a:r>
            <a:r>
              <a:rPr lang="en-US" sz="1200" spc="-25" dirty="0" smtClean="0">
                <a:latin typeface="Arial"/>
                <a:cs typeface="Arial"/>
              </a:rPr>
              <a:t>updates </a:t>
            </a:r>
            <a:r>
              <a:rPr lang="en-US" sz="1200" spc="-5" dirty="0" smtClean="0">
                <a:latin typeface="Arial"/>
                <a:cs typeface="Arial"/>
              </a:rPr>
              <a:t>to </a:t>
            </a:r>
            <a:r>
              <a:rPr lang="en-US" sz="1200" spc="-20" dirty="0" smtClean="0">
                <a:latin typeface="Arial"/>
                <a:cs typeface="Arial"/>
              </a:rPr>
              <a:t>that  </a:t>
            </a:r>
            <a:r>
              <a:rPr lang="en-US" sz="1200" spc="-30" dirty="0" smtClean="0">
                <a:latin typeface="Arial"/>
                <a:cs typeface="Arial"/>
              </a:rPr>
              <a:t>graph, but nothing </a:t>
            </a:r>
            <a:r>
              <a:rPr lang="en-US" sz="1200" spc="-25" dirty="0" smtClean="0">
                <a:latin typeface="Arial"/>
                <a:cs typeface="Arial"/>
              </a:rPr>
              <a:t>actually </a:t>
            </a:r>
            <a:r>
              <a:rPr lang="en-US" sz="1200" spc="-30" dirty="0" smtClean="0">
                <a:latin typeface="Arial"/>
                <a:cs typeface="Arial"/>
              </a:rPr>
              <a:t>happens </a:t>
            </a:r>
            <a:r>
              <a:rPr lang="en-US" sz="1200" spc="-25" dirty="0" smtClean="0">
                <a:latin typeface="Arial"/>
                <a:cs typeface="Arial"/>
              </a:rPr>
              <a:t>until some action </a:t>
            </a:r>
            <a:r>
              <a:rPr lang="en-US" sz="1200" spc="-15" dirty="0" smtClean="0">
                <a:latin typeface="Arial"/>
                <a:cs typeface="Arial"/>
              </a:rPr>
              <a:t>is </a:t>
            </a:r>
            <a:r>
              <a:rPr lang="en-US" sz="1200" spc="-25" dirty="0" smtClean="0">
                <a:latin typeface="Arial"/>
                <a:cs typeface="Arial"/>
              </a:rPr>
              <a:t>called. Actions </a:t>
            </a:r>
            <a:r>
              <a:rPr lang="en-US" sz="1200" spc="-20" dirty="0" smtClean="0">
                <a:latin typeface="Arial"/>
                <a:cs typeface="Arial"/>
              </a:rPr>
              <a:t>are  </a:t>
            </a:r>
            <a:r>
              <a:rPr lang="en-US" sz="1200" spc="-25" dirty="0" smtClean="0">
                <a:latin typeface="Arial"/>
                <a:cs typeface="Arial"/>
              </a:rPr>
              <a:t>another </a:t>
            </a:r>
            <a:r>
              <a:rPr lang="en-US" sz="1200" spc="-20" dirty="0" smtClean="0">
                <a:latin typeface="Arial"/>
                <a:cs typeface="Arial"/>
              </a:rPr>
              <a:t>type of </a:t>
            </a:r>
            <a:r>
              <a:rPr lang="en-US" sz="1200" spc="-30" dirty="0" smtClean="0">
                <a:latin typeface="Arial"/>
                <a:cs typeface="Arial"/>
              </a:rPr>
              <a:t>operations. </a:t>
            </a:r>
            <a:r>
              <a:rPr lang="en-US" sz="1200" spc="-15" dirty="0" smtClean="0">
                <a:latin typeface="Arial"/>
                <a:cs typeface="Arial"/>
              </a:rPr>
              <a:t>We'll </a:t>
            </a:r>
            <a:r>
              <a:rPr lang="en-US" sz="1200" spc="-25" dirty="0" smtClean="0">
                <a:latin typeface="Arial"/>
                <a:cs typeface="Arial"/>
              </a:rPr>
              <a:t>talk </a:t>
            </a:r>
            <a:r>
              <a:rPr lang="en-US" sz="1200" spc="-30" dirty="0" smtClean="0">
                <a:latin typeface="Arial"/>
                <a:cs typeface="Arial"/>
              </a:rPr>
              <a:t>more about this </a:t>
            </a:r>
            <a:r>
              <a:rPr lang="en-US" sz="1200" spc="-25" dirty="0" smtClean="0">
                <a:latin typeface="Arial"/>
                <a:cs typeface="Arial"/>
              </a:rPr>
              <a:t>shortly. </a:t>
            </a:r>
            <a:r>
              <a:rPr lang="en-US" sz="1200" spc="-20" dirty="0" smtClean="0">
                <a:latin typeface="Arial"/>
                <a:cs typeface="Arial"/>
              </a:rPr>
              <a:t>The </a:t>
            </a:r>
            <a:r>
              <a:rPr lang="en-US" sz="1200" spc="-30" dirty="0" smtClean="0">
                <a:latin typeface="Arial"/>
                <a:cs typeface="Arial"/>
              </a:rPr>
              <a:t>notion </a:t>
            </a:r>
            <a:r>
              <a:rPr lang="en-US" sz="1200" spc="-25" dirty="0" smtClean="0">
                <a:latin typeface="Arial"/>
                <a:cs typeface="Arial"/>
              </a:rPr>
              <a:t>here</a:t>
            </a:r>
            <a:r>
              <a:rPr lang="en-US" sz="1200" spc="-265" dirty="0" smtClean="0">
                <a:latin typeface="Arial"/>
                <a:cs typeface="Arial"/>
              </a:rPr>
              <a:t> </a:t>
            </a:r>
            <a:r>
              <a:rPr lang="en-US" sz="1200" spc="-15" dirty="0" smtClean="0">
                <a:latin typeface="Arial"/>
                <a:cs typeface="Arial"/>
              </a:rPr>
              <a:t>is  </a:t>
            </a:r>
            <a:r>
              <a:rPr lang="en-US" sz="1200" spc="-30" dirty="0" smtClean="0">
                <a:latin typeface="Arial"/>
                <a:cs typeface="Arial"/>
              </a:rPr>
              <a:t>that </a:t>
            </a:r>
            <a:r>
              <a:rPr lang="en-US" sz="1200" spc="-15" dirty="0" smtClean="0">
                <a:latin typeface="Arial"/>
                <a:cs typeface="Arial"/>
              </a:rPr>
              <a:t>the </a:t>
            </a:r>
            <a:r>
              <a:rPr lang="en-US" sz="1200" spc="-30" dirty="0" smtClean="0">
                <a:latin typeface="Arial"/>
                <a:cs typeface="Arial"/>
              </a:rPr>
              <a:t>graphs </a:t>
            </a:r>
            <a:r>
              <a:rPr lang="en-US" sz="1200" spc="-15" dirty="0" smtClean="0">
                <a:latin typeface="Arial"/>
                <a:cs typeface="Arial"/>
              </a:rPr>
              <a:t>can </a:t>
            </a:r>
            <a:r>
              <a:rPr lang="en-US" sz="1200" spc="-10" dirty="0" smtClean="0">
                <a:latin typeface="Arial"/>
                <a:cs typeface="Arial"/>
              </a:rPr>
              <a:t>be </a:t>
            </a:r>
            <a:r>
              <a:rPr lang="en-US" sz="1200" spc="-25" dirty="0" smtClean="0">
                <a:latin typeface="Arial"/>
                <a:cs typeface="Arial"/>
              </a:rPr>
              <a:t>replayed on nodes </a:t>
            </a:r>
            <a:r>
              <a:rPr lang="en-US" sz="1200" spc="-30" dirty="0" smtClean="0">
                <a:latin typeface="Arial"/>
                <a:cs typeface="Arial"/>
              </a:rPr>
              <a:t>that </a:t>
            </a:r>
            <a:r>
              <a:rPr lang="en-US" sz="1200" spc="-25" dirty="0" smtClean="0">
                <a:latin typeface="Arial"/>
                <a:cs typeface="Arial"/>
              </a:rPr>
              <a:t>need </a:t>
            </a:r>
            <a:r>
              <a:rPr lang="en-US" sz="1200" spc="-5" dirty="0" smtClean="0">
                <a:latin typeface="Arial"/>
                <a:cs typeface="Arial"/>
              </a:rPr>
              <a:t>to </a:t>
            </a:r>
            <a:r>
              <a:rPr lang="en-US" sz="1200" spc="-20" dirty="0" smtClean="0">
                <a:latin typeface="Arial"/>
                <a:cs typeface="Arial"/>
              </a:rPr>
              <a:t>get </a:t>
            </a:r>
            <a:r>
              <a:rPr lang="en-US" sz="1200" spc="-30" dirty="0" smtClean="0">
                <a:latin typeface="Arial"/>
                <a:cs typeface="Arial"/>
              </a:rPr>
              <a:t>back </a:t>
            </a:r>
            <a:r>
              <a:rPr lang="en-US" sz="1200" spc="-20" dirty="0" smtClean="0">
                <a:latin typeface="Arial"/>
                <a:cs typeface="Arial"/>
              </a:rPr>
              <a:t>to </a:t>
            </a:r>
            <a:r>
              <a:rPr lang="en-US" sz="1200" spc="-15" dirty="0" smtClean="0">
                <a:latin typeface="Arial"/>
                <a:cs typeface="Arial"/>
              </a:rPr>
              <a:t>the </a:t>
            </a:r>
            <a:r>
              <a:rPr lang="en-US" sz="1200" spc="-25" dirty="0" smtClean="0">
                <a:latin typeface="Arial"/>
                <a:cs typeface="Arial"/>
              </a:rPr>
              <a:t>state </a:t>
            </a:r>
            <a:r>
              <a:rPr lang="en-US" sz="1200" spc="-15" dirty="0" smtClean="0">
                <a:latin typeface="Arial"/>
                <a:cs typeface="Arial"/>
              </a:rPr>
              <a:t>it  </a:t>
            </a:r>
            <a:r>
              <a:rPr lang="en-US" sz="1200" spc="-25" dirty="0" smtClean="0">
                <a:latin typeface="Arial"/>
                <a:cs typeface="Arial"/>
              </a:rPr>
              <a:t>was before </a:t>
            </a:r>
            <a:r>
              <a:rPr lang="en-US" sz="1200" spc="-15" dirty="0" smtClean="0">
                <a:latin typeface="Arial"/>
                <a:cs typeface="Arial"/>
              </a:rPr>
              <a:t>it </a:t>
            </a:r>
            <a:r>
              <a:rPr lang="en-US" sz="1200" spc="-30" dirty="0" smtClean="0">
                <a:latin typeface="Arial"/>
                <a:cs typeface="Arial"/>
              </a:rPr>
              <a:t>went offline, </a:t>
            </a:r>
            <a:r>
              <a:rPr lang="en-US" sz="1200" spc="-25" dirty="0" smtClean="0">
                <a:latin typeface="Arial"/>
                <a:cs typeface="Arial"/>
              </a:rPr>
              <a:t>thus providing </a:t>
            </a:r>
            <a:r>
              <a:rPr lang="en-US" sz="1200" spc="-30" dirty="0" smtClean="0">
                <a:latin typeface="Arial"/>
                <a:cs typeface="Arial"/>
              </a:rPr>
              <a:t>fault </a:t>
            </a:r>
            <a:r>
              <a:rPr lang="en-US" sz="1200" spc="-25" dirty="0" smtClean="0">
                <a:latin typeface="Arial"/>
                <a:cs typeface="Arial"/>
              </a:rPr>
              <a:t>tolerance. </a:t>
            </a:r>
            <a:r>
              <a:rPr lang="en-US" sz="1200" spc="-20" dirty="0" smtClean="0">
                <a:latin typeface="Arial"/>
                <a:cs typeface="Arial"/>
              </a:rPr>
              <a:t>The </a:t>
            </a:r>
            <a:r>
              <a:rPr lang="en-US" sz="1200" spc="-30" dirty="0" smtClean="0">
                <a:latin typeface="Arial"/>
                <a:cs typeface="Arial"/>
              </a:rPr>
              <a:t>elements </a:t>
            </a:r>
            <a:r>
              <a:rPr lang="en-US" sz="1200" spc="-20" dirty="0" smtClean="0">
                <a:latin typeface="Arial"/>
                <a:cs typeface="Arial"/>
              </a:rPr>
              <a:t>of the  </a:t>
            </a:r>
            <a:r>
              <a:rPr lang="en-US" sz="1200" spc="-25" dirty="0" smtClean="0">
                <a:latin typeface="Arial"/>
                <a:cs typeface="Arial"/>
              </a:rPr>
              <a:t>RDD can be </a:t>
            </a:r>
            <a:r>
              <a:rPr lang="en-US" sz="1200" spc="-30" dirty="0" smtClean="0">
                <a:latin typeface="Arial"/>
                <a:cs typeface="Arial"/>
              </a:rPr>
              <a:t>operated </a:t>
            </a:r>
            <a:r>
              <a:rPr lang="en-US" sz="1200" spc="-25" dirty="0" smtClean="0">
                <a:latin typeface="Arial"/>
                <a:cs typeface="Arial"/>
              </a:rPr>
              <a:t>on </a:t>
            </a:r>
            <a:r>
              <a:rPr lang="en-US" sz="1200" spc="-5" dirty="0" smtClean="0">
                <a:latin typeface="Arial"/>
                <a:cs typeface="Arial"/>
              </a:rPr>
              <a:t>in </a:t>
            </a:r>
            <a:r>
              <a:rPr lang="en-US" sz="1200" spc="-25" dirty="0" smtClean="0">
                <a:latin typeface="Arial"/>
                <a:cs typeface="Arial"/>
              </a:rPr>
              <a:t>parallel across the cluster. Remember,  </a:t>
            </a:r>
            <a:r>
              <a:rPr lang="en-US" sz="1200" spc="-30" dirty="0" smtClean="0">
                <a:latin typeface="Arial"/>
                <a:cs typeface="Arial"/>
              </a:rPr>
              <a:t>transformations </a:t>
            </a:r>
            <a:r>
              <a:rPr lang="en-US" sz="1200" spc="-25" dirty="0" smtClean="0">
                <a:latin typeface="Arial"/>
                <a:cs typeface="Arial"/>
              </a:rPr>
              <a:t>return </a:t>
            </a:r>
            <a:r>
              <a:rPr lang="en-US" sz="1200" spc="-5" dirty="0" smtClean="0">
                <a:latin typeface="Arial"/>
                <a:cs typeface="Arial"/>
              </a:rPr>
              <a:t>a </a:t>
            </a:r>
            <a:r>
              <a:rPr lang="en-US" sz="1200" spc="-30" dirty="0" smtClean="0">
                <a:latin typeface="Arial"/>
                <a:cs typeface="Arial"/>
              </a:rPr>
              <a:t>pointer </a:t>
            </a:r>
            <a:r>
              <a:rPr lang="en-US" sz="1200" spc="-20" dirty="0" smtClean="0">
                <a:latin typeface="Arial"/>
                <a:cs typeface="Arial"/>
              </a:rPr>
              <a:t>to </a:t>
            </a:r>
            <a:r>
              <a:rPr lang="en-US" sz="1200" spc="-15" dirty="0" smtClean="0">
                <a:latin typeface="Arial"/>
                <a:cs typeface="Arial"/>
              </a:rPr>
              <a:t>the RDD </a:t>
            </a:r>
            <a:r>
              <a:rPr lang="en-US" sz="1200" spc="-25" dirty="0" smtClean="0">
                <a:latin typeface="Arial"/>
                <a:cs typeface="Arial"/>
              </a:rPr>
              <a:t>created </a:t>
            </a:r>
            <a:r>
              <a:rPr lang="en-US" sz="1200" spc="-20" dirty="0" smtClean="0">
                <a:latin typeface="Arial"/>
                <a:cs typeface="Arial"/>
              </a:rPr>
              <a:t>and </a:t>
            </a:r>
            <a:r>
              <a:rPr lang="en-US" sz="1200" spc="-25" dirty="0" smtClean="0">
                <a:latin typeface="Arial"/>
                <a:cs typeface="Arial"/>
              </a:rPr>
              <a:t>actions return values  </a:t>
            </a:r>
            <a:r>
              <a:rPr lang="en-US" sz="1200" spc="-30" dirty="0" smtClean="0">
                <a:latin typeface="Arial"/>
                <a:cs typeface="Arial"/>
              </a:rPr>
              <a:t>that </a:t>
            </a:r>
            <a:r>
              <a:rPr lang="en-US" sz="1200" spc="-20" dirty="0" smtClean="0">
                <a:latin typeface="Arial"/>
                <a:cs typeface="Arial"/>
              </a:rPr>
              <a:t>comes </a:t>
            </a:r>
            <a:r>
              <a:rPr lang="en-US" sz="1200" spc="-25" dirty="0" smtClean="0">
                <a:latin typeface="Arial"/>
                <a:cs typeface="Arial"/>
              </a:rPr>
              <a:t>from </a:t>
            </a:r>
            <a:r>
              <a:rPr lang="en-US" sz="1200" spc="-20" dirty="0" smtClean="0">
                <a:latin typeface="Arial"/>
                <a:cs typeface="Arial"/>
              </a:rPr>
              <a:t>the</a:t>
            </a:r>
            <a:r>
              <a:rPr lang="en-US" sz="1200" spc="-135" dirty="0" smtClean="0">
                <a:latin typeface="Arial"/>
                <a:cs typeface="Arial"/>
              </a:rPr>
              <a:t> </a:t>
            </a:r>
            <a:r>
              <a:rPr lang="en-US" sz="1200" spc="-30" dirty="0" smtClean="0">
                <a:latin typeface="Arial"/>
                <a:cs typeface="Arial"/>
              </a:rPr>
              <a:t>action.</a:t>
            </a:r>
            <a:endParaRPr lang="en-US" sz="1200" dirty="0" smtClean="0">
              <a:latin typeface="Arial"/>
              <a:cs typeface="Arial"/>
            </a:endParaRPr>
          </a:p>
          <a:p>
            <a:pPr marL="12700" marR="80645">
              <a:lnSpc>
                <a:spcPct val="95900"/>
              </a:lnSpc>
              <a:spcBef>
                <a:spcPts val="160"/>
              </a:spcBef>
            </a:pPr>
            <a:r>
              <a:rPr lang="en-US" sz="1200" spc="-30" dirty="0" smtClean="0">
                <a:latin typeface="Arial"/>
                <a:cs typeface="Arial"/>
              </a:rPr>
              <a:t>There are </a:t>
            </a:r>
            <a:r>
              <a:rPr lang="en-US" sz="1200" spc="-25" dirty="0" smtClean="0">
                <a:latin typeface="Arial"/>
                <a:cs typeface="Arial"/>
              </a:rPr>
              <a:t>three </a:t>
            </a:r>
            <a:r>
              <a:rPr lang="en-US" sz="1200" spc="-30" dirty="0" smtClean="0">
                <a:latin typeface="Arial"/>
                <a:cs typeface="Arial"/>
              </a:rPr>
              <a:t>methods </a:t>
            </a:r>
            <a:r>
              <a:rPr lang="en-US" sz="1200" spc="-15" dirty="0" smtClean="0">
                <a:latin typeface="Arial"/>
                <a:cs typeface="Arial"/>
              </a:rPr>
              <a:t>for </a:t>
            </a:r>
            <a:r>
              <a:rPr lang="en-US" sz="1200" spc="-25" dirty="0" smtClean="0">
                <a:latin typeface="Arial"/>
                <a:cs typeface="Arial"/>
              </a:rPr>
              <a:t>creating </a:t>
            </a:r>
            <a:r>
              <a:rPr lang="en-US" sz="1200" spc="-5" dirty="0" smtClean="0">
                <a:latin typeface="Arial"/>
                <a:cs typeface="Arial"/>
              </a:rPr>
              <a:t>a </a:t>
            </a:r>
            <a:r>
              <a:rPr lang="en-US" sz="1200" spc="-20" dirty="0" smtClean="0">
                <a:latin typeface="Arial"/>
                <a:cs typeface="Arial"/>
              </a:rPr>
              <a:t>RDD. </a:t>
            </a:r>
            <a:r>
              <a:rPr lang="en-US" sz="1200" spc="-25" dirty="0" smtClean="0">
                <a:latin typeface="Arial"/>
                <a:cs typeface="Arial"/>
              </a:rPr>
              <a:t>You </a:t>
            </a:r>
            <a:r>
              <a:rPr lang="en-US" sz="1200" spc="-15" dirty="0" smtClean="0">
                <a:latin typeface="Arial"/>
                <a:cs typeface="Arial"/>
              </a:rPr>
              <a:t>can </a:t>
            </a:r>
            <a:r>
              <a:rPr lang="en-US" sz="1200" spc="-30" dirty="0" smtClean="0">
                <a:latin typeface="Arial"/>
                <a:cs typeface="Arial"/>
              </a:rPr>
              <a:t>parallelize </a:t>
            </a:r>
            <a:r>
              <a:rPr lang="en-US" sz="1200" spc="-25" dirty="0" smtClean="0">
                <a:latin typeface="Arial"/>
                <a:cs typeface="Arial"/>
              </a:rPr>
              <a:t>an existing collection.  This </a:t>
            </a:r>
            <a:r>
              <a:rPr lang="en-US" sz="1200" spc="-30" dirty="0" smtClean="0">
                <a:latin typeface="Arial"/>
                <a:cs typeface="Arial"/>
              </a:rPr>
              <a:t>means </a:t>
            </a:r>
            <a:r>
              <a:rPr lang="en-US" sz="1200" spc="-20" dirty="0" smtClean="0">
                <a:latin typeface="Arial"/>
                <a:cs typeface="Arial"/>
              </a:rPr>
              <a:t>that </a:t>
            </a:r>
            <a:r>
              <a:rPr lang="en-US" sz="1200" spc="-30" dirty="0" smtClean="0">
                <a:latin typeface="Arial"/>
                <a:cs typeface="Arial"/>
              </a:rPr>
              <a:t>the </a:t>
            </a:r>
            <a:r>
              <a:rPr lang="en-US" sz="1200" spc="-25" dirty="0" smtClean="0">
                <a:latin typeface="Arial"/>
                <a:cs typeface="Arial"/>
              </a:rPr>
              <a:t>data already </a:t>
            </a:r>
            <a:r>
              <a:rPr lang="en-US" sz="1200" spc="-30" dirty="0" smtClean="0">
                <a:latin typeface="Arial"/>
                <a:cs typeface="Arial"/>
              </a:rPr>
              <a:t>resides </a:t>
            </a:r>
            <a:r>
              <a:rPr lang="en-US" sz="1200" spc="-25" dirty="0" smtClean="0">
                <a:latin typeface="Arial"/>
                <a:cs typeface="Arial"/>
              </a:rPr>
              <a:t>within Spark </a:t>
            </a:r>
            <a:r>
              <a:rPr lang="en-US" sz="1200" spc="-20" dirty="0" smtClean="0">
                <a:latin typeface="Arial"/>
                <a:cs typeface="Arial"/>
              </a:rPr>
              <a:t>and </a:t>
            </a:r>
            <a:r>
              <a:rPr lang="en-US" sz="1200" spc="-15" dirty="0" smtClean="0">
                <a:latin typeface="Arial"/>
                <a:cs typeface="Arial"/>
              </a:rPr>
              <a:t>can now </a:t>
            </a:r>
            <a:r>
              <a:rPr lang="en-US" sz="1200" spc="-10" dirty="0" smtClean="0">
                <a:latin typeface="Arial"/>
                <a:cs typeface="Arial"/>
              </a:rPr>
              <a:t>be </a:t>
            </a:r>
            <a:r>
              <a:rPr lang="en-US" sz="1200" spc="-25" dirty="0" smtClean="0">
                <a:latin typeface="Arial"/>
                <a:cs typeface="Arial"/>
              </a:rPr>
              <a:t>operated </a:t>
            </a:r>
            <a:r>
              <a:rPr lang="en-US" sz="1200" spc="-10" dirty="0" smtClean="0">
                <a:latin typeface="Arial"/>
                <a:cs typeface="Arial"/>
              </a:rPr>
              <a:t>on </a:t>
            </a:r>
            <a:r>
              <a:rPr lang="en-US" sz="1200" spc="-15" dirty="0" smtClean="0">
                <a:latin typeface="Arial"/>
                <a:cs typeface="Arial"/>
              </a:rPr>
              <a:t>in  </a:t>
            </a:r>
            <a:r>
              <a:rPr lang="en-US" sz="1200" spc="-30" dirty="0" smtClean="0">
                <a:latin typeface="Arial"/>
                <a:cs typeface="Arial"/>
              </a:rPr>
              <a:t>parallel.</a:t>
            </a:r>
            <a:r>
              <a:rPr lang="en-US" sz="1200" spc="-55" dirty="0" smtClean="0">
                <a:latin typeface="Arial"/>
                <a:cs typeface="Arial"/>
              </a:rPr>
              <a:t> </a:t>
            </a:r>
            <a:r>
              <a:rPr lang="en-US" sz="1200" spc="-15" dirty="0" smtClean="0">
                <a:latin typeface="Arial"/>
                <a:cs typeface="Arial"/>
              </a:rPr>
              <a:t>As</a:t>
            </a:r>
            <a:r>
              <a:rPr lang="en-US" sz="1200" spc="-20" dirty="0" smtClean="0">
                <a:latin typeface="Arial"/>
                <a:cs typeface="Arial"/>
              </a:rPr>
              <a:t> </a:t>
            </a:r>
            <a:r>
              <a:rPr lang="en-US" sz="1200" spc="-25" dirty="0" smtClean="0">
                <a:latin typeface="Arial"/>
                <a:cs typeface="Arial"/>
              </a:rPr>
              <a:t>an</a:t>
            </a:r>
            <a:r>
              <a:rPr lang="en-US" sz="1200" spc="-30" dirty="0" smtClean="0">
                <a:latin typeface="Arial"/>
                <a:cs typeface="Arial"/>
              </a:rPr>
              <a:t> example, </a:t>
            </a:r>
            <a:r>
              <a:rPr lang="en-US" sz="1200" spc="-15" dirty="0" smtClean="0">
                <a:latin typeface="Arial"/>
                <a:cs typeface="Arial"/>
              </a:rPr>
              <a:t>if</a:t>
            </a:r>
            <a:r>
              <a:rPr lang="en-US" sz="1200" spc="-25" dirty="0" smtClean="0">
                <a:latin typeface="Arial"/>
                <a:cs typeface="Arial"/>
              </a:rPr>
              <a:t> you</a:t>
            </a:r>
            <a:r>
              <a:rPr lang="en-US" sz="1200" spc="-60" dirty="0" smtClean="0">
                <a:latin typeface="Arial"/>
                <a:cs typeface="Arial"/>
              </a:rPr>
              <a:t> </a:t>
            </a:r>
            <a:r>
              <a:rPr lang="en-US" sz="1200" spc="-25" dirty="0" smtClean="0">
                <a:latin typeface="Arial"/>
                <a:cs typeface="Arial"/>
              </a:rPr>
              <a:t>have</a:t>
            </a:r>
            <a:r>
              <a:rPr lang="en-US" sz="1200" spc="-30" dirty="0" smtClean="0">
                <a:latin typeface="Arial"/>
                <a:cs typeface="Arial"/>
              </a:rPr>
              <a:t> </a:t>
            </a:r>
            <a:r>
              <a:rPr lang="en-US" sz="1200" spc="-25" dirty="0" smtClean="0">
                <a:latin typeface="Arial"/>
                <a:cs typeface="Arial"/>
              </a:rPr>
              <a:t>an</a:t>
            </a:r>
            <a:r>
              <a:rPr lang="en-US" sz="1200" spc="-30" dirty="0" smtClean="0">
                <a:latin typeface="Arial"/>
                <a:cs typeface="Arial"/>
              </a:rPr>
              <a:t> </a:t>
            </a:r>
            <a:r>
              <a:rPr lang="en-US" sz="1200" spc="-25" dirty="0" smtClean="0">
                <a:latin typeface="Arial"/>
                <a:cs typeface="Arial"/>
              </a:rPr>
              <a:t>array</a:t>
            </a:r>
            <a:r>
              <a:rPr lang="en-US" sz="1200" spc="-45" dirty="0" smtClean="0">
                <a:latin typeface="Arial"/>
                <a:cs typeface="Arial"/>
              </a:rPr>
              <a:t> </a:t>
            </a:r>
            <a:r>
              <a:rPr lang="en-US" sz="1200" spc="-20" dirty="0" smtClean="0">
                <a:latin typeface="Arial"/>
                <a:cs typeface="Arial"/>
              </a:rPr>
              <a:t>of</a:t>
            </a:r>
            <a:r>
              <a:rPr lang="en-US" sz="1200" spc="-25" dirty="0" smtClean="0">
                <a:latin typeface="Arial"/>
                <a:cs typeface="Arial"/>
              </a:rPr>
              <a:t> data,</a:t>
            </a:r>
            <a:r>
              <a:rPr lang="en-US" sz="1200" spc="-30" dirty="0" smtClean="0">
                <a:latin typeface="Arial"/>
                <a:cs typeface="Arial"/>
              </a:rPr>
              <a:t> </a:t>
            </a:r>
            <a:r>
              <a:rPr lang="en-US" sz="1200" spc="-25" dirty="0" smtClean="0">
                <a:latin typeface="Arial"/>
                <a:cs typeface="Arial"/>
              </a:rPr>
              <a:t>you</a:t>
            </a:r>
            <a:r>
              <a:rPr lang="en-US" sz="1200" spc="-5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5" dirty="0" smtClean="0">
                <a:latin typeface="Arial"/>
                <a:cs typeface="Arial"/>
              </a:rPr>
              <a:t>create</a:t>
            </a:r>
            <a:r>
              <a:rPr lang="en-US" sz="1200" spc="-6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RDD</a:t>
            </a:r>
            <a:r>
              <a:rPr lang="en-US" sz="1200" spc="-45" dirty="0" smtClean="0">
                <a:latin typeface="Arial"/>
                <a:cs typeface="Arial"/>
              </a:rPr>
              <a:t> </a:t>
            </a:r>
            <a:r>
              <a:rPr lang="en-US" sz="1200" spc="-20" dirty="0" smtClean="0">
                <a:latin typeface="Arial"/>
                <a:cs typeface="Arial"/>
              </a:rPr>
              <a:t>out</a:t>
            </a:r>
            <a:r>
              <a:rPr lang="en-US" sz="1200" spc="-50" dirty="0" smtClean="0">
                <a:latin typeface="Arial"/>
                <a:cs typeface="Arial"/>
              </a:rPr>
              <a:t> </a:t>
            </a:r>
            <a:r>
              <a:rPr lang="en-US" sz="1200" spc="-10" dirty="0" smtClean="0">
                <a:latin typeface="Arial"/>
                <a:cs typeface="Arial"/>
              </a:rPr>
              <a:t>of</a:t>
            </a:r>
            <a:r>
              <a:rPr lang="en-US" sz="1200" spc="-30"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10" dirty="0" smtClean="0">
                <a:latin typeface="Arial"/>
                <a:cs typeface="Arial"/>
              </a:rPr>
              <a:t>by  </a:t>
            </a:r>
            <a:r>
              <a:rPr lang="en-US" sz="1200" spc="-30" dirty="0" smtClean="0">
                <a:latin typeface="Arial"/>
                <a:cs typeface="Arial"/>
              </a:rPr>
              <a:t>calling </a:t>
            </a:r>
            <a:r>
              <a:rPr lang="en-US" sz="1200" spc="-15" dirty="0" smtClean="0">
                <a:latin typeface="Arial"/>
                <a:cs typeface="Arial"/>
              </a:rPr>
              <a:t>the </a:t>
            </a:r>
            <a:r>
              <a:rPr lang="en-US" sz="1200" spc="-30" dirty="0" smtClean="0">
                <a:latin typeface="Arial"/>
                <a:cs typeface="Arial"/>
              </a:rPr>
              <a:t>parallelized </a:t>
            </a:r>
            <a:r>
              <a:rPr lang="en-US" sz="1200" spc="-25" dirty="0" smtClean="0">
                <a:latin typeface="Arial"/>
                <a:cs typeface="Arial"/>
              </a:rPr>
              <a:t>method. This method returns </a:t>
            </a:r>
            <a:r>
              <a:rPr lang="en-US" sz="1200" spc="-5" dirty="0" smtClean="0">
                <a:latin typeface="Arial"/>
                <a:cs typeface="Arial"/>
              </a:rPr>
              <a:t>a </a:t>
            </a:r>
            <a:r>
              <a:rPr lang="en-US" sz="1200" spc="-30" dirty="0" smtClean="0">
                <a:latin typeface="Arial"/>
                <a:cs typeface="Arial"/>
              </a:rPr>
              <a:t>pointer </a:t>
            </a:r>
            <a:r>
              <a:rPr lang="en-US" sz="1200" spc="-20" dirty="0" smtClean="0">
                <a:latin typeface="Arial"/>
                <a:cs typeface="Arial"/>
              </a:rPr>
              <a:t>to </a:t>
            </a:r>
            <a:r>
              <a:rPr lang="en-US" sz="1200" spc="-15" dirty="0" smtClean="0">
                <a:latin typeface="Arial"/>
                <a:cs typeface="Arial"/>
              </a:rPr>
              <a:t>the </a:t>
            </a:r>
            <a:r>
              <a:rPr lang="en-US" sz="1200" spc="-20" dirty="0" smtClean="0">
                <a:latin typeface="Arial"/>
                <a:cs typeface="Arial"/>
              </a:rPr>
              <a:t>RDD. </a:t>
            </a:r>
            <a:r>
              <a:rPr lang="en-US" sz="1200" spc="-15" dirty="0" smtClean="0">
                <a:latin typeface="Arial"/>
                <a:cs typeface="Arial"/>
              </a:rPr>
              <a:t>So </a:t>
            </a:r>
            <a:r>
              <a:rPr lang="en-US" sz="1200" spc="-20" dirty="0" smtClean="0">
                <a:latin typeface="Arial"/>
                <a:cs typeface="Arial"/>
              </a:rPr>
              <a:t>this new  </a:t>
            </a:r>
            <a:r>
              <a:rPr lang="en-US" sz="1200" spc="-30" dirty="0" smtClean="0">
                <a:latin typeface="Arial"/>
                <a:cs typeface="Arial"/>
              </a:rPr>
              <a:t>distributed</a:t>
            </a:r>
            <a:r>
              <a:rPr lang="en-US" sz="1200" spc="-60" dirty="0" smtClean="0">
                <a:latin typeface="Arial"/>
                <a:cs typeface="Arial"/>
              </a:rPr>
              <a:t> </a:t>
            </a:r>
            <a:r>
              <a:rPr lang="en-US" sz="1200" spc="-25" dirty="0" smtClean="0">
                <a:latin typeface="Arial"/>
                <a:cs typeface="Arial"/>
              </a:rPr>
              <a:t>dataset</a:t>
            </a:r>
            <a:r>
              <a:rPr lang="en-US" sz="1200" spc="-50" dirty="0" smtClean="0">
                <a:latin typeface="Arial"/>
                <a:cs typeface="Arial"/>
              </a:rPr>
              <a:t> </a:t>
            </a:r>
            <a:r>
              <a:rPr lang="en-US" sz="1200" spc="-15" dirty="0" smtClean="0">
                <a:latin typeface="Arial"/>
                <a:cs typeface="Arial"/>
              </a:rPr>
              <a:t>can</a:t>
            </a:r>
            <a:r>
              <a:rPr lang="en-US" sz="1200" spc="-60" dirty="0" smtClean="0">
                <a:latin typeface="Arial"/>
                <a:cs typeface="Arial"/>
              </a:rPr>
              <a:t> </a:t>
            </a:r>
            <a:r>
              <a:rPr lang="en-US" sz="1200" spc="-15" dirty="0" smtClean="0">
                <a:latin typeface="Arial"/>
                <a:cs typeface="Arial"/>
              </a:rPr>
              <a:t>now</a:t>
            </a:r>
            <a:r>
              <a:rPr lang="en-US" sz="1200" spc="-70" dirty="0" smtClean="0">
                <a:latin typeface="Arial"/>
                <a:cs typeface="Arial"/>
              </a:rPr>
              <a:t> </a:t>
            </a:r>
            <a:r>
              <a:rPr lang="en-US" sz="1200" spc="-10" dirty="0" smtClean="0">
                <a:latin typeface="Arial"/>
                <a:cs typeface="Arial"/>
              </a:rPr>
              <a:t>be</a:t>
            </a:r>
            <a:r>
              <a:rPr lang="en-US" sz="1200" spc="-60" dirty="0" smtClean="0">
                <a:latin typeface="Arial"/>
                <a:cs typeface="Arial"/>
              </a:rPr>
              <a:t> </a:t>
            </a:r>
            <a:r>
              <a:rPr lang="en-US" sz="1200" spc="-25" dirty="0" smtClean="0">
                <a:latin typeface="Arial"/>
                <a:cs typeface="Arial"/>
              </a:rPr>
              <a:t>operated</a:t>
            </a:r>
            <a:r>
              <a:rPr lang="en-US" sz="1200" spc="-30" dirty="0" smtClean="0">
                <a:latin typeface="Arial"/>
                <a:cs typeface="Arial"/>
              </a:rPr>
              <a:t> </a:t>
            </a:r>
            <a:r>
              <a:rPr lang="en-US" sz="1200" spc="-25" dirty="0" smtClean="0">
                <a:latin typeface="Arial"/>
                <a:cs typeface="Arial"/>
              </a:rPr>
              <a:t>upon</a:t>
            </a:r>
            <a:r>
              <a:rPr lang="en-US" sz="1200" spc="-55" dirty="0" smtClean="0">
                <a:latin typeface="Arial"/>
                <a:cs typeface="Arial"/>
              </a:rPr>
              <a:t> </a:t>
            </a:r>
            <a:r>
              <a:rPr lang="en-US" sz="1200" spc="-15" dirty="0" smtClean="0">
                <a:latin typeface="Arial"/>
                <a:cs typeface="Arial"/>
              </a:rPr>
              <a:t>in</a:t>
            </a:r>
            <a:r>
              <a:rPr lang="en-US" sz="1200" spc="-35" dirty="0" smtClean="0">
                <a:latin typeface="Arial"/>
                <a:cs typeface="Arial"/>
              </a:rPr>
              <a:t> </a:t>
            </a:r>
            <a:r>
              <a:rPr lang="en-US" sz="1200" spc="-30" dirty="0" smtClean="0">
                <a:latin typeface="Arial"/>
                <a:cs typeface="Arial"/>
              </a:rPr>
              <a:t>parallel</a:t>
            </a:r>
            <a:r>
              <a:rPr lang="en-US" sz="1200" spc="-45" dirty="0" smtClean="0">
                <a:latin typeface="Arial"/>
                <a:cs typeface="Arial"/>
              </a:rPr>
              <a:t> </a:t>
            </a:r>
            <a:r>
              <a:rPr lang="en-US" sz="1200" spc="-25" dirty="0" smtClean="0">
                <a:latin typeface="Arial"/>
                <a:cs typeface="Arial"/>
              </a:rPr>
              <a:t>throughout</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marR="98425">
              <a:lnSpc>
                <a:spcPts val="1610"/>
              </a:lnSpc>
              <a:spcBef>
                <a:spcPts val="645"/>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second</a:t>
            </a:r>
            <a:r>
              <a:rPr lang="en-US" sz="1200" spc="-30" dirty="0" smtClean="0">
                <a:latin typeface="Arial"/>
                <a:cs typeface="Arial"/>
              </a:rPr>
              <a:t> </a:t>
            </a:r>
            <a:r>
              <a:rPr lang="en-US" sz="1200" spc="-25" dirty="0" smtClean="0">
                <a:latin typeface="Arial"/>
                <a:cs typeface="Arial"/>
              </a:rPr>
              <a:t>method</a:t>
            </a:r>
            <a:r>
              <a:rPr lang="en-US" sz="1200" spc="-6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create</a:t>
            </a:r>
            <a:r>
              <a:rPr lang="en-US" sz="1200" spc="-65" dirty="0" smtClean="0">
                <a:latin typeface="Arial"/>
                <a:cs typeface="Arial"/>
              </a:rPr>
              <a:t> </a:t>
            </a:r>
            <a:r>
              <a:rPr lang="en-US" sz="1200" spc="-5" dirty="0" smtClean="0">
                <a:latin typeface="Arial"/>
                <a:cs typeface="Arial"/>
              </a:rPr>
              <a:t>a</a:t>
            </a:r>
            <a:r>
              <a:rPr lang="en-US" sz="1200" spc="-55" dirty="0" smtClean="0">
                <a:latin typeface="Arial"/>
                <a:cs typeface="Arial"/>
              </a:rPr>
              <a:t> </a:t>
            </a:r>
            <a:r>
              <a:rPr lang="en-US" sz="1200" spc="-20" dirty="0" smtClean="0">
                <a:latin typeface="Arial"/>
                <a:cs typeface="Arial"/>
              </a:rPr>
              <a:t>RDD,</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reference</a:t>
            </a:r>
            <a:r>
              <a:rPr lang="en-US" sz="1200" spc="-55"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30" dirty="0" smtClean="0">
                <a:latin typeface="Arial"/>
                <a:cs typeface="Arial"/>
              </a:rPr>
              <a:t>dataset. </a:t>
            </a:r>
            <a:r>
              <a:rPr lang="en-US" sz="1200" spc="-25" dirty="0" smtClean="0">
                <a:latin typeface="Arial"/>
                <a:cs typeface="Arial"/>
              </a:rPr>
              <a:t>This</a:t>
            </a:r>
            <a:r>
              <a:rPr lang="en-US" sz="1200" spc="-50" dirty="0" smtClean="0">
                <a:latin typeface="Arial"/>
                <a:cs typeface="Arial"/>
              </a:rPr>
              <a:t> </a:t>
            </a:r>
            <a:r>
              <a:rPr lang="en-US" sz="1200" spc="-25" dirty="0" smtClean="0">
                <a:latin typeface="Arial"/>
                <a:cs typeface="Arial"/>
              </a:rPr>
              <a:t>dataset</a:t>
            </a:r>
            <a:r>
              <a:rPr lang="en-US" sz="1200" spc="-5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5" dirty="0" smtClean="0">
                <a:latin typeface="Arial"/>
                <a:cs typeface="Arial"/>
              </a:rPr>
              <a:t>come  </a:t>
            </a:r>
            <a:r>
              <a:rPr lang="en-US" sz="1200" spc="-30" dirty="0" smtClean="0">
                <a:latin typeface="Arial"/>
                <a:cs typeface="Arial"/>
              </a:rPr>
              <a:t>from </a:t>
            </a:r>
            <a:r>
              <a:rPr lang="en-US" sz="1200" spc="-10" dirty="0" smtClean="0">
                <a:latin typeface="Arial"/>
                <a:cs typeface="Arial"/>
              </a:rPr>
              <a:t>any </a:t>
            </a:r>
            <a:r>
              <a:rPr lang="en-US" sz="1200" spc="-25" dirty="0" smtClean="0">
                <a:latin typeface="Arial"/>
                <a:cs typeface="Arial"/>
              </a:rPr>
              <a:t>storage source supported </a:t>
            </a:r>
            <a:r>
              <a:rPr lang="en-US" sz="1200" spc="-10" dirty="0" smtClean="0">
                <a:latin typeface="Arial"/>
                <a:cs typeface="Arial"/>
              </a:rPr>
              <a:t>by </a:t>
            </a:r>
            <a:r>
              <a:rPr lang="en-US" sz="1200" spc="-25" dirty="0" smtClean="0">
                <a:latin typeface="Arial"/>
                <a:cs typeface="Arial"/>
              </a:rPr>
              <a:t>Hadoop </a:t>
            </a:r>
            <a:r>
              <a:rPr lang="en-US" sz="1200" spc="-20" dirty="0" smtClean="0">
                <a:latin typeface="Arial"/>
                <a:cs typeface="Arial"/>
              </a:rPr>
              <a:t>such </a:t>
            </a:r>
            <a:r>
              <a:rPr lang="en-US" sz="1200" spc="-25" dirty="0" smtClean="0">
                <a:latin typeface="Arial"/>
                <a:cs typeface="Arial"/>
              </a:rPr>
              <a:t>as HDFS, Cassandra, </a:t>
            </a:r>
            <a:r>
              <a:rPr lang="en-US" sz="1200" spc="-25" dirty="0" err="1" smtClean="0">
                <a:latin typeface="Arial"/>
                <a:cs typeface="Arial"/>
              </a:rPr>
              <a:t>HBase</a:t>
            </a:r>
            <a:r>
              <a:rPr lang="en-US" sz="1200" spc="-25" dirty="0" smtClean="0">
                <a:latin typeface="Arial"/>
                <a:cs typeface="Arial"/>
              </a:rPr>
              <a:t>,  Amazon S3,</a:t>
            </a:r>
            <a:r>
              <a:rPr lang="en-US" sz="1200" spc="-70" dirty="0" smtClean="0">
                <a:latin typeface="Arial"/>
                <a:cs typeface="Arial"/>
              </a:rPr>
              <a:t> </a:t>
            </a:r>
            <a:r>
              <a:rPr lang="en-US" sz="1200" spc="-25" dirty="0" smtClean="0">
                <a:latin typeface="Arial"/>
                <a:cs typeface="Arial"/>
              </a:rPr>
              <a:t>etc.</a:t>
            </a:r>
            <a:endParaRPr lang="en-US" sz="1200" dirty="0" smtClean="0">
              <a:latin typeface="Arial"/>
              <a:cs typeface="Arial"/>
            </a:endParaRPr>
          </a:p>
          <a:p>
            <a:pPr marL="12700" marR="5080">
              <a:lnSpc>
                <a:spcPts val="1610"/>
              </a:lnSpc>
              <a:spcBef>
                <a:spcPts val="630"/>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third</a:t>
            </a:r>
            <a:r>
              <a:rPr lang="en-US" sz="1200" spc="-55" dirty="0" smtClean="0">
                <a:latin typeface="Arial"/>
                <a:cs typeface="Arial"/>
              </a:rPr>
              <a:t> </a:t>
            </a:r>
            <a:r>
              <a:rPr lang="en-US" sz="1200" spc="-25" dirty="0" smtClean="0">
                <a:latin typeface="Arial"/>
                <a:cs typeface="Arial"/>
              </a:rPr>
              <a:t>method</a:t>
            </a:r>
            <a:r>
              <a:rPr lang="en-US" sz="1200" spc="-30"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25" dirty="0" smtClean="0">
                <a:latin typeface="Arial"/>
                <a:cs typeface="Arial"/>
              </a:rPr>
              <a:t>create</a:t>
            </a:r>
            <a:r>
              <a:rPr lang="en-US" sz="1200" spc="-30"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RDD</a:t>
            </a:r>
            <a:r>
              <a:rPr lang="en-US" sz="1200" spc="-5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15" dirty="0" smtClean="0">
                <a:latin typeface="Arial"/>
                <a:cs typeface="Arial"/>
              </a:rPr>
              <a:t>from</a:t>
            </a:r>
            <a:r>
              <a:rPr lang="en-US" sz="1200" spc="-30" dirty="0" smtClean="0">
                <a:latin typeface="Arial"/>
                <a:cs typeface="Arial"/>
              </a:rPr>
              <a:t> transforming</a:t>
            </a:r>
            <a:r>
              <a:rPr lang="en-US" sz="1200" spc="-35" dirty="0" smtClean="0">
                <a:latin typeface="Arial"/>
                <a:cs typeface="Arial"/>
              </a:rPr>
              <a:t> </a:t>
            </a:r>
            <a:r>
              <a:rPr lang="en-US" sz="1200" spc="-25" dirty="0" smtClean="0">
                <a:latin typeface="Arial"/>
                <a:cs typeface="Arial"/>
              </a:rPr>
              <a:t>an</a:t>
            </a:r>
            <a:r>
              <a:rPr lang="en-US" sz="1200" spc="-30" dirty="0" smtClean="0">
                <a:latin typeface="Arial"/>
                <a:cs typeface="Arial"/>
              </a:rPr>
              <a:t> </a:t>
            </a:r>
            <a:r>
              <a:rPr lang="en-US" sz="1200" spc="-25" dirty="0" smtClean="0">
                <a:latin typeface="Arial"/>
                <a:cs typeface="Arial"/>
              </a:rPr>
              <a:t>existing</a:t>
            </a:r>
            <a:r>
              <a:rPr lang="en-US" sz="1200" spc="-55" dirty="0" smtClean="0">
                <a:latin typeface="Arial"/>
                <a:cs typeface="Arial"/>
              </a:rPr>
              <a:t> </a:t>
            </a:r>
            <a:r>
              <a:rPr lang="en-US" sz="1200" spc="-25" dirty="0" smtClean="0">
                <a:latin typeface="Arial"/>
                <a:cs typeface="Arial"/>
              </a:rPr>
              <a:t>RDD </a:t>
            </a:r>
            <a:r>
              <a:rPr lang="en-US" sz="1200" spc="-20" dirty="0" smtClean="0">
                <a:latin typeface="Arial"/>
                <a:cs typeface="Arial"/>
              </a:rPr>
              <a:t>to</a:t>
            </a:r>
            <a:r>
              <a:rPr lang="en-US" sz="1200" spc="-55" dirty="0" smtClean="0">
                <a:latin typeface="Arial"/>
                <a:cs typeface="Arial"/>
              </a:rPr>
              <a:t> </a:t>
            </a:r>
            <a:r>
              <a:rPr lang="en-US" sz="1200" spc="-20" dirty="0" smtClean="0">
                <a:latin typeface="Arial"/>
                <a:cs typeface="Arial"/>
              </a:rPr>
              <a:t>create</a:t>
            </a:r>
            <a:r>
              <a:rPr lang="en-US" sz="1200" spc="-6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0" dirty="0" smtClean="0">
                <a:latin typeface="Arial"/>
                <a:cs typeface="Arial"/>
              </a:rPr>
              <a:t>new  </a:t>
            </a:r>
            <a:r>
              <a:rPr lang="en-US" sz="1200" spc="-25" dirty="0" smtClean="0">
                <a:latin typeface="Arial"/>
                <a:cs typeface="Arial"/>
              </a:rPr>
              <a:t>RDD. </a:t>
            </a:r>
            <a:r>
              <a:rPr lang="en-US" sz="1200" spc="-30" dirty="0" smtClean="0">
                <a:latin typeface="Arial"/>
                <a:cs typeface="Arial"/>
              </a:rPr>
              <a:t>In </a:t>
            </a:r>
            <a:r>
              <a:rPr lang="en-US" sz="1200" spc="-25" dirty="0" smtClean="0">
                <a:latin typeface="Arial"/>
                <a:cs typeface="Arial"/>
              </a:rPr>
              <a:t>other words, </a:t>
            </a:r>
            <a:r>
              <a:rPr lang="en-US" sz="1200" spc="-15" dirty="0" smtClean="0">
                <a:latin typeface="Arial"/>
                <a:cs typeface="Arial"/>
              </a:rPr>
              <a:t>if </a:t>
            </a:r>
            <a:r>
              <a:rPr lang="en-US" sz="1200" spc="-25" dirty="0" smtClean="0">
                <a:latin typeface="Arial"/>
                <a:cs typeface="Arial"/>
              </a:rPr>
              <a:t>you </a:t>
            </a:r>
            <a:r>
              <a:rPr lang="en-US" sz="1200" spc="-30" dirty="0" smtClean="0">
                <a:latin typeface="Arial"/>
                <a:cs typeface="Arial"/>
              </a:rPr>
              <a:t>have </a:t>
            </a:r>
            <a:r>
              <a:rPr lang="en-US" sz="1200" spc="-20" dirty="0" smtClean="0">
                <a:latin typeface="Arial"/>
                <a:cs typeface="Arial"/>
              </a:rPr>
              <a:t>the </a:t>
            </a:r>
            <a:r>
              <a:rPr lang="en-US" sz="1200" spc="-25" dirty="0" smtClean="0">
                <a:latin typeface="Arial"/>
                <a:cs typeface="Arial"/>
              </a:rPr>
              <a:t>array </a:t>
            </a:r>
            <a:r>
              <a:rPr lang="en-US" sz="1200" spc="-20" dirty="0" smtClean="0">
                <a:latin typeface="Arial"/>
                <a:cs typeface="Arial"/>
              </a:rPr>
              <a:t>of </a:t>
            </a:r>
            <a:r>
              <a:rPr lang="en-US" sz="1200" spc="-25" dirty="0" smtClean="0">
                <a:latin typeface="Arial"/>
                <a:cs typeface="Arial"/>
              </a:rPr>
              <a:t>data that you </a:t>
            </a:r>
            <a:r>
              <a:rPr lang="en-US" sz="1200" spc="-30" dirty="0" smtClean="0">
                <a:latin typeface="Arial"/>
                <a:cs typeface="Arial"/>
              </a:rPr>
              <a:t>parallelized </a:t>
            </a:r>
            <a:r>
              <a:rPr lang="en-US" sz="1200" spc="-25" dirty="0" smtClean="0">
                <a:latin typeface="Arial"/>
                <a:cs typeface="Arial"/>
              </a:rPr>
              <a:t>earlier, </a:t>
            </a:r>
            <a:r>
              <a:rPr lang="en-US" sz="1200" spc="-20" dirty="0" smtClean="0">
                <a:latin typeface="Arial"/>
                <a:cs typeface="Arial"/>
              </a:rPr>
              <a:t>and </a:t>
            </a:r>
            <a:r>
              <a:rPr lang="en-US" sz="1200" spc="-45" dirty="0" smtClean="0">
                <a:latin typeface="Arial"/>
                <a:cs typeface="Arial"/>
              </a:rPr>
              <a:t>you  </a:t>
            </a:r>
            <a:r>
              <a:rPr lang="en-US" sz="1200" spc="-30" dirty="0" smtClean="0">
                <a:latin typeface="Arial"/>
                <a:cs typeface="Arial"/>
              </a:rPr>
              <a:t>want</a:t>
            </a:r>
            <a:r>
              <a:rPr lang="en-US" sz="1200" spc="-55"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filter</a:t>
            </a:r>
            <a:r>
              <a:rPr lang="en-US" sz="1200" spc="-55" dirty="0" smtClean="0">
                <a:latin typeface="Arial"/>
                <a:cs typeface="Arial"/>
              </a:rPr>
              <a:t> </a:t>
            </a:r>
            <a:r>
              <a:rPr lang="en-US" sz="1200" spc="-20" dirty="0" smtClean="0">
                <a:latin typeface="Arial"/>
                <a:cs typeface="Arial"/>
              </a:rPr>
              <a:t>out</a:t>
            </a:r>
            <a:r>
              <a:rPr lang="en-US" sz="1200" spc="-50" dirty="0" smtClean="0">
                <a:latin typeface="Arial"/>
                <a:cs typeface="Arial"/>
              </a:rPr>
              <a:t> </a:t>
            </a:r>
            <a:r>
              <a:rPr lang="en-US" sz="1200" spc="-15" dirty="0" smtClean="0">
                <a:latin typeface="Arial"/>
                <a:cs typeface="Arial"/>
              </a:rPr>
              <a:t>the</a:t>
            </a:r>
            <a:r>
              <a:rPr lang="en-US" sz="1200" spc="-35" dirty="0" smtClean="0">
                <a:latin typeface="Arial"/>
                <a:cs typeface="Arial"/>
              </a:rPr>
              <a:t> </a:t>
            </a:r>
            <a:r>
              <a:rPr lang="en-US" sz="1200" spc="-30" dirty="0" smtClean="0">
                <a:latin typeface="Arial"/>
                <a:cs typeface="Arial"/>
              </a:rPr>
              <a:t>records</a:t>
            </a:r>
            <a:r>
              <a:rPr lang="en-US" sz="1200" spc="-25" dirty="0" smtClean="0">
                <a:latin typeface="Arial"/>
                <a:cs typeface="Arial"/>
              </a:rPr>
              <a:t> available.</a:t>
            </a:r>
            <a:r>
              <a:rPr lang="en-US" sz="1200" spc="-50" dirty="0" smtClean="0">
                <a:latin typeface="Arial"/>
                <a:cs typeface="Arial"/>
              </a:rPr>
              <a:t> </a:t>
            </a:r>
            <a:r>
              <a:rPr lang="en-US" sz="1200" spc="-5" dirty="0" smtClean="0">
                <a:latin typeface="Arial"/>
                <a:cs typeface="Arial"/>
              </a:rPr>
              <a:t>A</a:t>
            </a:r>
            <a:r>
              <a:rPr lang="en-US" sz="1200" spc="-15" dirty="0" smtClean="0">
                <a:latin typeface="Arial"/>
                <a:cs typeface="Arial"/>
              </a:rPr>
              <a:t> </a:t>
            </a:r>
            <a:r>
              <a:rPr lang="en-US" sz="1200" spc="-20" dirty="0" smtClean="0">
                <a:latin typeface="Arial"/>
                <a:cs typeface="Arial"/>
              </a:rPr>
              <a:t>new</a:t>
            </a:r>
            <a:r>
              <a:rPr lang="en-US" sz="1200" spc="-70" dirty="0" smtClean="0">
                <a:latin typeface="Arial"/>
                <a:cs typeface="Arial"/>
              </a:rPr>
              <a:t> </a:t>
            </a:r>
            <a:r>
              <a:rPr lang="en-US" sz="1200" spc="-25" dirty="0" smtClean="0">
                <a:latin typeface="Arial"/>
                <a:cs typeface="Arial"/>
              </a:rPr>
              <a:t>RDD</a:t>
            </a:r>
            <a:r>
              <a:rPr lang="en-US" sz="1200" spc="-45" dirty="0" smtClean="0">
                <a:latin typeface="Arial"/>
                <a:cs typeface="Arial"/>
              </a:rPr>
              <a:t> </a:t>
            </a:r>
            <a:r>
              <a:rPr lang="en-US" sz="1200" spc="-15" dirty="0" smtClean="0">
                <a:latin typeface="Arial"/>
                <a:cs typeface="Arial"/>
              </a:rPr>
              <a:t>is</a:t>
            </a:r>
            <a:r>
              <a:rPr lang="en-US" sz="1200" spc="-30" dirty="0" smtClean="0">
                <a:latin typeface="Arial"/>
                <a:cs typeface="Arial"/>
              </a:rPr>
              <a:t> </a:t>
            </a:r>
            <a:r>
              <a:rPr lang="en-US" sz="1200" spc="-25" dirty="0" smtClean="0">
                <a:latin typeface="Arial"/>
                <a:cs typeface="Arial"/>
              </a:rPr>
              <a:t>created</a:t>
            </a:r>
            <a:r>
              <a:rPr lang="en-US" sz="1200" spc="-55" dirty="0" smtClean="0">
                <a:latin typeface="Arial"/>
                <a:cs typeface="Arial"/>
              </a:rPr>
              <a:t> </a:t>
            </a:r>
            <a:r>
              <a:rPr lang="en-US" sz="1200" spc="-25" dirty="0" smtClean="0">
                <a:latin typeface="Arial"/>
                <a:cs typeface="Arial"/>
              </a:rPr>
              <a:t>using</a:t>
            </a:r>
            <a:r>
              <a:rPr lang="en-US" sz="1200" spc="-30" dirty="0" smtClean="0">
                <a:latin typeface="Arial"/>
                <a:cs typeface="Arial"/>
              </a:rPr>
              <a:t> the filter method.</a:t>
            </a:r>
            <a:endParaRPr lang="en-US" sz="1200" dirty="0" smtClean="0">
              <a:latin typeface="Arial"/>
              <a:cs typeface="Arial"/>
            </a:endParaRPr>
          </a:p>
          <a:p>
            <a:pPr marL="12700" marR="332740">
              <a:lnSpc>
                <a:spcPts val="1610"/>
              </a:lnSpc>
              <a:spcBef>
                <a:spcPts val="605"/>
              </a:spcBef>
            </a:pPr>
            <a:r>
              <a:rPr lang="en-US" sz="1200" spc="-20" dirty="0" smtClean="0">
                <a:latin typeface="Arial"/>
                <a:cs typeface="Arial"/>
              </a:rPr>
              <a:t>The </a:t>
            </a:r>
            <a:r>
              <a:rPr lang="en-US" sz="1200" spc="-30" dirty="0" smtClean="0">
                <a:latin typeface="Arial"/>
                <a:cs typeface="Arial"/>
              </a:rPr>
              <a:t>final </a:t>
            </a:r>
            <a:r>
              <a:rPr lang="en-US" sz="1200" spc="-25" dirty="0" smtClean="0">
                <a:latin typeface="Arial"/>
                <a:cs typeface="Arial"/>
              </a:rPr>
              <a:t>point </a:t>
            </a:r>
            <a:r>
              <a:rPr lang="en-US" sz="1200" spc="-10" dirty="0" smtClean="0">
                <a:latin typeface="Arial"/>
                <a:cs typeface="Arial"/>
              </a:rPr>
              <a:t>on </a:t>
            </a:r>
            <a:r>
              <a:rPr lang="en-US" sz="1200" spc="-25" dirty="0" smtClean="0">
                <a:latin typeface="Arial"/>
                <a:cs typeface="Arial"/>
              </a:rPr>
              <a:t>this slide: Spark </a:t>
            </a:r>
            <a:r>
              <a:rPr lang="en-US" sz="1200" spc="-30" dirty="0" smtClean="0">
                <a:latin typeface="Arial"/>
                <a:cs typeface="Arial"/>
              </a:rPr>
              <a:t>supports </a:t>
            </a:r>
            <a:r>
              <a:rPr lang="en-US" sz="1200" spc="-20" dirty="0" smtClean="0">
                <a:latin typeface="Arial"/>
                <a:cs typeface="Arial"/>
              </a:rPr>
              <a:t>text </a:t>
            </a:r>
            <a:r>
              <a:rPr lang="en-US" sz="1200" spc="-25" dirty="0" smtClean="0">
                <a:latin typeface="Arial"/>
                <a:cs typeface="Arial"/>
              </a:rPr>
              <a:t>files, </a:t>
            </a:r>
            <a:r>
              <a:rPr lang="en-US" sz="1200" spc="-30" dirty="0" err="1" smtClean="0">
                <a:latin typeface="Arial"/>
                <a:cs typeface="Arial"/>
              </a:rPr>
              <a:t>SequenceFiles</a:t>
            </a:r>
            <a:r>
              <a:rPr lang="en-US" sz="1200" spc="-30" dirty="0" smtClean="0">
                <a:latin typeface="Arial"/>
                <a:cs typeface="Arial"/>
              </a:rPr>
              <a:t>, and </a:t>
            </a:r>
            <a:r>
              <a:rPr lang="en-US" sz="1200" spc="-10" dirty="0" smtClean="0">
                <a:latin typeface="Arial"/>
                <a:cs typeface="Arial"/>
              </a:rPr>
              <a:t>any </a:t>
            </a:r>
            <a:r>
              <a:rPr lang="en-US" sz="1200" spc="-20" dirty="0" smtClean="0">
                <a:latin typeface="Arial"/>
                <a:cs typeface="Arial"/>
              </a:rPr>
              <a:t>other  </a:t>
            </a:r>
            <a:r>
              <a:rPr lang="en-US" sz="1200" spc="-30" dirty="0" smtClean="0">
                <a:latin typeface="Arial"/>
                <a:cs typeface="Arial"/>
              </a:rPr>
              <a:t>Hadoop</a:t>
            </a:r>
            <a:r>
              <a:rPr lang="en-US" sz="1200" spc="-40" dirty="0" smtClean="0">
                <a:latin typeface="Arial"/>
                <a:cs typeface="Arial"/>
              </a:rPr>
              <a:t> </a:t>
            </a:r>
            <a:r>
              <a:rPr lang="en-US" sz="1200" spc="-30" dirty="0" err="1" smtClean="0">
                <a:latin typeface="Arial"/>
                <a:cs typeface="Arial"/>
              </a:rPr>
              <a:t>InputFormat</a:t>
            </a:r>
            <a:r>
              <a:rPr lang="en-US" sz="1200" spc="-30" dirty="0" smtClean="0">
                <a:latin typeface="Arial"/>
                <a:cs typeface="Arial"/>
              </a:rPr>
              <a: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13</a:t>
            </a:fld>
            <a:endParaRPr lang="fr-FR"/>
          </a:p>
        </p:txBody>
      </p:sp>
    </p:spTree>
    <p:extLst>
      <p:ext uri="{BB962C8B-B14F-4D97-AF65-F5344CB8AC3E}">
        <p14:creationId xmlns:p14="http://schemas.microsoft.com/office/powerpoint/2010/main" val="1877311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9370">
              <a:lnSpc>
                <a:spcPct val="95900"/>
              </a:lnSpc>
              <a:spcBef>
                <a:spcPts val="615"/>
              </a:spcBef>
            </a:pPr>
            <a:r>
              <a:rPr lang="en-US" sz="1200" spc="-30" dirty="0" smtClean="0">
                <a:latin typeface="Arial"/>
                <a:cs typeface="Arial"/>
              </a:rPr>
              <a:t>Here </a:t>
            </a:r>
            <a:r>
              <a:rPr lang="en-US" sz="1200" spc="-15" dirty="0" smtClean="0">
                <a:latin typeface="Arial"/>
                <a:cs typeface="Arial"/>
              </a:rPr>
              <a:t>is </a:t>
            </a:r>
            <a:r>
              <a:rPr lang="en-US" sz="1200" spc="-5" dirty="0" smtClean="0">
                <a:latin typeface="Arial"/>
                <a:cs typeface="Arial"/>
              </a:rPr>
              <a:t>a </a:t>
            </a:r>
            <a:r>
              <a:rPr lang="en-US" sz="1200" spc="-30" dirty="0" smtClean="0">
                <a:latin typeface="Arial"/>
                <a:cs typeface="Arial"/>
              </a:rPr>
              <a:t>quick example </a:t>
            </a:r>
            <a:r>
              <a:rPr lang="en-US" sz="1200" spc="-20" dirty="0" smtClean="0">
                <a:latin typeface="Arial"/>
                <a:cs typeface="Arial"/>
              </a:rPr>
              <a:t>of how to </a:t>
            </a:r>
            <a:r>
              <a:rPr lang="en-US" sz="1200" spc="-25" dirty="0" smtClean="0">
                <a:latin typeface="Arial"/>
                <a:cs typeface="Arial"/>
              </a:rPr>
              <a:t>create an RDD </a:t>
            </a:r>
            <a:r>
              <a:rPr lang="en-US" sz="1200" spc="-30" dirty="0" smtClean="0">
                <a:latin typeface="Arial"/>
                <a:cs typeface="Arial"/>
              </a:rPr>
              <a:t>from </a:t>
            </a:r>
            <a:r>
              <a:rPr lang="en-US" sz="1200" spc="-25" dirty="0" smtClean="0">
                <a:latin typeface="Arial"/>
                <a:cs typeface="Arial"/>
              </a:rPr>
              <a:t>an existing </a:t>
            </a:r>
            <a:r>
              <a:rPr lang="en-US" sz="1200" spc="-30" dirty="0" smtClean="0">
                <a:latin typeface="Arial"/>
                <a:cs typeface="Arial"/>
              </a:rPr>
              <a:t>collection </a:t>
            </a:r>
            <a:r>
              <a:rPr lang="en-US" sz="1200" spc="-20" dirty="0" smtClean="0">
                <a:latin typeface="Arial"/>
                <a:cs typeface="Arial"/>
              </a:rPr>
              <a:t>of </a:t>
            </a:r>
            <a:r>
              <a:rPr lang="en-US" sz="1200" spc="-25" dirty="0" smtClean="0">
                <a:latin typeface="Arial"/>
                <a:cs typeface="Arial"/>
              </a:rPr>
              <a:t>data. </a:t>
            </a:r>
            <a:r>
              <a:rPr lang="en-US" sz="1200" spc="-30" dirty="0" smtClean="0">
                <a:latin typeface="Arial"/>
                <a:cs typeface="Arial"/>
              </a:rPr>
              <a:t>In  </a:t>
            </a:r>
            <a:r>
              <a:rPr lang="en-US" sz="1200" spc="-25" dirty="0" smtClean="0">
                <a:latin typeface="Arial"/>
                <a:cs typeface="Arial"/>
              </a:rPr>
              <a:t>the </a:t>
            </a:r>
            <a:r>
              <a:rPr lang="en-US" sz="1200" spc="-30" dirty="0" smtClean="0">
                <a:latin typeface="Arial"/>
                <a:cs typeface="Arial"/>
              </a:rPr>
              <a:t>examples throughout </a:t>
            </a:r>
            <a:r>
              <a:rPr lang="en-US" sz="1200" spc="-15" dirty="0" smtClean="0">
                <a:latin typeface="Arial"/>
                <a:cs typeface="Arial"/>
              </a:rPr>
              <a:t>the </a:t>
            </a:r>
            <a:r>
              <a:rPr lang="en-US" sz="1200" spc="-25" dirty="0" smtClean="0">
                <a:latin typeface="Arial"/>
                <a:cs typeface="Arial"/>
              </a:rPr>
              <a:t>course, unless otherwise </a:t>
            </a:r>
            <a:r>
              <a:rPr lang="en-US" sz="1200" spc="-30" dirty="0" smtClean="0">
                <a:latin typeface="Arial"/>
                <a:cs typeface="Arial"/>
              </a:rPr>
              <a:t>indicated, </a:t>
            </a:r>
            <a:r>
              <a:rPr lang="en-US" sz="1200" spc="-25" dirty="0" smtClean="0">
                <a:latin typeface="Arial"/>
                <a:cs typeface="Arial"/>
              </a:rPr>
              <a:t>you </a:t>
            </a:r>
            <a:r>
              <a:rPr lang="en-US" sz="1200" spc="-30" dirty="0" smtClean="0">
                <a:latin typeface="Arial"/>
                <a:cs typeface="Arial"/>
              </a:rPr>
              <a:t>will </a:t>
            </a:r>
            <a:r>
              <a:rPr lang="en-US" sz="1200" spc="-25" dirty="0" smtClean="0">
                <a:latin typeface="Arial"/>
                <a:cs typeface="Arial"/>
              </a:rPr>
              <a:t>be using  Scala </a:t>
            </a:r>
            <a:r>
              <a:rPr lang="en-US" sz="1200" spc="-20" dirty="0" smtClean="0">
                <a:latin typeface="Arial"/>
                <a:cs typeface="Arial"/>
              </a:rPr>
              <a:t>to </a:t>
            </a:r>
            <a:r>
              <a:rPr lang="en-US" sz="1200" spc="-25" dirty="0" smtClean="0">
                <a:latin typeface="Arial"/>
                <a:cs typeface="Arial"/>
              </a:rPr>
              <a:t>show </a:t>
            </a:r>
            <a:r>
              <a:rPr lang="en-US" sz="1200" spc="-15" dirty="0" smtClean="0">
                <a:latin typeface="Arial"/>
                <a:cs typeface="Arial"/>
              </a:rPr>
              <a:t>how </a:t>
            </a:r>
            <a:r>
              <a:rPr lang="en-US" sz="1200" spc="-25" dirty="0" smtClean="0">
                <a:latin typeface="Arial"/>
                <a:cs typeface="Arial"/>
              </a:rPr>
              <a:t>Spark works. </a:t>
            </a:r>
            <a:r>
              <a:rPr lang="en-US" sz="1200" spc="-30" dirty="0" smtClean="0">
                <a:latin typeface="Arial"/>
                <a:cs typeface="Arial"/>
              </a:rPr>
              <a:t>In </a:t>
            </a:r>
            <a:r>
              <a:rPr lang="en-US" sz="1200" spc="-15" dirty="0" smtClean="0">
                <a:latin typeface="Arial"/>
                <a:cs typeface="Arial"/>
              </a:rPr>
              <a:t>the </a:t>
            </a:r>
            <a:r>
              <a:rPr lang="en-US" sz="1200" spc="-10" dirty="0" smtClean="0">
                <a:latin typeface="Arial"/>
                <a:cs typeface="Arial"/>
              </a:rPr>
              <a:t>lab </a:t>
            </a:r>
            <a:r>
              <a:rPr lang="en-US" sz="1200" spc="-25" dirty="0" smtClean="0">
                <a:latin typeface="Arial"/>
                <a:cs typeface="Arial"/>
              </a:rPr>
              <a:t>exercises, you </a:t>
            </a:r>
            <a:r>
              <a:rPr lang="en-US" sz="1200" spc="-30" dirty="0" smtClean="0">
                <a:latin typeface="Arial"/>
                <a:cs typeface="Arial"/>
              </a:rPr>
              <a:t>will </a:t>
            </a:r>
            <a:r>
              <a:rPr lang="en-US" sz="1200" spc="-20" dirty="0" smtClean="0">
                <a:latin typeface="Arial"/>
                <a:cs typeface="Arial"/>
              </a:rPr>
              <a:t>get </a:t>
            </a:r>
            <a:r>
              <a:rPr lang="en-US" sz="1200" spc="-5" dirty="0" smtClean="0">
                <a:latin typeface="Arial"/>
                <a:cs typeface="Arial"/>
              </a:rPr>
              <a:t>to </a:t>
            </a:r>
            <a:r>
              <a:rPr lang="en-US" sz="1200" spc="-30" dirty="0" smtClean="0">
                <a:latin typeface="Arial"/>
                <a:cs typeface="Arial"/>
              </a:rPr>
              <a:t>work with </a:t>
            </a:r>
            <a:r>
              <a:rPr lang="en-US" sz="1200" spc="-25" dirty="0" smtClean="0">
                <a:latin typeface="Arial"/>
                <a:cs typeface="Arial"/>
              </a:rPr>
              <a:t>Python  </a:t>
            </a:r>
            <a:r>
              <a:rPr lang="en-US" sz="1200" spc="-30" dirty="0" smtClean="0">
                <a:latin typeface="Arial"/>
                <a:cs typeface="Arial"/>
              </a:rPr>
              <a:t>and </a:t>
            </a:r>
            <a:r>
              <a:rPr lang="en-US" sz="1200" spc="-20" dirty="0" smtClean="0">
                <a:latin typeface="Arial"/>
                <a:cs typeface="Arial"/>
              </a:rPr>
              <a:t>Java </a:t>
            </a:r>
            <a:r>
              <a:rPr lang="en-US" sz="1200" spc="-25" dirty="0" smtClean="0">
                <a:latin typeface="Arial"/>
                <a:cs typeface="Arial"/>
              </a:rPr>
              <a:t>as</a:t>
            </a:r>
            <a:r>
              <a:rPr lang="en-US" sz="1200" spc="-75" dirty="0" smtClean="0">
                <a:latin typeface="Arial"/>
                <a:cs typeface="Arial"/>
              </a:rPr>
              <a:t> </a:t>
            </a:r>
            <a:r>
              <a:rPr lang="en-US" sz="1200" spc="-25" dirty="0" smtClean="0">
                <a:latin typeface="Arial"/>
                <a:cs typeface="Arial"/>
              </a:rPr>
              <a:t>well.</a:t>
            </a:r>
            <a:endParaRPr lang="en-US" sz="1200" dirty="0" smtClean="0">
              <a:latin typeface="Arial"/>
              <a:cs typeface="Arial"/>
            </a:endParaRPr>
          </a:p>
          <a:p>
            <a:pPr marL="12700">
              <a:lnSpc>
                <a:spcPct val="100000"/>
              </a:lnSpc>
              <a:spcBef>
                <a:spcPts val="530"/>
              </a:spcBef>
            </a:pPr>
            <a:r>
              <a:rPr lang="en-US" sz="1200" spc="-30" dirty="0" smtClean="0">
                <a:latin typeface="Arial"/>
                <a:cs typeface="Arial"/>
              </a:rPr>
              <a:t>First, </a:t>
            </a:r>
            <a:r>
              <a:rPr lang="en-US" sz="1200" spc="-25" dirty="0" smtClean="0">
                <a:latin typeface="Arial"/>
                <a:cs typeface="Arial"/>
              </a:rPr>
              <a:t>launch </a:t>
            </a:r>
            <a:r>
              <a:rPr lang="en-US" sz="1200" spc="-15" dirty="0" smtClean="0">
                <a:latin typeface="Arial"/>
                <a:cs typeface="Arial"/>
              </a:rPr>
              <a:t>the </a:t>
            </a:r>
            <a:r>
              <a:rPr lang="en-US" sz="1200" spc="-25" dirty="0" smtClean="0">
                <a:latin typeface="Arial"/>
                <a:cs typeface="Arial"/>
              </a:rPr>
              <a:t>Spark shell. This command </a:t>
            </a:r>
            <a:r>
              <a:rPr lang="en-US" sz="1200" spc="-15" dirty="0" smtClean="0">
                <a:latin typeface="Arial"/>
                <a:cs typeface="Arial"/>
              </a:rPr>
              <a:t>is </a:t>
            </a:r>
            <a:r>
              <a:rPr lang="en-US" sz="1200" spc="-30" dirty="0" smtClean="0">
                <a:latin typeface="Arial"/>
                <a:cs typeface="Arial"/>
              </a:rPr>
              <a:t>located under </a:t>
            </a:r>
            <a:r>
              <a:rPr lang="en-US" sz="1200" spc="-20" dirty="0" smtClean="0">
                <a:latin typeface="Arial"/>
                <a:cs typeface="Arial"/>
              </a:rPr>
              <a:t>the </a:t>
            </a:r>
            <a:r>
              <a:rPr lang="en-US" sz="1200" spc="-25" dirty="0" smtClean="0">
                <a:latin typeface="Arial"/>
                <a:cs typeface="Arial"/>
              </a:rPr>
              <a:t>/</a:t>
            </a:r>
            <a:r>
              <a:rPr lang="en-US" sz="1200" spc="-25" dirty="0" err="1" smtClean="0">
                <a:latin typeface="Arial"/>
                <a:cs typeface="Arial"/>
              </a:rPr>
              <a:t>usr</a:t>
            </a:r>
            <a:r>
              <a:rPr lang="en-US" sz="1200" spc="-25" dirty="0" smtClean="0">
                <a:latin typeface="Arial"/>
                <a:cs typeface="Arial"/>
              </a:rPr>
              <a:t>/bin</a:t>
            </a:r>
            <a:r>
              <a:rPr lang="en-US" sz="1200" spc="-280" dirty="0" smtClean="0">
                <a:latin typeface="Arial"/>
                <a:cs typeface="Arial"/>
              </a:rPr>
              <a:t> </a:t>
            </a:r>
            <a:r>
              <a:rPr lang="en-US" sz="1200" spc="-25" dirty="0" smtClean="0">
                <a:latin typeface="Arial"/>
                <a:cs typeface="Arial"/>
              </a:rPr>
              <a:t>directory.</a:t>
            </a:r>
            <a:endParaRPr lang="en-US" sz="1200" dirty="0" smtClean="0">
              <a:latin typeface="Arial"/>
              <a:cs typeface="Arial"/>
            </a:endParaRPr>
          </a:p>
          <a:p>
            <a:pPr marL="12700" marR="35560">
              <a:lnSpc>
                <a:spcPct val="96400"/>
              </a:lnSpc>
              <a:spcBef>
                <a:spcPts val="595"/>
              </a:spcBef>
            </a:pPr>
            <a:r>
              <a:rPr lang="en-US" sz="1200" spc="-30" dirty="0" smtClean="0">
                <a:latin typeface="Arial"/>
                <a:cs typeface="Arial"/>
              </a:rPr>
              <a:t>Once the shell </a:t>
            </a:r>
            <a:r>
              <a:rPr lang="en-US" sz="1200" spc="-15" dirty="0" smtClean="0">
                <a:latin typeface="Arial"/>
                <a:cs typeface="Arial"/>
              </a:rPr>
              <a:t>is </a:t>
            </a:r>
            <a:r>
              <a:rPr lang="en-US" sz="1200" spc="-25" dirty="0" smtClean="0">
                <a:latin typeface="Arial"/>
                <a:cs typeface="Arial"/>
              </a:rPr>
              <a:t>up </a:t>
            </a:r>
            <a:r>
              <a:rPr lang="en-US" sz="1200" spc="-20" dirty="0" smtClean="0">
                <a:latin typeface="Arial"/>
                <a:cs typeface="Arial"/>
              </a:rPr>
              <a:t>(with the </a:t>
            </a:r>
            <a:r>
              <a:rPr lang="en-US" sz="1200" spc="-25" dirty="0" smtClean="0">
                <a:latin typeface="Arial"/>
                <a:cs typeface="Arial"/>
              </a:rPr>
              <a:t>prompt "</a:t>
            </a:r>
            <a:r>
              <a:rPr lang="en-US" sz="1200" spc="-25" dirty="0" err="1" smtClean="0">
                <a:latin typeface="Arial"/>
                <a:cs typeface="Arial"/>
              </a:rPr>
              <a:t>scala</a:t>
            </a:r>
            <a:r>
              <a:rPr lang="en-US" sz="1200" spc="-25" dirty="0" smtClean="0">
                <a:latin typeface="Arial"/>
                <a:cs typeface="Arial"/>
              </a:rPr>
              <a:t>&gt;"), create </a:t>
            </a:r>
            <a:r>
              <a:rPr lang="en-US" sz="1200" spc="-15" dirty="0" smtClean="0">
                <a:latin typeface="Arial"/>
                <a:cs typeface="Arial"/>
              </a:rPr>
              <a:t>some </a:t>
            </a:r>
            <a:r>
              <a:rPr lang="en-US" sz="1200" spc="-25" dirty="0" smtClean="0">
                <a:latin typeface="Arial"/>
                <a:cs typeface="Arial"/>
              </a:rPr>
              <a:t>data with values from </a:t>
            </a:r>
            <a:r>
              <a:rPr lang="en-US" sz="1200" spc="-5" dirty="0" smtClean="0">
                <a:latin typeface="Arial"/>
                <a:cs typeface="Arial"/>
              </a:rPr>
              <a:t>1 </a:t>
            </a:r>
            <a:r>
              <a:rPr lang="en-US" sz="1200" spc="-35" dirty="0" smtClean="0">
                <a:latin typeface="Arial"/>
                <a:cs typeface="Arial"/>
              </a:rPr>
              <a:t>to  </a:t>
            </a:r>
            <a:r>
              <a:rPr lang="en-US" sz="1200" spc="-30" dirty="0" smtClean="0">
                <a:latin typeface="Arial"/>
                <a:cs typeface="Arial"/>
              </a:rPr>
              <a:t>10,000. </a:t>
            </a:r>
            <a:r>
              <a:rPr lang="en-US" sz="1200" spc="-25" dirty="0" smtClean="0">
                <a:latin typeface="Arial"/>
                <a:cs typeface="Arial"/>
              </a:rPr>
              <a:t>Then, </a:t>
            </a:r>
            <a:r>
              <a:rPr lang="en-US" sz="1200" spc="-30" dirty="0" smtClean="0">
                <a:latin typeface="Arial"/>
                <a:cs typeface="Arial"/>
              </a:rPr>
              <a:t>create </a:t>
            </a:r>
            <a:r>
              <a:rPr lang="en-US" sz="1200" spc="-25" dirty="0" smtClean="0">
                <a:latin typeface="Arial"/>
                <a:cs typeface="Arial"/>
              </a:rPr>
              <a:t>an RDD from that data </a:t>
            </a:r>
            <a:r>
              <a:rPr lang="en-US" sz="1200" spc="-30" dirty="0" smtClean="0">
                <a:latin typeface="Arial"/>
                <a:cs typeface="Arial"/>
              </a:rPr>
              <a:t>using </a:t>
            </a:r>
            <a:r>
              <a:rPr lang="en-US" sz="1200" spc="-25" dirty="0" smtClean="0">
                <a:latin typeface="Arial"/>
                <a:cs typeface="Arial"/>
              </a:rPr>
              <a:t>the </a:t>
            </a:r>
            <a:r>
              <a:rPr lang="en-US" sz="1200" spc="-30" dirty="0" smtClean="0">
                <a:latin typeface="Arial"/>
                <a:cs typeface="Arial"/>
              </a:rPr>
              <a:t>parallelize </a:t>
            </a:r>
            <a:r>
              <a:rPr lang="en-US" sz="1200" spc="-25" dirty="0" smtClean="0">
                <a:latin typeface="Arial"/>
                <a:cs typeface="Arial"/>
              </a:rPr>
              <a:t>method </a:t>
            </a:r>
            <a:r>
              <a:rPr lang="en-US" sz="1200" spc="-30" dirty="0" smtClean="0">
                <a:latin typeface="Arial"/>
                <a:cs typeface="Arial"/>
              </a:rPr>
              <a:t>from </a:t>
            </a:r>
            <a:r>
              <a:rPr lang="en-US" sz="1200" spc="-15" dirty="0" smtClean="0">
                <a:latin typeface="Arial"/>
                <a:cs typeface="Arial"/>
              </a:rPr>
              <a:t>the  </a:t>
            </a:r>
            <a:r>
              <a:rPr lang="en-US" sz="1200" spc="-30" dirty="0" err="1" smtClean="0">
                <a:latin typeface="Arial"/>
                <a:cs typeface="Arial"/>
              </a:rPr>
              <a:t>SparkContext</a:t>
            </a:r>
            <a:r>
              <a:rPr lang="en-US" sz="1200" spc="-30" dirty="0" smtClean="0">
                <a:latin typeface="Arial"/>
                <a:cs typeface="Arial"/>
              </a:rPr>
              <a:t>,</a:t>
            </a:r>
            <a:r>
              <a:rPr lang="en-US" sz="1200" spc="-50" dirty="0" smtClean="0">
                <a:latin typeface="Arial"/>
                <a:cs typeface="Arial"/>
              </a:rPr>
              <a:t> </a:t>
            </a:r>
            <a:r>
              <a:rPr lang="en-US" sz="1200" spc="-20" dirty="0" smtClean="0">
                <a:latin typeface="Arial"/>
                <a:cs typeface="Arial"/>
              </a:rPr>
              <a:t>shown</a:t>
            </a:r>
            <a:r>
              <a:rPr lang="en-US" sz="1200" spc="-55" dirty="0" smtClean="0">
                <a:latin typeface="Arial"/>
                <a:cs typeface="Arial"/>
              </a:rPr>
              <a:t> </a:t>
            </a:r>
            <a:r>
              <a:rPr lang="en-US" sz="1200" spc="-25" dirty="0" smtClean="0">
                <a:latin typeface="Arial"/>
                <a:cs typeface="Arial"/>
              </a:rPr>
              <a:t>as</a:t>
            </a:r>
            <a:r>
              <a:rPr lang="en-US" sz="1200" spc="-20" dirty="0" smtClean="0">
                <a:latin typeface="Arial"/>
                <a:cs typeface="Arial"/>
              </a:rPr>
              <a:t> </a:t>
            </a:r>
            <a:r>
              <a:rPr lang="en-US" sz="1200" spc="-20" dirty="0" err="1" smtClean="0">
                <a:latin typeface="Arial"/>
                <a:cs typeface="Arial"/>
              </a:rPr>
              <a:t>sc</a:t>
            </a:r>
            <a:r>
              <a:rPr lang="en-US" sz="1200" spc="-45" dirty="0" smtClean="0">
                <a:latin typeface="Arial"/>
                <a:cs typeface="Arial"/>
              </a:rPr>
              <a:t> </a:t>
            </a:r>
            <a:r>
              <a:rPr lang="en-US" sz="1200" spc="-10" dirty="0" smtClean="0">
                <a:latin typeface="Arial"/>
                <a:cs typeface="Arial"/>
              </a:rPr>
              <a:t>on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slide; this</a:t>
            </a:r>
            <a:r>
              <a:rPr lang="en-US" sz="1200" spc="-50" dirty="0" smtClean="0">
                <a:latin typeface="Arial"/>
                <a:cs typeface="Arial"/>
              </a:rPr>
              <a:t> </a:t>
            </a:r>
            <a:r>
              <a:rPr lang="en-US" sz="1200" spc="-25" dirty="0" smtClean="0">
                <a:latin typeface="Arial"/>
                <a:cs typeface="Arial"/>
              </a:rPr>
              <a:t>means</a:t>
            </a:r>
            <a:r>
              <a:rPr lang="en-US" sz="1200" spc="-45"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15" dirty="0" smtClean="0">
                <a:latin typeface="Arial"/>
                <a:cs typeface="Arial"/>
              </a:rPr>
              <a:t>the</a:t>
            </a:r>
            <a:r>
              <a:rPr lang="en-US" sz="1200" spc="-30" dirty="0" smtClean="0">
                <a:latin typeface="Arial"/>
                <a:cs typeface="Arial"/>
              </a:rPr>
              <a:t> </a:t>
            </a:r>
            <a:r>
              <a:rPr lang="en-US" sz="1200" spc="-25" dirty="0" smtClean="0">
                <a:latin typeface="Arial"/>
                <a:cs typeface="Arial"/>
              </a:rPr>
              <a:t>data</a:t>
            </a:r>
            <a:r>
              <a:rPr lang="en-US" sz="1200" spc="-60" dirty="0" smtClean="0">
                <a:latin typeface="Arial"/>
                <a:cs typeface="Arial"/>
              </a:rPr>
              <a:t> </a:t>
            </a:r>
            <a:r>
              <a:rPr lang="en-US" sz="1200" spc="-15" dirty="0" smtClean="0">
                <a:latin typeface="Arial"/>
                <a:cs typeface="Arial"/>
              </a:rPr>
              <a:t>can</a:t>
            </a:r>
            <a:r>
              <a:rPr lang="en-US" sz="1200" spc="-50" dirty="0" smtClean="0">
                <a:latin typeface="Arial"/>
                <a:cs typeface="Arial"/>
              </a:rPr>
              <a:t> </a:t>
            </a:r>
            <a:r>
              <a:rPr lang="en-US" sz="1200" spc="-15" dirty="0" smtClean="0">
                <a:latin typeface="Arial"/>
                <a:cs typeface="Arial"/>
              </a:rPr>
              <a:t>now</a:t>
            </a:r>
            <a:r>
              <a:rPr lang="en-US" sz="1200" spc="-70" dirty="0" smtClean="0">
                <a:latin typeface="Arial"/>
                <a:cs typeface="Arial"/>
              </a:rPr>
              <a:t> </a:t>
            </a:r>
            <a:r>
              <a:rPr lang="en-US" sz="1200" spc="-10" dirty="0" smtClean="0">
                <a:latin typeface="Arial"/>
                <a:cs typeface="Arial"/>
              </a:rPr>
              <a:t>be</a:t>
            </a:r>
            <a:r>
              <a:rPr lang="en-US" sz="1200" spc="-55" dirty="0" smtClean="0">
                <a:latin typeface="Arial"/>
                <a:cs typeface="Arial"/>
              </a:rPr>
              <a:t> </a:t>
            </a:r>
            <a:r>
              <a:rPr lang="en-US" sz="1200" spc="-25" dirty="0" smtClean="0">
                <a:latin typeface="Arial"/>
                <a:cs typeface="Arial"/>
              </a:rPr>
              <a:t>operated  on </a:t>
            </a:r>
            <a:r>
              <a:rPr lang="en-US" sz="1200" spc="-15" dirty="0" smtClean="0">
                <a:latin typeface="Arial"/>
                <a:cs typeface="Arial"/>
              </a:rPr>
              <a:t>in</a:t>
            </a:r>
            <a:r>
              <a:rPr lang="en-US" sz="1200" spc="-75" dirty="0" smtClean="0">
                <a:latin typeface="Arial"/>
                <a:cs typeface="Arial"/>
              </a:rPr>
              <a:t> </a:t>
            </a:r>
            <a:r>
              <a:rPr lang="en-US" sz="1200" spc="-30" dirty="0" smtClean="0">
                <a:latin typeface="Arial"/>
                <a:cs typeface="Arial"/>
              </a:rPr>
              <a:t>parallel.</a:t>
            </a:r>
            <a:endParaRPr lang="en-US" sz="1200" dirty="0" smtClean="0">
              <a:latin typeface="Arial"/>
              <a:cs typeface="Arial"/>
            </a:endParaRPr>
          </a:p>
          <a:p>
            <a:pPr marL="12700" marR="5080">
              <a:lnSpc>
                <a:spcPts val="1610"/>
              </a:lnSpc>
              <a:spcBef>
                <a:spcPts val="645"/>
              </a:spcBef>
            </a:pPr>
            <a:r>
              <a:rPr lang="en-US" sz="1200" spc="-25" dirty="0" smtClean="0">
                <a:latin typeface="Arial"/>
                <a:cs typeface="Arial"/>
              </a:rPr>
              <a:t>More</a:t>
            </a:r>
            <a:r>
              <a:rPr lang="en-US" sz="1200" spc="-30" dirty="0" smtClean="0">
                <a:latin typeface="Arial"/>
                <a:cs typeface="Arial"/>
              </a:rPr>
              <a:t> will</a:t>
            </a:r>
            <a:r>
              <a:rPr lang="en-US" sz="1200" spc="-45" dirty="0" smtClean="0">
                <a:latin typeface="Arial"/>
                <a:cs typeface="Arial"/>
              </a:rPr>
              <a:t> </a:t>
            </a:r>
            <a:r>
              <a:rPr lang="en-US" sz="1200" spc="-10" dirty="0" smtClean="0">
                <a:latin typeface="Arial"/>
                <a:cs typeface="Arial"/>
              </a:rPr>
              <a:t>be</a:t>
            </a:r>
            <a:r>
              <a:rPr lang="en-US" sz="1200" spc="-55" dirty="0" smtClean="0">
                <a:latin typeface="Arial"/>
                <a:cs typeface="Arial"/>
              </a:rPr>
              <a:t> </a:t>
            </a:r>
            <a:r>
              <a:rPr lang="en-US" sz="1200" spc="-25" dirty="0" smtClean="0">
                <a:latin typeface="Arial"/>
                <a:cs typeface="Arial"/>
              </a:rPr>
              <a:t>covered</a:t>
            </a:r>
            <a:r>
              <a:rPr lang="en-US" sz="1200" spc="-30" dirty="0" smtClean="0">
                <a:latin typeface="Arial"/>
                <a:cs typeface="Arial"/>
              </a:rPr>
              <a:t> </a:t>
            </a:r>
            <a:r>
              <a:rPr lang="en-US" sz="1200" spc="-25" dirty="0" smtClean="0">
                <a:latin typeface="Arial"/>
                <a:cs typeface="Arial"/>
              </a:rPr>
              <a:t>on</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err="1" smtClean="0">
                <a:latin typeface="Arial"/>
                <a:cs typeface="Arial"/>
              </a:rPr>
              <a:t>SparkContext</a:t>
            </a:r>
            <a:r>
              <a:rPr lang="en-US" sz="1200" spc="-2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err="1" smtClean="0">
                <a:latin typeface="Arial"/>
                <a:cs typeface="Arial"/>
              </a:rPr>
              <a:t>sc</a:t>
            </a:r>
            <a:r>
              <a:rPr lang="en-US" sz="1200" spc="-20" dirty="0" smtClean="0">
                <a:latin typeface="Arial"/>
                <a:cs typeface="Arial"/>
              </a:rPr>
              <a:t> </a:t>
            </a:r>
            <a:r>
              <a:rPr lang="en-US" sz="1200" spc="-25" dirty="0" smtClean="0">
                <a:latin typeface="Arial"/>
                <a:cs typeface="Arial"/>
              </a:rPr>
              <a:t>object</a:t>
            </a:r>
            <a:r>
              <a:rPr lang="en-US" sz="1200" spc="-50"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invoking</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30" dirty="0" smtClean="0">
                <a:latin typeface="Arial"/>
                <a:cs typeface="Arial"/>
              </a:rPr>
              <a:t>parallelized  function </a:t>
            </a:r>
            <a:r>
              <a:rPr lang="en-US" sz="1200" spc="-25" dirty="0" smtClean="0">
                <a:latin typeface="Arial"/>
                <a:cs typeface="Arial"/>
              </a:rPr>
              <a:t>later, </a:t>
            </a:r>
            <a:r>
              <a:rPr lang="en-US" sz="1200" spc="-20" dirty="0" smtClean="0">
                <a:latin typeface="Arial"/>
                <a:cs typeface="Arial"/>
              </a:rPr>
              <a:t>so </a:t>
            </a:r>
            <a:r>
              <a:rPr lang="en-US" sz="1200" spc="-30" dirty="0" smtClean="0">
                <a:latin typeface="Arial"/>
                <a:cs typeface="Arial"/>
              </a:rPr>
              <a:t>for now, </a:t>
            </a:r>
            <a:r>
              <a:rPr lang="en-US" sz="1200" spc="-25" dirty="0" smtClean="0">
                <a:latin typeface="Arial"/>
                <a:cs typeface="Arial"/>
              </a:rPr>
              <a:t>just </a:t>
            </a:r>
            <a:r>
              <a:rPr lang="en-US" sz="1200" spc="-15" dirty="0" smtClean="0">
                <a:latin typeface="Arial"/>
                <a:cs typeface="Arial"/>
              </a:rPr>
              <a:t>know </a:t>
            </a:r>
            <a:r>
              <a:rPr lang="en-US" sz="1200" spc="-25" dirty="0" smtClean="0">
                <a:latin typeface="Arial"/>
                <a:cs typeface="Arial"/>
              </a:rPr>
              <a:t>that </a:t>
            </a:r>
            <a:r>
              <a:rPr lang="en-US" sz="1200" spc="-30" dirty="0" smtClean="0">
                <a:latin typeface="Arial"/>
                <a:cs typeface="Arial"/>
              </a:rPr>
              <a:t>when </a:t>
            </a:r>
            <a:r>
              <a:rPr lang="en-US" sz="1200" spc="-35" dirty="0" smtClean="0">
                <a:latin typeface="Arial"/>
                <a:cs typeface="Arial"/>
              </a:rPr>
              <a:t>you </a:t>
            </a:r>
            <a:r>
              <a:rPr lang="en-US" sz="1200" spc="-25" dirty="0" smtClean="0">
                <a:latin typeface="Arial"/>
                <a:cs typeface="Arial"/>
              </a:rPr>
              <a:t>initialize </a:t>
            </a:r>
            <a:r>
              <a:rPr lang="en-US" sz="1200" spc="-5" dirty="0" smtClean="0">
                <a:latin typeface="Arial"/>
                <a:cs typeface="Arial"/>
              </a:rPr>
              <a:t>a </a:t>
            </a:r>
            <a:r>
              <a:rPr lang="en-US" sz="1200" spc="-25" dirty="0" smtClean="0">
                <a:latin typeface="Arial"/>
                <a:cs typeface="Arial"/>
              </a:rPr>
              <a:t>shell, </a:t>
            </a:r>
            <a:r>
              <a:rPr lang="en-US" sz="1200" spc="-30"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a:t>
            </a:r>
            <a:r>
              <a:rPr lang="en-US" sz="1200" spc="-20" dirty="0" err="1" smtClean="0">
                <a:latin typeface="Arial"/>
                <a:cs typeface="Arial"/>
              </a:rPr>
              <a:t>sc</a:t>
            </a:r>
            <a:r>
              <a:rPr lang="en-US" sz="1200" spc="-20" dirty="0" smtClean="0">
                <a:latin typeface="Arial"/>
                <a:cs typeface="Arial"/>
              </a:rPr>
              <a:t>, </a:t>
            </a:r>
            <a:r>
              <a:rPr lang="en-US" sz="1200" spc="-15" dirty="0" smtClean="0">
                <a:latin typeface="Arial"/>
                <a:cs typeface="Arial"/>
              </a:rPr>
              <a:t>is </a:t>
            </a:r>
            <a:r>
              <a:rPr lang="en-US" sz="1200" spc="-30" dirty="0" smtClean="0">
                <a:latin typeface="Arial"/>
                <a:cs typeface="Arial"/>
              </a:rPr>
              <a:t>initialized for </a:t>
            </a:r>
            <a:r>
              <a:rPr lang="en-US" sz="1200" spc="-35" dirty="0" smtClean="0">
                <a:latin typeface="Arial"/>
                <a:cs typeface="Arial"/>
              </a:rPr>
              <a:t>you </a:t>
            </a:r>
            <a:r>
              <a:rPr lang="en-US" sz="1200" spc="-20" dirty="0" smtClean="0">
                <a:latin typeface="Arial"/>
                <a:cs typeface="Arial"/>
              </a:rPr>
              <a:t>to</a:t>
            </a:r>
            <a:r>
              <a:rPr lang="en-US" sz="1200" spc="-105" dirty="0" smtClean="0">
                <a:latin typeface="Arial"/>
                <a:cs typeface="Arial"/>
              </a:rPr>
              <a:t> </a:t>
            </a:r>
            <a:r>
              <a:rPr lang="en-US" sz="1200" spc="-30" dirty="0" smtClean="0">
                <a:latin typeface="Arial"/>
                <a:cs typeface="Arial"/>
              </a:rPr>
              <a:t>use.</a:t>
            </a:r>
            <a:endParaRPr lang="en-US" sz="1200" dirty="0" smtClean="0">
              <a:latin typeface="Arial"/>
              <a:cs typeface="Arial"/>
            </a:endParaRPr>
          </a:p>
          <a:p>
            <a:pPr marL="12700" marR="5080">
              <a:lnSpc>
                <a:spcPct val="95900"/>
              </a:lnSpc>
              <a:spcBef>
                <a:spcPts val="160"/>
              </a:spcBef>
            </a:pPr>
            <a:r>
              <a:rPr lang="en-US" sz="1200" spc="-20" dirty="0" smtClean="0">
                <a:latin typeface="Arial"/>
                <a:cs typeface="Arial"/>
              </a:rPr>
              <a:t>The </a:t>
            </a:r>
            <a:r>
              <a:rPr lang="en-US" sz="1200" spc="-30" dirty="0" smtClean="0">
                <a:latin typeface="Arial"/>
                <a:cs typeface="Arial"/>
              </a:rPr>
              <a:t>parallelize </a:t>
            </a:r>
            <a:r>
              <a:rPr lang="en-US" sz="1200" spc="-25" dirty="0" smtClean="0">
                <a:latin typeface="Arial"/>
                <a:cs typeface="Arial"/>
              </a:rPr>
              <a:t>method returns </a:t>
            </a:r>
            <a:r>
              <a:rPr lang="en-US" sz="1200" spc="-5" dirty="0" smtClean="0">
                <a:latin typeface="Arial"/>
                <a:cs typeface="Arial"/>
              </a:rPr>
              <a:t>a </a:t>
            </a:r>
            <a:r>
              <a:rPr lang="en-US" sz="1200" spc="-30" dirty="0" smtClean="0">
                <a:latin typeface="Arial"/>
                <a:cs typeface="Arial"/>
              </a:rPr>
              <a:t>pointer </a:t>
            </a:r>
            <a:r>
              <a:rPr lang="en-US" sz="1200" spc="-10" dirty="0" smtClean="0">
                <a:latin typeface="Arial"/>
                <a:cs typeface="Arial"/>
              </a:rPr>
              <a:t>to </a:t>
            </a:r>
            <a:r>
              <a:rPr lang="en-US" sz="1200" spc="-20" dirty="0" smtClean="0">
                <a:latin typeface="Arial"/>
                <a:cs typeface="Arial"/>
              </a:rPr>
              <a:t>the </a:t>
            </a:r>
            <a:r>
              <a:rPr lang="en-US" sz="1200" spc="-25" dirty="0" smtClean="0">
                <a:latin typeface="Arial"/>
                <a:cs typeface="Arial"/>
              </a:rPr>
              <a:t>RDD. Remember, </a:t>
            </a:r>
            <a:r>
              <a:rPr lang="en-US" sz="1200" spc="-30" dirty="0" smtClean="0">
                <a:latin typeface="Arial"/>
                <a:cs typeface="Arial"/>
              </a:rPr>
              <a:t>transformations  operations </a:t>
            </a:r>
            <a:r>
              <a:rPr lang="en-US" sz="1200" spc="-20" dirty="0" smtClean="0">
                <a:latin typeface="Arial"/>
                <a:cs typeface="Arial"/>
              </a:rPr>
              <a:t>such </a:t>
            </a:r>
            <a:r>
              <a:rPr lang="en-US" sz="1200" spc="-25" dirty="0" smtClean="0">
                <a:latin typeface="Arial"/>
                <a:cs typeface="Arial"/>
              </a:rPr>
              <a:t>as </a:t>
            </a:r>
            <a:r>
              <a:rPr lang="en-US" sz="1200" spc="-30" dirty="0" smtClean="0">
                <a:latin typeface="Arial"/>
                <a:cs typeface="Arial"/>
              </a:rPr>
              <a:t>parallelize, </a:t>
            </a:r>
            <a:r>
              <a:rPr lang="en-US" sz="1200" spc="-25" dirty="0" smtClean="0">
                <a:latin typeface="Arial"/>
                <a:cs typeface="Arial"/>
              </a:rPr>
              <a:t>only returns </a:t>
            </a:r>
            <a:r>
              <a:rPr lang="en-US" sz="1200" spc="-5" dirty="0" smtClean="0">
                <a:latin typeface="Arial"/>
                <a:cs typeface="Arial"/>
              </a:rPr>
              <a:t>a </a:t>
            </a:r>
            <a:r>
              <a:rPr lang="en-US" sz="1200" spc="-30" dirty="0" smtClean="0">
                <a:latin typeface="Arial"/>
                <a:cs typeface="Arial"/>
              </a:rPr>
              <a:t>pointer </a:t>
            </a:r>
            <a:r>
              <a:rPr lang="en-US" sz="1200" spc="-20" dirty="0" smtClean="0">
                <a:latin typeface="Arial"/>
                <a:cs typeface="Arial"/>
              </a:rPr>
              <a:t>to </a:t>
            </a:r>
            <a:r>
              <a:rPr lang="en-US" sz="1200" spc="-15" dirty="0" smtClean="0">
                <a:latin typeface="Arial"/>
                <a:cs typeface="Arial"/>
              </a:rPr>
              <a:t>the </a:t>
            </a:r>
            <a:r>
              <a:rPr lang="en-US" sz="1200" spc="-20" dirty="0" smtClean="0">
                <a:latin typeface="Arial"/>
                <a:cs typeface="Arial"/>
              </a:rPr>
              <a:t>RDD. </a:t>
            </a:r>
            <a:r>
              <a:rPr lang="en-US" sz="1200" spc="-30" dirty="0" smtClean="0">
                <a:latin typeface="Arial"/>
                <a:cs typeface="Arial"/>
              </a:rPr>
              <a:t>It </a:t>
            </a:r>
            <a:r>
              <a:rPr lang="en-US" sz="1200" spc="-25" dirty="0" smtClean="0">
                <a:latin typeface="Arial"/>
                <a:cs typeface="Arial"/>
              </a:rPr>
              <a:t>actually </a:t>
            </a:r>
            <a:r>
              <a:rPr lang="en-US" sz="1200" spc="-30" dirty="0" smtClean="0">
                <a:latin typeface="Arial"/>
                <a:cs typeface="Arial"/>
              </a:rPr>
              <a:t>will </a:t>
            </a:r>
            <a:r>
              <a:rPr lang="en-US" sz="1200" spc="-10" dirty="0" smtClean="0">
                <a:latin typeface="Arial"/>
                <a:cs typeface="Arial"/>
              </a:rPr>
              <a:t>not  </a:t>
            </a:r>
            <a:r>
              <a:rPr lang="en-US" sz="1200" spc="-25" dirty="0" smtClean="0">
                <a:latin typeface="Arial"/>
                <a:cs typeface="Arial"/>
              </a:rPr>
              <a:t>create</a:t>
            </a:r>
            <a:r>
              <a:rPr lang="en-US" sz="1200" spc="-65" dirty="0" smtClean="0">
                <a:latin typeface="Arial"/>
                <a:cs typeface="Arial"/>
              </a:rPr>
              <a:t> </a:t>
            </a:r>
            <a:r>
              <a:rPr lang="en-US" sz="1200" spc="-20" dirty="0" smtClean="0">
                <a:latin typeface="Arial"/>
                <a:cs typeface="Arial"/>
              </a:rPr>
              <a:t>that</a:t>
            </a:r>
            <a:r>
              <a:rPr lang="en-US" sz="1200" spc="-55" dirty="0" smtClean="0">
                <a:latin typeface="Arial"/>
                <a:cs typeface="Arial"/>
              </a:rPr>
              <a:t> </a:t>
            </a:r>
            <a:r>
              <a:rPr lang="en-US" sz="1200" spc="-15" dirty="0" smtClean="0">
                <a:latin typeface="Arial"/>
                <a:cs typeface="Arial"/>
              </a:rPr>
              <a:t>RDD</a:t>
            </a:r>
            <a:r>
              <a:rPr lang="en-US" sz="1200" spc="-45" dirty="0" smtClean="0">
                <a:latin typeface="Arial"/>
                <a:cs typeface="Arial"/>
              </a:rPr>
              <a:t> </a:t>
            </a:r>
            <a:r>
              <a:rPr lang="en-US" sz="1200" spc="-25" dirty="0" smtClean="0">
                <a:latin typeface="Arial"/>
                <a:cs typeface="Arial"/>
              </a:rPr>
              <a:t>until</a:t>
            </a:r>
            <a:r>
              <a:rPr lang="en-US" sz="1200" spc="-50" dirty="0" smtClean="0">
                <a:latin typeface="Arial"/>
                <a:cs typeface="Arial"/>
              </a:rPr>
              <a:t> </a:t>
            </a:r>
            <a:r>
              <a:rPr lang="en-US" sz="1200" spc="-25" dirty="0" smtClean="0">
                <a:latin typeface="Arial"/>
                <a:cs typeface="Arial"/>
              </a:rPr>
              <a:t>some</a:t>
            </a:r>
            <a:r>
              <a:rPr lang="en-US" sz="1200" spc="-35" dirty="0" smtClean="0">
                <a:latin typeface="Arial"/>
                <a:cs typeface="Arial"/>
              </a:rPr>
              <a:t> </a:t>
            </a:r>
            <a:r>
              <a:rPr lang="en-US" sz="1200" spc="-25" dirty="0" smtClean="0">
                <a:latin typeface="Arial"/>
                <a:cs typeface="Arial"/>
              </a:rPr>
              <a:t>action</a:t>
            </a:r>
            <a:r>
              <a:rPr lang="en-US" sz="1200" spc="-55"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20" dirty="0" smtClean="0">
                <a:latin typeface="Arial"/>
                <a:cs typeface="Arial"/>
              </a:rPr>
              <a:t>invoked</a:t>
            </a:r>
            <a:r>
              <a:rPr lang="en-US" sz="1200" spc="-55" dirty="0" smtClean="0">
                <a:latin typeface="Arial"/>
                <a:cs typeface="Arial"/>
              </a:rPr>
              <a:t> </a:t>
            </a:r>
            <a:r>
              <a:rPr lang="en-US" sz="1200" spc="-25" dirty="0" smtClean="0">
                <a:latin typeface="Arial"/>
                <a:cs typeface="Arial"/>
              </a:rPr>
              <a:t>on</a:t>
            </a:r>
            <a:r>
              <a:rPr lang="en-US" sz="1200" spc="-60" dirty="0" smtClean="0">
                <a:latin typeface="Arial"/>
                <a:cs typeface="Arial"/>
              </a:rPr>
              <a:t> </a:t>
            </a:r>
            <a:r>
              <a:rPr lang="en-US" sz="1200" spc="-20" dirty="0" smtClean="0">
                <a:latin typeface="Arial"/>
                <a:cs typeface="Arial"/>
              </a:rPr>
              <a:t>it.</a:t>
            </a:r>
            <a:r>
              <a:rPr lang="en-US" sz="1200" spc="-80" dirty="0" smtClean="0">
                <a:latin typeface="Arial"/>
                <a:cs typeface="Arial"/>
              </a:rPr>
              <a:t> </a:t>
            </a:r>
            <a:r>
              <a:rPr lang="en-US" sz="1200" spc="-5" dirty="0" smtClean="0">
                <a:latin typeface="Arial"/>
                <a:cs typeface="Arial"/>
              </a:rPr>
              <a:t>With</a:t>
            </a:r>
            <a:r>
              <a:rPr lang="en-US" sz="1200" spc="-55" dirty="0" smtClean="0">
                <a:latin typeface="Arial"/>
                <a:cs typeface="Arial"/>
              </a:rPr>
              <a:t> </a:t>
            </a:r>
            <a:r>
              <a:rPr lang="en-US" sz="1200" spc="-25" dirty="0" smtClean="0">
                <a:latin typeface="Arial"/>
                <a:cs typeface="Arial"/>
              </a:rPr>
              <a:t>this</a:t>
            </a:r>
            <a:r>
              <a:rPr lang="en-US" sz="1200" spc="-55" dirty="0" smtClean="0">
                <a:latin typeface="Arial"/>
                <a:cs typeface="Arial"/>
              </a:rPr>
              <a:t> </a:t>
            </a:r>
            <a:r>
              <a:rPr lang="en-US" sz="1200" spc="-15" dirty="0" smtClean="0">
                <a:latin typeface="Arial"/>
                <a:cs typeface="Arial"/>
              </a:rPr>
              <a:t>new</a:t>
            </a:r>
            <a:r>
              <a:rPr lang="en-US" sz="1200" spc="-75" dirty="0" smtClean="0">
                <a:latin typeface="Arial"/>
                <a:cs typeface="Arial"/>
              </a:rPr>
              <a:t> </a:t>
            </a:r>
            <a:r>
              <a:rPr lang="en-US" sz="1200" spc="-25" dirty="0" smtClean="0">
                <a:latin typeface="Arial"/>
                <a:cs typeface="Arial"/>
              </a:rPr>
              <a:t>RDD,</a:t>
            </a:r>
            <a:r>
              <a:rPr lang="en-US" sz="1200" spc="-5" dirty="0" smtClean="0">
                <a:latin typeface="Arial"/>
                <a:cs typeface="Arial"/>
              </a:rPr>
              <a:t> </a:t>
            </a:r>
            <a:r>
              <a:rPr lang="en-US" sz="1200" spc="-35" dirty="0" smtClean="0">
                <a:latin typeface="Arial"/>
                <a:cs typeface="Arial"/>
              </a:rPr>
              <a:t>you </a:t>
            </a:r>
            <a:r>
              <a:rPr lang="en-US" sz="1200" spc="-25" dirty="0" smtClean="0">
                <a:latin typeface="Arial"/>
                <a:cs typeface="Arial"/>
              </a:rPr>
              <a:t>can</a:t>
            </a:r>
            <a:r>
              <a:rPr lang="en-US" sz="1200" spc="-30" dirty="0" smtClean="0">
                <a:latin typeface="Arial"/>
                <a:cs typeface="Arial"/>
              </a:rPr>
              <a:t> perform  additional transformations </a:t>
            </a:r>
            <a:r>
              <a:rPr lang="en-US" sz="1200" spc="-10" dirty="0" smtClean="0">
                <a:latin typeface="Arial"/>
                <a:cs typeface="Arial"/>
              </a:rPr>
              <a:t>or </a:t>
            </a:r>
            <a:r>
              <a:rPr lang="en-US" sz="1200" spc="-30" dirty="0" smtClean="0">
                <a:latin typeface="Arial"/>
                <a:cs typeface="Arial"/>
              </a:rPr>
              <a:t>actions </a:t>
            </a:r>
            <a:r>
              <a:rPr lang="en-US" sz="1200" spc="-25" dirty="0" smtClean="0">
                <a:latin typeface="Arial"/>
                <a:cs typeface="Arial"/>
              </a:rPr>
              <a:t>on </a:t>
            </a:r>
            <a:r>
              <a:rPr lang="en-US" sz="1200" spc="-5" dirty="0" smtClean="0">
                <a:latin typeface="Arial"/>
                <a:cs typeface="Arial"/>
              </a:rPr>
              <a:t>it </a:t>
            </a:r>
            <a:r>
              <a:rPr lang="en-US" sz="1200" spc="-25" dirty="0" smtClean="0">
                <a:latin typeface="Arial"/>
                <a:cs typeface="Arial"/>
              </a:rPr>
              <a:t>such as </a:t>
            </a:r>
            <a:r>
              <a:rPr lang="en-US" sz="1200" spc="-15" dirty="0" smtClean="0">
                <a:latin typeface="Arial"/>
                <a:cs typeface="Arial"/>
              </a:rPr>
              <a:t>the </a:t>
            </a:r>
            <a:r>
              <a:rPr lang="en-US" sz="1200" spc="-25" dirty="0" smtClean="0">
                <a:latin typeface="Arial"/>
                <a:cs typeface="Arial"/>
              </a:rPr>
              <a:t>filter transformation. This </a:t>
            </a:r>
            <a:r>
              <a:rPr lang="en-US" sz="1200" spc="-15" dirty="0" smtClean="0">
                <a:latin typeface="Arial"/>
                <a:cs typeface="Arial"/>
              </a:rPr>
              <a:t>is  </a:t>
            </a:r>
            <a:r>
              <a:rPr lang="en-US" sz="1200" spc="-30" dirty="0" smtClean="0">
                <a:latin typeface="Arial"/>
                <a:cs typeface="Arial"/>
              </a:rPr>
              <a:t>important with </a:t>
            </a:r>
            <a:r>
              <a:rPr lang="en-US" sz="1200" spc="-25" dirty="0" smtClean="0">
                <a:latin typeface="Arial"/>
                <a:cs typeface="Arial"/>
              </a:rPr>
              <a:t>large </a:t>
            </a:r>
            <a:r>
              <a:rPr lang="en-US" sz="1200" spc="-30" dirty="0" smtClean="0">
                <a:latin typeface="Arial"/>
                <a:cs typeface="Arial"/>
              </a:rPr>
              <a:t>amounts </a:t>
            </a:r>
            <a:r>
              <a:rPr lang="en-US" sz="1200" spc="-20" dirty="0" smtClean="0">
                <a:latin typeface="Arial"/>
                <a:cs typeface="Arial"/>
              </a:rPr>
              <a:t>of </a:t>
            </a:r>
            <a:r>
              <a:rPr lang="en-US" sz="1200" spc="-25" dirty="0" smtClean="0">
                <a:latin typeface="Arial"/>
                <a:cs typeface="Arial"/>
              </a:rPr>
              <a:t>data </a:t>
            </a:r>
            <a:r>
              <a:rPr lang="en-US" sz="1200" spc="-20" dirty="0" smtClean="0">
                <a:latin typeface="Arial"/>
                <a:cs typeface="Arial"/>
              </a:rPr>
              <a:t>(big </a:t>
            </a:r>
            <a:r>
              <a:rPr lang="en-US" sz="1200" spc="-30" dirty="0" smtClean="0">
                <a:latin typeface="Arial"/>
                <a:cs typeface="Arial"/>
              </a:rPr>
              <a:t>data), because </a:t>
            </a:r>
            <a:r>
              <a:rPr lang="en-US" sz="1200" spc="-25" dirty="0" smtClean="0">
                <a:latin typeface="Arial"/>
                <a:cs typeface="Arial"/>
              </a:rPr>
              <a:t>you do </a:t>
            </a:r>
            <a:r>
              <a:rPr lang="en-US" sz="1200" spc="-20" dirty="0" smtClean="0">
                <a:latin typeface="Arial"/>
                <a:cs typeface="Arial"/>
              </a:rPr>
              <a:t>not </a:t>
            </a:r>
            <a:r>
              <a:rPr lang="en-US" sz="1200" spc="-30" dirty="0" smtClean="0">
                <a:latin typeface="Arial"/>
                <a:cs typeface="Arial"/>
              </a:rPr>
              <a:t>want </a:t>
            </a:r>
            <a:r>
              <a:rPr lang="en-US" sz="1200" spc="-5" dirty="0" smtClean="0">
                <a:latin typeface="Arial"/>
                <a:cs typeface="Arial"/>
              </a:rPr>
              <a:t>to </a:t>
            </a:r>
            <a:r>
              <a:rPr lang="en-US" sz="1200" spc="-25" dirty="0" smtClean="0">
                <a:latin typeface="Arial"/>
                <a:cs typeface="Arial"/>
              </a:rPr>
              <a:t>duplicate  the</a:t>
            </a:r>
            <a:r>
              <a:rPr lang="en-US" sz="1200" spc="-35" dirty="0" smtClean="0">
                <a:latin typeface="Arial"/>
                <a:cs typeface="Arial"/>
              </a:rPr>
              <a:t> </a:t>
            </a:r>
            <a:r>
              <a:rPr lang="en-US" sz="1200" spc="-30" dirty="0" smtClean="0">
                <a:latin typeface="Arial"/>
                <a:cs typeface="Arial"/>
              </a:rPr>
              <a:t>date</a:t>
            </a:r>
            <a:r>
              <a:rPr lang="en-US" sz="1200" spc="-35" dirty="0" smtClean="0">
                <a:latin typeface="Arial"/>
                <a:cs typeface="Arial"/>
              </a:rPr>
              <a:t> </a:t>
            </a:r>
            <a:r>
              <a:rPr lang="en-US" sz="1200" spc="-25" dirty="0" smtClean="0">
                <a:latin typeface="Arial"/>
                <a:cs typeface="Arial"/>
              </a:rPr>
              <a:t>until</a:t>
            </a:r>
            <a:r>
              <a:rPr lang="en-US" sz="1200" spc="-45" dirty="0" smtClean="0">
                <a:latin typeface="Arial"/>
                <a:cs typeface="Arial"/>
              </a:rPr>
              <a:t> </a:t>
            </a:r>
            <a:r>
              <a:rPr lang="en-US" sz="1200" spc="-30" dirty="0" smtClean="0">
                <a:latin typeface="Arial"/>
                <a:cs typeface="Arial"/>
              </a:rPr>
              <a:t>needed, and</a:t>
            </a:r>
            <a:r>
              <a:rPr lang="en-US" sz="1200" spc="-35" dirty="0" smtClean="0">
                <a:latin typeface="Arial"/>
                <a:cs typeface="Arial"/>
              </a:rPr>
              <a:t> </a:t>
            </a:r>
            <a:r>
              <a:rPr lang="en-US" sz="1200" spc="-25" dirty="0" smtClean="0">
                <a:latin typeface="Arial"/>
                <a:cs typeface="Arial"/>
              </a:rPr>
              <a:t>certainly</a:t>
            </a:r>
            <a:r>
              <a:rPr lang="en-US" sz="1200" spc="-45" dirty="0" smtClean="0">
                <a:latin typeface="Arial"/>
                <a:cs typeface="Arial"/>
              </a:rPr>
              <a:t> </a:t>
            </a:r>
            <a:r>
              <a:rPr lang="en-US" sz="1200" spc="-20" dirty="0" smtClean="0">
                <a:latin typeface="Arial"/>
                <a:cs typeface="Arial"/>
              </a:rPr>
              <a:t>not</a:t>
            </a:r>
            <a:r>
              <a:rPr lang="en-US" sz="1200" spc="-55" dirty="0" smtClean="0">
                <a:latin typeface="Arial"/>
                <a:cs typeface="Arial"/>
              </a:rPr>
              <a:t> </a:t>
            </a:r>
            <a:r>
              <a:rPr lang="en-US" sz="1200" spc="-25" dirty="0" smtClean="0">
                <a:latin typeface="Arial"/>
                <a:cs typeface="Arial"/>
              </a:rPr>
              <a:t>cache</a:t>
            </a:r>
            <a:r>
              <a:rPr lang="en-US" sz="1200" spc="-60" dirty="0" smtClean="0">
                <a:latin typeface="Arial"/>
                <a:cs typeface="Arial"/>
              </a:rPr>
              <a:t> </a:t>
            </a:r>
            <a:r>
              <a:rPr lang="en-US" sz="1200" spc="-5" dirty="0" smtClean="0">
                <a:latin typeface="Arial"/>
                <a:cs typeface="Arial"/>
              </a:rPr>
              <a:t>it</a:t>
            </a:r>
            <a:r>
              <a:rPr lang="en-US" sz="1200" spc="-55" dirty="0" smtClean="0">
                <a:latin typeface="Arial"/>
                <a:cs typeface="Arial"/>
              </a:rPr>
              <a:t> </a:t>
            </a:r>
            <a:r>
              <a:rPr lang="en-US" sz="1200" spc="-15" dirty="0" smtClean="0">
                <a:latin typeface="Arial"/>
                <a:cs typeface="Arial"/>
              </a:rPr>
              <a:t>in</a:t>
            </a:r>
            <a:r>
              <a:rPr lang="en-US" sz="1200" spc="-55" dirty="0" smtClean="0">
                <a:latin typeface="Arial"/>
                <a:cs typeface="Arial"/>
              </a:rPr>
              <a:t> </a:t>
            </a:r>
            <a:r>
              <a:rPr lang="en-US" sz="1200" spc="-20" dirty="0" smtClean="0">
                <a:latin typeface="Arial"/>
                <a:cs typeface="Arial"/>
              </a:rPr>
              <a:t>memory</a:t>
            </a:r>
            <a:r>
              <a:rPr lang="en-US" sz="1200" spc="-80" dirty="0" smtClean="0">
                <a:latin typeface="Arial"/>
                <a:cs typeface="Arial"/>
              </a:rPr>
              <a:t> </a:t>
            </a:r>
            <a:r>
              <a:rPr lang="en-US" sz="1200" spc="-25" dirty="0" smtClean="0">
                <a:latin typeface="Arial"/>
                <a:cs typeface="Arial"/>
              </a:rPr>
              <a:t>until</a:t>
            </a:r>
            <a:r>
              <a:rPr lang="en-US" sz="1200" spc="-50" dirty="0" smtClean="0">
                <a:latin typeface="Arial"/>
                <a:cs typeface="Arial"/>
              </a:rPr>
              <a:t> </a:t>
            </a:r>
            <a:r>
              <a:rPr lang="en-US" sz="1200" spc="-30" dirty="0" smtClean="0">
                <a:latin typeface="Arial"/>
                <a:cs typeface="Arial"/>
              </a:rPr>
              <a:t>needed.</a:t>
            </a:r>
            <a:endParaRPr lang="en-US" sz="1200" dirty="0" smtClean="0">
              <a:latin typeface="Arial"/>
              <a:cs typeface="Arial"/>
            </a:endParaRPr>
          </a:p>
          <a:p>
            <a:pPr marL="12700" marR="232410">
              <a:lnSpc>
                <a:spcPct val="96600"/>
              </a:lnSpc>
              <a:spcBef>
                <a:spcPts val="590"/>
              </a:spcBef>
            </a:pPr>
            <a:r>
              <a:rPr lang="en-US" sz="1200" spc="-30" dirty="0" smtClean="0">
                <a:latin typeface="Arial"/>
                <a:cs typeface="Arial"/>
              </a:rPr>
              <a:t>Another </a:t>
            </a:r>
            <a:r>
              <a:rPr lang="en-US" sz="1200" spc="-15" dirty="0" smtClean="0">
                <a:latin typeface="Arial"/>
                <a:cs typeface="Arial"/>
              </a:rPr>
              <a:t>way </a:t>
            </a:r>
            <a:r>
              <a:rPr lang="en-US" sz="1200" spc="-20" dirty="0" smtClean="0">
                <a:latin typeface="Arial"/>
                <a:cs typeface="Arial"/>
              </a:rPr>
              <a:t>to </a:t>
            </a:r>
            <a:r>
              <a:rPr lang="en-US" sz="1200" spc="-30" dirty="0" smtClean="0">
                <a:latin typeface="Arial"/>
                <a:cs typeface="Arial"/>
              </a:rPr>
              <a:t>create </a:t>
            </a:r>
            <a:r>
              <a:rPr lang="en-US" sz="1200" spc="-25" dirty="0" smtClean="0">
                <a:latin typeface="Arial"/>
                <a:cs typeface="Arial"/>
              </a:rPr>
              <a:t>an RDD </a:t>
            </a:r>
            <a:r>
              <a:rPr lang="en-US" sz="1200" spc="-15" dirty="0" smtClean="0">
                <a:latin typeface="Arial"/>
                <a:cs typeface="Arial"/>
              </a:rPr>
              <a:t>is </a:t>
            </a:r>
            <a:r>
              <a:rPr lang="en-US" sz="1200" spc="-20" dirty="0" smtClean="0">
                <a:latin typeface="Arial"/>
                <a:cs typeface="Arial"/>
              </a:rPr>
              <a:t>from </a:t>
            </a:r>
            <a:r>
              <a:rPr lang="en-US" sz="1200" spc="-10" dirty="0" smtClean="0">
                <a:latin typeface="Arial"/>
                <a:cs typeface="Arial"/>
              </a:rPr>
              <a:t>an </a:t>
            </a:r>
            <a:r>
              <a:rPr lang="en-US" sz="1200" spc="-30" dirty="0" smtClean="0">
                <a:latin typeface="Arial"/>
                <a:cs typeface="Arial"/>
              </a:rPr>
              <a:t>external </a:t>
            </a:r>
            <a:r>
              <a:rPr lang="en-US" sz="1200" spc="-25" dirty="0" smtClean="0">
                <a:latin typeface="Arial"/>
                <a:cs typeface="Arial"/>
              </a:rPr>
              <a:t>dataset. </a:t>
            </a:r>
            <a:r>
              <a:rPr lang="en-US" sz="1200" spc="-30" dirty="0" smtClean="0">
                <a:latin typeface="Arial"/>
                <a:cs typeface="Arial"/>
              </a:rPr>
              <a:t>In </a:t>
            </a:r>
            <a:r>
              <a:rPr lang="en-US" sz="1200" spc="-20" dirty="0" smtClean="0">
                <a:latin typeface="Arial"/>
                <a:cs typeface="Arial"/>
              </a:rPr>
              <a:t>the </a:t>
            </a:r>
            <a:r>
              <a:rPr lang="en-US" sz="1200" spc="-25" dirty="0" smtClean="0">
                <a:latin typeface="Arial"/>
                <a:cs typeface="Arial"/>
              </a:rPr>
              <a:t>example here,</a:t>
            </a:r>
            <a:r>
              <a:rPr lang="en-US" sz="1200" spc="-250" dirty="0" smtClean="0">
                <a:latin typeface="Arial"/>
                <a:cs typeface="Arial"/>
              </a:rPr>
              <a:t> </a:t>
            </a:r>
            <a:r>
              <a:rPr lang="en-US" sz="1200" spc="-25" dirty="0" smtClean="0">
                <a:latin typeface="Arial"/>
                <a:cs typeface="Arial"/>
              </a:rPr>
              <a:t>you  </a:t>
            </a:r>
            <a:r>
              <a:rPr lang="en-US" sz="1200" spc="-30" dirty="0" smtClean="0">
                <a:latin typeface="Arial"/>
                <a:cs typeface="Arial"/>
              </a:rPr>
              <a:t>are </a:t>
            </a:r>
            <a:r>
              <a:rPr lang="en-US" sz="1200" spc="-25" dirty="0" smtClean="0">
                <a:latin typeface="Arial"/>
                <a:cs typeface="Arial"/>
              </a:rPr>
              <a:t>creating </a:t>
            </a:r>
            <a:r>
              <a:rPr lang="en-US" sz="1200" spc="-5" dirty="0" smtClean="0">
                <a:latin typeface="Arial"/>
                <a:cs typeface="Arial"/>
              </a:rPr>
              <a:t>a </a:t>
            </a:r>
            <a:r>
              <a:rPr lang="en-US" sz="1200" spc="-25" dirty="0" smtClean="0">
                <a:latin typeface="Arial"/>
                <a:cs typeface="Arial"/>
              </a:rPr>
              <a:t>RDD from </a:t>
            </a:r>
            <a:r>
              <a:rPr lang="en-US" sz="1200" spc="-5" dirty="0" smtClean="0">
                <a:latin typeface="Arial"/>
                <a:cs typeface="Arial"/>
              </a:rPr>
              <a:t>a </a:t>
            </a:r>
            <a:r>
              <a:rPr lang="en-US" sz="1200" spc="-20" dirty="0" smtClean="0">
                <a:latin typeface="Arial"/>
                <a:cs typeface="Arial"/>
              </a:rPr>
              <a:t>text </a:t>
            </a:r>
            <a:r>
              <a:rPr lang="en-US" sz="1200" spc="-25" dirty="0" smtClean="0">
                <a:latin typeface="Arial"/>
                <a:cs typeface="Arial"/>
              </a:rPr>
              <a:t>file using </a:t>
            </a:r>
            <a:r>
              <a:rPr lang="en-US" sz="1200" spc="-30" dirty="0" smtClean="0">
                <a:latin typeface="Arial"/>
                <a:cs typeface="Arial"/>
              </a:rPr>
              <a:t>the </a:t>
            </a:r>
            <a:r>
              <a:rPr lang="en-US" sz="1200" spc="-25" dirty="0" err="1" smtClean="0">
                <a:latin typeface="Arial"/>
                <a:cs typeface="Arial"/>
              </a:rPr>
              <a:t>textFile</a:t>
            </a:r>
            <a:r>
              <a:rPr lang="en-US" sz="1200" spc="-25" dirty="0" smtClean="0">
                <a:latin typeface="Arial"/>
                <a:cs typeface="Arial"/>
              </a:rPr>
              <a:t> method </a:t>
            </a:r>
            <a:r>
              <a:rPr lang="en-US" sz="1200" spc="-20" dirty="0" smtClean="0">
                <a:latin typeface="Arial"/>
                <a:cs typeface="Arial"/>
              </a:rPr>
              <a:t>of </a:t>
            </a:r>
            <a:r>
              <a:rPr lang="en-US" sz="1200" spc="-15"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object. </a:t>
            </a:r>
            <a:r>
              <a:rPr lang="en-US" sz="1200" spc="-30" dirty="0" smtClean="0">
                <a:latin typeface="Arial"/>
                <a:cs typeface="Arial"/>
              </a:rPr>
              <a:t>You will </a:t>
            </a:r>
            <a:r>
              <a:rPr lang="en-US" sz="1200" spc="-25" dirty="0" smtClean="0">
                <a:latin typeface="Arial"/>
                <a:cs typeface="Arial"/>
              </a:rPr>
              <a:t>see more examples </a:t>
            </a:r>
            <a:r>
              <a:rPr lang="en-US" sz="1200" spc="-20" dirty="0" smtClean="0">
                <a:latin typeface="Arial"/>
                <a:cs typeface="Arial"/>
              </a:rPr>
              <a:t>of how </a:t>
            </a:r>
            <a:r>
              <a:rPr lang="en-US" sz="1200" spc="-5" dirty="0" smtClean="0">
                <a:latin typeface="Arial"/>
                <a:cs typeface="Arial"/>
              </a:rPr>
              <a:t>to </a:t>
            </a:r>
            <a:r>
              <a:rPr lang="en-US" sz="1200" spc="-25" dirty="0" smtClean="0">
                <a:latin typeface="Arial"/>
                <a:cs typeface="Arial"/>
              </a:rPr>
              <a:t>create RDD </a:t>
            </a:r>
            <a:r>
              <a:rPr lang="en-US" sz="1200" spc="-30" dirty="0" smtClean="0">
                <a:latin typeface="Arial"/>
                <a:cs typeface="Arial"/>
              </a:rPr>
              <a:t>throughout </a:t>
            </a:r>
            <a:r>
              <a:rPr lang="en-US" sz="1200" spc="-20" dirty="0" smtClean="0">
                <a:latin typeface="Arial"/>
                <a:cs typeface="Arial"/>
              </a:rPr>
              <a:t>this</a:t>
            </a:r>
            <a:r>
              <a:rPr lang="en-US" sz="1200" spc="-285" dirty="0" smtClean="0">
                <a:latin typeface="Arial"/>
                <a:cs typeface="Arial"/>
              </a:rPr>
              <a:t> </a:t>
            </a:r>
            <a:r>
              <a:rPr lang="en-US" sz="1200" spc="-25" dirty="0" smtClean="0">
                <a:latin typeface="Arial"/>
                <a:cs typeface="Arial"/>
              </a:rPr>
              <a:t>course.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15</a:t>
            </a:fld>
            <a:endParaRPr lang="fr-FR"/>
          </a:p>
        </p:txBody>
      </p:sp>
    </p:spTree>
    <p:extLst>
      <p:ext uri="{BB962C8B-B14F-4D97-AF65-F5344CB8AC3E}">
        <p14:creationId xmlns:p14="http://schemas.microsoft.com/office/powerpoint/2010/main" val="217056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6350">
              <a:lnSpc>
                <a:spcPct val="95900"/>
              </a:lnSpc>
              <a:spcBef>
                <a:spcPts val="615"/>
              </a:spcBef>
            </a:pPr>
            <a:r>
              <a:rPr lang="en-US" sz="1200" spc="-20" dirty="0" smtClean="0">
                <a:latin typeface="Arial"/>
                <a:cs typeface="Arial"/>
              </a:rPr>
              <a:t>The </a:t>
            </a:r>
            <a:r>
              <a:rPr lang="en-US" sz="1200" spc="-25" dirty="0" smtClean="0">
                <a:latin typeface="Arial"/>
                <a:cs typeface="Arial"/>
              </a:rPr>
              <a:t>Spark </a:t>
            </a:r>
            <a:r>
              <a:rPr lang="en-US" sz="1200" spc="-30" dirty="0" smtClean="0">
                <a:latin typeface="Arial"/>
                <a:cs typeface="Arial"/>
              </a:rPr>
              <a:t>shell </a:t>
            </a:r>
            <a:r>
              <a:rPr lang="en-US" sz="1200" spc="-25" dirty="0" smtClean="0">
                <a:latin typeface="Arial"/>
                <a:cs typeface="Arial"/>
              </a:rPr>
              <a:t>provides </a:t>
            </a:r>
            <a:r>
              <a:rPr lang="en-US" sz="1200" spc="-5" dirty="0" smtClean="0">
                <a:latin typeface="Arial"/>
                <a:cs typeface="Arial"/>
              </a:rPr>
              <a:t>a </a:t>
            </a:r>
            <a:r>
              <a:rPr lang="en-US" sz="1200" spc="-25" dirty="0" smtClean="0">
                <a:latin typeface="Arial"/>
                <a:cs typeface="Arial"/>
              </a:rPr>
              <a:t>simple </a:t>
            </a:r>
            <a:r>
              <a:rPr lang="en-US" sz="1200" spc="-15" dirty="0" smtClean="0">
                <a:latin typeface="Arial"/>
                <a:cs typeface="Arial"/>
              </a:rPr>
              <a:t>way </a:t>
            </a:r>
            <a:r>
              <a:rPr lang="en-US" sz="1200" spc="-20" dirty="0" smtClean="0">
                <a:latin typeface="Arial"/>
                <a:cs typeface="Arial"/>
              </a:rPr>
              <a:t>to </a:t>
            </a:r>
            <a:r>
              <a:rPr lang="en-US" sz="1200" spc="-25" dirty="0" smtClean="0">
                <a:latin typeface="Arial"/>
                <a:cs typeface="Arial"/>
              </a:rPr>
              <a:t>learn </a:t>
            </a:r>
            <a:r>
              <a:rPr lang="en-US" sz="1200" spc="-20" dirty="0" smtClean="0">
                <a:latin typeface="Arial"/>
                <a:cs typeface="Arial"/>
              </a:rPr>
              <a:t>Spark's </a:t>
            </a:r>
            <a:r>
              <a:rPr lang="en-US" sz="1200" spc="-30" dirty="0" smtClean="0">
                <a:latin typeface="Arial"/>
                <a:cs typeface="Arial"/>
              </a:rPr>
              <a:t>API. It </a:t>
            </a:r>
            <a:r>
              <a:rPr lang="en-US" sz="1200" spc="-15" dirty="0" smtClean="0">
                <a:latin typeface="Arial"/>
                <a:cs typeface="Arial"/>
              </a:rPr>
              <a:t>is </a:t>
            </a:r>
            <a:r>
              <a:rPr lang="en-US" sz="1200" spc="-25" dirty="0" smtClean="0">
                <a:latin typeface="Arial"/>
                <a:cs typeface="Arial"/>
              </a:rPr>
              <a:t>also </a:t>
            </a:r>
            <a:r>
              <a:rPr lang="en-US" sz="1200" spc="-5" dirty="0" smtClean="0">
                <a:latin typeface="Arial"/>
                <a:cs typeface="Arial"/>
              </a:rPr>
              <a:t>a </a:t>
            </a:r>
            <a:r>
              <a:rPr lang="en-US" sz="1200" spc="-25" dirty="0" smtClean="0">
                <a:latin typeface="Arial"/>
                <a:cs typeface="Arial"/>
              </a:rPr>
              <a:t>powerful </a:t>
            </a:r>
            <a:r>
              <a:rPr lang="en-US" sz="1200" spc="-15" dirty="0" smtClean="0">
                <a:latin typeface="Arial"/>
                <a:cs typeface="Arial"/>
              </a:rPr>
              <a:t>tool  </a:t>
            </a:r>
            <a:r>
              <a:rPr lang="en-US" sz="1200" spc="-30" dirty="0" smtClean="0">
                <a:latin typeface="Arial"/>
                <a:cs typeface="Arial"/>
              </a:rPr>
              <a:t>analyze </a:t>
            </a:r>
            <a:r>
              <a:rPr lang="en-US" sz="1200" spc="-25" dirty="0" smtClean="0">
                <a:latin typeface="Arial"/>
                <a:cs typeface="Arial"/>
              </a:rPr>
              <a:t>data interactively. </a:t>
            </a:r>
            <a:r>
              <a:rPr lang="en-US" sz="1200" spc="-15" dirty="0" smtClean="0">
                <a:latin typeface="Arial"/>
                <a:cs typeface="Arial"/>
              </a:rPr>
              <a:t>The </a:t>
            </a:r>
            <a:r>
              <a:rPr lang="en-US" sz="1200" spc="-30" dirty="0" smtClean="0">
                <a:latin typeface="Arial"/>
                <a:cs typeface="Arial"/>
              </a:rPr>
              <a:t>Shell </a:t>
            </a:r>
            <a:r>
              <a:rPr lang="en-US" sz="1200" spc="-15" dirty="0" smtClean="0">
                <a:latin typeface="Arial"/>
                <a:cs typeface="Arial"/>
              </a:rPr>
              <a:t>is </a:t>
            </a:r>
            <a:r>
              <a:rPr lang="en-US" sz="1200" spc="-30" dirty="0" smtClean="0">
                <a:latin typeface="Arial"/>
                <a:cs typeface="Arial"/>
              </a:rPr>
              <a:t>available </a:t>
            </a:r>
            <a:r>
              <a:rPr lang="en-US" sz="1200" spc="-15" dirty="0" smtClean="0">
                <a:latin typeface="Arial"/>
                <a:cs typeface="Arial"/>
              </a:rPr>
              <a:t>in </a:t>
            </a:r>
            <a:r>
              <a:rPr lang="en-US" sz="1200" spc="-25" dirty="0" smtClean="0">
                <a:latin typeface="Arial"/>
                <a:cs typeface="Arial"/>
              </a:rPr>
              <a:t>either Scala, which runs on </a:t>
            </a:r>
            <a:r>
              <a:rPr lang="en-US" sz="1200" spc="-20" dirty="0" smtClean="0">
                <a:latin typeface="Arial"/>
                <a:cs typeface="Arial"/>
              </a:rPr>
              <a:t>the</a:t>
            </a:r>
            <a:r>
              <a:rPr lang="en-US" sz="1200" spc="-270" dirty="0" smtClean="0">
                <a:latin typeface="Arial"/>
                <a:cs typeface="Arial"/>
              </a:rPr>
              <a:t> </a:t>
            </a:r>
            <a:r>
              <a:rPr lang="en-US" sz="1200" spc="-20" dirty="0" smtClean="0">
                <a:latin typeface="Arial"/>
                <a:cs typeface="Arial"/>
              </a:rPr>
              <a:t>Java  </a:t>
            </a:r>
            <a:r>
              <a:rPr lang="en-US" sz="1200" spc="-25" dirty="0" smtClean="0">
                <a:latin typeface="Arial"/>
                <a:cs typeface="Arial"/>
              </a:rPr>
              <a:t>VM, </a:t>
            </a:r>
            <a:r>
              <a:rPr lang="en-US" sz="1200" spc="-10" dirty="0" smtClean="0">
                <a:latin typeface="Arial"/>
                <a:cs typeface="Arial"/>
              </a:rPr>
              <a:t>or </a:t>
            </a:r>
            <a:r>
              <a:rPr lang="en-US" sz="1200" spc="-25" dirty="0" smtClean="0">
                <a:latin typeface="Arial"/>
                <a:cs typeface="Arial"/>
              </a:rPr>
              <a:t>Python. </a:t>
            </a:r>
            <a:r>
              <a:rPr lang="en-US" sz="1200" spc="-15" dirty="0" smtClean="0">
                <a:latin typeface="Arial"/>
                <a:cs typeface="Arial"/>
              </a:rPr>
              <a:t>To </a:t>
            </a:r>
            <a:r>
              <a:rPr lang="en-US" sz="1200" spc="-25" dirty="0" smtClean="0">
                <a:latin typeface="Arial"/>
                <a:cs typeface="Arial"/>
              </a:rPr>
              <a:t>start </a:t>
            </a:r>
            <a:r>
              <a:rPr lang="en-US" sz="1200" spc="-10" dirty="0" smtClean="0">
                <a:latin typeface="Arial"/>
                <a:cs typeface="Arial"/>
              </a:rPr>
              <a:t>up </a:t>
            </a:r>
            <a:r>
              <a:rPr lang="en-US" sz="1200" spc="-25" dirty="0" smtClean="0">
                <a:latin typeface="Arial"/>
                <a:cs typeface="Arial"/>
              </a:rPr>
              <a:t>Scala, execute </a:t>
            </a:r>
            <a:r>
              <a:rPr lang="en-US" sz="1200" spc="-20" dirty="0" smtClean="0">
                <a:latin typeface="Arial"/>
                <a:cs typeface="Arial"/>
              </a:rPr>
              <a:t>the </a:t>
            </a:r>
            <a:r>
              <a:rPr lang="en-US" sz="1200" spc="-25" dirty="0" smtClean="0">
                <a:latin typeface="Arial"/>
                <a:cs typeface="Arial"/>
              </a:rPr>
              <a:t>command </a:t>
            </a:r>
            <a:r>
              <a:rPr lang="en-US" sz="1200" spc="-30" dirty="0" smtClean="0">
                <a:latin typeface="Arial"/>
                <a:cs typeface="Arial"/>
              </a:rPr>
              <a:t>spark-shell </a:t>
            </a:r>
            <a:r>
              <a:rPr lang="en-US" sz="1200" spc="-25" dirty="0" smtClean="0">
                <a:latin typeface="Arial"/>
                <a:cs typeface="Arial"/>
              </a:rPr>
              <a:t>from within </a:t>
            </a:r>
            <a:r>
              <a:rPr lang="en-US" sz="1200" spc="-10" dirty="0" smtClean="0">
                <a:latin typeface="Arial"/>
                <a:cs typeface="Arial"/>
              </a:rPr>
              <a:t>the  </a:t>
            </a:r>
            <a:r>
              <a:rPr lang="en-US" sz="1200" spc="-25" dirty="0" smtClean="0">
                <a:latin typeface="Arial"/>
                <a:cs typeface="Arial"/>
              </a:rPr>
              <a:t>Spark's bin </a:t>
            </a:r>
            <a:r>
              <a:rPr lang="en-US" sz="1200" spc="-30" dirty="0" smtClean="0">
                <a:latin typeface="Arial"/>
                <a:cs typeface="Arial"/>
              </a:rPr>
              <a:t>directory. </a:t>
            </a:r>
            <a:r>
              <a:rPr lang="en-US" sz="1200" spc="-15" dirty="0" smtClean="0">
                <a:latin typeface="Arial"/>
                <a:cs typeface="Arial"/>
              </a:rPr>
              <a:t>To </a:t>
            </a:r>
            <a:r>
              <a:rPr lang="en-US" sz="1200" spc="-25" dirty="0" smtClean="0">
                <a:latin typeface="Arial"/>
                <a:cs typeface="Arial"/>
              </a:rPr>
              <a:t>create </a:t>
            </a:r>
            <a:r>
              <a:rPr lang="en-US" sz="1200" spc="-5" dirty="0" smtClean="0">
                <a:latin typeface="Arial"/>
                <a:cs typeface="Arial"/>
              </a:rPr>
              <a:t>a </a:t>
            </a:r>
            <a:r>
              <a:rPr lang="en-US" sz="1200" spc="-25" dirty="0" smtClean="0">
                <a:latin typeface="Arial"/>
                <a:cs typeface="Arial"/>
              </a:rPr>
              <a:t>RDD </a:t>
            </a:r>
            <a:r>
              <a:rPr lang="en-US" sz="1200" spc="-20" dirty="0" smtClean="0">
                <a:latin typeface="Arial"/>
                <a:cs typeface="Arial"/>
              </a:rPr>
              <a:t>from </a:t>
            </a:r>
            <a:r>
              <a:rPr lang="en-US" sz="1200" spc="-5" dirty="0" smtClean="0">
                <a:latin typeface="Arial"/>
                <a:cs typeface="Arial"/>
              </a:rPr>
              <a:t>a </a:t>
            </a:r>
            <a:r>
              <a:rPr lang="en-US" sz="1200" spc="-20" dirty="0" smtClean="0">
                <a:latin typeface="Arial"/>
                <a:cs typeface="Arial"/>
              </a:rPr>
              <a:t>text </a:t>
            </a:r>
            <a:r>
              <a:rPr lang="en-US" sz="1200" spc="-25" dirty="0" smtClean="0">
                <a:latin typeface="Arial"/>
                <a:cs typeface="Arial"/>
              </a:rPr>
              <a:t>file, </a:t>
            </a:r>
            <a:r>
              <a:rPr lang="en-US" sz="1200" spc="-20" dirty="0" smtClean="0">
                <a:latin typeface="Arial"/>
                <a:cs typeface="Arial"/>
              </a:rPr>
              <a:t>invoke the </a:t>
            </a:r>
            <a:r>
              <a:rPr lang="en-US" sz="1200" spc="-25" dirty="0" err="1" smtClean="0">
                <a:latin typeface="Arial"/>
                <a:cs typeface="Arial"/>
              </a:rPr>
              <a:t>textFile</a:t>
            </a:r>
            <a:r>
              <a:rPr lang="en-US" sz="1200" spc="-25" dirty="0" smtClean="0">
                <a:latin typeface="Arial"/>
                <a:cs typeface="Arial"/>
              </a:rPr>
              <a:t> method with  the </a:t>
            </a:r>
            <a:r>
              <a:rPr lang="en-US" sz="1200" b="1" spc="-25" dirty="0" err="1" smtClean="0">
                <a:latin typeface="Arial"/>
                <a:cs typeface="Arial"/>
              </a:rPr>
              <a:t>sc</a:t>
            </a:r>
            <a:r>
              <a:rPr lang="en-US" sz="1200" b="1" spc="-25" dirty="0" smtClean="0">
                <a:latin typeface="Arial"/>
                <a:cs typeface="Arial"/>
              </a:rPr>
              <a:t> </a:t>
            </a:r>
            <a:r>
              <a:rPr lang="en-US" sz="1200" spc="-25" dirty="0" smtClean="0">
                <a:latin typeface="Arial"/>
                <a:cs typeface="Arial"/>
              </a:rPr>
              <a:t>object, which </a:t>
            </a:r>
            <a:r>
              <a:rPr lang="en-US" sz="1200" spc="-15" dirty="0" smtClean="0">
                <a:latin typeface="Arial"/>
                <a:cs typeface="Arial"/>
              </a:rPr>
              <a:t>is the</a:t>
            </a:r>
            <a:r>
              <a:rPr lang="en-US" sz="1200" spc="-195" dirty="0" smtClean="0">
                <a:latin typeface="Arial"/>
                <a:cs typeface="Arial"/>
              </a:rPr>
              <a:t> </a:t>
            </a:r>
            <a:r>
              <a:rPr lang="en-US" sz="1200" spc="-25" dirty="0" err="1" smtClean="0">
                <a:latin typeface="Arial"/>
                <a:cs typeface="Arial"/>
              </a:rPr>
              <a:t>SparkContext</a:t>
            </a:r>
            <a:r>
              <a:rPr lang="en-US" sz="1200" spc="-25" dirty="0" smtClean="0">
                <a:latin typeface="Arial"/>
                <a:cs typeface="Arial"/>
              </a:rPr>
              <a:t>.</a:t>
            </a:r>
            <a:endParaRPr lang="en-US" sz="1200" dirty="0" smtClean="0">
              <a:latin typeface="Arial"/>
              <a:cs typeface="Arial"/>
            </a:endParaRPr>
          </a:p>
          <a:p>
            <a:pPr marL="12700" marR="10160">
              <a:lnSpc>
                <a:spcPts val="1610"/>
              </a:lnSpc>
              <a:spcBef>
                <a:spcPts val="645"/>
              </a:spcBef>
            </a:pPr>
            <a:r>
              <a:rPr lang="en-US" sz="1200" spc="-15" dirty="0" smtClean="0">
                <a:latin typeface="Arial"/>
                <a:cs typeface="Arial"/>
              </a:rPr>
              <a:t>To </a:t>
            </a:r>
            <a:r>
              <a:rPr lang="en-US" sz="1200" spc="-30" dirty="0" smtClean="0">
                <a:latin typeface="Arial"/>
                <a:cs typeface="Arial"/>
              </a:rPr>
              <a:t>start </a:t>
            </a:r>
            <a:r>
              <a:rPr lang="en-US" sz="1200" spc="-25" dirty="0" smtClean="0">
                <a:latin typeface="Arial"/>
                <a:cs typeface="Arial"/>
              </a:rPr>
              <a:t>up </a:t>
            </a:r>
            <a:r>
              <a:rPr lang="en-US" sz="1200" spc="-30" dirty="0" smtClean="0">
                <a:latin typeface="Arial"/>
                <a:cs typeface="Arial"/>
              </a:rPr>
              <a:t>the </a:t>
            </a:r>
            <a:r>
              <a:rPr lang="en-US" sz="1200" spc="-25" dirty="0" smtClean="0">
                <a:latin typeface="Arial"/>
                <a:cs typeface="Arial"/>
              </a:rPr>
              <a:t>shell for Python, you would execute </a:t>
            </a:r>
            <a:r>
              <a:rPr lang="en-US" sz="1200" spc="-20" dirty="0" smtClean="0">
                <a:latin typeface="Arial"/>
                <a:cs typeface="Arial"/>
              </a:rPr>
              <a:t>the </a:t>
            </a:r>
            <a:r>
              <a:rPr lang="en-US" sz="1200" spc="-25" dirty="0" err="1" smtClean="0">
                <a:latin typeface="Arial"/>
                <a:cs typeface="Arial"/>
              </a:rPr>
              <a:t>pyspark</a:t>
            </a:r>
            <a:r>
              <a:rPr lang="en-US" sz="1200" spc="-25" dirty="0" smtClean="0">
                <a:latin typeface="Arial"/>
                <a:cs typeface="Arial"/>
              </a:rPr>
              <a:t> command from </a:t>
            </a:r>
            <a:r>
              <a:rPr lang="en-US" sz="1200" spc="-20" dirty="0" smtClean="0">
                <a:latin typeface="Arial"/>
                <a:cs typeface="Arial"/>
              </a:rPr>
              <a:t>the  </a:t>
            </a:r>
            <a:r>
              <a:rPr lang="en-US" sz="1200" spc="-25" dirty="0" smtClean="0">
                <a:latin typeface="Arial"/>
                <a:cs typeface="Arial"/>
              </a:rPr>
              <a:t>same bin </a:t>
            </a:r>
            <a:r>
              <a:rPr lang="en-US" sz="1200" spc="-30" dirty="0" smtClean="0">
                <a:latin typeface="Arial"/>
                <a:cs typeface="Arial"/>
              </a:rPr>
              <a:t>directory. </a:t>
            </a:r>
            <a:r>
              <a:rPr lang="en-US" sz="1200" spc="-25" dirty="0" smtClean="0">
                <a:latin typeface="Arial"/>
                <a:cs typeface="Arial"/>
              </a:rPr>
              <a:t>Then, invoking </a:t>
            </a:r>
            <a:r>
              <a:rPr lang="en-US" sz="1200" spc="-15" dirty="0" smtClean="0">
                <a:latin typeface="Arial"/>
                <a:cs typeface="Arial"/>
              </a:rPr>
              <a:t>the </a:t>
            </a:r>
            <a:r>
              <a:rPr lang="en-US" sz="1200" spc="-25" dirty="0" err="1" smtClean="0">
                <a:latin typeface="Arial"/>
                <a:cs typeface="Arial"/>
              </a:rPr>
              <a:t>textFile</a:t>
            </a:r>
            <a:r>
              <a:rPr lang="en-US" sz="1200" spc="-25" dirty="0" smtClean="0">
                <a:latin typeface="Arial"/>
                <a:cs typeface="Arial"/>
              </a:rPr>
              <a:t> command </a:t>
            </a:r>
            <a:r>
              <a:rPr lang="en-US" sz="1200" spc="-30" dirty="0" smtClean="0">
                <a:latin typeface="Arial"/>
                <a:cs typeface="Arial"/>
              </a:rPr>
              <a:t>will </a:t>
            </a:r>
            <a:r>
              <a:rPr lang="en-US" sz="1200" spc="-25" dirty="0" smtClean="0">
                <a:latin typeface="Arial"/>
                <a:cs typeface="Arial"/>
              </a:rPr>
              <a:t>also create </a:t>
            </a:r>
            <a:r>
              <a:rPr lang="en-US" sz="1200" spc="-5" dirty="0" smtClean="0">
                <a:latin typeface="Arial"/>
                <a:cs typeface="Arial"/>
              </a:rPr>
              <a:t>a </a:t>
            </a:r>
            <a:r>
              <a:rPr lang="en-US" sz="1200" spc="-25" dirty="0" smtClean="0">
                <a:latin typeface="Arial"/>
                <a:cs typeface="Arial"/>
              </a:rPr>
              <a:t>RDD </a:t>
            </a:r>
            <a:r>
              <a:rPr lang="en-US" sz="1200" spc="-15" dirty="0" smtClean="0">
                <a:latin typeface="Arial"/>
                <a:cs typeface="Arial"/>
              </a:rPr>
              <a:t>for</a:t>
            </a:r>
            <a:r>
              <a:rPr lang="en-US" sz="1200" spc="-275" dirty="0" smtClean="0">
                <a:latin typeface="Arial"/>
                <a:cs typeface="Arial"/>
              </a:rPr>
              <a:t> </a:t>
            </a:r>
            <a:r>
              <a:rPr lang="en-US" sz="1200" spc="-25" dirty="0" smtClean="0">
                <a:latin typeface="Arial"/>
                <a:cs typeface="Arial"/>
              </a:rPr>
              <a:t>that  text</a:t>
            </a:r>
            <a:r>
              <a:rPr lang="en-US" sz="1200" spc="-60" dirty="0" smtClean="0">
                <a:latin typeface="Arial"/>
                <a:cs typeface="Arial"/>
              </a:rPr>
              <a:t> </a:t>
            </a:r>
            <a:r>
              <a:rPr lang="en-US" sz="1200" spc="-20" dirty="0" smtClean="0">
                <a:latin typeface="Arial"/>
                <a:cs typeface="Arial"/>
              </a:rPr>
              <a:t>file.</a:t>
            </a:r>
            <a:endParaRPr lang="en-US" sz="1200" dirty="0" smtClean="0">
              <a:latin typeface="Arial"/>
              <a:cs typeface="Arial"/>
            </a:endParaRPr>
          </a:p>
          <a:p>
            <a:pPr marL="12700" marR="5080">
              <a:lnSpc>
                <a:spcPts val="1610"/>
              </a:lnSpc>
              <a:spcBef>
                <a:spcPts val="630"/>
              </a:spcBef>
            </a:pPr>
            <a:r>
              <a:rPr lang="en-US" sz="1200" spc="-20" dirty="0" smtClean="0">
                <a:latin typeface="Arial"/>
                <a:cs typeface="Arial"/>
              </a:rPr>
              <a:t>In the </a:t>
            </a:r>
            <a:r>
              <a:rPr lang="en-US" sz="1200" spc="-15" dirty="0" smtClean="0">
                <a:latin typeface="Arial"/>
                <a:cs typeface="Arial"/>
              </a:rPr>
              <a:t>lab </a:t>
            </a:r>
            <a:r>
              <a:rPr lang="en-US" sz="1200" spc="-25" dirty="0" smtClean="0">
                <a:latin typeface="Arial"/>
                <a:cs typeface="Arial"/>
              </a:rPr>
              <a:t>exercise later, you </a:t>
            </a:r>
            <a:r>
              <a:rPr lang="en-US" sz="1200" spc="-30" dirty="0" smtClean="0">
                <a:latin typeface="Arial"/>
                <a:cs typeface="Arial"/>
              </a:rPr>
              <a:t>will </a:t>
            </a:r>
            <a:r>
              <a:rPr lang="en-US" sz="1200" spc="-20" dirty="0" smtClean="0">
                <a:latin typeface="Arial"/>
                <a:cs typeface="Arial"/>
              </a:rPr>
              <a:t>start </a:t>
            </a:r>
            <a:r>
              <a:rPr lang="en-US" sz="1200" spc="-10" dirty="0" smtClean="0">
                <a:latin typeface="Arial"/>
                <a:cs typeface="Arial"/>
              </a:rPr>
              <a:t>up </a:t>
            </a:r>
            <a:r>
              <a:rPr lang="en-US" sz="1200" spc="-25" dirty="0" smtClean="0">
                <a:latin typeface="Arial"/>
                <a:cs typeface="Arial"/>
              </a:rPr>
              <a:t>either </a:t>
            </a:r>
            <a:r>
              <a:rPr lang="en-US" sz="1200" spc="-20" dirty="0" smtClean="0">
                <a:latin typeface="Arial"/>
                <a:cs typeface="Arial"/>
              </a:rPr>
              <a:t>of </a:t>
            </a:r>
            <a:r>
              <a:rPr lang="en-US" sz="1200" spc="-25" dirty="0" smtClean="0">
                <a:latin typeface="Arial"/>
                <a:cs typeface="Arial"/>
              </a:rPr>
              <a:t>the shells </a:t>
            </a:r>
            <a:r>
              <a:rPr lang="en-US" sz="1200" spc="-15" dirty="0" smtClean="0">
                <a:latin typeface="Arial"/>
                <a:cs typeface="Arial"/>
              </a:rPr>
              <a:t>and </a:t>
            </a:r>
            <a:r>
              <a:rPr lang="en-US" sz="1200" spc="-20" dirty="0" smtClean="0">
                <a:latin typeface="Arial"/>
                <a:cs typeface="Arial"/>
              </a:rPr>
              <a:t>run </a:t>
            </a:r>
            <a:r>
              <a:rPr lang="en-US" sz="1200" spc="-5" dirty="0" smtClean="0">
                <a:latin typeface="Arial"/>
                <a:cs typeface="Arial"/>
              </a:rPr>
              <a:t>a </a:t>
            </a:r>
            <a:r>
              <a:rPr lang="en-US" sz="1200" spc="-25" dirty="0" smtClean="0">
                <a:latin typeface="Arial"/>
                <a:cs typeface="Arial"/>
              </a:rPr>
              <a:t>series </a:t>
            </a:r>
            <a:r>
              <a:rPr lang="en-US" sz="1200" spc="-20" dirty="0" smtClean="0">
                <a:latin typeface="Arial"/>
                <a:cs typeface="Arial"/>
              </a:rPr>
              <a:t>of </a:t>
            </a:r>
            <a:r>
              <a:rPr lang="en-US" sz="1200" spc="-15" dirty="0" smtClean="0">
                <a:latin typeface="Arial"/>
                <a:cs typeface="Arial"/>
              </a:rPr>
              <a:t>RDD  </a:t>
            </a:r>
            <a:r>
              <a:rPr lang="en-US" sz="1200" spc="-30" dirty="0" smtClean="0">
                <a:latin typeface="Arial"/>
                <a:cs typeface="Arial"/>
              </a:rPr>
              <a:t>transformations </a:t>
            </a:r>
            <a:r>
              <a:rPr lang="en-US" sz="1200" spc="-20" dirty="0" smtClean="0">
                <a:latin typeface="Arial"/>
                <a:cs typeface="Arial"/>
              </a:rPr>
              <a:t>and </a:t>
            </a:r>
            <a:r>
              <a:rPr lang="en-US" sz="1200" spc="-30" dirty="0" smtClean="0">
                <a:latin typeface="Arial"/>
                <a:cs typeface="Arial"/>
              </a:rPr>
              <a:t>actions </a:t>
            </a:r>
            <a:r>
              <a:rPr lang="en-US" sz="1200" spc="-20" dirty="0" smtClean="0">
                <a:latin typeface="Arial"/>
                <a:cs typeface="Arial"/>
              </a:rPr>
              <a:t>to </a:t>
            </a:r>
            <a:r>
              <a:rPr lang="en-US" sz="1200" spc="-30" dirty="0" smtClean="0">
                <a:latin typeface="Arial"/>
                <a:cs typeface="Arial"/>
              </a:rPr>
              <a:t>get </a:t>
            </a:r>
            <a:r>
              <a:rPr lang="en-US" sz="1200" spc="-5" dirty="0" smtClean="0">
                <a:latin typeface="Arial"/>
                <a:cs typeface="Arial"/>
              </a:rPr>
              <a:t>a </a:t>
            </a:r>
            <a:r>
              <a:rPr lang="en-US" sz="1200" spc="-25" dirty="0" smtClean="0">
                <a:latin typeface="Arial"/>
                <a:cs typeface="Arial"/>
              </a:rPr>
              <a:t>feel </a:t>
            </a:r>
            <a:r>
              <a:rPr lang="en-US" sz="1200" spc="-20" dirty="0" smtClean="0">
                <a:latin typeface="Arial"/>
                <a:cs typeface="Arial"/>
              </a:rPr>
              <a:t>of </a:t>
            </a:r>
            <a:r>
              <a:rPr lang="en-US" sz="1200" spc="-15" dirty="0" smtClean="0">
                <a:latin typeface="Arial"/>
                <a:cs typeface="Arial"/>
              </a:rPr>
              <a:t>how </a:t>
            </a:r>
            <a:r>
              <a:rPr lang="en-US" sz="1200" spc="-20" dirty="0" smtClean="0">
                <a:latin typeface="Arial"/>
                <a:cs typeface="Arial"/>
              </a:rPr>
              <a:t>to </a:t>
            </a:r>
            <a:r>
              <a:rPr lang="en-US" sz="1200" spc="-30" dirty="0" smtClean="0">
                <a:latin typeface="Arial"/>
                <a:cs typeface="Arial"/>
              </a:rPr>
              <a:t>work with </a:t>
            </a:r>
            <a:r>
              <a:rPr lang="en-US" sz="1200" spc="-20" dirty="0" smtClean="0">
                <a:latin typeface="Arial"/>
                <a:cs typeface="Arial"/>
              </a:rPr>
              <a:t>Spark. Later </a:t>
            </a:r>
            <a:r>
              <a:rPr lang="en-US" sz="1200" spc="-25" dirty="0" smtClean="0">
                <a:latin typeface="Arial"/>
                <a:cs typeface="Arial"/>
              </a:rPr>
              <a:t>you </a:t>
            </a:r>
            <a:r>
              <a:rPr lang="en-US" sz="1200" spc="-30" dirty="0" smtClean="0">
                <a:latin typeface="Arial"/>
                <a:cs typeface="Arial"/>
              </a:rPr>
              <a:t>will get </a:t>
            </a:r>
            <a:r>
              <a:rPr lang="en-US" sz="1200" spc="-5" dirty="0" smtClean="0">
                <a:latin typeface="Arial"/>
                <a:cs typeface="Arial"/>
              </a:rPr>
              <a:t>to  </a:t>
            </a:r>
            <a:r>
              <a:rPr lang="en-US" sz="1200" spc="-25" dirty="0" smtClean="0">
                <a:latin typeface="Arial"/>
                <a:cs typeface="Arial"/>
              </a:rPr>
              <a:t>dive deeper into</a:t>
            </a:r>
            <a:r>
              <a:rPr lang="en-US" sz="1200" spc="-85" dirty="0" smtClean="0">
                <a:latin typeface="Arial"/>
                <a:cs typeface="Arial"/>
              </a:rPr>
              <a:t> </a:t>
            </a:r>
            <a:r>
              <a:rPr lang="en-US" sz="1200" spc="-25" dirty="0" smtClean="0">
                <a:latin typeface="Arial"/>
                <a:cs typeface="Arial"/>
              </a:rPr>
              <a:t>RDDs.</a:t>
            </a:r>
            <a:endParaRPr lang="en-US" sz="1200" dirty="0" smtClean="0">
              <a:latin typeface="Arial"/>
              <a:cs typeface="Arial"/>
            </a:endParaRPr>
          </a:p>
          <a:p>
            <a:pPr marL="12700" marR="295910">
              <a:lnSpc>
                <a:spcPts val="2210"/>
              </a:lnSpc>
              <a:spcBef>
                <a:spcPts val="120"/>
              </a:spcBef>
            </a:pPr>
            <a:r>
              <a:rPr lang="en-US" sz="1200" spc="-30" dirty="0" err="1" smtClean="0">
                <a:latin typeface="Arial"/>
                <a:cs typeface="Arial"/>
              </a:rPr>
              <a:t>IPython</a:t>
            </a:r>
            <a:r>
              <a:rPr lang="en-US" sz="1200" spc="-30" dirty="0" smtClean="0">
                <a:latin typeface="Arial"/>
                <a:cs typeface="Arial"/>
              </a:rPr>
              <a:t> </a:t>
            </a:r>
            <a:r>
              <a:rPr lang="en-US" sz="1200" spc="-25" dirty="0" smtClean="0">
                <a:latin typeface="Arial"/>
                <a:cs typeface="Arial"/>
              </a:rPr>
              <a:t>offers </a:t>
            </a:r>
            <a:r>
              <a:rPr lang="en-US" sz="1200" spc="-30" dirty="0" smtClean="0">
                <a:latin typeface="Arial"/>
                <a:cs typeface="Arial"/>
              </a:rPr>
              <a:t>features </a:t>
            </a:r>
            <a:r>
              <a:rPr lang="en-US" sz="1200" spc="-20" dirty="0" smtClean="0">
                <a:latin typeface="Arial"/>
                <a:cs typeface="Arial"/>
              </a:rPr>
              <a:t>such </a:t>
            </a:r>
            <a:r>
              <a:rPr lang="en-US" sz="1200" spc="-25" dirty="0" smtClean="0">
                <a:latin typeface="Arial"/>
                <a:cs typeface="Arial"/>
              </a:rPr>
              <a:t>as </a:t>
            </a:r>
            <a:r>
              <a:rPr lang="en-US" sz="1200" spc="-20" dirty="0" smtClean="0">
                <a:latin typeface="Arial"/>
                <a:cs typeface="Arial"/>
              </a:rPr>
              <a:t>tab </a:t>
            </a:r>
            <a:r>
              <a:rPr lang="en-US" sz="1200" spc="-30" dirty="0" smtClean="0">
                <a:latin typeface="Arial"/>
                <a:cs typeface="Arial"/>
              </a:rPr>
              <a:t>completion. </a:t>
            </a:r>
            <a:r>
              <a:rPr lang="en-US" sz="1200" spc="-20" dirty="0" smtClean="0">
                <a:latin typeface="Arial"/>
                <a:cs typeface="Arial"/>
              </a:rPr>
              <a:t>For </a:t>
            </a:r>
            <a:r>
              <a:rPr lang="en-US" sz="1200" spc="-25" dirty="0" smtClean="0">
                <a:latin typeface="Arial"/>
                <a:cs typeface="Arial"/>
              </a:rPr>
              <a:t>further details: </a:t>
            </a:r>
            <a:r>
              <a:rPr lang="en-US" sz="1200" spc="-30" dirty="0" smtClean="0">
                <a:latin typeface="Arial"/>
                <a:cs typeface="Arial"/>
                <a:hlinkClick r:id="rId3"/>
              </a:rPr>
              <a:t>http://ipython.org </a:t>
            </a:r>
            <a:r>
              <a:rPr lang="en-US" sz="1200" spc="-30" dirty="0" smtClean="0">
                <a:latin typeface="Arial"/>
                <a:cs typeface="Arial"/>
              </a:rPr>
              <a:t> </a:t>
            </a:r>
            <a:r>
              <a:rPr lang="en-US" sz="1200" spc="-30" dirty="0" err="1" smtClean="0">
                <a:latin typeface="Arial"/>
                <a:cs typeface="Arial"/>
              </a:rPr>
              <a:t>IPython</a:t>
            </a:r>
            <a:r>
              <a:rPr lang="en-US" sz="1200" spc="-30" dirty="0" smtClean="0">
                <a:latin typeface="Arial"/>
                <a:cs typeface="Arial"/>
              </a:rPr>
              <a:t> </a:t>
            </a:r>
            <a:r>
              <a:rPr lang="en-US" sz="1200" spc="-25" dirty="0" smtClean="0">
                <a:latin typeface="Arial"/>
                <a:cs typeface="Arial"/>
              </a:rPr>
              <a:t>Notebook </a:t>
            </a:r>
            <a:r>
              <a:rPr lang="en-US" sz="1200" spc="-15" dirty="0" smtClean="0">
                <a:latin typeface="Arial"/>
                <a:cs typeface="Arial"/>
              </a:rPr>
              <a:t>is </a:t>
            </a:r>
            <a:r>
              <a:rPr lang="en-US" sz="1200" spc="-5" dirty="0" smtClean="0">
                <a:latin typeface="Arial"/>
                <a:cs typeface="Arial"/>
              </a:rPr>
              <a:t>a </a:t>
            </a:r>
            <a:r>
              <a:rPr lang="en-US" sz="1200" spc="-30" dirty="0" smtClean="0">
                <a:latin typeface="Arial"/>
                <a:cs typeface="Arial"/>
              </a:rPr>
              <a:t>web-browser </a:t>
            </a:r>
            <a:r>
              <a:rPr lang="en-US" sz="1200" spc="-25" dirty="0" smtClean="0">
                <a:latin typeface="Arial"/>
                <a:cs typeface="Arial"/>
              </a:rPr>
              <a:t>based version </a:t>
            </a:r>
            <a:r>
              <a:rPr lang="en-US" sz="1200" spc="-20" dirty="0" smtClean="0">
                <a:latin typeface="Arial"/>
                <a:cs typeface="Arial"/>
              </a:rPr>
              <a:t>of</a:t>
            </a:r>
            <a:r>
              <a:rPr lang="en-US" sz="1200" spc="-165" dirty="0" smtClean="0">
                <a:latin typeface="Arial"/>
                <a:cs typeface="Arial"/>
              </a:rPr>
              <a:t> </a:t>
            </a:r>
            <a:r>
              <a:rPr lang="en-US" sz="1200" spc="-30" dirty="0" err="1" smtClean="0">
                <a:latin typeface="Arial"/>
                <a:cs typeface="Arial"/>
              </a:rPr>
              <a:t>IPython</a:t>
            </a:r>
            <a:r>
              <a:rPr lang="en-US" sz="1200" spc="-30" dirty="0" smtClean="0">
                <a:latin typeface="Arial"/>
                <a:cs typeface="Arial"/>
              </a:rPr>
              <a: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16</a:t>
            </a:fld>
            <a:endParaRPr lang="fr-FR"/>
          </a:p>
        </p:txBody>
      </p:sp>
    </p:spTree>
    <p:extLst>
      <p:ext uri="{BB962C8B-B14F-4D97-AF65-F5344CB8AC3E}">
        <p14:creationId xmlns:p14="http://schemas.microsoft.com/office/powerpoint/2010/main" val="3887603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85090">
              <a:lnSpc>
                <a:spcPct val="95900"/>
              </a:lnSpc>
              <a:spcBef>
                <a:spcPts val="615"/>
              </a:spcBef>
            </a:pPr>
            <a:r>
              <a:rPr lang="en-US" sz="1200" spc="-25" dirty="0" smtClean="0">
                <a:latin typeface="Arial"/>
                <a:cs typeface="Arial"/>
              </a:rPr>
              <a:t>You</a:t>
            </a:r>
            <a:r>
              <a:rPr lang="en-US" sz="1200" spc="-60" dirty="0" smtClean="0">
                <a:latin typeface="Arial"/>
                <a:cs typeface="Arial"/>
              </a:rPr>
              <a:t> </a:t>
            </a:r>
            <a:r>
              <a:rPr lang="en-US" sz="1200" spc="-25" dirty="0" smtClean="0">
                <a:latin typeface="Arial"/>
                <a:cs typeface="Arial"/>
              </a:rPr>
              <a:t>have</a:t>
            </a:r>
            <a:r>
              <a:rPr lang="en-US" sz="1200" spc="-55" dirty="0" smtClean="0">
                <a:latin typeface="Arial"/>
                <a:cs typeface="Arial"/>
              </a:rPr>
              <a:t> </a:t>
            </a:r>
            <a:r>
              <a:rPr lang="en-US" sz="1200" spc="-15" dirty="0" smtClean="0">
                <a:latin typeface="Arial"/>
                <a:cs typeface="Arial"/>
              </a:rPr>
              <a:t>seen</a:t>
            </a:r>
            <a:r>
              <a:rPr lang="en-US" sz="1200" spc="-55" dirty="0" smtClean="0">
                <a:latin typeface="Arial"/>
                <a:cs typeface="Arial"/>
              </a:rPr>
              <a:t> </a:t>
            </a:r>
            <a:r>
              <a:rPr lang="en-US" sz="1200" spc="-15" dirty="0" smtClean="0">
                <a:latin typeface="Arial"/>
                <a:cs typeface="Arial"/>
              </a:rPr>
              <a:t>how</a:t>
            </a:r>
            <a:r>
              <a:rPr lang="en-US" sz="1200" spc="-7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5" dirty="0" smtClean="0">
                <a:latin typeface="Arial"/>
                <a:cs typeface="Arial"/>
              </a:rPr>
              <a:t>load</a:t>
            </a:r>
            <a:r>
              <a:rPr lang="en-US" sz="1200" spc="-55" dirty="0" smtClean="0">
                <a:latin typeface="Arial"/>
                <a:cs typeface="Arial"/>
              </a:rPr>
              <a:t> </a:t>
            </a:r>
            <a:r>
              <a:rPr lang="en-US" sz="1200" spc="-5" dirty="0" smtClean="0">
                <a:latin typeface="Arial"/>
                <a:cs typeface="Arial"/>
              </a:rPr>
              <a:t>a</a:t>
            </a:r>
            <a:r>
              <a:rPr lang="en-US" sz="1200" spc="-55" dirty="0" smtClean="0">
                <a:latin typeface="Arial"/>
                <a:cs typeface="Arial"/>
              </a:rPr>
              <a:t> </a:t>
            </a:r>
            <a:r>
              <a:rPr lang="en-US" sz="1200" spc="-20" dirty="0" smtClean="0">
                <a:latin typeface="Arial"/>
                <a:cs typeface="Arial"/>
              </a:rPr>
              <a:t>file</a:t>
            </a:r>
            <a:r>
              <a:rPr lang="en-US" sz="1200" spc="-50" dirty="0" smtClean="0">
                <a:latin typeface="Arial"/>
                <a:cs typeface="Arial"/>
              </a:rPr>
              <a:t> </a:t>
            </a:r>
            <a:r>
              <a:rPr lang="en-US" sz="1200" spc="-25" dirty="0" smtClean="0">
                <a:latin typeface="Arial"/>
                <a:cs typeface="Arial"/>
              </a:rPr>
              <a:t>from</a:t>
            </a:r>
            <a:r>
              <a:rPr lang="en-US" sz="1200" spc="-30" dirty="0" smtClean="0">
                <a:latin typeface="Arial"/>
                <a:cs typeface="Arial"/>
              </a:rPr>
              <a:t> </a:t>
            </a:r>
            <a:r>
              <a:rPr lang="en-US" sz="1200" spc="-20" dirty="0" smtClean="0">
                <a:latin typeface="Arial"/>
                <a:cs typeface="Arial"/>
              </a:rPr>
              <a:t>an</a:t>
            </a:r>
            <a:r>
              <a:rPr lang="en-US" sz="1200" spc="-30" dirty="0" smtClean="0">
                <a:latin typeface="Arial"/>
                <a:cs typeface="Arial"/>
              </a:rPr>
              <a:t> external</a:t>
            </a:r>
            <a:r>
              <a:rPr lang="en-US" sz="1200" spc="-25" dirty="0" smtClean="0">
                <a:latin typeface="Arial"/>
                <a:cs typeface="Arial"/>
              </a:rPr>
              <a:t> dataset.</a:t>
            </a:r>
            <a:r>
              <a:rPr lang="en-US" sz="1200" spc="-5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25" dirty="0" smtClean="0">
                <a:latin typeface="Arial"/>
                <a:cs typeface="Arial"/>
              </a:rPr>
              <a:t>time, however,</a:t>
            </a:r>
            <a:r>
              <a:rPr lang="en-US" sz="1200" spc="-20" dirty="0" smtClean="0">
                <a:latin typeface="Arial"/>
                <a:cs typeface="Arial"/>
              </a:rPr>
              <a:t> </a:t>
            </a:r>
            <a:r>
              <a:rPr lang="en-US" sz="1200" spc="-25" dirty="0" smtClean="0">
                <a:latin typeface="Arial"/>
                <a:cs typeface="Arial"/>
              </a:rPr>
              <a:t>you</a:t>
            </a:r>
            <a:r>
              <a:rPr lang="en-US" sz="1200" spc="-55" dirty="0" smtClean="0">
                <a:latin typeface="Arial"/>
                <a:cs typeface="Arial"/>
              </a:rPr>
              <a:t> </a:t>
            </a:r>
            <a:r>
              <a:rPr lang="en-US" sz="1200" spc="-20" dirty="0" smtClean="0">
                <a:latin typeface="Arial"/>
                <a:cs typeface="Arial"/>
              </a:rPr>
              <a:t>are  </a:t>
            </a:r>
            <a:r>
              <a:rPr lang="en-US" sz="1200" spc="-30" dirty="0" smtClean="0">
                <a:latin typeface="Arial"/>
                <a:cs typeface="Arial"/>
              </a:rPr>
              <a:t>loading </a:t>
            </a:r>
            <a:r>
              <a:rPr lang="en-US" sz="1200" spc="-5" dirty="0" smtClean="0">
                <a:latin typeface="Arial"/>
                <a:cs typeface="Arial"/>
              </a:rPr>
              <a:t>a </a:t>
            </a:r>
            <a:r>
              <a:rPr lang="en-US" sz="1200" spc="-25" dirty="0" smtClean="0">
                <a:latin typeface="Arial"/>
                <a:cs typeface="Arial"/>
              </a:rPr>
              <a:t>file from </a:t>
            </a:r>
            <a:r>
              <a:rPr lang="en-US" sz="1200" spc="-20" dirty="0" smtClean="0">
                <a:latin typeface="Arial"/>
                <a:cs typeface="Arial"/>
              </a:rPr>
              <a:t>the </a:t>
            </a:r>
            <a:r>
              <a:rPr lang="en-US" sz="1200" spc="-25" dirty="0" err="1" smtClean="0">
                <a:latin typeface="Arial"/>
                <a:cs typeface="Arial"/>
              </a:rPr>
              <a:t>hdfs</a:t>
            </a:r>
            <a:r>
              <a:rPr lang="en-US" sz="1200" spc="-25" dirty="0" smtClean="0">
                <a:latin typeface="Arial"/>
                <a:cs typeface="Arial"/>
              </a:rPr>
              <a:t>. Loading </a:t>
            </a:r>
            <a:r>
              <a:rPr lang="en-US" sz="1200" spc="-20" dirty="0" smtClean="0">
                <a:latin typeface="Arial"/>
                <a:cs typeface="Arial"/>
              </a:rPr>
              <a:t>the file </a:t>
            </a:r>
            <a:r>
              <a:rPr lang="en-US" sz="1200" spc="-30" dirty="0" smtClean="0">
                <a:latin typeface="Arial"/>
                <a:cs typeface="Arial"/>
              </a:rPr>
              <a:t>creates </a:t>
            </a:r>
            <a:r>
              <a:rPr lang="en-US" sz="1200" spc="-5" dirty="0" smtClean="0">
                <a:latin typeface="Arial"/>
                <a:cs typeface="Arial"/>
              </a:rPr>
              <a:t>a </a:t>
            </a:r>
            <a:r>
              <a:rPr lang="en-US" sz="1200" spc="-20" dirty="0" smtClean="0">
                <a:latin typeface="Arial"/>
                <a:cs typeface="Arial"/>
              </a:rPr>
              <a:t>RDD, </a:t>
            </a:r>
            <a:r>
              <a:rPr lang="en-US" sz="1200" spc="-25" dirty="0" smtClean="0">
                <a:latin typeface="Arial"/>
                <a:cs typeface="Arial"/>
              </a:rPr>
              <a:t>which </a:t>
            </a:r>
            <a:r>
              <a:rPr lang="en-US" sz="1200" spc="-15" dirty="0" smtClean="0">
                <a:latin typeface="Arial"/>
                <a:cs typeface="Arial"/>
              </a:rPr>
              <a:t>is </a:t>
            </a:r>
            <a:r>
              <a:rPr lang="en-US" sz="1200" spc="-20" dirty="0" smtClean="0">
                <a:latin typeface="Arial"/>
                <a:cs typeface="Arial"/>
              </a:rPr>
              <a:t>only </a:t>
            </a:r>
            <a:r>
              <a:rPr lang="en-US" sz="1200" spc="-5" dirty="0" smtClean="0">
                <a:latin typeface="Arial"/>
                <a:cs typeface="Arial"/>
              </a:rPr>
              <a:t>a </a:t>
            </a:r>
            <a:r>
              <a:rPr lang="en-US" sz="1200" spc="-25" dirty="0" smtClean="0">
                <a:latin typeface="Arial"/>
                <a:cs typeface="Arial"/>
              </a:rPr>
              <a:t>pointer </a:t>
            </a:r>
            <a:r>
              <a:rPr lang="en-US" sz="1200" spc="-20" dirty="0" smtClean="0">
                <a:latin typeface="Arial"/>
                <a:cs typeface="Arial"/>
              </a:rPr>
              <a:t>to  </a:t>
            </a:r>
            <a:r>
              <a:rPr lang="en-US" sz="1200" spc="-25" dirty="0" smtClean="0">
                <a:latin typeface="Arial"/>
                <a:cs typeface="Arial"/>
              </a:rPr>
              <a:t>the </a:t>
            </a:r>
            <a:r>
              <a:rPr lang="en-US" sz="1200" spc="-20" dirty="0" smtClean="0">
                <a:latin typeface="Arial"/>
                <a:cs typeface="Arial"/>
              </a:rPr>
              <a:t>file. The </a:t>
            </a:r>
            <a:r>
              <a:rPr lang="en-US" sz="1200" spc="-30" dirty="0" smtClean="0">
                <a:latin typeface="Arial"/>
                <a:cs typeface="Arial"/>
              </a:rPr>
              <a:t>dataset </a:t>
            </a:r>
            <a:r>
              <a:rPr lang="en-US" sz="1200" spc="-15" dirty="0" smtClean="0">
                <a:latin typeface="Arial"/>
                <a:cs typeface="Arial"/>
              </a:rPr>
              <a:t>is </a:t>
            </a:r>
            <a:r>
              <a:rPr lang="en-US" sz="1200" spc="-20" dirty="0" smtClean="0">
                <a:latin typeface="Arial"/>
                <a:cs typeface="Arial"/>
              </a:rPr>
              <a:t>not </a:t>
            </a:r>
            <a:r>
              <a:rPr lang="en-US" sz="1200" spc="-25" dirty="0" smtClean="0">
                <a:latin typeface="Arial"/>
                <a:cs typeface="Arial"/>
              </a:rPr>
              <a:t>loaded </a:t>
            </a:r>
            <a:r>
              <a:rPr lang="en-US" sz="1200" spc="-20" dirty="0" smtClean="0">
                <a:latin typeface="Arial"/>
                <a:cs typeface="Arial"/>
              </a:rPr>
              <a:t>into memory </a:t>
            </a:r>
            <a:r>
              <a:rPr lang="en-US" sz="1200" spc="-35" dirty="0" smtClean="0">
                <a:latin typeface="Arial"/>
                <a:cs typeface="Arial"/>
              </a:rPr>
              <a:t>yet. </a:t>
            </a:r>
            <a:r>
              <a:rPr lang="en-US" sz="1200" spc="-25" dirty="0" smtClean="0">
                <a:latin typeface="Arial"/>
                <a:cs typeface="Arial"/>
              </a:rPr>
              <a:t>Nothing </a:t>
            </a:r>
            <a:r>
              <a:rPr lang="en-US" sz="1200" spc="-30" dirty="0" smtClean="0">
                <a:latin typeface="Arial"/>
                <a:cs typeface="Arial"/>
              </a:rPr>
              <a:t>will </a:t>
            </a:r>
            <a:r>
              <a:rPr lang="en-US" sz="1200" spc="-25" dirty="0" smtClean="0">
                <a:latin typeface="Arial"/>
                <a:cs typeface="Arial"/>
              </a:rPr>
              <a:t>happen until </a:t>
            </a:r>
            <a:r>
              <a:rPr lang="en-US" sz="1200" spc="-15" dirty="0" smtClean="0">
                <a:latin typeface="Arial"/>
                <a:cs typeface="Arial"/>
              </a:rPr>
              <a:t>some  </a:t>
            </a:r>
            <a:r>
              <a:rPr lang="en-US" sz="1200" spc="-30" dirty="0" smtClean="0">
                <a:latin typeface="Arial"/>
                <a:cs typeface="Arial"/>
              </a:rPr>
              <a:t>action </a:t>
            </a:r>
            <a:r>
              <a:rPr lang="en-US" sz="1200" spc="-15" dirty="0" smtClean="0">
                <a:latin typeface="Arial"/>
                <a:cs typeface="Arial"/>
              </a:rPr>
              <a:t>is </a:t>
            </a:r>
            <a:r>
              <a:rPr lang="en-US" sz="1200" spc="-25" dirty="0" smtClean="0">
                <a:latin typeface="Arial"/>
                <a:cs typeface="Arial"/>
              </a:rPr>
              <a:t>called. </a:t>
            </a:r>
            <a:r>
              <a:rPr lang="en-US" sz="1200" spc="-15" dirty="0" smtClean="0">
                <a:latin typeface="Arial"/>
                <a:cs typeface="Arial"/>
              </a:rPr>
              <a:t>The </a:t>
            </a:r>
            <a:r>
              <a:rPr lang="en-US" sz="1200" spc="-25" dirty="0" smtClean="0">
                <a:latin typeface="Arial"/>
                <a:cs typeface="Arial"/>
              </a:rPr>
              <a:t>transformation basically updates </a:t>
            </a:r>
            <a:r>
              <a:rPr lang="en-US" sz="1200" spc="-20" dirty="0" smtClean="0">
                <a:latin typeface="Arial"/>
                <a:cs typeface="Arial"/>
              </a:rPr>
              <a:t>the </a:t>
            </a:r>
            <a:r>
              <a:rPr lang="en-US" sz="1200" spc="-25" dirty="0" smtClean="0">
                <a:latin typeface="Arial"/>
                <a:cs typeface="Arial"/>
              </a:rPr>
              <a:t>direct </a:t>
            </a:r>
            <a:r>
              <a:rPr lang="en-US" sz="1200" spc="-30" dirty="0" smtClean="0">
                <a:latin typeface="Arial"/>
                <a:cs typeface="Arial"/>
              </a:rPr>
              <a:t>acyclic graph</a:t>
            </a:r>
            <a:r>
              <a:rPr lang="en-US" sz="1200" spc="-265" dirty="0" smtClean="0">
                <a:latin typeface="Arial"/>
                <a:cs typeface="Arial"/>
              </a:rPr>
              <a:t> </a:t>
            </a:r>
            <a:r>
              <a:rPr lang="en-US" sz="1200" spc="-25" dirty="0" smtClean="0">
                <a:latin typeface="Arial"/>
                <a:cs typeface="Arial"/>
              </a:rPr>
              <a:t>(DAG).</a:t>
            </a:r>
            <a:endParaRPr lang="en-US" sz="1200" dirty="0" smtClean="0">
              <a:latin typeface="Arial"/>
              <a:cs typeface="Arial"/>
            </a:endParaRPr>
          </a:p>
          <a:p>
            <a:pPr marL="12700" marR="34925">
              <a:lnSpc>
                <a:spcPts val="1610"/>
              </a:lnSpc>
              <a:spcBef>
                <a:spcPts val="645"/>
              </a:spcBef>
            </a:pPr>
            <a:r>
              <a:rPr lang="en-US" sz="1200" spc="-15" dirty="0" smtClean="0">
                <a:latin typeface="Arial"/>
                <a:cs typeface="Arial"/>
              </a:rPr>
              <a:t>So</a:t>
            </a:r>
            <a:r>
              <a:rPr lang="en-US" sz="1200" spc="-55" dirty="0" smtClean="0">
                <a:latin typeface="Arial"/>
                <a:cs typeface="Arial"/>
              </a:rPr>
              <a:t> </a:t>
            </a:r>
            <a:r>
              <a:rPr lang="en-US" sz="1200" spc="-25" dirty="0" smtClean="0">
                <a:latin typeface="Arial"/>
                <a:cs typeface="Arial"/>
              </a:rPr>
              <a:t>the</a:t>
            </a:r>
            <a:r>
              <a:rPr lang="en-US" sz="1200" spc="-30" dirty="0" smtClean="0">
                <a:latin typeface="Arial"/>
                <a:cs typeface="Arial"/>
              </a:rPr>
              <a:t> transformation</a:t>
            </a:r>
            <a:r>
              <a:rPr lang="en-US" sz="1200" spc="-55" dirty="0" smtClean="0">
                <a:latin typeface="Arial"/>
                <a:cs typeface="Arial"/>
              </a:rPr>
              <a:t> </a:t>
            </a:r>
            <a:r>
              <a:rPr lang="en-US" sz="1200" spc="-25" dirty="0" smtClean="0">
                <a:latin typeface="Arial"/>
                <a:cs typeface="Arial"/>
              </a:rPr>
              <a:t>here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saying</a:t>
            </a:r>
            <a:r>
              <a:rPr lang="en-US" sz="1200" spc="-55" dirty="0" smtClean="0">
                <a:latin typeface="Arial"/>
                <a:cs typeface="Arial"/>
              </a:rPr>
              <a:t> </a:t>
            </a:r>
            <a:r>
              <a:rPr lang="en-US" sz="1200" spc="-15" dirty="0" smtClean="0">
                <a:latin typeface="Arial"/>
                <a:cs typeface="Arial"/>
              </a:rPr>
              <a:t>map</a:t>
            </a:r>
            <a:r>
              <a:rPr lang="en-US" sz="1200" spc="-30" dirty="0" smtClean="0">
                <a:latin typeface="Arial"/>
                <a:cs typeface="Arial"/>
              </a:rPr>
              <a:t> each</a:t>
            </a:r>
            <a:r>
              <a:rPr lang="en-US" sz="1200" spc="-25" dirty="0" smtClean="0">
                <a:latin typeface="Arial"/>
                <a:cs typeface="Arial"/>
              </a:rPr>
              <a:t> line </a:t>
            </a:r>
            <a:r>
              <a:rPr lang="en-US" sz="1200" spc="-5" dirty="0" smtClean="0">
                <a:latin typeface="Arial"/>
                <a:cs typeface="Arial"/>
              </a:rPr>
              <a:t>-</a:t>
            </a:r>
            <a:r>
              <a:rPr lang="en-US" sz="1200" spc="-55" dirty="0" smtClean="0">
                <a:latin typeface="Arial"/>
                <a:cs typeface="Arial"/>
              </a:rPr>
              <a:t> </a:t>
            </a:r>
            <a:r>
              <a:rPr lang="en-US" sz="1200" spc="-20" dirty="0" smtClean="0">
                <a:latin typeface="Arial"/>
                <a:cs typeface="Arial"/>
              </a:rPr>
              <a:t>‘s’</a:t>
            </a:r>
            <a:r>
              <a:rPr lang="en-US" sz="1200" spc="-40" dirty="0" smtClean="0">
                <a:latin typeface="Arial"/>
                <a:cs typeface="Arial"/>
              </a:rPr>
              <a:t> </a:t>
            </a:r>
            <a:r>
              <a:rPr lang="en-US" sz="1200" spc="-5" dirty="0" smtClean="0">
                <a:latin typeface="Arial"/>
                <a:cs typeface="Arial"/>
              </a:rPr>
              <a:t>-</a:t>
            </a:r>
            <a:r>
              <a:rPr lang="en-US" sz="1200" spc="-35" dirty="0" smtClean="0">
                <a:latin typeface="Arial"/>
                <a:cs typeface="Arial"/>
              </a:rPr>
              <a:t> </a:t>
            </a:r>
            <a:r>
              <a:rPr lang="en-US" sz="1200" spc="-20" dirty="0" smtClean="0">
                <a:latin typeface="Arial"/>
                <a:cs typeface="Arial"/>
              </a:rPr>
              <a:t>to</a:t>
            </a:r>
            <a:r>
              <a:rPr lang="en-US" sz="1200" spc="-30" dirty="0" smtClean="0">
                <a:latin typeface="Arial"/>
                <a:cs typeface="Arial"/>
              </a:rPr>
              <a:t> the</a:t>
            </a:r>
            <a:r>
              <a:rPr lang="en-US" sz="1200" spc="-55" dirty="0" smtClean="0">
                <a:latin typeface="Arial"/>
                <a:cs typeface="Arial"/>
              </a:rPr>
              <a:t> </a:t>
            </a:r>
            <a:r>
              <a:rPr lang="en-US" sz="1200" spc="-25" dirty="0" smtClean="0">
                <a:latin typeface="Arial"/>
                <a:cs typeface="Arial"/>
              </a:rPr>
              <a:t>length </a:t>
            </a:r>
            <a:r>
              <a:rPr lang="en-US" sz="1200" spc="-20" dirty="0" smtClean="0">
                <a:latin typeface="Arial"/>
                <a:cs typeface="Arial"/>
              </a:rPr>
              <a:t>of</a:t>
            </a:r>
            <a:r>
              <a:rPr lang="en-US" sz="1200" spc="-50"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5" dirty="0" smtClean="0">
                <a:latin typeface="Arial"/>
                <a:cs typeface="Arial"/>
              </a:rPr>
              <a:t>line. </a:t>
            </a:r>
            <a:r>
              <a:rPr lang="en-US" sz="1200" spc="-30" dirty="0" smtClean="0">
                <a:latin typeface="Arial"/>
                <a:cs typeface="Arial"/>
              </a:rPr>
              <a:t>Then,  </a:t>
            </a:r>
            <a:r>
              <a:rPr lang="en-US" sz="1200" spc="-25" dirty="0" smtClean="0">
                <a:latin typeface="Arial"/>
                <a:cs typeface="Arial"/>
              </a:rPr>
              <a:t>the action operation </a:t>
            </a:r>
            <a:r>
              <a:rPr lang="en-US" sz="1200" spc="-15" dirty="0" smtClean="0">
                <a:latin typeface="Arial"/>
                <a:cs typeface="Arial"/>
              </a:rPr>
              <a:t>is </a:t>
            </a:r>
            <a:r>
              <a:rPr lang="en-US" sz="1200" spc="-25" dirty="0" smtClean="0">
                <a:latin typeface="Arial"/>
                <a:cs typeface="Arial"/>
              </a:rPr>
              <a:t>reducing </a:t>
            </a:r>
            <a:r>
              <a:rPr lang="en-US" sz="1200" spc="-5" dirty="0" smtClean="0">
                <a:latin typeface="Arial"/>
                <a:cs typeface="Arial"/>
              </a:rPr>
              <a:t>it </a:t>
            </a:r>
            <a:r>
              <a:rPr lang="en-US" sz="1200" spc="-20" dirty="0" smtClean="0">
                <a:latin typeface="Arial"/>
                <a:cs typeface="Arial"/>
              </a:rPr>
              <a:t>to </a:t>
            </a:r>
            <a:r>
              <a:rPr lang="en-US" sz="1200" spc="-30" dirty="0" smtClean="0">
                <a:latin typeface="Arial"/>
                <a:cs typeface="Arial"/>
              </a:rPr>
              <a:t>get </a:t>
            </a:r>
            <a:r>
              <a:rPr lang="en-US" sz="1200" spc="-15" dirty="0" smtClean="0">
                <a:latin typeface="Arial"/>
                <a:cs typeface="Arial"/>
              </a:rPr>
              <a:t>the </a:t>
            </a:r>
            <a:r>
              <a:rPr lang="en-US" sz="1200" spc="-25" dirty="0" smtClean="0">
                <a:latin typeface="Arial"/>
                <a:cs typeface="Arial"/>
              </a:rPr>
              <a:t>total length </a:t>
            </a:r>
            <a:r>
              <a:rPr lang="en-US" sz="1200" spc="-10" dirty="0" smtClean="0">
                <a:latin typeface="Arial"/>
                <a:cs typeface="Arial"/>
              </a:rPr>
              <a:t>of </a:t>
            </a:r>
            <a:r>
              <a:rPr lang="en-US" sz="1200" spc="-25" dirty="0" smtClean="0">
                <a:latin typeface="Arial"/>
                <a:cs typeface="Arial"/>
              </a:rPr>
              <a:t>all </a:t>
            </a:r>
            <a:r>
              <a:rPr lang="en-US" sz="1200" spc="-15" dirty="0" smtClean="0">
                <a:latin typeface="Arial"/>
                <a:cs typeface="Arial"/>
              </a:rPr>
              <a:t>the </a:t>
            </a:r>
            <a:r>
              <a:rPr lang="en-US" sz="1200" spc="-25" dirty="0" smtClean="0">
                <a:latin typeface="Arial"/>
                <a:cs typeface="Arial"/>
              </a:rPr>
              <a:t>lines. </a:t>
            </a:r>
            <a:r>
              <a:rPr lang="en-US" sz="1200" spc="-10" dirty="0" smtClean="0">
                <a:latin typeface="Arial"/>
                <a:cs typeface="Arial"/>
              </a:rPr>
              <a:t>When </a:t>
            </a:r>
            <a:r>
              <a:rPr lang="en-US" sz="1200" spc="-20" dirty="0" smtClean="0">
                <a:latin typeface="Arial"/>
                <a:cs typeface="Arial"/>
              </a:rPr>
              <a:t>the </a:t>
            </a:r>
            <a:r>
              <a:rPr lang="en-US" sz="1200" spc="-30" dirty="0" smtClean="0">
                <a:latin typeface="Arial"/>
                <a:cs typeface="Arial"/>
              </a:rPr>
              <a:t>action  </a:t>
            </a:r>
            <a:r>
              <a:rPr lang="en-US" sz="1200" spc="-15" dirty="0" smtClean="0">
                <a:latin typeface="Arial"/>
                <a:cs typeface="Arial"/>
              </a:rPr>
              <a:t>is </a:t>
            </a:r>
            <a:r>
              <a:rPr lang="en-US" sz="1200" spc="-25" dirty="0" smtClean="0">
                <a:latin typeface="Arial"/>
                <a:cs typeface="Arial"/>
              </a:rPr>
              <a:t>called, Spark </a:t>
            </a:r>
            <a:r>
              <a:rPr lang="en-US" sz="1200" spc="-30" dirty="0" smtClean="0">
                <a:latin typeface="Arial"/>
                <a:cs typeface="Arial"/>
              </a:rPr>
              <a:t>goes through </a:t>
            </a:r>
            <a:r>
              <a:rPr lang="en-US" sz="1200" spc="-15" dirty="0" smtClean="0">
                <a:latin typeface="Arial"/>
                <a:cs typeface="Arial"/>
              </a:rPr>
              <a:t>the DAG </a:t>
            </a:r>
            <a:r>
              <a:rPr lang="en-US" sz="1200" spc="-20" dirty="0" smtClean="0">
                <a:latin typeface="Arial"/>
                <a:cs typeface="Arial"/>
              </a:rPr>
              <a:t>and </a:t>
            </a:r>
            <a:r>
              <a:rPr lang="en-US" sz="1200" spc="-30" dirty="0" smtClean="0">
                <a:latin typeface="Arial"/>
                <a:cs typeface="Arial"/>
              </a:rPr>
              <a:t>applies </a:t>
            </a:r>
            <a:r>
              <a:rPr lang="en-US" sz="1200" spc="-25" dirty="0" smtClean="0">
                <a:latin typeface="Arial"/>
                <a:cs typeface="Arial"/>
              </a:rPr>
              <a:t>all </a:t>
            </a:r>
            <a:r>
              <a:rPr lang="en-US" sz="1200" spc="-15" dirty="0" smtClean="0">
                <a:latin typeface="Arial"/>
                <a:cs typeface="Arial"/>
              </a:rPr>
              <a:t>the </a:t>
            </a:r>
            <a:r>
              <a:rPr lang="en-US" sz="1200" spc="-30" dirty="0" smtClean="0">
                <a:latin typeface="Arial"/>
                <a:cs typeface="Arial"/>
              </a:rPr>
              <a:t>transformation </a:t>
            </a:r>
            <a:r>
              <a:rPr lang="en-US" sz="1200" spc="-25" dirty="0" smtClean="0">
                <a:latin typeface="Arial"/>
                <a:cs typeface="Arial"/>
              </a:rPr>
              <a:t>up </a:t>
            </a:r>
            <a:r>
              <a:rPr lang="en-US" sz="1200" spc="-30" dirty="0" smtClean="0">
                <a:latin typeface="Arial"/>
                <a:cs typeface="Arial"/>
              </a:rPr>
              <a:t>until </a:t>
            </a:r>
            <a:r>
              <a:rPr lang="en-US" sz="1200" spc="-25" dirty="0" smtClean="0">
                <a:latin typeface="Arial"/>
                <a:cs typeface="Arial"/>
              </a:rPr>
              <a:t>that  </a:t>
            </a:r>
            <a:r>
              <a:rPr lang="en-US" sz="1200" spc="-30" dirty="0" smtClean="0">
                <a:latin typeface="Arial"/>
                <a:cs typeface="Arial"/>
              </a:rPr>
              <a:t>point, followed </a:t>
            </a:r>
            <a:r>
              <a:rPr lang="en-US" sz="1200" spc="-10" dirty="0" smtClean="0">
                <a:latin typeface="Arial"/>
                <a:cs typeface="Arial"/>
              </a:rPr>
              <a:t>by </a:t>
            </a:r>
            <a:r>
              <a:rPr lang="en-US" sz="1200" spc="-15" dirty="0" smtClean="0">
                <a:latin typeface="Arial"/>
                <a:cs typeface="Arial"/>
              </a:rPr>
              <a:t>the </a:t>
            </a:r>
            <a:r>
              <a:rPr lang="en-US" sz="1200" spc="-25" dirty="0" smtClean="0">
                <a:latin typeface="Arial"/>
                <a:cs typeface="Arial"/>
              </a:rPr>
              <a:t>action </a:t>
            </a:r>
            <a:r>
              <a:rPr lang="en-US" sz="1200" spc="-20" dirty="0" smtClean="0">
                <a:latin typeface="Arial"/>
                <a:cs typeface="Arial"/>
              </a:rPr>
              <a:t>and </a:t>
            </a:r>
            <a:r>
              <a:rPr lang="en-US" sz="1200" spc="-25" dirty="0" smtClean="0">
                <a:latin typeface="Arial"/>
                <a:cs typeface="Arial"/>
              </a:rPr>
              <a:t>then </a:t>
            </a:r>
            <a:r>
              <a:rPr lang="en-US" sz="1200" spc="-5" dirty="0" smtClean="0">
                <a:latin typeface="Arial"/>
                <a:cs typeface="Arial"/>
              </a:rPr>
              <a:t>a</a:t>
            </a:r>
            <a:r>
              <a:rPr lang="en-US" sz="1200" spc="-290" dirty="0" smtClean="0">
                <a:latin typeface="Arial"/>
                <a:cs typeface="Arial"/>
              </a:rPr>
              <a:t> </a:t>
            </a:r>
            <a:r>
              <a:rPr lang="en-US" sz="1200" spc="-25" dirty="0" smtClean="0">
                <a:latin typeface="Arial"/>
                <a:cs typeface="Arial"/>
              </a:rPr>
              <a:t>value </a:t>
            </a:r>
            <a:r>
              <a:rPr lang="en-US" sz="1200" spc="-15" dirty="0" smtClean="0">
                <a:latin typeface="Arial"/>
                <a:cs typeface="Arial"/>
              </a:rPr>
              <a:t>is </a:t>
            </a:r>
            <a:r>
              <a:rPr lang="en-US" sz="1200" spc="-30" dirty="0" smtClean="0">
                <a:latin typeface="Arial"/>
                <a:cs typeface="Arial"/>
              </a:rPr>
              <a:t>returned back </a:t>
            </a:r>
            <a:r>
              <a:rPr lang="en-US" sz="1200" spc="-20" dirty="0" smtClean="0">
                <a:latin typeface="Arial"/>
                <a:cs typeface="Arial"/>
              </a:rPr>
              <a:t>to </a:t>
            </a:r>
            <a:r>
              <a:rPr lang="en-US" sz="1200" spc="-30" dirty="0" smtClean="0">
                <a:latin typeface="Arial"/>
                <a:cs typeface="Arial"/>
              </a:rPr>
              <a:t>the </a:t>
            </a:r>
            <a:r>
              <a:rPr lang="en-US" sz="1200" spc="-25" dirty="0" smtClean="0">
                <a:latin typeface="Arial"/>
                <a:cs typeface="Arial"/>
              </a:rPr>
              <a:t>caller.</a:t>
            </a:r>
            <a:endParaRPr lang="en-US" sz="1200" dirty="0" smtClean="0">
              <a:latin typeface="Arial"/>
              <a:cs typeface="Arial"/>
            </a:endParaRPr>
          </a:p>
          <a:p>
            <a:pPr marL="12700">
              <a:lnSpc>
                <a:spcPct val="100000"/>
              </a:lnSpc>
              <a:spcBef>
                <a:spcPts val="520"/>
              </a:spcBef>
            </a:pPr>
            <a:r>
              <a:rPr lang="en-US" sz="1200" spc="-30" dirty="0" smtClean="0">
                <a:latin typeface="Arial"/>
                <a:cs typeface="Arial"/>
              </a:rPr>
              <a:t>Directed </a:t>
            </a:r>
            <a:r>
              <a:rPr lang="en-US" sz="1200" spc="-25" dirty="0" smtClean="0">
                <a:latin typeface="Arial"/>
                <a:cs typeface="Arial"/>
              </a:rPr>
              <a:t>Acyclic </a:t>
            </a:r>
            <a:r>
              <a:rPr lang="en-US" sz="1200" spc="-30" dirty="0" smtClean="0">
                <a:latin typeface="Arial"/>
                <a:cs typeface="Arial"/>
              </a:rPr>
              <a:t>Graph</a:t>
            </a:r>
            <a:r>
              <a:rPr lang="en-US" sz="1200" spc="-70" dirty="0" smtClean="0">
                <a:latin typeface="Arial"/>
                <a:cs typeface="Arial"/>
              </a:rPr>
              <a:t> </a:t>
            </a:r>
            <a:r>
              <a:rPr lang="en-US" sz="1200" spc="-25" dirty="0" smtClean="0">
                <a:latin typeface="Arial"/>
                <a:cs typeface="Arial"/>
              </a:rPr>
              <a:t>(DAG)</a:t>
            </a:r>
            <a:endParaRPr lang="en-US" sz="1200" dirty="0" smtClean="0">
              <a:latin typeface="Arial"/>
              <a:cs typeface="Arial"/>
            </a:endParaRPr>
          </a:p>
          <a:p>
            <a:pPr marL="470534" marR="5080">
              <a:lnSpc>
                <a:spcPts val="1610"/>
              </a:lnSpc>
              <a:spcBef>
                <a:spcPts val="640"/>
              </a:spcBef>
            </a:pPr>
            <a:r>
              <a:rPr lang="en-US" sz="1200" spc="-20" dirty="0" smtClean="0">
                <a:latin typeface="Arial"/>
                <a:cs typeface="Arial"/>
              </a:rPr>
              <a:t>On </a:t>
            </a:r>
            <a:r>
              <a:rPr lang="en-US" sz="1200" spc="-25" dirty="0" smtClean="0">
                <a:latin typeface="Arial"/>
                <a:cs typeface="Arial"/>
              </a:rPr>
              <a:t>this slide, you </a:t>
            </a:r>
            <a:r>
              <a:rPr lang="en-US" sz="1200" spc="-30" dirty="0" smtClean="0">
                <a:latin typeface="Arial"/>
                <a:cs typeface="Arial"/>
              </a:rPr>
              <a:t>will </a:t>
            </a:r>
            <a:r>
              <a:rPr lang="en-US" sz="1200" spc="-15" dirty="0" smtClean="0">
                <a:latin typeface="Arial"/>
                <a:cs typeface="Arial"/>
              </a:rPr>
              <a:t>see how </a:t>
            </a:r>
            <a:r>
              <a:rPr lang="en-US" sz="1200" spc="-20" dirty="0" smtClean="0">
                <a:latin typeface="Arial"/>
                <a:cs typeface="Arial"/>
              </a:rPr>
              <a:t>to view </a:t>
            </a:r>
            <a:r>
              <a:rPr lang="en-US" sz="1200" spc="-10" dirty="0" smtClean="0">
                <a:latin typeface="Arial"/>
                <a:cs typeface="Arial"/>
              </a:rPr>
              <a:t>the </a:t>
            </a:r>
            <a:r>
              <a:rPr lang="en-US" sz="1200" spc="-20" dirty="0" smtClean="0">
                <a:latin typeface="Arial"/>
                <a:cs typeface="Arial"/>
              </a:rPr>
              <a:t>DAG </a:t>
            </a:r>
            <a:r>
              <a:rPr lang="en-US" sz="1200" spc="-10" dirty="0" smtClean="0">
                <a:latin typeface="Arial"/>
                <a:cs typeface="Arial"/>
              </a:rPr>
              <a:t>of any </a:t>
            </a:r>
            <a:r>
              <a:rPr lang="en-US" sz="1200" spc="-30" dirty="0" smtClean="0">
                <a:latin typeface="Arial"/>
                <a:cs typeface="Arial"/>
              </a:rPr>
              <a:t>particular </a:t>
            </a:r>
            <a:r>
              <a:rPr lang="en-US" sz="1200" spc="-20" dirty="0" smtClean="0">
                <a:latin typeface="Arial"/>
                <a:cs typeface="Arial"/>
              </a:rPr>
              <a:t>RDD. </a:t>
            </a:r>
            <a:r>
              <a:rPr lang="en-US" sz="1200" spc="-5" dirty="0" smtClean="0">
                <a:latin typeface="Arial"/>
                <a:cs typeface="Arial"/>
              </a:rPr>
              <a:t>A </a:t>
            </a:r>
            <a:r>
              <a:rPr lang="en-US" sz="1200" spc="-20" dirty="0" smtClean="0">
                <a:latin typeface="Arial"/>
                <a:cs typeface="Arial"/>
              </a:rPr>
              <a:t>DAG </a:t>
            </a:r>
            <a:r>
              <a:rPr lang="en-US" sz="1200" spc="-15" dirty="0" smtClean="0">
                <a:latin typeface="Arial"/>
                <a:cs typeface="Arial"/>
              </a:rPr>
              <a:t>is  </a:t>
            </a:r>
            <a:r>
              <a:rPr lang="en-US" sz="1200" spc="-30" dirty="0" smtClean="0">
                <a:latin typeface="Arial"/>
                <a:cs typeface="Arial"/>
              </a:rPr>
              <a:t>essentially </a:t>
            </a:r>
            <a:r>
              <a:rPr lang="en-US" sz="1200" spc="-5" dirty="0" smtClean="0">
                <a:latin typeface="Arial"/>
                <a:cs typeface="Arial"/>
              </a:rPr>
              <a:t>a </a:t>
            </a:r>
            <a:r>
              <a:rPr lang="en-US" sz="1200" spc="-25" dirty="0" smtClean="0">
                <a:latin typeface="Arial"/>
                <a:cs typeface="Arial"/>
              </a:rPr>
              <a:t>graph </a:t>
            </a:r>
            <a:r>
              <a:rPr lang="en-US" sz="1200" spc="-20" dirty="0" smtClean="0">
                <a:latin typeface="Arial"/>
                <a:cs typeface="Arial"/>
              </a:rPr>
              <a:t>of </a:t>
            </a:r>
            <a:r>
              <a:rPr lang="en-US" sz="1200" spc="-30" dirty="0" smtClean="0">
                <a:latin typeface="Arial"/>
                <a:cs typeface="Arial"/>
              </a:rPr>
              <a:t>the business logic and </a:t>
            </a:r>
            <a:r>
              <a:rPr lang="en-US" sz="1200" spc="-25" dirty="0" smtClean="0">
                <a:latin typeface="Arial"/>
                <a:cs typeface="Arial"/>
              </a:rPr>
              <a:t>does </a:t>
            </a:r>
            <a:r>
              <a:rPr lang="en-US" sz="1200" spc="-20" dirty="0" smtClean="0">
                <a:latin typeface="Arial"/>
                <a:cs typeface="Arial"/>
              </a:rPr>
              <a:t>not get </a:t>
            </a:r>
            <a:r>
              <a:rPr lang="en-US" sz="1200" spc="-25" dirty="0" smtClean="0">
                <a:latin typeface="Arial"/>
                <a:cs typeface="Arial"/>
              </a:rPr>
              <a:t>executed until an action  </a:t>
            </a:r>
            <a:r>
              <a:rPr lang="en-US" sz="1200" spc="-15" dirty="0" smtClean="0">
                <a:latin typeface="Arial"/>
                <a:cs typeface="Arial"/>
              </a:rPr>
              <a:t>is </a:t>
            </a:r>
            <a:r>
              <a:rPr lang="en-US" sz="1200" spc="-30" dirty="0" smtClean="0">
                <a:latin typeface="Arial"/>
                <a:cs typeface="Arial"/>
              </a:rPr>
              <a:t>called </a:t>
            </a:r>
            <a:r>
              <a:rPr lang="en-US" sz="1200" spc="-5" dirty="0" smtClean="0">
                <a:latin typeface="Arial"/>
                <a:cs typeface="Arial"/>
              </a:rPr>
              <a:t>- </a:t>
            </a:r>
            <a:r>
              <a:rPr lang="en-US" sz="1200" spc="-20" dirty="0" smtClean="0">
                <a:latin typeface="Arial"/>
                <a:cs typeface="Arial"/>
              </a:rPr>
              <a:t>often </a:t>
            </a:r>
            <a:r>
              <a:rPr lang="en-US" sz="1200" spc="-25" dirty="0" smtClean="0">
                <a:latin typeface="Arial"/>
                <a:cs typeface="Arial"/>
              </a:rPr>
              <a:t>called </a:t>
            </a:r>
            <a:r>
              <a:rPr lang="en-US" sz="1200" spc="-15" dirty="0" smtClean="0">
                <a:latin typeface="Arial"/>
                <a:cs typeface="Arial"/>
              </a:rPr>
              <a:t>lazy</a:t>
            </a:r>
            <a:r>
              <a:rPr lang="en-US" sz="1200" spc="-254" dirty="0" smtClean="0">
                <a:latin typeface="Arial"/>
                <a:cs typeface="Arial"/>
              </a:rPr>
              <a:t> </a:t>
            </a:r>
            <a:r>
              <a:rPr lang="en-US" sz="1200" spc="-30" dirty="0" smtClean="0">
                <a:latin typeface="Arial"/>
                <a:cs typeface="Arial"/>
              </a:rPr>
              <a:t>evaluation.</a:t>
            </a:r>
            <a:endParaRPr lang="en-US" sz="12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15" dirty="0" smtClean="0">
                <a:latin typeface="Arial"/>
                <a:cs typeface="Arial"/>
              </a:rPr>
              <a:t>To </a:t>
            </a:r>
            <a:r>
              <a:rPr lang="en-US" sz="1200" spc="-20" dirty="0" smtClean="0">
                <a:latin typeface="Arial"/>
                <a:cs typeface="Arial"/>
              </a:rPr>
              <a:t>view the DAG of </a:t>
            </a:r>
            <a:r>
              <a:rPr lang="en-US" sz="1200" spc="-5" dirty="0" smtClean="0">
                <a:latin typeface="Arial"/>
                <a:cs typeface="Arial"/>
              </a:rPr>
              <a:t>a </a:t>
            </a:r>
            <a:r>
              <a:rPr lang="en-US" sz="1200" spc="-25" dirty="0" smtClean="0">
                <a:latin typeface="Arial"/>
                <a:cs typeface="Arial"/>
              </a:rPr>
              <a:t>RDD </a:t>
            </a:r>
            <a:r>
              <a:rPr lang="en-US" sz="1200" spc="-20" dirty="0" smtClean="0">
                <a:latin typeface="Arial"/>
                <a:cs typeface="Arial"/>
              </a:rPr>
              <a:t>after </a:t>
            </a:r>
            <a:r>
              <a:rPr lang="en-US" sz="1200" spc="-5" dirty="0" smtClean="0">
                <a:latin typeface="Arial"/>
                <a:cs typeface="Arial"/>
              </a:rPr>
              <a:t>a </a:t>
            </a:r>
            <a:r>
              <a:rPr lang="en-US" sz="1200" spc="-20" dirty="0" smtClean="0">
                <a:latin typeface="Arial"/>
                <a:cs typeface="Arial"/>
              </a:rPr>
              <a:t>series of </a:t>
            </a:r>
            <a:r>
              <a:rPr lang="en-US" sz="1200" spc="-30" dirty="0" smtClean="0">
                <a:latin typeface="Arial"/>
                <a:cs typeface="Arial"/>
              </a:rPr>
              <a:t>transformation, </a:t>
            </a:r>
            <a:r>
              <a:rPr lang="en-US" sz="1200" spc="-25" dirty="0" smtClean="0">
                <a:latin typeface="Arial"/>
                <a:cs typeface="Arial"/>
              </a:rPr>
              <a:t>use </a:t>
            </a:r>
            <a:r>
              <a:rPr lang="en-US" sz="1200" spc="-30" dirty="0" smtClean="0">
                <a:latin typeface="Arial"/>
                <a:cs typeface="Arial"/>
              </a:rPr>
              <a:t>the </a:t>
            </a:r>
            <a:r>
              <a:rPr lang="en-US" sz="1200" spc="-25" dirty="0" err="1" smtClean="0">
                <a:latin typeface="Arial"/>
                <a:cs typeface="Arial"/>
              </a:rPr>
              <a:t>toDebugString</a:t>
            </a:r>
            <a:r>
              <a:rPr lang="en-US" sz="1200" spc="-25" dirty="0" smtClean="0">
                <a:latin typeface="Arial"/>
                <a:cs typeface="Arial"/>
              </a:rPr>
              <a:t>  </a:t>
            </a:r>
            <a:r>
              <a:rPr lang="en-US" sz="1200" spc="-30" dirty="0" smtClean="0">
                <a:latin typeface="Arial"/>
                <a:cs typeface="Arial"/>
              </a:rPr>
              <a:t>method </a:t>
            </a:r>
            <a:r>
              <a:rPr lang="en-US" sz="1200" spc="-25" dirty="0" smtClean="0">
                <a:latin typeface="Arial"/>
                <a:cs typeface="Arial"/>
              </a:rPr>
              <a:t>as you </a:t>
            </a:r>
            <a:r>
              <a:rPr lang="en-US" sz="1200" spc="-15" dirty="0" smtClean="0">
                <a:latin typeface="Arial"/>
                <a:cs typeface="Arial"/>
              </a:rPr>
              <a:t>see </a:t>
            </a:r>
            <a:r>
              <a:rPr lang="en-US" sz="1200" spc="-25" dirty="0" smtClean="0">
                <a:latin typeface="Arial"/>
                <a:cs typeface="Arial"/>
              </a:rPr>
              <a:t>here </a:t>
            </a:r>
            <a:r>
              <a:rPr lang="en-US" sz="1200" spc="-10" dirty="0" smtClean="0">
                <a:latin typeface="Arial"/>
                <a:cs typeface="Arial"/>
              </a:rPr>
              <a:t>on </a:t>
            </a:r>
            <a:r>
              <a:rPr lang="en-US" sz="1200" spc="-15" dirty="0" smtClean="0">
                <a:latin typeface="Arial"/>
                <a:cs typeface="Arial"/>
              </a:rPr>
              <a:t>the </a:t>
            </a:r>
            <a:r>
              <a:rPr lang="en-US" sz="1200" spc="-25" dirty="0" smtClean="0">
                <a:latin typeface="Arial"/>
                <a:cs typeface="Arial"/>
              </a:rPr>
              <a:t>slide. </a:t>
            </a:r>
            <a:r>
              <a:rPr lang="en-US" sz="1200" spc="-30" dirty="0" smtClean="0">
                <a:latin typeface="Arial"/>
                <a:cs typeface="Arial"/>
              </a:rPr>
              <a:t>It </a:t>
            </a:r>
            <a:r>
              <a:rPr lang="en-US" sz="1200" spc="-25" dirty="0" smtClean="0">
                <a:latin typeface="Arial"/>
                <a:cs typeface="Arial"/>
              </a:rPr>
              <a:t>will display </a:t>
            </a:r>
            <a:r>
              <a:rPr lang="en-US" sz="1200" spc="-15" dirty="0" smtClean="0">
                <a:latin typeface="Arial"/>
                <a:cs typeface="Arial"/>
              </a:rPr>
              <a:t>the </a:t>
            </a:r>
            <a:r>
              <a:rPr lang="en-US" sz="1200" spc="-25" dirty="0" smtClean="0">
                <a:latin typeface="Arial"/>
                <a:cs typeface="Arial"/>
              </a:rPr>
              <a:t>series </a:t>
            </a:r>
            <a:r>
              <a:rPr lang="en-US" sz="1200" spc="-10" dirty="0" smtClean="0">
                <a:latin typeface="Arial"/>
                <a:cs typeface="Arial"/>
              </a:rPr>
              <a:t>of </a:t>
            </a:r>
            <a:r>
              <a:rPr lang="en-US" sz="1200" spc="-25" dirty="0" smtClean="0">
                <a:latin typeface="Arial"/>
                <a:cs typeface="Arial"/>
              </a:rPr>
              <a:t>transformation </a:t>
            </a:r>
            <a:r>
              <a:rPr lang="en-US" sz="1200" spc="-15" dirty="0" smtClean="0">
                <a:latin typeface="Arial"/>
                <a:cs typeface="Arial"/>
              </a:rPr>
              <a:t>that  </a:t>
            </a:r>
            <a:r>
              <a:rPr lang="en-US" sz="1200" spc="-30" dirty="0" smtClean="0">
                <a:latin typeface="Arial"/>
                <a:cs typeface="Arial"/>
              </a:rPr>
              <a:t>Spark will </a:t>
            </a:r>
            <a:r>
              <a:rPr lang="en-US" sz="1200" spc="-25" dirty="0" smtClean="0">
                <a:latin typeface="Arial"/>
                <a:cs typeface="Arial"/>
              </a:rPr>
              <a:t>go through once an action </a:t>
            </a:r>
            <a:r>
              <a:rPr lang="en-US" sz="1200" spc="-15" dirty="0" smtClean="0">
                <a:latin typeface="Arial"/>
                <a:cs typeface="Arial"/>
              </a:rPr>
              <a:t>is </a:t>
            </a:r>
            <a:r>
              <a:rPr lang="en-US" sz="1200" spc="-25" dirty="0" smtClean="0">
                <a:latin typeface="Arial"/>
                <a:cs typeface="Arial"/>
              </a:rPr>
              <a:t>called. You read </a:t>
            </a:r>
            <a:r>
              <a:rPr lang="en-US" sz="1200" spc="-15" dirty="0" smtClean="0">
                <a:latin typeface="Arial"/>
                <a:cs typeface="Arial"/>
              </a:rPr>
              <a:t>it </a:t>
            </a:r>
            <a:r>
              <a:rPr lang="en-US" sz="1200" spc="-25" dirty="0" smtClean="0">
                <a:latin typeface="Arial"/>
                <a:cs typeface="Arial"/>
              </a:rPr>
              <a:t>from </a:t>
            </a:r>
            <a:r>
              <a:rPr lang="en-US" sz="1200" spc="-20" dirty="0" smtClean="0">
                <a:latin typeface="Arial"/>
                <a:cs typeface="Arial"/>
              </a:rPr>
              <a:t>the </a:t>
            </a:r>
            <a:r>
              <a:rPr lang="en-US" sz="1200" spc="-30" dirty="0" smtClean="0">
                <a:latin typeface="Arial"/>
                <a:cs typeface="Arial"/>
              </a:rPr>
              <a:t>bottom up. </a:t>
            </a:r>
            <a:r>
              <a:rPr lang="en-US" sz="1200" spc="-20" dirty="0" smtClean="0">
                <a:latin typeface="Arial"/>
                <a:cs typeface="Arial"/>
              </a:rPr>
              <a:t>In </a:t>
            </a:r>
            <a:r>
              <a:rPr lang="en-US" sz="1200" spc="-15" dirty="0" smtClean="0">
                <a:latin typeface="Arial"/>
                <a:cs typeface="Arial"/>
              </a:rPr>
              <a:t>the  </a:t>
            </a:r>
            <a:r>
              <a:rPr lang="en-US" sz="1200" spc="-25" dirty="0" smtClean="0">
                <a:latin typeface="Arial"/>
                <a:cs typeface="Arial"/>
              </a:rPr>
              <a:t>sample </a:t>
            </a:r>
            <a:r>
              <a:rPr lang="en-US" sz="1200" spc="-20" dirty="0" smtClean="0">
                <a:latin typeface="Arial"/>
                <a:cs typeface="Arial"/>
              </a:rPr>
              <a:t>DAG shown </a:t>
            </a:r>
            <a:r>
              <a:rPr lang="en-US" sz="1200" spc="-10" dirty="0" smtClean="0">
                <a:latin typeface="Arial"/>
                <a:cs typeface="Arial"/>
              </a:rPr>
              <a:t>on </a:t>
            </a:r>
            <a:r>
              <a:rPr lang="en-US" sz="1200" spc="-20" dirty="0" smtClean="0">
                <a:latin typeface="Arial"/>
                <a:cs typeface="Arial"/>
              </a:rPr>
              <a:t>the </a:t>
            </a:r>
            <a:r>
              <a:rPr lang="en-US" sz="1200" spc="-25" dirty="0" smtClean="0">
                <a:latin typeface="Arial"/>
                <a:cs typeface="Arial"/>
              </a:rPr>
              <a:t>slide, you </a:t>
            </a:r>
            <a:r>
              <a:rPr lang="en-US" sz="1200" spc="-10" dirty="0" smtClean="0">
                <a:latin typeface="Arial"/>
                <a:cs typeface="Arial"/>
              </a:rPr>
              <a:t>can </a:t>
            </a:r>
            <a:r>
              <a:rPr lang="en-US" sz="1200" spc="-25" dirty="0" smtClean="0">
                <a:latin typeface="Arial"/>
                <a:cs typeface="Arial"/>
              </a:rPr>
              <a:t>see that </a:t>
            </a:r>
            <a:r>
              <a:rPr lang="en-US" sz="1200" spc="-15" dirty="0" smtClean="0">
                <a:latin typeface="Arial"/>
                <a:cs typeface="Arial"/>
              </a:rPr>
              <a:t>it </a:t>
            </a:r>
            <a:r>
              <a:rPr lang="en-US" sz="1200" spc="-25" dirty="0" smtClean="0">
                <a:latin typeface="Arial"/>
                <a:cs typeface="Arial"/>
              </a:rPr>
              <a:t>starts as </a:t>
            </a:r>
            <a:r>
              <a:rPr lang="en-US" sz="1200" spc="-5" dirty="0" smtClean="0">
                <a:latin typeface="Arial"/>
                <a:cs typeface="Arial"/>
              </a:rPr>
              <a:t>a </a:t>
            </a:r>
            <a:r>
              <a:rPr lang="en-US" sz="1200" spc="-25" dirty="0" err="1" smtClean="0">
                <a:latin typeface="Arial"/>
                <a:cs typeface="Arial"/>
              </a:rPr>
              <a:t>textFile</a:t>
            </a:r>
            <a:r>
              <a:rPr lang="en-US" sz="1200" spc="-25" dirty="0" smtClean="0">
                <a:latin typeface="Arial"/>
                <a:cs typeface="Arial"/>
              </a:rPr>
              <a:t> </a:t>
            </a:r>
            <a:r>
              <a:rPr lang="en-US" sz="1200" spc="-20" dirty="0" smtClean="0">
                <a:latin typeface="Arial"/>
                <a:cs typeface="Arial"/>
              </a:rPr>
              <a:t>and </a:t>
            </a:r>
            <a:r>
              <a:rPr lang="en-US" sz="1200" spc="-25" dirty="0" smtClean="0">
                <a:latin typeface="Arial"/>
                <a:cs typeface="Arial"/>
              </a:rPr>
              <a:t>goes  through </a:t>
            </a:r>
            <a:r>
              <a:rPr lang="en-US" sz="1200" spc="-5" dirty="0" smtClean="0">
                <a:latin typeface="Arial"/>
                <a:cs typeface="Arial"/>
              </a:rPr>
              <a:t>a </a:t>
            </a:r>
            <a:r>
              <a:rPr lang="en-US" sz="1200" spc="-20" dirty="0" smtClean="0">
                <a:latin typeface="Arial"/>
                <a:cs typeface="Arial"/>
              </a:rPr>
              <a:t>series of </a:t>
            </a:r>
            <a:r>
              <a:rPr lang="en-US" sz="1200" spc="-30" dirty="0" smtClean="0">
                <a:latin typeface="Arial"/>
                <a:cs typeface="Arial"/>
              </a:rPr>
              <a:t>transformation </a:t>
            </a:r>
            <a:r>
              <a:rPr lang="en-US" sz="1200" spc="-20" dirty="0" smtClean="0">
                <a:latin typeface="Arial"/>
                <a:cs typeface="Arial"/>
              </a:rPr>
              <a:t>such </a:t>
            </a:r>
            <a:r>
              <a:rPr lang="en-US" sz="1200" spc="-10" dirty="0" smtClean="0">
                <a:latin typeface="Arial"/>
                <a:cs typeface="Arial"/>
              </a:rPr>
              <a:t>as </a:t>
            </a:r>
            <a:r>
              <a:rPr lang="en-US" sz="1200" spc="-20" dirty="0" smtClean="0">
                <a:latin typeface="Arial"/>
                <a:cs typeface="Arial"/>
              </a:rPr>
              <a:t>map and </a:t>
            </a:r>
            <a:r>
              <a:rPr lang="en-US" sz="1200" spc="-25" dirty="0" smtClean="0">
                <a:latin typeface="Arial"/>
                <a:cs typeface="Arial"/>
              </a:rPr>
              <a:t>filter, </a:t>
            </a:r>
            <a:r>
              <a:rPr lang="en-US" sz="1200" spc="-30" dirty="0" smtClean="0">
                <a:latin typeface="Arial"/>
                <a:cs typeface="Arial"/>
              </a:rPr>
              <a:t>followed </a:t>
            </a:r>
            <a:r>
              <a:rPr lang="en-US" sz="1200" spc="-10" dirty="0" smtClean="0">
                <a:latin typeface="Arial"/>
                <a:cs typeface="Arial"/>
              </a:rPr>
              <a:t>by </a:t>
            </a:r>
            <a:r>
              <a:rPr lang="en-US" sz="1200" spc="-20" dirty="0" smtClean="0">
                <a:latin typeface="Arial"/>
                <a:cs typeface="Arial"/>
              </a:rPr>
              <a:t>more map  </a:t>
            </a:r>
            <a:r>
              <a:rPr lang="en-US" sz="1200" spc="-30" dirty="0" smtClean="0">
                <a:latin typeface="Arial"/>
                <a:cs typeface="Arial"/>
              </a:rPr>
              <a:t>operations. </a:t>
            </a:r>
            <a:r>
              <a:rPr lang="en-US" sz="1200" spc="-25" dirty="0" smtClean="0">
                <a:latin typeface="Arial"/>
                <a:cs typeface="Arial"/>
              </a:rPr>
              <a:t>Remember, that </a:t>
            </a:r>
            <a:r>
              <a:rPr lang="en-US" sz="1200" spc="-15" dirty="0" smtClean="0">
                <a:latin typeface="Arial"/>
                <a:cs typeface="Arial"/>
              </a:rPr>
              <a:t>it is </a:t>
            </a:r>
            <a:r>
              <a:rPr lang="en-US" sz="1200" spc="-30" dirty="0" smtClean="0">
                <a:latin typeface="Arial"/>
                <a:cs typeface="Arial"/>
              </a:rPr>
              <a:t>this behavior that allows </a:t>
            </a:r>
            <a:r>
              <a:rPr lang="en-US" sz="1200" spc="-20" dirty="0" smtClean="0">
                <a:latin typeface="Arial"/>
                <a:cs typeface="Arial"/>
              </a:rPr>
              <a:t>for </a:t>
            </a:r>
            <a:r>
              <a:rPr lang="en-US" sz="1200" spc="-25" dirty="0" smtClean="0">
                <a:latin typeface="Arial"/>
                <a:cs typeface="Arial"/>
              </a:rPr>
              <a:t>fault tolerance. </a:t>
            </a:r>
            <a:r>
              <a:rPr lang="en-US" sz="1200" spc="-30" dirty="0" smtClean="0">
                <a:latin typeface="Arial"/>
                <a:cs typeface="Arial"/>
              </a:rPr>
              <a:t>If </a:t>
            </a:r>
            <a:r>
              <a:rPr lang="en-US" sz="1200" spc="-5" dirty="0" smtClean="0">
                <a:latin typeface="Arial"/>
                <a:cs typeface="Arial"/>
              </a:rPr>
              <a:t>a </a:t>
            </a:r>
            <a:r>
              <a:rPr lang="en-US" sz="1200" spc="-25" dirty="0" smtClean="0">
                <a:latin typeface="Arial"/>
                <a:cs typeface="Arial"/>
              </a:rPr>
              <a:t>node  </a:t>
            </a:r>
            <a:r>
              <a:rPr lang="en-US" sz="1200" spc="-30" dirty="0" smtClean="0">
                <a:latin typeface="Arial"/>
                <a:cs typeface="Arial"/>
              </a:rPr>
              <a:t>goes </a:t>
            </a:r>
            <a:r>
              <a:rPr lang="en-US" sz="1200" spc="-25" dirty="0" smtClean="0">
                <a:latin typeface="Arial"/>
                <a:cs typeface="Arial"/>
              </a:rPr>
              <a:t>offline </a:t>
            </a:r>
            <a:r>
              <a:rPr lang="en-US" sz="1200" spc="-20" dirty="0" smtClean="0">
                <a:latin typeface="Arial"/>
                <a:cs typeface="Arial"/>
              </a:rPr>
              <a:t>and comes </a:t>
            </a:r>
            <a:r>
              <a:rPr lang="en-US" sz="1200" spc="-25" dirty="0" smtClean="0">
                <a:latin typeface="Arial"/>
                <a:cs typeface="Arial"/>
              </a:rPr>
              <a:t>back </a:t>
            </a:r>
            <a:r>
              <a:rPr lang="en-US" sz="1200" spc="-30" dirty="0" smtClean="0">
                <a:latin typeface="Arial"/>
                <a:cs typeface="Arial"/>
              </a:rPr>
              <a:t>on, </a:t>
            </a:r>
            <a:r>
              <a:rPr lang="en-US" sz="1200" spc="-25" dirty="0" smtClean="0">
                <a:latin typeface="Arial"/>
                <a:cs typeface="Arial"/>
              </a:rPr>
              <a:t>all </a:t>
            </a:r>
            <a:r>
              <a:rPr lang="en-US" sz="1200" spc="-15" dirty="0" smtClean="0">
                <a:latin typeface="Arial"/>
                <a:cs typeface="Arial"/>
              </a:rPr>
              <a:t>it </a:t>
            </a:r>
            <a:r>
              <a:rPr lang="en-US" sz="1200" spc="-20" dirty="0" smtClean="0">
                <a:latin typeface="Arial"/>
                <a:cs typeface="Arial"/>
              </a:rPr>
              <a:t>has to </a:t>
            </a:r>
            <a:r>
              <a:rPr lang="en-US" sz="1200" spc="-10" dirty="0" smtClean="0">
                <a:latin typeface="Arial"/>
                <a:cs typeface="Arial"/>
              </a:rPr>
              <a:t>do </a:t>
            </a:r>
            <a:r>
              <a:rPr lang="en-US" sz="1200" spc="-15" dirty="0" smtClean="0">
                <a:latin typeface="Arial"/>
                <a:cs typeface="Arial"/>
              </a:rPr>
              <a:t>is </a:t>
            </a:r>
            <a:r>
              <a:rPr lang="en-US" sz="1200" spc="-20" dirty="0" smtClean="0">
                <a:latin typeface="Arial"/>
                <a:cs typeface="Arial"/>
              </a:rPr>
              <a:t>just </a:t>
            </a:r>
            <a:r>
              <a:rPr lang="en-US" sz="1200" spc="-25" dirty="0" smtClean="0">
                <a:latin typeface="Arial"/>
                <a:cs typeface="Arial"/>
              </a:rPr>
              <a:t>grab </a:t>
            </a:r>
            <a:r>
              <a:rPr lang="en-US" sz="1200" spc="-5" dirty="0" smtClean="0">
                <a:latin typeface="Arial"/>
                <a:cs typeface="Arial"/>
              </a:rPr>
              <a:t>a </a:t>
            </a:r>
            <a:r>
              <a:rPr lang="en-US" sz="1200" spc="-15" dirty="0" smtClean="0">
                <a:latin typeface="Arial"/>
                <a:cs typeface="Arial"/>
              </a:rPr>
              <a:t>copy </a:t>
            </a:r>
            <a:r>
              <a:rPr lang="en-US" sz="1200" spc="-20" dirty="0" smtClean="0">
                <a:latin typeface="Arial"/>
                <a:cs typeface="Arial"/>
              </a:rPr>
              <a:t>of this </a:t>
            </a:r>
            <a:r>
              <a:rPr lang="en-US" sz="1200" spc="-25" dirty="0" smtClean="0">
                <a:latin typeface="Arial"/>
                <a:cs typeface="Arial"/>
              </a:rPr>
              <a:t>from </a:t>
            </a:r>
            <a:r>
              <a:rPr lang="en-US" sz="1200" spc="-5" dirty="0" smtClean="0">
                <a:latin typeface="Arial"/>
                <a:cs typeface="Arial"/>
              </a:rPr>
              <a:t>a  </a:t>
            </a:r>
            <a:r>
              <a:rPr lang="en-US" sz="1200" spc="-30" dirty="0" smtClean="0">
                <a:latin typeface="Arial"/>
                <a:cs typeface="Arial"/>
              </a:rPr>
              <a:t>neighboring </a:t>
            </a:r>
            <a:r>
              <a:rPr lang="en-US" sz="1200" spc="-25" dirty="0" smtClean="0">
                <a:latin typeface="Arial"/>
                <a:cs typeface="Arial"/>
              </a:rPr>
              <a:t>node </a:t>
            </a:r>
            <a:r>
              <a:rPr lang="en-US" sz="1200" spc="-30" dirty="0" smtClean="0">
                <a:latin typeface="Arial"/>
                <a:cs typeface="Arial"/>
              </a:rPr>
              <a:t>and rebuild </a:t>
            </a:r>
            <a:r>
              <a:rPr lang="en-US" sz="1200" spc="-20" dirty="0" smtClean="0">
                <a:latin typeface="Arial"/>
                <a:cs typeface="Arial"/>
              </a:rPr>
              <a:t>the </a:t>
            </a:r>
            <a:r>
              <a:rPr lang="en-US" sz="1200" spc="-25" dirty="0" smtClean="0">
                <a:latin typeface="Arial"/>
                <a:cs typeface="Arial"/>
              </a:rPr>
              <a:t>graph </a:t>
            </a:r>
            <a:r>
              <a:rPr lang="en-US" sz="1200" spc="-30" dirty="0" smtClean="0">
                <a:latin typeface="Arial"/>
                <a:cs typeface="Arial"/>
              </a:rPr>
              <a:t>back </a:t>
            </a:r>
            <a:r>
              <a:rPr lang="en-US" sz="1200" spc="-20" dirty="0" smtClean="0">
                <a:latin typeface="Arial"/>
                <a:cs typeface="Arial"/>
              </a:rPr>
              <a:t>to </a:t>
            </a:r>
            <a:r>
              <a:rPr lang="en-US" sz="1200" spc="-25" dirty="0" smtClean="0">
                <a:latin typeface="Arial"/>
                <a:cs typeface="Arial"/>
              </a:rPr>
              <a:t>where </a:t>
            </a:r>
            <a:r>
              <a:rPr lang="en-US" sz="1200" spc="-15" dirty="0" smtClean="0">
                <a:latin typeface="Arial"/>
                <a:cs typeface="Arial"/>
              </a:rPr>
              <a:t>it </a:t>
            </a:r>
            <a:r>
              <a:rPr lang="en-US" sz="1200" spc="-25" dirty="0" smtClean="0">
                <a:latin typeface="Arial"/>
                <a:cs typeface="Arial"/>
              </a:rPr>
              <a:t>was before </a:t>
            </a:r>
            <a:r>
              <a:rPr lang="en-US" sz="1200" spc="-15" dirty="0" smtClean="0">
                <a:latin typeface="Arial"/>
                <a:cs typeface="Arial"/>
              </a:rPr>
              <a:t>it </a:t>
            </a:r>
            <a:r>
              <a:rPr lang="en-US" sz="1200" spc="-30" dirty="0" smtClean="0">
                <a:latin typeface="Arial"/>
                <a:cs typeface="Arial"/>
              </a:rPr>
              <a:t>went</a:t>
            </a:r>
            <a:r>
              <a:rPr lang="en-US" sz="1200" spc="-185" dirty="0" smtClean="0">
                <a:latin typeface="Arial"/>
                <a:cs typeface="Arial"/>
              </a:rPr>
              <a:t> </a:t>
            </a:r>
            <a:r>
              <a:rPr lang="en-US" sz="1200" spc="-25" dirty="0" smtClean="0">
                <a:latin typeface="Arial"/>
                <a:cs typeface="Arial"/>
              </a:rPr>
              <a:t>offline.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17</a:t>
            </a:fld>
            <a:endParaRPr lang="fr-FR"/>
          </a:p>
        </p:txBody>
      </p:sp>
    </p:spTree>
    <p:extLst>
      <p:ext uri="{BB962C8B-B14F-4D97-AF65-F5344CB8AC3E}">
        <p14:creationId xmlns:p14="http://schemas.microsoft.com/office/powerpoint/2010/main" val="55274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59385">
              <a:lnSpc>
                <a:spcPts val="1610"/>
              </a:lnSpc>
              <a:spcBef>
                <a:spcPts val="660"/>
              </a:spcBef>
            </a:pPr>
            <a:r>
              <a:rPr lang="en-US" sz="1200" spc="-20" dirty="0" smtClean="0">
                <a:latin typeface="Arial"/>
                <a:cs typeface="Arial"/>
              </a:rPr>
              <a:t>In</a:t>
            </a:r>
            <a:r>
              <a:rPr lang="en-US" sz="1200" spc="-6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next</a:t>
            </a:r>
            <a:r>
              <a:rPr lang="en-US" sz="1200" spc="-50" dirty="0" smtClean="0">
                <a:latin typeface="Arial"/>
                <a:cs typeface="Arial"/>
              </a:rPr>
              <a:t> </a:t>
            </a:r>
            <a:r>
              <a:rPr lang="en-US" sz="1200" spc="-25" dirty="0" smtClean="0">
                <a:latin typeface="Arial"/>
                <a:cs typeface="Arial"/>
              </a:rPr>
              <a:t>several</a:t>
            </a:r>
            <a:r>
              <a:rPr lang="en-US" sz="1200" spc="-45" dirty="0" smtClean="0">
                <a:latin typeface="Arial"/>
                <a:cs typeface="Arial"/>
              </a:rPr>
              <a:t> </a:t>
            </a:r>
            <a:r>
              <a:rPr lang="en-US" sz="1200" spc="-25" dirty="0" smtClean="0">
                <a:latin typeface="Arial"/>
                <a:cs typeface="Arial"/>
              </a:rPr>
              <a:t>slides, you</a:t>
            </a:r>
            <a:r>
              <a:rPr lang="en-US" sz="1200" spc="-30" dirty="0" smtClean="0">
                <a:latin typeface="Arial"/>
                <a:cs typeface="Arial"/>
              </a:rPr>
              <a:t> will</a:t>
            </a:r>
            <a:r>
              <a:rPr lang="en-US" sz="1200" spc="-45" dirty="0" smtClean="0">
                <a:latin typeface="Arial"/>
                <a:cs typeface="Arial"/>
              </a:rPr>
              <a:t> </a:t>
            </a:r>
            <a:r>
              <a:rPr lang="en-US" sz="1200" spc="-15" dirty="0" smtClean="0">
                <a:latin typeface="Arial"/>
                <a:cs typeface="Arial"/>
              </a:rPr>
              <a:t>see</a:t>
            </a:r>
            <a:r>
              <a:rPr lang="en-US" sz="1200" spc="-30" dirty="0" smtClean="0">
                <a:latin typeface="Arial"/>
                <a:cs typeface="Arial"/>
              </a:rPr>
              <a:t> </a:t>
            </a:r>
            <a:r>
              <a:rPr lang="en-US" sz="1200" spc="-20" dirty="0" smtClean="0">
                <a:latin typeface="Arial"/>
                <a:cs typeface="Arial"/>
              </a:rPr>
              <a:t>at</a:t>
            </a:r>
            <a:r>
              <a:rPr lang="en-US" sz="1200" spc="-25"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high</a:t>
            </a:r>
            <a:r>
              <a:rPr lang="en-US" sz="1200" spc="-55" dirty="0" smtClean="0">
                <a:latin typeface="Arial"/>
                <a:cs typeface="Arial"/>
              </a:rPr>
              <a:t> </a:t>
            </a:r>
            <a:r>
              <a:rPr lang="en-US" sz="1200" spc="-25" dirty="0" smtClean="0">
                <a:latin typeface="Arial"/>
                <a:cs typeface="Arial"/>
              </a:rPr>
              <a:t>level</a:t>
            </a:r>
            <a:r>
              <a:rPr lang="en-US" sz="1200" spc="-20" dirty="0" smtClean="0">
                <a:latin typeface="Arial"/>
                <a:cs typeface="Arial"/>
              </a:rPr>
              <a:t> </a:t>
            </a:r>
            <a:r>
              <a:rPr lang="en-US" sz="1200" spc="-30" dirty="0" smtClean="0">
                <a:latin typeface="Arial"/>
                <a:cs typeface="Arial"/>
              </a:rPr>
              <a:t>what</a:t>
            </a:r>
            <a:r>
              <a:rPr lang="en-US" sz="1200" spc="-50" dirty="0" smtClean="0">
                <a:latin typeface="Arial"/>
                <a:cs typeface="Arial"/>
              </a:rPr>
              <a:t> </a:t>
            </a:r>
            <a:r>
              <a:rPr lang="en-US" sz="1200" spc="-30" dirty="0" smtClean="0">
                <a:latin typeface="Arial"/>
                <a:cs typeface="Arial"/>
              </a:rPr>
              <a:t>happens</a:t>
            </a:r>
            <a:r>
              <a:rPr lang="en-US" sz="1200" dirty="0" smtClean="0">
                <a:latin typeface="Arial"/>
                <a:cs typeface="Arial"/>
              </a:rPr>
              <a:t> </a:t>
            </a:r>
            <a:r>
              <a:rPr lang="en-US" sz="1200" spc="-30" dirty="0" smtClean="0">
                <a:latin typeface="Arial"/>
                <a:cs typeface="Arial"/>
              </a:rPr>
              <a:t>when</a:t>
            </a:r>
            <a:r>
              <a:rPr lang="en-US" sz="1200" spc="-55" dirty="0" smtClean="0">
                <a:latin typeface="Arial"/>
                <a:cs typeface="Arial"/>
              </a:rPr>
              <a:t> </a:t>
            </a:r>
            <a:r>
              <a:rPr lang="en-US" sz="1200" spc="-10" dirty="0" smtClean="0">
                <a:latin typeface="Arial"/>
                <a:cs typeface="Arial"/>
              </a:rPr>
              <a:t>an</a:t>
            </a:r>
            <a:r>
              <a:rPr lang="en-US" sz="1200" spc="-55" dirty="0" smtClean="0">
                <a:latin typeface="Arial"/>
                <a:cs typeface="Arial"/>
              </a:rPr>
              <a:t> </a:t>
            </a:r>
            <a:r>
              <a:rPr lang="en-US" sz="1200" spc="-20" dirty="0" smtClean="0">
                <a:latin typeface="Arial"/>
                <a:cs typeface="Arial"/>
              </a:rPr>
              <a:t>action</a:t>
            </a:r>
            <a:r>
              <a:rPr lang="en-US" sz="1200" spc="-55" dirty="0" smtClean="0">
                <a:latin typeface="Arial"/>
                <a:cs typeface="Arial"/>
              </a:rPr>
              <a:t> </a:t>
            </a:r>
            <a:r>
              <a:rPr lang="en-US" sz="1200" spc="-15" dirty="0" smtClean="0">
                <a:latin typeface="Arial"/>
                <a:cs typeface="Arial"/>
              </a:rPr>
              <a:t>is  </a:t>
            </a:r>
            <a:r>
              <a:rPr lang="en-US" sz="1200" spc="-30" dirty="0" smtClean="0">
                <a:latin typeface="Arial"/>
                <a:cs typeface="Arial"/>
              </a:rPr>
              <a:t>executed.</a:t>
            </a:r>
            <a:endParaRPr lang="en-US" sz="1200" dirty="0" smtClean="0">
              <a:latin typeface="Arial"/>
              <a:cs typeface="Arial"/>
            </a:endParaRPr>
          </a:p>
          <a:p>
            <a:pPr marL="12700" marR="5080">
              <a:lnSpc>
                <a:spcPct val="95900"/>
              </a:lnSpc>
              <a:spcBef>
                <a:spcPts val="560"/>
              </a:spcBef>
            </a:pPr>
            <a:r>
              <a:rPr lang="en-US" sz="1200" spc="-30" dirty="0" smtClean="0">
                <a:latin typeface="Arial"/>
                <a:cs typeface="Arial"/>
              </a:rPr>
              <a:t>Let's </a:t>
            </a:r>
            <a:r>
              <a:rPr lang="en-US" sz="1200" spc="-25" dirty="0" smtClean="0">
                <a:latin typeface="Arial"/>
                <a:cs typeface="Arial"/>
              </a:rPr>
              <a:t>look </a:t>
            </a:r>
            <a:r>
              <a:rPr lang="en-US" sz="1200" spc="-20" dirty="0" smtClean="0">
                <a:latin typeface="Arial"/>
                <a:cs typeface="Arial"/>
              </a:rPr>
              <a:t>at </a:t>
            </a:r>
            <a:r>
              <a:rPr lang="en-US" sz="1200" spc="-15" dirty="0" smtClean="0">
                <a:latin typeface="Arial"/>
                <a:cs typeface="Arial"/>
              </a:rPr>
              <a:t>the </a:t>
            </a:r>
            <a:r>
              <a:rPr lang="en-US" sz="1200" spc="-25" dirty="0" smtClean="0">
                <a:latin typeface="Arial"/>
                <a:cs typeface="Arial"/>
              </a:rPr>
              <a:t>code first. </a:t>
            </a:r>
            <a:r>
              <a:rPr lang="en-US" sz="1200" spc="-20" dirty="0" smtClean="0">
                <a:latin typeface="Arial"/>
                <a:cs typeface="Arial"/>
              </a:rPr>
              <a:t>The </a:t>
            </a:r>
            <a:r>
              <a:rPr lang="en-US" sz="1200" spc="-30" dirty="0" smtClean="0">
                <a:latin typeface="Arial"/>
                <a:cs typeface="Arial"/>
              </a:rPr>
              <a:t>goal </a:t>
            </a:r>
            <a:r>
              <a:rPr lang="en-US" sz="1200" spc="-25" dirty="0" smtClean="0">
                <a:latin typeface="Arial"/>
                <a:cs typeface="Arial"/>
              </a:rPr>
              <a:t>here </a:t>
            </a:r>
            <a:r>
              <a:rPr lang="en-US" sz="1200" spc="-15" dirty="0" smtClean="0">
                <a:latin typeface="Arial"/>
                <a:cs typeface="Arial"/>
              </a:rPr>
              <a:t>is </a:t>
            </a:r>
            <a:r>
              <a:rPr lang="en-US" sz="1200" spc="-20" dirty="0" smtClean="0">
                <a:latin typeface="Arial"/>
                <a:cs typeface="Arial"/>
              </a:rPr>
              <a:t>to </a:t>
            </a:r>
            <a:r>
              <a:rPr lang="en-US" sz="1200" spc="-25" dirty="0" smtClean="0">
                <a:latin typeface="Arial"/>
                <a:cs typeface="Arial"/>
              </a:rPr>
              <a:t>analyze some </a:t>
            </a:r>
            <a:r>
              <a:rPr lang="en-US" sz="1200" spc="-15" dirty="0" smtClean="0">
                <a:latin typeface="Arial"/>
                <a:cs typeface="Arial"/>
              </a:rPr>
              <a:t>log </a:t>
            </a:r>
            <a:r>
              <a:rPr lang="en-US" sz="1200" spc="-25" dirty="0" smtClean="0">
                <a:latin typeface="Arial"/>
                <a:cs typeface="Arial"/>
              </a:rPr>
              <a:t>files. </a:t>
            </a:r>
            <a:r>
              <a:rPr lang="en-US" sz="1200" spc="-15" dirty="0" smtClean="0">
                <a:latin typeface="Arial"/>
                <a:cs typeface="Arial"/>
              </a:rPr>
              <a:t>The </a:t>
            </a:r>
            <a:r>
              <a:rPr lang="en-US" sz="1200" spc="-25" dirty="0" smtClean="0">
                <a:latin typeface="Arial"/>
                <a:cs typeface="Arial"/>
              </a:rPr>
              <a:t>first line you  </a:t>
            </a:r>
            <a:r>
              <a:rPr lang="en-US" sz="1200" spc="-30" dirty="0" smtClean="0">
                <a:latin typeface="Arial"/>
                <a:cs typeface="Arial"/>
              </a:rPr>
              <a:t>load </a:t>
            </a:r>
            <a:r>
              <a:rPr lang="en-US" sz="1200" spc="-15" dirty="0" smtClean="0">
                <a:latin typeface="Arial"/>
                <a:cs typeface="Arial"/>
              </a:rPr>
              <a:t>the log </a:t>
            </a:r>
            <a:r>
              <a:rPr lang="en-US" sz="1200" spc="-25" dirty="0" smtClean="0">
                <a:latin typeface="Arial"/>
                <a:cs typeface="Arial"/>
              </a:rPr>
              <a:t>from </a:t>
            </a:r>
            <a:r>
              <a:rPr lang="en-US" sz="1200" spc="-20" dirty="0" smtClean="0">
                <a:latin typeface="Arial"/>
                <a:cs typeface="Arial"/>
              </a:rPr>
              <a:t>the </a:t>
            </a:r>
            <a:r>
              <a:rPr lang="en-US" sz="1200" spc="-25" dirty="0" err="1" smtClean="0">
                <a:latin typeface="Arial"/>
                <a:cs typeface="Arial"/>
              </a:rPr>
              <a:t>hadoop</a:t>
            </a:r>
            <a:r>
              <a:rPr lang="en-US" sz="1200" spc="-25" dirty="0" smtClean="0">
                <a:latin typeface="Arial"/>
                <a:cs typeface="Arial"/>
              </a:rPr>
              <a:t> file system. </a:t>
            </a:r>
            <a:r>
              <a:rPr lang="en-US" sz="1200" spc="-20" dirty="0" smtClean="0">
                <a:latin typeface="Arial"/>
                <a:cs typeface="Arial"/>
              </a:rPr>
              <a:t>The </a:t>
            </a:r>
            <a:r>
              <a:rPr lang="en-US" sz="1200" spc="-25" dirty="0" smtClean="0">
                <a:latin typeface="Arial"/>
                <a:cs typeface="Arial"/>
              </a:rPr>
              <a:t>next </a:t>
            </a:r>
            <a:r>
              <a:rPr lang="en-US" sz="1200" spc="-20" dirty="0" smtClean="0">
                <a:latin typeface="Arial"/>
                <a:cs typeface="Arial"/>
              </a:rPr>
              <a:t>two </a:t>
            </a:r>
            <a:r>
              <a:rPr lang="en-US" sz="1200" spc="-30" dirty="0" smtClean="0">
                <a:latin typeface="Arial"/>
                <a:cs typeface="Arial"/>
              </a:rPr>
              <a:t>lines </a:t>
            </a:r>
            <a:r>
              <a:rPr lang="en-US" sz="1200" spc="-35" dirty="0" smtClean="0">
                <a:latin typeface="Arial"/>
                <a:cs typeface="Arial"/>
              </a:rPr>
              <a:t>you </a:t>
            </a:r>
            <a:r>
              <a:rPr lang="en-US" sz="1200" spc="-30" dirty="0" smtClean="0">
                <a:latin typeface="Arial"/>
                <a:cs typeface="Arial"/>
              </a:rPr>
              <a:t>filter </a:t>
            </a:r>
            <a:r>
              <a:rPr lang="en-US" sz="1200" spc="-20" dirty="0" smtClean="0">
                <a:latin typeface="Arial"/>
                <a:cs typeface="Arial"/>
              </a:rPr>
              <a:t>out the</a:t>
            </a:r>
            <a:r>
              <a:rPr lang="en-US" sz="1200" spc="-250" dirty="0" smtClean="0">
                <a:latin typeface="Arial"/>
                <a:cs typeface="Arial"/>
              </a:rPr>
              <a:t> </a:t>
            </a:r>
            <a:r>
              <a:rPr lang="en-US" sz="1200" spc="-30" dirty="0" smtClean="0">
                <a:latin typeface="Arial"/>
                <a:cs typeface="Arial"/>
              </a:rPr>
              <a:t>messages  </a:t>
            </a:r>
            <a:r>
              <a:rPr lang="en-US" sz="1200" spc="-25" dirty="0" smtClean="0">
                <a:latin typeface="Arial"/>
                <a:cs typeface="Arial"/>
              </a:rPr>
              <a:t>within</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15" dirty="0" smtClean="0">
                <a:latin typeface="Arial"/>
                <a:cs typeface="Arial"/>
              </a:rPr>
              <a:t>log</a:t>
            </a:r>
            <a:r>
              <a:rPr lang="en-US" sz="1200" spc="-60" dirty="0" smtClean="0">
                <a:latin typeface="Arial"/>
                <a:cs typeface="Arial"/>
              </a:rPr>
              <a:t> </a:t>
            </a:r>
            <a:r>
              <a:rPr lang="en-US" sz="1200" spc="-25" dirty="0" smtClean="0">
                <a:latin typeface="Arial"/>
                <a:cs typeface="Arial"/>
              </a:rPr>
              <a:t>errors.</a:t>
            </a:r>
            <a:r>
              <a:rPr lang="en-US" sz="1200" spc="-50" dirty="0" smtClean="0">
                <a:latin typeface="Arial"/>
                <a:cs typeface="Arial"/>
              </a:rPr>
              <a:t> </a:t>
            </a:r>
            <a:r>
              <a:rPr lang="en-US" sz="1200" spc="-25" dirty="0" smtClean="0">
                <a:latin typeface="Arial"/>
                <a:cs typeface="Arial"/>
              </a:rPr>
              <a:t>Before</a:t>
            </a:r>
            <a:r>
              <a:rPr lang="en-US" sz="1200" spc="-35" dirty="0" smtClean="0">
                <a:latin typeface="Arial"/>
                <a:cs typeface="Arial"/>
              </a:rPr>
              <a:t> </a:t>
            </a:r>
            <a:r>
              <a:rPr lang="en-US" sz="1200" spc="-25" dirty="0" smtClean="0">
                <a:latin typeface="Arial"/>
                <a:cs typeface="Arial"/>
              </a:rPr>
              <a:t>you</a:t>
            </a:r>
            <a:r>
              <a:rPr lang="en-US" sz="1200" spc="-55" dirty="0" smtClean="0">
                <a:latin typeface="Arial"/>
                <a:cs typeface="Arial"/>
              </a:rPr>
              <a:t> </a:t>
            </a:r>
            <a:r>
              <a:rPr lang="en-US" sz="1200" spc="-20" dirty="0" smtClean="0">
                <a:latin typeface="Arial"/>
                <a:cs typeface="Arial"/>
              </a:rPr>
              <a:t>invoke</a:t>
            </a:r>
            <a:r>
              <a:rPr lang="en-US" sz="1200" spc="-55" dirty="0" smtClean="0">
                <a:latin typeface="Arial"/>
                <a:cs typeface="Arial"/>
              </a:rPr>
              <a:t> </a:t>
            </a:r>
            <a:r>
              <a:rPr lang="en-US" sz="1200" spc="-15" dirty="0" smtClean="0">
                <a:latin typeface="Arial"/>
                <a:cs typeface="Arial"/>
              </a:rPr>
              <a:t>some</a:t>
            </a:r>
            <a:r>
              <a:rPr lang="en-US" sz="1200" spc="-60" dirty="0" smtClean="0">
                <a:latin typeface="Arial"/>
                <a:cs typeface="Arial"/>
              </a:rPr>
              <a:t> </a:t>
            </a:r>
            <a:r>
              <a:rPr lang="en-US" sz="1200" spc="-25" dirty="0" smtClean="0">
                <a:latin typeface="Arial"/>
                <a:cs typeface="Arial"/>
              </a:rPr>
              <a:t>action</a:t>
            </a:r>
            <a:r>
              <a:rPr lang="en-US" sz="1200" spc="-55" dirty="0" smtClean="0">
                <a:latin typeface="Arial"/>
                <a:cs typeface="Arial"/>
              </a:rPr>
              <a:t> </a:t>
            </a:r>
            <a:r>
              <a:rPr lang="en-US" sz="1200" spc="-10" dirty="0" smtClean="0">
                <a:latin typeface="Arial"/>
                <a:cs typeface="Arial"/>
              </a:rPr>
              <a:t>on</a:t>
            </a:r>
            <a:r>
              <a:rPr lang="en-US" sz="1200" spc="-60" dirty="0" smtClean="0">
                <a:latin typeface="Arial"/>
                <a:cs typeface="Arial"/>
              </a:rPr>
              <a:t> </a:t>
            </a:r>
            <a:r>
              <a:rPr lang="en-US" sz="1200" spc="-20" dirty="0" smtClean="0">
                <a:latin typeface="Arial"/>
                <a:cs typeface="Arial"/>
              </a:rPr>
              <a:t>it,</a:t>
            </a:r>
            <a:r>
              <a:rPr lang="en-US" sz="1200" spc="-5" dirty="0" smtClean="0">
                <a:latin typeface="Arial"/>
                <a:cs typeface="Arial"/>
              </a:rPr>
              <a:t> </a:t>
            </a:r>
            <a:r>
              <a:rPr lang="en-US" sz="1200" spc="-35" dirty="0" smtClean="0">
                <a:latin typeface="Arial"/>
                <a:cs typeface="Arial"/>
              </a:rPr>
              <a:t>you</a:t>
            </a:r>
            <a:r>
              <a:rPr lang="en-US" sz="1200" spc="-30" dirty="0" smtClean="0">
                <a:latin typeface="Arial"/>
                <a:cs typeface="Arial"/>
              </a:rPr>
              <a:t> tell</a:t>
            </a:r>
            <a:r>
              <a:rPr lang="en-US" sz="1200" spc="-50"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cache</a:t>
            </a:r>
            <a:r>
              <a:rPr lang="en-US" sz="1200" spc="-3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filtered  </a:t>
            </a:r>
            <a:r>
              <a:rPr lang="en-US" sz="1200" spc="-30" dirty="0" smtClean="0">
                <a:latin typeface="Arial"/>
                <a:cs typeface="Arial"/>
              </a:rPr>
              <a:t>dataset;</a:t>
            </a:r>
            <a:r>
              <a:rPr lang="en-US" sz="1200" spc="-60" dirty="0" smtClean="0">
                <a:latin typeface="Arial"/>
                <a:cs typeface="Arial"/>
              </a:rPr>
              <a:t> </a:t>
            </a:r>
            <a:r>
              <a:rPr lang="en-US" sz="1200" spc="-15" dirty="0" smtClean="0">
                <a:latin typeface="Arial"/>
                <a:cs typeface="Arial"/>
              </a:rPr>
              <a:t>it</a:t>
            </a:r>
            <a:r>
              <a:rPr lang="en-US" sz="1200" spc="-30" dirty="0" smtClean="0">
                <a:latin typeface="Arial"/>
                <a:cs typeface="Arial"/>
              </a:rPr>
              <a:t> </a:t>
            </a:r>
            <a:r>
              <a:rPr lang="en-US" sz="1200" spc="-25" dirty="0" smtClean="0">
                <a:latin typeface="Arial"/>
                <a:cs typeface="Arial"/>
              </a:rPr>
              <a:t>doesn't</a:t>
            </a:r>
            <a:r>
              <a:rPr lang="en-US" sz="1200" spc="-60" dirty="0" smtClean="0">
                <a:latin typeface="Arial"/>
                <a:cs typeface="Arial"/>
              </a:rPr>
              <a:t> </a:t>
            </a:r>
            <a:r>
              <a:rPr lang="en-US" sz="1200" spc="-25" dirty="0" smtClean="0">
                <a:latin typeface="Arial"/>
                <a:cs typeface="Arial"/>
              </a:rPr>
              <a:t>actually</a:t>
            </a:r>
            <a:r>
              <a:rPr lang="en-US" sz="1200" spc="-70" dirty="0" smtClean="0">
                <a:latin typeface="Arial"/>
                <a:cs typeface="Arial"/>
              </a:rPr>
              <a:t> </a:t>
            </a:r>
            <a:r>
              <a:rPr lang="en-US" sz="1200" spc="-20" dirty="0" smtClean="0">
                <a:latin typeface="Arial"/>
                <a:cs typeface="Arial"/>
              </a:rPr>
              <a:t>cache</a:t>
            </a:r>
            <a:r>
              <a:rPr lang="en-US" sz="1200" spc="-60" dirty="0" smtClean="0">
                <a:latin typeface="Arial"/>
                <a:cs typeface="Arial"/>
              </a:rPr>
              <a:t> </a:t>
            </a:r>
            <a:r>
              <a:rPr lang="en-US" sz="1200" spc="-15" dirty="0" smtClean="0">
                <a:latin typeface="Arial"/>
                <a:cs typeface="Arial"/>
              </a:rPr>
              <a:t>it</a:t>
            </a:r>
            <a:r>
              <a:rPr lang="en-US" sz="1200" spc="-25" dirty="0" smtClean="0">
                <a:latin typeface="Arial"/>
                <a:cs typeface="Arial"/>
              </a:rPr>
              <a:t> yet</a:t>
            </a:r>
            <a:r>
              <a:rPr lang="en-US" sz="1200" spc="-55" dirty="0" smtClean="0">
                <a:latin typeface="Arial"/>
                <a:cs typeface="Arial"/>
              </a:rPr>
              <a:t> </a:t>
            </a:r>
            <a:r>
              <a:rPr lang="en-US" sz="1200" spc="-25" dirty="0" smtClean="0">
                <a:latin typeface="Arial"/>
                <a:cs typeface="Arial"/>
              </a:rPr>
              <a:t>as </a:t>
            </a:r>
            <a:r>
              <a:rPr lang="en-US" sz="1200" spc="-30" dirty="0" smtClean="0">
                <a:latin typeface="Arial"/>
                <a:cs typeface="Arial"/>
              </a:rPr>
              <a:t>nothing has</a:t>
            </a:r>
            <a:r>
              <a:rPr lang="en-US" sz="1200" spc="-25" dirty="0" smtClean="0">
                <a:latin typeface="Arial"/>
                <a:cs typeface="Arial"/>
              </a:rPr>
              <a:t> been</a:t>
            </a:r>
            <a:r>
              <a:rPr lang="en-US" sz="1200" spc="-30" dirty="0" smtClean="0">
                <a:latin typeface="Arial"/>
                <a:cs typeface="Arial"/>
              </a:rPr>
              <a:t> </a:t>
            </a:r>
            <a:r>
              <a:rPr lang="en-US" sz="1200" spc="-25" dirty="0" smtClean="0">
                <a:latin typeface="Arial"/>
                <a:cs typeface="Arial"/>
              </a:rPr>
              <a:t>done</a:t>
            </a:r>
            <a:r>
              <a:rPr lang="en-US" sz="1200" spc="-60" dirty="0" smtClean="0">
                <a:latin typeface="Arial"/>
                <a:cs typeface="Arial"/>
              </a:rPr>
              <a:t> </a:t>
            </a:r>
            <a:r>
              <a:rPr lang="en-US" sz="1200" spc="-10" dirty="0" smtClean="0">
                <a:latin typeface="Arial"/>
                <a:cs typeface="Arial"/>
              </a:rPr>
              <a:t>up</a:t>
            </a:r>
            <a:r>
              <a:rPr lang="en-US" sz="1200" spc="-55" dirty="0" smtClean="0">
                <a:latin typeface="Arial"/>
                <a:cs typeface="Arial"/>
              </a:rPr>
              <a:t> </a:t>
            </a:r>
            <a:r>
              <a:rPr lang="en-US" sz="1200" spc="-25" dirty="0" smtClean="0">
                <a:latin typeface="Arial"/>
                <a:cs typeface="Arial"/>
              </a:rPr>
              <a:t>until</a:t>
            </a:r>
            <a:r>
              <a:rPr lang="en-US" sz="1200" spc="-50" dirty="0" smtClean="0">
                <a:latin typeface="Arial"/>
                <a:cs typeface="Arial"/>
              </a:rPr>
              <a:t> </a:t>
            </a:r>
            <a:r>
              <a:rPr lang="en-US" sz="1200" spc="-25" dirty="0" smtClean="0">
                <a:latin typeface="Arial"/>
                <a:cs typeface="Arial"/>
              </a:rPr>
              <a:t>this </a:t>
            </a:r>
            <a:r>
              <a:rPr lang="en-US" sz="1200" spc="-20" dirty="0" smtClean="0">
                <a:latin typeface="Arial"/>
                <a:cs typeface="Arial"/>
              </a:rPr>
              <a:t>point.</a:t>
            </a:r>
            <a:endParaRPr lang="en-US" sz="1200" dirty="0" smtClean="0">
              <a:latin typeface="Arial"/>
              <a:cs typeface="Arial"/>
            </a:endParaRPr>
          </a:p>
          <a:p>
            <a:pPr marL="12700" marR="118110">
              <a:lnSpc>
                <a:spcPct val="96700"/>
              </a:lnSpc>
              <a:spcBef>
                <a:spcPts val="585"/>
              </a:spcBef>
            </a:pPr>
            <a:r>
              <a:rPr lang="en-US" sz="1200" spc="-25" dirty="0" smtClean="0">
                <a:latin typeface="Arial"/>
                <a:cs typeface="Arial"/>
              </a:rPr>
              <a:t>Then you </a:t>
            </a:r>
            <a:r>
              <a:rPr lang="en-US" sz="1200" spc="-10" dirty="0" smtClean="0">
                <a:latin typeface="Arial"/>
                <a:cs typeface="Arial"/>
              </a:rPr>
              <a:t>do </a:t>
            </a:r>
            <a:r>
              <a:rPr lang="en-US" sz="1200" spc="-20" dirty="0" smtClean="0">
                <a:latin typeface="Arial"/>
                <a:cs typeface="Arial"/>
              </a:rPr>
              <a:t>more </a:t>
            </a:r>
            <a:r>
              <a:rPr lang="en-US" sz="1200" spc="-25" dirty="0" smtClean="0">
                <a:latin typeface="Arial"/>
                <a:cs typeface="Arial"/>
              </a:rPr>
              <a:t>filters </a:t>
            </a:r>
            <a:r>
              <a:rPr lang="en-US" sz="1200" spc="-5" dirty="0" smtClean="0">
                <a:latin typeface="Arial"/>
                <a:cs typeface="Arial"/>
              </a:rPr>
              <a:t>to </a:t>
            </a:r>
            <a:r>
              <a:rPr lang="en-US" sz="1200" spc="-20" dirty="0" smtClean="0">
                <a:latin typeface="Arial"/>
                <a:cs typeface="Arial"/>
              </a:rPr>
              <a:t>get </a:t>
            </a:r>
            <a:r>
              <a:rPr lang="en-US" sz="1200" spc="-25" dirty="0" smtClean="0">
                <a:latin typeface="Arial"/>
                <a:cs typeface="Arial"/>
              </a:rPr>
              <a:t>specific error messages </a:t>
            </a:r>
            <a:r>
              <a:rPr lang="en-US" sz="1200" spc="-30" dirty="0" smtClean="0">
                <a:latin typeface="Arial"/>
                <a:cs typeface="Arial"/>
              </a:rPr>
              <a:t>relating </a:t>
            </a:r>
            <a:r>
              <a:rPr lang="en-US" sz="1200" spc="-20" dirty="0" smtClean="0">
                <a:latin typeface="Arial"/>
                <a:cs typeface="Arial"/>
              </a:rPr>
              <a:t>to </a:t>
            </a:r>
            <a:r>
              <a:rPr lang="en-US" sz="1200" spc="-25" dirty="0" err="1" smtClean="0">
                <a:latin typeface="Arial"/>
                <a:cs typeface="Arial"/>
              </a:rPr>
              <a:t>mysql</a:t>
            </a:r>
            <a:r>
              <a:rPr lang="en-US" sz="1200" spc="-25" dirty="0" smtClean="0">
                <a:latin typeface="Arial"/>
                <a:cs typeface="Arial"/>
              </a:rPr>
              <a:t> </a:t>
            </a:r>
            <a:r>
              <a:rPr lang="en-US" sz="1200" spc="-20" dirty="0" smtClean="0">
                <a:latin typeface="Arial"/>
                <a:cs typeface="Arial"/>
              </a:rPr>
              <a:t>and </a:t>
            </a:r>
            <a:r>
              <a:rPr lang="en-US" sz="1200" spc="-20" dirty="0" err="1" smtClean="0">
                <a:latin typeface="Arial"/>
                <a:cs typeface="Arial"/>
              </a:rPr>
              <a:t>php</a:t>
            </a:r>
            <a:r>
              <a:rPr lang="en-US" sz="1200" spc="-20" dirty="0" smtClean="0">
                <a:latin typeface="Arial"/>
                <a:cs typeface="Arial"/>
              </a:rPr>
              <a:t>  </a:t>
            </a:r>
            <a:r>
              <a:rPr lang="en-US" sz="1200" spc="-30" dirty="0" smtClean="0">
                <a:latin typeface="Arial"/>
                <a:cs typeface="Arial"/>
              </a:rPr>
              <a:t>followed</a:t>
            </a:r>
            <a:r>
              <a:rPr lang="en-US" sz="1200" spc="-55" dirty="0" smtClean="0">
                <a:latin typeface="Arial"/>
                <a:cs typeface="Arial"/>
              </a:rPr>
              <a:t> </a:t>
            </a:r>
            <a:r>
              <a:rPr lang="en-US" sz="1200" spc="-10" dirty="0" smtClean="0">
                <a:latin typeface="Arial"/>
                <a:cs typeface="Arial"/>
              </a:rPr>
              <a:t>by</a:t>
            </a:r>
            <a:r>
              <a:rPr lang="en-US" sz="1200" spc="-45" dirty="0" smtClean="0">
                <a:latin typeface="Arial"/>
                <a:cs typeface="Arial"/>
              </a:rPr>
              <a:t> </a:t>
            </a:r>
            <a:r>
              <a:rPr lang="en-US" sz="1200" spc="-30" dirty="0" smtClean="0">
                <a:latin typeface="Arial"/>
                <a:cs typeface="Arial"/>
              </a:rPr>
              <a:t>the </a:t>
            </a:r>
            <a:r>
              <a:rPr lang="en-US" sz="1200" spc="-25" dirty="0" smtClean="0">
                <a:latin typeface="Arial"/>
                <a:cs typeface="Arial"/>
              </a:rPr>
              <a:t>count action</a:t>
            </a:r>
            <a:r>
              <a:rPr lang="en-US" sz="1200" spc="-55"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find</a:t>
            </a:r>
            <a:r>
              <a:rPr lang="en-US" sz="1200" spc="-30" dirty="0" smtClean="0">
                <a:latin typeface="Arial"/>
                <a:cs typeface="Arial"/>
              </a:rPr>
              <a:t> </a:t>
            </a:r>
            <a:r>
              <a:rPr lang="en-US" sz="1200" spc="-20" dirty="0" smtClean="0">
                <a:latin typeface="Arial"/>
                <a:cs typeface="Arial"/>
              </a:rPr>
              <a:t>out</a:t>
            </a:r>
            <a:r>
              <a:rPr lang="en-US" sz="1200" spc="-50" dirty="0" smtClean="0">
                <a:latin typeface="Arial"/>
                <a:cs typeface="Arial"/>
              </a:rPr>
              <a:t> </a:t>
            </a:r>
            <a:r>
              <a:rPr lang="en-US" sz="1200" spc="-20" dirty="0" smtClean="0">
                <a:latin typeface="Arial"/>
                <a:cs typeface="Arial"/>
              </a:rPr>
              <a:t>how</a:t>
            </a:r>
            <a:r>
              <a:rPr lang="en-US" sz="1200" spc="-45" dirty="0" smtClean="0">
                <a:latin typeface="Arial"/>
                <a:cs typeface="Arial"/>
              </a:rPr>
              <a:t> </a:t>
            </a:r>
            <a:r>
              <a:rPr lang="en-US" sz="1200" spc="-20" dirty="0" smtClean="0">
                <a:latin typeface="Arial"/>
                <a:cs typeface="Arial"/>
              </a:rPr>
              <a:t>many</a:t>
            </a:r>
            <a:r>
              <a:rPr lang="en-US" sz="1200" spc="-45" dirty="0" smtClean="0">
                <a:latin typeface="Arial"/>
                <a:cs typeface="Arial"/>
              </a:rPr>
              <a:t> </a:t>
            </a:r>
            <a:r>
              <a:rPr lang="en-US" sz="1200" spc="-30" dirty="0" smtClean="0">
                <a:latin typeface="Arial"/>
                <a:cs typeface="Arial"/>
              </a:rPr>
              <a:t>errors</a:t>
            </a:r>
            <a:r>
              <a:rPr lang="en-US" sz="1200" spc="-15" dirty="0" smtClean="0">
                <a:latin typeface="Arial"/>
                <a:cs typeface="Arial"/>
              </a:rPr>
              <a:t> </a:t>
            </a:r>
            <a:r>
              <a:rPr lang="en-US" sz="1200" spc="-25" dirty="0" smtClean="0">
                <a:latin typeface="Arial"/>
                <a:cs typeface="Arial"/>
              </a:rPr>
              <a:t>were</a:t>
            </a:r>
            <a:r>
              <a:rPr lang="en-US" sz="1200" spc="-55" dirty="0" smtClean="0">
                <a:latin typeface="Arial"/>
                <a:cs typeface="Arial"/>
              </a:rPr>
              <a:t> </a:t>
            </a:r>
            <a:r>
              <a:rPr lang="en-US" sz="1200" spc="-25" dirty="0" smtClean="0">
                <a:latin typeface="Arial"/>
                <a:cs typeface="Arial"/>
              </a:rPr>
              <a:t>related</a:t>
            </a:r>
            <a:r>
              <a:rPr lang="en-US" sz="1200" spc="-55"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each</a:t>
            </a:r>
            <a:r>
              <a:rPr lang="en-US" sz="1200" spc="-30"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those  </a:t>
            </a:r>
            <a:r>
              <a:rPr lang="en-US" sz="1200" spc="-30" dirty="0" smtClean="0">
                <a:latin typeface="Arial"/>
                <a:cs typeface="Arial"/>
              </a:rPr>
              <a:t>filters.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18</a:t>
            </a:fld>
            <a:endParaRPr lang="fr-FR"/>
          </a:p>
        </p:txBody>
      </p:sp>
    </p:spTree>
    <p:extLst>
      <p:ext uri="{BB962C8B-B14F-4D97-AF65-F5344CB8AC3E}">
        <p14:creationId xmlns:p14="http://schemas.microsoft.com/office/powerpoint/2010/main" val="2953782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In</a:t>
            </a:r>
            <a:r>
              <a:rPr lang="en-US" sz="1200" spc="-60" dirty="0" smtClean="0">
                <a:latin typeface="Arial"/>
                <a:cs typeface="Arial"/>
              </a:rPr>
              <a:t> </a:t>
            </a:r>
            <a:r>
              <a:rPr lang="en-US" sz="1200" spc="-25" dirty="0" smtClean="0">
                <a:latin typeface="Arial"/>
                <a:cs typeface="Arial"/>
              </a:rPr>
              <a:t>reviewing</a:t>
            </a:r>
            <a:r>
              <a:rPr lang="en-US" sz="1200" spc="-6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steps,</a:t>
            </a:r>
            <a:r>
              <a:rPr lang="en-US" sz="1200" spc="-35" dirty="0" smtClean="0">
                <a:latin typeface="Arial"/>
                <a:cs typeface="Arial"/>
              </a:rPr>
              <a:t> </a:t>
            </a:r>
            <a:r>
              <a:rPr lang="en-US" sz="1200" spc="-25" dirty="0" smtClean="0">
                <a:latin typeface="Arial"/>
                <a:cs typeface="Arial"/>
              </a:rPr>
              <a:t>the</a:t>
            </a:r>
            <a:r>
              <a:rPr lang="en-US" sz="1200" spc="-30" dirty="0" smtClean="0">
                <a:latin typeface="Arial"/>
                <a:cs typeface="Arial"/>
              </a:rPr>
              <a:t> </a:t>
            </a:r>
            <a:r>
              <a:rPr lang="en-US" sz="1200" spc="-25" dirty="0" smtClean="0">
                <a:latin typeface="Arial"/>
                <a:cs typeface="Arial"/>
              </a:rPr>
              <a:t>first</a:t>
            </a:r>
            <a:r>
              <a:rPr lang="en-US" sz="1200" spc="-30" dirty="0" smtClean="0">
                <a:latin typeface="Arial"/>
                <a:cs typeface="Arial"/>
              </a:rPr>
              <a:t> </a:t>
            </a:r>
            <a:r>
              <a:rPr lang="en-US" sz="1200" spc="-25" dirty="0" smtClean="0">
                <a:latin typeface="Arial"/>
                <a:cs typeface="Arial"/>
              </a:rPr>
              <a:t>thing</a:t>
            </a:r>
            <a:r>
              <a:rPr lang="en-US" sz="1200" spc="-60" dirty="0" smtClean="0">
                <a:latin typeface="Arial"/>
                <a:cs typeface="Arial"/>
              </a:rPr>
              <a:t> </a:t>
            </a:r>
            <a:r>
              <a:rPr lang="en-US" sz="1200" spc="-20" dirty="0" smtClean="0">
                <a:latin typeface="Arial"/>
                <a:cs typeface="Arial"/>
              </a:rPr>
              <a:t>that</a:t>
            </a:r>
            <a:r>
              <a:rPr lang="en-US" sz="1200" spc="-25" dirty="0" smtClean="0">
                <a:latin typeface="Arial"/>
                <a:cs typeface="Arial"/>
              </a:rPr>
              <a:t> </a:t>
            </a:r>
            <a:r>
              <a:rPr lang="en-US" sz="1200" spc="-30" dirty="0" smtClean="0">
                <a:latin typeface="Arial"/>
                <a:cs typeface="Arial"/>
              </a:rPr>
              <a:t>happens</a:t>
            </a:r>
            <a:r>
              <a:rPr lang="en-US" sz="1200" spc="-5" dirty="0" smtClean="0">
                <a:latin typeface="Arial"/>
                <a:cs typeface="Arial"/>
              </a:rPr>
              <a:t> </a:t>
            </a:r>
            <a:r>
              <a:rPr lang="en-US" sz="1200" spc="-30" dirty="0" smtClean="0">
                <a:latin typeface="Arial"/>
                <a:cs typeface="Arial"/>
              </a:rPr>
              <a:t>when </a:t>
            </a:r>
            <a:r>
              <a:rPr lang="en-US" sz="1200" spc="-25" dirty="0" smtClean="0">
                <a:latin typeface="Arial"/>
                <a:cs typeface="Arial"/>
              </a:rPr>
              <a:t>you</a:t>
            </a:r>
            <a:r>
              <a:rPr lang="en-US" sz="1200" spc="-60" dirty="0" smtClean="0">
                <a:latin typeface="Arial"/>
                <a:cs typeface="Arial"/>
              </a:rPr>
              <a:t> </a:t>
            </a:r>
            <a:r>
              <a:rPr lang="en-US" sz="1200" spc="-25" dirty="0" smtClean="0">
                <a:latin typeface="Arial"/>
                <a:cs typeface="Arial"/>
              </a:rPr>
              <a:t>load</a:t>
            </a:r>
            <a:r>
              <a:rPr lang="en-US" sz="1200" spc="-55" dirty="0" smtClean="0">
                <a:latin typeface="Arial"/>
                <a:cs typeface="Arial"/>
              </a:rPr>
              <a:t> </a:t>
            </a:r>
            <a:r>
              <a:rPr lang="en-US" sz="1200" spc="-5"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text</a:t>
            </a:r>
            <a:r>
              <a:rPr lang="en-US" sz="1200" spc="-55" dirty="0" smtClean="0">
                <a:latin typeface="Arial"/>
                <a:cs typeface="Arial"/>
              </a:rPr>
              <a:t> </a:t>
            </a:r>
            <a:r>
              <a:rPr lang="en-US" sz="1200" spc="-25" dirty="0" smtClean="0">
                <a:latin typeface="Arial"/>
                <a:cs typeface="Arial"/>
              </a:rPr>
              <a:t>file</a:t>
            </a:r>
            <a:r>
              <a:rPr lang="en-US" sz="1200" spc="-30"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15" dirty="0" smtClean="0">
                <a:latin typeface="Arial"/>
                <a:cs typeface="Arial"/>
              </a:rPr>
              <a:t>the  </a:t>
            </a:r>
            <a:r>
              <a:rPr lang="en-US" sz="1200" spc="-30" dirty="0" smtClean="0">
                <a:latin typeface="Arial"/>
                <a:cs typeface="Arial"/>
              </a:rPr>
              <a:t>data </a:t>
            </a:r>
            <a:r>
              <a:rPr lang="en-US" sz="1200" spc="-15" dirty="0" smtClean="0">
                <a:latin typeface="Arial"/>
                <a:cs typeface="Arial"/>
              </a:rPr>
              <a:t>is </a:t>
            </a:r>
            <a:r>
              <a:rPr lang="en-US" sz="1200" spc="-25" dirty="0" smtClean="0">
                <a:latin typeface="Arial"/>
                <a:cs typeface="Arial"/>
              </a:rPr>
              <a:t>partitioned </a:t>
            </a:r>
            <a:r>
              <a:rPr lang="en-US" sz="1200" spc="-20" dirty="0" smtClean="0">
                <a:latin typeface="Arial"/>
                <a:cs typeface="Arial"/>
              </a:rPr>
              <a:t>into </a:t>
            </a:r>
            <a:r>
              <a:rPr lang="en-US" sz="1200" spc="-25" dirty="0" smtClean="0">
                <a:latin typeface="Arial"/>
                <a:cs typeface="Arial"/>
              </a:rPr>
              <a:t>different blocks across </a:t>
            </a:r>
            <a:r>
              <a:rPr lang="en-US" sz="1200" spc="-15" dirty="0" smtClean="0">
                <a:latin typeface="Arial"/>
                <a:cs typeface="Arial"/>
              </a:rPr>
              <a:t>the</a:t>
            </a:r>
            <a:r>
              <a:rPr lang="en-US" sz="1200" spc="-254"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19</a:t>
            </a:fld>
            <a:endParaRPr lang="fr-FR"/>
          </a:p>
        </p:txBody>
      </p:sp>
    </p:spTree>
    <p:extLst>
      <p:ext uri="{BB962C8B-B14F-4D97-AF65-F5344CB8AC3E}">
        <p14:creationId xmlns:p14="http://schemas.microsoft.com/office/powerpoint/2010/main" val="1590188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5" dirty="0" smtClean="0">
                <a:latin typeface="Arial"/>
                <a:cs typeface="Arial"/>
              </a:rPr>
              <a:t>Then </a:t>
            </a:r>
            <a:r>
              <a:rPr lang="en-US" sz="1200" spc="-20" dirty="0" smtClean="0">
                <a:latin typeface="Arial"/>
                <a:cs typeface="Arial"/>
              </a:rPr>
              <a:t>the driver </a:t>
            </a:r>
            <a:r>
              <a:rPr lang="en-US" sz="1200" spc="-25" dirty="0" smtClean="0">
                <a:latin typeface="Arial"/>
                <a:cs typeface="Arial"/>
              </a:rPr>
              <a:t>sends </a:t>
            </a:r>
            <a:r>
              <a:rPr lang="en-US" sz="1200" spc="-30" dirty="0" smtClean="0">
                <a:latin typeface="Arial"/>
                <a:cs typeface="Arial"/>
              </a:rPr>
              <a:t>the </a:t>
            </a:r>
            <a:r>
              <a:rPr lang="en-US" sz="1200" spc="-25" dirty="0" smtClean="0">
                <a:latin typeface="Arial"/>
                <a:cs typeface="Arial"/>
              </a:rPr>
              <a:t>code </a:t>
            </a:r>
            <a:r>
              <a:rPr lang="en-US" sz="1200" spc="-5" dirty="0" smtClean="0">
                <a:latin typeface="Arial"/>
                <a:cs typeface="Arial"/>
              </a:rPr>
              <a:t>to </a:t>
            </a:r>
            <a:r>
              <a:rPr lang="en-US" sz="1200" spc="-25" dirty="0" smtClean="0">
                <a:latin typeface="Arial"/>
                <a:cs typeface="Arial"/>
              </a:rPr>
              <a:t>be executed on each </a:t>
            </a:r>
            <a:r>
              <a:rPr lang="en-US" sz="1200" spc="-20" dirty="0" smtClean="0">
                <a:latin typeface="Arial"/>
                <a:cs typeface="Arial"/>
              </a:rPr>
              <a:t>block. In </a:t>
            </a:r>
            <a:r>
              <a:rPr lang="en-US" sz="1200" spc="-15" dirty="0" smtClean="0">
                <a:latin typeface="Arial"/>
                <a:cs typeface="Arial"/>
              </a:rPr>
              <a:t>the </a:t>
            </a:r>
            <a:r>
              <a:rPr lang="en-US" sz="1200" spc="-30" dirty="0" smtClean="0">
                <a:latin typeface="Arial"/>
                <a:cs typeface="Arial"/>
              </a:rPr>
              <a:t>example, </a:t>
            </a:r>
            <a:r>
              <a:rPr lang="en-US" sz="1200" spc="-15" dirty="0" smtClean="0">
                <a:latin typeface="Arial"/>
                <a:cs typeface="Arial"/>
              </a:rPr>
              <a:t>it </a:t>
            </a:r>
            <a:r>
              <a:rPr lang="en-US" sz="1200" spc="-30" dirty="0" smtClean="0">
                <a:latin typeface="Arial"/>
                <a:cs typeface="Arial"/>
              </a:rPr>
              <a:t>would  </a:t>
            </a:r>
            <a:r>
              <a:rPr lang="en-US" sz="1200" spc="-25" dirty="0" smtClean="0">
                <a:latin typeface="Arial"/>
                <a:cs typeface="Arial"/>
              </a:rPr>
              <a:t>be </a:t>
            </a:r>
            <a:r>
              <a:rPr lang="en-US" sz="1200" spc="-15" dirty="0" smtClean="0">
                <a:latin typeface="Arial"/>
                <a:cs typeface="Arial"/>
              </a:rPr>
              <a:t>the </a:t>
            </a:r>
            <a:r>
              <a:rPr lang="en-US" sz="1200" spc="-25" dirty="0" smtClean="0">
                <a:latin typeface="Arial"/>
                <a:cs typeface="Arial"/>
              </a:rPr>
              <a:t>various </a:t>
            </a:r>
            <a:r>
              <a:rPr lang="en-US" sz="1200" spc="-30" dirty="0" smtClean="0">
                <a:latin typeface="Arial"/>
                <a:cs typeface="Arial"/>
              </a:rPr>
              <a:t>transformations </a:t>
            </a:r>
            <a:r>
              <a:rPr lang="en-US" sz="1200" spc="-20" dirty="0" smtClean="0">
                <a:latin typeface="Arial"/>
                <a:cs typeface="Arial"/>
              </a:rPr>
              <a:t>and </a:t>
            </a:r>
            <a:r>
              <a:rPr lang="en-US" sz="1200" spc="-25" dirty="0" smtClean="0">
                <a:latin typeface="Arial"/>
                <a:cs typeface="Arial"/>
              </a:rPr>
              <a:t>actions that </a:t>
            </a:r>
            <a:r>
              <a:rPr lang="en-US" sz="1200" spc="-30" dirty="0" smtClean="0">
                <a:latin typeface="Arial"/>
                <a:cs typeface="Arial"/>
              </a:rPr>
              <a:t>will </a:t>
            </a:r>
            <a:r>
              <a:rPr lang="en-US" sz="1200" spc="-10" dirty="0" smtClean="0">
                <a:latin typeface="Arial"/>
                <a:cs typeface="Arial"/>
              </a:rPr>
              <a:t>be </a:t>
            </a:r>
            <a:r>
              <a:rPr lang="en-US" sz="1200" spc="-25" dirty="0" smtClean="0">
                <a:latin typeface="Arial"/>
                <a:cs typeface="Arial"/>
              </a:rPr>
              <a:t>sent </a:t>
            </a:r>
            <a:r>
              <a:rPr lang="en-US" sz="1200" spc="-30" dirty="0" smtClean="0">
                <a:latin typeface="Arial"/>
                <a:cs typeface="Arial"/>
              </a:rPr>
              <a:t>out </a:t>
            </a:r>
            <a:r>
              <a:rPr lang="en-US" sz="1200" spc="-5" dirty="0" smtClean="0">
                <a:latin typeface="Arial"/>
                <a:cs typeface="Arial"/>
              </a:rPr>
              <a:t>to</a:t>
            </a:r>
            <a:r>
              <a:rPr lang="en-US" sz="1200" spc="-275" dirty="0" smtClean="0">
                <a:latin typeface="Arial"/>
                <a:cs typeface="Arial"/>
              </a:rPr>
              <a:t> </a:t>
            </a:r>
            <a:r>
              <a:rPr lang="en-US" sz="1200" spc="-15" dirty="0" smtClean="0">
                <a:latin typeface="Arial"/>
                <a:cs typeface="Arial"/>
              </a:rPr>
              <a:t>the </a:t>
            </a:r>
            <a:r>
              <a:rPr lang="en-US" sz="1200" spc="-30" dirty="0" smtClean="0">
                <a:latin typeface="Arial"/>
                <a:cs typeface="Arial"/>
              </a:rPr>
              <a:t>workers. </a:t>
            </a:r>
            <a:r>
              <a:rPr lang="en-US" sz="1200" spc="-25" dirty="0" smtClean="0">
                <a:latin typeface="Arial"/>
                <a:cs typeface="Arial"/>
              </a:rPr>
              <a:t>Actually,  </a:t>
            </a:r>
            <a:r>
              <a:rPr lang="en-US" sz="1200" spc="-15" dirty="0" smtClean="0">
                <a:latin typeface="Arial"/>
                <a:cs typeface="Arial"/>
              </a:rPr>
              <a:t>it is </a:t>
            </a:r>
            <a:r>
              <a:rPr lang="en-US" sz="1200" spc="-25" dirty="0" smtClean="0">
                <a:latin typeface="Arial"/>
                <a:cs typeface="Arial"/>
              </a:rPr>
              <a:t>the executor </a:t>
            </a:r>
            <a:r>
              <a:rPr lang="en-US" sz="1200" spc="-10" dirty="0" smtClean="0">
                <a:latin typeface="Arial"/>
                <a:cs typeface="Arial"/>
              </a:rPr>
              <a:t>on </a:t>
            </a:r>
            <a:r>
              <a:rPr lang="en-US" sz="1200" spc="-25" dirty="0" smtClean="0">
                <a:latin typeface="Arial"/>
                <a:cs typeface="Arial"/>
              </a:rPr>
              <a:t>each </a:t>
            </a:r>
            <a:r>
              <a:rPr lang="en-US" sz="1200" spc="-30" dirty="0" smtClean="0">
                <a:latin typeface="Arial"/>
                <a:cs typeface="Arial"/>
              </a:rPr>
              <a:t>workers </a:t>
            </a:r>
            <a:r>
              <a:rPr lang="en-US" sz="1200" spc="-25" dirty="0" smtClean="0">
                <a:latin typeface="Arial"/>
                <a:cs typeface="Arial"/>
              </a:rPr>
              <a:t>that </a:t>
            </a:r>
            <a:r>
              <a:rPr lang="en-US" sz="1200" spc="-15" dirty="0" smtClean="0">
                <a:latin typeface="Arial"/>
                <a:cs typeface="Arial"/>
              </a:rPr>
              <a:t>is </a:t>
            </a:r>
            <a:r>
              <a:rPr lang="en-US" sz="1200" spc="-30" dirty="0" smtClean="0">
                <a:latin typeface="Arial"/>
                <a:cs typeface="Arial"/>
              </a:rPr>
              <a:t>going </a:t>
            </a:r>
            <a:r>
              <a:rPr lang="en-US" sz="1200" spc="-20" dirty="0" smtClean="0">
                <a:latin typeface="Arial"/>
                <a:cs typeface="Arial"/>
              </a:rPr>
              <a:t>to </a:t>
            </a:r>
            <a:r>
              <a:rPr lang="en-US" sz="1200" spc="-25" dirty="0" smtClean="0">
                <a:latin typeface="Arial"/>
                <a:cs typeface="Arial"/>
              </a:rPr>
              <a:t>be </a:t>
            </a:r>
            <a:r>
              <a:rPr lang="en-US" sz="1200" spc="-30" dirty="0" smtClean="0">
                <a:latin typeface="Arial"/>
                <a:cs typeface="Arial"/>
              </a:rPr>
              <a:t>performing </a:t>
            </a:r>
            <a:r>
              <a:rPr lang="en-US" sz="1200" spc="-20" dirty="0" smtClean="0">
                <a:latin typeface="Arial"/>
                <a:cs typeface="Arial"/>
              </a:rPr>
              <a:t>the </a:t>
            </a:r>
            <a:r>
              <a:rPr lang="en-US" sz="1200" spc="-30" dirty="0" smtClean="0">
                <a:latin typeface="Arial"/>
                <a:cs typeface="Arial"/>
              </a:rPr>
              <a:t>work </a:t>
            </a:r>
            <a:r>
              <a:rPr lang="en-US" sz="1200" spc="-25" dirty="0" smtClean="0">
                <a:latin typeface="Arial"/>
                <a:cs typeface="Arial"/>
              </a:rPr>
              <a:t>on each  block. You </a:t>
            </a:r>
            <a:r>
              <a:rPr lang="en-US" sz="1200" spc="-30" dirty="0" smtClean="0">
                <a:latin typeface="Arial"/>
                <a:cs typeface="Arial"/>
              </a:rPr>
              <a:t>will </a:t>
            </a:r>
            <a:r>
              <a:rPr lang="en-US" sz="1200" spc="-15" dirty="0" smtClean="0">
                <a:latin typeface="Arial"/>
                <a:cs typeface="Arial"/>
              </a:rPr>
              <a:t>see </a:t>
            </a:r>
            <a:r>
              <a:rPr lang="en-US" sz="1200" spc="-5" dirty="0" smtClean="0">
                <a:latin typeface="Arial"/>
                <a:cs typeface="Arial"/>
              </a:rPr>
              <a:t>a </a:t>
            </a:r>
            <a:r>
              <a:rPr lang="en-US" sz="1200" spc="-25" dirty="0" smtClean="0">
                <a:latin typeface="Arial"/>
                <a:cs typeface="Arial"/>
              </a:rPr>
              <a:t>bit </a:t>
            </a:r>
            <a:r>
              <a:rPr lang="en-US" sz="1200" spc="-20" dirty="0" smtClean="0">
                <a:latin typeface="Arial"/>
                <a:cs typeface="Arial"/>
              </a:rPr>
              <a:t>more </a:t>
            </a:r>
            <a:r>
              <a:rPr lang="en-US" sz="1200" spc="-25" dirty="0" smtClean="0">
                <a:latin typeface="Arial"/>
                <a:cs typeface="Arial"/>
              </a:rPr>
              <a:t>on </a:t>
            </a:r>
            <a:r>
              <a:rPr lang="en-US" sz="1200" spc="-30" dirty="0" smtClean="0">
                <a:latin typeface="Arial"/>
                <a:cs typeface="Arial"/>
              </a:rPr>
              <a:t>executors</a:t>
            </a:r>
            <a:r>
              <a:rPr lang="en-US" sz="1200" spc="-250" dirty="0" smtClean="0">
                <a:latin typeface="Arial"/>
                <a:cs typeface="Arial"/>
              </a:rPr>
              <a:t> </a:t>
            </a:r>
            <a:r>
              <a:rPr lang="en-US" sz="1200" spc="-25" dirty="0" smtClean="0">
                <a:latin typeface="Arial"/>
                <a:cs typeface="Arial"/>
              </a:rPr>
              <a:t>later.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20</a:t>
            </a:fld>
            <a:endParaRPr lang="fr-FR"/>
          </a:p>
        </p:txBody>
      </p:sp>
    </p:spTree>
    <p:extLst>
      <p:ext uri="{BB962C8B-B14F-4D97-AF65-F5344CB8AC3E}">
        <p14:creationId xmlns:p14="http://schemas.microsoft.com/office/powerpoint/2010/main" val="152101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executors</a:t>
            </a:r>
            <a:r>
              <a:rPr lang="en-US" sz="1200" spc="-20" dirty="0" smtClean="0">
                <a:latin typeface="Arial"/>
                <a:cs typeface="Arial"/>
              </a:rPr>
              <a:t> </a:t>
            </a:r>
            <a:r>
              <a:rPr lang="en-US" sz="1200" spc="-25" dirty="0" smtClean="0">
                <a:latin typeface="Arial"/>
                <a:cs typeface="Arial"/>
              </a:rPr>
              <a:t>read</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HDFS</a:t>
            </a:r>
            <a:r>
              <a:rPr lang="en-US" sz="1200" spc="-35" dirty="0" smtClean="0">
                <a:latin typeface="Arial"/>
                <a:cs typeface="Arial"/>
              </a:rPr>
              <a:t> </a:t>
            </a:r>
            <a:r>
              <a:rPr lang="en-US" sz="1200" spc="-20" dirty="0" smtClean="0">
                <a:latin typeface="Arial"/>
                <a:cs typeface="Arial"/>
              </a:rPr>
              <a:t>blocks</a:t>
            </a:r>
            <a:r>
              <a:rPr lang="en-US" sz="1200" spc="-50" dirty="0" smtClean="0">
                <a:latin typeface="Arial"/>
                <a:cs typeface="Arial"/>
              </a:rPr>
              <a:t> </a:t>
            </a:r>
            <a:r>
              <a:rPr lang="en-US" sz="1200" spc="-20" dirty="0" smtClean="0">
                <a:latin typeface="Arial"/>
                <a:cs typeface="Arial"/>
              </a:rPr>
              <a:t>to</a:t>
            </a:r>
            <a:r>
              <a:rPr lang="en-US" sz="1200" spc="-30" dirty="0" smtClean="0">
                <a:latin typeface="Arial"/>
                <a:cs typeface="Arial"/>
              </a:rPr>
              <a:t> prepare</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data</a:t>
            </a:r>
            <a:r>
              <a:rPr lang="en-US" sz="1200" spc="-30" dirty="0" smtClean="0">
                <a:latin typeface="Arial"/>
                <a:cs typeface="Arial"/>
              </a:rPr>
              <a:t> </a:t>
            </a:r>
            <a:r>
              <a:rPr lang="en-US" sz="1200" spc="-25" dirty="0" smtClean="0">
                <a:latin typeface="Arial"/>
                <a:cs typeface="Arial"/>
              </a:rPr>
              <a:t>for </a:t>
            </a:r>
            <a:r>
              <a:rPr lang="en-US" sz="1200" spc="-20" dirty="0" smtClean="0">
                <a:latin typeface="Arial"/>
                <a:cs typeface="Arial"/>
              </a:rPr>
              <a:t>the</a:t>
            </a:r>
            <a:r>
              <a:rPr lang="en-US" sz="1200" spc="-55" dirty="0" smtClean="0">
                <a:latin typeface="Arial"/>
                <a:cs typeface="Arial"/>
              </a:rPr>
              <a:t> </a:t>
            </a:r>
            <a:r>
              <a:rPr lang="en-US" sz="1200" spc="-30" dirty="0" smtClean="0">
                <a:latin typeface="Arial"/>
                <a:cs typeface="Arial"/>
              </a:rPr>
              <a:t>operations</a:t>
            </a:r>
            <a:r>
              <a:rPr lang="en-US" sz="1200" spc="-50" dirty="0" smtClean="0">
                <a:latin typeface="Arial"/>
                <a:cs typeface="Arial"/>
              </a:rPr>
              <a:t> </a:t>
            </a:r>
            <a:r>
              <a:rPr lang="en-US" sz="1200" spc="-15" dirty="0" smtClean="0">
                <a:latin typeface="Arial"/>
                <a:cs typeface="Arial"/>
              </a:rPr>
              <a:t>in</a:t>
            </a:r>
            <a:r>
              <a:rPr lang="en-US" sz="1200" spc="-30" dirty="0" smtClean="0">
                <a:latin typeface="Arial"/>
                <a:cs typeface="Arial"/>
              </a:rPr>
              <a:t> </a:t>
            </a:r>
            <a:r>
              <a:rPr lang="en-US" sz="1200" spc="-25" dirty="0" smtClean="0">
                <a:latin typeface="Arial"/>
                <a:cs typeface="Arial"/>
              </a:rPr>
              <a:t>parallel.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21</a:t>
            </a:fld>
            <a:endParaRPr lang="fr-FR"/>
          </a:p>
        </p:txBody>
      </p:sp>
    </p:spTree>
    <p:extLst>
      <p:ext uri="{BB962C8B-B14F-4D97-AF65-F5344CB8AC3E}">
        <p14:creationId xmlns:p14="http://schemas.microsoft.com/office/powerpoint/2010/main" val="1137859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After </a:t>
            </a:r>
            <a:r>
              <a:rPr lang="en-US" sz="1200" spc="-5" dirty="0" smtClean="0">
                <a:latin typeface="Arial"/>
                <a:cs typeface="Arial"/>
              </a:rPr>
              <a:t>a </a:t>
            </a:r>
            <a:r>
              <a:rPr lang="en-US" sz="1200" spc="-25" dirty="0" smtClean="0">
                <a:latin typeface="Arial"/>
                <a:cs typeface="Arial"/>
              </a:rPr>
              <a:t>series </a:t>
            </a:r>
            <a:r>
              <a:rPr lang="en-US" sz="1200" spc="-20" dirty="0" smtClean="0">
                <a:latin typeface="Arial"/>
                <a:cs typeface="Arial"/>
              </a:rPr>
              <a:t>of </a:t>
            </a:r>
            <a:r>
              <a:rPr lang="en-US" sz="1200" spc="-30" dirty="0" smtClean="0">
                <a:latin typeface="Arial"/>
                <a:cs typeface="Arial"/>
              </a:rPr>
              <a:t>transformations, </a:t>
            </a:r>
            <a:r>
              <a:rPr lang="en-US" sz="1200" spc="-35" dirty="0" smtClean="0">
                <a:latin typeface="Arial"/>
                <a:cs typeface="Arial"/>
              </a:rPr>
              <a:t>you </a:t>
            </a:r>
            <a:r>
              <a:rPr lang="en-US" sz="1200" spc="-30" dirty="0" smtClean="0">
                <a:latin typeface="Arial"/>
                <a:cs typeface="Arial"/>
              </a:rPr>
              <a:t>want </a:t>
            </a:r>
            <a:r>
              <a:rPr lang="en-US" sz="1200" spc="-20" dirty="0" smtClean="0">
                <a:latin typeface="Arial"/>
                <a:cs typeface="Arial"/>
              </a:rPr>
              <a:t>to </a:t>
            </a:r>
            <a:r>
              <a:rPr lang="en-US" sz="1200" spc="-25" dirty="0" smtClean="0">
                <a:latin typeface="Arial"/>
                <a:cs typeface="Arial"/>
              </a:rPr>
              <a:t>cache </a:t>
            </a:r>
            <a:r>
              <a:rPr lang="en-US" sz="1200" spc="-15" dirty="0" smtClean="0">
                <a:latin typeface="Arial"/>
                <a:cs typeface="Arial"/>
              </a:rPr>
              <a:t>the </a:t>
            </a:r>
            <a:r>
              <a:rPr lang="en-US" sz="1200" spc="-30" dirty="0" smtClean="0">
                <a:latin typeface="Arial"/>
                <a:cs typeface="Arial"/>
              </a:rPr>
              <a:t>results </a:t>
            </a:r>
            <a:r>
              <a:rPr lang="en-US" sz="1200" spc="-10" dirty="0" smtClean="0">
                <a:latin typeface="Arial"/>
                <a:cs typeface="Arial"/>
              </a:rPr>
              <a:t>up </a:t>
            </a:r>
            <a:r>
              <a:rPr lang="en-US" sz="1200" spc="-25" dirty="0" smtClean="0">
                <a:latin typeface="Arial"/>
                <a:cs typeface="Arial"/>
              </a:rPr>
              <a:t>until that point </a:t>
            </a:r>
            <a:r>
              <a:rPr lang="en-US" sz="1200" spc="-20" dirty="0" smtClean="0">
                <a:latin typeface="Arial"/>
                <a:cs typeface="Arial"/>
              </a:rPr>
              <a:t>into  </a:t>
            </a:r>
            <a:r>
              <a:rPr lang="en-US" sz="1200" spc="-25" dirty="0" smtClean="0">
                <a:latin typeface="Arial"/>
                <a:cs typeface="Arial"/>
              </a:rPr>
              <a:t>memory. </a:t>
            </a:r>
            <a:r>
              <a:rPr lang="en-US" sz="1200" spc="-5" dirty="0" smtClean="0">
                <a:latin typeface="Arial"/>
                <a:cs typeface="Arial"/>
              </a:rPr>
              <a:t>A </a:t>
            </a:r>
            <a:r>
              <a:rPr lang="en-US" sz="1200" spc="-25" dirty="0" smtClean="0">
                <a:latin typeface="Arial"/>
                <a:cs typeface="Arial"/>
              </a:rPr>
              <a:t>cache </a:t>
            </a:r>
            <a:r>
              <a:rPr lang="en-US" sz="1200" spc="-15" dirty="0" smtClean="0">
                <a:latin typeface="Arial"/>
                <a:cs typeface="Arial"/>
              </a:rPr>
              <a:t>is</a:t>
            </a:r>
            <a:r>
              <a:rPr lang="en-US" sz="1200" spc="-140" dirty="0" smtClean="0">
                <a:latin typeface="Arial"/>
                <a:cs typeface="Arial"/>
              </a:rPr>
              <a:t> </a:t>
            </a:r>
            <a:r>
              <a:rPr lang="en-US" sz="1200" spc="-30" dirty="0" smtClean="0">
                <a:latin typeface="Arial"/>
                <a:cs typeface="Arial"/>
              </a:rPr>
              <a:t>created.</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22</a:t>
            </a:fld>
            <a:endParaRPr lang="fr-FR"/>
          </a:p>
        </p:txBody>
      </p:sp>
    </p:spTree>
    <p:extLst>
      <p:ext uri="{BB962C8B-B14F-4D97-AF65-F5344CB8AC3E}">
        <p14:creationId xmlns:p14="http://schemas.microsoft.com/office/powerpoint/2010/main" val="119850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64769">
              <a:lnSpc>
                <a:spcPct val="95900"/>
              </a:lnSpc>
              <a:spcBef>
                <a:spcPts val="615"/>
              </a:spcBef>
            </a:pPr>
            <a:r>
              <a:rPr lang="en-US" sz="1200" spc="-30" dirty="0" smtClean="0">
                <a:latin typeface="Arial"/>
                <a:cs typeface="Arial"/>
              </a:rPr>
              <a:t>Spark supports </a:t>
            </a:r>
            <a:r>
              <a:rPr lang="en-US" sz="1200" spc="-25" dirty="0" smtClean="0">
                <a:latin typeface="Arial"/>
                <a:cs typeface="Arial"/>
              </a:rPr>
              <a:t>Scala, Python, Java, </a:t>
            </a:r>
            <a:r>
              <a:rPr lang="en-US" sz="1200" spc="-20" dirty="0" smtClean="0">
                <a:latin typeface="Arial"/>
                <a:cs typeface="Arial"/>
              </a:rPr>
              <a:t>and </a:t>
            </a:r>
            <a:r>
              <a:rPr lang="en-US" sz="1200" spc="-5" dirty="0" smtClean="0">
                <a:latin typeface="Arial"/>
                <a:cs typeface="Arial"/>
              </a:rPr>
              <a:t>R </a:t>
            </a:r>
            <a:r>
              <a:rPr lang="en-US" sz="1200" spc="-25" dirty="0" smtClean="0">
                <a:latin typeface="Arial"/>
                <a:cs typeface="Arial"/>
              </a:rPr>
              <a:t>programming languages, all </a:t>
            </a:r>
            <a:r>
              <a:rPr lang="en-US" sz="1200" spc="-20" dirty="0" smtClean="0">
                <a:latin typeface="Arial"/>
                <a:cs typeface="Arial"/>
              </a:rPr>
              <a:t>now </a:t>
            </a:r>
            <a:r>
              <a:rPr lang="en-US" sz="1200" spc="-10" dirty="0" smtClean="0">
                <a:latin typeface="Arial"/>
                <a:cs typeface="Arial"/>
              </a:rPr>
              <a:t>in  </a:t>
            </a:r>
            <a:r>
              <a:rPr lang="en-US" sz="1200" spc="-30" dirty="0" smtClean="0">
                <a:latin typeface="Arial"/>
                <a:cs typeface="Arial"/>
              </a:rPr>
              <a:t>widespread </a:t>
            </a:r>
            <a:r>
              <a:rPr lang="en-US" sz="1200" spc="-15" dirty="0" smtClean="0">
                <a:latin typeface="Arial"/>
                <a:cs typeface="Arial"/>
              </a:rPr>
              <a:t>use </a:t>
            </a:r>
            <a:r>
              <a:rPr lang="en-US" sz="1200" spc="-30" dirty="0" smtClean="0">
                <a:latin typeface="Arial"/>
                <a:cs typeface="Arial"/>
              </a:rPr>
              <a:t>among </a:t>
            </a:r>
            <a:r>
              <a:rPr lang="en-US" sz="1200" spc="-25" dirty="0" smtClean="0">
                <a:latin typeface="Arial"/>
                <a:cs typeface="Arial"/>
              </a:rPr>
              <a:t>data scientists. </a:t>
            </a:r>
            <a:r>
              <a:rPr lang="en-US" sz="1200" spc="-20" dirty="0" smtClean="0">
                <a:latin typeface="Arial"/>
                <a:cs typeface="Arial"/>
              </a:rPr>
              <a:t>The slide </a:t>
            </a:r>
            <a:r>
              <a:rPr lang="en-US" sz="1200" spc="-25" dirty="0" smtClean="0">
                <a:latin typeface="Arial"/>
                <a:cs typeface="Arial"/>
              </a:rPr>
              <a:t>shows </a:t>
            </a:r>
            <a:r>
              <a:rPr lang="en-US" sz="1200" spc="-30" dirty="0" smtClean="0">
                <a:latin typeface="Arial"/>
                <a:cs typeface="Arial"/>
              </a:rPr>
              <a:t>programming </a:t>
            </a:r>
            <a:r>
              <a:rPr lang="en-US" sz="1200" spc="-5" dirty="0" smtClean="0">
                <a:latin typeface="Arial"/>
                <a:cs typeface="Arial"/>
              </a:rPr>
              <a:t>in </a:t>
            </a:r>
            <a:r>
              <a:rPr lang="en-US" sz="1200" spc="-25" dirty="0" smtClean="0">
                <a:latin typeface="Arial"/>
                <a:cs typeface="Arial"/>
              </a:rPr>
              <a:t>Scala.</a:t>
            </a:r>
            <a:r>
              <a:rPr lang="en-US" sz="1200" spc="-250" dirty="0" smtClean="0">
                <a:latin typeface="Arial"/>
                <a:cs typeface="Arial"/>
              </a:rPr>
              <a:t> </a:t>
            </a:r>
            <a:r>
              <a:rPr lang="en-US" sz="1200" spc="-25" dirty="0" smtClean="0">
                <a:latin typeface="Arial"/>
                <a:cs typeface="Arial"/>
              </a:rPr>
              <a:t>Python  </a:t>
            </a:r>
            <a:r>
              <a:rPr lang="en-US" sz="1200" spc="-15" dirty="0" smtClean="0">
                <a:latin typeface="Arial"/>
                <a:cs typeface="Arial"/>
              </a:rPr>
              <a:t>is </a:t>
            </a:r>
            <a:r>
              <a:rPr lang="en-US" sz="1200" spc="-30" dirty="0" smtClean="0">
                <a:latin typeface="Arial"/>
                <a:cs typeface="Arial"/>
              </a:rPr>
              <a:t>widespread among </a:t>
            </a:r>
            <a:r>
              <a:rPr lang="en-US" sz="1200" spc="-25" dirty="0" smtClean="0">
                <a:latin typeface="Arial"/>
                <a:cs typeface="Arial"/>
              </a:rPr>
              <a:t>data </a:t>
            </a:r>
            <a:r>
              <a:rPr lang="en-US" sz="1200" spc="-30" dirty="0" smtClean="0">
                <a:latin typeface="Arial"/>
                <a:cs typeface="Arial"/>
              </a:rPr>
              <a:t>scientists </a:t>
            </a:r>
            <a:r>
              <a:rPr lang="en-US" sz="1200" spc="-20" dirty="0" smtClean="0">
                <a:latin typeface="Arial"/>
                <a:cs typeface="Arial"/>
              </a:rPr>
              <a:t>and </a:t>
            </a:r>
            <a:r>
              <a:rPr lang="en-US" sz="1200" spc="-15" dirty="0" smtClean="0">
                <a:latin typeface="Arial"/>
                <a:cs typeface="Arial"/>
              </a:rPr>
              <a:t>in </a:t>
            </a:r>
            <a:r>
              <a:rPr lang="en-US" sz="1200" spc="-20" dirty="0" smtClean="0">
                <a:latin typeface="Arial"/>
                <a:cs typeface="Arial"/>
              </a:rPr>
              <a:t>the </a:t>
            </a:r>
            <a:r>
              <a:rPr lang="en-US" sz="1200" spc="-30" dirty="0" smtClean="0">
                <a:latin typeface="Arial"/>
                <a:cs typeface="Arial"/>
              </a:rPr>
              <a:t>scientific </a:t>
            </a:r>
            <a:r>
              <a:rPr lang="en-US" sz="1200" spc="-25" dirty="0" smtClean="0">
                <a:latin typeface="Arial"/>
                <a:cs typeface="Arial"/>
              </a:rPr>
              <a:t>community, bringing those  </a:t>
            </a:r>
            <a:r>
              <a:rPr lang="en-US" sz="1200" spc="-30" dirty="0" smtClean="0">
                <a:latin typeface="Arial"/>
                <a:cs typeface="Arial"/>
              </a:rPr>
              <a:t>users </a:t>
            </a:r>
            <a:r>
              <a:rPr lang="en-US" sz="1200" spc="-25" dirty="0" smtClean="0">
                <a:latin typeface="Arial"/>
                <a:cs typeface="Arial"/>
              </a:rPr>
              <a:t>on </a:t>
            </a:r>
            <a:r>
              <a:rPr lang="en-US" sz="1200" spc="-20" dirty="0" smtClean="0">
                <a:latin typeface="Arial"/>
                <a:cs typeface="Arial"/>
              </a:rPr>
              <a:t>par </a:t>
            </a:r>
            <a:r>
              <a:rPr lang="en-US" sz="1200" spc="-30" dirty="0" smtClean="0">
                <a:latin typeface="Arial"/>
                <a:cs typeface="Arial"/>
              </a:rPr>
              <a:t>with </a:t>
            </a:r>
            <a:r>
              <a:rPr lang="en-US" sz="1200" spc="-20" dirty="0" smtClean="0">
                <a:latin typeface="Arial"/>
                <a:cs typeface="Arial"/>
              </a:rPr>
              <a:t>Java and Scala</a:t>
            </a:r>
            <a:r>
              <a:rPr lang="en-US" sz="1200" spc="-175" dirty="0" smtClean="0">
                <a:latin typeface="Arial"/>
                <a:cs typeface="Arial"/>
              </a:rPr>
              <a:t> </a:t>
            </a:r>
            <a:r>
              <a:rPr lang="en-US" sz="1200" spc="-25" dirty="0" smtClean="0">
                <a:latin typeface="Arial"/>
                <a:cs typeface="Arial"/>
              </a:rPr>
              <a:t>developers.</a:t>
            </a:r>
            <a:endParaRPr lang="en-US" sz="1200" dirty="0" smtClean="0">
              <a:latin typeface="Arial"/>
              <a:cs typeface="Arial"/>
            </a:endParaRPr>
          </a:p>
          <a:p>
            <a:pPr marL="12700" marR="27940">
              <a:lnSpc>
                <a:spcPts val="1610"/>
              </a:lnSpc>
              <a:spcBef>
                <a:spcPts val="645"/>
              </a:spcBef>
            </a:pPr>
            <a:r>
              <a:rPr lang="en-US" sz="1200" spc="-15" dirty="0" smtClean="0">
                <a:latin typeface="Arial"/>
                <a:cs typeface="Arial"/>
              </a:rPr>
              <a:t>An</a:t>
            </a:r>
            <a:r>
              <a:rPr lang="en-US" sz="1200" spc="-60" dirty="0" smtClean="0">
                <a:latin typeface="Arial"/>
                <a:cs typeface="Arial"/>
              </a:rPr>
              <a:t> </a:t>
            </a:r>
            <a:r>
              <a:rPr lang="en-US" sz="1200" spc="-30" dirty="0" smtClean="0">
                <a:latin typeface="Arial"/>
                <a:cs typeface="Arial"/>
              </a:rPr>
              <a:t>important</a:t>
            </a:r>
            <a:r>
              <a:rPr lang="en-US" sz="1200" spc="-25" dirty="0" smtClean="0">
                <a:latin typeface="Arial"/>
                <a:cs typeface="Arial"/>
              </a:rPr>
              <a:t> aspect</a:t>
            </a:r>
            <a:r>
              <a:rPr lang="en-US" sz="1200" spc="-50" dirty="0" smtClean="0">
                <a:latin typeface="Arial"/>
                <a:cs typeface="Arial"/>
              </a:rPr>
              <a:t> </a:t>
            </a:r>
            <a:r>
              <a:rPr lang="en-US" sz="1200" spc="-10" dirty="0" smtClean="0">
                <a:latin typeface="Arial"/>
                <a:cs typeface="Arial"/>
              </a:rPr>
              <a:t>of</a:t>
            </a:r>
            <a:r>
              <a:rPr lang="en-US" sz="1200" spc="-50" dirty="0" smtClean="0">
                <a:latin typeface="Arial"/>
                <a:cs typeface="Arial"/>
              </a:rPr>
              <a:t> </a:t>
            </a:r>
            <a:r>
              <a:rPr lang="en-US" sz="1200" spc="-25" dirty="0" smtClean="0">
                <a:latin typeface="Arial"/>
                <a:cs typeface="Arial"/>
              </a:rPr>
              <a:t>Spark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the</a:t>
            </a:r>
            <a:r>
              <a:rPr lang="en-US" sz="1200" spc="-30" dirty="0" smtClean="0">
                <a:latin typeface="Arial"/>
                <a:cs typeface="Arial"/>
              </a:rPr>
              <a:t> </a:t>
            </a:r>
            <a:r>
              <a:rPr lang="en-US" sz="1200" spc="-25" dirty="0" smtClean="0">
                <a:latin typeface="Arial"/>
                <a:cs typeface="Arial"/>
              </a:rPr>
              <a:t>ways </a:t>
            </a:r>
            <a:r>
              <a:rPr lang="en-US" sz="1200" spc="-30" dirty="0" smtClean="0">
                <a:latin typeface="Arial"/>
                <a:cs typeface="Arial"/>
              </a:rPr>
              <a:t>that</a:t>
            </a:r>
            <a:r>
              <a:rPr lang="en-US" sz="1200" spc="-50" dirty="0" smtClean="0">
                <a:latin typeface="Arial"/>
                <a:cs typeface="Arial"/>
              </a:rPr>
              <a:t> </a:t>
            </a:r>
            <a:r>
              <a:rPr lang="en-US" sz="1200" spc="-5" dirty="0" smtClean="0">
                <a:latin typeface="Arial"/>
                <a:cs typeface="Arial"/>
              </a:rPr>
              <a:t>it</a:t>
            </a:r>
            <a:r>
              <a:rPr lang="en-US" sz="1200" spc="-5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5" dirty="0" smtClean="0">
                <a:latin typeface="Arial"/>
                <a:cs typeface="Arial"/>
              </a:rPr>
              <a:t>combine</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30" dirty="0" smtClean="0">
                <a:latin typeface="Arial"/>
                <a:cs typeface="Arial"/>
              </a:rPr>
              <a:t>functionalities</a:t>
            </a:r>
            <a:r>
              <a:rPr lang="en-US" sz="1200" spc="-15" dirty="0" smtClean="0">
                <a:latin typeface="Arial"/>
                <a:cs typeface="Arial"/>
              </a:rPr>
              <a:t> </a:t>
            </a:r>
            <a:r>
              <a:rPr lang="en-US" sz="1200" spc="-20" dirty="0" smtClean="0">
                <a:latin typeface="Arial"/>
                <a:cs typeface="Arial"/>
              </a:rPr>
              <a:t>of</a:t>
            </a:r>
            <a:r>
              <a:rPr lang="en-US" sz="1200" spc="-25" dirty="0" smtClean="0">
                <a:latin typeface="Arial"/>
                <a:cs typeface="Arial"/>
              </a:rPr>
              <a:t> </a:t>
            </a:r>
            <a:r>
              <a:rPr lang="en-US" sz="1200" spc="-20" dirty="0" smtClean="0">
                <a:latin typeface="Arial"/>
                <a:cs typeface="Arial"/>
              </a:rPr>
              <a:t>many  </a:t>
            </a:r>
            <a:r>
              <a:rPr lang="en-US" sz="1200" spc="-30" dirty="0" smtClean="0">
                <a:latin typeface="Arial"/>
                <a:cs typeface="Arial"/>
              </a:rPr>
              <a:t>tools </a:t>
            </a:r>
            <a:r>
              <a:rPr lang="en-US" sz="1200" spc="-15" dirty="0" smtClean="0">
                <a:latin typeface="Arial"/>
                <a:cs typeface="Arial"/>
              </a:rPr>
              <a:t>in </a:t>
            </a:r>
            <a:r>
              <a:rPr lang="en-US" sz="1200" spc="-30" dirty="0" smtClean="0">
                <a:latin typeface="Arial"/>
                <a:cs typeface="Arial"/>
              </a:rPr>
              <a:t>available </a:t>
            </a:r>
            <a:r>
              <a:rPr lang="en-US" sz="1200" spc="-15" dirty="0" smtClean="0">
                <a:latin typeface="Arial"/>
                <a:cs typeface="Arial"/>
              </a:rPr>
              <a:t>in the </a:t>
            </a:r>
            <a:r>
              <a:rPr lang="en-US" sz="1200" spc="-25" dirty="0" smtClean="0">
                <a:latin typeface="Arial"/>
                <a:cs typeface="Arial"/>
              </a:rPr>
              <a:t>Hadoop ecosystem </a:t>
            </a:r>
            <a:r>
              <a:rPr lang="en-US" sz="1200" spc="-20" dirty="0" smtClean="0">
                <a:latin typeface="Arial"/>
                <a:cs typeface="Arial"/>
              </a:rPr>
              <a:t>to </a:t>
            </a:r>
            <a:r>
              <a:rPr lang="en-US" sz="1200" spc="-30" dirty="0" smtClean="0">
                <a:latin typeface="Arial"/>
                <a:cs typeface="Arial"/>
              </a:rPr>
              <a:t>provide </a:t>
            </a:r>
            <a:r>
              <a:rPr lang="en-US" sz="1200" spc="-5" dirty="0" smtClean="0">
                <a:latin typeface="Arial"/>
                <a:cs typeface="Arial"/>
              </a:rPr>
              <a:t>a </a:t>
            </a:r>
            <a:r>
              <a:rPr lang="en-US" sz="1200" spc="-25" dirty="0" smtClean="0">
                <a:latin typeface="Arial"/>
                <a:cs typeface="Arial"/>
              </a:rPr>
              <a:t>single </a:t>
            </a:r>
            <a:r>
              <a:rPr lang="en-US" sz="1200" spc="-30" dirty="0" smtClean="0">
                <a:latin typeface="Arial"/>
                <a:cs typeface="Arial"/>
              </a:rPr>
              <a:t>unifying platform. </a:t>
            </a:r>
            <a:r>
              <a:rPr lang="en-US" sz="1200" spc="-20" dirty="0" smtClean="0">
                <a:latin typeface="Arial"/>
                <a:cs typeface="Arial"/>
              </a:rPr>
              <a:t>In  </a:t>
            </a:r>
            <a:r>
              <a:rPr lang="en-US" sz="1200" spc="-30" dirty="0" smtClean="0">
                <a:latin typeface="Arial"/>
                <a:cs typeface="Arial"/>
              </a:rPr>
              <a:t>addition, </a:t>
            </a:r>
            <a:r>
              <a:rPr lang="en-US" sz="1200" spc="-15" dirty="0" smtClean="0">
                <a:latin typeface="Arial"/>
                <a:cs typeface="Arial"/>
              </a:rPr>
              <a:t>the </a:t>
            </a:r>
            <a:r>
              <a:rPr lang="en-US" sz="1200" spc="-25" dirty="0" smtClean="0">
                <a:latin typeface="Arial"/>
                <a:cs typeface="Arial"/>
              </a:rPr>
              <a:t>Spark execution model </a:t>
            </a:r>
            <a:r>
              <a:rPr lang="en-US" sz="1200" spc="-15" dirty="0" smtClean="0">
                <a:latin typeface="Arial"/>
                <a:cs typeface="Arial"/>
              </a:rPr>
              <a:t>is </a:t>
            </a:r>
            <a:r>
              <a:rPr lang="en-US" sz="1200" spc="-30" dirty="0" smtClean="0">
                <a:latin typeface="Arial"/>
                <a:cs typeface="Arial"/>
              </a:rPr>
              <a:t>general </a:t>
            </a:r>
            <a:r>
              <a:rPr lang="en-US" sz="1200" spc="-25" dirty="0" smtClean="0">
                <a:latin typeface="Arial"/>
                <a:cs typeface="Arial"/>
              </a:rPr>
              <a:t>enough that </a:t>
            </a:r>
            <a:r>
              <a:rPr lang="en-US" sz="1200" spc="-5" dirty="0" smtClean="0">
                <a:latin typeface="Arial"/>
                <a:cs typeface="Arial"/>
              </a:rPr>
              <a:t>a </a:t>
            </a:r>
            <a:r>
              <a:rPr lang="en-US" sz="1200" spc="-25" dirty="0" smtClean="0">
                <a:latin typeface="Arial"/>
                <a:cs typeface="Arial"/>
              </a:rPr>
              <a:t>single </a:t>
            </a:r>
            <a:r>
              <a:rPr lang="en-US" sz="1200" spc="-30" dirty="0" smtClean="0">
                <a:latin typeface="Arial"/>
                <a:cs typeface="Arial"/>
              </a:rPr>
              <a:t>framework </a:t>
            </a:r>
            <a:r>
              <a:rPr lang="en-US" sz="1200" spc="-15" dirty="0" smtClean="0">
                <a:latin typeface="Arial"/>
                <a:cs typeface="Arial"/>
              </a:rPr>
              <a:t>can </a:t>
            </a:r>
            <a:r>
              <a:rPr lang="en-US" sz="1200" spc="-10" dirty="0" smtClean="0">
                <a:latin typeface="Arial"/>
                <a:cs typeface="Arial"/>
              </a:rPr>
              <a:t>be  </a:t>
            </a:r>
            <a:r>
              <a:rPr lang="en-US" sz="1200" spc="-30" dirty="0" smtClean="0">
                <a:latin typeface="Arial"/>
                <a:cs typeface="Arial"/>
              </a:rPr>
              <a:t>used</a:t>
            </a:r>
            <a:r>
              <a:rPr lang="en-US" sz="1200" spc="-40" dirty="0" smtClean="0">
                <a:latin typeface="Arial"/>
                <a:cs typeface="Arial"/>
              </a:rPr>
              <a:t> </a:t>
            </a:r>
            <a:r>
              <a:rPr lang="en-US" sz="1200" spc="-25" dirty="0" smtClean="0">
                <a:latin typeface="Arial"/>
                <a:cs typeface="Arial"/>
              </a:rPr>
              <a:t>for:</a:t>
            </a:r>
            <a:endParaRPr lang="en-US" sz="1200" dirty="0" smtClean="0">
              <a:latin typeface="Arial"/>
              <a:cs typeface="Arial"/>
            </a:endParaRPr>
          </a:p>
          <a:p>
            <a:pPr marL="586105" indent="-344805">
              <a:lnSpc>
                <a:spcPct val="100000"/>
              </a:lnSpc>
              <a:spcBef>
                <a:spcPts val="615"/>
              </a:spcBef>
              <a:buFont typeface="Symbol"/>
              <a:buChar char=""/>
              <a:tabLst>
                <a:tab pos="586105" algn="l"/>
                <a:tab pos="586740" algn="l"/>
              </a:tabLst>
            </a:pPr>
            <a:r>
              <a:rPr lang="en-US" sz="1200" spc="-30" dirty="0" smtClean="0">
                <a:latin typeface="Arial"/>
                <a:cs typeface="Arial"/>
              </a:rPr>
              <a:t>batch processing operations </a:t>
            </a:r>
            <a:r>
              <a:rPr lang="en-US" sz="1200" spc="-25" dirty="0" smtClean="0">
                <a:latin typeface="Arial"/>
                <a:cs typeface="Arial"/>
              </a:rPr>
              <a:t>(similar </a:t>
            </a:r>
            <a:r>
              <a:rPr lang="en-US" sz="1200" spc="-5" dirty="0" smtClean="0">
                <a:latin typeface="Arial"/>
                <a:cs typeface="Arial"/>
              </a:rPr>
              <a:t>to </a:t>
            </a:r>
            <a:r>
              <a:rPr lang="en-US" sz="1200" spc="-15" dirty="0" smtClean="0">
                <a:latin typeface="Arial"/>
                <a:cs typeface="Arial"/>
              </a:rPr>
              <a:t>that </a:t>
            </a:r>
            <a:r>
              <a:rPr lang="en-US" sz="1200" spc="-25" dirty="0" smtClean="0">
                <a:latin typeface="Arial"/>
                <a:cs typeface="Arial"/>
              </a:rPr>
              <a:t>provided </a:t>
            </a:r>
            <a:r>
              <a:rPr lang="en-US" sz="1200" spc="-10" dirty="0" smtClean="0">
                <a:latin typeface="Arial"/>
                <a:cs typeface="Arial"/>
              </a:rPr>
              <a:t>by</a:t>
            </a:r>
            <a:r>
              <a:rPr lang="en-US" sz="1200" spc="-185" dirty="0" smtClean="0">
                <a:latin typeface="Arial"/>
                <a:cs typeface="Arial"/>
              </a:rPr>
              <a:t> </a:t>
            </a:r>
            <a:r>
              <a:rPr lang="en-US" sz="1200" spc="-30" dirty="0" smtClean="0">
                <a:latin typeface="Arial"/>
                <a:cs typeface="Arial"/>
              </a:rPr>
              <a:t>MapReduce),</a:t>
            </a:r>
            <a:endParaRPr lang="en-US" sz="1200" dirty="0" smtClean="0">
              <a:latin typeface="Arial"/>
              <a:cs typeface="Arial"/>
            </a:endParaRPr>
          </a:p>
          <a:p>
            <a:pPr marL="586105" indent="-344805">
              <a:lnSpc>
                <a:spcPct val="100000"/>
              </a:lnSpc>
              <a:spcBef>
                <a:spcPts val="25"/>
              </a:spcBef>
              <a:buFont typeface="Symbol"/>
              <a:buChar char=""/>
              <a:tabLst>
                <a:tab pos="586105" algn="l"/>
                <a:tab pos="586740" algn="l"/>
              </a:tabLst>
            </a:pPr>
            <a:r>
              <a:rPr lang="en-US" sz="1200" spc="-30" dirty="0" smtClean="0">
                <a:latin typeface="Arial"/>
                <a:cs typeface="Arial"/>
              </a:rPr>
              <a:t>stream </a:t>
            </a:r>
            <a:r>
              <a:rPr lang="en-US" sz="1200" spc="-25" dirty="0" smtClean="0">
                <a:latin typeface="Arial"/>
                <a:cs typeface="Arial"/>
              </a:rPr>
              <a:t>data</a:t>
            </a:r>
            <a:r>
              <a:rPr lang="en-US" sz="1200" spc="-50" dirty="0" smtClean="0">
                <a:latin typeface="Arial"/>
                <a:cs typeface="Arial"/>
              </a:rPr>
              <a:t> </a:t>
            </a:r>
            <a:r>
              <a:rPr lang="en-US" sz="1200" spc="-30" dirty="0" smtClean="0">
                <a:latin typeface="Arial"/>
                <a:cs typeface="Arial"/>
              </a:rPr>
              <a:t>processing,</a:t>
            </a:r>
            <a:endParaRPr lang="en-US" sz="1200" dirty="0" smtClean="0">
              <a:latin typeface="Arial"/>
              <a:cs typeface="Arial"/>
            </a:endParaRPr>
          </a:p>
          <a:p>
            <a:pPr marL="586105" indent="-344805">
              <a:lnSpc>
                <a:spcPct val="100000"/>
              </a:lnSpc>
              <a:spcBef>
                <a:spcPts val="30"/>
              </a:spcBef>
              <a:buFont typeface="Symbol"/>
              <a:buChar char=""/>
              <a:tabLst>
                <a:tab pos="586105" algn="l"/>
                <a:tab pos="586740" algn="l"/>
              </a:tabLst>
            </a:pPr>
            <a:r>
              <a:rPr lang="en-US" sz="1200" spc="-30" dirty="0" smtClean="0">
                <a:latin typeface="Arial"/>
                <a:cs typeface="Arial"/>
              </a:rPr>
              <a:t>machine</a:t>
            </a:r>
            <a:r>
              <a:rPr lang="en-US" sz="1200" spc="-65" dirty="0" smtClean="0">
                <a:latin typeface="Arial"/>
                <a:cs typeface="Arial"/>
              </a:rPr>
              <a:t> </a:t>
            </a:r>
            <a:r>
              <a:rPr lang="en-US" sz="1200" spc="-25" dirty="0" smtClean="0">
                <a:latin typeface="Arial"/>
                <a:cs typeface="Arial"/>
              </a:rPr>
              <a:t>learning,</a:t>
            </a:r>
            <a:endParaRPr lang="en-US" sz="1200" dirty="0" smtClean="0">
              <a:latin typeface="Arial"/>
              <a:cs typeface="Arial"/>
            </a:endParaRPr>
          </a:p>
          <a:p>
            <a:pPr marL="586105" indent="-344805">
              <a:lnSpc>
                <a:spcPct val="100000"/>
              </a:lnSpc>
              <a:spcBef>
                <a:spcPts val="25"/>
              </a:spcBef>
              <a:buFont typeface="Symbol"/>
              <a:buChar char=""/>
              <a:tabLst>
                <a:tab pos="586105" algn="l"/>
                <a:tab pos="586740" algn="l"/>
              </a:tabLst>
            </a:pPr>
            <a:r>
              <a:rPr lang="en-US" sz="1200" spc="-25" dirty="0" smtClean="0">
                <a:latin typeface="Arial"/>
                <a:cs typeface="Arial"/>
              </a:rPr>
              <a:t>SQL-like </a:t>
            </a:r>
            <a:r>
              <a:rPr lang="en-US" sz="1200" spc="-30" dirty="0" smtClean="0">
                <a:latin typeface="Arial"/>
                <a:cs typeface="Arial"/>
              </a:rPr>
              <a:t>operations,</a:t>
            </a:r>
            <a:r>
              <a:rPr lang="en-US" sz="1200" spc="-95" dirty="0" smtClean="0">
                <a:latin typeface="Arial"/>
                <a:cs typeface="Arial"/>
              </a:rPr>
              <a:t> </a:t>
            </a:r>
            <a:r>
              <a:rPr lang="en-US" sz="1200" spc="-20" dirty="0" smtClean="0">
                <a:latin typeface="Arial"/>
                <a:cs typeface="Arial"/>
              </a:rPr>
              <a:t>and</a:t>
            </a:r>
            <a:endParaRPr lang="en-US" sz="1200" dirty="0" smtClean="0">
              <a:latin typeface="Arial"/>
              <a:cs typeface="Arial"/>
            </a:endParaRPr>
          </a:p>
          <a:p>
            <a:pPr marL="586105" indent="-344805">
              <a:lnSpc>
                <a:spcPct val="100000"/>
              </a:lnSpc>
              <a:spcBef>
                <a:spcPts val="30"/>
              </a:spcBef>
              <a:buFont typeface="Symbol"/>
              <a:buChar char=""/>
              <a:tabLst>
                <a:tab pos="586105" algn="l"/>
                <a:tab pos="586740" algn="l"/>
              </a:tabLst>
            </a:pPr>
            <a:r>
              <a:rPr lang="en-US" sz="1200" spc="-30" dirty="0" smtClean="0">
                <a:latin typeface="Arial"/>
                <a:cs typeface="Arial"/>
              </a:rPr>
              <a:t>graph</a:t>
            </a:r>
            <a:r>
              <a:rPr lang="en-US" sz="1200" spc="-40" dirty="0" smtClean="0">
                <a:latin typeface="Arial"/>
                <a:cs typeface="Arial"/>
              </a:rPr>
              <a:t> </a:t>
            </a:r>
            <a:r>
              <a:rPr lang="en-US" sz="1200" spc="-30" dirty="0" smtClean="0">
                <a:latin typeface="Arial"/>
                <a:cs typeface="Arial"/>
              </a:rPr>
              <a:t>operations.</a:t>
            </a:r>
            <a:endParaRPr lang="en-US" sz="1200" dirty="0" smtClean="0">
              <a:latin typeface="Arial"/>
              <a:cs typeface="Arial"/>
            </a:endParaRPr>
          </a:p>
          <a:p>
            <a:pPr marL="12700" marR="5080">
              <a:lnSpc>
                <a:spcPts val="1610"/>
              </a:lnSpc>
              <a:spcBef>
                <a:spcPts val="645"/>
              </a:spcBef>
            </a:pPr>
            <a:r>
              <a:rPr lang="en-US" sz="1200" spc="-20" dirty="0" smtClean="0">
                <a:latin typeface="Arial"/>
                <a:cs typeface="Arial"/>
              </a:rPr>
              <a:t>The </a:t>
            </a:r>
            <a:r>
              <a:rPr lang="en-US" sz="1200" spc="-25" dirty="0" smtClean="0">
                <a:latin typeface="Arial"/>
                <a:cs typeface="Arial"/>
              </a:rPr>
              <a:t>result </a:t>
            </a:r>
            <a:r>
              <a:rPr lang="en-US" sz="1200" spc="-15" dirty="0" smtClean="0">
                <a:latin typeface="Arial"/>
                <a:cs typeface="Arial"/>
              </a:rPr>
              <a:t>is </a:t>
            </a:r>
            <a:r>
              <a:rPr lang="en-US" sz="1200" spc="-20" dirty="0" smtClean="0">
                <a:latin typeface="Arial"/>
                <a:cs typeface="Arial"/>
              </a:rPr>
              <a:t>that many </a:t>
            </a:r>
            <a:r>
              <a:rPr lang="en-US" sz="1200" spc="-30" dirty="0" smtClean="0">
                <a:latin typeface="Arial"/>
                <a:cs typeface="Arial"/>
              </a:rPr>
              <a:t>different </a:t>
            </a:r>
            <a:r>
              <a:rPr lang="en-US" sz="1200" spc="-35" dirty="0" smtClean="0">
                <a:latin typeface="Arial"/>
                <a:cs typeface="Arial"/>
              </a:rPr>
              <a:t>ways </a:t>
            </a:r>
            <a:r>
              <a:rPr lang="en-US" sz="1200" spc="-20" dirty="0" smtClean="0">
                <a:latin typeface="Arial"/>
                <a:cs typeface="Arial"/>
              </a:rPr>
              <a:t>of </a:t>
            </a:r>
            <a:r>
              <a:rPr lang="en-US" sz="1200" spc="-25" dirty="0" smtClean="0">
                <a:latin typeface="Arial"/>
                <a:cs typeface="Arial"/>
              </a:rPr>
              <a:t>working </a:t>
            </a:r>
            <a:r>
              <a:rPr lang="en-US" sz="1200" spc="-30" dirty="0" smtClean="0">
                <a:latin typeface="Arial"/>
                <a:cs typeface="Arial"/>
              </a:rPr>
              <a:t>with </a:t>
            </a:r>
            <a:r>
              <a:rPr lang="en-US" sz="1200" spc="-25" dirty="0" smtClean="0">
                <a:latin typeface="Arial"/>
                <a:cs typeface="Arial"/>
              </a:rPr>
              <a:t>data </a:t>
            </a:r>
            <a:r>
              <a:rPr lang="en-US" sz="1200" spc="-20" dirty="0" smtClean="0">
                <a:latin typeface="Arial"/>
                <a:cs typeface="Arial"/>
              </a:rPr>
              <a:t>are </a:t>
            </a:r>
            <a:r>
              <a:rPr lang="en-US" sz="1200" spc="-30" dirty="0" smtClean="0">
                <a:latin typeface="Arial"/>
                <a:cs typeface="Arial"/>
              </a:rPr>
              <a:t>available </a:t>
            </a:r>
            <a:r>
              <a:rPr lang="en-US" sz="1200" spc="-25" dirty="0" smtClean="0">
                <a:latin typeface="Arial"/>
                <a:cs typeface="Arial"/>
              </a:rPr>
              <a:t>on </a:t>
            </a:r>
            <a:r>
              <a:rPr lang="en-US" sz="1200" spc="-30" dirty="0" smtClean="0">
                <a:latin typeface="Arial"/>
                <a:cs typeface="Arial"/>
              </a:rPr>
              <a:t>the </a:t>
            </a:r>
            <a:r>
              <a:rPr lang="en-US" sz="1200" spc="-25" dirty="0" smtClean="0">
                <a:latin typeface="Arial"/>
                <a:cs typeface="Arial"/>
              </a:rPr>
              <a:t>on same  </a:t>
            </a:r>
            <a:r>
              <a:rPr lang="en-US" sz="1200" spc="-30" dirty="0" smtClean="0">
                <a:latin typeface="Arial"/>
                <a:cs typeface="Arial"/>
              </a:rPr>
              <a:t>platform, </a:t>
            </a:r>
            <a:r>
              <a:rPr lang="en-US" sz="1200" spc="-25" dirty="0" smtClean="0">
                <a:latin typeface="Arial"/>
                <a:cs typeface="Arial"/>
              </a:rPr>
              <a:t>bridging </a:t>
            </a:r>
            <a:r>
              <a:rPr lang="en-US" sz="1200" spc="-15" dirty="0" smtClean="0">
                <a:latin typeface="Arial"/>
                <a:cs typeface="Arial"/>
              </a:rPr>
              <a:t>the </a:t>
            </a:r>
            <a:r>
              <a:rPr lang="en-US" sz="1200" spc="-30" dirty="0" smtClean="0">
                <a:latin typeface="Arial"/>
                <a:cs typeface="Arial"/>
              </a:rPr>
              <a:t>gap </a:t>
            </a:r>
            <a:r>
              <a:rPr lang="en-US" sz="1200" spc="-25" dirty="0" smtClean="0">
                <a:latin typeface="Arial"/>
                <a:cs typeface="Arial"/>
              </a:rPr>
              <a:t>between </a:t>
            </a:r>
            <a:r>
              <a:rPr lang="en-US" sz="1200" spc="-20" dirty="0" smtClean="0">
                <a:latin typeface="Arial"/>
                <a:cs typeface="Arial"/>
              </a:rPr>
              <a:t>the </a:t>
            </a:r>
            <a:r>
              <a:rPr lang="en-US" sz="1200" spc="-30" dirty="0" smtClean="0">
                <a:latin typeface="Arial"/>
                <a:cs typeface="Arial"/>
              </a:rPr>
              <a:t>work </a:t>
            </a:r>
            <a:r>
              <a:rPr lang="en-US" sz="1200" spc="-20" dirty="0" smtClean="0">
                <a:latin typeface="Arial"/>
                <a:cs typeface="Arial"/>
              </a:rPr>
              <a:t>of the </a:t>
            </a:r>
            <a:r>
              <a:rPr lang="en-US" sz="1200" spc="-25" dirty="0" smtClean="0">
                <a:latin typeface="Arial"/>
                <a:cs typeface="Arial"/>
              </a:rPr>
              <a:t>classic big data </a:t>
            </a:r>
            <a:r>
              <a:rPr lang="en-US" sz="1200" spc="-30" dirty="0" smtClean="0">
                <a:latin typeface="Arial"/>
                <a:cs typeface="Arial"/>
              </a:rPr>
              <a:t>programmer, </a:t>
            </a:r>
            <a:r>
              <a:rPr lang="en-US" sz="1200" spc="-25" dirty="0" smtClean="0">
                <a:latin typeface="Arial"/>
                <a:cs typeface="Arial"/>
              </a:rPr>
              <a:t>data  </a:t>
            </a:r>
            <a:r>
              <a:rPr lang="en-US" sz="1200" spc="-30" dirty="0" smtClean="0">
                <a:latin typeface="Arial"/>
                <a:cs typeface="Arial"/>
              </a:rPr>
              <a:t>engineers </a:t>
            </a:r>
            <a:r>
              <a:rPr lang="en-US" sz="1200" spc="-20" dirty="0" smtClean="0">
                <a:latin typeface="Arial"/>
                <a:cs typeface="Arial"/>
              </a:rPr>
              <a:t>and </a:t>
            </a:r>
            <a:r>
              <a:rPr lang="en-US" sz="1200" spc="-25" dirty="0" smtClean="0">
                <a:latin typeface="Arial"/>
                <a:cs typeface="Arial"/>
              </a:rPr>
              <a:t>data</a:t>
            </a:r>
            <a:r>
              <a:rPr lang="en-US" sz="1200" spc="-105" dirty="0" smtClean="0">
                <a:latin typeface="Arial"/>
                <a:cs typeface="Arial"/>
              </a:rPr>
              <a:t> </a:t>
            </a:r>
            <a:r>
              <a:rPr lang="en-US" sz="1200" spc="-30" dirty="0" smtClean="0">
                <a:latin typeface="Arial"/>
                <a:cs typeface="Arial"/>
              </a:rPr>
              <a:t>scientists.</a:t>
            </a:r>
            <a:endParaRPr lang="en-US" sz="1200" dirty="0" smtClean="0">
              <a:latin typeface="Arial"/>
              <a:cs typeface="Arial"/>
            </a:endParaRPr>
          </a:p>
          <a:p>
            <a:pPr marL="12700" marR="92075">
              <a:lnSpc>
                <a:spcPts val="1610"/>
              </a:lnSpc>
              <a:spcBef>
                <a:spcPts val="600"/>
              </a:spcBef>
            </a:pPr>
            <a:r>
              <a:rPr lang="en-US" sz="1200" spc="-20" dirty="0" smtClean="0">
                <a:latin typeface="Arial"/>
                <a:cs typeface="Arial"/>
              </a:rPr>
              <a:t>All</a:t>
            </a:r>
            <a:r>
              <a:rPr lang="en-US" sz="1200" spc="-50" dirty="0" smtClean="0">
                <a:latin typeface="Arial"/>
                <a:cs typeface="Arial"/>
              </a:rPr>
              <a:t> </a:t>
            </a:r>
            <a:r>
              <a:rPr lang="en-US" sz="1200" spc="-25" dirty="0" smtClean="0">
                <a:latin typeface="Arial"/>
                <a:cs typeface="Arial"/>
              </a:rPr>
              <a:t>the</a:t>
            </a:r>
            <a:r>
              <a:rPr lang="en-US" sz="1200" spc="-60" dirty="0" smtClean="0">
                <a:latin typeface="Arial"/>
                <a:cs typeface="Arial"/>
              </a:rPr>
              <a:t> </a:t>
            </a:r>
            <a:r>
              <a:rPr lang="en-US" sz="1200" spc="-20" dirty="0" smtClean="0">
                <a:latin typeface="Arial"/>
                <a:cs typeface="Arial"/>
              </a:rPr>
              <a:t>same,</a:t>
            </a:r>
            <a:r>
              <a:rPr lang="en-US" sz="1200" spc="-50" dirty="0" smtClean="0">
                <a:latin typeface="Arial"/>
                <a:cs typeface="Arial"/>
              </a:rPr>
              <a:t> </a:t>
            </a:r>
            <a:r>
              <a:rPr lang="en-US" sz="1200" spc="-25" dirty="0" smtClean="0">
                <a:latin typeface="Arial"/>
                <a:cs typeface="Arial"/>
              </a:rPr>
              <a:t>Spark</a:t>
            </a:r>
            <a:r>
              <a:rPr lang="en-US" sz="1200" spc="-30" dirty="0" smtClean="0">
                <a:latin typeface="Arial"/>
                <a:cs typeface="Arial"/>
              </a:rPr>
              <a:t> has</a:t>
            </a:r>
            <a:r>
              <a:rPr lang="en-US" sz="1200" spc="-55" dirty="0" smtClean="0">
                <a:latin typeface="Arial"/>
                <a:cs typeface="Arial"/>
              </a:rPr>
              <a:t> </a:t>
            </a:r>
            <a:r>
              <a:rPr lang="en-US" sz="1200" spc="-25" dirty="0" smtClean="0">
                <a:latin typeface="Arial"/>
                <a:cs typeface="Arial"/>
              </a:rPr>
              <a:t>its own</a:t>
            </a:r>
            <a:r>
              <a:rPr lang="en-US" sz="1200" spc="-35" dirty="0" smtClean="0">
                <a:latin typeface="Arial"/>
                <a:cs typeface="Arial"/>
              </a:rPr>
              <a:t> </a:t>
            </a:r>
            <a:r>
              <a:rPr lang="en-US" sz="1200" spc="-25" dirty="0" smtClean="0">
                <a:latin typeface="Arial"/>
                <a:cs typeface="Arial"/>
              </a:rPr>
              <a:t>limitations.</a:t>
            </a:r>
            <a:r>
              <a:rPr lang="en-US" sz="1200" spc="-60" dirty="0" smtClean="0">
                <a:latin typeface="Arial"/>
                <a:cs typeface="Arial"/>
              </a:rPr>
              <a:t> </a:t>
            </a:r>
            <a:r>
              <a:rPr lang="en-US" sz="1200" spc="-25" dirty="0" smtClean="0">
                <a:latin typeface="Arial"/>
                <a:cs typeface="Arial"/>
              </a:rPr>
              <a:t>There</a:t>
            </a:r>
            <a:r>
              <a:rPr lang="en-US" sz="1200" spc="-55" dirty="0" smtClean="0">
                <a:latin typeface="Arial"/>
                <a:cs typeface="Arial"/>
              </a:rPr>
              <a:t> </a:t>
            </a:r>
            <a:r>
              <a:rPr lang="en-US" sz="1200" spc="-20" dirty="0" smtClean="0">
                <a:latin typeface="Arial"/>
                <a:cs typeface="Arial"/>
              </a:rPr>
              <a:t>are</a:t>
            </a:r>
            <a:r>
              <a:rPr lang="en-US" sz="1200" spc="-60" dirty="0" smtClean="0">
                <a:latin typeface="Arial"/>
                <a:cs typeface="Arial"/>
              </a:rPr>
              <a:t> </a:t>
            </a:r>
            <a:r>
              <a:rPr lang="en-US" sz="1200" spc="-10" dirty="0" smtClean="0">
                <a:latin typeface="Arial"/>
                <a:cs typeface="Arial"/>
              </a:rPr>
              <a:t>no</a:t>
            </a:r>
            <a:r>
              <a:rPr lang="en-US" sz="1200" spc="-60" dirty="0" smtClean="0">
                <a:latin typeface="Arial"/>
                <a:cs typeface="Arial"/>
              </a:rPr>
              <a:t> </a:t>
            </a:r>
            <a:r>
              <a:rPr lang="en-US" sz="1200" spc="-25" dirty="0" smtClean="0">
                <a:latin typeface="Arial"/>
                <a:cs typeface="Arial"/>
              </a:rPr>
              <a:t>universal</a:t>
            </a:r>
            <a:r>
              <a:rPr lang="en-US" sz="1200" spc="-45" dirty="0" smtClean="0">
                <a:latin typeface="Arial"/>
                <a:cs typeface="Arial"/>
              </a:rPr>
              <a:t> </a:t>
            </a:r>
            <a:r>
              <a:rPr lang="en-US" sz="1200" spc="-25" dirty="0" smtClean="0">
                <a:latin typeface="Arial"/>
                <a:cs typeface="Arial"/>
              </a:rPr>
              <a:t>tools.</a:t>
            </a:r>
            <a:r>
              <a:rPr lang="en-US" sz="1200" spc="-30" dirty="0" smtClean="0">
                <a:latin typeface="Arial"/>
                <a:cs typeface="Arial"/>
              </a:rPr>
              <a:t> </a:t>
            </a:r>
            <a:r>
              <a:rPr lang="en-US" sz="1200" spc="-25" dirty="0" smtClean="0">
                <a:latin typeface="Arial"/>
                <a:cs typeface="Arial"/>
              </a:rPr>
              <a:t>Thus</a:t>
            </a:r>
            <a:r>
              <a:rPr lang="en-US" sz="1200" spc="-55" dirty="0" smtClean="0">
                <a:latin typeface="Arial"/>
                <a:cs typeface="Arial"/>
              </a:rPr>
              <a:t> </a:t>
            </a:r>
            <a:r>
              <a:rPr lang="en-US" sz="1200" spc="-25" dirty="0" smtClean="0">
                <a:latin typeface="Arial"/>
                <a:cs typeface="Arial"/>
              </a:rPr>
              <a:t>Spark </a:t>
            </a:r>
            <a:r>
              <a:rPr lang="en-US" sz="1200" spc="-15" dirty="0" smtClean="0">
                <a:latin typeface="Arial"/>
                <a:cs typeface="Arial"/>
              </a:rPr>
              <a:t>is  </a:t>
            </a:r>
            <a:r>
              <a:rPr lang="en-US" sz="1200" spc="-30" dirty="0" smtClean="0">
                <a:latin typeface="Arial"/>
                <a:cs typeface="Arial"/>
              </a:rPr>
              <a:t>not</a:t>
            </a:r>
            <a:r>
              <a:rPr lang="en-US" sz="1200" spc="-55" dirty="0" smtClean="0">
                <a:latin typeface="Arial"/>
                <a:cs typeface="Arial"/>
              </a:rPr>
              <a:t> </a:t>
            </a:r>
            <a:r>
              <a:rPr lang="en-US" sz="1200" spc="-25" dirty="0" smtClean="0">
                <a:latin typeface="Arial"/>
                <a:cs typeface="Arial"/>
              </a:rPr>
              <a:t>suitable</a:t>
            </a:r>
            <a:r>
              <a:rPr lang="en-US" sz="1200" spc="-6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transaction</a:t>
            </a:r>
            <a:r>
              <a:rPr lang="en-US" sz="1200" spc="-60" dirty="0" smtClean="0">
                <a:latin typeface="Arial"/>
                <a:cs typeface="Arial"/>
              </a:rPr>
              <a:t> </a:t>
            </a:r>
            <a:r>
              <a:rPr lang="en-US" sz="1200" spc="-25" dirty="0" smtClean="0">
                <a:latin typeface="Arial"/>
                <a:cs typeface="Arial"/>
              </a:rPr>
              <a:t>processing</a:t>
            </a:r>
            <a:r>
              <a:rPr lang="en-US" sz="1200" spc="-60" dirty="0" smtClean="0">
                <a:latin typeface="Arial"/>
                <a:cs typeface="Arial"/>
              </a:rPr>
              <a:t> </a:t>
            </a:r>
            <a:r>
              <a:rPr lang="en-US" sz="1200" spc="-10" dirty="0" smtClean="0">
                <a:latin typeface="Arial"/>
                <a:cs typeface="Arial"/>
              </a:rPr>
              <a:t>and</a:t>
            </a:r>
            <a:r>
              <a:rPr lang="en-US" sz="1200" spc="-55" dirty="0" smtClean="0">
                <a:latin typeface="Arial"/>
                <a:cs typeface="Arial"/>
              </a:rPr>
              <a:t> </a:t>
            </a:r>
            <a:r>
              <a:rPr lang="en-US" sz="1200" spc="-25" dirty="0" smtClean="0">
                <a:latin typeface="Arial"/>
                <a:cs typeface="Arial"/>
              </a:rPr>
              <a:t>other</a:t>
            </a:r>
            <a:r>
              <a:rPr lang="en-US" sz="1200" spc="-60" dirty="0" smtClean="0">
                <a:latin typeface="Arial"/>
                <a:cs typeface="Arial"/>
              </a:rPr>
              <a:t> </a:t>
            </a:r>
            <a:r>
              <a:rPr lang="en-US" sz="1200" spc="-20" dirty="0" smtClean="0">
                <a:latin typeface="Arial"/>
                <a:cs typeface="Arial"/>
              </a:rPr>
              <a:t>ACID</a:t>
            </a:r>
            <a:r>
              <a:rPr lang="en-US" sz="1200" spc="-45" dirty="0" smtClean="0">
                <a:latin typeface="Arial"/>
                <a:cs typeface="Arial"/>
              </a:rPr>
              <a:t> </a:t>
            </a:r>
            <a:r>
              <a:rPr lang="en-US" sz="1200" spc="-25" dirty="0" smtClean="0">
                <a:latin typeface="Arial"/>
                <a:cs typeface="Arial"/>
              </a:rPr>
              <a:t>types </a:t>
            </a:r>
            <a:r>
              <a:rPr lang="en-US" sz="1200" spc="-20" dirty="0" smtClean="0">
                <a:latin typeface="Arial"/>
                <a:cs typeface="Arial"/>
              </a:rPr>
              <a:t>of</a:t>
            </a:r>
            <a:r>
              <a:rPr lang="en-US" sz="1200" spc="-50" dirty="0" smtClean="0">
                <a:latin typeface="Arial"/>
                <a:cs typeface="Arial"/>
              </a:rPr>
              <a:t> </a:t>
            </a:r>
            <a:r>
              <a:rPr lang="en-US" sz="1200" spc="-30" dirty="0" smtClean="0">
                <a:latin typeface="Arial"/>
                <a:cs typeface="Arial"/>
              </a:rPr>
              <a:t>operations.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a:t>
            </a:fld>
            <a:endParaRPr lang="fr-FR"/>
          </a:p>
        </p:txBody>
      </p:sp>
    </p:spTree>
    <p:extLst>
      <p:ext uri="{BB962C8B-B14F-4D97-AF65-F5344CB8AC3E}">
        <p14:creationId xmlns:p14="http://schemas.microsoft.com/office/powerpoint/2010/main" val="2852586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After </a:t>
            </a:r>
            <a:r>
              <a:rPr lang="en-US" sz="1200" spc="-15" dirty="0" smtClean="0">
                <a:latin typeface="Arial"/>
                <a:cs typeface="Arial"/>
              </a:rPr>
              <a:t>the </a:t>
            </a:r>
            <a:r>
              <a:rPr lang="en-US" sz="1200" spc="-20" dirty="0" smtClean="0">
                <a:latin typeface="Arial"/>
                <a:cs typeface="Arial"/>
              </a:rPr>
              <a:t>first </a:t>
            </a:r>
            <a:r>
              <a:rPr lang="en-US" sz="1200" spc="-25" dirty="0" smtClean="0">
                <a:latin typeface="Arial"/>
                <a:cs typeface="Arial"/>
              </a:rPr>
              <a:t>action </a:t>
            </a:r>
            <a:r>
              <a:rPr lang="en-US" sz="1200" spc="-30" dirty="0" smtClean="0">
                <a:latin typeface="Arial"/>
                <a:cs typeface="Arial"/>
              </a:rPr>
              <a:t>completes, the </a:t>
            </a:r>
            <a:r>
              <a:rPr lang="en-US" sz="1200" spc="-25" dirty="0" smtClean="0">
                <a:latin typeface="Arial"/>
                <a:cs typeface="Arial"/>
              </a:rPr>
              <a:t>results </a:t>
            </a:r>
            <a:r>
              <a:rPr lang="en-US" sz="1200" spc="-30" dirty="0" smtClean="0">
                <a:latin typeface="Arial"/>
                <a:cs typeface="Arial"/>
              </a:rPr>
              <a:t>are </a:t>
            </a:r>
            <a:r>
              <a:rPr lang="en-US" sz="1200" spc="-25" dirty="0" smtClean="0">
                <a:latin typeface="Arial"/>
                <a:cs typeface="Arial"/>
              </a:rPr>
              <a:t>sent back </a:t>
            </a:r>
            <a:r>
              <a:rPr lang="en-US" sz="1200" spc="-20" dirty="0" smtClean="0">
                <a:latin typeface="Arial"/>
                <a:cs typeface="Arial"/>
              </a:rPr>
              <a:t>to the </a:t>
            </a:r>
            <a:r>
              <a:rPr lang="en-US" sz="1200" spc="-25" dirty="0" smtClean="0">
                <a:latin typeface="Arial"/>
                <a:cs typeface="Arial"/>
              </a:rPr>
              <a:t>driver. </a:t>
            </a:r>
            <a:r>
              <a:rPr lang="en-US" sz="1200" spc="-30" dirty="0" smtClean="0">
                <a:latin typeface="Arial"/>
                <a:cs typeface="Arial"/>
              </a:rPr>
              <a:t>In </a:t>
            </a:r>
            <a:r>
              <a:rPr lang="en-US" sz="1200" spc="-25" dirty="0" smtClean="0">
                <a:latin typeface="Arial"/>
                <a:cs typeface="Arial"/>
              </a:rPr>
              <a:t>this case, </a:t>
            </a:r>
            <a:r>
              <a:rPr lang="en-US" sz="1200" spc="-35" dirty="0" smtClean="0">
                <a:latin typeface="Arial"/>
                <a:cs typeface="Arial"/>
              </a:rPr>
              <a:t>you  </a:t>
            </a:r>
            <a:r>
              <a:rPr lang="en-US" sz="1200" spc="-30" dirty="0" smtClean="0">
                <a:latin typeface="Arial"/>
                <a:cs typeface="Arial"/>
              </a:rPr>
              <a:t>are</a:t>
            </a:r>
            <a:r>
              <a:rPr lang="en-US" sz="1200" spc="-60" dirty="0" smtClean="0">
                <a:latin typeface="Arial"/>
                <a:cs typeface="Arial"/>
              </a:rPr>
              <a:t> </a:t>
            </a:r>
            <a:r>
              <a:rPr lang="en-US" sz="1200" spc="-25" dirty="0" smtClean="0">
                <a:latin typeface="Arial"/>
                <a:cs typeface="Arial"/>
              </a:rPr>
              <a:t>looking</a:t>
            </a:r>
            <a:r>
              <a:rPr lang="en-US" sz="1200" spc="-5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messages</a:t>
            </a:r>
            <a:r>
              <a:rPr lang="en-US" sz="1200" spc="-50"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20" dirty="0" smtClean="0">
                <a:latin typeface="Arial"/>
                <a:cs typeface="Arial"/>
              </a:rPr>
              <a:t>relate</a:t>
            </a:r>
            <a:r>
              <a:rPr lang="en-US" sz="1200" spc="-60"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err="1" smtClean="0">
                <a:latin typeface="Arial"/>
                <a:cs typeface="Arial"/>
              </a:rPr>
              <a:t>mysql</a:t>
            </a:r>
            <a:r>
              <a:rPr lang="en-US" sz="1200" spc="-25" dirty="0" smtClean="0">
                <a:latin typeface="Arial"/>
                <a:cs typeface="Arial"/>
              </a:rPr>
              <a:t>.</a:t>
            </a:r>
            <a:r>
              <a:rPr lang="en-US" sz="1200" spc="-50" dirty="0" smtClean="0">
                <a:latin typeface="Arial"/>
                <a:cs typeface="Arial"/>
              </a:rPr>
              <a:t> </a:t>
            </a:r>
            <a:r>
              <a:rPr lang="en-US" sz="1200" spc="-25" dirty="0" smtClean="0">
                <a:latin typeface="Arial"/>
                <a:cs typeface="Arial"/>
              </a:rPr>
              <a:t>This</a:t>
            </a:r>
            <a:r>
              <a:rPr lang="en-US" sz="1200" spc="-4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15" dirty="0" smtClean="0">
                <a:latin typeface="Arial"/>
                <a:cs typeface="Arial"/>
              </a:rPr>
              <a:t>then</a:t>
            </a:r>
            <a:r>
              <a:rPr lang="en-US" sz="1200" spc="-55" dirty="0" smtClean="0">
                <a:latin typeface="Arial"/>
                <a:cs typeface="Arial"/>
              </a:rPr>
              <a:t> </a:t>
            </a:r>
            <a:r>
              <a:rPr lang="en-US" sz="1200" spc="-25" dirty="0" smtClean="0">
                <a:latin typeface="Arial"/>
                <a:cs typeface="Arial"/>
              </a:rPr>
              <a:t>returned</a:t>
            </a:r>
            <a:r>
              <a:rPr lang="en-US" sz="1200" spc="-55" dirty="0" smtClean="0">
                <a:latin typeface="Arial"/>
                <a:cs typeface="Arial"/>
              </a:rPr>
              <a:t> </a:t>
            </a:r>
            <a:r>
              <a:rPr lang="en-US" sz="1200" spc="-25" dirty="0" smtClean="0">
                <a:latin typeface="Arial"/>
                <a:cs typeface="Arial"/>
              </a:rPr>
              <a:t>back </a:t>
            </a:r>
            <a:r>
              <a:rPr lang="en-US" sz="1200" spc="-20" dirty="0" smtClean="0">
                <a:latin typeface="Arial"/>
                <a:cs typeface="Arial"/>
              </a:rPr>
              <a:t>to</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driver.</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23</a:t>
            </a:fld>
            <a:endParaRPr lang="fr-FR"/>
          </a:p>
        </p:txBody>
      </p:sp>
    </p:spTree>
    <p:extLst>
      <p:ext uri="{BB962C8B-B14F-4D97-AF65-F5344CB8AC3E}">
        <p14:creationId xmlns:p14="http://schemas.microsoft.com/office/powerpoint/2010/main" val="3477266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15" dirty="0" smtClean="0">
                <a:latin typeface="Arial"/>
                <a:cs typeface="Arial"/>
              </a:rPr>
              <a:t>To </a:t>
            </a:r>
            <a:r>
              <a:rPr lang="en-US" sz="1200" spc="-30" dirty="0" smtClean="0">
                <a:latin typeface="Arial"/>
                <a:cs typeface="Arial"/>
              </a:rPr>
              <a:t>process </a:t>
            </a:r>
            <a:r>
              <a:rPr lang="en-US" sz="1200" spc="-15" dirty="0" smtClean="0">
                <a:latin typeface="Arial"/>
                <a:cs typeface="Arial"/>
              </a:rPr>
              <a:t>the </a:t>
            </a:r>
            <a:r>
              <a:rPr lang="en-US" sz="1200" spc="-25" dirty="0" smtClean="0">
                <a:latin typeface="Arial"/>
                <a:cs typeface="Arial"/>
              </a:rPr>
              <a:t>second </a:t>
            </a:r>
            <a:r>
              <a:rPr lang="en-US" sz="1200" spc="-30" dirty="0" smtClean="0">
                <a:latin typeface="Arial"/>
                <a:cs typeface="Arial"/>
              </a:rPr>
              <a:t>action, </a:t>
            </a:r>
            <a:r>
              <a:rPr lang="en-US" sz="1200" spc="-25" dirty="0" smtClean="0">
                <a:latin typeface="Arial"/>
                <a:cs typeface="Arial"/>
              </a:rPr>
              <a:t>Spark </a:t>
            </a:r>
            <a:r>
              <a:rPr lang="en-US" sz="1200" spc="-30" dirty="0" smtClean="0">
                <a:latin typeface="Arial"/>
                <a:cs typeface="Arial"/>
              </a:rPr>
              <a:t>will </a:t>
            </a:r>
            <a:r>
              <a:rPr lang="en-US" sz="1200" spc="-25" dirty="0" smtClean="0">
                <a:latin typeface="Arial"/>
                <a:cs typeface="Arial"/>
              </a:rPr>
              <a:t>use </a:t>
            </a:r>
            <a:r>
              <a:rPr lang="en-US" sz="1200" spc="-15" dirty="0" smtClean="0">
                <a:latin typeface="Arial"/>
                <a:cs typeface="Arial"/>
              </a:rPr>
              <a:t>the </a:t>
            </a:r>
            <a:r>
              <a:rPr lang="en-US" sz="1200" spc="-25" dirty="0" smtClean="0">
                <a:latin typeface="Arial"/>
                <a:cs typeface="Arial"/>
              </a:rPr>
              <a:t>data on </a:t>
            </a:r>
            <a:r>
              <a:rPr lang="en-US" sz="1200" spc="-20" dirty="0" smtClean="0">
                <a:latin typeface="Arial"/>
                <a:cs typeface="Arial"/>
              </a:rPr>
              <a:t>the </a:t>
            </a:r>
            <a:r>
              <a:rPr lang="en-US" sz="1200" spc="-25" dirty="0" smtClean="0">
                <a:latin typeface="Arial"/>
                <a:cs typeface="Arial"/>
              </a:rPr>
              <a:t>cache; </a:t>
            </a:r>
            <a:r>
              <a:rPr lang="en-US" sz="1200" spc="-15" dirty="0" smtClean="0">
                <a:latin typeface="Arial"/>
                <a:cs typeface="Arial"/>
              </a:rPr>
              <a:t>it </a:t>
            </a:r>
            <a:r>
              <a:rPr lang="en-US" sz="1200" spc="-25" dirty="0" smtClean="0">
                <a:latin typeface="Arial"/>
                <a:cs typeface="Arial"/>
              </a:rPr>
              <a:t>does </a:t>
            </a:r>
            <a:r>
              <a:rPr lang="en-US" sz="1200" spc="-30" dirty="0" smtClean="0">
                <a:latin typeface="Arial"/>
                <a:cs typeface="Arial"/>
              </a:rPr>
              <a:t>not </a:t>
            </a:r>
            <a:r>
              <a:rPr lang="en-US" sz="1200" spc="-25" dirty="0" smtClean="0">
                <a:latin typeface="Arial"/>
                <a:cs typeface="Arial"/>
              </a:rPr>
              <a:t>need</a:t>
            </a:r>
            <a:r>
              <a:rPr lang="en-US" sz="1200" spc="-285" dirty="0" smtClean="0">
                <a:latin typeface="Arial"/>
                <a:cs typeface="Arial"/>
              </a:rPr>
              <a:t> </a:t>
            </a:r>
            <a:r>
              <a:rPr lang="en-US" sz="1200" spc="-5" dirty="0" smtClean="0">
                <a:latin typeface="Arial"/>
                <a:cs typeface="Arial"/>
              </a:rPr>
              <a:t>to  </a:t>
            </a:r>
            <a:r>
              <a:rPr lang="en-US" sz="1200" spc="-25" dirty="0" smtClean="0">
                <a:latin typeface="Arial"/>
                <a:cs typeface="Arial"/>
              </a:rPr>
              <a:t>go </a:t>
            </a:r>
            <a:r>
              <a:rPr lang="en-US" sz="1200" spc="-5" dirty="0" smtClean="0">
                <a:latin typeface="Arial"/>
                <a:cs typeface="Arial"/>
              </a:rPr>
              <a:t>to </a:t>
            </a:r>
            <a:r>
              <a:rPr lang="en-US" sz="1200" spc="-20" dirty="0" smtClean="0">
                <a:latin typeface="Arial"/>
                <a:cs typeface="Arial"/>
              </a:rPr>
              <a:t>the </a:t>
            </a:r>
            <a:r>
              <a:rPr lang="en-US" sz="1200" spc="-25" dirty="0" smtClean="0">
                <a:latin typeface="Arial"/>
                <a:cs typeface="Arial"/>
              </a:rPr>
              <a:t>HDFS data again. </a:t>
            </a:r>
            <a:r>
              <a:rPr lang="en-US" sz="1200" spc="-30" dirty="0" smtClean="0">
                <a:latin typeface="Arial"/>
                <a:cs typeface="Arial"/>
              </a:rPr>
              <a:t>It </a:t>
            </a:r>
            <a:r>
              <a:rPr lang="en-US" sz="1200" spc="-20" dirty="0" smtClean="0">
                <a:latin typeface="Arial"/>
                <a:cs typeface="Arial"/>
              </a:rPr>
              <a:t>just </a:t>
            </a:r>
            <a:r>
              <a:rPr lang="en-US" sz="1200" spc="-30" dirty="0" smtClean="0">
                <a:latin typeface="Arial"/>
                <a:cs typeface="Arial"/>
              </a:rPr>
              <a:t>reads </a:t>
            </a:r>
            <a:r>
              <a:rPr lang="en-US" sz="1200" spc="-5" dirty="0" smtClean="0">
                <a:latin typeface="Arial"/>
                <a:cs typeface="Arial"/>
              </a:rPr>
              <a:t>it </a:t>
            </a:r>
            <a:r>
              <a:rPr lang="en-US" sz="1200" spc="-30" dirty="0" smtClean="0">
                <a:latin typeface="Arial"/>
                <a:cs typeface="Arial"/>
              </a:rPr>
              <a:t>from </a:t>
            </a:r>
            <a:r>
              <a:rPr lang="en-US" sz="1200" spc="-15" dirty="0" smtClean="0">
                <a:latin typeface="Arial"/>
                <a:cs typeface="Arial"/>
              </a:rPr>
              <a:t>the </a:t>
            </a:r>
            <a:r>
              <a:rPr lang="en-US" sz="1200" spc="-20" dirty="0" smtClean="0">
                <a:latin typeface="Arial"/>
                <a:cs typeface="Arial"/>
              </a:rPr>
              <a:t>cache and </a:t>
            </a:r>
            <a:r>
              <a:rPr lang="en-US" sz="1200" spc="-30" dirty="0" smtClean="0">
                <a:latin typeface="Arial"/>
                <a:cs typeface="Arial"/>
              </a:rPr>
              <a:t>processes </a:t>
            </a:r>
            <a:r>
              <a:rPr lang="en-US" sz="1200" spc="-20" dirty="0" smtClean="0">
                <a:latin typeface="Arial"/>
                <a:cs typeface="Arial"/>
              </a:rPr>
              <a:t>the </a:t>
            </a:r>
            <a:r>
              <a:rPr lang="en-US" sz="1200" spc="-25" dirty="0" smtClean="0">
                <a:latin typeface="Arial"/>
                <a:cs typeface="Arial"/>
              </a:rPr>
              <a:t>data </a:t>
            </a:r>
            <a:r>
              <a:rPr lang="en-US" sz="1200" spc="-30" dirty="0" smtClean="0">
                <a:latin typeface="Arial"/>
                <a:cs typeface="Arial"/>
              </a:rPr>
              <a:t>from  there.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24</a:t>
            </a:fld>
            <a:endParaRPr lang="fr-FR"/>
          </a:p>
        </p:txBody>
      </p:sp>
    </p:spTree>
    <p:extLst>
      <p:ext uri="{BB962C8B-B14F-4D97-AF65-F5344CB8AC3E}">
        <p14:creationId xmlns:p14="http://schemas.microsoft.com/office/powerpoint/2010/main" val="207853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spc="-30" dirty="0" smtClean="0">
                <a:latin typeface="Arial"/>
                <a:cs typeface="Arial"/>
              </a:rPr>
              <a:t>Finally the results are </a:t>
            </a:r>
            <a:r>
              <a:rPr lang="en-US" sz="1200" spc="-25" dirty="0" smtClean="0">
                <a:latin typeface="Arial"/>
                <a:cs typeface="Arial"/>
              </a:rPr>
              <a:t>sent back </a:t>
            </a:r>
            <a:r>
              <a:rPr lang="en-US" sz="1200" spc="-20" dirty="0" smtClean="0">
                <a:latin typeface="Arial"/>
                <a:cs typeface="Arial"/>
              </a:rPr>
              <a:t>to the </a:t>
            </a:r>
            <a:r>
              <a:rPr lang="en-US" sz="1200" spc="-25" dirty="0" smtClean="0">
                <a:latin typeface="Arial"/>
                <a:cs typeface="Arial"/>
              </a:rPr>
              <a:t>driver </a:t>
            </a:r>
            <a:r>
              <a:rPr lang="en-US" sz="1200" spc="-20" dirty="0" smtClean="0">
                <a:latin typeface="Arial"/>
                <a:cs typeface="Arial"/>
              </a:rPr>
              <a:t>and </a:t>
            </a:r>
            <a:r>
              <a:rPr lang="en-US" sz="1200" spc="-35" dirty="0" smtClean="0">
                <a:latin typeface="Arial"/>
                <a:cs typeface="Arial"/>
              </a:rPr>
              <a:t>you </a:t>
            </a:r>
            <a:r>
              <a:rPr lang="en-US" sz="1200" spc="-25" dirty="0" smtClean="0">
                <a:latin typeface="Arial"/>
                <a:cs typeface="Arial"/>
              </a:rPr>
              <a:t>have completed </a:t>
            </a:r>
            <a:r>
              <a:rPr lang="en-US" sz="1200" spc="-5" dirty="0" smtClean="0">
                <a:latin typeface="Arial"/>
                <a:cs typeface="Arial"/>
              </a:rPr>
              <a:t>a </a:t>
            </a:r>
            <a:r>
              <a:rPr lang="en-US" sz="1200" spc="-30" dirty="0" smtClean="0">
                <a:latin typeface="Arial"/>
                <a:cs typeface="Arial"/>
              </a:rPr>
              <a:t>full</a:t>
            </a:r>
            <a:r>
              <a:rPr lang="en-US" sz="1200" spc="-170" dirty="0" smtClean="0">
                <a:latin typeface="Arial"/>
                <a:cs typeface="Arial"/>
              </a:rPr>
              <a:t> </a:t>
            </a:r>
            <a:r>
              <a:rPr lang="en-US" sz="1200" spc="-25" dirty="0" smtClean="0">
                <a:latin typeface="Arial"/>
                <a:cs typeface="Arial"/>
              </a:rPr>
              <a:t>cycle</a:t>
            </a:r>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25</a:t>
            </a:fld>
            <a:endParaRPr lang="fr-FR"/>
          </a:p>
        </p:txBody>
      </p:sp>
    </p:spTree>
    <p:extLst>
      <p:ext uri="{BB962C8B-B14F-4D97-AF65-F5344CB8AC3E}">
        <p14:creationId xmlns:p14="http://schemas.microsoft.com/office/powerpoint/2010/main" val="80637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67945">
              <a:lnSpc>
                <a:spcPct val="95900"/>
              </a:lnSpc>
              <a:spcBef>
                <a:spcPts val="615"/>
              </a:spcBef>
            </a:pPr>
            <a:r>
              <a:rPr lang="en-US" sz="1200" spc="-30" dirty="0" smtClean="0">
                <a:latin typeface="Arial"/>
                <a:cs typeface="Arial"/>
              </a:rPr>
              <a:t>These </a:t>
            </a:r>
            <a:r>
              <a:rPr lang="en-US" sz="1200" spc="-20" dirty="0" smtClean="0">
                <a:latin typeface="Arial"/>
                <a:cs typeface="Arial"/>
              </a:rPr>
              <a:t>are </a:t>
            </a:r>
            <a:r>
              <a:rPr lang="en-US" sz="1200" spc="-25" dirty="0" smtClean="0">
                <a:latin typeface="Arial"/>
                <a:cs typeface="Arial"/>
              </a:rPr>
              <a:t>some </a:t>
            </a:r>
            <a:r>
              <a:rPr lang="en-US" sz="1200" spc="-10" dirty="0" smtClean="0">
                <a:latin typeface="Arial"/>
                <a:cs typeface="Arial"/>
              </a:rPr>
              <a:t>of </a:t>
            </a:r>
            <a:r>
              <a:rPr lang="en-US" sz="1200" spc="-20" dirty="0" smtClean="0">
                <a:latin typeface="Arial"/>
                <a:cs typeface="Arial"/>
              </a:rPr>
              <a:t>the </a:t>
            </a:r>
            <a:r>
              <a:rPr lang="en-US" sz="1200" spc="-30" dirty="0" smtClean="0">
                <a:latin typeface="Arial"/>
                <a:cs typeface="Arial"/>
              </a:rPr>
              <a:t>transformations </a:t>
            </a:r>
            <a:r>
              <a:rPr lang="en-US" sz="1200" spc="-25" dirty="0" smtClean="0">
                <a:latin typeface="Arial"/>
                <a:cs typeface="Arial"/>
              </a:rPr>
              <a:t>available; </a:t>
            </a:r>
            <a:r>
              <a:rPr lang="en-US" sz="1200" spc="-20" dirty="0" smtClean="0">
                <a:latin typeface="Arial"/>
                <a:cs typeface="Arial"/>
              </a:rPr>
              <a:t>the </a:t>
            </a:r>
            <a:r>
              <a:rPr lang="en-US" sz="1200" spc="-25" dirty="0" smtClean="0">
                <a:latin typeface="Arial"/>
                <a:cs typeface="Arial"/>
              </a:rPr>
              <a:t>full set </a:t>
            </a:r>
            <a:r>
              <a:rPr lang="en-US" sz="1200" spc="-15" dirty="0" smtClean="0">
                <a:latin typeface="Arial"/>
                <a:cs typeface="Arial"/>
              </a:rPr>
              <a:t>can </a:t>
            </a:r>
            <a:r>
              <a:rPr lang="en-US" sz="1200" spc="-25" dirty="0" smtClean="0">
                <a:latin typeface="Arial"/>
                <a:cs typeface="Arial"/>
              </a:rPr>
              <a:t>be </a:t>
            </a:r>
            <a:r>
              <a:rPr lang="en-US" sz="1200" spc="-20" dirty="0" smtClean="0">
                <a:latin typeface="Arial"/>
                <a:cs typeface="Arial"/>
              </a:rPr>
              <a:t>found </a:t>
            </a:r>
            <a:r>
              <a:rPr lang="en-US" sz="1200" spc="-25" dirty="0" smtClean="0">
                <a:latin typeface="Arial"/>
                <a:cs typeface="Arial"/>
              </a:rPr>
              <a:t>on </a:t>
            </a:r>
            <a:r>
              <a:rPr lang="en-US" sz="1200" spc="-20" dirty="0" smtClean="0">
                <a:latin typeface="Arial"/>
                <a:cs typeface="Arial"/>
              </a:rPr>
              <a:t>Spark's  </a:t>
            </a:r>
            <a:r>
              <a:rPr lang="en-US" sz="1200" spc="-30" dirty="0" smtClean="0">
                <a:latin typeface="Arial"/>
                <a:cs typeface="Arial"/>
              </a:rPr>
              <a:t>website. </a:t>
            </a:r>
            <a:r>
              <a:rPr lang="en-US" sz="1200" spc="-20" dirty="0" smtClean="0">
                <a:latin typeface="Arial"/>
                <a:cs typeface="Arial"/>
              </a:rPr>
              <a:t>The </a:t>
            </a:r>
            <a:r>
              <a:rPr lang="en-US" sz="1200" spc="-25" dirty="0" smtClean="0">
                <a:latin typeface="Arial"/>
                <a:cs typeface="Arial"/>
              </a:rPr>
              <a:t>Spark </a:t>
            </a:r>
            <a:r>
              <a:rPr lang="en-US" sz="1200" spc="-30" dirty="0" smtClean="0">
                <a:latin typeface="Arial"/>
                <a:cs typeface="Arial"/>
              </a:rPr>
              <a:t>Programming </a:t>
            </a:r>
            <a:r>
              <a:rPr lang="en-US" sz="1200" spc="-25" dirty="0" smtClean="0">
                <a:latin typeface="Arial"/>
                <a:cs typeface="Arial"/>
              </a:rPr>
              <a:t>Guide can </a:t>
            </a:r>
            <a:r>
              <a:rPr lang="en-US" sz="1200" spc="-10" dirty="0" smtClean="0">
                <a:latin typeface="Arial"/>
                <a:cs typeface="Arial"/>
              </a:rPr>
              <a:t>be </a:t>
            </a:r>
            <a:r>
              <a:rPr lang="en-US" sz="1200" spc="-20" dirty="0" smtClean="0">
                <a:latin typeface="Arial"/>
                <a:cs typeface="Arial"/>
              </a:rPr>
              <a:t>found at  </a:t>
            </a:r>
            <a:r>
              <a:rPr lang="en-US" sz="1200" spc="-30" dirty="0" smtClean="0">
                <a:latin typeface="Arial"/>
                <a:cs typeface="Arial"/>
              </a:rPr>
              <a:t>https://spark.apache.org/docs/latest/programming-guide.html </a:t>
            </a:r>
            <a:r>
              <a:rPr lang="en-US" sz="1200" spc="-20" dirty="0" smtClean="0">
                <a:latin typeface="Arial"/>
                <a:cs typeface="Arial"/>
              </a:rPr>
              <a:t>and </a:t>
            </a:r>
            <a:r>
              <a:rPr lang="en-US" sz="1200" spc="-30" dirty="0" smtClean="0">
                <a:latin typeface="Arial"/>
                <a:cs typeface="Arial"/>
              </a:rPr>
              <a:t>transformations </a:t>
            </a:r>
            <a:r>
              <a:rPr lang="en-US" sz="1200" spc="-25" dirty="0" smtClean="0">
                <a:latin typeface="Arial"/>
                <a:cs typeface="Arial"/>
              </a:rPr>
              <a:t>can  be </a:t>
            </a:r>
            <a:r>
              <a:rPr lang="en-US" sz="1200" spc="-20" dirty="0" smtClean="0">
                <a:latin typeface="Arial"/>
                <a:cs typeface="Arial"/>
              </a:rPr>
              <a:t>found at </a:t>
            </a:r>
            <a:r>
              <a:rPr lang="en-US" sz="1200" spc="-30" dirty="0" smtClean="0">
                <a:latin typeface="Arial"/>
                <a:cs typeface="Arial"/>
              </a:rPr>
              <a:t>https://spark.apache.org/docs/latest/programming-  </a:t>
            </a:r>
            <a:r>
              <a:rPr lang="en-US" sz="1200" spc="-30" dirty="0" err="1" smtClean="0">
                <a:latin typeface="Arial"/>
                <a:cs typeface="Arial"/>
              </a:rPr>
              <a:t>guide.html#transformations</a:t>
            </a:r>
            <a:r>
              <a:rPr lang="en-US" sz="1200" spc="-30" dirty="0" smtClean="0">
                <a:latin typeface="Arial"/>
                <a:cs typeface="Arial"/>
              </a:rPr>
              <a:t>.</a:t>
            </a:r>
            <a:endParaRPr lang="en-US" sz="1200" dirty="0" smtClean="0">
              <a:latin typeface="Arial"/>
              <a:cs typeface="Arial"/>
            </a:endParaRPr>
          </a:p>
          <a:p>
            <a:pPr marL="12700" marR="5080">
              <a:lnSpc>
                <a:spcPct val="96400"/>
              </a:lnSpc>
              <a:spcBef>
                <a:spcPts val="595"/>
              </a:spcBef>
            </a:pPr>
            <a:r>
              <a:rPr lang="en-US" sz="1200" spc="-30" dirty="0" smtClean="0">
                <a:latin typeface="Arial"/>
                <a:cs typeface="Arial"/>
              </a:rPr>
              <a:t>Remember </a:t>
            </a:r>
            <a:r>
              <a:rPr lang="en-US" sz="1200" spc="-20" dirty="0" smtClean="0">
                <a:latin typeface="Arial"/>
                <a:cs typeface="Arial"/>
              </a:rPr>
              <a:t>that </a:t>
            </a:r>
            <a:r>
              <a:rPr lang="en-US" sz="1200" spc="-30" dirty="0" smtClean="0">
                <a:latin typeface="Arial"/>
                <a:cs typeface="Arial"/>
              </a:rPr>
              <a:t>Transformations </a:t>
            </a:r>
            <a:r>
              <a:rPr lang="en-US" sz="1200" spc="-20" dirty="0" smtClean="0">
                <a:latin typeface="Arial"/>
                <a:cs typeface="Arial"/>
              </a:rPr>
              <a:t>are </a:t>
            </a:r>
            <a:r>
              <a:rPr lang="en-US" sz="1200" spc="-30" dirty="0" smtClean="0">
                <a:latin typeface="Arial"/>
                <a:cs typeface="Arial"/>
              </a:rPr>
              <a:t>essentially </a:t>
            </a:r>
            <a:r>
              <a:rPr lang="en-US" sz="1200" spc="-15" dirty="0" smtClean="0">
                <a:latin typeface="Arial"/>
                <a:cs typeface="Arial"/>
              </a:rPr>
              <a:t>lazy </a:t>
            </a:r>
            <a:r>
              <a:rPr lang="en-US" sz="1200" spc="-25" dirty="0" smtClean="0">
                <a:latin typeface="Arial"/>
                <a:cs typeface="Arial"/>
              </a:rPr>
              <a:t>evaluations. Nothing </a:t>
            </a:r>
            <a:r>
              <a:rPr lang="en-US" sz="1200" spc="-15" dirty="0" smtClean="0">
                <a:latin typeface="Arial"/>
                <a:cs typeface="Arial"/>
              </a:rPr>
              <a:t>is </a:t>
            </a:r>
            <a:r>
              <a:rPr lang="en-US" sz="1200" spc="-30" dirty="0" smtClean="0">
                <a:latin typeface="Arial"/>
                <a:cs typeface="Arial"/>
              </a:rPr>
              <a:t>executed  until </a:t>
            </a:r>
            <a:r>
              <a:rPr lang="en-US" sz="1200" spc="-10" dirty="0" smtClean="0">
                <a:latin typeface="Arial"/>
                <a:cs typeface="Arial"/>
              </a:rPr>
              <a:t>an </a:t>
            </a:r>
            <a:r>
              <a:rPr lang="en-US" sz="1200" spc="-25" dirty="0" smtClean="0">
                <a:latin typeface="Arial"/>
                <a:cs typeface="Arial"/>
              </a:rPr>
              <a:t>action </a:t>
            </a:r>
            <a:r>
              <a:rPr lang="en-US" sz="1200" spc="-15" dirty="0" smtClean="0">
                <a:latin typeface="Arial"/>
                <a:cs typeface="Arial"/>
              </a:rPr>
              <a:t>is </a:t>
            </a:r>
            <a:r>
              <a:rPr lang="en-US" sz="1200" spc="-25" dirty="0" smtClean="0">
                <a:latin typeface="Arial"/>
                <a:cs typeface="Arial"/>
              </a:rPr>
              <a:t>called. </a:t>
            </a:r>
            <a:r>
              <a:rPr lang="en-US" sz="1200" spc="-20" dirty="0" smtClean="0">
                <a:latin typeface="Arial"/>
                <a:cs typeface="Arial"/>
              </a:rPr>
              <a:t>Each </a:t>
            </a:r>
            <a:r>
              <a:rPr lang="en-US" sz="1200" spc="-25" dirty="0" smtClean="0">
                <a:latin typeface="Arial"/>
                <a:cs typeface="Arial"/>
              </a:rPr>
              <a:t>transformation function basically updates </a:t>
            </a:r>
            <a:r>
              <a:rPr lang="en-US" sz="1200" spc="-20" dirty="0" smtClean="0">
                <a:latin typeface="Arial"/>
                <a:cs typeface="Arial"/>
              </a:rPr>
              <a:t>the </a:t>
            </a:r>
            <a:r>
              <a:rPr lang="en-US" sz="1200" spc="-25" dirty="0" smtClean="0">
                <a:latin typeface="Arial"/>
                <a:cs typeface="Arial"/>
              </a:rPr>
              <a:t>graph </a:t>
            </a:r>
            <a:r>
              <a:rPr lang="en-US" sz="1200" spc="-30" dirty="0" smtClean="0">
                <a:latin typeface="Arial"/>
                <a:cs typeface="Arial"/>
              </a:rPr>
              <a:t>and  when </a:t>
            </a:r>
            <a:r>
              <a:rPr lang="en-US" sz="1200" spc="-25" dirty="0" smtClean="0">
                <a:latin typeface="Arial"/>
                <a:cs typeface="Arial"/>
              </a:rPr>
              <a:t>an</a:t>
            </a:r>
            <a:r>
              <a:rPr lang="en-US" sz="1200" spc="-30" dirty="0" smtClean="0">
                <a:latin typeface="Arial"/>
                <a:cs typeface="Arial"/>
              </a:rPr>
              <a:t> </a:t>
            </a:r>
            <a:r>
              <a:rPr lang="en-US" sz="1200" spc="-25" dirty="0" smtClean="0">
                <a:latin typeface="Arial"/>
                <a:cs typeface="Arial"/>
              </a:rPr>
              <a:t>action</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called,</a:t>
            </a:r>
            <a:r>
              <a:rPr lang="en-US" sz="1200" spc="-3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graph</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executed.</a:t>
            </a:r>
            <a:r>
              <a:rPr lang="en-US" sz="1200" spc="-50" dirty="0" smtClean="0">
                <a:latin typeface="Arial"/>
                <a:cs typeface="Arial"/>
              </a:rPr>
              <a:t> </a:t>
            </a:r>
            <a:r>
              <a:rPr lang="en-US" sz="1200" spc="-30" dirty="0" smtClean="0">
                <a:latin typeface="Arial"/>
                <a:cs typeface="Arial"/>
              </a:rPr>
              <a:t>Transformation </a:t>
            </a:r>
            <a:r>
              <a:rPr lang="en-US" sz="1200" spc="-25" dirty="0" smtClean="0">
                <a:latin typeface="Arial"/>
                <a:cs typeface="Arial"/>
              </a:rPr>
              <a:t>returns</a:t>
            </a:r>
            <a:r>
              <a:rPr lang="en-US" sz="1200" spc="-50" dirty="0" smtClean="0">
                <a:latin typeface="Arial"/>
                <a:cs typeface="Arial"/>
              </a:rPr>
              <a:t> </a:t>
            </a:r>
            <a:r>
              <a:rPr lang="en-US" sz="1200" spc="-5" dirty="0" smtClean="0">
                <a:latin typeface="Arial"/>
                <a:cs typeface="Arial"/>
              </a:rPr>
              <a:t>a</a:t>
            </a:r>
            <a:r>
              <a:rPr lang="en-US" sz="1200" spc="-25" dirty="0" smtClean="0">
                <a:latin typeface="Arial"/>
                <a:cs typeface="Arial"/>
              </a:rPr>
              <a:t> pointer</a:t>
            </a:r>
            <a:r>
              <a:rPr lang="en-US" sz="1200" spc="-55"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0" dirty="0" smtClean="0">
                <a:latin typeface="Arial"/>
                <a:cs typeface="Arial"/>
              </a:rPr>
              <a:t>the  new</a:t>
            </a:r>
            <a:r>
              <a:rPr lang="en-US" sz="1200" spc="-80" dirty="0" smtClean="0">
                <a:latin typeface="Arial"/>
                <a:cs typeface="Arial"/>
              </a:rPr>
              <a:t> </a:t>
            </a:r>
            <a:r>
              <a:rPr lang="en-US" sz="1200" spc="-25" dirty="0" smtClean="0">
                <a:latin typeface="Arial"/>
                <a:cs typeface="Arial"/>
              </a:rPr>
              <a:t>RDD.</a:t>
            </a:r>
            <a:endParaRPr lang="en-US" sz="1200" dirty="0" smtClean="0">
              <a:latin typeface="Arial"/>
              <a:cs typeface="Arial"/>
            </a:endParaRPr>
          </a:p>
          <a:p>
            <a:pPr marL="12700">
              <a:lnSpc>
                <a:spcPct val="100000"/>
              </a:lnSpc>
              <a:spcBef>
                <a:spcPts val="730"/>
              </a:spcBef>
            </a:pPr>
            <a:r>
              <a:rPr lang="en-US" sz="1200" spc="-20" dirty="0" smtClean="0">
                <a:latin typeface="Arial"/>
                <a:cs typeface="Arial"/>
              </a:rPr>
              <a:t>Some of </a:t>
            </a:r>
            <a:r>
              <a:rPr lang="en-US" sz="1200" spc="-15" dirty="0" smtClean="0">
                <a:latin typeface="Arial"/>
                <a:cs typeface="Arial"/>
              </a:rPr>
              <a:t>the </a:t>
            </a:r>
            <a:r>
              <a:rPr lang="en-US" sz="1200" spc="-20" dirty="0" smtClean="0">
                <a:latin typeface="Arial"/>
                <a:cs typeface="Arial"/>
              </a:rPr>
              <a:t>less </a:t>
            </a:r>
            <a:r>
              <a:rPr lang="en-US" sz="1200" spc="-25" dirty="0" smtClean="0">
                <a:latin typeface="Arial"/>
                <a:cs typeface="Arial"/>
              </a:rPr>
              <a:t>obvious</a:t>
            </a:r>
            <a:r>
              <a:rPr lang="en-US" sz="1200" spc="-215" dirty="0" smtClean="0">
                <a:latin typeface="Arial"/>
                <a:cs typeface="Arial"/>
              </a:rPr>
              <a:t> </a:t>
            </a:r>
            <a:r>
              <a:rPr lang="en-US" sz="1200" spc="-25" dirty="0" smtClean="0">
                <a:latin typeface="Arial"/>
                <a:cs typeface="Arial"/>
              </a:rPr>
              <a:t>are:</a:t>
            </a:r>
            <a:endParaRPr lang="en-US" sz="1200" dirty="0" smtClean="0">
              <a:latin typeface="Arial"/>
              <a:cs typeface="Arial"/>
            </a:endParaRPr>
          </a:p>
          <a:p>
            <a:pPr marL="586105" marR="53340" indent="-344805">
              <a:lnSpc>
                <a:spcPct val="96100"/>
              </a:lnSpc>
              <a:spcBef>
                <a:spcPts val="690"/>
              </a:spcBef>
              <a:buFont typeface="Symbol"/>
              <a:buChar char=""/>
              <a:tabLst>
                <a:tab pos="586105" algn="l"/>
                <a:tab pos="586740" algn="l"/>
              </a:tabLst>
            </a:pPr>
            <a:r>
              <a:rPr lang="en-US" sz="1200" spc="-20" dirty="0" smtClean="0">
                <a:latin typeface="Arial"/>
                <a:cs typeface="Arial"/>
              </a:rPr>
              <a:t>The </a:t>
            </a:r>
            <a:r>
              <a:rPr lang="en-US" sz="1200" b="1" spc="-25" dirty="0" err="1" smtClean="0">
                <a:latin typeface="Arial"/>
                <a:cs typeface="Arial"/>
              </a:rPr>
              <a:t>flatMap</a:t>
            </a:r>
            <a:r>
              <a:rPr lang="en-US" sz="1200" b="1" spc="-25" dirty="0" smtClean="0">
                <a:latin typeface="Arial"/>
                <a:cs typeface="Arial"/>
              </a:rPr>
              <a:t> </a:t>
            </a:r>
            <a:r>
              <a:rPr lang="en-US" sz="1200" spc="-30" dirty="0" smtClean="0">
                <a:latin typeface="Arial"/>
                <a:cs typeface="Arial"/>
              </a:rPr>
              <a:t>function </a:t>
            </a:r>
            <a:r>
              <a:rPr lang="en-US" sz="1200" spc="-15" dirty="0" smtClean="0">
                <a:latin typeface="Arial"/>
                <a:cs typeface="Arial"/>
              </a:rPr>
              <a:t>is </a:t>
            </a:r>
            <a:r>
              <a:rPr lang="en-US" sz="1200" spc="-25" dirty="0" smtClean="0">
                <a:latin typeface="Arial"/>
                <a:cs typeface="Arial"/>
              </a:rPr>
              <a:t>similar </a:t>
            </a:r>
            <a:r>
              <a:rPr lang="en-US" sz="1200" spc="-5" dirty="0" smtClean="0">
                <a:latin typeface="Arial"/>
                <a:cs typeface="Arial"/>
              </a:rPr>
              <a:t>to </a:t>
            </a:r>
            <a:r>
              <a:rPr lang="en-US" sz="1200" spc="-25" dirty="0" smtClean="0">
                <a:latin typeface="Arial"/>
                <a:cs typeface="Arial"/>
              </a:rPr>
              <a:t>map, </a:t>
            </a:r>
            <a:r>
              <a:rPr lang="en-US" sz="1200" spc="-20" dirty="0" smtClean="0">
                <a:latin typeface="Arial"/>
                <a:cs typeface="Arial"/>
              </a:rPr>
              <a:t>but </a:t>
            </a:r>
            <a:r>
              <a:rPr lang="en-US" sz="1200" spc="-25" dirty="0" smtClean="0">
                <a:latin typeface="Arial"/>
                <a:cs typeface="Arial"/>
              </a:rPr>
              <a:t>each input </a:t>
            </a:r>
            <a:r>
              <a:rPr lang="en-US" sz="1200" spc="-15" dirty="0" smtClean="0">
                <a:latin typeface="Arial"/>
                <a:cs typeface="Arial"/>
              </a:rPr>
              <a:t>can </a:t>
            </a:r>
            <a:r>
              <a:rPr lang="en-US" sz="1200" spc="-25" dirty="0" smtClean="0">
                <a:latin typeface="Arial"/>
                <a:cs typeface="Arial"/>
              </a:rPr>
              <a:t>be mapped </a:t>
            </a:r>
            <a:r>
              <a:rPr lang="en-US" sz="1200" spc="-5" dirty="0" smtClean="0">
                <a:latin typeface="Arial"/>
                <a:cs typeface="Arial"/>
              </a:rPr>
              <a:t>to 0 </a:t>
            </a:r>
            <a:r>
              <a:rPr lang="en-US" sz="1200" spc="-20" dirty="0" smtClean="0">
                <a:latin typeface="Arial"/>
                <a:cs typeface="Arial"/>
              </a:rPr>
              <a:t>or  </a:t>
            </a:r>
            <a:r>
              <a:rPr lang="en-US" sz="1200" spc="-25" dirty="0" smtClean="0">
                <a:latin typeface="Arial"/>
                <a:cs typeface="Arial"/>
              </a:rPr>
              <a:t>more output items. </a:t>
            </a:r>
            <a:r>
              <a:rPr lang="en-US" sz="1200" spc="-10" dirty="0" smtClean="0">
                <a:latin typeface="Arial"/>
                <a:cs typeface="Arial"/>
              </a:rPr>
              <a:t>What </a:t>
            </a:r>
            <a:r>
              <a:rPr lang="en-US" sz="1200" spc="-25" dirty="0" smtClean="0">
                <a:latin typeface="Arial"/>
                <a:cs typeface="Arial"/>
              </a:rPr>
              <a:t>this means </a:t>
            </a:r>
            <a:r>
              <a:rPr lang="en-US" sz="1200" spc="-15" dirty="0" smtClean="0">
                <a:latin typeface="Arial"/>
                <a:cs typeface="Arial"/>
              </a:rPr>
              <a:t>is </a:t>
            </a:r>
            <a:r>
              <a:rPr lang="en-US" sz="1200" spc="-25" dirty="0" smtClean="0">
                <a:latin typeface="Arial"/>
                <a:cs typeface="Arial"/>
              </a:rPr>
              <a:t>that </a:t>
            </a:r>
            <a:r>
              <a:rPr lang="en-US" sz="1200" spc="-20" dirty="0" smtClean="0">
                <a:latin typeface="Arial"/>
                <a:cs typeface="Arial"/>
              </a:rPr>
              <a:t>the </a:t>
            </a:r>
            <a:r>
              <a:rPr lang="en-US" sz="1200" spc="-25" dirty="0" smtClean="0">
                <a:latin typeface="Arial"/>
                <a:cs typeface="Arial"/>
              </a:rPr>
              <a:t>returned pointer </a:t>
            </a:r>
            <a:r>
              <a:rPr lang="en-US" sz="1200" spc="-20" dirty="0" smtClean="0">
                <a:latin typeface="Arial"/>
                <a:cs typeface="Arial"/>
              </a:rPr>
              <a:t>of the </a:t>
            </a:r>
            <a:r>
              <a:rPr lang="en-US" sz="1200" spc="-25" dirty="0" err="1" smtClean="0">
                <a:latin typeface="Arial"/>
                <a:cs typeface="Arial"/>
              </a:rPr>
              <a:t>func</a:t>
            </a:r>
            <a:r>
              <a:rPr lang="en-US" sz="1200" spc="-25" dirty="0" smtClean="0">
                <a:latin typeface="Arial"/>
                <a:cs typeface="Arial"/>
              </a:rPr>
              <a:t>  </a:t>
            </a:r>
            <a:r>
              <a:rPr lang="en-US" sz="1200" spc="-30" dirty="0" smtClean="0">
                <a:latin typeface="Arial"/>
                <a:cs typeface="Arial"/>
              </a:rPr>
              <a:t>method, </a:t>
            </a:r>
            <a:r>
              <a:rPr lang="en-US" sz="1200" spc="-25" dirty="0" smtClean="0">
                <a:latin typeface="Arial"/>
                <a:cs typeface="Arial"/>
              </a:rPr>
              <a:t>should return </a:t>
            </a:r>
            <a:r>
              <a:rPr lang="en-US" sz="1200" spc="-5" dirty="0" smtClean="0">
                <a:latin typeface="Arial"/>
                <a:cs typeface="Arial"/>
              </a:rPr>
              <a:t>a </a:t>
            </a:r>
            <a:r>
              <a:rPr lang="en-US" sz="1200" spc="-25" dirty="0" smtClean="0">
                <a:latin typeface="Arial"/>
                <a:cs typeface="Arial"/>
              </a:rPr>
              <a:t>sequence </a:t>
            </a:r>
            <a:r>
              <a:rPr lang="en-US" sz="1200" spc="-10" dirty="0" smtClean="0">
                <a:latin typeface="Arial"/>
                <a:cs typeface="Arial"/>
              </a:rPr>
              <a:t>of </a:t>
            </a:r>
            <a:r>
              <a:rPr lang="en-US" sz="1200" spc="-30" dirty="0" smtClean="0">
                <a:latin typeface="Arial"/>
                <a:cs typeface="Arial"/>
              </a:rPr>
              <a:t>objects, rather </a:t>
            </a:r>
            <a:r>
              <a:rPr lang="en-US" sz="1200" spc="-25" dirty="0" smtClean="0">
                <a:latin typeface="Arial"/>
                <a:cs typeface="Arial"/>
              </a:rPr>
              <a:t>than </a:t>
            </a:r>
            <a:r>
              <a:rPr lang="en-US" sz="1200" spc="-5" dirty="0" smtClean="0">
                <a:latin typeface="Arial"/>
                <a:cs typeface="Arial"/>
              </a:rPr>
              <a:t>a </a:t>
            </a:r>
            <a:r>
              <a:rPr lang="en-US" sz="1200" spc="-25" dirty="0" smtClean="0">
                <a:latin typeface="Arial"/>
                <a:cs typeface="Arial"/>
              </a:rPr>
              <a:t>single item. </a:t>
            </a:r>
            <a:r>
              <a:rPr lang="en-US" sz="1200" spc="-30" dirty="0" smtClean="0">
                <a:latin typeface="Arial"/>
                <a:cs typeface="Arial"/>
              </a:rPr>
              <a:t>It would  </a:t>
            </a:r>
            <a:r>
              <a:rPr lang="en-US" sz="1200" spc="-25" dirty="0" smtClean="0">
                <a:latin typeface="Arial"/>
                <a:cs typeface="Arial"/>
              </a:rPr>
              <a:t>mean that </a:t>
            </a:r>
            <a:r>
              <a:rPr lang="en-US" sz="1200" spc="-15" dirty="0" smtClean="0">
                <a:latin typeface="Arial"/>
                <a:cs typeface="Arial"/>
              </a:rPr>
              <a:t>the </a:t>
            </a:r>
            <a:r>
              <a:rPr lang="en-US" sz="1200" spc="-25" dirty="0" err="1" smtClean="0">
                <a:latin typeface="Arial"/>
                <a:cs typeface="Arial"/>
              </a:rPr>
              <a:t>flatMap</a:t>
            </a:r>
            <a:r>
              <a:rPr lang="en-US" sz="1200" spc="-25" dirty="0" smtClean="0">
                <a:latin typeface="Arial"/>
                <a:cs typeface="Arial"/>
              </a:rPr>
              <a:t> would </a:t>
            </a:r>
            <a:r>
              <a:rPr lang="en-US" sz="1200" spc="-30" dirty="0" smtClean="0">
                <a:latin typeface="Arial"/>
                <a:cs typeface="Arial"/>
              </a:rPr>
              <a:t>flatten </a:t>
            </a:r>
            <a:r>
              <a:rPr lang="en-US" sz="1200" spc="-5" dirty="0" smtClean="0">
                <a:latin typeface="Arial"/>
                <a:cs typeface="Arial"/>
              </a:rPr>
              <a:t>a </a:t>
            </a:r>
            <a:r>
              <a:rPr lang="en-US" sz="1200" spc="-25" dirty="0" smtClean="0">
                <a:latin typeface="Arial"/>
                <a:cs typeface="Arial"/>
              </a:rPr>
              <a:t>list </a:t>
            </a:r>
            <a:r>
              <a:rPr lang="en-US" sz="1200" spc="-20" dirty="0" smtClean="0">
                <a:latin typeface="Arial"/>
                <a:cs typeface="Arial"/>
              </a:rPr>
              <a:t>of </a:t>
            </a:r>
            <a:r>
              <a:rPr lang="en-US" sz="1200" spc="-25" dirty="0" smtClean="0">
                <a:latin typeface="Arial"/>
                <a:cs typeface="Arial"/>
              </a:rPr>
              <a:t>lists </a:t>
            </a:r>
            <a:r>
              <a:rPr lang="en-US" sz="1200" spc="-15" dirty="0" smtClean="0">
                <a:latin typeface="Arial"/>
                <a:cs typeface="Arial"/>
              </a:rPr>
              <a:t>for the </a:t>
            </a:r>
            <a:r>
              <a:rPr lang="en-US" sz="1200" spc="-30" dirty="0" smtClean="0">
                <a:latin typeface="Arial"/>
                <a:cs typeface="Arial"/>
              </a:rPr>
              <a:t>operations </a:t>
            </a:r>
            <a:r>
              <a:rPr lang="en-US" sz="1200" spc="-25" dirty="0" smtClean="0">
                <a:latin typeface="Arial"/>
                <a:cs typeface="Arial"/>
              </a:rPr>
              <a:t>that follows.  Basically </a:t>
            </a:r>
            <a:r>
              <a:rPr lang="en-US" sz="1200" spc="-20" dirty="0" smtClean="0">
                <a:latin typeface="Arial"/>
                <a:cs typeface="Arial"/>
              </a:rPr>
              <a:t>this </a:t>
            </a:r>
            <a:r>
              <a:rPr lang="en-US" sz="1200" spc="-30" dirty="0" smtClean="0">
                <a:latin typeface="Arial"/>
                <a:cs typeface="Arial"/>
              </a:rPr>
              <a:t>would </a:t>
            </a:r>
            <a:r>
              <a:rPr lang="en-US" sz="1200" spc="-10" dirty="0" smtClean="0">
                <a:latin typeface="Arial"/>
                <a:cs typeface="Arial"/>
              </a:rPr>
              <a:t>be </a:t>
            </a:r>
            <a:r>
              <a:rPr lang="en-US" sz="1200" spc="-25" dirty="0" smtClean="0">
                <a:latin typeface="Arial"/>
                <a:cs typeface="Arial"/>
              </a:rPr>
              <a:t>used </a:t>
            </a:r>
            <a:r>
              <a:rPr lang="en-US" sz="1200" spc="-30" dirty="0" smtClean="0">
                <a:latin typeface="Arial"/>
                <a:cs typeface="Arial"/>
              </a:rPr>
              <a:t>for MapReduce </a:t>
            </a:r>
            <a:r>
              <a:rPr lang="en-US" sz="1200" spc="-25" dirty="0" smtClean="0">
                <a:latin typeface="Arial"/>
                <a:cs typeface="Arial"/>
              </a:rPr>
              <a:t>operations where you might have  </a:t>
            </a:r>
            <a:r>
              <a:rPr lang="en-US" sz="1200" spc="-5" dirty="0" smtClean="0">
                <a:latin typeface="Arial"/>
                <a:cs typeface="Arial"/>
              </a:rPr>
              <a:t>a </a:t>
            </a:r>
            <a:r>
              <a:rPr lang="en-US" sz="1200" spc="-25" dirty="0" smtClean="0">
                <a:latin typeface="Arial"/>
                <a:cs typeface="Arial"/>
              </a:rPr>
              <a:t>text file </a:t>
            </a:r>
            <a:r>
              <a:rPr lang="en-US" sz="1200" spc="-30" dirty="0" smtClean="0">
                <a:latin typeface="Arial"/>
                <a:cs typeface="Arial"/>
              </a:rPr>
              <a:t>and </a:t>
            </a:r>
            <a:r>
              <a:rPr lang="en-US" sz="1200" spc="-25" dirty="0" smtClean="0">
                <a:latin typeface="Arial"/>
                <a:cs typeface="Arial"/>
              </a:rPr>
              <a:t>each </a:t>
            </a:r>
            <a:r>
              <a:rPr lang="en-US" sz="1200" spc="-20" dirty="0" smtClean="0">
                <a:latin typeface="Arial"/>
                <a:cs typeface="Arial"/>
              </a:rPr>
              <a:t>time </a:t>
            </a:r>
            <a:r>
              <a:rPr lang="en-US" sz="1200" spc="-5" dirty="0" smtClean="0">
                <a:latin typeface="Arial"/>
                <a:cs typeface="Arial"/>
              </a:rPr>
              <a:t>a </a:t>
            </a:r>
            <a:r>
              <a:rPr lang="en-US" sz="1200" spc="-25" dirty="0" smtClean="0">
                <a:latin typeface="Arial"/>
                <a:cs typeface="Arial"/>
              </a:rPr>
              <a:t>line </a:t>
            </a:r>
            <a:r>
              <a:rPr lang="en-US" sz="1200" spc="-15" dirty="0" smtClean="0">
                <a:latin typeface="Arial"/>
                <a:cs typeface="Arial"/>
              </a:rPr>
              <a:t>is </a:t>
            </a:r>
            <a:r>
              <a:rPr lang="en-US" sz="1200" spc="-25" dirty="0" smtClean="0">
                <a:latin typeface="Arial"/>
                <a:cs typeface="Arial"/>
              </a:rPr>
              <a:t>read </a:t>
            </a:r>
            <a:r>
              <a:rPr lang="en-US" sz="1200" spc="-15" dirty="0" smtClean="0">
                <a:latin typeface="Arial"/>
                <a:cs typeface="Arial"/>
              </a:rPr>
              <a:t>in, </a:t>
            </a:r>
            <a:r>
              <a:rPr lang="en-US" sz="1200" spc="-25" dirty="0" smtClean="0">
                <a:latin typeface="Arial"/>
                <a:cs typeface="Arial"/>
              </a:rPr>
              <a:t>you </a:t>
            </a:r>
            <a:r>
              <a:rPr lang="en-US" sz="1200" spc="-20" dirty="0" smtClean="0">
                <a:latin typeface="Arial"/>
                <a:cs typeface="Arial"/>
              </a:rPr>
              <a:t>split </a:t>
            </a:r>
            <a:r>
              <a:rPr lang="en-US" sz="1200" spc="-25" dirty="0" smtClean="0">
                <a:latin typeface="Arial"/>
                <a:cs typeface="Arial"/>
              </a:rPr>
              <a:t>that </a:t>
            </a:r>
            <a:r>
              <a:rPr lang="en-US" sz="1200" spc="-20" dirty="0" smtClean="0">
                <a:latin typeface="Arial"/>
                <a:cs typeface="Arial"/>
              </a:rPr>
              <a:t>line </a:t>
            </a:r>
            <a:r>
              <a:rPr lang="en-US" sz="1200" spc="-10" dirty="0" smtClean="0">
                <a:latin typeface="Arial"/>
                <a:cs typeface="Arial"/>
              </a:rPr>
              <a:t>up by </a:t>
            </a:r>
            <a:r>
              <a:rPr lang="en-US" sz="1200" spc="-30" dirty="0" smtClean="0">
                <a:latin typeface="Arial"/>
                <a:cs typeface="Arial"/>
              </a:rPr>
              <a:t>spaces </a:t>
            </a:r>
            <a:r>
              <a:rPr lang="en-US" sz="1200" spc="-5" dirty="0" smtClean="0">
                <a:latin typeface="Arial"/>
                <a:cs typeface="Arial"/>
              </a:rPr>
              <a:t>to </a:t>
            </a:r>
            <a:r>
              <a:rPr lang="en-US" sz="1200" spc="-20" dirty="0" smtClean="0">
                <a:latin typeface="Arial"/>
                <a:cs typeface="Arial"/>
              </a:rPr>
              <a:t>get  </a:t>
            </a:r>
            <a:r>
              <a:rPr lang="en-US" sz="1200" spc="-30" dirty="0" smtClean="0">
                <a:latin typeface="Arial"/>
                <a:cs typeface="Arial"/>
              </a:rPr>
              <a:t>individual </a:t>
            </a:r>
            <a:r>
              <a:rPr lang="en-US" sz="1200" spc="-25" dirty="0" smtClean="0">
                <a:latin typeface="Arial"/>
                <a:cs typeface="Arial"/>
              </a:rPr>
              <a:t>keywords. </a:t>
            </a:r>
            <a:r>
              <a:rPr lang="en-US" sz="1200" spc="-20" dirty="0" smtClean="0">
                <a:latin typeface="Arial"/>
                <a:cs typeface="Arial"/>
              </a:rPr>
              <a:t>Each of </a:t>
            </a:r>
            <a:r>
              <a:rPr lang="en-US" sz="1200" spc="-25" dirty="0" smtClean="0">
                <a:latin typeface="Arial"/>
                <a:cs typeface="Arial"/>
              </a:rPr>
              <a:t>those </a:t>
            </a:r>
            <a:r>
              <a:rPr lang="en-US" sz="1200" spc="-30" dirty="0" smtClean="0">
                <a:latin typeface="Arial"/>
                <a:cs typeface="Arial"/>
              </a:rPr>
              <a:t>lines ultimately </a:t>
            </a:r>
            <a:r>
              <a:rPr lang="en-US" sz="1200" spc="-15" dirty="0" smtClean="0">
                <a:latin typeface="Arial"/>
                <a:cs typeface="Arial"/>
              </a:rPr>
              <a:t>is </a:t>
            </a:r>
            <a:r>
              <a:rPr lang="en-US" sz="1200" spc="-25" dirty="0" smtClean="0">
                <a:latin typeface="Arial"/>
                <a:cs typeface="Arial"/>
              </a:rPr>
              <a:t>flatten </a:t>
            </a:r>
            <a:r>
              <a:rPr lang="en-US" sz="1200" spc="-5" dirty="0" smtClean="0">
                <a:latin typeface="Arial"/>
                <a:cs typeface="Arial"/>
              </a:rPr>
              <a:t>so </a:t>
            </a:r>
            <a:r>
              <a:rPr lang="en-US" sz="1200" spc="-25" dirty="0" smtClean="0">
                <a:latin typeface="Arial"/>
                <a:cs typeface="Arial"/>
              </a:rPr>
              <a:t>that you </a:t>
            </a:r>
            <a:r>
              <a:rPr lang="en-US" sz="1200" spc="-15" dirty="0" smtClean="0">
                <a:latin typeface="Arial"/>
                <a:cs typeface="Arial"/>
              </a:rPr>
              <a:t>can  </a:t>
            </a:r>
            <a:r>
              <a:rPr lang="en-US" sz="1200" spc="-30" dirty="0" smtClean="0">
                <a:latin typeface="Arial"/>
                <a:cs typeface="Arial"/>
              </a:rPr>
              <a:t>perform</a:t>
            </a:r>
            <a:r>
              <a:rPr lang="en-US" sz="1200" spc="-3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0" dirty="0" smtClean="0">
                <a:latin typeface="Arial"/>
                <a:cs typeface="Arial"/>
              </a:rPr>
              <a:t>map</a:t>
            </a:r>
            <a:r>
              <a:rPr lang="en-US" sz="1200" spc="-30" dirty="0" smtClean="0">
                <a:latin typeface="Arial"/>
                <a:cs typeface="Arial"/>
              </a:rPr>
              <a:t> operation</a:t>
            </a:r>
            <a:r>
              <a:rPr lang="en-US" sz="1200" spc="-35" dirty="0" smtClean="0">
                <a:latin typeface="Arial"/>
                <a:cs typeface="Arial"/>
              </a:rPr>
              <a:t> </a:t>
            </a:r>
            <a:r>
              <a:rPr lang="en-US" sz="1200" spc="-25" dirty="0" smtClean="0">
                <a:latin typeface="Arial"/>
                <a:cs typeface="Arial"/>
              </a:rPr>
              <a:t>on</a:t>
            </a:r>
            <a:r>
              <a:rPr lang="en-US" sz="1200" spc="-55" dirty="0" smtClean="0">
                <a:latin typeface="Arial"/>
                <a:cs typeface="Arial"/>
              </a:rPr>
              <a:t> </a:t>
            </a:r>
            <a:r>
              <a:rPr lang="en-US" sz="1200" spc="-15" dirty="0" smtClean="0">
                <a:latin typeface="Arial"/>
                <a:cs typeface="Arial"/>
              </a:rPr>
              <a:t>it</a:t>
            </a:r>
            <a:r>
              <a:rPr lang="en-US" sz="1200" spc="-30"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15" dirty="0" smtClean="0">
                <a:latin typeface="Arial"/>
                <a:cs typeface="Arial"/>
              </a:rPr>
              <a:t>map</a:t>
            </a:r>
            <a:r>
              <a:rPr lang="en-US" sz="1200" spc="-55" dirty="0" smtClean="0">
                <a:latin typeface="Arial"/>
                <a:cs typeface="Arial"/>
              </a:rPr>
              <a:t> </a:t>
            </a:r>
            <a:r>
              <a:rPr lang="en-US" sz="1200" spc="-25" dirty="0" smtClean="0">
                <a:latin typeface="Arial"/>
                <a:cs typeface="Arial"/>
              </a:rPr>
              <a:t>each</a:t>
            </a:r>
            <a:r>
              <a:rPr lang="en-US" sz="1200" spc="-55" dirty="0" smtClean="0">
                <a:latin typeface="Arial"/>
                <a:cs typeface="Arial"/>
              </a:rPr>
              <a:t> </a:t>
            </a:r>
            <a:r>
              <a:rPr lang="en-US" sz="1200" spc="-25" dirty="0" smtClean="0">
                <a:latin typeface="Arial"/>
                <a:cs typeface="Arial"/>
              </a:rPr>
              <a:t>keyword</a:t>
            </a:r>
            <a:r>
              <a:rPr lang="en-US" sz="1200" spc="-6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value</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30" dirty="0" smtClean="0">
                <a:latin typeface="Arial"/>
                <a:cs typeface="Arial"/>
              </a:rPr>
              <a:t>one.</a:t>
            </a:r>
            <a:endParaRPr lang="en-US" sz="1200" dirty="0" smtClean="0">
              <a:latin typeface="Arial"/>
              <a:cs typeface="Arial"/>
            </a:endParaRPr>
          </a:p>
          <a:p>
            <a:pPr marL="586105" marR="27305" indent="-344805" algn="just">
              <a:lnSpc>
                <a:spcPts val="1610"/>
              </a:lnSpc>
              <a:spcBef>
                <a:spcPts val="745"/>
              </a:spcBef>
              <a:buFont typeface="Symbol"/>
              <a:buChar char=""/>
              <a:tabLst>
                <a:tab pos="586740" algn="l"/>
              </a:tabLst>
            </a:pPr>
            <a:r>
              <a:rPr lang="en-US" sz="1200" spc="-20" dirty="0" smtClean="0">
                <a:latin typeface="Arial"/>
                <a:cs typeface="Arial"/>
              </a:rPr>
              <a:t>The </a:t>
            </a:r>
            <a:r>
              <a:rPr lang="en-US" sz="1200" b="1" spc="-20" dirty="0" smtClean="0">
                <a:latin typeface="Arial"/>
                <a:cs typeface="Arial"/>
              </a:rPr>
              <a:t>join </a:t>
            </a:r>
            <a:r>
              <a:rPr lang="en-US" sz="1200" spc="-25" dirty="0" smtClean="0">
                <a:latin typeface="Arial"/>
                <a:cs typeface="Arial"/>
              </a:rPr>
              <a:t>function combines </a:t>
            </a:r>
            <a:r>
              <a:rPr lang="en-US" sz="1200" spc="-20" dirty="0" smtClean="0">
                <a:latin typeface="Arial"/>
                <a:cs typeface="Arial"/>
              </a:rPr>
              <a:t>two </a:t>
            </a:r>
            <a:r>
              <a:rPr lang="en-US" sz="1200" spc="-30" dirty="0" smtClean="0">
                <a:latin typeface="Arial"/>
                <a:cs typeface="Arial"/>
              </a:rPr>
              <a:t>sets </a:t>
            </a:r>
            <a:r>
              <a:rPr lang="en-US" sz="1200" spc="-20" dirty="0" smtClean="0">
                <a:latin typeface="Arial"/>
                <a:cs typeface="Arial"/>
              </a:rPr>
              <a:t>of </a:t>
            </a:r>
            <a:r>
              <a:rPr lang="en-US" sz="1200" spc="-10" dirty="0" smtClean="0">
                <a:latin typeface="Arial"/>
                <a:cs typeface="Arial"/>
              </a:rPr>
              <a:t>key </a:t>
            </a:r>
            <a:r>
              <a:rPr lang="en-US" sz="1200" spc="-25" dirty="0" smtClean="0">
                <a:latin typeface="Arial"/>
                <a:cs typeface="Arial"/>
              </a:rPr>
              <a:t>value pairs </a:t>
            </a:r>
            <a:r>
              <a:rPr lang="en-US" sz="1200" spc="-20" dirty="0" smtClean="0">
                <a:latin typeface="Arial"/>
                <a:cs typeface="Arial"/>
              </a:rPr>
              <a:t>and </a:t>
            </a:r>
            <a:r>
              <a:rPr lang="en-US" sz="1200" spc="-25" dirty="0" smtClean="0">
                <a:latin typeface="Arial"/>
                <a:cs typeface="Arial"/>
              </a:rPr>
              <a:t>return </a:t>
            </a:r>
            <a:r>
              <a:rPr lang="en-US" sz="1200" spc="-5" dirty="0" smtClean="0">
                <a:latin typeface="Arial"/>
                <a:cs typeface="Arial"/>
              </a:rPr>
              <a:t>a </a:t>
            </a:r>
            <a:r>
              <a:rPr lang="en-US" sz="1200" spc="-25" dirty="0" smtClean="0">
                <a:latin typeface="Arial"/>
                <a:cs typeface="Arial"/>
              </a:rPr>
              <a:t>set </a:t>
            </a:r>
            <a:r>
              <a:rPr lang="en-US" sz="1200" spc="-20" dirty="0" smtClean="0">
                <a:latin typeface="Arial"/>
                <a:cs typeface="Arial"/>
              </a:rPr>
              <a:t>of keys  to</a:t>
            </a:r>
            <a:r>
              <a:rPr lang="en-US" sz="1200" spc="-6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30" dirty="0" smtClean="0">
                <a:latin typeface="Arial"/>
                <a:cs typeface="Arial"/>
              </a:rPr>
              <a:t>pair </a:t>
            </a:r>
            <a:r>
              <a:rPr lang="en-US" sz="1200" spc="-20" dirty="0" smtClean="0">
                <a:latin typeface="Arial"/>
                <a:cs typeface="Arial"/>
              </a:rPr>
              <a:t>of</a:t>
            </a:r>
            <a:r>
              <a:rPr lang="en-US" sz="1200" spc="-55" dirty="0" smtClean="0">
                <a:latin typeface="Arial"/>
                <a:cs typeface="Arial"/>
              </a:rPr>
              <a:t> </a:t>
            </a:r>
            <a:r>
              <a:rPr lang="en-US" sz="1200" spc="-25" dirty="0" smtClean="0">
                <a:latin typeface="Arial"/>
                <a:cs typeface="Arial"/>
              </a:rPr>
              <a:t>values</a:t>
            </a:r>
            <a:r>
              <a:rPr lang="en-US" sz="1200" spc="-50" dirty="0" smtClean="0">
                <a:latin typeface="Arial"/>
                <a:cs typeface="Arial"/>
              </a:rPr>
              <a:t> </a:t>
            </a:r>
            <a:r>
              <a:rPr lang="en-US" sz="1200" spc="-25" dirty="0" smtClean="0">
                <a:latin typeface="Arial"/>
                <a:cs typeface="Arial"/>
              </a:rPr>
              <a:t>from</a:t>
            </a:r>
            <a:r>
              <a:rPr lang="en-US" sz="1200" spc="-35" dirty="0" smtClean="0">
                <a:latin typeface="Arial"/>
                <a:cs typeface="Arial"/>
              </a:rPr>
              <a:t> </a:t>
            </a:r>
            <a:r>
              <a:rPr lang="en-US" sz="1200" spc="-25" dirty="0" smtClean="0">
                <a:latin typeface="Arial"/>
                <a:cs typeface="Arial"/>
              </a:rPr>
              <a:t>the</a:t>
            </a:r>
            <a:r>
              <a:rPr lang="en-US" sz="1200" spc="-30" dirty="0" smtClean="0">
                <a:latin typeface="Arial"/>
                <a:cs typeface="Arial"/>
              </a:rPr>
              <a:t> </a:t>
            </a:r>
            <a:r>
              <a:rPr lang="en-US" sz="1200" spc="-20" dirty="0" smtClean="0">
                <a:latin typeface="Arial"/>
                <a:cs typeface="Arial"/>
              </a:rPr>
              <a:t>two</a:t>
            </a:r>
            <a:r>
              <a:rPr lang="en-US" sz="1200" spc="-60" dirty="0" smtClean="0">
                <a:latin typeface="Arial"/>
                <a:cs typeface="Arial"/>
              </a:rPr>
              <a:t> </a:t>
            </a:r>
            <a:r>
              <a:rPr lang="en-US" sz="1200" spc="-25" dirty="0" smtClean="0">
                <a:latin typeface="Arial"/>
                <a:cs typeface="Arial"/>
              </a:rPr>
              <a:t>initial</a:t>
            </a:r>
            <a:r>
              <a:rPr lang="en-US" sz="1200" spc="-50" dirty="0" smtClean="0">
                <a:latin typeface="Arial"/>
                <a:cs typeface="Arial"/>
              </a:rPr>
              <a:t> </a:t>
            </a:r>
            <a:r>
              <a:rPr lang="en-US" sz="1200" spc="-20" dirty="0" smtClean="0">
                <a:latin typeface="Arial"/>
                <a:cs typeface="Arial"/>
              </a:rPr>
              <a:t>set.</a:t>
            </a:r>
            <a:r>
              <a:rPr lang="en-US" sz="1200" spc="-30" dirty="0" smtClean="0">
                <a:latin typeface="Arial"/>
                <a:cs typeface="Arial"/>
              </a:rPr>
              <a:t> </a:t>
            </a:r>
            <a:r>
              <a:rPr lang="en-US" sz="1200" spc="-20" dirty="0" smtClean="0">
                <a:latin typeface="Arial"/>
                <a:cs typeface="Arial"/>
              </a:rPr>
              <a:t>For</a:t>
            </a:r>
            <a:r>
              <a:rPr lang="en-US" sz="1200" spc="-60" dirty="0" smtClean="0">
                <a:latin typeface="Arial"/>
                <a:cs typeface="Arial"/>
              </a:rPr>
              <a:t> </a:t>
            </a:r>
            <a:r>
              <a:rPr lang="en-US" sz="1200" spc="-25" dirty="0" smtClean="0">
                <a:latin typeface="Arial"/>
                <a:cs typeface="Arial"/>
              </a:rPr>
              <a:t>example, you</a:t>
            </a:r>
            <a:r>
              <a:rPr lang="en-US" sz="1200" spc="-35" dirty="0" smtClean="0">
                <a:latin typeface="Arial"/>
                <a:cs typeface="Arial"/>
              </a:rPr>
              <a:t> </a:t>
            </a:r>
            <a:r>
              <a:rPr lang="en-US" sz="1200" spc="-25" dirty="0" smtClean="0">
                <a:latin typeface="Arial"/>
                <a:cs typeface="Arial"/>
              </a:rPr>
              <a:t>have</a:t>
            </a:r>
            <a:r>
              <a:rPr lang="en-US" sz="1200" spc="-60" dirty="0" smtClean="0">
                <a:latin typeface="Arial"/>
                <a:cs typeface="Arial"/>
              </a:rPr>
              <a:t> </a:t>
            </a:r>
            <a:r>
              <a:rPr lang="en-US" sz="1200" spc="-5" dirty="0" smtClean="0">
                <a:latin typeface="Arial"/>
                <a:cs typeface="Arial"/>
              </a:rPr>
              <a:t>a</a:t>
            </a:r>
            <a:r>
              <a:rPr lang="en-US" sz="1200" spc="-55" dirty="0" smtClean="0">
                <a:latin typeface="Arial"/>
                <a:cs typeface="Arial"/>
              </a:rPr>
              <a:t> </a:t>
            </a:r>
            <a:r>
              <a:rPr lang="en-US" sz="1200" spc="-20" dirty="0" smtClean="0">
                <a:latin typeface="Arial"/>
                <a:cs typeface="Arial"/>
              </a:rPr>
              <a:t>K,V </a:t>
            </a:r>
            <a:r>
              <a:rPr lang="en-US" sz="1200" spc="-30" dirty="0" smtClean="0">
                <a:latin typeface="Arial"/>
                <a:cs typeface="Arial"/>
              </a:rPr>
              <a:t>pair </a:t>
            </a:r>
            <a:r>
              <a:rPr lang="en-US" sz="1200" spc="-20" dirty="0" smtClean="0">
                <a:latin typeface="Arial"/>
                <a:cs typeface="Arial"/>
              </a:rPr>
              <a:t>and  </a:t>
            </a:r>
            <a:r>
              <a:rPr lang="en-US" sz="1200" spc="-5" dirty="0" smtClean="0">
                <a:latin typeface="Arial"/>
                <a:cs typeface="Arial"/>
              </a:rPr>
              <a:t>a </a:t>
            </a:r>
            <a:r>
              <a:rPr lang="en-US" sz="1200" spc="-30" dirty="0" smtClean="0">
                <a:latin typeface="Arial"/>
                <a:cs typeface="Arial"/>
              </a:rPr>
              <a:t>K,W pair. </a:t>
            </a:r>
            <a:r>
              <a:rPr lang="en-US" sz="1200" spc="-10" dirty="0" smtClean="0">
                <a:latin typeface="Arial"/>
                <a:cs typeface="Arial"/>
              </a:rPr>
              <a:t>When </a:t>
            </a:r>
            <a:r>
              <a:rPr lang="en-US" sz="1200" spc="-45" dirty="0" smtClean="0">
                <a:latin typeface="Arial"/>
                <a:cs typeface="Arial"/>
              </a:rPr>
              <a:t>you </a:t>
            </a:r>
            <a:r>
              <a:rPr lang="en-US" sz="1200" spc="-25" dirty="0" smtClean="0">
                <a:latin typeface="Arial"/>
                <a:cs typeface="Arial"/>
              </a:rPr>
              <a:t>join </a:t>
            </a:r>
            <a:r>
              <a:rPr lang="en-US" sz="1200" spc="-30" dirty="0" smtClean="0">
                <a:latin typeface="Arial"/>
                <a:cs typeface="Arial"/>
              </a:rPr>
              <a:t>them </a:t>
            </a:r>
            <a:r>
              <a:rPr lang="en-US" sz="1200" spc="-25" dirty="0" smtClean="0">
                <a:latin typeface="Arial"/>
                <a:cs typeface="Arial"/>
              </a:rPr>
              <a:t>together, </a:t>
            </a:r>
            <a:r>
              <a:rPr lang="en-US" sz="1200" spc="-35" dirty="0" smtClean="0">
                <a:latin typeface="Arial"/>
                <a:cs typeface="Arial"/>
              </a:rPr>
              <a:t>you </a:t>
            </a:r>
            <a:r>
              <a:rPr lang="en-US" sz="1200" spc="-30" dirty="0" smtClean="0">
                <a:latin typeface="Arial"/>
                <a:cs typeface="Arial"/>
              </a:rPr>
              <a:t>will get </a:t>
            </a:r>
            <a:r>
              <a:rPr lang="en-US" sz="1200" spc="-5" dirty="0" smtClean="0">
                <a:latin typeface="Arial"/>
                <a:cs typeface="Arial"/>
              </a:rPr>
              <a:t>a </a:t>
            </a:r>
            <a:r>
              <a:rPr lang="en-US" sz="1200" spc="-15" dirty="0" smtClean="0">
                <a:latin typeface="Arial"/>
                <a:cs typeface="Arial"/>
              </a:rPr>
              <a:t>K, (V,W)</a:t>
            </a:r>
            <a:r>
              <a:rPr lang="en-US" sz="1200" spc="-210" dirty="0" smtClean="0">
                <a:latin typeface="Arial"/>
                <a:cs typeface="Arial"/>
              </a:rPr>
              <a:t> </a:t>
            </a:r>
            <a:r>
              <a:rPr lang="en-US" sz="1200" spc="-25" dirty="0" smtClean="0">
                <a:latin typeface="Arial"/>
                <a:cs typeface="Arial"/>
              </a:rPr>
              <a:t>set.</a:t>
            </a:r>
            <a:endParaRPr lang="en-US" sz="1200" dirty="0" smtClean="0">
              <a:latin typeface="Arial"/>
              <a:cs typeface="Arial"/>
            </a:endParaRPr>
          </a:p>
          <a:p>
            <a:pPr marL="586105" marR="5080" indent="-344805">
              <a:lnSpc>
                <a:spcPct val="96000"/>
              </a:lnSpc>
              <a:spcBef>
                <a:spcPts val="650"/>
              </a:spcBef>
              <a:buFont typeface="Symbol"/>
              <a:buChar char=""/>
              <a:tabLst>
                <a:tab pos="586105" algn="l"/>
                <a:tab pos="586740" algn="l"/>
              </a:tabLst>
            </a:pPr>
            <a:r>
              <a:rPr lang="en-US" sz="1200" spc="-20" dirty="0" smtClean="0">
                <a:latin typeface="Arial"/>
                <a:cs typeface="Arial"/>
              </a:rPr>
              <a:t>The </a:t>
            </a:r>
            <a:r>
              <a:rPr lang="en-US" sz="1200" b="1" spc="-25" dirty="0" err="1" smtClean="0">
                <a:latin typeface="Arial"/>
                <a:cs typeface="Arial"/>
              </a:rPr>
              <a:t>reduceByKey</a:t>
            </a:r>
            <a:r>
              <a:rPr lang="en-US" sz="1200" b="1" spc="-25" dirty="0" smtClean="0">
                <a:latin typeface="Arial"/>
                <a:cs typeface="Arial"/>
              </a:rPr>
              <a:t> </a:t>
            </a:r>
            <a:r>
              <a:rPr lang="en-US" sz="1200" spc="-25" dirty="0" smtClean="0">
                <a:latin typeface="Arial"/>
                <a:cs typeface="Arial"/>
              </a:rPr>
              <a:t>function </a:t>
            </a:r>
            <a:r>
              <a:rPr lang="en-US" sz="1200" spc="-30" dirty="0" smtClean="0">
                <a:latin typeface="Arial"/>
                <a:cs typeface="Arial"/>
              </a:rPr>
              <a:t>aggregates </a:t>
            </a:r>
            <a:r>
              <a:rPr lang="en-US" sz="1200" spc="-25" dirty="0" smtClean="0">
                <a:latin typeface="Arial"/>
                <a:cs typeface="Arial"/>
              </a:rPr>
              <a:t>on each </a:t>
            </a:r>
            <a:r>
              <a:rPr lang="en-US" sz="1200" spc="-10" dirty="0" smtClean="0">
                <a:latin typeface="Arial"/>
                <a:cs typeface="Arial"/>
              </a:rPr>
              <a:t>key by </a:t>
            </a:r>
            <a:r>
              <a:rPr lang="en-US" sz="1200" spc="-25" dirty="0" smtClean="0">
                <a:latin typeface="Arial"/>
                <a:cs typeface="Arial"/>
              </a:rPr>
              <a:t>using </a:t>
            </a:r>
            <a:r>
              <a:rPr lang="en-US" sz="1200" spc="-15" dirty="0" smtClean="0">
                <a:latin typeface="Arial"/>
                <a:cs typeface="Arial"/>
              </a:rPr>
              <a:t>the </a:t>
            </a:r>
            <a:r>
              <a:rPr lang="en-US" sz="1200" spc="-25" dirty="0" smtClean="0">
                <a:latin typeface="Arial"/>
                <a:cs typeface="Arial"/>
              </a:rPr>
              <a:t>given reduce  </a:t>
            </a:r>
            <a:r>
              <a:rPr lang="en-US" sz="1200" spc="-30" dirty="0" smtClean="0">
                <a:latin typeface="Arial"/>
                <a:cs typeface="Arial"/>
              </a:rPr>
              <a:t>function. </a:t>
            </a:r>
            <a:r>
              <a:rPr lang="en-US" sz="1200" spc="-25" dirty="0" smtClean="0">
                <a:latin typeface="Arial"/>
                <a:cs typeface="Arial"/>
              </a:rPr>
              <a:t>This </a:t>
            </a:r>
            <a:r>
              <a:rPr lang="en-US" sz="1200" spc="-15" dirty="0" smtClean="0">
                <a:latin typeface="Arial"/>
                <a:cs typeface="Arial"/>
              </a:rPr>
              <a:t>is </a:t>
            </a:r>
            <a:r>
              <a:rPr lang="en-US" sz="1200" spc="-30" dirty="0" smtClean="0">
                <a:latin typeface="Arial"/>
                <a:cs typeface="Arial"/>
              </a:rPr>
              <a:t>something </a:t>
            </a:r>
            <a:r>
              <a:rPr lang="en-US" sz="1200" spc="-35" dirty="0" smtClean="0">
                <a:latin typeface="Arial"/>
                <a:cs typeface="Arial"/>
              </a:rPr>
              <a:t>you </a:t>
            </a:r>
            <a:r>
              <a:rPr lang="en-US" sz="1200" spc="-30" dirty="0" smtClean="0">
                <a:latin typeface="Arial"/>
                <a:cs typeface="Arial"/>
              </a:rPr>
              <a:t>would </a:t>
            </a:r>
            <a:r>
              <a:rPr lang="en-US" sz="1200" spc="-15" dirty="0" smtClean="0">
                <a:latin typeface="Arial"/>
                <a:cs typeface="Arial"/>
              </a:rPr>
              <a:t>use in </a:t>
            </a:r>
            <a:r>
              <a:rPr lang="en-US" sz="1200" spc="-5" dirty="0" smtClean="0">
                <a:latin typeface="Arial"/>
                <a:cs typeface="Arial"/>
              </a:rPr>
              <a:t>a </a:t>
            </a:r>
            <a:r>
              <a:rPr lang="en-US" sz="1200" spc="-25" dirty="0" err="1" smtClean="0">
                <a:latin typeface="Arial"/>
                <a:cs typeface="Arial"/>
              </a:rPr>
              <a:t>WordCount</a:t>
            </a:r>
            <a:r>
              <a:rPr lang="en-US" sz="1200" spc="-25" dirty="0" smtClean="0">
                <a:latin typeface="Arial"/>
                <a:cs typeface="Arial"/>
              </a:rPr>
              <a:t> </a:t>
            </a:r>
            <a:r>
              <a:rPr lang="en-US" sz="1200" spc="-20" dirty="0" smtClean="0">
                <a:latin typeface="Arial"/>
                <a:cs typeface="Arial"/>
              </a:rPr>
              <a:t>to sum </a:t>
            </a:r>
            <a:r>
              <a:rPr lang="en-US" sz="1200" spc="-25" dirty="0" smtClean="0">
                <a:latin typeface="Arial"/>
                <a:cs typeface="Arial"/>
              </a:rPr>
              <a:t>up </a:t>
            </a:r>
            <a:r>
              <a:rPr lang="en-US" sz="1200" spc="-15" dirty="0" smtClean="0">
                <a:latin typeface="Arial"/>
                <a:cs typeface="Arial"/>
              </a:rPr>
              <a:t>the</a:t>
            </a:r>
            <a:r>
              <a:rPr lang="en-US" sz="1200" spc="-285" dirty="0" smtClean="0">
                <a:latin typeface="Arial"/>
                <a:cs typeface="Arial"/>
              </a:rPr>
              <a:t> </a:t>
            </a:r>
            <a:r>
              <a:rPr lang="en-US" sz="1200" spc="-25" dirty="0" smtClean="0">
                <a:latin typeface="Arial"/>
                <a:cs typeface="Arial"/>
              </a:rPr>
              <a:t>values  for each </a:t>
            </a:r>
            <a:r>
              <a:rPr lang="en-US" sz="1200" spc="-30" dirty="0" smtClean="0">
                <a:latin typeface="Arial"/>
                <a:cs typeface="Arial"/>
              </a:rPr>
              <a:t>word </a:t>
            </a:r>
            <a:r>
              <a:rPr lang="en-US" sz="1200" spc="-5" dirty="0" smtClean="0">
                <a:latin typeface="Arial"/>
                <a:cs typeface="Arial"/>
              </a:rPr>
              <a:t>to </a:t>
            </a:r>
            <a:r>
              <a:rPr lang="en-US" sz="1200" spc="-25" dirty="0" smtClean="0">
                <a:latin typeface="Arial"/>
                <a:cs typeface="Arial"/>
              </a:rPr>
              <a:t>count </a:t>
            </a:r>
            <a:r>
              <a:rPr lang="en-US" sz="1200" spc="-15" dirty="0" smtClean="0">
                <a:latin typeface="Arial"/>
                <a:cs typeface="Arial"/>
              </a:rPr>
              <a:t>its</a:t>
            </a:r>
            <a:r>
              <a:rPr lang="en-US" sz="1200" spc="-195" dirty="0" smtClean="0">
                <a:latin typeface="Arial"/>
                <a:cs typeface="Arial"/>
              </a:rPr>
              <a:t> </a:t>
            </a:r>
            <a:r>
              <a:rPr lang="en-US" sz="1200" spc="-30" dirty="0" smtClean="0">
                <a:latin typeface="Arial"/>
                <a:cs typeface="Arial"/>
              </a:rPr>
              <a:t>occurrences.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26</a:t>
            </a:fld>
            <a:endParaRPr lang="fr-FR"/>
          </a:p>
        </p:txBody>
      </p:sp>
    </p:spTree>
    <p:extLst>
      <p:ext uri="{BB962C8B-B14F-4D97-AF65-F5344CB8AC3E}">
        <p14:creationId xmlns:p14="http://schemas.microsoft.com/office/powerpoint/2010/main" val="100537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60"/>
              </a:spcBef>
            </a:pPr>
            <a:r>
              <a:rPr lang="en-US" sz="1200" spc="-30" dirty="0" smtClean="0">
                <a:latin typeface="Arial"/>
                <a:cs typeface="Arial"/>
              </a:rPr>
              <a:t>Action </a:t>
            </a:r>
            <a:r>
              <a:rPr lang="en-US" sz="1200" spc="-25" dirty="0" smtClean="0">
                <a:latin typeface="Arial"/>
                <a:cs typeface="Arial"/>
              </a:rPr>
              <a:t>returns </a:t>
            </a:r>
            <a:r>
              <a:rPr lang="en-US" sz="1200" spc="-30" dirty="0" smtClean="0">
                <a:latin typeface="Arial"/>
                <a:cs typeface="Arial"/>
              </a:rPr>
              <a:t>values. </a:t>
            </a:r>
            <a:r>
              <a:rPr lang="en-US" sz="1200" spc="-25" dirty="0" smtClean="0">
                <a:latin typeface="Arial"/>
                <a:cs typeface="Arial"/>
              </a:rPr>
              <a:t>Again, you can </a:t>
            </a:r>
            <a:r>
              <a:rPr lang="en-US" sz="1200" spc="-20" dirty="0" smtClean="0">
                <a:latin typeface="Arial"/>
                <a:cs typeface="Arial"/>
              </a:rPr>
              <a:t>find </a:t>
            </a:r>
            <a:r>
              <a:rPr lang="en-US" sz="1200" spc="-25" dirty="0" smtClean="0">
                <a:latin typeface="Arial"/>
                <a:cs typeface="Arial"/>
              </a:rPr>
              <a:t>more information on Spark's </a:t>
            </a:r>
            <a:r>
              <a:rPr lang="en-US" sz="1200" spc="-30" dirty="0" smtClean="0">
                <a:latin typeface="Arial"/>
                <a:cs typeface="Arial"/>
              </a:rPr>
              <a:t>website. </a:t>
            </a:r>
            <a:r>
              <a:rPr lang="en-US" sz="1200" spc="-15" dirty="0" smtClean="0">
                <a:latin typeface="Arial"/>
                <a:cs typeface="Arial"/>
              </a:rPr>
              <a:t>The </a:t>
            </a:r>
            <a:r>
              <a:rPr lang="en-US" sz="1200" spc="-20" dirty="0" smtClean="0">
                <a:latin typeface="Arial"/>
                <a:cs typeface="Arial"/>
              </a:rPr>
              <a:t>full  </a:t>
            </a:r>
            <a:r>
              <a:rPr lang="en-US" sz="1200" spc="-25" dirty="0" smtClean="0">
                <a:latin typeface="Arial"/>
                <a:cs typeface="Arial"/>
              </a:rPr>
              <a:t>set </a:t>
            </a:r>
            <a:r>
              <a:rPr lang="en-US" sz="1200" spc="-20" dirty="0" smtClean="0">
                <a:latin typeface="Arial"/>
                <a:cs typeface="Arial"/>
              </a:rPr>
              <a:t>of </a:t>
            </a:r>
            <a:r>
              <a:rPr lang="en-US" sz="1200" spc="-25" dirty="0" smtClean="0">
                <a:latin typeface="Arial"/>
                <a:cs typeface="Arial"/>
              </a:rPr>
              <a:t>functions </a:t>
            </a:r>
            <a:r>
              <a:rPr lang="en-US" sz="1200" spc="-20" dirty="0" smtClean="0">
                <a:latin typeface="Arial"/>
                <a:cs typeface="Arial"/>
              </a:rPr>
              <a:t>are </a:t>
            </a:r>
            <a:r>
              <a:rPr lang="en-US" sz="1200" spc="-30" dirty="0" smtClean="0">
                <a:latin typeface="Arial"/>
                <a:cs typeface="Arial"/>
              </a:rPr>
              <a:t>available </a:t>
            </a:r>
            <a:r>
              <a:rPr lang="en-US" sz="1200" spc="-20" dirty="0" smtClean="0">
                <a:latin typeface="Arial"/>
                <a:cs typeface="Arial"/>
              </a:rPr>
              <a:t>at </a:t>
            </a:r>
            <a:r>
              <a:rPr lang="en-US" sz="1200" spc="-30" dirty="0" smtClean="0">
                <a:latin typeface="Arial"/>
                <a:cs typeface="Arial"/>
              </a:rPr>
              <a:t>https://spark.apache.org/docs/latest/programming-  </a:t>
            </a:r>
            <a:r>
              <a:rPr lang="en-US" sz="1200" spc="-30" dirty="0" err="1" smtClean="0">
                <a:latin typeface="Arial"/>
                <a:cs typeface="Arial"/>
              </a:rPr>
              <a:t>guide.html#actions</a:t>
            </a:r>
            <a:r>
              <a:rPr lang="en-US" sz="1200" spc="-30" dirty="0" smtClean="0">
                <a:latin typeface="Arial"/>
                <a:cs typeface="Arial"/>
              </a:rPr>
              <a:t>.</a:t>
            </a:r>
            <a:endParaRPr lang="en-US" sz="1200" dirty="0" smtClean="0">
              <a:latin typeface="Arial"/>
              <a:cs typeface="Arial"/>
            </a:endParaRPr>
          </a:p>
          <a:p>
            <a:pPr marL="12700">
              <a:lnSpc>
                <a:spcPct val="100000"/>
              </a:lnSpc>
              <a:spcBef>
                <a:spcPts val="490"/>
              </a:spcBef>
            </a:pPr>
            <a:r>
              <a:rPr lang="en-US" sz="1200" spc="-20" dirty="0" smtClean="0">
                <a:latin typeface="Arial"/>
                <a:cs typeface="Arial"/>
              </a:rPr>
              <a:t>The </a:t>
            </a:r>
            <a:r>
              <a:rPr lang="en-US" sz="1200" spc="-25" dirty="0" smtClean="0">
                <a:latin typeface="Arial"/>
                <a:cs typeface="Arial"/>
              </a:rPr>
              <a:t>slide shows </a:t>
            </a:r>
            <a:r>
              <a:rPr lang="en-US" sz="1200" spc="-5" dirty="0" smtClean="0">
                <a:latin typeface="Arial"/>
                <a:cs typeface="Arial"/>
              </a:rPr>
              <a:t>a</a:t>
            </a:r>
            <a:r>
              <a:rPr lang="en-US" sz="1200" spc="-145" dirty="0" smtClean="0">
                <a:latin typeface="Arial"/>
                <a:cs typeface="Arial"/>
              </a:rPr>
              <a:t> </a:t>
            </a:r>
            <a:r>
              <a:rPr lang="en-US" sz="1200" spc="-25" dirty="0" smtClean="0">
                <a:latin typeface="Arial"/>
                <a:cs typeface="Arial"/>
              </a:rPr>
              <a:t>subset:</a:t>
            </a:r>
            <a:endParaRPr lang="en-US" sz="1200" dirty="0" smtClean="0">
              <a:latin typeface="Arial"/>
              <a:cs typeface="Arial"/>
            </a:endParaRPr>
          </a:p>
          <a:p>
            <a:pPr marL="586105" marR="288290" indent="-344805">
              <a:lnSpc>
                <a:spcPct val="95900"/>
              </a:lnSpc>
              <a:spcBef>
                <a:spcPts val="700"/>
              </a:spcBef>
              <a:buFont typeface="Symbol"/>
              <a:buChar char=""/>
              <a:tabLst>
                <a:tab pos="586105" algn="l"/>
                <a:tab pos="586740" algn="l"/>
              </a:tabLst>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collect</a:t>
            </a:r>
            <a:r>
              <a:rPr lang="en-US" sz="1200" spc="-50" dirty="0" smtClean="0">
                <a:latin typeface="Arial"/>
                <a:cs typeface="Arial"/>
              </a:rPr>
              <a:t> </a:t>
            </a:r>
            <a:r>
              <a:rPr lang="en-US" sz="1200" spc="-25" dirty="0" smtClean="0">
                <a:latin typeface="Arial"/>
                <a:cs typeface="Arial"/>
              </a:rPr>
              <a:t>function</a:t>
            </a:r>
            <a:r>
              <a:rPr lang="en-US" sz="1200" spc="-55" dirty="0" smtClean="0">
                <a:latin typeface="Arial"/>
                <a:cs typeface="Arial"/>
              </a:rPr>
              <a:t> </a:t>
            </a:r>
            <a:r>
              <a:rPr lang="en-US" sz="1200" spc="-25" dirty="0" smtClean="0">
                <a:latin typeface="Arial"/>
                <a:cs typeface="Arial"/>
              </a:rPr>
              <a:t>returns</a:t>
            </a:r>
            <a:r>
              <a:rPr lang="en-US" sz="1200" spc="-20" dirty="0" smtClean="0">
                <a:latin typeface="Arial"/>
                <a:cs typeface="Arial"/>
              </a:rPr>
              <a:t> </a:t>
            </a:r>
            <a:r>
              <a:rPr lang="en-US" sz="1200" spc="-25" dirty="0" smtClean="0">
                <a:latin typeface="Arial"/>
                <a:cs typeface="Arial"/>
              </a:rPr>
              <a:t>all</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30" dirty="0" smtClean="0">
                <a:latin typeface="Arial"/>
                <a:cs typeface="Arial"/>
              </a:rPr>
              <a:t>elements</a:t>
            </a:r>
            <a:r>
              <a:rPr lang="en-US" sz="1200" spc="-5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dataset</a:t>
            </a:r>
            <a:r>
              <a:rPr lang="en-US" sz="1200" spc="-50" dirty="0" smtClean="0">
                <a:latin typeface="Arial"/>
                <a:cs typeface="Arial"/>
              </a:rPr>
              <a:t> </a:t>
            </a:r>
            <a:r>
              <a:rPr lang="en-US" sz="1200" spc="-25" dirty="0" smtClean="0">
                <a:latin typeface="Arial"/>
                <a:cs typeface="Arial"/>
              </a:rPr>
              <a:t>as an</a:t>
            </a:r>
            <a:r>
              <a:rPr lang="en-US" sz="1200" spc="-30" dirty="0" smtClean="0">
                <a:latin typeface="Arial"/>
                <a:cs typeface="Arial"/>
              </a:rPr>
              <a:t> </a:t>
            </a:r>
            <a:r>
              <a:rPr lang="en-US" sz="1200" spc="-25" dirty="0" smtClean="0">
                <a:latin typeface="Arial"/>
                <a:cs typeface="Arial"/>
              </a:rPr>
              <a:t>array</a:t>
            </a:r>
            <a:r>
              <a:rPr lang="en-US" sz="1200" spc="-45"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15" dirty="0" smtClean="0">
                <a:latin typeface="Arial"/>
                <a:cs typeface="Arial"/>
              </a:rPr>
              <a:t>the  </a:t>
            </a:r>
            <a:r>
              <a:rPr lang="en-US" sz="1200" spc="-25" dirty="0" smtClean="0">
                <a:latin typeface="Arial"/>
                <a:cs typeface="Arial"/>
              </a:rPr>
              <a:t>driver program. This </a:t>
            </a:r>
            <a:r>
              <a:rPr lang="en-US" sz="1200" spc="-15" dirty="0" smtClean="0">
                <a:latin typeface="Arial"/>
                <a:cs typeface="Arial"/>
              </a:rPr>
              <a:t>is </a:t>
            </a:r>
            <a:r>
              <a:rPr lang="en-US" sz="1200" spc="-25" dirty="0" smtClean="0">
                <a:latin typeface="Arial"/>
                <a:cs typeface="Arial"/>
              </a:rPr>
              <a:t>usually useful after </a:t>
            </a:r>
            <a:r>
              <a:rPr lang="en-US" sz="1200" spc="-5" dirty="0" smtClean="0">
                <a:latin typeface="Arial"/>
                <a:cs typeface="Arial"/>
              </a:rPr>
              <a:t>a </a:t>
            </a:r>
            <a:r>
              <a:rPr lang="en-US" sz="1200" spc="-25" dirty="0" smtClean="0">
                <a:latin typeface="Arial"/>
                <a:cs typeface="Arial"/>
              </a:rPr>
              <a:t>filter </a:t>
            </a:r>
            <a:r>
              <a:rPr lang="en-US" sz="1200" spc="-20" dirty="0" smtClean="0">
                <a:latin typeface="Arial"/>
                <a:cs typeface="Arial"/>
              </a:rPr>
              <a:t>or </a:t>
            </a:r>
            <a:r>
              <a:rPr lang="en-US" sz="1200" spc="-25" dirty="0" smtClean="0">
                <a:latin typeface="Arial"/>
                <a:cs typeface="Arial"/>
              </a:rPr>
              <a:t>another operation that  </a:t>
            </a:r>
            <a:r>
              <a:rPr lang="en-US" sz="1200" spc="-30" dirty="0" smtClean="0">
                <a:latin typeface="Arial"/>
                <a:cs typeface="Arial"/>
              </a:rPr>
              <a:t>returns </a:t>
            </a:r>
            <a:r>
              <a:rPr lang="en-US" sz="1200" spc="-5" dirty="0" smtClean="0">
                <a:latin typeface="Arial"/>
                <a:cs typeface="Arial"/>
              </a:rPr>
              <a:t>a </a:t>
            </a:r>
            <a:r>
              <a:rPr lang="en-US" sz="1200" spc="-25" dirty="0" smtClean="0">
                <a:latin typeface="Arial"/>
                <a:cs typeface="Arial"/>
              </a:rPr>
              <a:t>significantly small subset </a:t>
            </a:r>
            <a:r>
              <a:rPr lang="en-US" sz="1200" spc="-20" dirty="0" smtClean="0">
                <a:latin typeface="Arial"/>
                <a:cs typeface="Arial"/>
              </a:rPr>
              <a:t>of </a:t>
            </a:r>
            <a:r>
              <a:rPr lang="en-US" sz="1200" spc="-15" dirty="0" smtClean="0">
                <a:latin typeface="Arial"/>
                <a:cs typeface="Arial"/>
              </a:rPr>
              <a:t>data </a:t>
            </a:r>
            <a:r>
              <a:rPr lang="en-US" sz="1200" spc="-20" dirty="0" smtClean="0">
                <a:latin typeface="Arial"/>
                <a:cs typeface="Arial"/>
              </a:rPr>
              <a:t>to </a:t>
            </a:r>
            <a:r>
              <a:rPr lang="en-US" sz="1200" spc="-15" dirty="0" smtClean="0">
                <a:latin typeface="Arial"/>
                <a:cs typeface="Arial"/>
              </a:rPr>
              <a:t>make </a:t>
            </a:r>
            <a:r>
              <a:rPr lang="en-US" sz="1200" spc="-25" dirty="0" smtClean="0">
                <a:latin typeface="Arial"/>
                <a:cs typeface="Arial"/>
              </a:rPr>
              <a:t>sure your filter function  works</a:t>
            </a:r>
            <a:r>
              <a:rPr lang="en-US" sz="1200" spc="-60" dirty="0" smtClean="0">
                <a:latin typeface="Arial"/>
                <a:cs typeface="Arial"/>
              </a:rPr>
              <a:t> </a:t>
            </a:r>
            <a:r>
              <a:rPr lang="en-US" sz="1200" spc="-30" dirty="0" smtClean="0">
                <a:latin typeface="Arial"/>
                <a:cs typeface="Arial"/>
              </a:rPr>
              <a:t>correctly.</a:t>
            </a:r>
            <a:endParaRPr lang="en-US" sz="1200" dirty="0" smtClean="0">
              <a:latin typeface="Arial"/>
              <a:cs typeface="Arial"/>
            </a:endParaRPr>
          </a:p>
          <a:p>
            <a:pPr marL="586105" marR="20320" indent="-344805">
              <a:lnSpc>
                <a:spcPts val="1630"/>
              </a:lnSpc>
              <a:spcBef>
                <a:spcPts val="720"/>
              </a:spcBef>
              <a:buFont typeface="Symbol"/>
              <a:buChar char=""/>
              <a:tabLst>
                <a:tab pos="586105" algn="l"/>
                <a:tab pos="586740" algn="l"/>
              </a:tabLst>
            </a:pPr>
            <a:r>
              <a:rPr lang="en-US" sz="1200" spc="-20" dirty="0" smtClean="0">
                <a:latin typeface="Arial"/>
                <a:cs typeface="Arial"/>
              </a:rPr>
              <a:t>The</a:t>
            </a:r>
            <a:r>
              <a:rPr lang="en-US" sz="1200" spc="-65" dirty="0" smtClean="0">
                <a:latin typeface="Arial"/>
                <a:cs typeface="Arial"/>
              </a:rPr>
              <a:t> </a:t>
            </a:r>
            <a:r>
              <a:rPr lang="en-US" sz="1200" spc="-25" dirty="0" smtClean="0">
                <a:latin typeface="Arial"/>
                <a:cs typeface="Arial"/>
              </a:rPr>
              <a:t>count</a:t>
            </a:r>
            <a:r>
              <a:rPr lang="en-US" sz="1200" spc="-55" dirty="0" smtClean="0">
                <a:latin typeface="Arial"/>
                <a:cs typeface="Arial"/>
              </a:rPr>
              <a:t> </a:t>
            </a:r>
            <a:r>
              <a:rPr lang="en-US" sz="1200" spc="-25" dirty="0" smtClean="0">
                <a:latin typeface="Arial"/>
                <a:cs typeface="Arial"/>
              </a:rPr>
              <a:t>function</a:t>
            </a:r>
            <a:r>
              <a:rPr lang="en-US" sz="1200" spc="-35" dirty="0" smtClean="0">
                <a:latin typeface="Arial"/>
                <a:cs typeface="Arial"/>
              </a:rPr>
              <a:t> </a:t>
            </a:r>
            <a:r>
              <a:rPr lang="en-US" sz="1200" spc="-25" dirty="0" smtClean="0">
                <a:latin typeface="Arial"/>
                <a:cs typeface="Arial"/>
              </a:rPr>
              <a:t>returns</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number</a:t>
            </a:r>
            <a:r>
              <a:rPr lang="en-US" sz="1200" spc="-35" dirty="0" smtClean="0">
                <a:latin typeface="Arial"/>
                <a:cs typeface="Arial"/>
              </a:rPr>
              <a:t> </a:t>
            </a:r>
            <a:r>
              <a:rPr lang="en-US" sz="1200" spc="-20" dirty="0" smtClean="0">
                <a:latin typeface="Arial"/>
                <a:cs typeface="Arial"/>
              </a:rPr>
              <a:t>of</a:t>
            </a:r>
            <a:r>
              <a:rPr lang="en-US" sz="1200" spc="-35" dirty="0" smtClean="0">
                <a:latin typeface="Arial"/>
                <a:cs typeface="Arial"/>
              </a:rPr>
              <a:t> </a:t>
            </a:r>
            <a:r>
              <a:rPr lang="en-US" sz="1200" spc="-30" dirty="0" smtClean="0">
                <a:latin typeface="Arial"/>
                <a:cs typeface="Arial"/>
              </a:rPr>
              <a:t>elements </a:t>
            </a:r>
            <a:r>
              <a:rPr lang="en-US" sz="1200" spc="-15" dirty="0" smtClean="0">
                <a:latin typeface="Arial"/>
                <a:cs typeface="Arial"/>
              </a:rPr>
              <a:t>in</a:t>
            </a:r>
            <a:r>
              <a:rPr lang="en-US" sz="1200" spc="-35" dirty="0" smtClean="0">
                <a:latin typeface="Arial"/>
                <a:cs typeface="Arial"/>
              </a:rPr>
              <a:t> </a:t>
            </a:r>
            <a:r>
              <a:rPr lang="en-US" sz="1200" spc="-5" dirty="0" smtClean="0">
                <a:latin typeface="Arial"/>
                <a:cs typeface="Arial"/>
              </a:rPr>
              <a:t>a</a:t>
            </a:r>
            <a:r>
              <a:rPr lang="en-US" sz="1200" spc="-65" dirty="0" smtClean="0">
                <a:latin typeface="Arial"/>
                <a:cs typeface="Arial"/>
              </a:rPr>
              <a:t> </a:t>
            </a:r>
            <a:r>
              <a:rPr lang="en-US" sz="1200" spc="-25" dirty="0" smtClean="0">
                <a:latin typeface="Arial"/>
                <a:cs typeface="Arial"/>
              </a:rPr>
              <a:t>dataset</a:t>
            </a:r>
            <a:r>
              <a:rPr lang="en-US" sz="1200" spc="-60"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15" dirty="0" smtClean="0">
                <a:latin typeface="Arial"/>
                <a:cs typeface="Arial"/>
              </a:rPr>
              <a:t>can</a:t>
            </a:r>
            <a:r>
              <a:rPr lang="en-US" sz="1200" spc="-35" dirty="0" smtClean="0">
                <a:latin typeface="Arial"/>
                <a:cs typeface="Arial"/>
              </a:rPr>
              <a:t> </a:t>
            </a:r>
            <a:r>
              <a:rPr lang="en-US" sz="1200" spc="-25" dirty="0" smtClean="0">
                <a:latin typeface="Arial"/>
                <a:cs typeface="Arial"/>
              </a:rPr>
              <a:t>also</a:t>
            </a:r>
            <a:r>
              <a:rPr lang="en-US" sz="1200" spc="-10" dirty="0" smtClean="0">
                <a:latin typeface="Arial"/>
                <a:cs typeface="Arial"/>
              </a:rPr>
              <a:t> </a:t>
            </a:r>
            <a:r>
              <a:rPr lang="en-US" sz="1200" spc="-40" dirty="0" smtClean="0">
                <a:latin typeface="Arial"/>
                <a:cs typeface="Arial"/>
              </a:rPr>
              <a:t>be  </a:t>
            </a:r>
            <a:r>
              <a:rPr lang="en-US" sz="1200" spc="-30" dirty="0" smtClean="0">
                <a:latin typeface="Arial"/>
                <a:cs typeface="Arial"/>
              </a:rPr>
              <a:t>used </a:t>
            </a:r>
            <a:r>
              <a:rPr lang="en-US" sz="1200" spc="-20" dirty="0" smtClean="0">
                <a:latin typeface="Arial"/>
                <a:cs typeface="Arial"/>
              </a:rPr>
              <a:t>to </a:t>
            </a:r>
            <a:r>
              <a:rPr lang="en-US" sz="1200" spc="-25" dirty="0" smtClean="0">
                <a:latin typeface="Arial"/>
                <a:cs typeface="Arial"/>
              </a:rPr>
              <a:t>check </a:t>
            </a:r>
            <a:r>
              <a:rPr lang="en-US" sz="1200" spc="-20" dirty="0" smtClean="0">
                <a:latin typeface="Arial"/>
                <a:cs typeface="Arial"/>
              </a:rPr>
              <a:t>and test</a:t>
            </a:r>
            <a:r>
              <a:rPr lang="en-US" sz="1200" spc="-145" dirty="0" smtClean="0">
                <a:latin typeface="Arial"/>
                <a:cs typeface="Arial"/>
              </a:rPr>
              <a:t> </a:t>
            </a:r>
            <a:r>
              <a:rPr lang="en-US" sz="1200" spc="-30" dirty="0" smtClean="0">
                <a:latin typeface="Arial"/>
                <a:cs typeface="Arial"/>
              </a:rPr>
              <a:t>transformations.</a:t>
            </a:r>
            <a:endParaRPr lang="en-US" sz="1200" dirty="0" smtClean="0">
              <a:latin typeface="Arial"/>
              <a:cs typeface="Arial"/>
            </a:endParaRPr>
          </a:p>
          <a:p>
            <a:pPr marL="586105" marR="159385" indent="-344805">
              <a:lnSpc>
                <a:spcPts val="1610"/>
              </a:lnSpc>
              <a:spcBef>
                <a:spcPts val="700"/>
              </a:spcBef>
              <a:buFont typeface="Symbol"/>
              <a:buChar char=""/>
              <a:tabLst>
                <a:tab pos="586105" algn="l"/>
                <a:tab pos="586740" algn="l"/>
              </a:tabLst>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take(n)</a:t>
            </a:r>
            <a:r>
              <a:rPr lang="en-US" sz="1200" spc="-55" dirty="0" smtClean="0">
                <a:latin typeface="Arial"/>
                <a:cs typeface="Arial"/>
              </a:rPr>
              <a:t> </a:t>
            </a:r>
            <a:r>
              <a:rPr lang="en-US" sz="1200" spc="-25" dirty="0" smtClean="0">
                <a:latin typeface="Arial"/>
                <a:cs typeface="Arial"/>
              </a:rPr>
              <a:t>function</a:t>
            </a:r>
            <a:r>
              <a:rPr lang="en-US" sz="1200" spc="-60" dirty="0" smtClean="0">
                <a:latin typeface="Arial"/>
                <a:cs typeface="Arial"/>
              </a:rPr>
              <a:t> </a:t>
            </a:r>
            <a:r>
              <a:rPr lang="en-US" sz="1200" spc="-25" dirty="0" smtClean="0">
                <a:latin typeface="Arial"/>
                <a:cs typeface="Arial"/>
              </a:rPr>
              <a:t>returns</a:t>
            </a:r>
            <a:r>
              <a:rPr lang="en-US" sz="1200" spc="-20" dirty="0" smtClean="0">
                <a:latin typeface="Arial"/>
                <a:cs typeface="Arial"/>
              </a:rPr>
              <a:t> </a:t>
            </a:r>
            <a:r>
              <a:rPr lang="en-US" sz="1200" spc="-25" dirty="0" smtClean="0">
                <a:latin typeface="Arial"/>
                <a:cs typeface="Arial"/>
              </a:rPr>
              <a:t>an</a:t>
            </a:r>
            <a:r>
              <a:rPr lang="en-US" sz="1200" spc="-35" dirty="0" smtClean="0">
                <a:latin typeface="Arial"/>
                <a:cs typeface="Arial"/>
              </a:rPr>
              <a:t> </a:t>
            </a:r>
            <a:r>
              <a:rPr lang="en-US" sz="1200" spc="-25" dirty="0" smtClean="0">
                <a:latin typeface="Arial"/>
                <a:cs typeface="Arial"/>
              </a:rPr>
              <a:t>array</a:t>
            </a:r>
            <a:r>
              <a:rPr lang="en-US" sz="1200" spc="-45" dirty="0" smtClean="0">
                <a:latin typeface="Arial"/>
                <a:cs typeface="Arial"/>
              </a:rPr>
              <a:t> </a:t>
            </a:r>
            <a:r>
              <a:rPr lang="en-US" sz="1200" spc="-25" dirty="0" smtClean="0">
                <a:latin typeface="Arial"/>
                <a:cs typeface="Arial"/>
              </a:rPr>
              <a:t>with</a:t>
            </a:r>
            <a:r>
              <a:rPr lang="en-US" sz="1200" spc="-35" dirty="0" smtClean="0">
                <a:latin typeface="Arial"/>
                <a:cs typeface="Arial"/>
              </a:rPr>
              <a:t> </a:t>
            </a:r>
            <a:r>
              <a:rPr lang="en-US" sz="1200" spc="-25" dirty="0" smtClean="0">
                <a:latin typeface="Arial"/>
                <a:cs typeface="Arial"/>
              </a:rPr>
              <a:t>the</a:t>
            </a:r>
            <a:r>
              <a:rPr lang="en-US" sz="1200" spc="-60" dirty="0" smtClean="0">
                <a:latin typeface="Arial"/>
                <a:cs typeface="Arial"/>
              </a:rPr>
              <a:t> </a:t>
            </a:r>
            <a:r>
              <a:rPr lang="en-US" sz="1200" spc="-20" dirty="0" smtClean="0">
                <a:latin typeface="Arial"/>
                <a:cs typeface="Arial"/>
              </a:rPr>
              <a:t>first</a:t>
            </a:r>
            <a:r>
              <a:rPr lang="en-US" sz="1200" spc="-25" dirty="0" smtClean="0">
                <a:latin typeface="Arial"/>
                <a:cs typeface="Arial"/>
              </a:rPr>
              <a:t> </a:t>
            </a:r>
            <a:r>
              <a:rPr lang="en-US" sz="1200" spc="-5" dirty="0" smtClean="0">
                <a:latin typeface="Arial"/>
                <a:cs typeface="Arial"/>
              </a:rPr>
              <a:t>n</a:t>
            </a:r>
            <a:r>
              <a:rPr lang="en-US" sz="1200" spc="-65" dirty="0" smtClean="0">
                <a:latin typeface="Arial"/>
                <a:cs typeface="Arial"/>
              </a:rPr>
              <a:t> </a:t>
            </a:r>
            <a:r>
              <a:rPr lang="en-US" sz="1200" spc="-30" dirty="0" smtClean="0">
                <a:latin typeface="Arial"/>
                <a:cs typeface="Arial"/>
              </a:rPr>
              <a:t>elements.</a:t>
            </a:r>
            <a:r>
              <a:rPr lang="en-US" sz="1200" spc="-50" dirty="0" smtClean="0">
                <a:latin typeface="Arial"/>
                <a:cs typeface="Arial"/>
              </a:rPr>
              <a:t> </a:t>
            </a:r>
            <a:r>
              <a:rPr lang="en-US" sz="1200" spc="-20" dirty="0" smtClean="0">
                <a:latin typeface="Arial"/>
                <a:cs typeface="Arial"/>
              </a:rPr>
              <a:t>Note</a:t>
            </a:r>
            <a:r>
              <a:rPr lang="en-US" sz="1200" spc="-35"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25" dirty="0" smtClean="0">
                <a:latin typeface="Arial"/>
                <a:cs typeface="Arial"/>
              </a:rPr>
              <a:t>this </a:t>
            </a:r>
            <a:r>
              <a:rPr lang="en-US" sz="1200" spc="-15" dirty="0" smtClean="0">
                <a:latin typeface="Arial"/>
                <a:cs typeface="Arial"/>
              </a:rPr>
              <a:t>is  </a:t>
            </a:r>
            <a:r>
              <a:rPr lang="en-US" sz="1200" spc="-30" dirty="0" smtClean="0">
                <a:latin typeface="Arial"/>
                <a:cs typeface="Arial"/>
              </a:rPr>
              <a:t>currently not </a:t>
            </a:r>
            <a:r>
              <a:rPr lang="en-US" sz="1200" spc="-25" dirty="0" smtClean="0">
                <a:latin typeface="Arial"/>
                <a:cs typeface="Arial"/>
              </a:rPr>
              <a:t>executed </a:t>
            </a:r>
            <a:r>
              <a:rPr lang="en-US" sz="1200" spc="-15" dirty="0" smtClean="0">
                <a:latin typeface="Arial"/>
                <a:cs typeface="Arial"/>
              </a:rPr>
              <a:t>in </a:t>
            </a:r>
            <a:r>
              <a:rPr lang="en-US" sz="1200" spc="-30" dirty="0" smtClean="0">
                <a:latin typeface="Arial"/>
                <a:cs typeface="Arial"/>
              </a:rPr>
              <a:t>parallel. </a:t>
            </a:r>
            <a:r>
              <a:rPr lang="en-US" sz="1200" spc="-20" dirty="0" smtClean="0">
                <a:latin typeface="Arial"/>
                <a:cs typeface="Arial"/>
              </a:rPr>
              <a:t>The </a:t>
            </a:r>
            <a:r>
              <a:rPr lang="en-US" sz="1200" spc="-25" dirty="0" smtClean="0">
                <a:latin typeface="Arial"/>
                <a:cs typeface="Arial"/>
              </a:rPr>
              <a:t>driver computes all </a:t>
            </a:r>
            <a:r>
              <a:rPr lang="en-US" sz="1200" spc="-15" dirty="0" smtClean="0">
                <a:latin typeface="Arial"/>
                <a:cs typeface="Arial"/>
              </a:rPr>
              <a:t>the</a:t>
            </a:r>
            <a:r>
              <a:rPr lang="en-US" sz="1200" spc="-200" dirty="0" smtClean="0">
                <a:latin typeface="Arial"/>
                <a:cs typeface="Arial"/>
              </a:rPr>
              <a:t> </a:t>
            </a:r>
            <a:r>
              <a:rPr lang="en-US" sz="1200" spc="-30" dirty="0" smtClean="0">
                <a:latin typeface="Arial"/>
                <a:cs typeface="Arial"/>
              </a:rPr>
              <a:t>elements.</a:t>
            </a:r>
            <a:endParaRPr lang="en-US" sz="1200" dirty="0" smtClean="0">
              <a:latin typeface="Arial"/>
              <a:cs typeface="Arial"/>
            </a:endParaRPr>
          </a:p>
          <a:p>
            <a:pPr marL="586105" indent="-344805">
              <a:lnSpc>
                <a:spcPct val="100000"/>
              </a:lnSpc>
              <a:spcBef>
                <a:spcPts val="590"/>
              </a:spcBef>
              <a:buFont typeface="Symbol"/>
              <a:buChar char=""/>
              <a:tabLst>
                <a:tab pos="586105" algn="l"/>
                <a:tab pos="586740" algn="l"/>
              </a:tabLst>
            </a:pPr>
            <a:r>
              <a:rPr lang="en-US" sz="1200" spc="-20" dirty="0" smtClean="0">
                <a:latin typeface="Arial"/>
                <a:cs typeface="Arial"/>
              </a:rPr>
              <a:t>The</a:t>
            </a:r>
            <a:r>
              <a:rPr lang="en-US" sz="1200" spc="-65" dirty="0" smtClean="0">
                <a:latin typeface="Arial"/>
                <a:cs typeface="Arial"/>
              </a:rPr>
              <a:t> </a:t>
            </a:r>
            <a:r>
              <a:rPr lang="en-US" sz="1200" spc="-25" dirty="0" err="1" smtClean="0">
                <a:latin typeface="Arial"/>
                <a:cs typeface="Arial"/>
              </a:rPr>
              <a:t>foreach</a:t>
            </a:r>
            <a:r>
              <a:rPr lang="en-US" sz="1200" spc="-25" dirty="0" smtClean="0">
                <a:latin typeface="Arial"/>
                <a:cs typeface="Arial"/>
              </a:rPr>
              <a:t>(</a:t>
            </a:r>
            <a:r>
              <a:rPr lang="en-US" sz="1200" spc="-25" dirty="0" err="1" smtClean="0">
                <a:latin typeface="Arial"/>
                <a:cs typeface="Arial"/>
              </a:rPr>
              <a:t>func</a:t>
            </a:r>
            <a:r>
              <a:rPr lang="en-US" sz="1200" spc="-25" dirty="0" smtClean="0">
                <a:latin typeface="Arial"/>
                <a:cs typeface="Arial"/>
              </a:rPr>
              <a:t>)</a:t>
            </a:r>
            <a:r>
              <a:rPr lang="en-US" sz="1200" spc="-60" dirty="0" smtClean="0">
                <a:latin typeface="Arial"/>
                <a:cs typeface="Arial"/>
              </a:rPr>
              <a:t> </a:t>
            </a:r>
            <a:r>
              <a:rPr lang="en-US" sz="1200" spc="-25" dirty="0" smtClean="0">
                <a:latin typeface="Arial"/>
                <a:cs typeface="Arial"/>
              </a:rPr>
              <a:t>function</a:t>
            </a:r>
            <a:r>
              <a:rPr lang="en-US" sz="1200" spc="-60" dirty="0" smtClean="0">
                <a:latin typeface="Arial"/>
                <a:cs typeface="Arial"/>
              </a:rPr>
              <a:t> </a:t>
            </a:r>
            <a:r>
              <a:rPr lang="en-US" sz="1200" spc="-20" dirty="0" smtClean="0">
                <a:latin typeface="Arial"/>
                <a:cs typeface="Arial"/>
              </a:rPr>
              <a:t>run</a:t>
            </a:r>
            <a:r>
              <a:rPr lang="en-US" sz="1200" spc="-35" dirty="0" smtClean="0">
                <a:latin typeface="Arial"/>
                <a:cs typeface="Arial"/>
              </a:rPr>
              <a:t> </a:t>
            </a:r>
            <a:r>
              <a:rPr lang="en-US" sz="1200" spc="-5" dirty="0" smtClean="0">
                <a:latin typeface="Arial"/>
                <a:cs typeface="Arial"/>
              </a:rPr>
              <a:t>a</a:t>
            </a:r>
            <a:r>
              <a:rPr lang="en-US" sz="1200" spc="-65" dirty="0" smtClean="0">
                <a:latin typeface="Arial"/>
                <a:cs typeface="Arial"/>
              </a:rPr>
              <a:t> </a:t>
            </a:r>
            <a:r>
              <a:rPr lang="en-US" sz="1200" spc="-25" dirty="0" smtClean="0">
                <a:latin typeface="Arial"/>
                <a:cs typeface="Arial"/>
              </a:rPr>
              <a:t>function</a:t>
            </a:r>
            <a:r>
              <a:rPr lang="en-US" sz="1200" spc="-35" dirty="0" smtClean="0">
                <a:latin typeface="Arial"/>
                <a:cs typeface="Arial"/>
              </a:rPr>
              <a:t> </a:t>
            </a:r>
            <a:r>
              <a:rPr lang="en-US" sz="1200" spc="-30" dirty="0" err="1" smtClean="0">
                <a:latin typeface="Arial"/>
                <a:cs typeface="Arial"/>
              </a:rPr>
              <a:t>func</a:t>
            </a:r>
            <a:r>
              <a:rPr lang="en-US" sz="1200" spc="-25" dirty="0" smtClean="0">
                <a:latin typeface="Arial"/>
                <a:cs typeface="Arial"/>
              </a:rPr>
              <a:t> on</a:t>
            </a:r>
            <a:r>
              <a:rPr lang="en-US" sz="1200" spc="-35" dirty="0" smtClean="0">
                <a:latin typeface="Arial"/>
                <a:cs typeface="Arial"/>
              </a:rPr>
              <a:t> </a:t>
            </a:r>
            <a:r>
              <a:rPr lang="en-US" sz="1200" spc="-25" dirty="0" smtClean="0">
                <a:latin typeface="Arial"/>
                <a:cs typeface="Arial"/>
              </a:rPr>
              <a:t>each</a:t>
            </a:r>
            <a:r>
              <a:rPr lang="en-US" sz="1200" spc="-35" dirty="0" smtClean="0">
                <a:latin typeface="Arial"/>
                <a:cs typeface="Arial"/>
              </a:rPr>
              <a:t> </a:t>
            </a:r>
            <a:r>
              <a:rPr lang="en-US" sz="1200" spc="-25" dirty="0" smtClean="0">
                <a:latin typeface="Arial"/>
                <a:cs typeface="Arial"/>
              </a:rPr>
              <a:t>element</a:t>
            </a:r>
            <a:r>
              <a:rPr lang="en-US" sz="1200" spc="-55" dirty="0" smtClean="0">
                <a:latin typeface="Arial"/>
                <a:cs typeface="Arial"/>
              </a:rPr>
              <a:t> </a:t>
            </a:r>
            <a:r>
              <a:rPr lang="en-US" sz="1200" spc="-10" dirty="0" smtClean="0">
                <a:latin typeface="Arial"/>
                <a:cs typeface="Arial"/>
              </a:rPr>
              <a:t>of</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dataset.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27</a:t>
            </a:fld>
            <a:endParaRPr lang="fr-FR"/>
          </a:p>
        </p:txBody>
      </p:sp>
    </p:spTree>
    <p:extLst>
      <p:ext uri="{BB962C8B-B14F-4D97-AF65-F5344CB8AC3E}">
        <p14:creationId xmlns:p14="http://schemas.microsoft.com/office/powerpoint/2010/main" val="2167029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43840">
              <a:lnSpc>
                <a:spcPts val="1610"/>
              </a:lnSpc>
              <a:spcBef>
                <a:spcPts val="660"/>
              </a:spcBef>
            </a:pPr>
            <a:r>
              <a:rPr lang="en-US" sz="1200" spc="-20" dirty="0" smtClean="0">
                <a:latin typeface="Arial"/>
                <a:cs typeface="Arial"/>
              </a:rPr>
              <a:t>Now</a:t>
            </a:r>
            <a:r>
              <a:rPr lang="en-US" sz="1200" spc="-70" dirty="0" smtClean="0">
                <a:latin typeface="Arial"/>
                <a:cs typeface="Arial"/>
              </a:rPr>
              <a:t> </a:t>
            </a:r>
            <a:r>
              <a:rPr lang="en-US" sz="1200" spc="-20" dirty="0" smtClean="0">
                <a:latin typeface="Arial"/>
                <a:cs typeface="Arial"/>
              </a:rPr>
              <a:t>to</a:t>
            </a:r>
            <a:r>
              <a:rPr lang="en-US" sz="1200" spc="-30" dirty="0" smtClean="0">
                <a:latin typeface="Arial"/>
                <a:cs typeface="Arial"/>
              </a:rPr>
              <a:t> want </a:t>
            </a:r>
            <a:r>
              <a:rPr lang="en-US" sz="1200" spc="-20" dirty="0" smtClean="0">
                <a:latin typeface="Arial"/>
                <a:cs typeface="Arial"/>
              </a:rPr>
              <a:t>to</a:t>
            </a:r>
            <a:r>
              <a:rPr lang="en-US" sz="1200" spc="-25" dirty="0" smtClean="0">
                <a:latin typeface="Arial"/>
                <a:cs typeface="Arial"/>
              </a:rPr>
              <a:t> </a:t>
            </a:r>
            <a:r>
              <a:rPr lang="en-US" sz="1200" spc="-30" dirty="0" smtClean="0">
                <a:latin typeface="Arial"/>
                <a:cs typeface="Arial"/>
              </a:rPr>
              <a:t>get</a:t>
            </a:r>
            <a:r>
              <a:rPr lang="en-US" sz="1200" spc="-25"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0" dirty="0" smtClean="0">
                <a:latin typeface="Arial"/>
                <a:cs typeface="Arial"/>
              </a:rPr>
              <a:t>bit</a:t>
            </a:r>
            <a:r>
              <a:rPr lang="en-US" sz="1200" spc="-45" dirty="0" smtClean="0">
                <a:latin typeface="Arial"/>
                <a:cs typeface="Arial"/>
              </a:rPr>
              <a:t> </a:t>
            </a:r>
            <a:r>
              <a:rPr lang="en-US" sz="1200" spc="-20" dirty="0" smtClean="0">
                <a:latin typeface="Arial"/>
                <a:cs typeface="Arial"/>
              </a:rPr>
              <a:t>into</a:t>
            </a:r>
            <a:r>
              <a:rPr lang="en-US" sz="1200" spc="-60" dirty="0" smtClean="0">
                <a:latin typeface="Arial"/>
                <a:cs typeface="Arial"/>
              </a:rPr>
              <a:t> </a:t>
            </a:r>
            <a:r>
              <a:rPr lang="en-US" sz="1200" spc="-25" dirty="0" smtClean="0">
                <a:latin typeface="Arial"/>
                <a:cs typeface="Arial"/>
              </a:rPr>
              <a:t>RDD</a:t>
            </a:r>
            <a:r>
              <a:rPr lang="en-US" sz="1200" spc="-45" dirty="0" smtClean="0">
                <a:latin typeface="Arial"/>
                <a:cs typeface="Arial"/>
              </a:rPr>
              <a:t> </a:t>
            </a:r>
            <a:r>
              <a:rPr lang="en-US" sz="1200" spc="-25" dirty="0" smtClean="0">
                <a:latin typeface="Arial"/>
                <a:cs typeface="Arial"/>
              </a:rPr>
              <a:t>persistence. You</a:t>
            </a:r>
            <a:r>
              <a:rPr lang="en-US" sz="1200" spc="-30" dirty="0" smtClean="0">
                <a:latin typeface="Arial"/>
                <a:cs typeface="Arial"/>
              </a:rPr>
              <a:t> </a:t>
            </a:r>
            <a:r>
              <a:rPr lang="en-US" sz="1200" spc="-25" dirty="0" smtClean="0">
                <a:latin typeface="Arial"/>
                <a:cs typeface="Arial"/>
              </a:rPr>
              <a:t>have</a:t>
            </a:r>
            <a:r>
              <a:rPr lang="en-US" sz="1200" spc="-55" dirty="0" smtClean="0">
                <a:latin typeface="Arial"/>
                <a:cs typeface="Arial"/>
              </a:rPr>
              <a:t> </a:t>
            </a:r>
            <a:r>
              <a:rPr lang="en-US" sz="1200" spc="-25" dirty="0" smtClean="0">
                <a:latin typeface="Arial"/>
                <a:cs typeface="Arial"/>
              </a:rPr>
              <a:t>seen </a:t>
            </a:r>
            <a:r>
              <a:rPr lang="en-US" sz="1200" spc="-30" dirty="0" smtClean="0">
                <a:latin typeface="Arial"/>
                <a:cs typeface="Arial"/>
              </a:rPr>
              <a:t>this</a:t>
            </a:r>
            <a:r>
              <a:rPr lang="en-US" sz="1200" spc="-20" dirty="0" smtClean="0">
                <a:latin typeface="Arial"/>
                <a:cs typeface="Arial"/>
              </a:rPr>
              <a:t> </a:t>
            </a:r>
            <a:r>
              <a:rPr lang="en-US" sz="1200" spc="-30" dirty="0" smtClean="0">
                <a:latin typeface="Arial"/>
                <a:cs typeface="Arial"/>
              </a:rPr>
              <a:t>used </a:t>
            </a:r>
            <a:r>
              <a:rPr lang="en-US" sz="1200" spc="-25" dirty="0" smtClean="0">
                <a:latin typeface="Arial"/>
                <a:cs typeface="Arial"/>
              </a:rPr>
              <a:t>already;</a:t>
            </a:r>
            <a:r>
              <a:rPr lang="en-US" sz="1200" spc="-50" dirty="0" smtClean="0">
                <a:latin typeface="Arial"/>
                <a:cs typeface="Arial"/>
              </a:rPr>
              <a:t> </a:t>
            </a:r>
            <a:r>
              <a:rPr lang="en-US" sz="1200" spc="-5" dirty="0" smtClean="0">
                <a:latin typeface="Arial"/>
                <a:cs typeface="Arial"/>
              </a:rPr>
              <a:t>it</a:t>
            </a:r>
            <a:r>
              <a:rPr lang="en-US" sz="1200" spc="-50" dirty="0" smtClean="0">
                <a:latin typeface="Arial"/>
                <a:cs typeface="Arial"/>
              </a:rPr>
              <a:t> </a:t>
            </a:r>
            <a:r>
              <a:rPr lang="en-US" sz="1200" spc="-30" dirty="0" smtClean="0">
                <a:latin typeface="Arial"/>
                <a:cs typeface="Arial"/>
              </a:rPr>
              <a:t>is  </a:t>
            </a:r>
            <a:r>
              <a:rPr lang="en-US" sz="1200" spc="-25" dirty="0" smtClean="0">
                <a:latin typeface="Arial"/>
                <a:cs typeface="Arial"/>
              </a:rPr>
              <a:t>the </a:t>
            </a:r>
            <a:r>
              <a:rPr lang="en-US" sz="1200" spc="-20" dirty="0" smtClean="0">
                <a:latin typeface="Arial"/>
                <a:cs typeface="Arial"/>
              </a:rPr>
              <a:t>cache </a:t>
            </a:r>
            <a:r>
              <a:rPr lang="en-US" sz="1200" spc="-25" dirty="0" smtClean="0">
                <a:latin typeface="Arial"/>
                <a:cs typeface="Arial"/>
              </a:rPr>
              <a:t>function. </a:t>
            </a:r>
            <a:r>
              <a:rPr lang="en-US" sz="1200" spc="-20" dirty="0" smtClean="0">
                <a:latin typeface="Arial"/>
                <a:cs typeface="Arial"/>
              </a:rPr>
              <a:t>The </a:t>
            </a:r>
            <a:r>
              <a:rPr lang="en-US" sz="1200" spc="-25" dirty="0" smtClean="0">
                <a:latin typeface="Arial"/>
                <a:cs typeface="Arial"/>
              </a:rPr>
              <a:t>cache function </a:t>
            </a:r>
            <a:r>
              <a:rPr lang="en-US" sz="1200" spc="-15" dirty="0" smtClean="0">
                <a:latin typeface="Arial"/>
                <a:cs typeface="Arial"/>
              </a:rPr>
              <a:t>is </a:t>
            </a:r>
            <a:r>
              <a:rPr lang="en-US" sz="1200" spc="-25" dirty="0" smtClean="0">
                <a:latin typeface="Arial"/>
                <a:cs typeface="Arial"/>
              </a:rPr>
              <a:t>actually </a:t>
            </a:r>
            <a:r>
              <a:rPr lang="en-US" sz="1200" spc="-20" dirty="0" smtClean="0">
                <a:latin typeface="Arial"/>
                <a:cs typeface="Arial"/>
              </a:rPr>
              <a:t>the </a:t>
            </a:r>
            <a:r>
              <a:rPr lang="en-US" sz="1200" spc="-25" dirty="0" smtClean="0">
                <a:latin typeface="Arial"/>
                <a:cs typeface="Arial"/>
              </a:rPr>
              <a:t>default </a:t>
            </a:r>
            <a:r>
              <a:rPr lang="en-US" sz="1200" spc="-20" dirty="0" smtClean="0">
                <a:latin typeface="Arial"/>
                <a:cs typeface="Arial"/>
              </a:rPr>
              <a:t>of the </a:t>
            </a:r>
            <a:r>
              <a:rPr lang="en-US" sz="1200" spc="-25" dirty="0" smtClean="0">
                <a:latin typeface="Arial"/>
                <a:cs typeface="Arial"/>
              </a:rPr>
              <a:t>persist function;  </a:t>
            </a:r>
            <a:r>
              <a:rPr lang="en-US" sz="1200" spc="-30" dirty="0" smtClean="0">
                <a:latin typeface="Arial"/>
                <a:cs typeface="Arial"/>
              </a:rPr>
              <a:t>cache() </a:t>
            </a:r>
            <a:r>
              <a:rPr lang="en-US" sz="1200" spc="-15" dirty="0" smtClean="0">
                <a:latin typeface="Arial"/>
                <a:cs typeface="Arial"/>
              </a:rPr>
              <a:t>is </a:t>
            </a:r>
            <a:r>
              <a:rPr lang="en-US" sz="1200" spc="-30" dirty="0" smtClean="0">
                <a:latin typeface="Arial"/>
                <a:cs typeface="Arial"/>
              </a:rPr>
              <a:t>essentially </a:t>
            </a:r>
            <a:r>
              <a:rPr lang="en-US" sz="1200" spc="-20" dirty="0" smtClean="0">
                <a:latin typeface="Arial"/>
                <a:cs typeface="Arial"/>
              </a:rPr>
              <a:t>just </a:t>
            </a:r>
            <a:r>
              <a:rPr lang="en-US" sz="1200" spc="-25" dirty="0" smtClean="0">
                <a:latin typeface="Arial"/>
                <a:cs typeface="Arial"/>
              </a:rPr>
              <a:t>persist with </a:t>
            </a:r>
            <a:r>
              <a:rPr lang="en-US" sz="1200" spc="-30" dirty="0" smtClean="0">
                <a:latin typeface="Arial"/>
                <a:cs typeface="Arial"/>
              </a:rPr>
              <a:t>MEMORY_ONLY</a:t>
            </a:r>
            <a:r>
              <a:rPr lang="en-US" sz="1200" spc="-175" dirty="0" smtClean="0">
                <a:latin typeface="Arial"/>
                <a:cs typeface="Arial"/>
              </a:rPr>
              <a:t> </a:t>
            </a:r>
            <a:r>
              <a:rPr lang="en-US" sz="1200" spc="-25" dirty="0" smtClean="0">
                <a:latin typeface="Arial"/>
                <a:cs typeface="Arial"/>
              </a:rPr>
              <a:t>storage.</a:t>
            </a:r>
            <a:endParaRPr lang="en-US" sz="1200" dirty="0" smtClean="0">
              <a:latin typeface="Arial"/>
              <a:cs typeface="Arial"/>
            </a:endParaRPr>
          </a:p>
          <a:p>
            <a:pPr marL="12700" marR="5080">
              <a:lnSpc>
                <a:spcPct val="96100"/>
              </a:lnSpc>
              <a:spcBef>
                <a:spcPts val="555"/>
              </a:spcBef>
            </a:pPr>
            <a:r>
              <a:rPr lang="en-US" sz="1200" spc="-30" dirty="0" smtClean="0">
                <a:latin typeface="Arial"/>
                <a:cs typeface="Arial"/>
              </a:rPr>
              <a:t>One</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10" dirty="0" smtClean="0">
                <a:latin typeface="Arial"/>
                <a:cs typeface="Arial"/>
              </a:rPr>
              <a:t>key</a:t>
            </a:r>
            <a:r>
              <a:rPr lang="en-US" sz="1200" spc="-75" dirty="0" smtClean="0">
                <a:latin typeface="Arial"/>
                <a:cs typeface="Arial"/>
              </a:rPr>
              <a:t> </a:t>
            </a:r>
            <a:r>
              <a:rPr lang="en-US" sz="1200" spc="-25" dirty="0" smtClean="0">
                <a:latin typeface="Arial"/>
                <a:cs typeface="Arial"/>
              </a:rPr>
              <a:t>capability</a:t>
            </a:r>
            <a:r>
              <a:rPr lang="en-US" sz="1200" spc="-8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smtClean="0">
                <a:latin typeface="Arial"/>
                <a:cs typeface="Arial"/>
              </a:rPr>
              <a:t>Spark</a:t>
            </a:r>
            <a:r>
              <a:rPr lang="en-US" sz="1200" spc="-3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its</a:t>
            </a:r>
            <a:r>
              <a:rPr lang="en-US" sz="1200" spc="-55" dirty="0" smtClean="0">
                <a:latin typeface="Arial"/>
                <a:cs typeface="Arial"/>
              </a:rPr>
              <a:t> </a:t>
            </a:r>
            <a:r>
              <a:rPr lang="en-US" sz="1200" spc="-20" dirty="0" smtClean="0">
                <a:latin typeface="Arial"/>
                <a:cs typeface="Arial"/>
              </a:rPr>
              <a:t>speed</a:t>
            </a:r>
            <a:r>
              <a:rPr lang="en-US" sz="1200" spc="-55" dirty="0" smtClean="0">
                <a:latin typeface="Arial"/>
                <a:cs typeface="Arial"/>
              </a:rPr>
              <a:t> </a:t>
            </a:r>
            <a:r>
              <a:rPr lang="en-US" sz="1200" spc="-25" dirty="0" smtClean="0">
                <a:latin typeface="Arial"/>
                <a:cs typeface="Arial"/>
              </a:rPr>
              <a:t>through</a:t>
            </a:r>
            <a:r>
              <a:rPr lang="en-US" sz="1200" spc="-35" dirty="0" smtClean="0">
                <a:latin typeface="Arial"/>
                <a:cs typeface="Arial"/>
              </a:rPr>
              <a:t> </a:t>
            </a:r>
            <a:r>
              <a:rPr lang="en-US" sz="1200" spc="-25" dirty="0" smtClean="0">
                <a:latin typeface="Arial"/>
                <a:cs typeface="Arial"/>
              </a:rPr>
              <a:t>persisting</a:t>
            </a:r>
            <a:r>
              <a:rPr lang="en-US" sz="1200" spc="-55" dirty="0" smtClean="0">
                <a:latin typeface="Arial"/>
                <a:cs typeface="Arial"/>
              </a:rPr>
              <a:t> </a:t>
            </a:r>
            <a:r>
              <a:rPr lang="en-US" sz="1200" spc="-10" dirty="0" smtClean="0">
                <a:latin typeface="Arial"/>
                <a:cs typeface="Arial"/>
              </a:rPr>
              <a:t>or</a:t>
            </a:r>
            <a:r>
              <a:rPr lang="en-US" sz="1200" spc="-60" dirty="0" smtClean="0">
                <a:latin typeface="Arial"/>
                <a:cs typeface="Arial"/>
              </a:rPr>
              <a:t> </a:t>
            </a:r>
            <a:r>
              <a:rPr lang="en-US" sz="1200" spc="-25" dirty="0" smtClean="0">
                <a:latin typeface="Arial"/>
                <a:cs typeface="Arial"/>
              </a:rPr>
              <a:t>caching.</a:t>
            </a:r>
            <a:r>
              <a:rPr lang="en-US" sz="1200" spc="-50" dirty="0" smtClean="0">
                <a:latin typeface="Arial"/>
                <a:cs typeface="Arial"/>
              </a:rPr>
              <a:t> </a:t>
            </a:r>
            <a:r>
              <a:rPr lang="en-US" sz="1200" spc="-20" dirty="0" smtClean="0">
                <a:latin typeface="Arial"/>
                <a:cs typeface="Arial"/>
              </a:rPr>
              <a:t>Each</a:t>
            </a:r>
            <a:r>
              <a:rPr lang="en-US" sz="1200" spc="-35" dirty="0" smtClean="0">
                <a:latin typeface="Arial"/>
                <a:cs typeface="Arial"/>
              </a:rPr>
              <a:t> </a:t>
            </a:r>
            <a:r>
              <a:rPr lang="en-US" sz="1200" spc="-25" dirty="0" smtClean="0">
                <a:latin typeface="Arial"/>
                <a:cs typeface="Arial"/>
              </a:rPr>
              <a:t>node  </a:t>
            </a:r>
            <a:r>
              <a:rPr lang="en-US" sz="1200" spc="-30" dirty="0" smtClean="0">
                <a:latin typeface="Arial"/>
                <a:cs typeface="Arial"/>
              </a:rPr>
              <a:t>stores </a:t>
            </a:r>
            <a:r>
              <a:rPr lang="en-US" sz="1200" spc="-10" dirty="0" smtClean="0">
                <a:latin typeface="Arial"/>
                <a:cs typeface="Arial"/>
              </a:rPr>
              <a:t>any </a:t>
            </a:r>
            <a:r>
              <a:rPr lang="en-US" sz="1200" spc="-30" dirty="0" smtClean="0">
                <a:latin typeface="Arial"/>
                <a:cs typeface="Arial"/>
              </a:rPr>
              <a:t>partitions </a:t>
            </a:r>
            <a:r>
              <a:rPr lang="en-US" sz="1200" spc="-20" dirty="0" smtClean="0">
                <a:latin typeface="Arial"/>
                <a:cs typeface="Arial"/>
              </a:rPr>
              <a:t>of the </a:t>
            </a:r>
            <a:r>
              <a:rPr lang="en-US" sz="1200" spc="-25" dirty="0" smtClean="0">
                <a:latin typeface="Arial"/>
                <a:cs typeface="Arial"/>
              </a:rPr>
              <a:t>cache </a:t>
            </a:r>
            <a:r>
              <a:rPr lang="en-US" sz="1200" spc="-20" dirty="0" smtClean="0">
                <a:latin typeface="Arial"/>
                <a:cs typeface="Arial"/>
              </a:rPr>
              <a:t>and </a:t>
            </a:r>
            <a:r>
              <a:rPr lang="en-US" sz="1200" spc="-25" dirty="0" smtClean="0">
                <a:latin typeface="Arial"/>
                <a:cs typeface="Arial"/>
              </a:rPr>
              <a:t>computes </a:t>
            </a:r>
            <a:r>
              <a:rPr lang="en-US" sz="1200" spc="-15" dirty="0" smtClean="0">
                <a:latin typeface="Arial"/>
                <a:cs typeface="Arial"/>
              </a:rPr>
              <a:t>it </a:t>
            </a:r>
            <a:r>
              <a:rPr lang="en-US" sz="1200" spc="-5" dirty="0" smtClean="0">
                <a:latin typeface="Arial"/>
                <a:cs typeface="Arial"/>
              </a:rPr>
              <a:t>in </a:t>
            </a:r>
            <a:r>
              <a:rPr lang="en-US" sz="1200" spc="-25" dirty="0" smtClean="0">
                <a:latin typeface="Arial"/>
                <a:cs typeface="Arial"/>
              </a:rPr>
              <a:t>memory. </a:t>
            </a:r>
            <a:r>
              <a:rPr lang="en-US" sz="1200" spc="-10" dirty="0" smtClean="0">
                <a:latin typeface="Arial"/>
                <a:cs typeface="Arial"/>
              </a:rPr>
              <a:t>When </a:t>
            </a:r>
            <a:r>
              <a:rPr lang="en-US" sz="1200" spc="-5" dirty="0" smtClean="0">
                <a:latin typeface="Arial"/>
                <a:cs typeface="Arial"/>
              </a:rPr>
              <a:t>a </a:t>
            </a:r>
            <a:r>
              <a:rPr lang="en-US" sz="1200" spc="-25" dirty="0" smtClean="0">
                <a:latin typeface="Arial"/>
                <a:cs typeface="Arial"/>
              </a:rPr>
              <a:t>subsequent  </a:t>
            </a:r>
            <a:r>
              <a:rPr lang="en-US" sz="1200" spc="-30" dirty="0" smtClean="0">
                <a:latin typeface="Arial"/>
                <a:cs typeface="Arial"/>
              </a:rPr>
              <a:t>action </a:t>
            </a:r>
            <a:r>
              <a:rPr lang="en-US" sz="1200" spc="-15" dirty="0" smtClean="0">
                <a:latin typeface="Arial"/>
                <a:cs typeface="Arial"/>
              </a:rPr>
              <a:t>is </a:t>
            </a:r>
            <a:r>
              <a:rPr lang="en-US" sz="1200" spc="-25" dirty="0" smtClean="0">
                <a:latin typeface="Arial"/>
                <a:cs typeface="Arial"/>
              </a:rPr>
              <a:t>called </a:t>
            </a:r>
            <a:r>
              <a:rPr lang="en-US" sz="1200" spc="-10" dirty="0" smtClean="0">
                <a:latin typeface="Arial"/>
                <a:cs typeface="Arial"/>
              </a:rPr>
              <a:t>on </a:t>
            </a:r>
            <a:r>
              <a:rPr lang="en-US" sz="1200" spc="-15" dirty="0" smtClean="0">
                <a:latin typeface="Arial"/>
                <a:cs typeface="Arial"/>
              </a:rPr>
              <a:t>the same </a:t>
            </a:r>
            <a:r>
              <a:rPr lang="en-US" sz="1200" spc="-25" dirty="0" smtClean="0">
                <a:latin typeface="Arial"/>
                <a:cs typeface="Arial"/>
              </a:rPr>
              <a:t>dataset, </a:t>
            </a:r>
            <a:r>
              <a:rPr lang="en-US" sz="1200" spc="-10" dirty="0" smtClean="0">
                <a:latin typeface="Arial"/>
                <a:cs typeface="Arial"/>
              </a:rPr>
              <a:t>or </a:t>
            </a:r>
            <a:r>
              <a:rPr lang="en-US" sz="1200" spc="-5" dirty="0" smtClean="0">
                <a:latin typeface="Arial"/>
                <a:cs typeface="Arial"/>
              </a:rPr>
              <a:t>a </a:t>
            </a:r>
            <a:r>
              <a:rPr lang="en-US" sz="1200" spc="-30" dirty="0" smtClean="0">
                <a:latin typeface="Arial"/>
                <a:cs typeface="Arial"/>
              </a:rPr>
              <a:t>derived </a:t>
            </a:r>
            <a:r>
              <a:rPr lang="en-US" sz="1200" spc="-25" dirty="0" smtClean="0">
                <a:latin typeface="Arial"/>
                <a:cs typeface="Arial"/>
              </a:rPr>
              <a:t>dataset, </a:t>
            </a:r>
            <a:r>
              <a:rPr lang="en-US" sz="1200" spc="-15" dirty="0" smtClean="0">
                <a:latin typeface="Arial"/>
                <a:cs typeface="Arial"/>
              </a:rPr>
              <a:t>it </a:t>
            </a:r>
            <a:r>
              <a:rPr lang="en-US" sz="1200" spc="-25" dirty="0" smtClean="0">
                <a:latin typeface="Arial"/>
                <a:cs typeface="Arial"/>
              </a:rPr>
              <a:t>uses </a:t>
            </a:r>
            <a:r>
              <a:rPr lang="en-US" sz="1200" spc="-15" dirty="0" smtClean="0">
                <a:latin typeface="Arial"/>
                <a:cs typeface="Arial"/>
              </a:rPr>
              <a:t>it </a:t>
            </a:r>
            <a:r>
              <a:rPr lang="en-US" sz="1200" spc="-30" dirty="0" smtClean="0">
                <a:latin typeface="Arial"/>
                <a:cs typeface="Arial"/>
              </a:rPr>
              <a:t>from </a:t>
            </a:r>
            <a:r>
              <a:rPr lang="en-US" sz="1200" spc="-25" dirty="0" smtClean="0">
                <a:latin typeface="Arial"/>
                <a:cs typeface="Arial"/>
              </a:rPr>
              <a:t>memory  </a:t>
            </a:r>
            <a:r>
              <a:rPr lang="en-US" sz="1200" spc="-30" dirty="0" smtClean="0">
                <a:latin typeface="Arial"/>
                <a:cs typeface="Arial"/>
              </a:rPr>
              <a:t>instead </a:t>
            </a:r>
            <a:r>
              <a:rPr lang="en-US" sz="1200" spc="-10" dirty="0" smtClean="0">
                <a:latin typeface="Arial"/>
                <a:cs typeface="Arial"/>
              </a:rPr>
              <a:t>of </a:t>
            </a:r>
            <a:r>
              <a:rPr lang="en-US" sz="1200" spc="-25" dirty="0" smtClean="0">
                <a:latin typeface="Arial"/>
                <a:cs typeface="Arial"/>
              </a:rPr>
              <a:t>having </a:t>
            </a:r>
            <a:r>
              <a:rPr lang="en-US" sz="1200" spc="-20" dirty="0" smtClean="0">
                <a:latin typeface="Arial"/>
                <a:cs typeface="Arial"/>
              </a:rPr>
              <a:t>to </a:t>
            </a:r>
            <a:r>
              <a:rPr lang="en-US" sz="1200" spc="-30" dirty="0" smtClean="0">
                <a:latin typeface="Arial"/>
                <a:cs typeface="Arial"/>
              </a:rPr>
              <a:t>retrieve </a:t>
            </a:r>
            <a:r>
              <a:rPr lang="en-US" sz="1200" spc="-5" dirty="0" smtClean="0">
                <a:latin typeface="Arial"/>
                <a:cs typeface="Arial"/>
              </a:rPr>
              <a:t>it </a:t>
            </a:r>
            <a:r>
              <a:rPr lang="en-US" sz="1200" spc="-30" dirty="0" smtClean="0">
                <a:latin typeface="Arial"/>
                <a:cs typeface="Arial"/>
              </a:rPr>
              <a:t>again. </a:t>
            </a:r>
            <a:r>
              <a:rPr lang="en-US" sz="1200" spc="-25" dirty="0" smtClean="0">
                <a:latin typeface="Arial"/>
                <a:cs typeface="Arial"/>
              </a:rPr>
              <a:t>Future </a:t>
            </a:r>
            <a:r>
              <a:rPr lang="en-US" sz="1200" spc="-30" dirty="0" smtClean="0">
                <a:latin typeface="Arial"/>
                <a:cs typeface="Arial"/>
              </a:rPr>
              <a:t>actions </a:t>
            </a:r>
            <a:r>
              <a:rPr lang="en-US" sz="1200" spc="-15" dirty="0" smtClean="0">
                <a:latin typeface="Arial"/>
                <a:cs typeface="Arial"/>
              </a:rPr>
              <a:t>in </a:t>
            </a:r>
            <a:r>
              <a:rPr lang="en-US" sz="1200" spc="-20" dirty="0" smtClean="0">
                <a:latin typeface="Arial"/>
                <a:cs typeface="Arial"/>
              </a:rPr>
              <a:t>such </a:t>
            </a:r>
            <a:r>
              <a:rPr lang="en-US" sz="1200" spc="-25" dirty="0" smtClean="0">
                <a:latin typeface="Arial"/>
                <a:cs typeface="Arial"/>
              </a:rPr>
              <a:t>cases </a:t>
            </a:r>
            <a:r>
              <a:rPr lang="en-US" sz="1200" spc="-20" dirty="0" smtClean="0">
                <a:latin typeface="Arial"/>
                <a:cs typeface="Arial"/>
              </a:rPr>
              <a:t>are </a:t>
            </a:r>
            <a:r>
              <a:rPr lang="en-US" sz="1200" spc="-25" dirty="0" smtClean="0">
                <a:latin typeface="Arial"/>
                <a:cs typeface="Arial"/>
              </a:rPr>
              <a:t>often </a:t>
            </a:r>
            <a:r>
              <a:rPr lang="en-US" sz="1200" spc="-10" dirty="0" smtClean="0">
                <a:latin typeface="Arial"/>
                <a:cs typeface="Arial"/>
              </a:rPr>
              <a:t>10 </a:t>
            </a:r>
            <a:r>
              <a:rPr lang="en-US" sz="1200" spc="-20" dirty="0" smtClean="0">
                <a:latin typeface="Arial"/>
                <a:cs typeface="Arial"/>
              </a:rPr>
              <a:t>times  </a:t>
            </a:r>
            <a:r>
              <a:rPr lang="en-US" sz="1200" spc="-30" dirty="0" smtClean="0">
                <a:latin typeface="Arial"/>
                <a:cs typeface="Arial"/>
              </a:rPr>
              <a:t>faster. </a:t>
            </a:r>
            <a:r>
              <a:rPr lang="en-US" sz="1200" spc="-20" dirty="0" smtClean="0">
                <a:latin typeface="Arial"/>
                <a:cs typeface="Arial"/>
              </a:rPr>
              <a:t>The </a:t>
            </a:r>
            <a:r>
              <a:rPr lang="en-US" sz="1200" spc="-25" dirty="0" smtClean="0">
                <a:latin typeface="Arial"/>
                <a:cs typeface="Arial"/>
              </a:rPr>
              <a:t>first time </a:t>
            </a:r>
            <a:r>
              <a:rPr lang="en-US" sz="1200" spc="-5" dirty="0" smtClean="0">
                <a:latin typeface="Arial"/>
                <a:cs typeface="Arial"/>
              </a:rPr>
              <a:t>a </a:t>
            </a:r>
            <a:r>
              <a:rPr lang="en-US" sz="1200" spc="-25" dirty="0" smtClean="0">
                <a:latin typeface="Arial"/>
                <a:cs typeface="Arial"/>
              </a:rPr>
              <a:t>RDD </a:t>
            </a:r>
            <a:r>
              <a:rPr lang="en-US" sz="1200" spc="-15" dirty="0" smtClean="0">
                <a:latin typeface="Arial"/>
                <a:cs typeface="Arial"/>
              </a:rPr>
              <a:t>is </a:t>
            </a:r>
            <a:r>
              <a:rPr lang="en-US" sz="1200" spc="-25" dirty="0" smtClean="0">
                <a:latin typeface="Arial"/>
                <a:cs typeface="Arial"/>
              </a:rPr>
              <a:t>persisted, </a:t>
            </a:r>
            <a:r>
              <a:rPr lang="en-US" sz="1200" spc="-5" dirty="0" smtClean="0">
                <a:latin typeface="Arial"/>
                <a:cs typeface="Arial"/>
              </a:rPr>
              <a:t>it </a:t>
            </a:r>
            <a:r>
              <a:rPr lang="en-US" sz="1200" spc="-15" dirty="0" smtClean="0">
                <a:latin typeface="Arial"/>
                <a:cs typeface="Arial"/>
              </a:rPr>
              <a:t>is </a:t>
            </a:r>
            <a:r>
              <a:rPr lang="en-US" sz="1200" spc="-25" dirty="0" smtClean="0">
                <a:latin typeface="Arial"/>
                <a:cs typeface="Arial"/>
              </a:rPr>
              <a:t>kept </a:t>
            </a:r>
            <a:r>
              <a:rPr lang="en-US" sz="1200" spc="-15" dirty="0" smtClean="0">
                <a:latin typeface="Arial"/>
                <a:cs typeface="Arial"/>
              </a:rPr>
              <a:t>in </a:t>
            </a:r>
            <a:r>
              <a:rPr lang="en-US" sz="1200" spc="-20" dirty="0" smtClean="0">
                <a:latin typeface="Arial"/>
                <a:cs typeface="Arial"/>
              </a:rPr>
              <a:t>memory </a:t>
            </a:r>
            <a:r>
              <a:rPr lang="en-US" sz="1200" spc="-10" dirty="0" smtClean="0">
                <a:latin typeface="Arial"/>
                <a:cs typeface="Arial"/>
              </a:rPr>
              <a:t>on </a:t>
            </a:r>
            <a:r>
              <a:rPr lang="en-US" sz="1200" spc="-20" dirty="0" smtClean="0">
                <a:latin typeface="Arial"/>
                <a:cs typeface="Arial"/>
              </a:rPr>
              <a:t>the </a:t>
            </a:r>
            <a:r>
              <a:rPr lang="en-US" sz="1200" spc="-25" dirty="0" smtClean="0">
                <a:latin typeface="Arial"/>
                <a:cs typeface="Arial"/>
              </a:rPr>
              <a:t>node. </a:t>
            </a:r>
            <a:r>
              <a:rPr lang="en-US" sz="1200" spc="-30" dirty="0" smtClean="0">
                <a:latin typeface="Arial"/>
                <a:cs typeface="Arial"/>
              </a:rPr>
              <a:t>Caching </a:t>
            </a:r>
            <a:r>
              <a:rPr lang="en-US" sz="1200" spc="-15" dirty="0" smtClean="0">
                <a:latin typeface="Arial"/>
                <a:cs typeface="Arial"/>
              </a:rPr>
              <a:t>is  </a:t>
            </a:r>
            <a:r>
              <a:rPr lang="en-US" sz="1200" spc="-30" dirty="0" smtClean="0">
                <a:latin typeface="Arial"/>
                <a:cs typeface="Arial"/>
              </a:rPr>
              <a:t>fault </a:t>
            </a:r>
            <a:r>
              <a:rPr lang="en-US" sz="1200" spc="-25" dirty="0" smtClean="0">
                <a:latin typeface="Arial"/>
                <a:cs typeface="Arial"/>
              </a:rPr>
              <a:t>tolerant because </a:t>
            </a:r>
            <a:r>
              <a:rPr lang="en-US" sz="1200" spc="-15" dirty="0" smtClean="0">
                <a:latin typeface="Arial"/>
                <a:cs typeface="Arial"/>
              </a:rPr>
              <a:t>if it </a:t>
            </a:r>
            <a:r>
              <a:rPr lang="en-US" sz="1200" spc="-20" dirty="0" smtClean="0">
                <a:latin typeface="Arial"/>
                <a:cs typeface="Arial"/>
              </a:rPr>
              <a:t>any of </a:t>
            </a:r>
            <a:r>
              <a:rPr lang="en-US" sz="1200" spc="-15" dirty="0" smtClean="0">
                <a:latin typeface="Arial"/>
                <a:cs typeface="Arial"/>
              </a:rPr>
              <a:t>the </a:t>
            </a:r>
            <a:r>
              <a:rPr lang="en-US" sz="1200" spc="-25" dirty="0" smtClean="0">
                <a:latin typeface="Arial"/>
                <a:cs typeface="Arial"/>
              </a:rPr>
              <a:t>partition </a:t>
            </a:r>
            <a:r>
              <a:rPr lang="en-US" sz="1200" spc="-15" dirty="0" smtClean="0">
                <a:latin typeface="Arial"/>
                <a:cs typeface="Arial"/>
              </a:rPr>
              <a:t>is </a:t>
            </a:r>
            <a:r>
              <a:rPr lang="en-US" sz="1200" spc="-25" dirty="0" smtClean="0">
                <a:latin typeface="Arial"/>
                <a:cs typeface="Arial"/>
              </a:rPr>
              <a:t>lost, </a:t>
            </a:r>
            <a:r>
              <a:rPr lang="en-US" sz="1200" spc="-15" dirty="0" smtClean="0">
                <a:latin typeface="Arial"/>
                <a:cs typeface="Arial"/>
              </a:rPr>
              <a:t>it </a:t>
            </a:r>
            <a:r>
              <a:rPr lang="en-US" sz="1200" spc="-30" dirty="0" smtClean="0">
                <a:latin typeface="Arial"/>
                <a:cs typeface="Arial"/>
              </a:rPr>
              <a:t>will automatically </a:t>
            </a:r>
            <a:r>
              <a:rPr lang="en-US" sz="1200" spc="-25" dirty="0" smtClean="0">
                <a:latin typeface="Arial"/>
                <a:cs typeface="Arial"/>
              </a:rPr>
              <a:t>be </a:t>
            </a:r>
            <a:r>
              <a:rPr lang="en-US" sz="1200" spc="-30" dirty="0" smtClean="0">
                <a:latin typeface="Arial"/>
                <a:cs typeface="Arial"/>
              </a:rPr>
              <a:t>recomputed  using the transformations </a:t>
            </a:r>
            <a:r>
              <a:rPr lang="en-US" sz="1200" spc="-20" dirty="0" smtClean="0">
                <a:latin typeface="Arial"/>
                <a:cs typeface="Arial"/>
              </a:rPr>
              <a:t>that </a:t>
            </a:r>
            <a:r>
              <a:rPr lang="en-US" sz="1200" spc="-30" dirty="0" smtClean="0">
                <a:latin typeface="Arial"/>
                <a:cs typeface="Arial"/>
              </a:rPr>
              <a:t>originally </a:t>
            </a:r>
            <a:r>
              <a:rPr lang="en-US" sz="1200" spc="-25" dirty="0" smtClean="0">
                <a:latin typeface="Arial"/>
                <a:cs typeface="Arial"/>
              </a:rPr>
              <a:t>created</a:t>
            </a:r>
            <a:r>
              <a:rPr lang="en-US" sz="1200" spc="-150" dirty="0" smtClean="0">
                <a:latin typeface="Arial"/>
                <a:cs typeface="Arial"/>
              </a:rPr>
              <a:t> </a:t>
            </a:r>
            <a:r>
              <a:rPr lang="en-US" sz="1200" spc="-10" dirty="0" smtClean="0">
                <a:latin typeface="Arial"/>
                <a:cs typeface="Arial"/>
              </a:rPr>
              <a:t>it.</a:t>
            </a:r>
            <a:endParaRPr lang="en-US" sz="1200" dirty="0" smtClean="0">
              <a:latin typeface="Arial"/>
              <a:cs typeface="Arial"/>
            </a:endParaRPr>
          </a:p>
          <a:p>
            <a:pPr marL="12700" marR="45085">
              <a:lnSpc>
                <a:spcPct val="95900"/>
              </a:lnSpc>
              <a:spcBef>
                <a:spcPts val="605"/>
              </a:spcBef>
            </a:pPr>
            <a:r>
              <a:rPr lang="en-US" sz="1200" spc="-30" dirty="0" smtClean="0">
                <a:latin typeface="Arial"/>
                <a:cs typeface="Arial"/>
              </a:rPr>
              <a:t>There are </a:t>
            </a:r>
            <a:r>
              <a:rPr lang="en-US" sz="1200" spc="-20" dirty="0" smtClean="0">
                <a:latin typeface="Arial"/>
                <a:cs typeface="Arial"/>
              </a:rPr>
              <a:t>two </a:t>
            </a:r>
            <a:r>
              <a:rPr lang="en-US" sz="1200" spc="-25" dirty="0" smtClean="0">
                <a:latin typeface="Arial"/>
                <a:cs typeface="Arial"/>
              </a:rPr>
              <a:t>methods </a:t>
            </a:r>
            <a:r>
              <a:rPr lang="en-US" sz="1200" spc="-5" dirty="0" smtClean="0">
                <a:latin typeface="Arial"/>
                <a:cs typeface="Arial"/>
              </a:rPr>
              <a:t>to </a:t>
            </a:r>
            <a:r>
              <a:rPr lang="en-US" sz="1200" spc="-20" dirty="0" smtClean="0">
                <a:latin typeface="Arial"/>
                <a:cs typeface="Arial"/>
              </a:rPr>
              <a:t>invoke RDD </a:t>
            </a:r>
            <a:r>
              <a:rPr lang="en-US" sz="1200" spc="-25" dirty="0" smtClean="0">
                <a:latin typeface="Arial"/>
                <a:cs typeface="Arial"/>
              </a:rPr>
              <a:t>persistence. persist() </a:t>
            </a:r>
            <a:r>
              <a:rPr lang="en-US" sz="1200" spc="-30" dirty="0" smtClean="0">
                <a:latin typeface="Arial"/>
                <a:cs typeface="Arial"/>
              </a:rPr>
              <a:t>and cache(). </a:t>
            </a:r>
            <a:r>
              <a:rPr lang="en-US" sz="1200" spc="-20" dirty="0" smtClean="0">
                <a:latin typeface="Arial"/>
                <a:cs typeface="Arial"/>
              </a:rPr>
              <a:t>The </a:t>
            </a:r>
            <a:r>
              <a:rPr lang="en-US" sz="1200" spc="-25" dirty="0" smtClean="0">
                <a:latin typeface="Arial"/>
                <a:cs typeface="Arial"/>
              </a:rPr>
              <a:t>persist()  </a:t>
            </a:r>
            <a:r>
              <a:rPr lang="en-US" sz="1200" spc="-30" dirty="0" smtClean="0">
                <a:latin typeface="Arial"/>
                <a:cs typeface="Arial"/>
              </a:rPr>
              <a:t>method allows </a:t>
            </a:r>
            <a:r>
              <a:rPr lang="en-US" sz="1200" spc="-35" dirty="0" smtClean="0">
                <a:latin typeface="Arial"/>
                <a:cs typeface="Arial"/>
              </a:rPr>
              <a:t>you </a:t>
            </a:r>
            <a:r>
              <a:rPr lang="en-US" sz="1200" spc="-20" dirty="0" smtClean="0">
                <a:latin typeface="Arial"/>
                <a:cs typeface="Arial"/>
              </a:rPr>
              <a:t>to specify </a:t>
            </a:r>
            <a:r>
              <a:rPr lang="en-US" sz="1200" spc="-5" dirty="0" smtClean="0">
                <a:latin typeface="Arial"/>
                <a:cs typeface="Arial"/>
              </a:rPr>
              <a:t>a </a:t>
            </a:r>
            <a:r>
              <a:rPr lang="en-US" sz="1200" spc="-30" dirty="0" smtClean="0">
                <a:latin typeface="Arial"/>
                <a:cs typeface="Arial"/>
              </a:rPr>
              <a:t>different </a:t>
            </a:r>
            <a:r>
              <a:rPr lang="en-US" sz="1200" spc="-25" dirty="0" smtClean="0">
                <a:latin typeface="Arial"/>
                <a:cs typeface="Arial"/>
              </a:rPr>
              <a:t>storage level </a:t>
            </a:r>
            <a:r>
              <a:rPr lang="en-US" sz="1200" spc="-20" dirty="0" smtClean="0">
                <a:latin typeface="Arial"/>
                <a:cs typeface="Arial"/>
              </a:rPr>
              <a:t>of </a:t>
            </a:r>
            <a:r>
              <a:rPr lang="en-US" sz="1200" spc="-25" dirty="0" smtClean="0">
                <a:latin typeface="Arial"/>
                <a:cs typeface="Arial"/>
              </a:rPr>
              <a:t>caching. </a:t>
            </a:r>
            <a:r>
              <a:rPr lang="en-US" sz="1200" spc="-30" dirty="0" smtClean="0">
                <a:latin typeface="Arial"/>
                <a:cs typeface="Arial"/>
              </a:rPr>
              <a:t>For </a:t>
            </a:r>
            <a:r>
              <a:rPr lang="en-US" sz="1200" spc="-25" dirty="0" smtClean="0">
                <a:latin typeface="Arial"/>
                <a:cs typeface="Arial"/>
              </a:rPr>
              <a:t>example, </a:t>
            </a:r>
            <a:r>
              <a:rPr lang="en-US" sz="1200" spc="-20" dirty="0" smtClean="0">
                <a:latin typeface="Arial"/>
                <a:cs typeface="Arial"/>
              </a:rPr>
              <a:t>you </a:t>
            </a:r>
            <a:r>
              <a:rPr lang="en-US" sz="1200" spc="-25" dirty="0" smtClean="0">
                <a:latin typeface="Arial"/>
                <a:cs typeface="Arial"/>
              </a:rPr>
              <a:t>can  choose </a:t>
            </a:r>
            <a:r>
              <a:rPr lang="en-US" sz="1200" spc="-5" dirty="0" smtClean="0">
                <a:latin typeface="Arial"/>
                <a:cs typeface="Arial"/>
              </a:rPr>
              <a:t>to </a:t>
            </a:r>
            <a:r>
              <a:rPr lang="en-US" sz="1200" spc="-25" dirty="0" smtClean="0">
                <a:latin typeface="Arial"/>
                <a:cs typeface="Arial"/>
              </a:rPr>
              <a:t>persist </a:t>
            </a:r>
            <a:r>
              <a:rPr lang="en-US" sz="1200" spc="-30" dirty="0" smtClean="0">
                <a:latin typeface="Arial"/>
                <a:cs typeface="Arial"/>
              </a:rPr>
              <a:t>the </a:t>
            </a:r>
            <a:r>
              <a:rPr lang="en-US" sz="1200" spc="-25" dirty="0" smtClean="0">
                <a:latin typeface="Arial"/>
                <a:cs typeface="Arial"/>
              </a:rPr>
              <a:t>data </a:t>
            </a:r>
            <a:r>
              <a:rPr lang="en-US" sz="1200" spc="-15" dirty="0" smtClean="0">
                <a:latin typeface="Arial"/>
                <a:cs typeface="Arial"/>
              </a:rPr>
              <a:t>set </a:t>
            </a:r>
            <a:r>
              <a:rPr lang="en-US" sz="1200" spc="-10" dirty="0" smtClean="0">
                <a:latin typeface="Arial"/>
                <a:cs typeface="Arial"/>
              </a:rPr>
              <a:t>on </a:t>
            </a:r>
            <a:r>
              <a:rPr lang="en-US" sz="1200" spc="-20" dirty="0" smtClean="0">
                <a:latin typeface="Arial"/>
                <a:cs typeface="Arial"/>
              </a:rPr>
              <a:t>disk, </a:t>
            </a:r>
            <a:r>
              <a:rPr lang="en-US" sz="1200" spc="-25" dirty="0" smtClean="0">
                <a:latin typeface="Arial"/>
                <a:cs typeface="Arial"/>
              </a:rPr>
              <a:t>persist </a:t>
            </a:r>
            <a:r>
              <a:rPr lang="en-US" sz="1200" spc="-15" dirty="0" smtClean="0">
                <a:latin typeface="Arial"/>
                <a:cs typeface="Arial"/>
              </a:rPr>
              <a:t>it in </a:t>
            </a:r>
            <a:r>
              <a:rPr lang="en-US" sz="1200" spc="-25" dirty="0" smtClean="0">
                <a:latin typeface="Arial"/>
                <a:cs typeface="Arial"/>
              </a:rPr>
              <a:t>memory </a:t>
            </a:r>
            <a:r>
              <a:rPr lang="en-US" sz="1200" spc="-30" dirty="0" smtClean="0">
                <a:latin typeface="Arial"/>
                <a:cs typeface="Arial"/>
              </a:rPr>
              <a:t>but </a:t>
            </a:r>
            <a:r>
              <a:rPr lang="en-US" sz="1200" spc="-25" dirty="0" smtClean="0">
                <a:latin typeface="Arial"/>
                <a:cs typeface="Arial"/>
              </a:rPr>
              <a:t>as serialized objects </a:t>
            </a:r>
            <a:r>
              <a:rPr lang="en-US" sz="1200" spc="-20" dirty="0" smtClean="0">
                <a:latin typeface="Arial"/>
                <a:cs typeface="Arial"/>
              </a:rPr>
              <a:t>to  </a:t>
            </a:r>
            <a:r>
              <a:rPr lang="en-US" sz="1200" spc="-25" dirty="0" smtClean="0">
                <a:latin typeface="Arial"/>
                <a:cs typeface="Arial"/>
              </a:rPr>
              <a:t>save space, </a:t>
            </a:r>
            <a:r>
              <a:rPr lang="en-US" sz="1200" spc="-20" dirty="0" smtClean="0">
                <a:latin typeface="Arial"/>
                <a:cs typeface="Arial"/>
              </a:rPr>
              <a:t>etc. </a:t>
            </a:r>
            <a:r>
              <a:rPr lang="en-US" sz="1200" spc="-25" dirty="0" smtClean="0">
                <a:latin typeface="Arial"/>
                <a:cs typeface="Arial"/>
              </a:rPr>
              <a:t>Again </a:t>
            </a:r>
            <a:r>
              <a:rPr lang="en-US" sz="1200" spc="-15" dirty="0" smtClean="0">
                <a:latin typeface="Arial"/>
                <a:cs typeface="Arial"/>
              </a:rPr>
              <a:t>the </a:t>
            </a:r>
            <a:r>
              <a:rPr lang="en-US" sz="1200" spc="-25" dirty="0" smtClean="0">
                <a:latin typeface="Arial"/>
                <a:cs typeface="Arial"/>
              </a:rPr>
              <a:t>cache() method </a:t>
            </a:r>
            <a:r>
              <a:rPr lang="en-US" sz="1200" spc="-15" dirty="0" smtClean="0">
                <a:latin typeface="Arial"/>
                <a:cs typeface="Arial"/>
              </a:rPr>
              <a:t>is </a:t>
            </a:r>
            <a:r>
              <a:rPr lang="en-US" sz="1200" spc="-20" dirty="0" smtClean="0">
                <a:latin typeface="Arial"/>
                <a:cs typeface="Arial"/>
              </a:rPr>
              <a:t>just the </a:t>
            </a:r>
            <a:r>
              <a:rPr lang="en-US" sz="1200" spc="-25" dirty="0" smtClean="0">
                <a:latin typeface="Arial"/>
                <a:cs typeface="Arial"/>
              </a:rPr>
              <a:t>default </a:t>
            </a:r>
            <a:r>
              <a:rPr lang="en-US" sz="1200" spc="-15" dirty="0" smtClean="0">
                <a:latin typeface="Arial"/>
                <a:cs typeface="Arial"/>
              </a:rPr>
              <a:t>way </a:t>
            </a:r>
            <a:r>
              <a:rPr lang="en-US" sz="1200" spc="-20" dirty="0" smtClean="0">
                <a:latin typeface="Arial"/>
                <a:cs typeface="Arial"/>
              </a:rPr>
              <a:t>of </a:t>
            </a:r>
            <a:r>
              <a:rPr lang="en-US" sz="1200" spc="-25" dirty="0" smtClean="0">
                <a:latin typeface="Arial"/>
                <a:cs typeface="Arial"/>
              </a:rPr>
              <a:t>using </a:t>
            </a:r>
            <a:r>
              <a:rPr lang="en-US" sz="1200" spc="-30" dirty="0" smtClean="0">
                <a:latin typeface="Arial"/>
                <a:cs typeface="Arial"/>
              </a:rPr>
              <a:t>persistence  </a:t>
            </a:r>
            <a:r>
              <a:rPr lang="en-US" sz="1200" spc="-10" dirty="0" smtClean="0">
                <a:latin typeface="Arial"/>
                <a:cs typeface="Arial"/>
              </a:rPr>
              <a:t>by </a:t>
            </a:r>
            <a:r>
              <a:rPr lang="en-US" sz="1200" spc="-30" dirty="0" smtClean="0">
                <a:latin typeface="Arial"/>
                <a:cs typeface="Arial"/>
              </a:rPr>
              <a:t>storing </a:t>
            </a:r>
            <a:r>
              <a:rPr lang="en-US" sz="1200" spc="-30" dirty="0" err="1" smtClean="0">
                <a:latin typeface="Arial"/>
                <a:cs typeface="Arial"/>
              </a:rPr>
              <a:t>deserialized</a:t>
            </a:r>
            <a:r>
              <a:rPr lang="en-US" sz="1200" spc="-30" dirty="0" smtClean="0">
                <a:latin typeface="Arial"/>
                <a:cs typeface="Arial"/>
              </a:rPr>
              <a:t> objects </a:t>
            </a:r>
            <a:r>
              <a:rPr lang="en-US" sz="1200" spc="-15" dirty="0" smtClean="0">
                <a:latin typeface="Arial"/>
                <a:cs typeface="Arial"/>
              </a:rPr>
              <a:t>in</a:t>
            </a:r>
            <a:r>
              <a:rPr lang="en-US" sz="1200" spc="-140" dirty="0" smtClean="0">
                <a:latin typeface="Arial"/>
                <a:cs typeface="Arial"/>
              </a:rPr>
              <a:t> </a:t>
            </a:r>
            <a:r>
              <a:rPr lang="en-US" sz="1200" spc="-25" dirty="0" smtClean="0">
                <a:latin typeface="Arial"/>
                <a:cs typeface="Arial"/>
              </a:rPr>
              <a:t>memory.</a:t>
            </a:r>
            <a:endParaRPr lang="en-US" sz="12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20" dirty="0" smtClean="0">
                <a:latin typeface="Arial"/>
                <a:cs typeface="Arial"/>
              </a:rPr>
              <a:t>The </a:t>
            </a:r>
            <a:r>
              <a:rPr lang="en-US" sz="1200" spc="-25" dirty="0" smtClean="0">
                <a:latin typeface="Arial"/>
                <a:cs typeface="Arial"/>
              </a:rPr>
              <a:t>table shows </a:t>
            </a:r>
            <a:r>
              <a:rPr lang="en-US" sz="1200" spc="-15" dirty="0" smtClean="0">
                <a:latin typeface="Arial"/>
                <a:cs typeface="Arial"/>
              </a:rPr>
              <a:t>the </a:t>
            </a:r>
            <a:r>
              <a:rPr lang="en-US" sz="1200" spc="-20" dirty="0" smtClean="0">
                <a:latin typeface="Arial"/>
                <a:cs typeface="Arial"/>
              </a:rPr>
              <a:t>storage </a:t>
            </a:r>
            <a:r>
              <a:rPr lang="en-US" sz="1200" spc="-25" dirty="0" smtClean="0">
                <a:latin typeface="Arial"/>
                <a:cs typeface="Arial"/>
              </a:rPr>
              <a:t>levels </a:t>
            </a:r>
            <a:r>
              <a:rPr lang="en-US" sz="1200" spc="-20" dirty="0" smtClean="0">
                <a:latin typeface="Arial"/>
                <a:cs typeface="Arial"/>
              </a:rPr>
              <a:t>and </a:t>
            </a:r>
            <a:r>
              <a:rPr lang="en-US" sz="1200" spc="-30" dirty="0" smtClean="0">
                <a:latin typeface="Arial"/>
                <a:cs typeface="Arial"/>
              </a:rPr>
              <a:t>what </a:t>
            </a:r>
            <a:r>
              <a:rPr lang="en-US" sz="1200" spc="-15" dirty="0" smtClean="0">
                <a:latin typeface="Arial"/>
                <a:cs typeface="Arial"/>
              </a:rPr>
              <a:t>it </a:t>
            </a:r>
            <a:r>
              <a:rPr lang="en-US" sz="1200" spc="-25" dirty="0" smtClean="0">
                <a:latin typeface="Arial"/>
                <a:cs typeface="Arial"/>
              </a:rPr>
              <a:t>means. </a:t>
            </a:r>
            <a:r>
              <a:rPr lang="en-US" sz="1200" spc="-30" dirty="0" smtClean="0">
                <a:latin typeface="Arial"/>
                <a:cs typeface="Arial"/>
              </a:rPr>
              <a:t>Basically, </a:t>
            </a:r>
            <a:r>
              <a:rPr lang="en-US" sz="1200" spc="-25" dirty="0" smtClean="0">
                <a:latin typeface="Arial"/>
                <a:cs typeface="Arial"/>
              </a:rPr>
              <a:t>you </a:t>
            </a:r>
            <a:r>
              <a:rPr lang="en-US" sz="1200" spc="-15" dirty="0" smtClean="0">
                <a:latin typeface="Arial"/>
                <a:cs typeface="Arial"/>
              </a:rPr>
              <a:t>can </a:t>
            </a:r>
            <a:r>
              <a:rPr lang="en-US" sz="1200" spc="-25" dirty="0" smtClean="0">
                <a:latin typeface="Arial"/>
                <a:cs typeface="Arial"/>
              </a:rPr>
              <a:t>choose </a:t>
            </a:r>
            <a:r>
              <a:rPr lang="en-US" sz="1200" spc="-20" dirty="0" smtClean="0">
                <a:latin typeface="Arial"/>
                <a:cs typeface="Arial"/>
              </a:rPr>
              <a:t>to  </a:t>
            </a:r>
            <a:r>
              <a:rPr lang="en-US" sz="1200" spc="-30" dirty="0" smtClean="0">
                <a:latin typeface="Arial"/>
                <a:cs typeface="Arial"/>
              </a:rPr>
              <a:t>store </a:t>
            </a:r>
            <a:r>
              <a:rPr lang="en-US" sz="1200" spc="-15" dirty="0" smtClean="0">
                <a:latin typeface="Arial"/>
                <a:cs typeface="Arial"/>
              </a:rPr>
              <a:t>in </a:t>
            </a:r>
            <a:r>
              <a:rPr lang="en-US" sz="1200" spc="-25" dirty="0" smtClean="0">
                <a:latin typeface="Arial"/>
                <a:cs typeface="Arial"/>
              </a:rPr>
              <a:t>memory </a:t>
            </a:r>
            <a:r>
              <a:rPr lang="en-US" sz="1200" spc="-20" dirty="0" smtClean="0">
                <a:latin typeface="Arial"/>
                <a:cs typeface="Arial"/>
              </a:rPr>
              <a:t>or </a:t>
            </a:r>
            <a:r>
              <a:rPr lang="en-US" sz="1200" spc="-25" dirty="0" smtClean="0">
                <a:latin typeface="Arial"/>
                <a:cs typeface="Arial"/>
              </a:rPr>
              <a:t>memory </a:t>
            </a:r>
            <a:r>
              <a:rPr lang="en-US" sz="1200" spc="-30" dirty="0" smtClean="0">
                <a:latin typeface="Arial"/>
                <a:cs typeface="Arial"/>
              </a:rPr>
              <a:t>and </a:t>
            </a:r>
            <a:r>
              <a:rPr lang="en-US" sz="1200" spc="-20" dirty="0" smtClean="0">
                <a:latin typeface="Arial"/>
                <a:cs typeface="Arial"/>
              </a:rPr>
              <a:t>disk. </a:t>
            </a:r>
            <a:r>
              <a:rPr lang="en-US" sz="1200" spc="-30" dirty="0" smtClean="0">
                <a:latin typeface="Arial"/>
                <a:cs typeface="Arial"/>
              </a:rPr>
              <a:t>If </a:t>
            </a:r>
            <a:r>
              <a:rPr lang="en-US" sz="1200" spc="-5" dirty="0" smtClean="0">
                <a:latin typeface="Arial"/>
                <a:cs typeface="Arial"/>
              </a:rPr>
              <a:t>a </a:t>
            </a:r>
            <a:r>
              <a:rPr lang="en-US" sz="1200" spc="-30" dirty="0" smtClean="0">
                <a:latin typeface="Arial"/>
                <a:cs typeface="Arial"/>
              </a:rPr>
              <a:t>partition </a:t>
            </a:r>
            <a:r>
              <a:rPr lang="en-US" sz="1200" spc="-25" dirty="0" smtClean="0">
                <a:latin typeface="Arial"/>
                <a:cs typeface="Arial"/>
              </a:rPr>
              <a:t>does </a:t>
            </a:r>
            <a:r>
              <a:rPr lang="en-US" sz="1200" spc="-20" dirty="0" smtClean="0">
                <a:latin typeface="Arial"/>
                <a:cs typeface="Arial"/>
              </a:rPr>
              <a:t>not fit </a:t>
            </a:r>
            <a:r>
              <a:rPr lang="en-US" sz="1200" spc="-5" dirty="0" smtClean="0">
                <a:latin typeface="Arial"/>
                <a:cs typeface="Arial"/>
              </a:rPr>
              <a:t>in </a:t>
            </a:r>
            <a:r>
              <a:rPr lang="en-US" sz="1200" spc="-20" dirty="0" smtClean="0">
                <a:latin typeface="Arial"/>
                <a:cs typeface="Arial"/>
              </a:rPr>
              <a:t>the </a:t>
            </a:r>
            <a:r>
              <a:rPr lang="en-US" sz="1200" spc="-25" dirty="0" smtClean="0">
                <a:latin typeface="Arial"/>
                <a:cs typeface="Arial"/>
              </a:rPr>
              <a:t>specified </a:t>
            </a:r>
            <a:r>
              <a:rPr lang="en-US" sz="1200" spc="-20" dirty="0" smtClean="0">
                <a:latin typeface="Arial"/>
                <a:cs typeface="Arial"/>
              </a:rPr>
              <a:t>cache  </a:t>
            </a:r>
            <a:r>
              <a:rPr lang="en-US" sz="1200" spc="-30" dirty="0" smtClean="0">
                <a:latin typeface="Arial"/>
                <a:cs typeface="Arial"/>
              </a:rPr>
              <a:t>location, </a:t>
            </a:r>
            <a:r>
              <a:rPr lang="en-US" sz="1200" spc="-25" dirty="0" smtClean="0">
                <a:latin typeface="Arial"/>
                <a:cs typeface="Arial"/>
              </a:rPr>
              <a:t>then </a:t>
            </a:r>
            <a:r>
              <a:rPr lang="en-US" sz="1200" spc="-15" dirty="0" smtClean="0">
                <a:latin typeface="Arial"/>
                <a:cs typeface="Arial"/>
              </a:rPr>
              <a:t>it </a:t>
            </a:r>
            <a:r>
              <a:rPr lang="en-US" sz="1200" spc="-30" dirty="0" smtClean="0">
                <a:latin typeface="Arial"/>
                <a:cs typeface="Arial"/>
              </a:rPr>
              <a:t>will </a:t>
            </a:r>
            <a:r>
              <a:rPr lang="en-US" sz="1200" spc="-10" dirty="0" smtClean="0">
                <a:latin typeface="Arial"/>
                <a:cs typeface="Arial"/>
              </a:rPr>
              <a:t>be </a:t>
            </a:r>
            <a:r>
              <a:rPr lang="en-US" sz="1200" spc="-30" dirty="0" smtClean="0">
                <a:latin typeface="Arial"/>
                <a:cs typeface="Arial"/>
              </a:rPr>
              <a:t>recomputed </a:t>
            </a:r>
            <a:r>
              <a:rPr lang="en-US" sz="1200" spc="-25" dirty="0" smtClean="0">
                <a:latin typeface="Arial"/>
                <a:cs typeface="Arial"/>
              </a:rPr>
              <a:t>on </a:t>
            </a:r>
            <a:r>
              <a:rPr lang="en-US" sz="1200" spc="-20" dirty="0" smtClean="0">
                <a:latin typeface="Arial"/>
                <a:cs typeface="Arial"/>
              </a:rPr>
              <a:t>the </a:t>
            </a:r>
            <a:r>
              <a:rPr lang="en-US" sz="1200" spc="-25" dirty="0" smtClean="0">
                <a:latin typeface="Arial"/>
                <a:cs typeface="Arial"/>
              </a:rPr>
              <a:t>fly. You </a:t>
            </a:r>
            <a:r>
              <a:rPr lang="en-US" sz="1200" spc="-15" dirty="0" smtClean="0">
                <a:latin typeface="Arial"/>
                <a:cs typeface="Arial"/>
              </a:rPr>
              <a:t>can </a:t>
            </a:r>
            <a:r>
              <a:rPr lang="en-US" sz="1200" spc="-20" dirty="0" smtClean="0">
                <a:latin typeface="Arial"/>
                <a:cs typeface="Arial"/>
              </a:rPr>
              <a:t>also </a:t>
            </a:r>
            <a:r>
              <a:rPr lang="en-US" sz="1200" spc="-25" dirty="0" smtClean="0">
                <a:latin typeface="Arial"/>
                <a:cs typeface="Arial"/>
              </a:rPr>
              <a:t>decide </a:t>
            </a:r>
            <a:r>
              <a:rPr lang="en-US" sz="1200" spc="-20" dirty="0" smtClean="0">
                <a:latin typeface="Arial"/>
                <a:cs typeface="Arial"/>
              </a:rPr>
              <a:t>to </a:t>
            </a:r>
            <a:r>
              <a:rPr lang="en-US" sz="1200" spc="-30" dirty="0" smtClean="0">
                <a:latin typeface="Arial"/>
                <a:cs typeface="Arial"/>
              </a:rPr>
              <a:t>serialized </a:t>
            </a:r>
            <a:r>
              <a:rPr lang="en-US" sz="1200" spc="-20" dirty="0" smtClean="0">
                <a:latin typeface="Arial"/>
                <a:cs typeface="Arial"/>
              </a:rPr>
              <a:t>the  </a:t>
            </a:r>
            <a:r>
              <a:rPr lang="en-US" sz="1200" spc="-25" dirty="0" smtClean="0">
                <a:latin typeface="Arial"/>
                <a:cs typeface="Arial"/>
              </a:rPr>
              <a:t>objects before storing this. This </a:t>
            </a:r>
            <a:r>
              <a:rPr lang="en-US" sz="1200" spc="-15" dirty="0" smtClean="0">
                <a:latin typeface="Arial"/>
                <a:cs typeface="Arial"/>
              </a:rPr>
              <a:t>is </a:t>
            </a:r>
            <a:r>
              <a:rPr lang="en-US" sz="1200" spc="-20" dirty="0" smtClean="0">
                <a:latin typeface="Arial"/>
                <a:cs typeface="Arial"/>
              </a:rPr>
              <a:t>space </a:t>
            </a:r>
            <a:r>
              <a:rPr lang="en-US" sz="1200" spc="-30" dirty="0" smtClean="0">
                <a:latin typeface="Arial"/>
                <a:cs typeface="Arial"/>
              </a:rPr>
              <a:t>efficient, </a:t>
            </a:r>
            <a:r>
              <a:rPr lang="en-US" sz="1200" spc="-20" dirty="0" smtClean="0">
                <a:latin typeface="Arial"/>
                <a:cs typeface="Arial"/>
              </a:rPr>
              <a:t>but </a:t>
            </a:r>
            <a:r>
              <a:rPr lang="en-US" sz="1200" spc="-30" dirty="0" smtClean="0">
                <a:latin typeface="Arial"/>
                <a:cs typeface="Arial"/>
              </a:rPr>
              <a:t>will </a:t>
            </a:r>
            <a:r>
              <a:rPr lang="en-US" sz="1200" spc="-25" dirty="0" smtClean="0">
                <a:latin typeface="Arial"/>
                <a:cs typeface="Arial"/>
              </a:rPr>
              <a:t>require </a:t>
            </a:r>
            <a:r>
              <a:rPr lang="en-US" sz="1200" spc="-30" dirty="0" smtClean="0">
                <a:latin typeface="Arial"/>
                <a:cs typeface="Arial"/>
              </a:rPr>
              <a:t>the </a:t>
            </a:r>
            <a:r>
              <a:rPr lang="en-US" sz="1200" spc="-25" dirty="0" smtClean="0">
                <a:latin typeface="Arial"/>
                <a:cs typeface="Arial"/>
              </a:rPr>
              <a:t>RDD </a:t>
            </a:r>
            <a:r>
              <a:rPr lang="en-US" sz="1200" spc="-5" dirty="0" smtClean="0">
                <a:latin typeface="Arial"/>
                <a:cs typeface="Arial"/>
              </a:rPr>
              <a:t>to  </a:t>
            </a:r>
            <a:r>
              <a:rPr lang="en-US" sz="1200" spc="-30" dirty="0" err="1" smtClean="0">
                <a:latin typeface="Arial"/>
                <a:cs typeface="Arial"/>
              </a:rPr>
              <a:t>deserialized</a:t>
            </a:r>
            <a:r>
              <a:rPr lang="en-US" sz="1200" spc="-30" dirty="0" smtClean="0">
                <a:latin typeface="Arial"/>
                <a:cs typeface="Arial"/>
              </a:rPr>
              <a:t> </a:t>
            </a:r>
            <a:r>
              <a:rPr lang="en-US" sz="1200" spc="-25" dirty="0" smtClean="0">
                <a:latin typeface="Arial"/>
                <a:cs typeface="Arial"/>
              </a:rPr>
              <a:t>before </a:t>
            </a:r>
            <a:r>
              <a:rPr lang="en-US" sz="1200" spc="-15" dirty="0" smtClean="0">
                <a:latin typeface="Arial"/>
                <a:cs typeface="Arial"/>
              </a:rPr>
              <a:t>it </a:t>
            </a:r>
            <a:r>
              <a:rPr lang="en-US" sz="1200" spc="-25" dirty="0" smtClean="0">
                <a:latin typeface="Arial"/>
                <a:cs typeface="Arial"/>
              </a:rPr>
              <a:t>can be </a:t>
            </a:r>
            <a:r>
              <a:rPr lang="en-US" sz="1200" spc="-30" dirty="0" smtClean="0">
                <a:latin typeface="Arial"/>
                <a:cs typeface="Arial"/>
              </a:rPr>
              <a:t>read, </a:t>
            </a:r>
            <a:r>
              <a:rPr lang="en-US" sz="1200" spc="-5" dirty="0" smtClean="0">
                <a:latin typeface="Arial"/>
                <a:cs typeface="Arial"/>
              </a:rPr>
              <a:t>so </a:t>
            </a:r>
            <a:r>
              <a:rPr lang="en-US" sz="1200" spc="-15" dirty="0" smtClean="0">
                <a:latin typeface="Arial"/>
                <a:cs typeface="Arial"/>
              </a:rPr>
              <a:t>it takes </a:t>
            </a:r>
            <a:r>
              <a:rPr lang="en-US" sz="1200" spc="-25" dirty="0" smtClean="0">
                <a:latin typeface="Arial"/>
                <a:cs typeface="Arial"/>
              </a:rPr>
              <a:t>up more </a:t>
            </a:r>
            <a:r>
              <a:rPr lang="en-US" sz="1200" spc="-20" dirty="0" smtClean="0">
                <a:latin typeface="Arial"/>
                <a:cs typeface="Arial"/>
              </a:rPr>
              <a:t>CPU </a:t>
            </a:r>
            <a:r>
              <a:rPr lang="en-US" sz="1200" spc="-30" dirty="0" smtClean="0">
                <a:latin typeface="Arial"/>
                <a:cs typeface="Arial"/>
              </a:rPr>
              <a:t>workload. </a:t>
            </a:r>
            <a:r>
              <a:rPr lang="en-US" sz="1200" spc="-25" dirty="0" smtClean="0">
                <a:latin typeface="Arial"/>
                <a:cs typeface="Arial"/>
              </a:rPr>
              <a:t>There's </a:t>
            </a:r>
            <a:r>
              <a:rPr lang="en-US" sz="1200" spc="-20" dirty="0" smtClean="0">
                <a:latin typeface="Arial"/>
                <a:cs typeface="Arial"/>
              </a:rPr>
              <a:t>also </a:t>
            </a:r>
            <a:r>
              <a:rPr lang="en-US" sz="1200" spc="-25" dirty="0" smtClean="0">
                <a:latin typeface="Arial"/>
                <a:cs typeface="Arial"/>
              </a:rPr>
              <a:t>the  </a:t>
            </a:r>
            <a:r>
              <a:rPr lang="en-US" sz="1200" spc="-30" dirty="0" smtClean="0">
                <a:latin typeface="Arial"/>
                <a:cs typeface="Arial"/>
              </a:rPr>
              <a:t>option </a:t>
            </a:r>
            <a:r>
              <a:rPr lang="en-US" sz="1200" spc="-20" dirty="0" smtClean="0">
                <a:latin typeface="Arial"/>
                <a:cs typeface="Arial"/>
              </a:rPr>
              <a:t>to </a:t>
            </a:r>
            <a:r>
              <a:rPr lang="en-US" sz="1200" spc="-25" dirty="0" smtClean="0">
                <a:latin typeface="Arial"/>
                <a:cs typeface="Arial"/>
              </a:rPr>
              <a:t>replicate each </a:t>
            </a:r>
            <a:r>
              <a:rPr lang="en-US" sz="1200" spc="-30" dirty="0" smtClean="0">
                <a:latin typeface="Arial"/>
                <a:cs typeface="Arial"/>
              </a:rPr>
              <a:t>partition </a:t>
            </a:r>
            <a:r>
              <a:rPr lang="en-US" sz="1200" spc="-25" dirty="0" smtClean="0">
                <a:latin typeface="Arial"/>
                <a:cs typeface="Arial"/>
              </a:rPr>
              <a:t>on two cluster </a:t>
            </a:r>
            <a:r>
              <a:rPr lang="en-US" sz="1200" spc="-30" dirty="0" smtClean="0">
                <a:latin typeface="Arial"/>
                <a:cs typeface="Arial"/>
              </a:rPr>
              <a:t>nodes. </a:t>
            </a:r>
            <a:r>
              <a:rPr lang="en-US" sz="1200" spc="-25" dirty="0" smtClean="0">
                <a:latin typeface="Arial"/>
                <a:cs typeface="Arial"/>
              </a:rPr>
              <a:t>Finally, </a:t>
            </a:r>
            <a:r>
              <a:rPr lang="en-US" sz="1200" spc="-20" dirty="0" smtClean="0">
                <a:latin typeface="Arial"/>
                <a:cs typeface="Arial"/>
              </a:rPr>
              <a:t>there </a:t>
            </a:r>
            <a:r>
              <a:rPr lang="en-US" sz="1200" spc="-15" dirty="0" smtClean="0">
                <a:latin typeface="Arial"/>
                <a:cs typeface="Arial"/>
              </a:rPr>
              <a:t>is </a:t>
            </a:r>
            <a:r>
              <a:rPr lang="en-US" sz="1200" spc="-25" dirty="0" smtClean="0">
                <a:latin typeface="Arial"/>
                <a:cs typeface="Arial"/>
              </a:rPr>
              <a:t>an </a:t>
            </a:r>
            <a:r>
              <a:rPr lang="en-US" sz="1200" spc="-30" dirty="0" smtClean="0">
                <a:latin typeface="Arial"/>
                <a:cs typeface="Arial"/>
              </a:rPr>
              <a:t>experimental  storage </a:t>
            </a:r>
            <a:r>
              <a:rPr lang="en-US" sz="1200" spc="-25" dirty="0" smtClean="0">
                <a:latin typeface="Arial"/>
                <a:cs typeface="Arial"/>
              </a:rPr>
              <a:t>level storing </a:t>
            </a:r>
            <a:r>
              <a:rPr lang="en-US" sz="1200" spc="-15" dirty="0" smtClean="0">
                <a:latin typeface="Arial"/>
                <a:cs typeface="Arial"/>
              </a:rPr>
              <a:t>the </a:t>
            </a:r>
            <a:r>
              <a:rPr lang="en-US" sz="1200" spc="-25" dirty="0" smtClean="0">
                <a:latin typeface="Arial"/>
                <a:cs typeface="Arial"/>
              </a:rPr>
              <a:t>serialized object </a:t>
            </a:r>
            <a:r>
              <a:rPr lang="en-US" sz="1200" spc="-15" dirty="0" smtClean="0">
                <a:latin typeface="Arial"/>
                <a:cs typeface="Arial"/>
              </a:rPr>
              <a:t>in </a:t>
            </a:r>
            <a:r>
              <a:rPr lang="en-US" sz="1200" spc="-30" dirty="0" smtClean="0">
                <a:latin typeface="Arial"/>
                <a:cs typeface="Arial"/>
              </a:rPr>
              <a:t>Tachyon. </a:t>
            </a:r>
            <a:r>
              <a:rPr lang="en-US" sz="1200" spc="-25" dirty="0" smtClean="0">
                <a:latin typeface="Arial"/>
                <a:cs typeface="Arial"/>
              </a:rPr>
              <a:t>This </a:t>
            </a:r>
            <a:r>
              <a:rPr lang="en-US" sz="1200" spc="-30" dirty="0" smtClean="0">
                <a:latin typeface="Arial"/>
                <a:cs typeface="Arial"/>
              </a:rPr>
              <a:t>level </a:t>
            </a:r>
            <a:r>
              <a:rPr lang="en-US" sz="1200" spc="-25" dirty="0" smtClean="0">
                <a:latin typeface="Arial"/>
                <a:cs typeface="Arial"/>
              </a:rPr>
              <a:t>reduces garbage  </a:t>
            </a:r>
            <a:r>
              <a:rPr lang="en-US" sz="1200" spc="-30" dirty="0" smtClean="0">
                <a:latin typeface="Arial"/>
                <a:cs typeface="Arial"/>
              </a:rPr>
              <a:t>collection </a:t>
            </a:r>
            <a:r>
              <a:rPr lang="en-US" sz="1200" spc="-25" dirty="0" smtClean="0">
                <a:latin typeface="Arial"/>
                <a:cs typeface="Arial"/>
              </a:rPr>
              <a:t>overhead </a:t>
            </a:r>
            <a:r>
              <a:rPr lang="en-US" sz="1200" spc="-20" dirty="0" smtClean="0">
                <a:latin typeface="Arial"/>
                <a:cs typeface="Arial"/>
              </a:rPr>
              <a:t>and </a:t>
            </a:r>
            <a:r>
              <a:rPr lang="en-US" sz="1200" spc="-30" dirty="0" smtClean="0">
                <a:latin typeface="Arial"/>
                <a:cs typeface="Arial"/>
              </a:rPr>
              <a:t>allows </a:t>
            </a:r>
            <a:r>
              <a:rPr lang="en-US" sz="1200" spc="-15" dirty="0" smtClean="0">
                <a:latin typeface="Arial"/>
                <a:cs typeface="Arial"/>
              </a:rPr>
              <a:t>the </a:t>
            </a:r>
            <a:r>
              <a:rPr lang="en-US" sz="1200" spc="-30" dirty="0" smtClean="0">
                <a:latin typeface="Arial"/>
                <a:cs typeface="Arial"/>
              </a:rPr>
              <a:t>executors </a:t>
            </a:r>
            <a:r>
              <a:rPr lang="en-US" sz="1200" spc="-5" dirty="0" smtClean="0">
                <a:latin typeface="Arial"/>
                <a:cs typeface="Arial"/>
              </a:rPr>
              <a:t>to </a:t>
            </a:r>
            <a:r>
              <a:rPr lang="en-US" sz="1200" spc="-10" dirty="0" smtClean="0">
                <a:latin typeface="Arial"/>
                <a:cs typeface="Arial"/>
              </a:rPr>
              <a:t>be </a:t>
            </a:r>
            <a:r>
              <a:rPr lang="en-US" sz="1200" spc="-25" dirty="0" smtClean="0">
                <a:latin typeface="Arial"/>
                <a:cs typeface="Arial"/>
              </a:rPr>
              <a:t>smaller </a:t>
            </a:r>
            <a:r>
              <a:rPr lang="en-US" sz="1200" spc="-20" dirty="0" smtClean="0">
                <a:latin typeface="Arial"/>
                <a:cs typeface="Arial"/>
              </a:rPr>
              <a:t>and </a:t>
            </a:r>
            <a:r>
              <a:rPr lang="en-US" sz="1200" spc="-5" dirty="0" smtClean="0">
                <a:latin typeface="Arial"/>
                <a:cs typeface="Arial"/>
              </a:rPr>
              <a:t>to </a:t>
            </a:r>
            <a:r>
              <a:rPr lang="en-US" sz="1200" spc="-25" dirty="0" smtClean="0">
                <a:latin typeface="Arial"/>
                <a:cs typeface="Arial"/>
              </a:rPr>
              <a:t>share </a:t>
            </a:r>
            <a:r>
              <a:rPr lang="en-US" sz="1200" spc="-5" dirty="0" smtClean="0">
                <a:latin typeface="Arial"/>
                <a:cs typeface="Arial"/>
              </a:rPr>
              <a:t>a </a:t>
            </a:r>
            <a:r>
              <a:rPr lang="en-US" sz="1200" spc="-30" dirty="0" smtClean="0">
                <a:latin typeface="Arial"/>
                <a:cs typeface="Arial"/>
              </a:rPr>
              <a:t>pool </a:t>
            </a:r>
            <a:r>
              <a:rPr lang="en-US" sz="1200" spc="-20" dirty="0" smtClean="0">
                <a:latin typeface="Arial"/>
                <a:cs typeface="Arial"/>
              </a:rPr>
              <a:t>of  </a:t>
            </a:r>
            <a:r>
              <a:rPr lang="en-US" sz="1200" spc="-25" dirty="0" smtClean="0">
                <a:latin typeface="Arial"/>
                <a:cs typeface="Arial"/>
              </a:rPr>
              <a:t>memory. </a:t>
            </a:r>
            <a:r>
              <a:rPr lang="en-US" sz="1200" spc="-30" dirty="0" smtClean="0">
                <a:latin typeface="Arial"/>
                <a:cs typeface="Arial"/>
              </a:rPr>
              <a:t>You </a:t>
            </a:r>
            <a:r>
              <a:rPr lang="en-US" sz="1200" spc="-25" dirty="0" smtClean="0">
                <a:latin typeface="Arial"/>
                <a:cs typeface="Arial"/>
              </a:rPr>
              <a:t>can read </a:t>
            </a:r>
            <a:r>
              <a:rPr lang="en-US" sz="1200" spc="-20" dirty="0" smtClean="0">
                <a:latin typeface="Arial"/>
                <a:cs typeface="Arial"/>
              </a:rPr>
              <a:t>more </a:t>
            </a:r>
            <a:r>
              <a:rPr lang="en-US" sz="1200" spc="-30" dirty="0" smtClean="0">
                <a:latin typeface="Arial"/>
                <a:cs typeface="Arial"/>
              </a:rPr>
              <a:t>about </a:t>
            </a:r>
            <a:r>
              <a:rPr lang="en-US" sz="1200" spc="-20" dirty="0" smtClean="0">
                <a:latin typeface="Arial"/>
                <a:cs typeface="Arial"/>
              </a:rPr>
              <a:t>this </a:t>
            </a:r>
            <a:r>
              <a:rPr lang="en-US" sz="1200" spc="-10" dirty="0" smtClean="0">
                <a:latin typeface="Arial"/>
                <a:cs typeface="Arial"/>
              </a:rPr>
              <a:t>on </a:t>
            </a:r>
            <a:r>
              <a:rPr lang="en-US" sz="1200" spc="-25" dirty="0" smtClean="0">
                <a:latin typeface="Arial"/>
                <a:cs typeface="Arial"/>
              </a:rPr>
              <a:t>Spark's</a:t>
            </a:r>
            <a:r>
              <a:rPr lang="en-US" sz="1200" spc="-229" dirty="0" smtClean="0">
                <a:latin typeface="Arial"/>
                <a:cs typeface="Arial"/>
              </a:rPr>
              <a:t> </a:t>
            </a:r>
            <a:r>
              <a:rPr lang="en-US" sz="1200" spc="-30" dirty="0" smtClean="0">
                <a:latin typeface="Arial"/>
                <a:cs typeface="Arial"/>
              </a:rPr>
              <a:t>website.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28</a:t>
            </a:fld>
            <a:endParaRPr lang="fr-FR"/>
          </a:p>
        </p:txBody>
      </p:sp>
    </p:spTree>
    <p:extLst>
      <p:ext uri="{BB962C8B-B14F-4D97-AF65-F5344CB8AC3E}">
        <p14:creationId xmlns:p14="http://schemas.microsoft.com/office/powerpoint/2010/main" val="2467460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i="1" dirty="0" smtClean="0"/>
              <a:t>la </a:t>
            </a:r>
            <a:r>
              <a:rPr lang="fr-FR" b="1" i="1" dirty="0" smtClean="0"/>
              <a:t>sérialisation</a:t>
            </a:r>
            <a:r>
              <a:rPr lang="fr-FR" i="1" dirty="0" smtClean="0"/>
              <a:t> (de l'</a:t>
            </a:r>
            <a:r>
              <a:rPr lang="fr-FR" i="1" dirty="0" smtClean="0">
                <a:hlinkClick r:id="rId3" tooltip="Anglais américain"/>
              </a:rPr>
              <a:t>anglais américain</a:t>
            </a:r>
            <a:r>
              <a:rPr lang="fr-FR" i="1" dirty="0" smtClean="0"/>
              <a:t> </a:t>
            </a:r>
            <a:r>
              <a:rPr lang="fr-FR" i="1" dirty="0" err="1" smtClean="0"/>
              <a:t>serialization</a:t>
            </a:r>
            <a:r>
              <a:rPr lang="fr-FR" i="1" dirty="0" smtClean="0"/>
              <a:t>) est le codage d'une information sous la forme d'une </a:t>
            </a:r>
            <a:r>
              <a:rPr lang="fr-FR" b="1" i="1" dirty="0" smtClean="0"/>
              <a:t>suite</a:t>
            </a:r>
            <a:r>
              <a:rPr lang="fr-FR" i="1" dirty="0" smtClean="0"/>
              <a:t> d'informations plus petites (dites atomiques, voir l'étymologie de </a:t>
            </a:r>
            <a:r>
              <a:rPr lang="fr-FR" i="1" dirty="0" smtClean="0">
                <a:hlinkClick r:id="rId4" tooltip="wikt:atome"/>
              </a:rPr>
              <a:t>atome</a:t>
            </a:r>
            <a:r>
              <a:rPr lang="fr-FR" i="1" dirty="0" smtClean="0"/>
              <a:t>) pour, par exemple, sa sauvegarde (</a:t>
            </a:r>
            <a:r>
              <a:rPr lang="fr-FR" i="1" dirty="0" smtClean="0">
                <a:hlinkClick r:id="rId5" tooltip="Persistance (informatique)"/>
              </a:rPr>
              <a:t>persistance</a:t>
            </a:r>
            <a:r>
              <a:rPr lang="fr-FR" i="1" dirty="0" smtClean="0"/>
              <a:t>) ou son transport sur le réseau (</a:t>
            </a:r>
            <a:r>
              <a:rPr lang="fr-FR" i="1" dirty="0" smtClean="0">
                <a:hlinkClick r:id="rId6" tooltip="Serveur mandataire"/>
              </a:rPr>
              <a:t>proxy</a:t>
            </a:r>
            <a:r>
              <a:rPr lang="fr-FR" i="1" dirty="0" smtClean="0"/>
              <a:t>, </a:t>
            </a:r>
            <a:r>
              <a:rPr lang="fr-FR" i="1" dirty="0" smtClean="0">
                <a:hlinkClick r:id="rId7" tooltip="Remote procedure call"/>
              </a:rPr>
              <a:t>RPC</a:t>
            </a:r>
            <a:r>
              <a:rPr lang="fr-FR" i="1" dirty="0" smtClean="0"/>
              <a:t>…). L'activité réciproque, visant à décoder cette suite pour créer une copie conforme de l'information d'origine, s'appelle la </a:t>
            </a:r>
            <a:r>
              <a:rPr lang="fr-FR" b="1" i="1" dirty="0" err="1" smtClean="0"/>
              <a:t>désérialisation</a:t>
            </a:r>
            <a:r>
              <a:rPr lang="fr-FR" i="1" dirty="0" smtClean="0"/>
              <a:t> (ou </a:t>
            </a:r>
            <a:r>
              <a:rPr lang="fr-FR" i="1" dirty="0" err="1" smtClean="0"/>
              <a:t>unmarshalling</a:t>
            </a:r>
            <a:r>
              <a:rPr lang="fr-FR" i="1" dirty="0" smtClean="0"/>
              <a:t>). </a:t>
            </a:r>
            <a:endParaRPr lang="en-US" sz="1200" i="1" spc="-3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pc="-3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There are </a:t>
            </a:r>
            <a:r>
              <a:rPr lang="en-US" sz="1200" spc="-5" dirty="0" smtClean="0">
                <a:latin typeface="Arial"/>
                <a:cs typeface="Arial"/>
              </a:rPr>
              <a:t>a </a:t>
            </a:r>
            <a:r>
              <a:rPr lang="en-US" sz="1200" spc="-15" dirty="0" smtClean="0">
                <a:latin typeface="Arial"/>
                <a:cs typeface="Arial"/>
              </a:rPr>
              <a:t>lot </a:t>
            </a:r>
            <a:r>
              <a:rPr lang="en-US" sz="1200" spc="-20" dirty="0" smtClean="0">
                <a:latin typeface="Arial"/>
                <a:cs typeface="Arial"/>
              </a:rPr>
              <a:t>of </a:t>
            </a:r>
            <a:r>
              <a:rPr lang="en-US" sz="1200" spc="-25" dirty="0" smtClean="0">
                <a:latin typeface="Arial"/>
                <a:cs typeface="Arial"/>
              </a:rPr>
              <a:t>rules </a:t>
            </a:r>
            <a:r>
              <a:rPr lang="en-US" sz="1200" spc="-10" dirty="0" smtClean="0">
                <a:latin typeface="Arial"/>
                <a:cs typeface="Arial"/>
              </a:rPr>
              <a:t>on </a:t>
            </a:r>
            <a:r>
              <a:rPr lang="en-US" sz="1200" spc="-25" dirty="0" smtClean="0">
                <a:latin typeface="Arial"/>
                <a:cs typeface="Arial"/>
              </a:rPr>
              <a:t>this page; use </a:t>
            </a:r>
            <a:r>
              <a:rPr lang="en-US" sz="1200" spc="-30" dirty="0" smtClean="0">
                <a:latin typeface="Arial"/>
                <a:cs typeface="Arial"/>
              </a:rPr>
              <a:t>them </a:t>
            </a:r>
            <a:r>
              <a:rPr lang="en-US" sz="1200" spc="-25" dirty="0" smtClean="0">
                <a:latin typeface="Arial"/>
                <a:cs typeface="Arial"/>
              </a:rPr>
              <a:t>as </a:t>
            </a:r>
            <a:r>
              <a:rPr lang="en-US" sz="1200" spc="-5" dirty="0" smtClean="0">
                <a:latin typeface="Arial"/>
                <a:cs typeface="Arial"/>
              </a:rPr>
              <a:t>a </a:t>
            </a:r>
            <a:r>
              <a:rPr lang="en-US" sz="1200" spc="-25" dirty="0" smtClean="0">
                <a:latin typeface="Arial"/>
                <a:cs typeface="Arial"/>
              </a:rPr>
              <a:t>reference </a:t>
            </a:r>
            <a:r>
              <a:rPr lang="en-US" sz="1200" spc="-30" dirty="0" smtClean="0">
                <a:latin typeface="Arial"/>
                <a:cs typeface="Arial"/>
              </a:rPr>
              <a:t>when </a:t>
            </a:r>
            <a:r>
              <a:rPr lang="en-US" sz="1200" spc="-35" dirty="0" smtClean="0">
                <a:latin typeface="Arial"/>
                <a:cs typeface="Arial"/>
              </a:rPr>
              <a:t>you </a:t>
            </a:r>
            <a:r>
              <a:rPr lang="en-US" sz="1200" spc="-25" dirty="0" smtClean="0">
                <a:latin typeface="Arial"/>
                <a:cs typeface="Arial"/>
              </a:rPr>
              <a:t>have </a:t>
            </a:r>
            <a:r>
              <a:rPr lang="en-US" sz="1200" spc="-5" dirty="0" smtClean="0">
                <a:latin typeface="Arial"/>
                <a:cs typeface="Arial"/>
              </a:rPr>
              <a:t>to </a:t>
            </a:r>
            <a:r>
              <a:rPr lang="en-US" sz="1200" spc="-25" dirty="0" smtClean="0">
                <a:latin typeface="Arial"/>
                <a:cs typeface="Arial"/>
              </a:rPr>
              <a:t>decide  the </a:t>
            </a:r>
            <a:r>
              <a:rPr lang="en-US" sz="1200" spc="-20" dirty="0" smtClean="0">
                <a:latin typeface="Arial"/>
                <a:cs typeface="Arial"/>
              </a:rPr>
              <a:t>type of </a:t>
            </a:r>
            <a:r>
              <a:rPr lang="en-US" sz="1200" spc="-25" dirty="0" smtClean="0">
                <a:latin typeface="Arial"/>
                <a:cs typeface="Arial"/>
              </a:rPr>
              <a:t>storage level. There </a:t>
            </a:r>
            <a:r>
              <a:rPr lang="en-US" sz="1200" spc="-20" dirty="0" smtClean="0">
                <a:latin typeface="Arial"/>
                <a:cs typeface="Arial"/>
              </a:rPr>
              <a:t>are </a:t>
            </a:r>
            <a:r>
              <a:rPr lang="en-US" sz="1200" spc="-25" dirty="0" smtClean="0">
                <a:latin typeface="Arial"/>
                <a:cs typeface="Arial"/>
              </a:rPr>
              <a:t>tradeoffs between </a:t>
            </a:r>
            <a:r>
              <a:rPr lang="en-US" sz="1200" spc="-30" dirty="0" smtClean="0">
                <a:latin typeface="Arial"/>
                <a:cs typeface="Arial"/>
              </a:rPr>
              <a:t>the </a:t>
            </a:r>
            <a:r>
              <a:rPr lang="en-US" sz="1200" spc="-25" dirty="0" smtClean="0">
                <a:latin typeface="Arial"/>
                <a:cs typeface="Arial"/>
              </a:rPr>
              <a:t>different storage levels. You  </a:t>
            </a:r>
            <a:r>
              <a:rPr lang="en-US" sz="1200" spc="-30" dirty="0" smtClean="0">
                <a:latin typeface="Arial"/>
                <a:cs typeface="Arial"/>
              </a:rPr>
              <a:t>should </a:t>
            </a:r>
            <a:r>
              <a:rPr lang="en-US" sz="1200" spc="-25" dirty="0" smtClean="0">
                <a:latin typeface="Arial"/>
                <a:cs typeface="Arial"/>
              </a:rPr>
              <a:t>analyze </a:t>
            </a:r>
            <a:r>
              <a:rPr lang="en-US" sz="1200" spc="-30" dirty="0" smtClean="0">
                <a:latin typeface="Arial"/>
                <a:cs typeface="Arial"/>
              </a:rPr>
              <a:t>your </a:t>
            </a:r>
            <a:r>
              <a:rPr lang="en-US" sz="1200" spc="-25" dirty="0" smtClean="0">
                <a:latin typeface="Arial"/>
                <a:cs typeface="Arial"/>
              </a:rPr>
              <a:t>current </a:t>
            </a:r>
            <a:r>
              <a:rPr lang="en-US" sz="1200" spc="-30" dirty="0" smtClean="0">
                <a:latin typeface="Arial"/>
                <a:cs typeface="Arial"/>
              </a:rPr>
              <a:t>situation </a:t>
            </a:r>
            <a:r>
              <a:rPr lang="en-US" sz="1200" spc="-20" dirty="0" smtClean="0">
                <a:latin typeface="Arial"/>
                <a:cs typeface="Arial"/>
              </a:rPr>
              <a:t>to </a:t>
            </a:r>
            <a:r>
              <a:rPr lang="en-US" sz="1200" spc="-25" dirty="0" smtClean="0">
                <a:latin typeface="Arial"/>
                <a:cs typeface="Arial"/>
              </a:rPr>
              <a:t>decide which level works best. You </a:t>
            </a:r>
            <a:r>
              <a:rPr lang="en-US" sz="1200" spc="-10" dirty="0" smtClean="0">
                <a:latin typeface="Arial"/>
                <a:cs typeface="Arial"/>
              </a:rPr>
              <a:t>can </a:t>
            </a:r>
            <a:r>
              <a:rPr lang="en-US" sz="1200" spc="-20" dirty="0" smtClean="0">
                <a:latin typeface="Arial"/>
                <a:cs typeface="Arial"/>
              </a:rPr>
              <a:t>find </a:t>
            </a:r>
            <a:r>
              <a:rPr lang="en-US" sz="1200" spc="-25" dirty="0" smtClean="0">
                <a:latin typeface="Arial"/>
                <a:cs typeface="Arial"/>
              </a:rPr>
              <a:t>this  </a:t>
            </a:r>
            <a:r>
              <a:rPr lang="en-US" sz="1200" spc="-30" dirty="0" smtClean="0">
                <a:latin typeface="Arial"/>
                <a:cs typeface="Arial"/>
              </a:rPr>
              <a:t>information </a:t>
            </a:r>
            <a:r>
              <a:rPr lang="en-US" sz="1200" spc="-25" dirty="0" smtClean="0">
                <a:latin typeface="Arial"/>
                <a:cs typeface="Arial"/>
              </a:rPr>
              <a:t>on Spark's </a:t>
            </a:r>
            <a:r>
              <a:rPr lang="en-US" sz="1200" spc="-30" dirty="0" smtClean="0">
                <a:latin typeface="Arial"/>
                <a:cs typeface="Arial"/>
              </a:rPr>
              <a:t>website: https://spark.apache.org/docs/latest/rdd-programming-  </a:t>
            </a:r>
            <a:r>
              <a:rPr lang="en-US" sz="1200" spc="-30" dirty="0" err="1" smtClean="0">
                <a:latin typeface="Arial"/>
                <a:cs typeface="Arial"/>
              </a:rPr>
              <a:t>guide.html#rdd-persistence</a:t>
            </a:r>
            <a:endParaRPr lang="en-US" sz="1200" dirty="0" smtClean="0">
              <a:latin typeface="Arial"/>
              <a:cs typeface="Arial"/>
            </a:endParaRPr>
          </a:p>
          <a:p>
            <a:pPr marL="12700">
              <a:lnSpc>
                <a:spcPct val="100000"/>
              </a:lnSpc>
              <a:spcBef>
                <a:spcPts val="730"/>
              </a:spcBef>
            </a:pPr>
            <a:r>
              <a:rPr lang="en-US" sz="1200" spc="-20" dirty="0" smtClean="0">
                <a:latin typeface="Arial"/>
                <a:cs typeface="Arial"/>
              </a:rPr>
              <a:t>The </a:t>
            </a:r>
            <a:r>
              <a:rPr lang="en-US" sz="1200" spc="-25" dirty="0" smtClean="0">
                <a:latin typeface="Arial"/>
                <a:cs typeface="Arial"/>
              </a:rPr>
              <a:t>primary rules</a:t>
            </a:r>
            <a:r>
              <a:rPr lang="en-US" sz="1200" spc="-125" dirty="0" smtClean="0">
                <a:latin typeface="Arial"/>
                <a:cs typeface="Arial"/>
              </a:rPr>
              <a:t> </a:t>
            </a:r>
            <a:r>
              <a:rPr lang="en-US" sz="1200" spc="-25" dirty="0" smtClean="0">
                <a:latin typeface="Arial"/>
                <a:cs typeface="Arial"/>
              </a:rPr>
              <a:t>are:</a:t>
            </a:r>
            <a:endParaRPr lang="en-US" sz="1200" dirty="0" smtClean="0">
              <a:latin typeface="Arial"/>
              <a:cs typeface="Arial"/>
            </a:endParaRPr>
          </a:p>
          <a:p>
            <a:pPr marL="586105" marR="93345" indent="-344805">
              <a:lnSpc>
                <a:spcPct val="95900"/>
              </a:lnSpc>
              <a:spcBef>
                <a:spcPts val="695"/>
              </a:spcBef>
              <a:buFont typeface="Symbol"/>
              <a:buChar char=""/>
              <a:tabLst>
                <a:tab pos="586105" algn="l"/>
                <a:tab pos="586740" algn="l"/>
              </a:tabLst>
            </a:pPr>
            <a:r>
              <a:rPr lang="en-US" sz="1200" spc="-30" dirty="0" smtClean="0">
                <a:latin typeface="Arial"/>
                <a:cs typeface="Arial"/>
              </a:rPr>
              <a:t>If the </a:t>
            </a:r>
            <a:r>
              <a:rPr lang="en-US" sz="1200" spc="-25" dirty="0" smtClean="0">
                <a:latin typeface="Arial"/>
                <a:cs typeface="Arial"/>
              </a:rPr>
              <a:t>RDDs </a:t>
            </a:r>
            <a:r>
              <a:rPr lang="en-US" sz="1200" spc="-20" dirty="0" smtClean="0">
                <a:latin typeface="Arial"/>
                <a:cs typeface="Arial"/>
              </a:rPr>
              <a:t>fit </a:t>
            </a:r>
            <a:r>
              <a:rPr lang="en-US" sz="1200" spc="-25" dirty="0" smtClean="0">
                <a:latin typeface="Arial"/>
                <a:cs typeface="Arial"/>
              </a:rPr>
              <a:t>comfortably </a:t>
            </a:r>
            <a:r>
              <a:rPr lang="en-US" sz="1200" spc="-30" dirty="0" smtClean="0">
                <a:latin typeface="Arial"/>
                <a:cs typeface="Arial"/>
              </a:rPr>
              <a:t>with the </a:t>
            </a:r>
            <a:r>
              <a:rPr lang="en-US" sz="1200" spc="-25" dirty="0" smtClean="0">
                <a:latin typeface="Arial"/>
                <a:cs typeface="Arial"/>
              </a:rPr>
              <a:t>default </a:t>
            </a:r>
            <a:r>
              <a:rPr lang="en-US" sz="1200" spc="-30" dirty="0" smtClean="0">
                <a:latin typeface="Arial"/>
                <a:cs typeface="Arial"/>
              </a:rPr>
              <a:t>storage level (MEMORY_ONLY),  leave them </a:t>
            </a:r>
            <a:r>
              <a:rPr lang="en-US" sz="1200" spc="-20" dirty="0" smtClean="0">
                <a:latin typeface="Arial"/>
                <a:cs typeface="Arial"/>
              </a:rPr>
              <a:t>that </a:t>
            </a:r>
            <a:r>
              <a:rPr lang="en-US" sz="1200" spc="-15" dirty="0" smtClean="0">
                <a:latin typeface="Arial"/>
                <a:cs typeface="Arial"/>
              </a:rPr>
              <a:t>way </a:t>
            </a:r>
            <a:r>
              <a:rPr lang="en-US" sz="1200" spc="-5" dirty="0" smtClean="0">
                <a:latin typeface="Arial"/>
                <a:cs typeface="Arial"/>
              </a:rPr>
              <a:t>- </a:t>
            </a:r>
            <a:r>
              <a:rPr lang="en-US" sz="1200" spc="-20" dirty="0" smtClean="0">
                <a:latin typeface="Arial"/>
                <a:cs typeface="Arial"/>
              </a:rPr>
              <a:t>the </a:t>
            </a:r>
            <a:r>
              <a:rPr lang="en-US" sz="1200" spc="-25" dirty="0" smtClean="0">
                <a:latin typeface="Arial"/>
                <a:cs typeface="Arial"/>
              </a:rPr>
              <a:t>most CPU-efficient option, </a:t>
            </a:r>
            <a:r>
              <a:rPr lang="en-US" sz="1200" spc="-30" dirty="0" smtClean="0">
                <a:latin typeface="Arial"/>
                <a:cs typeface="Arial"/>
              </a:rPr>
              <a:t>allowing operations </a:t>
            </a:r>
            <a:r>
              <a:rPr lang="en-US" sz="1200" spc="-10" dirty="0" smtClean="0">
                <a:latin typeface="Arial"/>
                <a:cs typeface="Arial"/>
              </a:rPr>
              <a:t>on</a:t>
            </a:r>
            <a:r>
              <a:rPr lang="en-US" sz="1200" spc="-265" dirty="0" smtClean="0">
                <a:latin typeface="Arial"/>
                <a:cs typeface="Arial"/>
              </a:rPr>
              <a:t> </a:t>
            </a:r>
            <a:r>
              <a:rPr lang="en-US" sz="1200" spc="-20" dirty="0" smtClean="0">
                <a:latin typeface="Arial"/>
                <a:cs typeface="Arial"/>
              </a:rPr>
              <a:t>the  </a:t>
            </a:r>
            <a:r>
              <a:rPr lang="en-US" sz="1200" spc="-25" dirty="0" smtClean="0">
                <a:latin typeface="Arial"/>
                <a:cs typeface="Arial"/>
              </a:rPr>
              <a:t>RDDs </a:t>
            </a:r>
            <a:r>
              <a:rPr lang="en-US" sz="1200" spc="-20" dirty="0" smtClean="0">
                <a:latin typeface="Arial"/>
                <a:cs typeface="Arial"/>
              </a:rPr>
              <a:t>to </a:t>
            </a:r>
            <a:r>
              <a:rPr lang="en-US" sz="1200" spc="-30" dirty="0" smtClean="0">
                <a:latin typeface="Arial"/>
                <a:cs typeface="Arial"/>
              </a:rPr>
              <a:t>run </a:t>
            </a:r>
            <a:r>
              <a:rPr lang="en-US" sz="1200" spc="-25" dirty="0" smtClean="0">
                <a:latin typeface="Arial"/>
                <a:cs typeface="Arial"/>
              </a:rPr>
              <a:t>as </a:t>
            </a:r>
            <a:r>
              <a:rPr lang="en-US" sz="1200" spc="-20" dirty="0" smtClean="0">
                <a:latin typeface="Arial"/>
                <a:cs typeface="Arial"/>
              </a:rPr>
              <a:t>fast </a:t>
            </a:r>
            <a:r>
              <a:rPr lang="en-US" sz="1200" spc="-25" dirty="0" smtClean="0">
                <a:latin typeface="Arial"/>
                <a:cs typeface="Arial"/>
              </a:rPr>
              <a:t>as possible. Basically </a:t>
            </a:r>
            <a:r>
              <a:rPr lang="en-US" sz="1200" spc="-15" dirty="0" smtClean="0">
                <a:latin typeface="Arial"/>
                <a:cs typeface="Arial"/>
              </a:rPr>
              <a:t>if </a:t>
            </a:r>
            <a:r>
              <a:rPr lang="en-US" sz="1200" spc="-30" dirty="0" smtClean="0">
                <a:latin typeface="Arial"/>
                <a:cs typeface="Arial"/>
              </a:rPr>
              <a:t>your </a:t>
            </a:r>
            <a:r>
              <a:rPr lang="en-US" sz="1200" spc="-25" dirty="0" smtClean="0">
                <a:latin typeface="Arial"/>
                <a:cs typeface="Arial"/>
              </a:rPr>
              <a:t>RDD fits </a:t>
            </a:r>
            <a:r>
              <a:rPr lang="en-US" sz="1200" spc="-30" dirty="0" smtClean="0">
                <a:latin typeface="Arial"/>
                <a:cs typeface="Arial"/>
              </a:rPr>
              <a:t>within </a:t>
            </a:r>
            <a:r>
              <a:rPr lang="en-US" sz="1200" spc="-20" dirty="0" smtClean="0">
                <a:latin typeface="Arial"/>
                <a:cs typeface="Arial"/>
              </a:rPr>
              <a:t>the </a:t>
            </a:r>
            <a:r>
              <a:rPr lang="en-US" sz="1200" spc="-25" dirty="0" smtClean="0">
                <a:latin typeface="Arial"/>
                <a:cs typeface="Arial"/>
              </a:rPr>
              <a:t>default  </a:t>
            </a:r>
            <a:r>
              <a:rPr lang="en-US" sz="1200" spc="-30" dirty="0" smtClean="0">
                <a:latin typeface="Arial"/>
                <a:cs typeface="Arial"/>
              </a:rPr>
              <a:t>storage </a:t>
            </a:r>
            <a:r>
              <a:rPr lang="en-US" sz="1200" spc="-25" dirty="0" smtClean="0">
                <a:latin typeface="Arial"/>
                <a:cs typeface="Arial"/>
              </a:rPr>
              <a:t>level, </a:t>
            </a:r>
            <a:r>
              <a:rPr lang="en-US" sz="1200" spc="-10" dirty="0" smtClean="0">
                <a:latin typeface="Arial"/>
                <a:cs typeface="Arial"/>
              </a:rPr>
              <a:t>by </a:t>
            </a:r>
            <a:r>
              <a:rPr lang="en-US" sz="1200" spc="-25" dirty="0" smtClean="0">
                <a:latin typeface="Arial"/>
                <a:cs typeface="Arial"/>
              </a:rPr>
              <a:t>all means, </a:t>
            </a:r>
            <a:r>
              <a:rPr lang="en-US" sz="1200" spc="-15" dirty="0" smtClean="0">
                <a:latin typeface="Arial"/>
                <a:cs typeface="Arial"/>
              </a:rPr>
              <a:t>use </a:t>
            </a:r>
            <a:r>
              <a:rPr lang="en-US" sz="1200" spc="-25" dirty="0" smtClean="0">
                <a:latin typeface="Arial"/>
                <a:cs typeface="Arial"/>
              </a:rPr>
              <a:t>that. </a:t>
            </a:r>
            <a:r>
              <a:rPr lang="en-US" sz="1200" spc="-20" dirty="0" smtClean="0">
                <a:latin typeface="Arial"/>
                <a:cs typeface="Arial"/>
              </a:rPr>
              <a:t>It </a:t>
            </a:r>
            <a:r>
              <a:rPr lang="en-US" sz="1200" spc="-15" dirty="0" smtClean="0">
                <a:latin typeface="Arial"/>
                <a:cs typeface="Arial"/>
              </a:rPr>
              <a:t>is </a:t>
            </a:r>
            <a:r>
              <a:rPr lang="en-US" sz="1200" spc="-30" dirty="0" smtClean="0">
                <a:latin typeface="Arial"/>
                <a:cs typeface="Arial"/>
              </a:rPr>
              <a:t>the </a:t>
            </a:r>
            <a:r>
              <a:rPr lang="en-US" sz="1200" spc="-25" dirty="0" smtClean="0">
                <a:latin typeface="Arial"/>
                <a:cs typeface="Arial"/>
              </a:rPr>
              <a:t>fastest </a:t>
            </a:r>
            <a:r>
              <a:rPr lang="en-US" sz="1200" spc="-30" dirty="0" smtClean="0">
                <a:latin typeface="Arial"/>
                <a:cs typeface="Arial"/>
              </a:rPr>
              <a:t>option </a:t>
            </a:r>
            <a:r>
              <a:rPr lang="en-US" sz="1200" spc="-20" dirty="0" smtClean="0">
                <a:latin typeface="Arial"/>
                <a:cs typeface="Arial"/>
              </a:rPr>
              <a:t>to </a:t>
            </a:r>
            <a:r>
              <a:rPr lang="en-US" sz="1200" spc="-25" dirty="0" smtClean="0">
                <a:latin typeface="Arial"/>
                <a:cs typeface="Arial"/>
              </a:rPr>
              <a:t>fully </a:t>
            </a:r>
            <a:r>
              <a:rPr lang="en-US" sz="1200" spc="-15" dirty="0" smtClean="0">
                <a:latin typeface="Arial"/>
                <a:cs typeface="Arial"/>
              </a:rPr>
              <a:t>take  </a:t>
            </a:r>
            <a:r>
              <a:rPr lang="en-US" sz="1200" spc="-30" dirty="0" smtClean="0">
                <a:latin typeface="Arial"/>
                <a:cs typeface="Arial"/>
              </a:rPr>
              <a:t>advantage </a:t>
            </a:r>
            <a:r>
              <a:rPr lang="en-US" sz="1200" spc="-20" dirty="0" smtClean="0">
                <a:latin typeface="Arial"/>
                <a:cs typeface="Arial"/>
              </a:rPr>
              <a:t>of </a:t>
            </a:r>
            <a:r>
              <a:rPr lang="en-US" sz="1200" spc="-25" dirty="0" smtClean="0">
                <a:latin typeface="Arial"/>
                <a:cs typeface="Arial"/>
              </a:rPr>
              <a:t>Spark's</a:t>
            </a:r>
            <a:r>
              <a:rPr lang="en-US" sz="1200" spc="-100" dirty="0" smtClean="0">
                <a:latin typeface="Arial"/>
                <a:cs typeface="Arial"/>
              </a:rPr>
              <a:t> </a:t>
            </a:r>
            <a:r>
              <a:rPr lang="en-US" sz="1200" spc="-30" dirty="0" smtClean="0">
                <a:latin typeface="Arial"/>
                <a:cs typeface="Arial"/>
              </a:rPr>
              <a:t>design.</a:t>
            </a:r>
            <a:endParaRPr lang="en-US" sz="1200" dirty="0" smtClean="0">
              <a:latin typeface="Arial"/>
              <a:cs typeface="Arial"/>
            </a:endParaRPr>
          </a:p>
          <a:p>
            <a:pPr marL="586105" marR="217170" indent="-344805">
              <a:lnSpc>
                <a:spcPts val="1610"/>
              </a:lnSpc>
              <a:spcBef>
                <a:spcPts val="740"/>
              </a:spcBef>
              <a:buFont typeface="Symbol"/>
              <a:buChar char=""/>
              <a:tabLst>
                <a:tab pos="586105" algn="l"/>
                <a:tab pos="586740" algn="l"/>
              </a:tabLst>
            </a:pPr>
            <a:r>
              <a:rPr lang="en-US" sz="1200" spc="-30" dirty="0" smtClean="0">
                <a:latin typeface="Arial"/>
                <a:cs typeface="Arial"/>
              </a:rPr>
              <a:t>Otherwise </a:t>
            </a:r>
            <a:r>
              <a:rPr lang="en-US" sz="1200" spc="-25" dirty="0" smtClean="0">
                <a:latin typeface="Arial"/>
                <a:cs typeface="Arial"/>
              </a:rPr>
              <a:t>use </a:t>
            </a:r>
            <a:r>
              <a:rPr lang="en-US" sz="1200" spc="-30" dirty="0" smtClean="0">
                <a:latin typeface="Arial"/>
                <a:cs typeface="Arial"/>
              </a:rPr>
              <a:t>MEMORY_ONLY_SER </a:t>
            </a:r>
            <a:r>
              <a:rPr lang="en-US" sz="1200" spc="-20" dirty="0" smtClean="0">
                <a:latin typeface="Arial"/>
                <a:cs typeface="Arial"/>
              </a:rPr>
              <a:t>and </a:t>
            </a:r>
            <a:r>
              <a:rPr lang="en-US" sz="1200" spc="-5" dirty="0" smtClean="0">
                <a:latin typeface="Arial"/>
                <a:cs typeface="Arial"/>
              </a:rPr>
              <a:t>a </a:t>
            </a:r>
            <a:r>
              <a:rPr lang="en-US" sz="1200" spc="-25" dirty="0" smtClean="0">
                <a:latin typeface="Arial"/>
                <a:cs typeface="Arial"/>
              </a:rPr>
              <a:t>fast </a:t>
            </a:r>
            <a:r>
              <a:rPr lang="en-US" sz="1200" spc="-30" dirty="0" smtClean="0">
                <a:latin typeface="Arial"/>
                <a:cs typeface="Arial"/>
              </a:rPr>
              <a:t>serialization </a:t>
            </a:r>
            <a:r>
              <a:rPr lang="en-US" sz="1200" spc="-20" dirty="0" smtClean="0">
                <a:latin typeface="Arial"/>
                <a:cs typeface="Arial"/>
              </a:rPr>
              <a:t>library to </a:t>
            </a:r>
            <a:r>
              <a:rPr lang="en-US" sz="1200" spc="-15" dirty="0" smtClean="0">
                <a:latin typeface="Arial"/>
                <a:cs typeface="Arial"/>
              </a:rPr>
              <a:t>make  </a:t>
            </a:r>
            <a:r>
              <a:rPr lang="en-US" sz="1200" spc="-25" dirty="0" smtClean="0">
                <a:latin typeface="Arial"/>
                <a:cs typeface="Arial"/>
              </a:rPr>
              <a:t>objects more </a:t>
            </a:r>
            <a:r>
              <a:rPr lang="en-US" sz="1200" spc="-30" dirty="0" smtClean="0">
                <a:latin typeface="Arial"/>
                <a:cs typeface="Arial"/>
              </a:rPr>
              <a:t>space-efficient, but </a:t>
            </a:r>
            <a:r>
              <a:rPr lang="en-US" sz="1200" spc="-25" dirty="0" smtClean="0">
                <a:latin typeface="Arial"/>
                <a:cs typeface="Arial"/>
              </a:rPr>
              <a:t>still reasonably </a:t>
            </a:r>
            <a:r>
              <a:rPr lang="en-US" sz="1200" spc="-20" dirty="0" smtClean="0">
                <a:latin typeface="Arial"/>
                <a:cs typeface="Arial"/>
              </a:rPr>
              <a:t>fast to</a:t>
            </a:r>
            <a:r>
              <a:rPr lang="en-US" sz="1200" spc="-180" dirty="0" smtClean="0">
                <a:latin typeface="Arial"/>
                <a:cs typeface="Arial"/>
              </a:rPr>
              <a:t> </a:t>
            </a:r>
            <a:r>
              <a:rPr lang="en-US" sz="1200" spc="-25" dirty="0" smtClean="0">
                <a:latin typeface="Arial"/>
                <a:cs typeface="Arial"/>
              </a:rPr>
              <a:t>access.</a:t>
            </a:r>
            <a:endParaRPr lang="en-US" sz="1200" dirty="0" smtClean="0">
              <a:latin typeface="Arial"/>
              <a:cs typeface="Arial"/>
            </a:endParaRPr>
          </a:p>
          <a:p>
            <a:pPr marL="586105" marR="723265" indent="-344805">
              <a:lnSpc>
                <a:spcPts val="1610"/>
              </a:lnSpc>
              <a:spcBef>
                <a:spcPts val="700"/>
              </a:spcBef>
              <a:buFont typeface="Symbol"/>
              <a:buChar char=""/>
              <a:tabLst>
                <a:tab pos="586105" algn="l"/>
                <a:tab pos="586740" algn="l"/>
              </a:tabLst>
            </a:pPr>
            <a:r>
              <a:rPr lang="en-US" sz="1200" spc="-20" dirty="0" smtClean="0">
                <a:latin typeface="Arial"/>
                <a:cs typeface="Arial"/>
              </a:rPr>
              <a:t>Do</a:t>
            </a:r>
            <a:r>
              <a:rPr lang="en-US" sz="1200" spc="-65" dirty="0" smtClean="0">
                <a:latin typeface="Arial"/>
                <a:cs typeface="Arial"/>
              </a:rPr>
              <a:t> </a:t>
            </a:r>
            <a:r>
              <a:rPr lang="en-US" sz="1200" spc="-20" dirty="0" smtClean="0">
                <a:latin typeface="Arial"/>
                <a:cs typeface="Arial"/>
              </a:rPr>
              <a:t>not</a:t>
            </a:r>
            <a:r>
              <a:rPr lang="en-US" sz="1200" spc="-55" dirty="0" smtClean="0">
                <a:latin typeface="Arial"/>
                <a:cs typeface="Arial"/>
              </a:rPr>
              <a:t> </a:t>
            </a:r>
            <a:r>
              <a:rPr lang="en-US" sz="1200" spc="-25" dirty="0" smtClean="0">
                <a:latin typeface="Arial"/>
                <a:cs typeface="Arial"/>
              </a:rPr>
              <a:t>spill</a:t>
            </a:r>
            <a:r>
              <a:rPr lang="en-US" sz="1200" spc="-50"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disk</a:t>
            </a:r>
            <a:r>
              <a:rPr lang="en-US" sz="1200" spc="-30" dirty="0" smtClean="0">
                <a:latin typeface="Arial"/>
                <a:cs typeface="Arial"/>
              </a:rPr>
              <a:t> </a:t>
            </a:r>
            <a:r>
              <a:rPr lang="en-US" sz="1200" spc="-25" dirty="0" smtClean="0">
                <a:latin typeface="Arial"/>
                <a:cs typeface="Arial"/>
              </a:rPr>
              <a:t>unless</a:t>
            </a:r>
            <a:r>
              <a:rPr lang="en-US" sz="1200" spc="-55"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25" dirty="0" smtClean="0">
                <a:latin typeface="Arial"/>
                <a:cs typeface="Arial"/>
              </a:rPr>
              <a:t>functions</a:t>
            </a:r>
            <a:r>
              <a:rPr lang="en-US" sz="1200" spc="-30" dirty="0" smtClean="0">
                <a:latin typeface="Arial"/>
                <a:cs typeface="Arial"/>
              </a:rPr>
              <a:t> </a:t>
            </a:r>
            <a:r>
              <a:rPr lang="en-US" sz="1200" spc="-25" dirty="0" smtClean="0">
                <a:latin typeface="Arial"/>
                <a:cs typeface="Arial"/>
              </a:rPr>
              <a:t>that</a:t>
            </a:r>
            <a:r>
              <a:rPr lang="en-US" sz="1200" spc="-55" dirty="0" smtClean="0">
                <a:latin typeface="Arial"/>
                <a:cs typeface="Arial"/>
              </a:rPr>
              <a:t> </a:t>
            </a:r>
            <a:r>
              <a:rPr lang="en-US" sz="1200" spc="-20" dirty="0" smtClean="0">
                <a:latin typeface="Arial"/>
                <a:cs typeface="Arial"/>
              </a:rPr>
              <a:t>compute</a:t>
            </a:r>
            <a:r>
              <a:rPr lang="en-US" sz="1200" spc="-35" dirty="0" smtClean="0">
                <a:latin typeface="Arial"/>
                <a:cs typeface="Arial"/>
              </a:rPr>
              <a:t> </a:t>
            </a:r>
            <a:r>
              <a:rPr lang="en-US" sz="1200" spc="-30" dirty="0" smtClean="0">
                <a:latin typeface="Arial"/>
                <a:cs typeface="Arial"/>
              </a:rPr>
              <a:t>your</a:t>
            </a:r>
            <a:r>
              <a:rPr lang="en-US" sz="1200" spc="-35" dirty="0" smtClean="0">
                <a:latin typeface="Arial"/>
                <a:cs typeface="Arial"/>
              </a:rPr>
              <a:t> </a:t>
            </a:r>
            <a:r>
              <a:rPr lang="en-US" sz="1200" spc="-30" dirty="0" smtClean="0">
                <a:latin typeface="Arial"/>
                <a:cs typeface="Arial"/>
              </a:rPr>
              <a:t>datasets</a:t>
            </a:r>
            <a:r>
              <a:rPr lang="en-US" sz="1200" spc="-25" dirty="0" smtClean="0">
                <a:latin typeface="Arial"/>
                <a:cs typeface="Arial"/>
              </a:rPr>
              <a:t> </a:t>
            </a:r>
            <a:r>
              <a:rPr lang="en-US" sz="1200" spc="-20" dirty="0" smtClean="0">
                <a:latin typeface="Arial"/>
                <a:cs typeface="Arial"/>
              </a:rPr>
              <a:t>are  </a:t>
            </a:r>
            <a:r>
              <a:rPr lang="en-US" sz="1200" spc="-30" dirty="0" smtClean="0">
                <a:latin typeface="Arial"/>
                <a:cs typeface="Arial"/>
              </a:rPr>
              <a:t>expensive </a:t>
            </a:r>
            <a:r>
              <a:rPr lang="en-US" sz="1200" spc="-20" dirty="0" smtClean="0">
                <a:latin typeface="Arial"/>
                <a:cs typeface="Arial"/>
              </a:rPr>
              <a:t>or </a:t>
            </a:r>
            <a:r>
              <a:rPr lang="en-US" sz="1200" spc="-15" dirty="0" smtClean="0">
                <a:latin typeface="Arial"/>
                <a:cs typeface="Arial"/>
              </a:rPr>
              <a:t>it </a:t>
            </a:r>
            <a:r>
              <a:rPr lang="en-US" sz="1200" spc="-30" dirty="0" smtClean="0">
                <a:latin typeface="Arial"/>
                <a:cs typeface="Arial"/>
              </a:rPr>
              <a:t>requires </a:t>
            </a:r>
            <a:r>
              <a:rPr lang="en-US" sz="1200" spc="-5" dirty="0" smtClean="0">
                <a:latin typeface="Arial"/>
                <a:cs typeface="Arial"/>
              </a:rPr>
              <a:t>a </a:t>
            </a:r>
            <a:r>
              <a:rPr lang="en-US" sz="1200" spc="-25" dirty="0" smtClean="0">
                <a:latin typeface="Arial"/>
                <a:cs typeface="Arial"/>
              </a:rPr>
              <a:t>large amount </a:t>
            </a:r>
            <a:r>
              <a:rPr lang="en-US" sz="1200" spc="-10" dirty="0" smtClean="0">
                <a:latin typeface="Arial"/>
                <a:cs typeface="Arial"/>
              </a:rPr>
              <a:t>of</a:t>
            </a:r>
            <a:r>
              <a:rPr lang="en-US" sz="1200" spc="-220" dirty="0" smtClean="0">
                <a:latin typeface="Arial"/>
                <a:cs typeface="Arial"/>
              </a:rPr>
              <a:t> </a:t>
            </a:r>
            <a:r>
              <a:rPr lang="en-US" sz="1200" spc="-25" dirty="0" smtClean="0">
                <a:latin typeface="Arial"/>
                <a:cs typeface="Arial"/>
              </a:rPr>
              <a:t>space.</a:t>
            </a:r>
            <a:endParaRPr lang="en-US" sz="1200" dirty="0" smtClean="0">
              <a:latin typeface="Arial"/>
              <a:cs typeface="Arial"/>
            </a:endParaRPr>
          </a:p>
          <a:p>
            <a:pPr marL="586105" marR="5080" indent="-344805">
              <a:lnSpc>
                <a:spcPct val="95900"/>
              </a:lnSpc>
              <a:spcBef>
                <a:spcPts val="680"/>
              </a:spcBef>
              <a:buFont typeface="Symbol"/>
              <a:buChar char=""/>
              <a:tabLst>
                <a:tab pos="586105" algn="l"/>
                <a:tab pos="586740" algn="l"/>
              </a:tabLst>
            </a:pPr>
            <a:r>
              <a:rPr lang="en-US" sz="1200" spc="-30" dirty="0" smtClean="0">
                <a:latin typeface="Arial"/>
                <a:cs typeface="Arial"/>
              </a:rPr>
              <a:t>If </a:t>
            </a:r>
            <a:r>
              <a:rPr lang="en-US" sz="1200" spc="-35" dirty="0" smtClean="0">
                <a:latin typeface="Arial"/>
                <a:cs typeface="Arial"/>
              </a:rPr>
              <a:t>you </a:t>
            </a:r>
            <a:r>
              <a:rPr lang="en-US" sz="1200" spc="-30" dirty="0" smtClean="0">
                <a:latin typeface="Arial"/>
                <a:cs typeface="Arial"/>
              </a:rPr>
              <a:t>want </a:t>
            </a:r>
            <a:r>
              <a:rPr lang="en-US" sz="1200" spc="-20" dirty="0" smtClean="0">
                <a:latin typeface="Arial"/>
                <a:cs typeface="Arial"/>
              </a:rPr>
              <a:t>fast </a:t>
            </a:r>
            <a:r>
              <a:rPr lang="en-US" sz="1200" spc="-25" dirty="0" smtClean="0">
                <a:latin typeface="Arial"/>
                <a:cs typeface="Arial"/>
              </a:rPr>
              <a:t>recovery, use </a:t>
            </a:r>
            <a:r>
              <a:rPr lang="en-US" sz="1200" spc="-30" dirty="0" smtClean="0">
                <a:latin typeface="Arial"/>
                <a:cs typeface="Arial"/>
              </a:rPr>
              <a:t>the </a:t>
            </a:r>
            <a:r>
              <a:rPr lang="en-US" sz="1200" spc="-25" dirty="0" smtClean="0">
                <a:latin typeface="Arial"/>
                <a:cs typeface="Arial"/>
              </a:rPr>
              <a:t>replicated storage levels. </a:t>
            </a:r>
            <a:r>
              <a:rPr lang="en-US" sz="1200" spc="-20" dirty="0" smtClean="0">
                <a:latin typeface="Arial"/>
                <a:cs typeface="Arial"/>
              </a:rPr>
              <a:t>Note </a:t>
            </a:r>
            <a:r>
              <a:rPr lang="en-US" sz="1200" spc="-25" dirty="0" smtClean="0">
                <a:latin typeface="Arial"/>
                <a:cs typeface="Arial"/>
              </a:rPr>
              <a:t>that all levels </a:t>
            </a:r>
            <a:r>
              <a:rPr lang="en-US" sz="1200" spc="-20" dirty="0" smtClean="0">
                <a:latin typeface="Arial"/>
                <a:cs typeface="Arial"/>
              </a:rPr>
              <a:t>of  </a:t>
            </a:r>
            <a:r>
              <a:rPr lang="en-US" sz="1200" spc="-30" dirty="0" smtClean="0">
                <a:latin typeface="Arial"/>
                <a:cs typeface="Arial"/>
              </a:rPr>
              <a:t>storage </a:t>
            </a:r>
            <a:r>
              <a:rPr lang="en-US" sz="1200" spc="-20" dirty="0" smtClean="0">
                <a:latin typeface="Arial"/>
                <a:cs typeface="Arial"/>
              </a:rPr>
              <a:t>are </a:t>
            </a:r>
            <a:r>
              <a:rPr lang="en-US" sz="1200" spc="-25" dirty="0" smtClean="0">
                <a:latin typeface="Arial"/>
                <a:cs typeface="Arial"/>
              </a:rPr>
              <a:t>fully </a:t>
            </a:r>
            <a:r>
              <a:rPr lang="en-US" sz="1200" spc="-30" dirty="0" smtClean="0">
                <a:latin typeface="Arial"/>
                <a:cs typeface="Arial"/>
              </a:rPr>
              <a:t>fault tolerant, but would </a:t>
            </a:r>
            <a:r>
              <a:rPr lang="en-US" sz="1200" spc="-25" dirty="0" smtClean="0">
                <a:latin typeface="Arial"/>
                <a:cs typeface="Arial"/>
              </a:rPr>
              <a:t>still </a:t>
            </a:r>
            <a:r>
              <a:rPr lang="en-US" sz="1200" spc="-30" dirty="0" smtClean="0">
                <a:latin typeface="Arial"/>
                <a:cs typeface="Arial"/>
              </a:rPr>
              <a:t>require </a:t>
            </a:r>
            <a:r>
              <a:rPr lang="en-US" sz="1200" spc="-20" dirty="0" smtClean="0">
                <a:latin typeface="Arial"/>
                <a:cs typeface="Arial"/>
              </a:rPr>
              <a:t>the </a:t>
            </a:r>
            <a:r>
              <a:rPr lang="en-US" sz="1200" spc="-30" dirty="0" err="1" smtClean="0">
                <a:latin typeface="Arial"/>
                <a:cs typeface="Arial"/>
              </a:rPr>
              <a:t>recomputing</a:t>
            </a:r>
            <a:r>
              <a:rPr lang="en-US" sz="1200" spc="-30" dirty="0" smtClean="0">
                <a:latin typeface="Arial"/>
                <a:cs typeface="Arial"/>
              </a:rPr>
              <a:t> </a:t>
            </a:r>
            <a:r>
              <a:rPr lang="en-US" sz="1200" spc="-20" dirty="0" smtClean="0">
                <a:latin typeface="Arial"/>
                <a:cs typeface="Arial"/>
              </a:rPr>
              <a:t>of </a:t>
            </a:r>
            <a:r>
              <a:rPr lang="en-US" sz="1200" spc="-10" dirty="0" smtClean="0">
                <a:latin typeface="Arial"/>
                <a:cs typeface="Arial"/>
              </a:rPr>
              <a:t>the </a:t>
            </a:r>
            <a:r>
              <a:rPr lang="en-US" sz="1200" spc="-25" dirty="0" smtClean="0">
                <a:latin typeface="Arial"/>
                <a:cs typeface="Arial"/>
              </a:rPr>
              <a:t>data.  </a:t>
            </a:r>
            <a:r>
              <a:rPr lang="en-US" sz="1200" spc="-30" dirty="0" smtClean="0">
                <a:latin typeface="Arial"/>
                <a:cs typeface="Arial"/>
              </a:rPr>
              <a:t>If </a:t>
            </a:r>
            <a:r>
              <a:rPr lang="en-US" sz="1200" spc="-35" dirty="0" smtClean="0">
                <a:latin typeface="Arial"/>
                <a:cs typeface="Arial"/>
              </a:rPr>
              <a:t>you </a:t>
            </a:r>
            <a:r>
              <a:rPr lang="en-US" sz="1200" spc="-25" dirty="0" smtClean="0">
                <a:latin typeface="Arial"/>
                <a:cs typeface="Arial"/>
              </a:rPr>
              <a:t>have </a:t>
            </a:r>
            <a:r>
              <a:rPr lang="en-US" sz="1200" spc="-5" dirty="0" smtClean="0">
                <a:latin typeface="Arial"/>
                <a:cs typeface="Arial"/>
              </a:rPr>
              <a:t>a </a:t>
            </a:r>
            <a:r>
              <a:rPr lang="en-US" sz="1200" spc="-25" dirty="0" smtClean="0">
                <a:latin typeface="Arial"/>
                <a:cs typeface="Arial"/>
              </a:rPr>
              <a:t>replicated copy, you </a:t>
            </a:r>
            <a:r>
              <a:rPr lang="en-US" sz="1200" spc="-15" dirty="0" smtClean="0">
                <a:latin typeface="Arial"/>
                <a:cs typeface="Arial"/>
              </a:rPr>
              <a:t>can </a:t>
            </a:r>
            <a:r>
              <a:rPr lang="en-US" sz="1200" spc="-25" dirty="0" smtClean="0">
                <a:latin typeface="Arial"/>
                <a:cs typeface="Arial"/>
              </a:rPr>
              <a:t>continue </a:t>
            </a:r>
            <a:r>
              <a:rPr lang="en-US" sz="1200" spc="-20" dirty="0" smtClean="0">
                <a:latin typeface="Arial"/>
                <a:cs typeface="Arial"/>
              </a:rPr>
              <a:t>to </a:t>
            </a:r>
            <a:r>
              <a:rPr lang="en-US" sz="1200" spc="-35" dirty="0" smtClean="0">
                <a:latin typeface="Arial"/>
                <a:cs typeface="Arial"/>
              </a:rPr>
              <a:t>work </a:t>
            </a:r>
            <a:r>
              <a:rPr lang="en-US" sz="1200" spc="-30" dirty="0" smtClean="0">
                <a:latin typeface="Arial"/>
                <a:cs typeface="Arial"/>
              </a:rPr>
              <a:t>while </a:t>
            </a:r>
            <a:r>
              <a:rPr lang="en-US" sz="1200" spc="-25" dirty="0" smtClean="0">
                <a:latin typeface="Arial"/>
                <a:cs typeface="Arial"/>
              </a:rPr>
              <a:t>Spark </a:t>
            </a:r>
            <a:r>
              <a:rPr lang="en-US" sz="1200" spc="-15" dirty="0" smtClean="0">
                <a:latin typeface="Arial"/>
                <a:cs typeface="Arial"/>
              </a:rPr>
              <a:t>is  </a:t>
            </a:r>
            <a:r>
              <a:rPr lang="en-US" sz="1200" spc="-30" dirty="0" err="1" smtClean="0">
                <a:latin typeface="Arial"/>
                <a:cs typeface="Arial"/>
              </a:rPr>
              <a:t>recomputing</a:t>
            </a:r>
            <a:r>
              <a:rPr lang="en-US" sz="1200" spc="-30" dirty="0" smtClean="0">
                <a:latin typeface="Arial"/>
                <a:cs typeface="Arial"/>
              </a:rPr>
              <a:t> </a:t>
            </a:r>
            <a:r>
              <a:rPr lang="en-US" sz="1200" spc="-5" dirty="0" smtClean="0">
                <a:latin typeface="Arial"/>
                <a:cs typeface="Arial"/>
              </a:rPr>
              <a:t>a </a:t>
            </a:r>
            <a:r>
              <a:rPr lang="en-US" sz="1200" spc="-20" dirty="0" smtClean="0">
                <a:latin typeface="Arial"/>
                <a:cs typeface="Arial"/>
              </a:rPr>
              <a:t>lost</a:t>
            </a:r>
            <a:r>
              <a:rPr lang="en-US" sz="1200" spc="-120" dirty="0" smtClean="0">
                <a:latin typeface="Arial"/>
                <a:cs typeface="Arial"/>
              </a:rPr>
              <a:t> </a:t>
            </a:r>
            <a:r>
              <a:rPr lang="en-US" sz="1200" spc="-30" dirty="0" smtClean="0">
                <a:latin typeface="Arial"/>
                <a:cs typeface="Arial"/>
              </a:rPr>
              <a:t>partition.</a:t>
            </a:r>
            <a:endParaRPr lang="en-US" sz="1200" dirty="0" smtClean="0">
              <a:latin typeface="Arial"/>
              <a:cs typeface="Arial"/>
            </a:endParaRPr>
          </a:p>
          <a:p>
            <a:pPr marL="586105" marR="51435" indent="-344805">
              <a:lnSpc>
                <a:spcPct val="95900"/>
              </a:lnSpc>
              <a:spcBef>
                <a:spcPts val="695"/>
              </a:spcBef>
              <a:buFont typeface="Symbol"/>
              <a:buChar char=""/>
              <a:tabLst>
                <a:tab pos="586105" algn="l"/>
                <a:tab pos="586740" algn="l"/>
              </a:tabLst>
            </a:pPr>
            <a:r>
              <a:rPr lang="en-US" sz="1200" spc="-20" dirty="0" smtClean="0">
                <a:latin typeface="Arial"/>
                <a:cs typeface="Arial"/>
              </a:rPr>
              <a:t>In </a:t>
            </a:r>
            <a:r>
              <a:rPr lang="en-US" sz="1200" spc="-30" dirty="0" smtClean="0">
                <a:latin typeface="Arial"/>
                <a:cs typeface="Arial"/>
              </a:rPr>
              <a:t>environments with high amounts </a:t>
            </a:r>
            <a:r>
              <a:rPr lang="en-US" sz="1200" spc="-10" dirty="0" smtClean="0">
                <a:latin typeface="Arial"/>
                <a:cs typeface="Arial"/>
              </a:rPr>
              <a:t>of </a:t>
            </a:r>
            <a:r>
              <a:rPr lang="en-US" sz="1200" spc="-20" dirty="0" smtClean="0">
                <a:latin typeface="Arial"/>
                <a:cs typeface="Arial"/>
              </a:rPr>
              <a:t>memory or </a:t>
            </a:r>
            <a:r>
              <a:rPr lang="en-US" sz="1200" spc="-30" dirty="0" smtClean="0">
                <a:latin typeface="Arial"/>
                <a:cs typeface="Arial"/>
              </a:rPr>
              <a:t>multiple applications, </a:t>
            </a:r>
            <a:r>
              <a:rPr lang="en-US" sz="1200" spc="-15" dirty="0" smtClean="0">
                <a:latin typeface="Arial"/>
                <a:cs typeface="Arial"/>
              </a:rPr>
              <a:t>the  </a:t>
            </a:r>
            <a:r>
              <a:rPr lang="en-US" sz="1200" spc="-30" dirty="0" smtClean="0">
                <a:latin typeface="Arial"/>
                <a:cs typeface="Arial"/>
              </a:rPr>
              <a:t>experimental </a:t>
            </a:r>
            <a:r>
              <a:rPr lang="en-US" sz="1200" spc="-25" dirty="0" smtClean="0">
                <a:latin typeface="Arial"/>
                <a:cs typeface="Arial"/>
              </a:rPr>
              <a:t>OFF_HEAP mode </a:t>
            </a:r>
            <a:r>
              <a:rPr lang="en-US" sz="1200" spc="-30" dirty="0" smtClean="0">
                <a:latin typeface="Arial"/>
                <a:cs typeface="Arial"/>
              </a:rPr>
              <a:t>has </a:t>
            </a:r>
            <a:r>
              <a:rPr lang="en-US" sz="1200" spc="-25" dirty="0" smtClean="0">
                <a:latin typeface="Arial"/>
                <a:cs typeface="Arial"/>
              </a:rPr>
              <a:t>several </a:t>
            </a:r>
            <a:r>
              <a:rPr lang="en-US" sz="1200" spc="-30" dirty="0" smtClean="0">
                <a:latin typeface="Arial"/>
                <a:cs typeface="Arial"/>
              </a:rPr>
              <a:t>advantages. </a:t>
            </a:r>
            <a:r>
              <a:rPr lang="en-US" sz="1200" spc="-20" dirty="0" smtClean="0">
                <a:latin typeface="Arial"/>
                <a:cs typeface="Arial"/>
              </a:rPr>
              <a:t>Use </a:t>
            </a:r>
            <a:r>
              <a:rPr lang="en-US" sz="1200" spc="-25" dirty="0" smtClean="0">
                <a:latin typeface="Arial"/>
                <a:cs typeface="Arial"/>
              </a:rPr>
              <a:t>Tachyon </a:t>
            </a:r>
            <a:r>
              <a:rPr lang="en-US" sz="1200" spc="-15" dirty="0" smtClean="0">
                <a:latin typeface="Arial"/>
                <a:cs typeface="Arial"/>
              </a:rPr>
              <a:t>if </a:t>
            </a:r>
            <a:r>
              <a:rPr lang="en-US" sz="1200" spc="-25" dirty="0" smtClean="0">
                <a:latin typeface="Arial"/>
                <a:cs typeface="Arial"/>
              </a:rPr>
              <a:t>your  </a:t>
            </a:r>
            <a:r>
              <a:rPr lang="en-US" sz="1200" spc="-30" dirty="0" smtClean="0">
                <a:latin typeface="Arial"/>
                <a:cs typeface="Arial"/>
              </a:rPr>
              <a:t>environment </a:t>
            </a:r>
            <a:r>
              <a:rPr lang="en-US" sz="1200" spc="-20" dirty="0" smtClean="0">
                <a:latin typeface="Arial"/>
                <a:cs typeface="Arial"/>
              </a:rPr>
              <a:t>has </a:t>
            </a:r>
            <a:r>
              <a:rPr lang="en-US" sz="1200" spc="-25" dirty="0" smtClean="0">
                <a:latin typeface="Arial"/>
                <a:cs typeface="Arial"/>
              </a:rPr>
              <a:t>high </a:t>
            </a:r>
            <a:r>
              <a:rPr lang="en-US" sz="1200" spc="-30" dirty="0" smtClean="0">
                <a:latin typeface="Arial"/>
                <a:cs typeface="Arial"/>
              </a:rPr>
              <a:t>amounts </a:t>
            </a:r>
            <a:r>
              <a:rPr lang="en-US" sz="1200" spc="-20" dirty="0" smtClean="0">
                <a:latin typeface="Arial"/>
                <a:cs typeface="Arial"/>
              </a:rPr>
              <a:t>of memory or </a:t>
            </a:r>
            <a:r>
              <a:rPr lang="en-US" sz="1200" spc="-25" dirty="0" smtClean="0">
                <a:latin typeface="Arial"/>
                <a:cs typeface="Arial"/>
              </a:rPr>
              <a:t>multiple applications. </a:t>
            </a:r>
            <a:r>
              <a:rPr lang="en-US" sz="1200" spc="-30" dirty="0" smtClean="0">
                <a:latin typeface="Arial"/>
                <a:cs typeface="Arial"/>
              </a:rPr>
              <a:t>It allows </a:t>
            </a:r>
            <a:r>
              <a:rPr lang="en-US" sz="1200" spc="-25" dirty="0" smtClean="0">
                <a:latin typeface="Arial"/>
                <a:cs typeface="Arial"/>
              </a:rPr>
              <a:t>you  </a:t>
            </a:r>
            <a:r>
              <a:rPr lang="en-US" sz="1200" spc="-20" dirty="0" smtClean="0">
                <a:latin typeface="Arial"/>
                <a:cs typeface="Arial"/>
              </a:rPr>
              <a:t>to </a:t>
            </a:r>
            <a:r>
              <a:rPr lang="en-US" sz="1200" spc="-25" dirty="0" smtClean="0">
                <a:latin typeface="Arial"/>
                <a:cs typeface="Arial"/>
              </a:rPr>
              <a:t>share </a:t>
            </a:r>
            <a:r>
              <a:rPr lang="en-US" sz="1200" spc="-20" dirty="0" smtClean="0">
                <a:latin typeface="Arial"/>
                <a:cs typeface="Arial"/>
              </a:rPr>
              <a:t>the </a:t>
            </a:r>
            <a:r>
              <a:rPr lang="en-US" sz="1200" spc="-25" dirty="0" smtClean="0">
                <a:latin typeface="Arial"/>
                <a:cs typeface="Arial"/>
              </a:rPr>
              <a:t>same </a:t>
            </a:r>
            <a:r>
              <a:rPr lang="en-US" sz="1200" spc="-30" dirty="0" smtClean="0">
                <a:latin typeface="Arial"/>
                <a:cs typeface="Arial"/>
              </a:rPr>
              <a:t>pool </a:t>
            </a:r>
            <a:r>
              <a:rPr lang="en-US" sz="1200" spc="-20" dirty="0" smtClean="0">
                <a:latin typeface="Arial"/>
                <a:cs typeface="Arial"/>
              </a:rPr>
              <a:t>of memory and </a:t>
            </a:r>
            <a:r>
              <a:rPr lang="en-US" sz="1200" spc="-25" dirty="0" smtClean="0">
                <a:latin typeface="Arial"/>
                <a:cs typeface="Arial"/>
              </a:rPr>
              <a:t>significantly reduces </a:t>
            </a:r>
            <a:r>
              <a:rPr lang="en-US" sz="1200" spc="-30" dirty="0" smtClean="0">
                <a:latin typeface="Arial"/>
                <a:cs typeface="Arial"/>
              </a:rPr>
              <a:t>garbage </a:t>
            </a:r>
            <a:r>
              <a:rPr lang="en-US" sz="1200" spc="-25" dirty="0" smtClean="0">
                <a:latin typeface="Arial"/>
                <a:cs typeface="Arial"/>
              </a:rPr>
              <a:t>collection  </a:t>
            </a:r>
            <a:r>
              <a:rPr lang="en-US" sz="1200" spc="-30" dirty="0" smtClean="0">
                <a:latin typeface="Arial"/>
                <a:cs typeface="Arial"/>
              </a:rPr>
              <a:t>costs.</a:t>
            </a:r>
            <a:r>
              <a:rPr lang="en-US" sz="1200" spc="-5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cached</a:t>
            </a:r>
            <a:r>
              <a:rPr lang="en-US" sz="1200" spc="-60" dirty="0" smtClean="0">
                <a:latin typeface="Arial"/>
                <a:cs typeface="Arial"/>
              </a:rPr>
              <a:t> </a:t>
            </a:r>
            <a:r>
              <a:rPr lang="en-US" sz="1200" spc="-25" dirty="0" smtClean="0">
                <a:latin typeface="Arial"/>
                <a:cs typeface="Arial"/>
              </a:rPr>
              <a:t>data</a:t>
            </a:r>
            <a:r>
              <a:rPr lang="en-US" sz="1200" spc="-60" dirty="0" smtClean="0">
                <a:latin typeface="Arial"/>
                <a:cs typeface="Arial"/>
              </a:rPr>
              <a:t> </a:t>
            </a:r>
            <a:r>
              <a:rPr lang="en-US" sz="1200" spc="-5" dirty="0" smtClean="0">
                <a:latin typeface="Arial"/>
                <a:cs typeface="Arial"/>
              </a:rPr>
              <a:t>is</a:t>
            </a:r>
            <a:r>
              <a:rPr lang="en-US" sz="1200" spc="-50" dirty="0" smtClean="0">
                <a:latin typeface="Arial"/>
                <a:cs typeface="Arial"/>
              </a:rPr>
              <a:t> </a:t>
            </a:r>
            <a:r>
              <a:rPr lang="en-US" sz="1200" spc="-20" dirty="0" smtClean="0">
                <a:latin typeface="Arial"/>
                <a:cs typeface="Arial"/>
              </a:rPr>
              <a:t>not</a:t>
            </a:r>
            <a:r>
              <a:rPr lang="en-US" sz="1200" spc="-55" dirty="0" smtClean="0">
                <a:latin typeface="Arial"/>
                <a:cs typeface="Arial"/>
              </a:rPr>
              <a:t> </a:t>
            </a:r>
            <a:r>
              <a:rPr lang="en-US" sz="1200" spc="-25" dirty="0" smtClean="0">
                <a:latin typeface="Arial"/>
                <a:cs typeface="Arial"/>
              </a:rPr>
              <a:t>lost</a:t>
            </a:r>
            <a:r>
              <a:rPr lang="en-US" sz="1200" spc="-35" dirty="0" smtClean="0">
                <a:latin typeface="Arial"/>
                <a:cs typeface="Arial"/>
              </a:rPr>
              <a:t> </a:t>
            </a:r>
            <a:r>
              <a:rPr lang="en-US" sz="1200" spc="-15" dirty="0" smtClean="0">
                <a:latin typeface="Arial"/>
                <a:cs typeface="Arial"/>
              </a:rPr>
              <a:t>if</a:t>
            </a:r>
            <a:r>
              <a:rPr lang="en-US" sz="1200" spc="-55"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25" dirty="0" smtClean="0">
                <a:latin typeface="Arial"/>
                <a:cs typeface="Arial"/>
              </a:rPr>
              <a:t>individual</a:t>
            </a:r>
            <a:r>
              <a:rPr lang="en-US" sz="1200" spc="-50" dirty="0" smtClean="0">
                <a:latin typeface="Arial"/>
                <a:cs typeface="Arial"/>
              </a:rPr>
              <a:t> </a:t>
            </a:r>
            <a:r>
              <a:rPr lang="en-US" sz="1200" spc="-25" dirty="0" smtClean="0">
                <a:latin typeface="Arial"/>
                <a:cs typeface="Arial"/>
              </a:rPr>
              <a:t>executors</a:t>
            </a:r>
            <a:r>
              <a:rPr lang="en-US" sz="1200" spc="-30" dirty="0" smtClean="0">
                <a:latin typeface="Arial"/>
                <a:cs typeface="Arial"/>
              </a:rPr>
              <a:t> </a:t>
            </a:r>
            <a:r>
              <a:rPr lang="en-US" sz="1200" spc="-25" dirty="0" smtClean="0">
                <a:latin typeface="Arial"/>
                <a:cs typeface="Arial"/>
              </a:rPr>
              <a:t>crash.</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29</a:t>
            </a:fld>
            <a:endParaRPr lang="fr-FR"/>
          </a:p>
        </p:txBody>
      </p:sp>
    </p:spTree>
    <p:extLst>
      <p:ext uri="{BB962C8B-B14F-4D97-AF65-F5344CB8AC3E}">
        <p14:creationId xmlns:p14="http://schemas.microsoft.com/office/powerpoint/2010/main" val="2012780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15620">
              <a:lnSpc>
                <a:spcPts val="1610"/>
              </a:lnSpc>
              <a:spcBef>
                <a:spcPts val="660"/>
              </a:spcBef>
            </a:pPr>
            <a:r>
              <a:rPr lang="en-US" sz="1200" spc="-20" dirty="0" smtClean="0">
                <a:latin typeface="Arial"/>
                <a:cs typeface="Arial"/>
              </a:rPr>
              <a:t>On </a:t>
            </a:r>
            <a:r>
              <a:rPr lang="en-US" sz="1200" spc="-25" dirty="0" smtClean="0">
                <a:latin typeface="Arial"/>
                <a:cs typeface="Arial"/>
              </a:rPr>
              <a:t>this page </a:t>
            </a:r>
            <a:r>
              <a:rPr lang="en-US" sz="1200" spc="-20" dirty="0" smtClean="0">
                <a:latin typeface="Arial"/>
                <a:cs typeface="Arial"/>
              </a:rPr>
              <a:t>and the </a:t>
            </a:r>
            <a:r>
              <a:rPr lang="en-US" sz="1200" spc="-25" dirty="0" smtClean="0">
                <a:latin typeface="Arial"/>
                <a:cs typeface="Arial"/>
              </a:rPr>
              <a:t>next, you </a:t>
            </a:r>
            <a:r>
              <a:rPr lang="en-US" sz="1200" spc="-30" dirty="0" smtClean="0">
                <a:latin typeface="Arial"/>
                <a:cs typeface="Arial"/>
              </a:rPr>
              <a:t>will </a:t>
            </a:r>
            <a:r>
              <a:rPr lang="en-US" sz="1200" spc="-25" dirty="0" smtClean="0">
                <a:latin typeface="Arial"/>
                <a:cs typeface="Arial"/>
              </a:rPr>
              <a:t>review</a:t>
            </a:r>
            <a:r>
              <a:rPr lang="en-US" sz="1200" spc="-295" dirty="0" smtClean="0">
                <a:latin typeface="Arial"/>
                <a:cs typeface="Arial"/>
              </a:rPr>
              <a:t> </a:t>
            </a:r>
            <a:r>
              <a:rPr lang="en-US" sz="1200" spc="-25" dirty="0" smtClean="0">
                <a:latin typeface="Arial"/>
                <a:cs typeface="Arial"/>
              </a:rPr>
              <a:t>Spark shared variables </a:t>
            </a:r>
            <a:r>
              <a:rPr lang="en-US" sz="1200" spc="-20" dirty="0" smtClean="0">
                <a:latin typeface="Arial"/>
                <a:cs typeface="Arial"/>
              </a:rPr>
              <a:t>and </a:t>
            </a:r>
            <a:r>
              <a:rPr lang="en-US" sz="1200" spc="-30" dirty="0" smtClean="0">
                <a:latin typeface="Arial"/>
                <a:cs typeface="Arial"/>
              </a:rPr>
              <a:t>the </a:t>
            </a:r>
            <a:r>
              <a:rPr lang="en-US" sz="1200" spc="-25" dirty="0" smtClean="0">
                <a:latin typeface="Arial"/>
                <a:cs typeface="Arial"/>
              </a:rPr>
              <a:t>type </a:t>
            </a:r>
            <a:r>
              <a:rPr lang="en-US" sz="1200" spc="-20" dirty="0" smtClean="0">
                <a:latin typeface="Arial"/>
                <a:cs typeface="Arial"/>
              </a:rPr>
              <a:t>of  </a:t>
            </a:r>
            <a:r>
              <a:rPr lang="en-US" sz="1200" spc="-30" dirty="0" smtClean="0">
                <a:latin typeface="Arial"/>
                <a:cs typeface="Arial"/>
              </a:rPr>
              <a:t>operations </a:t>
            </a:r>
            <a:r>
              <a:rPr lang="en-US" sz="1200" spc="-25" dirty="0" smtClean="0">
                <a:latin typeface="Arial"/>
                <a:cs typeface="Arial"/>
              </a:rPr>
              <a:t>you </a:t>
            </a:r>
            <a:r>
              <a:rPr lang="en-US" sz="1200" spc="-15" dirty="0" smtClean="0">
                <a:latin typeface="Arial"/>
                <a:cs typeface="Arial"/>
              </a:rPr>
              <a:t>can </a:t>
            </a:r>
            <a:r>
              <a:rPr lang="en-US" sz="1200" spc="-25" dirty="0" smtClean="0">
                <a:latin typeface="Arial"/>
                <a:cs typeface="Arial"/>
              </a:rPr>
              <a:t>do on key-value</a:t>
            </a:r>
            <a:r>
              <a:rPr lang="en-US" sz="1200" spc="-135" dirty="0" smtClean="0">
                <a:latin typeface="Arial"/>
                <a:cs typeface="Arial"/>
              </a:rPr>
              <a:t> </a:t>
            </a:r>
            <a:r>
              <a:rPr lang="en-US" sz="1200" spc="-20" dirty="0" smtClean="0">
                <a:latin typeface="Arial"/>
                <a:cs typeface="Arial"/>
              </a:rPr>
              <a:t>pairs.</a:t>
            </a:r>
            <a:endParaRPr lang="en-US" sz="1200" dirty="0" smtClean="0">
              <a:latin typeface="Arial"/>
              <a:cs typeface="Arial"/>
            </a:endParaRPr>
          </a:p>
          <a:p>
            <a:pPr marL="12700" marR="5080">
              <a:lnSpc>
                <a:spcPct val="96200"/>
              </a:lnSpc>
              <a:spcBef>
                <a:spcPts val="555"/>
              </a:spcBef>
            </a:pPr>
            <a:r>
              <a:rPr lang="en-US" sz="1200" spc="-30" dirty="0" smtClean="0">
                <a:latin typeface="Arial"/>
                <a:cs typeface="Arial"/>
              </a:rPr>
              <a:t>Spark provides </a:t>
            </a:r>
            <a:r>
              <a:rPr lang="en-US" sz="1200" spc="-20" dirty="0" smtClean="0">
                <a:latin typeface="Arial"/>
                <a:cs typeface="Arial"/>
              </a:rPr>
              <a:t>two </a:t>
            </a:r>
            <a:r>
              <a:rPr lang="en-US" sz="1200" spc="-25" dirty="0" smtClean="0">
                <a:latin typeface="Arial"/>
                <a:cs typeface="Arial"/>
              </a:rPr>
              <a:t>limited types </a:t>
            </a:r>
            <a:r>
              <a:rPr lang="en-US" sz="1200" spc="-20" dirty="0" smtClean="0">
                <a:latin typeface="Arial"/>
                <a:cs typeface="Arial"/>
              </a:rPr>
              <a:t>of shared </a:t>
            </a:r>
            <a:r>
              <a:rPr lang="en-US" sz="1200" spc="-25" dirty="0" smtClean="0">
                <a:latin typeface="Arial"/>
                <a:cs typeface="Arial"/>
              </a:rPr>
              <a:t>variables </a:t>
            </a:r>
            <a:r>
              <a:rPr lang="en-US" sz="1200" spc="-20" dirty="0" smtClean="0">
                <a:latin typeface="Arial"/>
                <a:cs typeface="Arial"/>
              </a:rPr>
              <a:t>for </a:t>
            </a:r>
            <a:r>
              <a:rPr lang="en-US" sz="1200" spc="-25" dirty="0" smtClean="0">
                <a:latin typeface="Arial"/>
                <a:cs typeface="Arial"/>
              </a:rPr>
              <a:t>common usage </a:t>
            </a:r>
            <a:r>
              <a:rPr lang="en-US" sz="1200" spc="-30" dirty="0" smtClean="0">
                <a:latin typeface="Arial"/>
                <a:cs typeface="Arial"/>
              </a:rPr>
              <a:t>patterns:  broadcast </a:t>
            </a:r>
            <a:r>
              <a:rPr lang="en-US" sz="1200" spc="-25" dirty="0" smtClean="0">
                <a:latin typeface="Arial"/>
                <a:cs typeface="Arial"/>
              </a:rPr>
              <a:t>variables </a:t>
            </a:r>
            <a:r>
              <a:rPr lang="en-US" sz="1200" spc="-30" dirty="0" smtClean="0">
                <a:latin typeface="Arial"/>
                <a:cs typeface="Arial"/>
              </a:rPr>
              <a:t>and accumulators. </a:t>
            </a:r>
            <a:r>
              <a:rPr lang="en-US" sz="1200" spc="-25" dirty="0" smtClean="0">
                <a:latin typeface="Arial"/>
                <a:cs typeface="Arial"/>
              </a:rPr>
              <a:t>Normally, </a:t>
            </a:r>
            <a:r>
              <a:rPr lang="en-US" sz="1200" spc="-30" dirty="0" smtClean="0">
                <a:latin typeface="Arial"/>
                <a:cs typeface="Arial"/>
              </a:rPr>
              <a:t>when </a:t>
            </a:r>
            <a:r>
              <a:rPr lang="en-US" sz="1200" spc="-5" dirty="0" smtClean="0">
                <a:latin typeface="Arial"/>
                <a:cs typeface="Arial"/>
              </a:rPr>
              <a:t>a </a:t>
            </a:r>
            <a:r>
              <a:rPr lang="en-US" sz="1200" spc="-25" dirty="0" smtClean="0">
                <a:latin typeface="Arial"/>
                <a:cs typeface="Arial"/>
              </a:rPr>
              <a:t>function </a:t>
            </a:r>
            <a:r>
              <a:rPr lang="en-US" sz="1200" spc="-15" dirty="0" smtClean="0">
                <a:latin typeface="Arial"/>
                <a:cs typeface="Arial"/>
              </a:rPr>
              <a:t>is </a:t>
            </a:r>
            <a:r>
              <a:rPr lang="en-US" sz="1200" spc="-25" dirty="0" smtClean="0">
                <a:latin typeface="Arial"/>
                <a:cs typeface="Arial"/>
              </a:rPr>
              <a:t>passed from </a:t>
            </a:r>
            <a:r>
              <a:rPr lang="en-US" sz="1200" spc="-15" dirty="0" smtClean="0">
                <a:latin typeface="Arial"/>
                <a:cs typeface="Arial"/>
              </a:rPr>
              <a:t>the  </a:t>
            </a:r>
            <a:r>
              <a:rPr lang="en-US" sz="1200" spc="-25" dirty="0" smtClean="0">
                <a:latin typeface="Arial"/>
                <a:cs typeface="Arial"/>
              </a:rPr>
              <a:t>driver </a:t>
            </a:r>
            <a:r>
              <a:rPr lang="en-US" sz="1200" spc="-20" dirty="0" smtClean="0">
                <a:latin typeface="Arial"/>
                <a:cs typeface="Arial"/>
              </a:rPr>
              <a:t>to </a:t>
            </a:r>
            <a:r>
              <a:rPr lang="en-US" sz="1200" spc="-5" dirty="0" smtClean="0">
                <a:latin typeface="Arial"/>
                <a:cs typeface="Arial"/>
              </a:rPr>
              <a:t>a </a:t>
            </a:r>
            <a:r>
              <a:rPr lang="en-US" sz="1200" spc="-30" dirty="0" smtClean="0">
                <a:latin typeface="Arial"/>
                <a:cs typeface="Arial"/>
              </a:rPr>
              <a:t>worker, </a:t>
            </a:r>
            <a:r>
              <a:rPr lang="en-US" sz="1200" spc="-5" dirty="0" smtClean="0">
                <a:latin typeface="Arial"/>
                <a:cs typeface="Arial"/>
              </a:rPr>
              <a:t>a </a:t>
            </a:r>
            <a:r>
              <a:rPr lang="en-US" sz="1200" spc="-30" dirty="0" smtClean="0">
                <a:latin typeface="Arial"/>
                <a:cs typeface="Arial"/>
              </a:rPr>
              <a:t>separate </a:t>
            </a:r>
            <a:r>
              <a:rPr lang="en-US" sz="1200" spc="-20" dirty="0" smtClean="0">
                <a:latin typeface="Arial"/>
                <a:cs typeface="Arial"/>
              </a:rPr>
              <a:t>copy of </a:t>
            </a:r>
            <a:r>
              <a:rPr lang="en-US" sz="1200" spc="-30" dirty="0" smtClean="0">
                <a:latin typeface="Arial"/>
                <a:cs typeface="Arial"/>
              </a:rPr>
              <a:t>the variables </a:t>
            </a:r>
            <a:r>
              <a:rPr lang="en-US" sz="1200" spc="-20" dirty="0" smtClean="0">
                <a:latin typeface="Arial"/>
                <a:cs typeface="Arial"/>
              </a:rPr>
              <a:t>are </a:t>
            </a:r>
            <a:r>
              <a:rPr lang="en-US" sz="1200" spc="-25" dirty="0" smtClean="0">
                <a:latin typeface="Arial"/>
                <a:cs typeface="Arial"/>
              </a:rPr>
              <a:t>used </a:t>
            </a:r>
            <a:r>
              <a:rPr lang="en-US" sz="1200" spc="-15" dirty="0" smtClean="0">
                <a:latin typeface="Arial"/>
                <a:cs typeface="Arial"/>
              </a:rPr>
              <a:t>for </a:t>
            </a:r>
            <a:r>
              <a:rPr lang="en-US" sz="1200" spc="-25" dirty="0" smtClean="0">
                <a:latin typeface="Arial"/>
                <a:cs typeface="Arial"/>
              </a:rPr>
              <a:t>each </a:t>
            </a:r>
            <a:r>
              <a:rPr lang="en-US" sz="1200" spc="-30" dirty="0" smtClean="0">
                <a:latin typeface="Arial"/>
                <a:cs typeface="Arial"/>
              </a:rPr>
              <a:t>worker.</a:t>
            </a:r>
            <a:r>
              <a:rPr lang="en-US" sz="1200" spc="-250" dirty="0" smtClean="0">
                <a:latin typeface="Arial"/>
                <a:cs typeface="Arial"/>
              </a:rPr>
              <a:t> </a:t>
            </a:r>
            <a:r>
              <a:rPr lang="en-US" sz="1200" spc="-25" dirty="0" smtClean="0">
                <a:latin typeface="Arial"/>
                <a:cs typeface="Arial"/>
              </a:rPr>
              <a:t>Broadcast  </a:t>
            </a:r>
            <a:r>
              <a:rPr lang="en-US" sz="1200" spc="-30" dirty="0" smtClean="0">
                <a:latin typeface="Arial"/>
                <a:cs typeface="Arial"/>
              </a:rPr>
              <a:t>variables </a:t>
            </a:r>
            <a:r>
              <a:rPr lang="en-US" sz="1200" spc="-25" dirty="0" smtClean="0">
                <a:latin typeface="Arial"/>
                <a:cs typeface="Arial"/>
              </a:rPr>
              <a:t>allow each machine </a:t>
            </a:r>
            <a:r>
              <a:rPr lang="en-US" sz="1200" spc="-20" dirty="0" smtClean="0">
                <a:latin typeface="Arial"/>
                <a:cs typeface="Arial"/>
              </a:rPr>
              <a:t>to </a:t>
            </a:r>
            <a:r>
              <a:rPr lang="en-US" sz="1200" spc="-35" dirty="0" smtClean="0">
                <a:latin typeface="Arial"/>
                <a:cs typeface="Arial"/>
              </a:rPr>
              <a:t>work </a:t>
            </a:r>
            <a:r>
              <a:rPr lang="en-US" sz="1200" spc="-25" dirty="0" smtClean="0">
                <a:latin typeface="Arial"/>
                <a:cs typeface="Arial"/>
              </a:rPr>
              <a:t>with </a:t>
            </a:r>
            <a:r>
              <a:rPr lang="en-US" sz="1200" spc="-5" dirty="0" smtClean="0">
                <a:latin typeface="Arial"/>
                <a:cs typeface="Arial"/>
              </a:rPr>
              <a:t>a </a:t>
            </a:r>
            <a:r>
              <a:rPr lang="en-US" sz="1200" spc="-25" dirty="0" smtClean="0">
                <a:latin typeface="Arial"/>
                <a:cs typeface="Arial"/>
              </a:rPr>
              <a:t>read-only variable cached on each  </a:t>
            </a:r>
            <a:r>
              <a:rPr lang="en-US" sz="1200" spc="-30" dirty="0" smtClean="0">
                <a:latin typeface="Arial"/>
                <a:cs typeface="Arial"/>
              </a:rPr>
              <a:t>machine. </a:t>
            </a:r>
            <a:r>
              <a:rPr lang="en-US" sz="1200" spc="-20" dirty="0" smtClean="0">
                <a:latin typeface="Arial"/>
                <a:cs typeface="Arial"/>
              </a:rPr>
              <a:t>Spark </a:t>
            </a:r>
            <a:r>
              <a:rPr lang="en-US" sz="1200" spc="-30" dirty="0" smtClean="0">
                <a:latin typeface="Arial"/>
                <a:cs typeface="Arial"/>
              </a:rPr>
              <a:t>attempts </a:t>
            </a:r>
            <a:r>
              <a:rPr lang="en-US" sz="1200" spc="-5" dirty="0" smtClean="0">
                <a:latin typeface="Arial"/>
                <a:cs typeface="Arial"/>
              </a:rPr>
              <a:t>to </a:t>
            </a:r>
            <a:r>
              <a:rPr lang="en-US" sz="1200" spc="-25" dirty="0" smtClean="0">
                <a:latin typeface="Arial"/>
                <a:cs typeface="Arial"/>
              </a:rPr>
              <a:t>distribute broadcast variables using </a:t>
            </a:r>
            <a:r>
              <a:rPr lang="en-US" sz="1200" spc="-30" dirty="0" smtClean="0">
                <a:latin typeface="Arial"/>
                <a:cs typeface="Arial"/>
              </a:rPr>
              <a:t>efficient </a:t>
            </a:r>
            <a:r>
              <a:rPr lang="en-US" sz="1200" spc="-25" dirty="0" smtClean="0">
                <a:latin typeface="Arial"/>
                <a:cs typeface="Arial"/>
              </a:rPr>
              <a:t>algorithms. </a:t>
            </a:r>
            <a:r>
              <a:rPr lang="en-US" sz="1200" spc="-15" dirty="0" smtClean="0">
                <a:latin typeface="Arial"/>
                <a:cs typeface="Arial"/>
              </a:rPr>
              <a:t>As  </a:t>
            </a:r>
            <a:r>
              <a:rPr lang="en-US" sz="1200" spc="-25" dirty="0" smtClean="0">
                <a:latin typeface="Arial"/>
                <a:cs typeface="Arial"/>
              </a:rPr>
              <a:t>an example, </a:t>
            </a:r>
            <a:r>
              <a:rPr lang="en-US" sz="1200" spc="-30" dirty="0" smtClean="0">
                <a:latin typeface="Arial"/>
                <a:cs typeface="Arial"/>
              </a:rPr>
              <a:t>broadcast </a:t>
            </a:r>
            <a:r>
              <a:rPr lang="en-US" sz="1200" spc="-25" dirty="0" smtClean="0">
                <a:latin typeface="Arial"/>
                <a:cs typeface="Arial"/>
              </a:rPr>
              <a:t>variables can be </a:t>
            </a:r>
            <a:r>
              <a:rPr lang="en-US" sz="1200" spc="-30" dirty="0" smtClean="0">
                <a:latin typeface="Arial"/>
                <a:cs typeface="Arial"/>
              </a:rPr>
              <a:t>used </a:t>
            </a:r>
            <a:r>
              <a:rPr lang="en-US" sz="1200" spc="-20" dirty="0" smtClean="0">
                <a:latin typeface="Arial"/>
                <a:cs typeface="Arial"/>
              </a:rPr>
              <a:t>to </a:t>
            </a:r>
            <a:r>
              <a:rPr lang="en-US" sz="1200" spc="-25" dirty="0" smtClean="0">
                <a:latin typeface="Arial"/>
                <a:cs typeface="Arial"/>
              </a:rPr>
              <a:t>give </a:t>
            </a:r>
            <a:r>
              <a:rPr lang="en-US" sz="1200" spc="-20" dirty="0" smtClean="0">
                <a:latin typeface="Arial"/>
                <a:cs typeface="Arial"/>
              </a:rPr>
              <a:t>every </a:t>
            </a:r>
            <a:r>
              <a:rPr lang="en-US" sz="1200" spc="-25" dirty="0" smtClean="0">
                <a:latin typeface="Arial"/>
                <a:cs typeface="Arial"/>
              </a:rPr>
              <a:t>node </a:t>
            </a:r>
            <a:r>
              <a:rPr lang="en-US" sz="1200" spc="-5" dirty="0" smtClean="0">
                <a:latin typeface="Arial"/>
                <a:cs typeface="Arial"/>
              </a:rPr>
              <a:t>a </a:t>
            </a:r>
            <a:r>
              <a:rPr lang="en-US" sz="1200" spc="-15" dirty="0" smtClean="0">
                <a:latin typeface="Arial"/>
                <a:cs typeface="Arial"/>
              </a:rPr>
              <a:t>copy </a:t>
            </a:r>
            <a:r>
              <a:rPr lang="en-US" sz="1200" spc="-20" dirty="0" smtClean="0">
                <a:latin typeface="Arial"/>
                <a:cs typeface="Arial"/>
              </a:rPr>
              <a:t>of </a:t>
            </a:r>
            <a:r>
              <a:rPr lang="en-US" sz="1200" spc="-5" dirty="0" smtClean="0">
                <a:latin typeface="Arial"/>
                <a:cs typeface="Arial"/>
              </a:rPr>
              <a:t>a </a:t>
            </a:r>
            <a:r>
              <a:rPr lang="en-US" sz="1200" spc="-15" dirty="0" smtClean="0">
                <a:latin typeface="Arial"/>
                <a:cs typeface="Arial"/>
              </a:rPr>
              <a:t>large  </a:t>
            </a:r>
            <a:r>
              <a:rPr lang="en-US" sz="1200" spc="-30" dirty="0" smtClean="0">
                <a:latin typeface="Arial"/>
                <a:cs typeface="Arial"/>
              </a:rPr>
              <a:t>dataset</a:t>
            </a:r>
            <a:r>
              <a:rPr lang="en-US" sz="1200" spc="-35" dirty="0" smtClean="0">
                <a:latin typeface="Arial"/>
                <a:cs typeface="Arial"/>
              </a:rPr>
              <a:t> </a:t>
            </a:r>
            <a:r>
              <a:rPr lang="en-US" sz="1200" spc="-30" dirty="0" smtClean="0">
                <a:latin typeface="Arial"/>
                <a:cs typeface="Arial"/>
              </a:rPr>
              <a:t>efficiently.</a:t>
            </a:r>
            <a:endParaRPr lang="en-US" sz="1200" dirty="0" smtClean="0">
              <a:latin typeface="Arial"/>
              <a:cs typeface="Arial"/>
            </a:endParaRPr>
          </a:p>
          <a:p>
            <a:pPr marL="12700" marR="50165">
              <a:lnSpc>
                <a:spcPct val="95900"/>
              </a:lnSpc>
              <a:spcBef>
                <a:spcPts val="600"/>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other</a:t>
            </a:r>
            <a:r>
              <a:rPr lang="en-US" sz="1200" spc="-30" dirty="0" smtClean="0">
                <a:latin typeface="Arial"/>
                <a:cs typeface="Arial"/>
              </a:rPr>
              <a:t> </a:t>
            </a:r>
            <a:r>
              <a:rPr lang="en-US" sz="1200" spc="-25" dirty="0" smtClean="0">
                <a:latin typeface="Arial"/>
                <a:cs typeface="Arial"/>
              </a:rPr>
              <a:t>shared</a:t>
            </a:r>
            <a:r>
              <a:rPr lang="en-US" sz="1200" spc="-60" dirty="0" smtClean="0">
                <a:latin typeface="Arial"/>
                <a:cs typeface="Arial"/>
              </a:rPr>
              <a:t> </a:t>
            </a:r>
            <a:r>
              <a:rPr lang="en-US" sz="1200" spc="-25" dirty="0" smtClean="0">
                <a:latin typeface="Arial"/>
                <a:cs typeface="Arial"/>
              </a:rPr>
              <a:t>variables</a:t>
            </a:r>
            <a:r>
              <a:rPr lang="en-US" sz="1200" spc="-50" dirty="0" smtClean="0">
                <a:latin typeface="Arial"/>
                <a:cs typeface="Arial"/>
              </a:rPr>
              <a:t> </a:t>
            </a:r>
            <a:r>
              <a:rPr lang="en-US" sz="1200" spc="-20" dirty="0" smtClean="0">
                <a:latin typeface="Arial"/>
                <a:cs typeface="Arial"/>
              </a:rPr>
              <a:t>are</a:t>
            </a:r>
            <a:r>
              <a:rPr lang="en-US" sz="1200" spc="-30" dirty="0" smtClean="0">
                <a:latin typeface="Arial"/>
                <a:cs typeface="Arial"/>
              </a:rPr>
              <a:t> accumulators.</a:t>
            </a:r>
            <a:r>
              <a:rPr lang="en-US" sz="1200" spc="-55" dirty="0" smtClean="0">
                <a:latin typeface="Arial"/>
                <a:cs typeface="Arial"/>
              </a:rPr>
              <a:t> </a:t>
            </a:r>
            <a:r>
              <a:rPr lang="en-US" sz="1200" spc="-25" dirty="0" smtClean="0">
                <a:latin typeface="Arial"/>
                <a:cs typeface="Arial"/>
              </a:rPr>
              <a:t>These</a:t>
            </a:r>
            <a:r>
              <a:rPr lang="en-US" sz="1200" spc="-3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used</a:t>
            </a:r>
            <a:r>
              <a:rPr lang="en-US" sz="1200" spc="-60"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counters</a:t>
            </a:r>
            <a:r>
              <a:rPr lang="en-US" sz="1200" spc="-55" dirty="0" smtClean="0">
                <a:latin typeface="Arial"/>
                <a:cs typeface="Arial"/>
              </a:rPr>
              <a:t> </a:t>
            </a:r>
            <a:r>
              <a:rPr lang="en-US" sz="1200" spc="-15" dirty="0" smtClean="0">
                <a:latin typeface="Arial"/>
                <a:cs typeface="Arial"/>
              </a:rPr>
              <a:t>in</a:t>
            </a:r>
            <a:r>
              <a:rPr lang="en-US" sz="1200" spc="-55" dirty="0" smtClean="0">
                <a:latin typeface="Arial"/>
                <a:cs typeface="Arial"/>
              </a:rPr>
              <a:t> </a:t>
            </a:r>
            <a:r>
              <a:rPr lang="en-US" sz="1200" spc="-15" dirty="0" smtClean="0">
                <a:latin typeface="Arial"/>
                <a:cs typeface="Arial"/>
              </a:rPr>
              <a:t>sums</a:t>
            </a:r>
            <a:r>
              <a:rPr lang="en-US" sz="1200" spc="-50" dirty="0" smtClean="0">
                <a:latin typeface="Arial"/>
                <a:cs typeface="Arial"/>
              </a:rPr>
              <a:t> </a:t>
            </a:r>
            <a:r>
              <a:rPr lang="en-US" sz="1200" spc="-30" dirty="0" smtClean="0">
                <a:latin typeface="Arial"/>
                <a:cs typeface="Arial"/>
              </a:rPr>
              <a:t>that  </a:t>
            </a:r>
            <a:r>
              <a:rPr lang="en-US" sz="1200" spc="-25" dirty="0" smtClean="0">
                <a:latin typeface="Arial"/>
                <a:cs typeface="Arial"/>
              </a:rPr>
              <a:t>works well </a:t>
            </a:r>
            <a:r>
              <a:rPr lang="en-US" sz="1200" spc="-15" dirty="0" smtClean="0">
                <a:latin typeface="Arial"/>
                <a:cs typeface="Arial"/>
              </a:rPr>
              <a:t>in </a:t>
            </a:r>
            <a:r>
              <a:rPr lang="en-US" sz="1200" spc="-30" dirty="0" smtClean="0">
                <a:latin typeface="Arial"/>
                <a:cs typeface="Arial"/>
              </a:rPr>
              <a:t>parallel. </a:t>
            </a:r>
            <a:r>
              <a:rPr lang="en-US" sz="1200" spc="-25" dirty="0" smtClean="0">
                <a:latin typeface="Arial"/>
                <a:cs typeface="Arial"/>
              </a:rPr>
              <a:t>These variables </a:t>
            </a:r>
            <a:r>
              <a:rPr lang="en-US" sz="1200" spc="-20" dirty="0" smtClean="0">
                <a:latin typeface="Arial"/>
                <a:cs typeface="Arial"/>
              </a:rPr>
              <a:t>can </a:t>
            </a:r>
            <a:r>
              <a:rPr lang="en-US" sz="1200" spc="-25" dirty="0" smtClean="0">
                <a:latin typeface="Arial"/>
                <a:cs typeface="Arial"/>
              </a:rPr>
              <a:t>only be </a:t>
            </a:r>
            <a:r>
              <a:rPr lang="en-US" sz="1200" spc="-30" dirty="0" smtClean="0">
                <a:latin typeface="Arial"/>
                <a:cs typeface="Arial"/>
              </a:rPr>
              <a:t>added </a:t>
            </a:r>
            <a:r>
              <a:rPr lang="en-US" sz="1200" spc="-25" dirty="0" smtClean="0">
                <a:latin typeface="Arial"/>
                <a:cs typeface="Arial"/>
              </a:rPr>
              <a:t>through an associated  </a:t>
            </a:r>
            <a:r>
              <a:rPr lang="en-US" sz="1200" spc="-30" dirty="0" smtClean="0">
                <a:latin typeface="Arial"/>
                <a:cs typeface="Arial"/>
              </a:rPr>
              <a:t>operation. </a:t>
            </a:r>
            <a:r>
              <a:rPr lang="en-US" sz="1200" spc="-15" dirty="0" smtClean="0">
                <a:latin typeface="Arial"/>
                <a:cs typeface="Arial"/>
              </a:rPr>
              <a:t>Only the </a:t>
            </a:r>
            <a:r>
              <a:rPr lang="en-US" sz="1200" spc="-25" dirty="0" smtClean="0">
                <a:latin typeface="Arial"/>
                <a:cs typeface="Arial"/>
              </a:rPr>
              <a:t>driver </a:t>
            </a:r>
            <a:r>
              <a:rPr lang="en-US" sz="1200" spc="-15" dirty="0" smtClean="0">
                <a:latin typeface="Arial"/>
                <a:cs typeface="Arial"/>
              </a:rPr>
              <a:t>can </a:t>
            </a:r>
            <a:r>
              <a:rPr lang="en-US" sz="1200" spc="-20" dirty="0" smtClean="0">
                <a:latin typeface="Arial"/>
                <a:cs typeface="Arial"/>
              </a:rPr>
              <a:t>read the </a:t>
            </a:r>
            <a:r>
              <a:rPr lang="en-US" sz="1200" spc="-30" dirty="0" smtClean="0">
                <a:latin typeface="Arial"/>
                <a:cs typeface="Arial"/>
              </a:rPr>
              <a:t>accumulators </a:t>
            </a:r>
            <a:r>
              <a:rPr lang="en-US" sz="1200" spc="-25" dirty="0" smtClean="0">
                <a:latin typeface="Arial"/>
                <a:cs typeface="Arial"/>
              </a:rPr>
              <a:t>value, </a:t>
            </a:r>
            <a:r>
              <a:rPr lang="en-US" sz="1200" spc="-20" dirty="0" smtClean="0">
                <a:latin typeface="Arial"/>
                <a:cs typeface="Arial"/>
              </a:rPr>
              <a:t>not the tasks. The tasks  </a:t>
            </a:r>
            <a:r>
              <a:rPr lang="en-US" sz="1200" spc="-25" dirty="0" smtClean="0">
                <a:latin typeface="Arial"/>
                <a:cs typeface="Arial"/>
              </a:rPr>
              <a:t>can </a:t>
            </a:r>
            <a:r>
              <a:rPr lang="en-US" sz="1200" spc="-20" dirty="0" smtClean="0">
                <a:latin typeface="Arial"/>
                <a:cs typeface="Arial"/>
              </a:rPr>
              <a:t>only add to it. </a:t>
            </a:r>
            <a:r>
              <a:rPr lang="en-US" sz="1200" spc="-25" dirty="0" smtClean="0">
                <a:latin typeface="Arial"/>
                <a:cs typeface="Arial"/>
              </a:rPr>
              <a:t>Spark </a:t>
            </a:r>
            <a:r>
              <a:rPr lang="en-US" sz="1200" spc="-30" dirty="0" smtClean="0">
                <a:latin typeface="Arial"/>
                <a:cs typeface="Arial"/>
              </a:rPr>
              <a:t>supports </a:t>
            </a:r>
            <a:r>
              <a:rPr lang="en-US" sz="1200" spc="-25" dirty="0" smtClean="0">
                <a:latin typeface="Arial"/>
                <a:cs typeface="Arial"/>
              </a:rPr>
              <a:t>numeric </a:t>
            </a:r>
            <a:r>
              <a:rPr lang="en-US" sz="1200" spc="-30" dirty="0" smtClean="0">
                <a:latin typeface="Arial"/>
                <a:cs typeface="Arial"/>
              </a:rPr>
              <a:t>types </a:t>
            </a:r>
            <a:r>
              <a:rPr lang="en-US" sz="1200" spc="-20" dirty="0" smtClean="0">
                <a:latin typeface="Arial"/>
                <a:cs typeface="Arial"/>
              </a:rPr>
              <a:t>but </a:t>
            </a:r>
            <a:r>
              <a:rPr lang="en-US" sz="1200" spc="-30" dirty="0" smtClean="0">
                <a:latin typeface="Arial"/>
                <a:cs typeface="Arial"/>
              </a:rPr>
              <a:t>programmers </a:t>
            </a:r>
            <a:r>
              <a:rPr lang="en-US" sz="1200" spc="-15" dirty="0" smtClean="0">
                <a:latin typeface="Arial"/>
                <a:cs typeface="Arial"/>
              </a:rPr>
              <a:t>can </a:t>
            </a:r>
            <a:r>
              <a:rPr lang="en-US" sz="1200" spc="-20" dirty="0" smtClean="0">
                <a:latin typeface="Arial"/>
                <a:cs typeface="Arial"/>
              </a:rPr>
              <a:t>add </a:t>
            </a:r>
            <a:r>
              <a:rPr lang="en-US" sz="1200" spc="-25" dirty="0" smtClean="0">
                <a:latin typeface="Arial"/>
                <a:cs typeface="Arial"/>
              </a:rPr>
              <a:t>support </a:t>
            </a:r>
            <a:r>
              <a:rPr lang="en-US" sz="1200" spc="-20" dirty="0" smtClean="0">
                <a:latin typeface="Arial"/>
                <a:cs typeface="Arial"/>
              </a:rPr>
              <a:t>for  new </a:t>
            </a:r>
            <a:r>
              <a:rPr lang="en-US" sz="1200" spc="-25" dirty="0" smtClean="0">
                <a:latin typeface="Arial"/>
                <a:cs typeface="Arial"/>
              </a:rPr>
              <a:t>types. </a:t>
            </a:r>
            <a:r>
              <a:rPr lang="en-US" sz="1200" spc="-15" dirty="0" smtClean="0">
                <a:latin typeface="Arial"/>
                <a:cs typeface="Arial"/>
              </a:rPr>
              <a:t>As </a:t>
            </a:r>
            <a:r>
              <a:rPr lang="en-US" sz="1200" spc="-25" dirty="0" smtClean="0">
                <a:latin typeface="Arial"/>
                <a:cs typeface="Arial"/>
              </a:rPr>
              <a:t>an example, you </a:t>
            </a:r>
            <a:r>
              <a:rPr lang="en-US" sz="1200" spc="-15" dirty="0" smtClean="0">
                <a:latin typeface="Arial"/>
                <a:cs typeface="Arial"/>
              </a:rPr>
              <a:t>can </a:t>
            </a:r>
            <a:r>
              <a:rPr lang="en-US" sz="1200" spc="-25" dirty="0" smtClean="0">
                <a:latin typeface="Arial"/>
                <a:cs typeface="Arial"/>
              </a:rPr>
              <a:t>use </a:t>
            </a:r>
            <a:r>
              <a:rPr lang="en-US" sz="1200" spc="-30" dirty="0" smtClean="0">
                <a:latin typeface="Arial"/>
                <a:cs typeface="Arial"/>
              </a:rPr>
              <a:t>accumulator variables </a:t>
            </a:r>
            <a:r>
              <a:rPr lang="en-US" sz="1200" spc="-20" dirty="0" smtClean="0">
                <a:latin typeface="Arial"/>
                <a:cs typeface="Arial"/>
              </a:rPr>
              <a:t>to </a:t>
            </a:r>
            <a:r>
              <a:rPr lang="en-US" sz="1200" spc="-25" dirty="0" smtClean="0">
                <a:latin typeface="Arial"/>
                <a:cs typeface="Arial"/>
              </a:rPr>
              <a:t>implement </a:t>
            </a:r>
            <a:r>
              <a:rPr lang="en-US" sz="1200" spc="-30" dirty="0" smtClean="0">
                <a:latin typeface="Arial"/>
                <a:cs typeface="Arial"/>
              </a:rPr>
              <a:t>counters  </a:t>
            </a:r>
            <a:r>
              <a:rPr lang="en-US" sz="1200" spc="-20" dirty="0" smtClean="0">
                <a:latin typeface="Arial"/>
                <a:cs typeface="Arial"/>
              </a:rPr>
              <a:t>or </a:t>
            </a:r>
            <a:r>
              <a:rPr lang="en-US" sz="1200" spc="-25" dirty="0" smtClean="0">
                <a:latin typeface="Arial"/>
                <a:cs typeface="Arial"/>
              </a:rPr>
              <a:t>sums, as </a:t>
            </a:r>
            <a:r>
              <a:rPr lang="en-US" sz="1200" spc="-15" dirty="0" smtClean="0">
                <a:latin typeface="Arial"/>
                <a:cs typeface="Arial"/>
              </a:rPr>
              <a:t>in</a:t>
            </a:r>
            <a:r>
              <a:rPr lang="en-US" sz="1200" spc="-90" dirty="0" smtClean="0">
                <a:latin typeface="Arial"/>
                <a:cs typeface="Arial"/>
              </a:rPr>
              <a:t> </a:t>
            </a:r>
            <a:r>
              <a:rPr lang="en-US" sz="1200" spc="-30" dirty="0" smtClean="0">
                <a:latin typeface="Arial"/>
                <a:cs typeface="Arial"/>
              </a:rPr>
              <a:t>MapReduce.</a:t>
            </a:r>
            <a:endParaRPr lang="en-US" sz="12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Last, but not </a:t>
            </a:r>
            <a:r>
              <a:rPr lang="en-US" sz="1200" spc="-25" dirty="0" smtClean="0">
                <a:latin typeface="Arial"/>
                <a:cs typeface="Arial"/>
              </a:rPr>
              <a:t>least, key-value pairs </a:t>
            </a:r>
            <a:r>
              <a:rPr lang="en-US" sz="1200" spc="-20" dirty="0" smtClean="0">
                <a:latin typeface="Arial"/>
                <a:cs typeface="Arial"/>
              </a:rPr>
              <a:t>are </a:t>
            </a:r>
            <a:r>
              <a:rPr lang="en-US" sz="1200" spc="-25" dirty="0" smtClean="0">
                <a:latin typeface="Arial"/>
                <a:cs typeface="Arial"/>
              </a:rPr>
              <a:t>available </a:t>
            </a:r>
            <a:r>
              <a:rPr lang="en-US" sz="1200" spc="-5" dirty="0" smtClean="0">
                <a:latin typeface="Arial"/>
                <a:cs typeface="Arial"/>
              </a:rPr>
              <a:t>in </a:t>
            </a:r>
            <a:r>
              <a:rPr lang="en-US" sz="1200" spc="-25" dirty="0" smtClean="0">
                <a:latin typeface="Arial"/>
                <a:cs typeface="Arial"/>
              </a:rPr>
              <a:t>Scala, Python </a:t>
            </a:r>
            <a:r>
              <a:rPr lang="en-US" sz="1200" spc="-20" dirty="0" smtClean="0">
                <a:latin typeface="Arial"/>
                <a:cs typeface="Arial"/>
              </a:rPr>
              <a:t>and </a:t>
            </a:r>
            <a:r>
              <a:rPr lang="en-US" sz="1200" spc="-25" dirty="0" smtClean="0">
                <a:latin typeface="Arial"/>
                <a:cs typeface="Arial"/>
              </a:rPr>
              <a:t>Java. </a:t>
            </a:r>
            <a:r>
              <a:rPr lang="en-US" sz="1200" spc="-20" dirty="0" smtClean="0">
                <a:latin typeface="Arial"/>
                <a:cs typeface="Arial"/>
              </a:rPr>
              <a:t>In </a:t>
            </a:r>
            <a:r>
              <a:rPr lang="en-US" sz="1200" spc="-25" dirty="0" smtClean="0">
                <a:latin typeface="Arial"/>
                <a:cs typeface="Arial"/>
              </a:rPr>
              <a:t>Scala,  you create </a:t>
            </a:r>
            <a:r>
              <a:rPr lang="en-US" sz="1200" spc="-5" dirty="0" smtClean="0">
                <a:latin typeface="Arial"/>
                <a:cs typeface="Arial"/>
              </a:rPr>
              <a:t>a </a:t>
            </a:r>
            <a:r>
              <a:rPr lang="en-US" sz="1200" spc="-25" dirty="0" smtClean="0">
                <a:latin typeface="Arial"/>
                <a:cs typeface="Arial"/>
              </a:rPr>
              <a:t>key-value </a:t>
            </a:r>
            <a:r>
              <a:rPr lang="en-US" sz="1200" spc="-20" dirty="0" smtClean="0">
                <a:latin typeface="Arial"/>
                <a:cs typeface="Arial"/>
              </a:rPr>
              <a:t>pair </a:t>
            </a:r>
            <a:r>
              <a:rPr lang="en-US" sz="1200" spc="-15" dirty="0" smtClean="0">
                <a:latin typeface="Arial"/>
                <a:cs typeface="Arial"/>
              </a:rPr>
              <a:t>RDD </a:t>
            </a:r>
            <a:r>
              <a:rPr lang="en-US" sz="1200" spc="-10" dirty="0" smtClean="0">
                <a:latin typeface="Arial"/>
                <a:cs typeface="Arial"/>
              </a:rPr>
              <a:t>by </a:t>
            </a:r>
            <a:r>
              <a:rPr lang="en-US" sz="1200" spc="-25" dirty="0" smtClean="0">
                <a:latin typeface="Arial"/>
                <a:cs typeface="Arial"/>
              </a:rPr>
              <a:t>typing </a:t>
            </a:r>
            <a:r>
              <a:rPr lang="en-US" sz="1200" spc="-25" dirty="0" err="1" smtClean="0">
                <a:latin typeface="Arial"/>
                <a:cs typeface="Arial"/>
              </a:rPr>
              <a:t>val</a:t>
            </a:r>
            <a:r>
              <a:rPr lang="en-US" sz="1200" spc="-25" dirty="0" smtClean="0">
                <a:latin typeface="Arial"/>
                <a:cs typeface="Arial"/>
              </a:rPr>
              <a:t> </a:t>
            </a:r>
            <a:r>
              <a:rPr lang="en-US" sz="1200" spc="-30" dirty="0" smtClean="0">
                <a:latin typeface="Arial"/>
                <a:cs typeface="Arial"/>
              </a:rPr>
              <a:t>pair </a:t>
            </a:r>
            <a:r>
              <a:rPr lang="en-US" sz="1200" spc="-5" dirty="0" smtClean="0">
                <a:latin typeface="Arial"/>
                <a:cs typeface="Arial"/>
              </a:rPr>
              <a:t>= </a:t>
            </a:r>
            <a:r>
              <a:rPr lang="en-US" sz="1200" spc="-25" dirty="0" smtClean="0">
                <a:latin typeface="Arial"/>
                <a:cs typeface="Arial"/>
              </a:rPr>
              <a:t>('a', 'b'). </a:t>
            </a:r>
            <a:r>
              <a:rPr lang="en-US" sz="1200" spc="-15" dirty="0" smtClean="0">
                <a:latin typeface="Arial"/>
                <a:cs typeface="Arial"/>
              </a:rPr>
              <a:t>To </a:t>
            </a:r>
            <a:r>
              <a:rPr lang="en-US" sz="1200" spc="-25" dirty="0" smtClean="0">
                <a:latin typeface="Arial"/>
                <a:cs typeface="Arial"/>
              </a:rPr>
              <a:t>access each </a:t>
            </a:r>
            <a:r>
              <a:rPr lang="en-US" sz="1200" spc="-30" dirty="0" smtClean="0">
                <a:latin typeface="Arial"/>
                <a:cs typeface="Arial"/>
              </a:rPr>
              <a:t>element,  </a:t>
            </a:r>
            <a:r>
              <a:rPr lang="en-US" sz="1200" spc="-25" dirty="0" smtClean="0">
                <a:latin typeface="Arial"/>
                <a:cs typeface="Arial"/>
              </a:rPr>
              <a:t>invoke the </a:t>
            </a:r>
            <a:r>
              <a:rPr lang="en-US" sz="1200" b="1" spc="-20" dirty="0" smtClean="0">
                <a:latin typeface="Arial"/>
                <a:cs typeface="Arial"/>
              </a:rPr>
              <a:t>._ </a:t>
            </a:r>
            <a:r>
              <a:rPr lang="en-US" sz="1200" spc="-30" dirty="0" smtClean="0">
                <a:latin typeface="Arial"/>
                <a:cs typeface="Arial"/>
              </a:rPr>
              <a:t>notation. </a:t>
            </a:r>
            <a:r>
              <a:rPr lang="en-US" sz="1200" spc="-25" dirty="0" smtClean="0">
                <a:latin typeface="Arial"/>
                <a:cs typeface="Arial"/>
              </a:rPr>
              <a:t>This </a:t>
            </a:r>
            <a:r>
              <a:rPr lang="en-US" sz="1200" spc="-15" dirty="0" smtClean="0">
                <a:latin typeface="Arial"/>
                <a:cs typeface="Arial"/>
              </a:rPr>
              <a:t>is </a:t>
            </a:r>
            <a:r>
              <a:rPr lang="en-US" sz="1200" spc="-30" dirty="0" smtClean="0">
                <a:latin typeface="Arial"/>
                <a:cs typeface="Arial"/>
              </a:rPr>
              <a:t>not zero-index, </a:t>
            </a:r>
            <a:r>
              <a:rPr lang="en-US" sz="1200" spc="-5" dirty="0" smtClean="0">
                <a:latin typeface="Arial"/>
                <a:cs typeface="Arial"/>
              </a:rPr>
              <a:t>so </a:t>
            </a:r>
            <a:r>
              <a:rPr lang="en-US" sz="1200" spc="-20" dirty="0" smtClean="0">
                <a:latin typeface="Arial"/>
                <a:cs typeface="Arial"/>
              </a:rPr>
              <a:t>the </a:t>
            </a:r>
            <a:r>
              <a:rPr lang="en-US" sz="1200" b="1" spc="-15" dirty="0" smtClean="0">
                <a:latin typeface="Arial"/>
                <a:cs typeface="Arial"/>
              </a:rPr>
              <a:t>._1 </a:t>
            </a:r>
            <a:r>
              <a:rPr lang="en-US" sz="1200" spc="-30" dirty="0" smtClean="0">
                <a:latin typeface="Arial"/>
                <a:cs typeface="Arial"/>
              </a:rPr>
              <a:t>will return the </a:t>
            </a:r>
            <a:r>
              <a:rPr lang="en-US" sz="1200" spc="-25" dirty="0" smtClean="0">
                <a:latin typeface="Arial"/>
                <a:cs typeface="Arial"/>
              </a:rPr>
              <a:t>value </a:t>
            </a:r>
            <a:r>
              <a:rPr lang="en-US" sz="1200" spc="-15" dirty="0" smtClean="0">
                <a:latin typeface="Arial"/>
                <a:cs typeface="Arial"/>
              </a:rPr>
              <a:t>in </a:t>
            </a:r>
            <a:r>
              <a:rPr lang="en-US" sz="1200" spc="-30" dirty="0" smtClean="0">
                <a:latin typeface="Arial"/>
                <a:cs typeface="Arial"/>
              </a:rPr>
              <a:t>the </a:t>
            </a:r>
            <a:r>
              <a:rPr lang="en-US" sz="1200" spc="-25" dirty="0" smtClean="0">
                <a:latin typeface="Arial"/>
                <a:cs typeface="Arial"/>
              </a:rPr>
              <a:t>first  index</a:t>
            </a:r>
            <a:r>
              <a:rPr lang="en-US" sz="1200" spc="-5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b="1" spc="-20" dirty="0" smtClean="0">
                <a:latin typeface="Arial"/>
                <a:cs typeface="Arial"/>
              </a:rPr>
              <a:t>._2</a:t>
            </a:r>
            <a:r>
              <a:rPr lang="en-US" sz="1200" b="1" spc="-40" dirty="0" smtClean="0">
                <a:latin typeface="Arial"/>
                <a:cs typeface="Arial"/>
              </a:rPr>
              <a:t> </a:t>
            </a:r>
            <a:r>
              <a:rPr lang="en-US" sz="1200" spc="-30" dirty="0" smtClean="0">
                <a:latin typeface="Arial"/>
                <a:cs typeface="Arial"/>
              </a:rPr>
              <a:t>will</a:t>
            </a:r>
            <a:r>
              <a:rPr lang="en-US" sz="1200" spc="-45" dirty="0" smtClean="0">
                <a:latin typeface="Arial"/>
                <a:cs typeface="Arial"/>
              </a:rPr>
              <a:t> </a:t>
            </a:r>
            <a:r>
              <a:rPr lang="en-US" sz="1200" spc="-25" dirty="0" smtClean="0">
                <a:latin typeface="Arial"/>
                <a:cs typeface="Arial"/>
              </a:rPr>
              <a:t>return</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value</a:t>
            </a:r>
            <a:r>
              <a:rPr lang="en-US" sz="1200" spc="-30" dirty="0" smtClean="0">
                <a:latin typeface="Arial"/>
                <a:cs typeface="Arial"/>
              </a:rPr>
              <a:t> </a:t>
            </a:r>
            <a:r>
              <a:rPr lang="en-US" sz="1200" spc="-15" dirty="0" smtClean="0">
                <a:latin typeface="Arial"/>
                <a:cs typeface="Arial"/>
              </a:rPr>
              <a:t>in</a:t>
            </a:r>
            <a:r>
              <a:rPr lang="en-US" sz="1200" spc="-60" dirty="0" smtClean="0">
                <a:latin typeface="Arial"/>
                <a:cs typeface="Arial"/>
              </a:rPr>
              <a:t> </a:t>
            </a:r>
            <a:r>
              <a:rPr lang="en-US" sz="1200" spc="-15" dirty="0" smtClean="0">
                <a:latin typeface="Arial"/>
                <a:cs typeface="Arial"/>
              </a:rPr>
              <a:t>the</a:t>
            </a:r>
            <a:r>
              <a:rPr lang="en-US" sz="1200" spc="-30" dirty="0" smtClean="0">
                <a:latin typeface="Arial"/>
                <a:cs typeface="Arial"/>
              </a:rPr>
              <a:t> second</a:t>
            </a:r>
            <a:r>
              <a:rPr lang="en-US" sz="1200" spc="-60" dirty="0" smtClean="0">
                <a:latin typeface="Arial"/>
                <a:cs typeface="Arial"/>
              </a:rPr>
              <a:t> </a:t>
            </a:r>
            <a:r>
              <a:rPr lang="en-US" sz="1200" spc="-25" dirty="0" smtClean="0">
                <a:latin typeface="Arial"/>
                <a:cs typeface="Arial"/>
              </a:rPr>
              <a:t>index.</a:t>
            </a:r>
            <a:r>
              <a:rPr lang="en-US" sz="1200" spc="-30" dirty="0" smtClean="0">
                <a:latin typeface="Arial"/>
                <a:cs typeface="Arial"/>
              </a:rPr>
              <a:t> </a:t>
            </a:r>
            <a:r>
              <a:rPr lang="en-US" sz="1200" spc="-20" dirty="0" smtClean="0">
                <a:latin typeface="Arial"/>
                <a:cs typeface="Arial"/>
              </a:rPr>
              <a:t>Java</a:t>
            </a:r>
            <a:r>
              <a:rPr lang="en-US" sz="1200" spc="-55"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20" dirty="0" smtClean="0">
                <a:latin typeface="Arial"/>
                <a:cs typeface="Arial"/>
              </a:rPr>
              <a:t>also</a:t>
            </a:r>
            <a:r>
              <a:rPr lang="en-US" sz="1200" spc="-55" dirty="0" smtClean="0">
                <a:latin typeface="Arial"/>
                <a:cs typeface="Arial"/>
              </a:rPr>
              <a:t> </a:t>
            </a:r>
            <a:r>
              <a:rPr lang="en-US" sz="1200" spc="-15" dirty="0" smtClean="0">
                <a:latin typeface="Arial"/>
                <a:cs typeface="Arial"/>
              </a:rPr>
              <a:t>very</a:t>
            </a:r>
            <a:r>
              <a:rPr lang="en-US" sz="1200" spc="-80" dirty="0" smtClean="0">
                <a:latin typeface="Arial"/>
                <a:cs typeface="Arial"/>
              </a:rPr>
              <a:t> </a:t>
            </a:r>
            <a:r>
              <a:rPr lang="en-US" sz="1200" spc="-25" dirty="0" smtClean="0">
                <a:latin typeface="Arial"/>
                <a:cs typeface="Arial"/>
              </a:rPr>
              <a:t>similar</a:t>
            </a:r>
            <a:r>
              <a:rPr lang="en-US" sz="1200" spc="-30"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Scala  where </a:t>
            </a:r>
            <a:r>
              <a:rPr lang="en-US" sz="1200" spc="-15" dirty="0" smtClean="0">
                <a:latin typeface="Arial"/>
                <a:cs typeface="Arial"/>
              </a:rPr>
              <a:t>it is </a:t>
            </a:r>
            <a:r>
              <a:rPr lang="en-US" sz="1200" spc="-30" dirty="0" smtClean="0">
                <a:latin typeface="Arial"/>
                <a:cs typeface="Arial"/>
              </a:rPr>
              <a:t>not zero-index. </a:t>
            </a:r>
            <a:r>
              <a:rPr lang="en-US" sz="1200" spc="-25" dirty="0" smtClean="0">
                <a:latin typeface="Arial"/>
                <a:cs typeface="Arial"/>
              </a:rPr>
              <a:t>You </a:t>
            </a:r>
            <a:r>
              <a:rPr lang="en-US" sz="1200" spc="-30" dirty="0" smtClean="0">
                <a:latin typeface="Arial"/>
                <a:cs typeface="Arial"/>
              </a:rPr>
              <a:t>create the Tuple2 </a:t>
            </a:r>
            <a:r>
              <a:rPr lang="en-US" sz="1200" spc="-25" dirty="0" smtClean="0">
                <a:latin typeface="Arial"/>
                <a:cs typeface="Arial"/>
              </a:rPr>
              <a:t>object </a:t>
            </a:r>
            <a:r>
              <a:rPr lang="en-US" sz="1200" spc="-15" dirty="0" smtClean="0">
                <a:latin typeface="Arial"/>
                <a:cs typeface="Arial"/>
              </a:rPr>
              <a:t>in </a:t>
            </a:r>
            <a:r>
              <a:rPr lang="en-US" sz="1200" spc="-30" dirty="0" smtClean="0">
                <a:latin typeface="Arial"/>
                <a:cs typeface="Arial"/>
              </a:rPr>
              <a:t>Java </a:t>
            </a:r>
            <a:r>
              <a:rPr lang="en-US" sz="1200" spc="-20" dirty="0" smtClean="0">
                <a:latin typeface="Arial"/>
                <a:cs typeface="Arial"/>
              </a:rPr>
              <a:t>to </a:t>
            </a:r>
            <a:r>
              <a:rPr lang="en-US" sz="1200" spc="-25" dirty="0" smtClean="0">
                <a:latin typeface="Arial"/>
                <a:cs typeface="Arial"/>
              </a:rPr>
              <a:t>create </a:t>
            </a:r>
            <a:r>
              <a:rPr lang="en-US" sz="1200" spc="-5" dirty="0" smtClean="0">
                <a:latin typeface="Arial"/>
                <a:cs typeface="Arial"/>
              </a:rPr>
              <a:t>a </a:t>
            </a:r>
            <a:r>
              <a:rPr lang="en-US" sz="1200" spc="-25" dirty="0" smtClean="0">
                <a:latin typeface="Arial"/>
                <a:cs typeface="Arial"/>
              </a:rPr>
              <a:t>key-value  </a:t>
            </a:r>
            <a:r>
              <a:rPr lang="en-US" sz="1200" spc="-30" dirty="0" smtClean="0">
                <a:latin typeface="Arial"/>
                <a:cs typeface="Arial"/>
              </a:rPr>
              <a:t>pair. </a:t>
            </a:r>
            <a:r>
              <a:rPr lang="en-US" sz="1200" spc="-20" dirty="0" smtClean="0">
                <a:latin typeface="Arial"/>
                <a:cs typeface="Arial"/>
              </a:rPr>
              <a:t>In </a:t>
            </a:r>
            <a:r>
              <a:rPr lang="en-US" sz="1200" spc="-25" dirty="0" smtClean="0">
                <a:latin typeface="Arial"/>
                <a:cs typeface="Arial"/>
              </a:rPr>
              <a:t>Python, </a:t>
            </a:r>
            <a:r>
              <a:rPr lang="en-US" sz="1200" spc="-15" dirty="0" smtClean="0">
                <a:latin typeface="Arial"/>
                <a:cs typeface="Arial"/>
              </a:rPr>
              <a:t>it is </a:t>
            </a:r>
            <a:r>
              <a:rPr lang="en-US" sz="1200" spc="-5" dirty="0" smtClean="0">
                <a:latin typeface="Arial"/>
                <a:cs typeface="Arial"/>
              </a:rPr>
              <a:t>a </a:t>
            </a:r>
            <a:r>
              <a:rPr lang="en-US" sz="1200" spc="-25" dirty="0" smtClean="0">
                <a:latin typeface="Arial"/>
                <a:cs typeface="Arial"/>
              </a:rPr>
              <a:t>zero-index notation, </a:t>
            </a:r>
            <a:r>
              <a:rPr lang="en-US" sz="1200" spc="-20" dirty="0" smtClean="0">
                <a:latin typeface="Arial"/>
                <a:cs typeface="Arial"/>
              </a:rPr>
              <a:t>so </a:t>
            </a:r>
            <a:r>
              <a:rPr lang="en-US" sz="1200" spc="-15" dirty="0" smtClean="0">
                <a:latin typeface="Arial"/>
                <a:cs typeface="Arial"/>
              </a:rPr>
              <a:t>the </a:t>
            </a:r>
            <a:r>
              <a:rPr lang="en-US" sz="1200" spc="-25" dirty="0" smtClean="0">
                <a:latin typeface="Arial"/>
                <a:cs typeface="Arial"/>
              </a:rPr>
              <a:t>value </a:t>
            </a:r>
            <a:r>
              <a:rPr lang="en-US" sz="1200" spc="-20" dirty="0" smtClean="0">
                <a:latin typeface="Arial"/>
                <a:cs typeface="Arial"/>
              </a:rPr>
              <a:t>of </a:t>
            </a:r>
            <a:r>
              <a:rPr lang="en-US" sz="1200" spc="-15" dirty="0" smtClean="0">
                <a:latin typeface="Arial"/>
                <a:cs typeface="Arial"/>
              </a:rPr>
              <a:t>the </a:t>
            </a:r>
            <a:r>
              <a:rPr lang="en-US" sz="1200" spc="-30" dirty="0" smtClean="0">
                <a:latin typeface="Arial"/>
                <a:cs typeface="Arial"/>
              </a:rPr>
              <a:t>first </a:t>
            </a:r>
            <a:r>
              <a:rPr lang="en-US" sz="1200" spc="-20" dirty="0" smtClean="0">
                <a:latin typeface="Arial"/>
                <a:cs typeface="Arial"/>
              </a:rPr>
              <a:t>index </a:t>
            </a:r>
            <a:r>
              <a:rPr lang="en-US" sz="1200" spc="-30" dirty="0" smtClean="0">
                <a:latin typeface="Arial"/>
                <a:cs typeface="Arial"/>
              </a:rPr>
              <a:t>resides </a:t>
            </a:r>
            <a:r>
              <a:rPr lang="en-US" sz="1200" spc="-15" dirty="0" smtClean="0">
                <a:latin typeface="Arial"/>
                <a:cs typeface="Arial"/>
              </a:rPr>
              <a:t>in </a:t>
            </a:r>
            <a:r>
              <a:rPr lang="en-US" sz="1200" spc="-20" dirty="0" smtClean="0">
                <a:latin typeface="Arial"/>
                <a:cs typeface="Arial"/>
              </a:rPr>
              <a:t>index  </a:t>
            </a:r>
            <a:r>
              <a:rPr lang="en-US" sz="1200" spc="-5" dirty="0" smtClean="0">
                <a:latin typeface="Arial"/>
                <a:cs typeface="Arial"/>
              </a:rPr>
              <a:t>0 </a:t>
            </a:r>
            <a:r>
              <a:rPr lang="en-US" sz="1200" spc="-20" dirty="0" smtClean="0">
                <a:latin typeface="Arial"/>
                <a:cs typeface="Arial"/>
              </a:rPr>
              <a:t>and the </a:t>
            </a:r>
            <a:r>
              <a:rPr lang="en-US" sz="1200" spc="-25" dirty="0" smtClean="0">
                <a:latin typeface="Arial"/>
                <a:cs typeface="Arial"/>
              </a:rPr>
              <a:t>second </a:t>
            </a:r>
            <a:r>
              <a:rPr lang="en-US" sz="1200" spc="-20" dirty="0" smtClean="0">
                <a:latin typeface="Arial"/>
                <a:cs typeface="Arial"/>
              </a:rPr>
              <a:t>index </a:t>
            </a:r>
            <a:r>
              <a:rPr lang="en-US" sz="1200" spc="-15" dirty="0" smtClean="0">
                <a:latin typeface="Arial"/>
                <a:cs typeface="Arial"/>
              </a:rPr>
              <a:t>is</a:t>
            </a:r>
            <a:r>
              <a:rPr lang="en-US" sz="1200" spc="-265" dirty="0" smtClean="0">
                <a:latin typeface="Arial"/>
                <a:cs typeface="Arial"/>
              </a:rPr>
              <a:t> </a:t>
            </a:r>
            <a:r>
              <a:rPr lang="en-US" sz="1200" spc="-20" dirty="0" smtClean="0">
                <a:latin typeface="Arial"/>
                <a:cs typeface="Arial"/>
              </a:rPr>
              <a:t>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30</a:t>
            </a:fld>
            <a:endParaRPr lang="fr-FR"/>
          </a:p>
        </p:txBody>
      </p:sp>
    </p:spTree>
    <p:extLst>
      <p:ext uri="{BB962C8B-B14F-4D97-AF65-F5344CB8AC3E}">
        <p14:creationId xmlns:p14="http://schemas.microsoft.com/office/powerpoint/2010/main" val="3720689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72390">
              <a:lnSpc>
                <a:spcPct val="96600"/>
              </a:lnSpc>
              <a:spcBef>
                <a:spcPts val="580"/>
              </a:spcBef>
            </a:pPr>
            <a:r>
              <a:rPr lang="en-US" sz="1200" spc="-30" dirty="0" smtClean="0">
                <a:latin typeface="Arial"/>
                <a:cs typeface="Arial"/>
              </a:rPr>
              <a:t>There are </a:t>
            </a:r>
            <a:r>
              <a:rPr lang="en-US" sz="1200" spc="-25" dirty="0" smtClean="0">
                <a:latin typeface="Arial"/>
                <a:cs typeface="Arial"/>
              </a:rPr>
              <a:t>special </a:t>
            </a:r>
            <a:r>
              <a:rPr lang="en-US" sz="1200" spc="-30" dirty="0" smtClean="0">
                <a:latin typeface="Arial"/>
                <a:cs typeface="Arial"/>
              </a:rPr>
              <a:t>operations available </a:t>
            </a:r>
            <a:r>
              <a:rPr lang="en-US" sz="1200" spc="-5" dirty="0" smtClean="0">
                <a:latin typeface="Arial"/>
                <a:cs typeface="Arial"/>
              </a:rPr>
              <a:t>to </a:t>
            </a:r>
            <a:r>
              <a:rPr lang="en-US" sz="1200" spc="-25" dirty="0" smtClean="0">
                <a:latin typeface="Arial"/>
                <a:cs typeface="Arial"/>
              </a:rPr>
              <a:t>RDDs </a:t>
            </a:r>
            <a:r>
              <a:rPr lang="en-US" sz="1200" spc="-20" dirty="0" smtClean="0">
                <a:latin typeface="Arial"/>
                <a:cs typeface="Arial"/>
              </a:rPr>
              <a:t>of </a:t>
            </a:r>
            <a:r>
              <a:rPr lang="en-US" sz="1200" spc="-25" dirty="0" smtClean="0">
                <a:latin typeface="Arial"/>
                <a:cs typeface="Arial"/>
              </a:rPr>
              <a:t>key-value pairs. </a:t>
            </a:r>
            <a:r>
              <a:rPr lang="en-US" sz="1200" spc="-20" dirty="0" smtClean="0">
                <a:latin typeface="Arial"/>
                <a:cs typeface="Arial"/>
              </a:rPr>
              <a:t>In </a:t>
            </a:r>
            <a:r>
              <a:rPr lang="en-US" sz="1200" spc="-10" dirty="0" smtClean="0">
                <a:latin typeface="Arial"/>
                <a:cs typeface="Arial"/>
              </a:rPr>
              <a:t>an </a:t>
            </a:r>
            <a:r>
              <a:rPr lang="en-US" sz="1200" spc="-25" dirty="0" smtClean="0">
                <a:latin typeface="Arial"/>
                <a:cs typeface="Arial"/>
              </a:rPr>
              <a:t>application,  you</a:t>
            </a:r>
            <a:r>
              <a:rPr lang="en-US" sz="1200" spc="-60" dirty="0" smtClean="0">
                <a:latin typeface="Arial"/>
                <a:cs typeface="Arial"/>
              </a:rPr>
              <a:t> </a:t>
            </a:r>
            <a:r>
              <a:rPr lang="en-US" sz="1200" spc="-25" dirty="0" smtClean="0">
                <a:latin typeface="Arial"/>
                <a:cs typeface="Arial"/>
              </a:rPr>
              <a:t>must</a:t>
            </a:r>
            <a:r>
              <a:rPr lang="en-US" sz="1200" spc="-30" dirty="0" smtClean="0">
                <a:latin typeface="Arial"/>
                <a:cs typeface="Arial"/>
              </a:rPr>
              <a:t> </a:t>
            </a:r>
            <a:r>
              <a:rPr lang="en-US" sz="1200" spc="-25" dirty="0" smtClean="0">
                <a:latin typeface="Arial"/>
                <a:cs typeface="Arial"/>
              </a:rPr>
              <a:t>remember</a:t>
            </a:r>
            <a:r>
              <a:rPr lang="en-US" sz="1200" spc="-60"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import</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b="1" spc="-25" dirty="0" err="1" smtClean="0">
                <a:latin typeface="Arial"/>
                <a:cs typeface="Arial"/>
              </a:rPr>
              <a:t>SparkContext</a:t>
            </a:r>
            <a:r>
              <a:rPr lang="en-US" sz="1200" b="1" spc="-55" dirty="0" smtClean="0">
                <a:latin typeface="Arial"/>
                <a:cs typeface="Arial"/>
              </a:rPr>
              <a:t> </a:t>
            </a:r>
            <a:r>
              <a:rPr lang="en-US" sz="1200" spc="-25" dirty="0" smtClean="0">
                <a:latin typeface="Arial"/>
                <a:cs typeface="Arial"/>
              </a:rPr>
              <a:t>package</a:t>
            </a:r>
            <a:r>
              <a:rPr lang="en-US" sz="1200" spc="-35"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15" dirty="0" smtClean="0">
                <a:latin typeface="Arial"/>
                <a:cs typeface="Arial"/>
              </a:rPr>
              <a:t>use</a:t>
            </a:r>
            <a:r>
              <a:rPr lang="en-US" sz="1200" spc="-55" dirty="0" smtClean="0">
                <a:latin typeface="Arial"/>
                <a:cs typeface="Arial"/>
              </a:rPr>
              <a:t> </a:t>
            </a:r>
            <a:r>
              <a:rPr lang="en-US" sz="1200" b="1" spc="-25" dirty="0" err="1" smtClean="0">
                <a:latin typeface="Arial"/>
                <a:cs typeface="Arial"/>
              </a:rPr>
              <a:t>PairRDDFunctions</a:t>
            </a:r>
            <a:r>
              <a:rPr lang="en-US" sz="1200" b="1" spc="-25" dirty="0" smtClean="0">
                <a:latin typeface="Arial"/>
                <a:cs typeface="Arial"/>
              </a:rPr>
              <a:t>  </a:t>
            </a:r>
            <a:r>
              <a:rPr lang="en-US" sz="1200" spc="-25" dirty="0" smtClean="0">
                <a:latin typeface="Arial"/>
                <a:cs typeface="Arial"/>
              </a:rPr>
              <a:t>such as</a:t>
            </a:r>
            <a:r>
              <a:rPr lang="en-US" sz="1200" spc="-70" dirty="0" smtClean="0">
                <a:latin typeface="Arial"/>
                <a:cs typeface="Arial"/>
              </a:rPr>
              <a:t> </a:t>
            </a:r>
            <a:r>
              <a:rPr lang="en-US" sz="1200" b="1" spc="-30" dirty="0" err="1" smtClean="0">
                <a:latin typeface="Arial"/>
                <a:cs typeface="Arial"/>
              </a:rPr>
              <a:t>reduceByKey</a:t>
            </a:r>
            <a:r>
              <a:rPr lang="en-US" sz="1200" spc="-30" dirty="0" smtClean="0">
                <a:latin typeface="Arial"/>
                <a:cs typeface="Arial"/>
              </a:rPr>
              <a:t>.</a:t>
            </a:r>
            <a:endParaRPr lang="en-US" sz="1200" dirty="0" smtClean="0">
              <a:latin typeface="Arial"/>
              <a:cs typeface="Arial"/>
            </a:endParaRPr>
          </a:p>
          <a:p>
            <a:pPr marL="12700" marR="60325">
              <a:lnSpc>
                <a:spcPts val="1610"/>
              </a:lnSpc>
              <a:spcBef>
                <a:spcPts val="645"/>
              </a:spcBef>
            </a:pPr>
            <a:r>
              <a:rPr lang="en-US" sz="1200" spc="-20" dirty="0" smtClean="0">
                <a:latin typeface="Arial"/>
                <a:cs typeface="Arial"/>
              </a:rPr>
              <a:t>The </a:t>
            </a:r>
            <a:r>
              <a:rPr lang="en-US" sz="1200" spc="-25" dirty="0" smtClean="0">
                <a:latin typeface="Arial"/>
                <a:cs typeface="Arial"/>
              </a:rPr>
              <a:t>most common ones </a:t>
            </a:r>
            <a:r>
              <a:rPr lang="en-US" sz="1200" spc="-20" dirty="0" smtClean="0">
                <a:latin typeface="Arial"/>
                <a:cs typeface="Arial"/>
              </a:rPr>
              <a:t>are those </a:t>
            </a:r>
            <a:r>
              <a:rPr lang="en-US" sz="1200" spc="-25" dirty="0" smtClean="0">
                <a:latin typeface="Arial"/>
                <a:cs typeface="Arial"/>
              </a:rPr>
              <a:t>that perform </a:t>
            </a:r>
            <a:r>
              <a:rPr lang="en-US" sz="1200" spc="-30" dirty="0" smtClean="0">
                <a:latin typeface="Arial"/>
                <a:cs typeface="Arial"/>
              </a:rPr>
              <a:t>grouping </a:t>
            </a:r>
            <a:r>
              <a:rPr lang="en-US" sz="1200" spc="-20" dirty="0" smtClean="0">
                <a:latin typeface="Arial"/>
                <a:cs typeface="Arial"/>
              </a:rPr>
              <a:t>or </a:t>
            </a:r>
            <a:r>
              <a:rPr lang="en-US" sz="1200" spc="-30" dirty="0" smtClean="0">
                <a:latin typeface="Arial"/>
                <a:cs typeface="Arial"/>
              </a:rPr>
              <a:t>aggregating </a:t>
            </a:r>
            <a:r>
              <a:rPr lang="en-US" sz="1200" spc="-10" dirty="0" smtClean="0">
                <a:latin typeface="Arial"/>
                <a:cs typeface="Arial"/>
              </a:rPr>
              <a:t>by </a:t>
            </a:r>
            <a:r>
              <a:rPr lang="en-US" sz="1200" spc="-5" dirty="0" smtClean="0">
                <a:latin typeface="Arial"/>
                <a:cs typeface="Arial"/>
              </a:rPr>
              <a:t>a </a:t>
            </a:r>
            <a:r>
              <a:rPr lang="en-US" sz="1200" spc="-20" dirty="0" smtClean="0">
                <a:latin typeface="Arial"/>
                <a:cs typeface="Arial"/>
              </a:rPr>
              <a:t>key.  </a:t>
            </a:r>
            <a:r>
              <a:rPr lang="en-US" sz="1200" spc="-25" dirty="0" smtClean="0">
                <a:latin typeface="Arial"/>
                <a:cs typeface="Arial"/>
              </a:rPr>
              <a:t>RDDs </a:t>
            </a:r>
            <a:r>
              <a:rPr lang="en-US" sz="1200" spc="-30" dirty="0" smtClean="0">
                <a:latin typeface="Arial"/>
                <a:cs typeface="Arial"/>
              </a:rPr>
              <a:t>containing </a:t>
            </a:r>
            <a:r>
              <a:rPr lang="en-US" sz="1200" spc="-15" dirty="0" smtClean="0">
                <a:latin typeface="Arial"/>
                <a:cs typeface="Arial"/>
              </a:rPr>
              <a:t>the </a:t>
            </a:r>
            <a:r>
              <a:rPr lang="en-US" sz="1200" spc="-25" dirty="0" smtClean="0">
                <a:latin typeface="Arial"/>
                <a:cs typeface="Arial"/>
              </a:rPr>
              <a:t>Tuple2 object </a:t>
            </a:r>
            <a:r>
              <a:rPr lang="en-US" sz="1200" spc="-30" dirty="0" smtClean="0">
                <a:latin typeface="Arial"/>
                <a:cs typeface="Arial"/>
              </a:rPr>
              <a:t>represents the </a:t>
            </a:r>
            <a:r>
              <a:rPr lang="en-US" sz="1200" spc="-20" dirty="0" smtClean="0">
                <a:latin typeface="Arial"/>
                <a:cs typeface="Arial"/>
              </a:rPr>
              <a:t>key-value </a:t>
            </a:r>
            <a:r>
              <a:rPr lang="en-US" sz="1200" spc="-25" dirty="0" smtClean="0">
                <a:latin typeface="Arial"/>
                <a:cs typeface="Arial"/>
              </a:rPr>
              <a:t>pairs. Tuple2 </a:t>
            </a:r>
            <a:r>
              <a:rPr lang="en-US" sz="1200" spc="-30" dirty="0" smtClean="0">
                <a:latin typeface="Arial"/>
                <a:cs typeface="Arial"/>
              </a:rPr>
              <a:t>objects are  </a:t>
            </a:r>
            <a:r>
              <a:rPr lang="en-US" sz="1200" spc="-25" dirty="0" smtClean="0">
                <a:latin typeface="Arial"/>
                <a:cs typeface="Arial"/>
              </a:rPr>
              <a:t>simple created </a:t>
            </a:r>
            <a:r>
              <a:rPr lang="en-US" sz="1200" spc="-10" dirty="0" smtClean="0">
                <a:latin typeface="Arial"/>
                <a:cs typeface="Arial"/>
              </a:rPr>
              <a:t>by </a:t>
            </a:r>
            <a:r>
              <a:rPr lang="en-US" sz="1200" spc="-25" dirty="0" smtClean="0">
                <a:latin typeface="Arial"/>
                <a:cs typeface="Arial"/>
              </a:rPr>
              <a:t>writing </a:t>
            </a:r>
            <a:r>
              <a:rPr lang="en-US" sz="1200" spc="-20" dirty="0" smtClean="0">
                <a:latin typeface="Arial"/>
                <a:cs typeface="Arial"/>
              </a:rPr>
              <a:t>(a, </a:t>
            </a:r>
            <a:r>
              <a:rPr lang="en-US" sz="1200" spc="-10" dirty="0" smtClean="0">
                <a:latin typeface="Arial"/>
                <a:cs typeface="Arial"/>
              </a:rPr>
              <a:t>b) as </a:t>
            </a:r>
            <a:r>
              <a:rPr lang="en-US" sz="1200" spc="-25" dirty="0" smtClean="0">
                <a:latin typeface="Arial"/>
                <a:cs typeface="Arial"/>
              </a:rPr>
              <a:t>long </a:t>
            </a:r>
            <a:r>
              <a:rPr lang="en-US" sz="1200" spc="-10" dirty="0" smtClean="0">
                <a:latin typeface="Arial"/>
                <a:cs typeface="Arial"/>
              </a:rPr>
              <a:t>as </a:t>
            </a:r>
            <a:r>
              <a:rPr lang="en-US" sz="1200" spc="-35" dirty="0" smtClean="0">
                <a:latin typeface="Arial"/>
                <a:cs typeface="Arial"/>
              </a:rPr>
              <a:t>you </a:t>
            </a:r>
            <a:r>
              <a:rPr lang="en-US" sz="1200" spc="-25" dirty="0" smtClean="0">
                <a:latin typeface="Arial"/>
                <a:cs typeface="Arial"/>
              </a:rPr>
              <a:t>import </a:t>
            </a:r>
            <a:r>
              <a:rPr lang="en-US" sz="1200" spc="-15" dirty="0" smtClean="0">
                <a:latin typeface="Arial"/>
                <a:cs typeface="Arial"/>
              </a:rPr>
              <a:t>the </a:t>
            </a:r>
            <a:r>
              <a:rPr lang="en-US" sz="1200" spc="-20" dirty="0" smtClean="0">
                <a:latin typeface="Arial"/>
                <a:cs typeface="Arial"/>
              </a:rPr>
              <a:t>library </a:t>
            </a:r>
            <a:r>
              <a:rPr lang="en-US" sz="1200" spc="-5" dirty="0" smtClean="0">
                <a:latin typeface="Arial"/>
                <a:cs typeface="Arial"/>
              </a:rPr>
              <a:t>to </a:t>
            </a:r>
            <a:r>
              <a:rPr lang="en-US" sz="1200" spc="-25" dirty="0" smtClean="0">
                <a:latin typeface="Arial"/>
                <a:cs typeface="Arial"/>
              </a:rPr>
              <a:t>enable </a:t>
            </a:r>
            <a:r>
              <a:rPr lang="en-US" sz="1200" spc="-20" dirty="0" smtClean="0">
                <a:latin typeface="Arial"/>
                <a:cs typeface="Arial"/>
              </a:rPr>
              <a:t>Spark's  </a:t>
            </a:r>
            <a:r>
              <a:rPr lang="en-US" sz="1200" spc="-25" dirty="0" smtClean="0">
                <a:latin typeface="Arial"/>
                <a:cs typeface="Arial"/>
              </a:rPr>
              <a:t>implicit</a:t>
            </a:r>
            <a:r>
              <a:rPr lang="en-US" sz="1200" spc="-60" dirty="0" smtClean="0">
                <a:latin typeface="Arial"/>
                <a:cs typeface="Arial"/>
              </a:rPr>
              <a:t> </a:t>
            </a:r>
            <a:r>
              <a:rPr lang="en-US" sz="1200" spc="-30" dirty="0" smtClean="0">
                <a:latin typeface="Arial"/>
                <a:cs typeface="Arial"/>
              </a:rPr>
              <a:t>conversion.</a:t>
            </a:r>
            <a:endParaRPr lang="en-US" sz="1200" dirty="0" smtClean="0">
              <a:latin typeface="Arial"/>
              <a:cs typeface="Arial"/>
            </a:endParaRPr>
          </a:p>
          <a:p>
            <a:pPr marL="12700" marR="173355">
              <a:lnSpc>
                <a:spcPts val="1610"/>
              </a:lnSpc>
              <a:spcBef>
                <a:spcPts val="610"/>
              </a:spcBef>
            </a:pPr>
            <a:r>
              <a:rPr lang="en-US" sz="1200" spc="-30" dirty="0" smtClean="0">
                <a:latin typeface="Arial"/>
                <a:cs typeface="Arial"/>
              </a:rPr>
              <a:t>If </a:t>
            </a:r>
            <a:r>
              <a:rPr lang="en-US" sz="1200" spc="-35" dirty="0" smtClean="0">
                <a:latin typeface="Arial"/>
                <a:cs typeface="Arial"/>
              </a:rPr>
              <a:t>you </a:t>
            </a:r>
            <a:r>
              <a:rPr lang="en-US" sz="1200" spc="-25" dirty="0" smtClean="0">
                <a:latin typeface="Arial"/>
                <a:cs typeface="Arial"/>
              </a:rPr>
              <a:t>have custom </a:t>
            </a:r>
            <a:r>
              <a:rPr lang="en-US" sz="1200" spc="-30" dirty="0" smtClean="0">
                <a:latin typeface="Arial"/>
                <a:cs typeface="Arial"/>
              </a:rPr>
              <a:t>objects </a:t>
            </a:r>
            <a:r>
              <a:rPr lang="en-US" sz="1200" spc="-25" dirty="0" smtClean="0">
                <a:latin typeface="Arial"/>
                <a:cs typeface="Arial"/>
              </a:rPr>
              <a:t>as </a:t>
            </a:r>
            <a:r>
              <a:rPr lang="en-US" sz="1200" spc="-15" dirty="0" smtClean="0">
                <a:latin typeface="Arial"/>
                <a:cs typeface="Arial"/>
              </a:rPr>
              <a:t>the </a:t>
            </a:r>
            <a:r>
              <a:rPr lang="en-US" sz="1200" spc="-10" dirty="0" smtClean="0">
                <a:latin typeface="Arial"/>
                <a:cs typeface="Arial"/>
              </a:rPr>
              <a:t>key </a:t>
            </a:r>
            <a:r>
              <a:rPr lang="en-US" sz="1200" spc="-20" dirty="0" smtClean="0">
                <a:latin typeface="Arial"/>
                <a:cs typeface="Arial"/>
              </a:rPr>
              <a:t>inside </a:t>
            </a:r>
            <a:r>
              <a:rPr lang="en-US" sz="1200" spc="-30" dirty="0" smtClean="0">
                <a:latin typeface="Arial"/>
                <a:cs typeface="Arial"/>
              </a:rPr>
              <a:t>your </a:t>
            </a:r>
            <a:r>
              <a:rPr lang="en-US" sz="1200" spc="-20" dirty="0" smtClean="0">
                <a:latin typeface="Arial"/>
                <a:cs typeface="Arial"/>
              </a:rPr>
              <a:t>key-value </a:t>
            </a:r>
            <a:r>
              <a:rPr lang="en-US" sz="1200" spc="-25" dirty="0" smtClean="0">
                <a:latin typeface="Arial"/>
                <a:cs typeface="Arial"/>
              </a:rPr>
              <a:t>pair, remember</a:t>
            </a:r>
            <a:r>
              <a:rPr lang="en-US" sz="1200" spc="-290" dirty="0" smtClean="0">
                <a:latin typeface="Arial"/>
                <a:cs typeface="Arial"/>
              </a:rPr>
              <a:t> </a:t>
            </a:r>
            <a:r>
              <a:rPr lang="en-US" sz="1200" spc="-25" dirty="0" smtClean="0">
                <a:latin typeface="Arial"/>
                <a:cs typeface="Arial"/>
              </a:rPr>
              <a:t>that you  </a:t>
            </a:r>
            <a:r>
              <a:rPr lang="en-US" sz="1200" spc="-30" dirty="0" smtClean="0">
                <a:latin typeface="Arial"/>
                <a:cs typeface="Arial"/>
              </a:rPr>
              <a:t>will </a:t>
            </a:r>
            <a:r>
              <a:rPr lang="en-US" sz="1200" spc="-20" dirty="0" smtClean="0">
                <a:latin typeface="Arial"/>
                <a:cs typeface="Arial"/>
              </a:rPr>
              <a:t>need to </a:t>
            </a:r>
            <a:r>
              <a:rPr lang="en-US" sz="1200" spc="-30" dirty="0" smtClean="0">
                <a:latin typeface="Arial"/>
                <a:cs typeface="Arial"/>
              </a:rPr>
              <a:t>provide your </a:t>
            </a:r>
            <a:r>
              <a:rPr lang="en-US" sz="1200" spc="-20" dirty="0" smtClean="0">
                <a:latin typeface="Arial"/>
                <a:cs typeface="Arial"/>
              </a:rPr>
              <a:t>own </a:t>
            </a:r>
            <a:r>
              <a:rPr lang="en-US" sz="1200" spc="-30" dirty="0" smtClean="0">
                <a:latin typeface="Arial"/>
                <a:cs typeface="Arial"/>
              </a:rPr>
              <a:t>equals() </a:t>
            </a:r>
            <a:r>
              <a:rPr lang="en-US" sz="1200" spc="-25" dirty="0" smtClean="0">
                <a:latin typeface="Arial"/>
                <a:cs typeface="Arial"/>
              </a:rPr>
              <a:t>method </a:t>
            </a:r>
            <a:r>
              <a:rPr lang="en-US" sz="1200" spc="-20" dirty="0" smtClean="0">
                <a:latin typeface="Arial"/>
                <a:cs typeface="Arial"/>
              </a:rPr>
              <a:t>to </a:t>
            </a:r>
            <a:r>
              <a:rPr lang="en-US" sz="1200" spc="-25" dirty="0" smtClean="0">
                <a:latin typeface="Arial"/>
                <a:cs typeface="Arial"/>
              </a:rPr>
              <a:t>do </a:t>
            </a:r>
            <a:r>
              <a:rPr lang="en-US" sz="1200" spc="-20" dirty="0" smtClean="0">
                <a:latin typeface="Arial"/>
                <a:cs typeface="Arial"/>
              </a:rPr>
              <a:t>the </a:t>
            </a:r>
            <a:r>
              <a:rPr lang="en-US" sz="1200" spc="-25" dirty="0" smtClean="0">
                <a:latin typeface="Arial"/>
                <a:cs typeface="Arial"/>
              </a:rPr>
              <a:t>comparison as </a:t>
            </a:r>
            <a:r>
              <a:rPr lang="en-US" sz="1200" spc="-30" dirty="0" smtClean="0">
                <a:latin typeface="Arial"/>
                <a:cs typeface="Arial"/>
              </a:rPr>
              <a:t>well </a:t>
            </a:r>
            <a:r>
              <a:rPr lang="en-US" sz="1200" spc="-10" dirty="0" smtClean="0">
                <a:latin typeface="Arial"/>
                <a:cs typeface="Arial"/>
              </a:rPr>
              <a:t>as </a:t>
            </a:r>
            <a:r>
              <a:rPr lang="en-US" sz="1200" spc="-5" dirty="0" smtClean="0">
                <a:latin typeface="Arial"/>
                <a:cs typeface="Arial"/>
              </a:rPr>
              <a:t>a  </a:t>
            </a:r>
            <a:r>
              <a:rPr lang="en-US" sz="1200" spc="-30" dirty="0" smtClean="0">
                <a:latin typeface="Arial"/>
                <a:cs typeface="Arial"/>
              </a:rPr>
              <a:t>matching </a:t>
            </a:r>
            <a:r>
              <a:rPr lang="en-US" sz="1200" spc="-25" dirty="0" err="1" smtClean="0">
                <a:latin typeface="Arial"/>
                <a:cs typeface="Arial"/>
              </a:rPr>
              <a:t>hashCode</a:t>
            </a:r>
            <a:r>
              <a:rPr lang="en-US" sz="1200" spc="-25" dirty="0" smtClean="0">
                <a:latin typeface="Arial"/>
                <a:cs typeface="Arial"/>
              </a:rPr>
              <a:t>()</a:t>
            </a:r>
            <a:r>
              <a:rPr lang="en-US" sz="1200" spc="-70" dirty="0" smtClean="0">
                <a:latin typeface="Arial"/>
                <a:cs typeface="Arial"/>
              </a:rPr>
              <a:t> </a:t>
            </a:r>
            <a:r>
              <a:rPr lang="en-US" sz="1200" spc="-30" dirty="0" smtClean="0">
                <a:latin typeface="Arial"/>
                <a:cs typeface="Arial"/>
              </a:rPr>
              <a:t>method.</a:t>
            </a:r>
            <a:endParaRPr lang="en-US" sz="1200" dirty="0" smtClean="0">
              <a:latin typeface="Arial"/>
              <a:cs typeface="Arial"/>
            </a:endParaRPr>
          </a:p>
          <a:p>
            <a:pPr marL="12700" marR="5080">
              <a:lnSpc>
                <a:spcPct val="95900"/>
              </a:lnSpc>
              <a:spcBef>
                <a:spcPts val="560"/>
              </a:spcBef>
            </a:pPr>
            <a:r>
              <a:rPr lang="en-US" sz="1200" spc="-20" dirty="0" smtClean="0">
                <a:latin typeface="Arial"/>
                <a:cs typeface="Arial"/>
              </a:rPr>
              <a:t>In</a:t>
            </a:r>
            <a:r>
              <a:rPr lang="en-US" sz="1200" spc="-6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example, you</a:t>
            </a:r>
            <a:r>
              <a:rPr lang="en-US" sz="1200" spc="-35" dirty="0" smtClean="0">
                <a:latin typeface="Arial"/>
                <a:cs typeface="Arial"/>
              </a:rPr>
              <a:t> </a:t>
            </a:r>
            <a:r>
              <a:rPr lang="en-US" sz="1200" spc="-25" dirty="0" smtClean="0">
                <a:latin typeface="Arial"/>
                <a:cs typeface="Arial"/>
              </a:rPr>
              <a:t>have</a:t>
            </a:r>
            <a:r>
              <a:rPr lang="en-US" sz="1200" spc="-55"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b="1" spc="-30" dirty="0" err="1" smtClean="0">
                <a:latin typeface="Arial"/>
                <a:cs typeface="Arial"/>
              </a:rPr>
              <a:t>textFile</a:t>
            </a:r>
            <a:r>
              <a:rPr lang="en-US" sz="1200" b="1" spc="-35"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5" dirty="0" smtClean="0">
                <a:latin typeface="Arial"/>
                <a:cs typeface="Arial"/>
              </a:rPr>
              <a:t>is</a:t>
            </a:r>
            <a:r>
              <a:rPr lang="en-US" sz="1200" spc="-50" dirty="0" smtClean="0">
                <a:latin typeface="Arial"/>
                <a:cs typeface="Arial"/>
              </a:rPr>
              <a:t> </a:t>
            </a:r>
            <a:r>
              <a:rPr lang="en-US" sz="1200" spc="-25" dirty="0" smtClean="0">
                <a:latin typeface="Arial"/>
                <a:cs typeface="Arial"/>
              </a:rPr>
              <a:t>just</a:t>
            </a:r>
            <a:r>
              <a:rPr lang="en-US" sz="1200" spc="-5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normal</a:t>
            </a:r>
            <a:r>
              <a:rPr lang="en-US" sz="1200" spc="-50" dirty="0" smtClean="0">
                <a:latin typeface="Arial"/>
                <a:cs typeface="Arial"/>
              </a:rPr>
              <a:t> </a:t>
            </a:r>
            <a:r>
              <a:rPr lang="en-US" sz="1200" spc="-25" dirty="0" smtClean="0">
                <a:latin typeface="Arial"/>
                <a:cs typeface="Arial"/>
              </a:rPr>
              <a:t>RDD. You</a:t>
            </a:r>
            <a:r>
              <a:rPr lang="en-US" sz="1200" spc="-60" dirty="0" smtClean="0">
                <a:latin typeface="Arial"/>
                <a:cs typeface="Arial"/>
              </a:rPr>
              <a:t> </a:t>
            </a:r>
            <a:r>
              <a:rPr lang="en-US" sz="1200" spc="-15" dirty="0" smtClean="0">
                <a:latin typeface="Arial"/>
                <a:cs typeface="Arial"/>
              </a:rPr>
              <a:t>then</a:t>
            </a:r>
            <a:r>
              <a:rPr lang="en-US" sz="1200" spc="-55" dirty="0" smtClean="0">
                <a:latin typeface="Arial"/>
                <a:cs typeface="Arial"/>
              </a:rPr>
              <a:t> </a:t>
            </a:r>
            <a:r>
              <a:rPr lang="en-US" sz="1200" spc="-25" dirty="0" smtClean="0">
                <a:latin typeface="Arial"/>
                <a:cs typeface="Arial"/>
              </a:rPr>
              <a:t>perform</a:t>
            </a:r>
            <a:r>
              <a:rPr lang="en-US" sz="1200" spc="-35" dirty="0" smtClean="0">
                <a:latin typeface="Arial"/>
                <a:cs typeface="Arial"/>
              </a:rPr>
              <a:t> </a:t>
            </a:r>
            <a:r>
              <a:rPr lang="en-US" sz="1200" spc="-15" dirty="0" smtClean="0">
                <a:latin typeface="Arial"/>
                <a:cs typeface="Arial"/>
              </a:rPr>
              <a:t>some  </a:t>
            </a:r>
            <a:r>
              <a:rPr lang="en-US" sz="1200" spc="-30" dirty="0" smtClean="0">
                <a:latin typeface="Arial"/>
                <a:cs typeface="Arial"/>
              </a:rPr>
              <a:t>transformations </a:t>
            </a:r>
            <a:r>
              <a:rPr lang="en-US" sz="1200" spc="-25" dirty="0" smtClean="0">
                <a:latin typeface="Arial"/>
                <a:cs typeface="Arial"/>
              </a:rPr>
              <a:t>on </a:t>
            </a:r>
            <a:r>
              <a:rPr lang="en-US" sz="1200" spc="-5" dirty="0" smtClean="0">
                <a:latin typeface="Arial"/>
                <a:cs typeface="Arial"/>
              </a:rPr>
              <a:t>it </a:t>
            </a:r>
            <a:r>
              <a:rPr lang="en-US" sz="1200" spc="-20" dirty="0" smtClean="0">
                <a:latin typeface="Arial"/>
                <a:cs typeface="Arial"/>
              </a:rPr>
              <a:t>and </a:t>
            </a:r>
            <a:r>
              <a:rPr lang="en-US" sz="1200" spc="-15" dirty="0" smtClean="0">
                <a:latin typeface="Arial"/>
                <a:cs typeface="Arial"/>
              </a:rPr>
              <a:t>it </a:t>
            </a:r>
            <a:r>
              <a:rPr lang="en-US" sz="1200" spc="-25" dirty="0" smtClean="0">
                <a:latin typeface="Arial"/>
                <a:cs typeface="Arial"/>
              </a:rPr>
              <a:t>creates </a:t>
            </a:r>
            <a:r>
              <a:rPr lang="en-US" sz="1200" spc="-5" dirty="0" smtClean="0">
                <a:latin typeface="Arial"/>
                <a:cs typeface="Arial"/>
              </a:rPr>
              <a:t>a </a:t>
            </a:r>
            <a:r>
              <a:rPr lang="en-US" sz="1200" spc="-20" dirty="0" err="1" smtClean="0">
                <a:latin typeface="Arial"/>
                <a:cs typeface="Arial"/>
              </a:rPr>
              <a:t>PairRDD</a:t>
            </a:r>
            <a:r>
              <a:rPr lang="en-US" sz="1200" spc="-20" dirty="0" smtClean="0">
                <a:latin typeface="Arial"/>
                <a:cs typeface="Arial"/>
              </a:rPr>
              <a:t> </a:t>
            </a:r>
            <a:r>
              <a:rPr lang="en-US" sz="1200" spc="-25" dirty="0" smtClean="0">
                <a:latin typeface="Arial"/>
                <a:cs typeface="Arial"/>
              </a:rPr>
              <a:t>which </a:t>
            </a:r>
            <a:r>
              <a:rPr lang="en-US" sz="1200" spc="-30" dirty="0" smtClean="0">
                <a:latin typeface="Arial"/>
                <a:cs typeface="Arial"/>
              </a:rPr>
              <a:t>allows </a:t>
            </a:r>
            <a:r>
              <a:rPr lang="en-US" sz="1200" spc="-5" dirty="0" smtClean="0">
                <a:latin typeface="Arial"/>
                <a:cs typeface="Arial"/>
              </a:rPr>
              <a:t>it </a:t>
            </a:r>
            <a:r>
              <a:rPr lang="en-US" sz="1200" spc="-20" dirty="0" smtClean="0">
                <a:latin typeface="Arial"/>
                <a:cs typeface="Arial"/>
              </a:rPr>
              <a:t>to invoke the  </a:t>
            </a:r>
            <a:r>
              <a:rPr lang="en-US" sz="1200" b="1" spc="-30" dirty="0" err="1" smtClean="0">
                <a:latin typeface="Arial"/>
                <a:cs typeface="Arial"/>
              </a:rPr>
              <a:t>reduceByKey</a:t>
            </a:r>
            <a:r>
              <a:rPr lang="en-US" sz="1200" b="1" spc="-30" dirty="0" smtClean="0">
                <a:latin typeface="Arial"/>
                <a:cs typeface="Arial"/>
              </a:rPr>
              <a:t> </a:t>
            </a:r>
            <a:r>
              <a:rPr lang="en-US" sz="1200" spc="-20" dirty="0" smtClean="0">
                <a:latin typeface="Arial"/>
                <a:cs typeface="Arial"/>
              </a:rPr>
              <a:t>method that </a:t>
            </a:r>
            <a:r>
              <a:rPr lang="en-US" sz="1200" spc="-15" dirty="0" smtClean="0">
                <a:latin typeface="Arial"/>
                <a:cs typeface="Arial"/>
              </a:rPr>
              <a:t>is </a:t>
            </a:r>
            <a:r>
              <a:rPr lang="en-US" sz="1200" spc="-25" dirty="0" smtClean="0">
                <a:latin typeface="Arial"/>
                <a:cs typeface="Arial"/>
              </a:rPr>
              <a:t>part </a:t>
            </a:r>
            <a:r>
              <a:rPr lang="en-US" sz="1200" spc="-10" dirty="0" smtClean="0">
                <a:latin typeface="Arial"/>
                <a:cs typeface="Arial"/>
              </a:rPr>
              <a:t>of </a:t>
            </a:r>
            <a:r>
              <a:rPr lang="en-US" sz="1200" spc="-20" dirty="0" smtClean="0">
                <a:latin typeface="Arial"/>
                <a:cs typeface="Arial"/>
              </a:rPr>
              <a:t>the </a:t>
            </a:r>
            <a:r>
              <a:rPr lang="en-US" sz="1200" spc="-30" dirty="0" err="1" smtClean="0">
                <a:latin typeface="Arial"/>
                <a:cs typeface="Arial"/>
              </a:rPr>
              <a:t>PairRDDFunctions</a:t>
            </a:r>
            <a:r>
              <a:rPr lang="en-US" sz="1200" spc="-275" dirty="0" smtClean="0">
                <a:latin typeface="Arial"/>
                <a:cs typeface="Arial"/>
              </a:rPr>
              <a:t> </a:t>
            </a:r>
            <a:r>
              <a:rPr lang="en-US" sz="1200" spc="-25" dirty="0" smtClean="0">
                <a:latin typeface="Arial"/>
                <a:cs typeface="Arial"/>
              </a:rPr>
              <a:t>API.</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31</a:t>
            </a:fld>
            <a:endParaRPr lang="fr-FR"/>
          </a:p>
        </p:txBody>
      </p:sp>
    </p:spTree>
    <p:extLst>
      <p:ext uri="{BB962C8B-B14F-4D97-AF65-F5344CB8AC3E}">
        <p14:creationId xmlns:p14="http://schemas.microsoft.com/office/powerpoint/2010/main" val="3801513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724535">
              <a:lnSpc>
                <a:spcPts val="1630"/>
              </a:lnSpc>
              <a:spcBef>
                <a:spcPts val="620"/>
              </a:spcBef>
            </a:pPr>
            <a:r>
              <a:rPr lang="en-US" sz="1200" spc="-30" dirty="0" smtClean="0">
                <a:latin typeface="Arial"/>
                <a:cs typeface="Arial"/>
              </a:rPr>
              <a:t>Compatibility </a:t>
            </a:r>
            <a:r>
              <a:rPr lang="en-US" sz="1200" spc="-20" dirty="0" smtClean="0">
                <a:latin typeface="Arial"/>
                <a:cs typeface="Arial"/>
              </a:rPr>
              <a:t>of </a:t>
            </a:r>
            <a:r>
              <a:rPr lang="en-US" sz="1200" spc="-25" dirty="0" smtClean="0">
                <a:latin typeface="Arial"/>
                <a:cs typeface="Arial"/>
              </a:rPr>
              <a:t>Spark </a:t>
            </a:r>
            <a:r>
              <a:rPr lang="en-US" sz="1200" spc="-30" dirty="0" smtClean="0">
                <a:latin typeface="Arial"/>
                <a:cs typeface="Arial"/>
              </a:rPr>
              <a:t>with </a:t>
            </a:r>
            <a:r>
              <a:rPr lang="en-US" sz="1200" spc="-25" dirty="0" smtClean="0">
                <a:latin typeface="Arial"/>
                <a:cs typeface="Arial"/>
              </a:rPr>
              <a:t>various versions </a:t>
            </a:r>
            <a:r>
              <a:rPr lang="en-US" sz="1200" spc="-20" dirty="0" smtClean="0">
                <a:latin typeface="Arial"/>
                <a:cs typeface="Arial"/>
              </a:rPr>
              <a:t>of </a:t>
            </a:r>
            <a:r>
              <a:rPr lang="en-US" sz="1200" spc="-30" dirty="0" smtClean="0">
                <a:latin typeface="Arial"/>
                <a:cs typeface="Arial"/>
              </a:rPr>
              <a:t>the </a:t>
            </a:r>
            <a:r>
              <a:rPr lang="en-US" sz="1200" spc="-25" dirty="0" smtClean="0">
                <a:latin typeface="Arial"/>
                <a:cs typeface="Arial"/>
              </a:rPr>
              <a:t>programming languages </a:t>
            </a:r>
            <a:r>
              <a:rPr lang="en-US" sz="1200" spc="-30" dirty="0" smtClean="0">
                <a:latin typeface="Arial"/>
                <a:cs typeface="Arial"/>
              </a:rPr>
              <a:t>is  important.</a:t>
            </a:r>
            <a:endParaRPr lang="en-US" sz="1200" dirty="0" smtClean="0">
              <a:latin typeface="Arial"/>
              <a:cs typeface="Arial"/>
            </a:endParaRPr>
          </a:p>
          <a:p>
            <a:pPr marL="12700" marR="5080">
              <a:lnSpc>
                <a:spcPct val="95900"/>
              </a:lnSpc>
              <a:spcBef>
                <a:spcPts val="560"/>
              </a:spcBef>
            </a:pPr>
            <a:r>
              <a:rPr lang="en-US" sz="1200" spc="-30" dirty="0" smtClean="0">
                <a:latin typeface="Arial"/>
                <a:cs typeface="Arial"/>
              </a:rPr>
              <a:t>Note</a:t>
            </a:r>
            <a:r>
              <a:rPr lang="en-US" sz="1200" spc="-35" dirty="0" smtClean="0">
                <a:latin typeface="Arial"/>
                <a:cs typeface="Arial"/>
              </a:rPr>
              <a:t> </a:t>
            </a:r>
            <a:r>
              <a:rPr lang="en-US" sz="1200" spc="-25" dirty="0" smtClean="0">
                <a:latin typeface="Arial"/>
                <a:cs typeface="Arial"/>
              </a:rPr>
              <a:t>also</a:t>
            </a:r>
            <a:r>
              <a:rPr lang="en-US" sz="1200" spc="-55" dirty="0" smtClean="0">
                <a:latin typeface="Arial"/>
                <a:cs typeface="Arial"/>
              </a:rPr>
              <a:t> </a:t>
            </a:r>
            <a:r>
              <a:rPr lang="en-US" sz="1200" spc="-20" dirty="0" smtClean="0">
                <a:latin typeface="Arial"/>
                <a:cs typeface="Arial"/>
              </a:rPr>
              <a:t>that</a:t>
            </a:r>
            <a:r>
              <a:rPr lang="en-US" sz="1200" spc="-25" dirty="0" smtClean="0">
                <a:latin typeface="Arial"/>
                <a:cs typeface="Arial"/>
              </a:rPr>
              <a:t> as </a:t>
            </a:r>
            <a:r>
              <a:rPr lang="en-US" sz="1200" spc="-20" dirty="0" smtClean="0">
                <a:latin typeface="Arial"/>
                <a:cs typeface="Arial"/>
              </a:rPr>
              <a:t>new</a:t>
            </a:r>
            <a:r>
              <a:rPr lang="en-US" sz="1200" spc="-45" dirty="0" smtClean="0">
                <a:latin typeface="Arial"/>
                <a:cs typeface="Arial"/>
              </a:rPr>
              <a:t> </a:t>
            </a:r>
            <a:r>
              <a:rPr lang="en-US" sz="1200" spc="-30" dirty="0" smtClean="0">
                <a:latin typeface="Arial"/>
                <a:cs typeface="Arial"/>
              </a:rPr>
              <a:t>releases</a:t>
            </a:r>
            <a:r>
              <a:rPr lang="en-US" sz="1200" spc="-20" dirty="0" smtClean="0">
                <a:latin typeface="Arial"/>
                <a:cs typeface="Arial"/>
              </a:rPr>
              <a:t> of</a:t>
            </a:r>
            <a:r>
              <a:rPr lang="en-US" sz="1200" spc="-50" dirty="0" smtClean="0">
                <a:latin typeface="Arial"/>
                <a:cs typeface="Arial"/>
              </a:rPr>
              <a:t> </a:t>
            </a:r>
            <a:r>
              <a:rPr lang="en-US" sz="1200" spc="-15" dirty="0" smtClean="0">
                <a:latin typeface="Arial"/>
                <a:cs typeface="Arial"/>
              </a:rPr>
              <a:t>the</a:t>
            </a:r>
            <a:r>
              <a:rPr lang="en-US" sz="1200" spc="-50" dirty="0" smtClean="0">
                <a:latin typeface="Arial"/>
                <a:cs typeface="Arial"/>
              </a:rPr>
              <a:t> </a:t>
            </a:r>
            <a:r>
              <a:rPr lang="en-US" sz="1200" spc="-15" dirty="0" smtClean="0">
                <a:latin typeface="Arial"/>
                <a:cs typeface="Arial"/>
              </a:rPr>
              <a:t>HDP</a:t>
            </a:r>
            <a:r>
              <a:rPr lang="en-US" sz="1200" spc="-35" dirty="0" smtClean="0">
                <a:latin typeface="Arial"/>
                <a:cs typeface="Arial"/>
              </a:rPr>
              <a:t> </a:t>
            </a:r>
            <a:r>
              <a:rPr lang="en-US" sz="1200" spc="-30" dirty="0" smtClean="0">
                <a:latin typeface="Arial"/>
                <a:cs typeface="Arial"/>
              </a:rPr>
              <a:t>are released, </a:t>
            </a:r>
            <a:r>
              <a:rPr lang="en-US" sz="1200" spc="-25" dirty="0" smtClean="0">
                <a:latin typeface="Arial"/>
                <a:cs typeface="Arial"/>
              </a:rPr>
              <a:t>you</a:t>
            </a:r>
            <a:r>
              <a:rPr lang="en-US" sz="1200" spc="-55" dirty="0" smtClean="0">
                <a:latin typeface="Arial"/>
                <a:cs typeface="Arial"/>
              </a:rPr>
              <a:t> </a:t>
            </a:r>
            <a:r>
              <a:rPr lang="en-US" sz="1200" spc="-25" dirty="0" smtClean="0">
                <a:latin typeface="Arial"/>
                <a:cs typeface="Arial"/>
              </a:rPr>
              <a:t>should</a:t>
            </a:r>
            <a:r>
              <a:rPr lang="en-US" sz="1200" spc="-50" dirty="0" smtClean="0">
                <a:latin typeface="Arial"/>
                <a:cs typeface="Arial"/>
              </a:rPr>
              <a:t> </a:t>
            </a:r>
            <a:r>
              <a:rPr lang="en-US" sz="1200" spc="-25" dirty="0" smtClean="0">
                <a:latin typeface="Arial"/>
                <a:cs typeface="Arial"/>
              </a:rPr>
              <a:t>revisit</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issue</a:t>
            </a:r>
            <a:r>
              <a:rPr lang="en-US" sz="1200" spc="-55" dirty="0" smtClean="0">
                <a:latin typeface="Arial"/>
                <a:cs typeface="Arial"/>
              </a:rPr>
              <a:t> </a:t>
            </a:r>
            <a:r>
              <a:rPr lang="en-US" sz="1200" spc="-10" dirty="0" smtClean="0">
                <a:latin typeface="Arial"/>
                <a:cs typeface="Arial"/>
              </a:rPr>
              <a:t>of  </a:t>
            </a:r>
            <a:r>
              <a:rPr lang="en-US" sz="1200" spc="-30" dirty="0" smtClean="0">
                <a:latin typeface="Arial"/>
                <a:cs typeface="Arial"/>
              </a:rPr>
              <a:t>compatibility </a:t>
            </a:r>
            <a:r>
              <a:rPr lang="en-US" sz="1200" spc="-20" dirty="0" smtClean="0">
                <a:latin typeface="Arial"/>
                <a:cs typeface="Arial"/>
              </a:rPr>
              <a:t>of </a:t>
            </a:r>
            <a:r>
              <a:rPr lang="en-US" sz="1200" spc="-25" dirty="0" smtClean="0">
                <a:latin typeface="Arial"/>
                <a:cs typeface="Arial"/>
              </a:rPr>
              <a:t>languages </a:t>
            </a:r>
            <a:r>
              <a:rPr lang="en-US" sz="1200" spc="-5" dirty="0" smtClean="0">
                <a:latin typeface="Arial"/>
                <a:cs typeface="Arial"/>
              </a:rPr>
              <a:t>to </a:t>
            </a:r>
            <a:r>
              <a:rPr lang="en-US" sz="1200" spc="-30" dirty="0" smtClean="0">
                <a:latin typeface="Arial"/>
                <a:cs typeface="Arial"/>
              </a:rPr>
              <a:t>work </a:t>
            </a:r>
            <a:r>
              <a:rPr lang="en-US" sz="1200" spc="-20" dirty="0" smtClean="0">
                <a:latin typeface="Arial"/>
                <a:cs typeface="Arial"/>
              </a:rPr>
              <a:t>with the new </a:t>
            </a:r>
            <a:r>
              <a:rPr lang="en-US" sz="1200" spc="-30" dirty="0" smtClean="0">
                <a:latin typeface="Arial"/>
                <a:cs typeface="Arial"/>
              </a:rPr>
              <a:t>versions </a:t>
            </a:r>
            <a:r>
              <a:rPr lang="en-US" sz="1200" spc="-20" dirty="0" smtClean="0">
                <a:latin typeface="Arial"/>
                <a:cs typeface="Arial"/>
              </a:rPr>
              <a:t>of Spark. View </a:t>
            </a:r>
            <a:r>
              <a:rPr lang="en-US" sz="1200" spc="-25" dirty="0" smtClean="0">
                <a:latin typeface="Arial"/>
                <a:cs typeface="Arial"/>
              </a:rPr>
              <a:t>all versions </a:t>
            </a:r>
            <a:r>
              <a:rPr lang="en-US" sz="1200" spc="-20" dirty="0" smtClean="0">
                <a:latin typeface="Arial"/>
                <a:cs typeface="Arial"/>
              </a:rPr>
              <a:t>of  </a:t>
            </a:r>
            <a:r>
              <a:rPr lang="en-US" sz="1200" spc="-30" dirty="0" smtClean="0">
                <a:latin typeface="Arial"/>
                <a:cs typeface="Arial"/>
              </a:rPr>
              <a:t>Spark </a:t>
            </a:r>
            <a:r>
              <a:rPr lang="en-US" sz="1200" spc="-20" dirty="0" smtClean="0">
                <a:latin typeface="Arial"/>
                <a:cs typeface="Arial"/>
              </a:rPr>
              <a:t>and </a:t>
            </a:r>
            <a:r>
              <a:rPr lang="en-US" sz="1200" spc="-30" dirty="0" smtClean="0">
                <a:latin typeface="Arial"/>
                <a:cs typeface="Arial"/>
              </a:rPr>
              <a:t>compatible </a:t>
            </a:r>
            <a:r>
              <a:rPr lang="en-US" sz="1200" spc="-25" dirty="0" smtClean="0">
                <a:latin typeface="Arial"/>
                <a:cs typeface="Arial"/>
              </a:rPr>
              <a:t>software at:</a:t>
            </a:r>
            <a:r>
              <a:rPr lang="en-US" sz="1200" spc="-80" dirty="0" smtClean="0">
                <a:latin typeface="Arial"/>
                <a:cs typeface="Arial"/>
              </a:rPr>
              <a:t> </a:t>
            </a:r>
            <a:r>
              <a:rPr lang="en-US" sz="1200" spc="-30" dirty="0" smtClean="0">
                <a:latin typeface="Arial"/>
                <a:cs typeface="Arial"/>
                <a:hlinkClick r:id="rId3"/>
              </a:rPr>
              <a:t>http://spark.apache.org/documentation.html</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32</a:t>
            </a:fld>
            <a:endParaRPr lang="fr-FR"/>
          </a:p>
        </p:txBody>
      </p:sp>
    </p:spTree>
    <p:extLst>
      <p:ext uri="{BB962C8B-B14F-4D97-AF65-F5344CB8AC3E}">
        <p14:creationId xmlns:p14="http://schemas.microsoft.com/office/powerpoint/2010/main" val="3928556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a:lnSpc>
                <a:spcPct val="100000"/>
              </a:lnSpc>
              <a:spcBef>
                <a:spcPts val="550"/>
              </a:spcBef>
            </a:pPr>
            <a:r>
              <a:rPr lang="en-US" sz="1200" spc="-25" dirty="0" smtClean="0">
                <a:latin typeface="Arial"/>
                <a:cs typeface="Arial"/>
              </a:rPr>
              <a:t>You</a:t>
            </a:r>
            <a:r>
              <a:rPr lang="en-US" sz="1200" spc="-60" dirty="0" smtClean="0">
                <a:latin typeface="Arial"/>
                <a:cs typeface="Arial"/>
              </a:rPr>
              <a:t> </a:t>
            </a:r>
            <a:r>
              <a:rPr lang="en-US" sz="1200" spc="-15" dirty="0" smtClean="0">
                <a:latin typeface="Arial"/>
                <a:cs typeface="Arial"/>
              </a:rPr>
              <a:t>may</a:t>
            </a:r>
            <a:r>
              <a:rPr lang="en-US" sz="1200" spc="-80" dirty="0" smtClean="0">
                <a:latin typeface="Arial"/>
                <a:cs typeface="Arial"/>
              </a:rPr>
              <a:t> </a:t>
            </a:r>
            <a:r>
              <a:rPr lang="en-US" sz="1200" spc="-10" dirty="0" smtClean="0">
                <a:latin typeface="Arial"/>
                <a:cs typeface="Arial"/>
              </a:rPr>
              <a:t>be</a:t>
            </a:r>
            <a:r>
              <a:rPr lang="en-US" sz="1200" spc="-55" dirty="0" smtClean="0">
                <a:latin typeface="Arial"/>
                <a:cs typeface="Arial"/>
              </a:rPr>
              <a:t> </a:t>
            </a:r>
            <a:r>
              <a:rPr lang="en-US" sz="1200" spc="-20" dirty="0" smtClean="0">
                <a:latin typeface="Arial"/>
                <a:cs typeface="Arial"/>
              </a:rPr>
              <a:t>asking</a:t>
            </a:r>
            <a:r>
              <a:rPr lang="en-US" sz="1200" spc="-35" dirty="0" smtClean="0">
                <a:latin typeface="Arial"/>
                <a:cs typeface="Arial"/>
              </a:rPr>
              <a:t> </a:t>
            </a:r>
            <a:r>
              <a:rPr lang="en-US" sz="1200" spc="-25" dirty="0" smtClean="0">
                <a:latin typeface="Arial"/>
                <a:cs typeface="Arial"/>
              </a:rPr>
              <a:t>why</a:t>
            </a:r>
            <a:r>
              <a:rPr lang="en-US" sz="1200" spc="-50"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25" dirty="0" smtClean="0">
                <a:latin typeface="Arial"/>
                <a:cs typeface="Arial"/>
              </a:rPr>
              <a:t>would</a:t>
            </a:r>
            <a:r>
              <a:rPr lang="en-US" sz="1200" spc="-30" dirty="0" smtClean="0">
                <a:latin typeface="Arial"/>
                <a:cs typeface="Arial"/>
              </a:rPr>
              <a:t> want</a:t>
            </a:r>
            <a:r>
              <a:rPr lang="en-US" sz="1200" spc="-25"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15" dirty="0" smtClean="0">
                <a:latin typeface="Arial"/>
                <a:cs typeface="Arial"/>
              </a:rPr>
              <a:t>use</a:t>
            </a:r>
            <a:r>
              <a:rPr lang="en-US" sz="1200" spc="-55" dirty="0" smtClean="0">
                <a:latin typeface="Arial"/>
                <a:cs typeface="Arial"/>
              </a:rPr>
              <a:t> </a:t>
            </a:r>
            <a:r>
              <a:rPr lang="en-US" sz="1200" spc="-25" dirty="0" smtClean="0">
                <a:latin typeface="Arial"/>
                <a:cs typeface="Arial"/>
              </a:rPr>
              <a:t>Spark</a:t>
            </a:r>
            <a:r>
              <a:rPr lang="en-US" sz="1200" spc="-30" dirty="0" smtClean="0">
                <a:latin typeface="Arial"/>
                <a:cs typeface="Arial"/>
              </a:rPr>
              <a:t> and</a:t>
            </a:r>
            <a:r>
              <a:rPr lang="en-US" sz="1200" spc="-20" dirty="0" smtClean="0">
                <a:latin typeface="Arial"/>
                <a:cs typeface="Arial"/>
              </a:rPr>
              <a:t> </a:t>
            </a:r>
            <a:r>
              <a:rPr lang="en-US" sz="1200" spc="-30" dirty="0" smtClean="0">
                <a:latin typeface="Arial"/>
                <a:cs typeface="Arial"/>
              </a:rPr>
              <a:t>what</a:t>
            </a:r>
            <a:r>
              <a:rPr lang="en-US" sz="1200" spc="-5" dirty="0" smtClean="0">
                <a:latin typeface="Arial"/>
                <a:cs typeface="Arial"/>
              </a:rPr>
              <a:t> </a:t>
            </a:r>
            <a:r>
              <a:rPr lang="en-US" sz="1200" spc="-25" dirty="0" smtClean="0">
                <a:latin typeface="Arial"/>
                <a:cs typeface="Arial"/>
              </a:rPr>
              <a:t>you</a:t>
            </a:r>
            <a:r>
              <a:rPr lang="en-US" sz="1200" spc="-40" dirty="0" smtClean="0">
                <a:latin typeface="Arial"/>
                <a:cs typeface="Arial"/>
              </a:rPr>
              <a:t> </a:t>
            </a:r>
            <a:r>
              <a:rPr lang="en-US" sz="1200" spc="-30" dirty="0" smtClean="0">
                <a:latin typeface="Arial"/>
                <a:cs typeface="Arial"/>
              </a:rPr>
              <a:t>would</a:t>
            </a:r>
            <a:r>
              <a:rPr lang="en-US" sz="1200" spc="-55" dirty="0" smtClean="0">
                <a:latin typeface="Arial"/>
                <a:cs typeface="Arial"/>
              </a:rPr>
              <a:t> </a:t>
            </a:r>
            <a:r>
              <a:rPr lang="en-US" sz="1200" spc="-15" dirty="0" smtClean="0">
                <a:latin typeface="Arial"/>
                <a:cs typeface="Arial"/>
              </a:rPr>
              <a:t>use</a:t>
            </a:r>
            <a:r>
              <a:rPr lang="en-US" sz="1200" spc="-60" dirty="0" smtClean="0">
                <a:latin typeface="Arial"/>
                <a:cs typeface="Arial"/>
              </a:rPr>
              <a:t> </a:t>
            </a:r>
            <a:r>
              <a:rPr lang="en-US" sz="1200" spc="-15" dirty="0" smtClean="0">
                <a:latin typeface="Arial"/>
                <a:cs typeface="Arial"/>
              </a:rPr>
              <a:t>it</a:t>
            </a:r>
            <a:r>
              <a:rPr lang="en-US" sz="1200" spc="-25" dirty="0" smtClean="0">
                <a:latin typeface="Arial"/>
                <a:cs typeface="Arial"/>
              </a:rPr>
              <a:t> for.</a:t>
            </a:r>
            <a:endParaRPr lang="en-US" sz="1200" dirty="0" smtClean="0">
              <a:latin typeface="Arial"/>
              <a:cs typeface="Arial"/>
            </a:endParaRPr>
          </a:p>
          <a:p>
            <a:pPr marL="12700" marR="5080">
              <a:lnSpc>
                <a:spcPct val="95900"/>
              </a:lnSpc>
              <a:spcBef>
                <a:spcPts val="600"/>
              </a:spcBef>
            </a:pPr>
            <a:r>
              <a:rPr lang="en-US" sz="1200" spc="-30" dirty="0" smtClean="0">
                <a:latin typeface="Arial"/>
                <a:cs typeface="Arial"/>
              </a:rPr>
              <a:t>Spark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related</a:t>
            </a:r>
            <a:r>
              <a:rPr lang="en-US" sz="1200" spc="-60"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MapReduce</a:t>
            </a:r>
            <a:r>
              <a:rPr lang="en-US" sz="1200" spc="-55" dirty="0" smtClean="0">
                <a:latin typeface="Arial"/>
                <a:cs typeface="Arial"/>
              </a:rPr>
              <a:t> </a:t>
            </a:r>
            <a:r>
              <a:rPr lang="en-US" sz="1200" spc="-15" dirty="0" smtClean="0">
                <a:latin typeface="Arial"/>
                <a:cs typeface="Arial"/>
              </a:rPr>
              <a:t>in</a:t>
            </a:r>
            <a:r>
              <a:rPr lang="en-US" sz="1200" spc="-35"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0" dirty="0" smtClean="0">
                <a:latin typeface="Arial"/>
                <a:cs typeface="Arial"/>
              </a:rPr>
              <a:t>sense</a:t>
            </a:r>
            <a:r>
              <a:rPr lang="en-US" sz="1200" spc="-55" dirty="0" smtClean="0">
                <a:latin typeface="Arial"/>
                <a:cs typeface="Arial"/>
              </a:rPr>
              <a:t> </a:t>
            </a:r>
            <a:r>
              <a:rPr lang="en-US" sz="1200" spc="-25" dirty="0" smtClean="0">
                <a:latin typeface="Arial"/>
                <a:cs typeface="Arial"/>
              </a:rPr>
              <a:t>that</a:t>
            </a:r>
            <a:r>
              <a:rPr lang="en-US" sz="1200" spc="-5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25" dirty="0" smtClean="0">
                <a:latin typeface="Arial"/>
                <a:cs typeface="Arial"/>
              </a:rPr>
              <a:t>expands</a:t>
            </a:r>
            <a:r>
              <a:rPr lang="en-US" sz="1200" spc="-20" dirty="0" smtClean="0">
                <a:latin typeface="Arial"/>
                <a:cs typeface="Arial"/>
              </a:rPr>
              <a:t> </a:t>
            </a:r>
            <a:r>
              <a:rPr lang="en-US" sz="1200" spc="-25" dirty="0" smtClean="0">
                <a:latin typeface="Arial"/>
                <a:cs typeface="Arial"/>
              </a:rPr>
              <a:t>on</a:t>
            </a:r>
            <a:r>
              <a:rPr lang="en-US" sz="1200" spc="-60" dirty="0" smtClean="0">
                <a:latin typeface="Arial"/>
                <a:cs typeface="Arial"/>
              </a:rPr>
              <a:t> </a:t>
            </a:r>
            <a:r>
              <a:rPr lang="en-US" sz="1200" spc="-25" dirty="0" smtClean="0">
                <a:latin typeface="Arial"/>
                <a:cs typeface="Arial"/>
              </a:rPr>
              <a:t>Hadoop's</a:t>
            </a:r>
            <a:r>
              <a:rPr lang="en-US" sz="1200" spc="-50" dirty="0" smtClean="0">
                <a:latin typeface="Arial"/>
                <a:cs typeface="Arial"/>
              </a:rPr>
              <a:t> </a:t>
            </a:r>
            <a:r>
              <a:rPr lang="en-US" sz="1200" spc="-25" dirty="0" smtClean="0">
                <a:latin typeface="Arial"/>
                <a:cs typeface="Arial"/>
              </a:rPr>
              <a:t>capabilities.</a:t>
            </a:r>
            <a:r>
              <a:rPr lang="en-US" sz="1200" spc="-55" dirty="0" smtClean="0">
                <a:latin typeface="Arial"/>
                <a:cs typeface="Arial"/>
              </a:rPr>
              <a:t> </a:t>
            </a:r>
            <a:r>
              <a:rPr lang="en-US" sz="1200" spc="-20" dirty="0" smtClean="0">
                <a:latin typeface="Arial"/>
                <a:cs typeface="Arial"/>
              </a:rPr>
              <a:t>Like  </a:t>
            </a:r>
            <a:r>
              <a:rPr lang="en-US" sz="1200" spc="-30" dirty="0" smtClean="0">
                <a:latin typeface="Arial"/>
                <a:cs typeface="Arial"/>
              </a:rPr>
              <a:t>MapReduce, </a:t>
            </a:r>
            <a:r>
              <a:rPr lang="en-US" sz="1200" spc="-25" dirty="0" smtClean="0">
                <a:latin typeface="Arial"/>
                <a:cs typeface="Arial"/>
              </a:rPr>
              <a:t>Spark provides parallel distributed </a:t>
            </a:r>
            <a:r>
              <a:rPr lang="en-US" sz="1200" spc="-30" dirty="0" smtClean="0">
                <a:latin typeface="Arial"/>
                <a:cs typeface="Arial"/>
              </a:rPr>
              <a:t>processing, </a:t>
            </a:r>
            <a:r>
              <a:rPr lang="en-US" sz="1200" spc="-25" dirty="0" smtClean="0">
                <a:latin typeface="Arial"/>
                <a:cs typeface="Arial"/>
              </a:rPr>
              <a:t>fault </a:t>
            </a:r>
            <a:r>
              <a:rPr lang="en-US" sz="1200" spc="-30" dirty="0" smtClean="0">
                <a:latin typeface="Arial"/>
                <a:cs typeface="Arial"/>
              </a:rPr>
              <a:t>tolerance </a:t>
            </a:r>
            <a:r>
              <a:rPr lang="en-US" sz="1200" spc="-10" dirty="0" smtClean="0">
                <a:latin typeface="Arial"/>
                <a:cs typeface="Arial"/>
              </a:rPr>
              <a:t>on  </a:t>
            </a:r>
            <a:r>
              <a:rPr lang="en-US" sz="1200" spc="-25" dirty="0" smtClean="0">
                <a:latin typeface="Arial"/>
                <a:cs typeface="Arial"/>
              </a:rPr>
              <a:t>commodity hardware, </a:t>
            </a:r>
            <a:r>
              <a:rPr lang="en-US" sz="1200" spc="-30" dirty="0" smtClean="0">
                <a:latin typeface="Arial"/>
                <a:cs typeface="Arial"/>
              </a:rPr>
              <a:t>scalability, </a:t>
            </a:r>
            <a:r>
              <a:rPr lang="en-US" sz="1200" spc="-25" dirty="0" smtClean="0">
                <a:latin typeface="Arial"/>
                <a:cs typeface="Arial"/>
              </a:rPr>
              <a:t>etc. Spark </a:t>
            </a:r>
            <a:r>
              <a:rPr lang="en-US" sz="1200" spc="-30" dirty="0" smtClean="0">
                <a:latin typeface="Arial"/>
                <a:cs typeface="Arial"/>
              </a:rPr>
              <a:t>adds </a:t>
            </a:r>
            <a:r>
              <a:rPr lang="en-US" sz="1200" spc="-20" dirty="0" smtClean="0">
                <a:latin typeface="Arial"/>
                <a:cs typeface="Arial"/>
              </a:rPr>
              <a:t>to </a:t>
            </a:r>
            <a:r>
              <a:rPr lang="en-US" sz="1200" spc="-15" dirty="0" smtClean="0">
                <a:latin typeface="Arial"/>
                <a:cs typeface="Arial"/>
              </a:rPr>
              <a:t>the </a:t>
            </a:r>
            <a:r>
              <a:rPr lang="en-US" sz="1200" spc="-25" dirty="0" smtClean="0">
                <a:latin typeface="Arial"/>
                <a:cs typeface="Arial"/>
              </a:rPr>
              <a:t>concept </a:t>
            </a:r>
            <a:r>
              <a:rPr lang="en-US" sz="1200" spc="-30" dirty="0" smtClean="0">
                <a:latin typeface="Arial"/>
                <a:cs typeface="Arial"/>
              </a:rPr>
              <a:t>with aggressively  </a:t>
            </a:r>
            <a:r>
              <a:rPr lang="en-US" sz="1200" spc="-25" dirty="0" smtClean="0">
                <a:latin typeface="Arial"/>
                <a:cs typeface="Arial"/>
              </a:rPr>
              <a:t>cached in-memory </a:t>
            </a:r>
            <a:r>
              <a:rPr lang="en-US" sz="1200" spc="-30" dirty="0" smtClean="0">
                <a:latin typeface="Arial"/>
                <a:cs typeface="Arial"/>
              </a:rPr>
              <a:t>distributed </a:t>
            </a:r>
            <a:r>
              <a:rPr lang="en-US" sz="1200" spc="-25" dirty="0" smtClean="0">
                <a:latin typeface="Arial"/>
                <a:cs typeface="Arial"/>
              </a:rPr>
              <a:t>computing, </a:t>
            </a:r>
            <a:r>
              <a:rPr lang="en-US" sz="1200" spc="-15" dirty="0" smtClean="0">
                <a:latin typeface="Arial"/>
                <a:cs typeface="Arial"/>
              </a:rPr>
              <a:t>low </a:t>
            </a:r>
            <a:r>
              <a:rPr lang="en-US" sz="1200" spc="-25" dirty="0" smtClean="0">
                <a:latin typeface="Arial"/>
                <a:cs typeface="Arial"/>
              </a:rPr>
              <a:t>latency, high level APIs </a:t>
            </a:r>
            <a:r>
              <a:rPr lang="en-US" sz="1200" spc="-20" dirty="0" smtClean="0">
                <a:latin typeface="Arial"/>
                <a:cs typeface="Arial"/>
              </a:rPr>
              <a:t>and </a:t>
            </a:r>
            <a:r>
              <a:rPr lang="en-US" sz="1200" spc="-30" dirty="0" smtClean="0">
                <a:latin typeface="Arial"/>
                <a:cs typeface="Arial"/>
              </a:rPr>
              <a:t>stack </a:t>
            </a:r>
            <a:r>
              <a:rPr lang="en-US" sz="1200" spc="-10" dirty="0" smtClean="0">
                <a:latin typeface="Arial"/>
                <a:cs typeface="Arial"/>
              </a:rPr>
              <a:t>of </a:t>
            </a:r>
            <a:r>
              <a:rPr lang="en-US" sz="1200" spc="-40" dirty="0" smtClean="0">
                <a:latin typeface="Arial"/>
                <a:cs typeface="Arial"/>
              </a:rPr>
              <a:t>high  </a:t>
            </a:r>
            <a:r>
              <a:rPr lang="en-US" sz="1200" spc="-30" dirty="0" smtClean="0">
                <a:latin typeface="Arial"/>
                <a:cs typeface="Arial"/>
              </a:rPr>
              <a:t>level</a:t>
            </a:r>
            <a:r>
              <a:rPr lang="en-US" sz="1200" spc="-50" dirty="0" smtClean="0">
                <a:latin typeface="Arial"/>
                <a:cs typeface="Arial"/>
              </a:rPr>
              <a:t> </a:t>
            </a:r>
            <a:r>
              <a:rPr lang="en-US" sz="1200" spc="-25" dirty="0" smtClean="0">
                <a:latin typeface="Arial"/>
                <a:cs typeface="Arial"/>
              </a:rPr>
              <a:t>tools</a:t>
            </a:r>
            <a:r>
              <a:rPr lang="en-US" sz="1200" spc="-55" dirty="0" smtClean="0">
                <a:latin typeface="Arial"/>
                <a:cs typeface="Arial"/>
              </a:rPr>
              <a:t> </a:t>
            </a:r>
            <a:r>
              <a:rPr lang="en-US" sz="1200" spc="-25" dirty="0" smtClean="0">
                <a:latin typeface="Arial"/>
                <a:cs typeface="Arial"/>
              </a:rPr>
              <a:t>described</a:t>
            </a:r>
            <a:r>
              <a:rPr lang="en-US" sz="1200" spc="-60" dirty="0" smtClean="0">
                <a:latin typeface="Arial"/>
                <a:cs typeface="Arial"/>
              </a:rPr>
              <a:t> </a:t>
            </a:r>
            <a:r>
              <a:rPr lang="en-US" sz="1200" spc="-10" dirty="0" smtClean="0">
                <a:latin typeface="Arial"/>
                <a:cs typeface="Arial"/>
              </a:rPr>
              <a:t>on</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next</a:t>
            </a:r>
            <a:r>
              <a:rPr lang="en-US" sz="1200" spc="-55" dirty="0" smtClean="0">
                <a:latin typeface="Arial"/>
                <a:cs typeface="Arial"/>
              </a:rPr>
              <a:t> </a:t>
            </a:r>
            <a:r>
              <a:rPr lang="en-US" sz="1200" spc="-25" dirty="0" smtClean="0">
                <a:latin typeface="Arial"/>
                <a:cs typeface="Arial"/>
              </a:rPr>
              <a:t>slide.</a:t>
            </a:r>
            <a:r>
              <a:rPr lang="en-US" sz="1200" spc="-55" dirty="0" smtClean="0">
                <a:latin typeface="Arial"/>
                <a:cs typeface="Arial"/>
              </a:rPr>
              <a:t> </a:t>
            </a:r>
            <a:r>
              <a:rPr lang="en-US" sz="1200" spc="-20" dirty="0" smtClean="0">
                <a:latin typeface="Arial"/>
                <a:cs typeface="Arial"/>
              </a:rPr>
              <a:t>This</a:t>
            </a:r>
            <a:r>
              <a:rPr lang="en-US" sz="1200" spc="-55" dirty="0" smtClean="0">
                <a:latin typeface="Arial"/>
                <a:cs typeface="Arial"/>
              </a:rPr>
              <a:t> </a:t>
            </a:r>
            <a:r>
              <a:rPr lang="en-US" sz="1200" spc="-25" dirty="0" smtClean="0">
                <a:latin typeface="Arial"/>
                <a:cs typeface="Arial"/>
              </a:rPr>
              <a:t>saves</a:t>
            </a:r>
            <a:r>
              <a:rPr lang="en-US" sz="1200" spc="-55" dirty="0" smtClean="0">
                <a:latin typeface="Arial"/>
                <a:cs typeface="Arial"/>
              </a:rPr>
              <a:t> </a:t>
            </a:r>
            <a:r>
              <a:rPr lang="en-US" sz="1200" spc="-20" dirty="0" smtClean="0">
                <a:latin typeface="Arial"/>
                <a:cs typeface="Arial"/>
              </a:rPr>
              <a:t>time</a:t>
            </a:r>
            <a:r>
              <a:rPr lang="en-US" sz="1200" spc="-55"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25" dirty="0" smtClean="0">
                <a:latin typeface="Arial"/>
                <a:cs typeface="Arial"/>
              </a:rPr>
              <a:t>money.</a:t>
            </a:r>
            <a:endParaRPr lang="en-US" sz="1200" dirty="0" smtClean="0">
              <a:latin typeface="Arial"/>
              <a:cs typeface="Arial"/>
            </a:endParaRPr>
          </a:p>
          <a:p>
            <a:pPr marL="12700" marR="254635">
              <a:lnSpc>
                <a:spcPts val="1610"/>
              </a:lnSpc>
              <a:spcBef>
                <a:spcPts val="204"/>
              </a:spcBef>
            </a:pPr>
            <a:r>
              <a:rPr lang="en-US" sz="1200" spc="-30" dirty="0" smtClean="0">
                <a:latin typeface="Arial"/>
                <a:cs typeface="Arial"/>
              </a:rPr>
              <a:t>There</a:t>
            </a:r>
            <a:r>
              <a:rPr lang="en-US" sz="1200" spc="-35" dirty="0" smtClean="0">
                <a:latin typeface="Arial"/>
                <a:cs typeface="Arial"/>
              </a:rPr>
              <a:t> </a:t>
            </a:r>
            <a:r>
              <a:rPr lang="en-US" sz="1200" spc="-30" dirty="0" smtClean="0">
                <a:latin typeface="Arial"/>
                <a:cs typeface="Arial"/>
              </a:rPr>
              <a:t>are</a:t>
            </a:r>
            <a:r>
              <a:rPr lang="en-US" sz="1200" spc="-35" dirty="0" smtClean="0">
                <a:latin typeface="Arial"/>
                <a:cs typeface="Arial"/>
              </a:rPr>
              <a:t> </a:t>
            </a:r>
            <a:r>
              <a:rPr lang="en-US" sz="1200" spc="-20" dirty="0" smtClean="0">
                <a:latin typeface="Arial"/>
                <a:cs typeface="Arial"/>
              </a:rPr>
              <a:t>two</a:t>
            </a:r>
            <a:r>
              <a:rPr lang="en-US" sz="1200" spc="-30" dirty="0" smtClean="0">
                <a:latin typeface="Arial"/>
                <a:cs typeface="Arial"/>
              </a:rPr>
              <a:t> </a:t>
            </a:r>
            <a:r>
              <a:rPr lang="en-US" sz="1200" spc="-25" dirty="0" smtClean="0">
                <a:latin typeface="Arial"/>
                <a:cs typeface="Arial"/>
              </a:rPr>
              <a:t>groups</a:t>
            </a:r>
            <a:r>
              <a:rPr lang="en-US" sz="1200" spc="-55" dirty="0" smtClean="0">
                <a:latin typeface="Arial"/>
                <a:cs typeface="Arial"/>
              </a:rPr>
              <a:t> </a:t>
            </a:r>
            <a:r>
              <a:rPr lang="en-US" sz="1200" spc="-25" dirty="0" smtClean="0">
                <a:latin typeface="Arial"/>
                <a:cs typeface="Arial"/>
              </a:rPr>
              <a:t>that</a:t>
            </a:r>
            <a:r>
              <a:rPr lang="en-US" sz="1200" spc="-30" dirty="0" smtClean="0">
                <a:latin typeface="Arial"/>
                <a:cs typeface="Arial"/>
              </a:rPr>
              <a:t> we </a:t>
            </a:r>
            <a:r>
              <a:rPr lang="en-US" sz="1200" spc="-15" dirty="0" smtClean="0">
                <a:latin typeface="Arial"/>
                <a:cs typeface="Arial"/>
              </a:rPr>
              <a:t>can</a:t>
            </a:r>
            <a:r>
              <a:rPr lang="en-US" sz="1200" spc="-60" dirty="0" smtClean="0">
                <a:latin typeface="Arial"/>
                <a:cs typeface="Arial"/>
              </a:rPr>
              <a:t> </a:t>
            </a:r>
            <a:r>
              <a:rPr lang="en-US" sz="1200" spc="-25" dirty="0" smtClean="0">
                <a:latin typeface="Arial"/>
                <a:cs typeface="Arial"/>
              </a:rPr>
              <a:t>consider</a:t>
            </a:r>
            <a:r>
              <a:rPr lang="en-US" sz="1200" spc="-60" dirty="0" smtClean="0">
                <a:latin typeface="Arial"/>
                <a:cs typeface="Arial"/>
              </a:rPr>
              <a:t> </a:t>
            </a:r>
            <a:r>
              <a:rPr lang="en-US" sz="1200" spc="-20" dirty="0" smtClean="0">
                <a:latin typeface="Arial"/>
                <a:cs typeface="Arial"/>
              </a:rPr>
              <a:t>here</a:t>
            </a:r>
            <a:r>
              <a:rPr lang="en-US" sz="1200" spc="-30" dirty="0" smtClean="0">
                <a:latin typeface="Arial"/>
                <a:cs typeface="Arial"/>
              </a:rPr>
              <a:t> </a:t>
            </a:r>
            <a:r>
              <a:rPr lang="en-US" sz="1200" spc="-25" dirty="0" smtClean="0">
                <a:latin typeface="Arial"/>
                <a:cs typeface="Arial"/>
              </a:rPr>
              <a:t>who</a:t>
            </a:r>
            <a:r>
              <a:rPr lang="en-US" sz="1200" spc="-35" dirty="0" smtClean="0">
                <a:latin typeface="Arial"/>
                <a:cs typeface="Arial"/>
              </a:rPr>
              <a:t> </a:t>
            </a:r>
            <a:r>
              <a:rPr lang="en-US" sz="1200" spc="-30" dirty="0" smtClean="0">
                <a:latin typeface="Arial"/>
                <a:cs typeface="Arial"/>
              </a:rPr>
              <a:t>would want</a:t>
            </a:r>
            <a:r>
              <a:rPr lang="en-US" sz="1200" spc="-55"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15" dirty="0" smtClean="0">
                <a:latin typeface="Arial"/>
                <a:cs typeface="Arial"/>
              </a:rPr>
              <a:t>use</a:t>
            </a:r>
            <a:r>
              <a:rPr lang="en-US" sz="1200" spc="-55" dirty="0" smtClean="0">
                <a:latin typeface="Arial"/>
                <a:cs typeface="Arial"/>
              </a:rPr>
              <a:t> </a:t>
            </a:r>
            <a:r>
              <a:rPr lang="en-US" sz="1200" spc="-20" dirty="0" smtClean="0">
                <a:latin typeface="Arial"/>
                <a:cs typeface="Arial"/>
              </a:rPr>
              <a:t>Spark:</a:t>
            </a:r>
            <a:r>
              <a:rPr lang="en-US" sz="1200" spc="-55" dirty="0" smtClean="0">
                <a:latin typeface="Arial"/>
                <a:cs typeface="Arial"/>
              </a:rPr>
              <a:t> </a:t>
            </a:r>
            <a:r>
              <a:rPr lang="en-US" sz="1200" spc="-20" dirty="0" smtClean="0">
                <a:latin typeface="Arial"/>
                <a:cs typeface="Arial"/>
              </a:rPr>
              <a:t>Data  </a:t>
            </a:r>
            <a:r>
              <a:rPr lang="en-US" sz="1200" spc="-30" dirty="0" smtClean="0">
                <a:latin typeface="Arial"/>
                <a:cs typeface="Arial"/>
              </a:rPr>
              <a:t>Scientists </a:t>
            </a:r>
            <a:r>
              <a:rPr lang="en-US" sz="1200" spc="-20" dirty="0" smtClean="0">
                <a:latin typeface="Arial"/>
                <a:cs typeface="Arial"/>
              </a:rPr>
              <a:t>and </a:t>
            </a:r>
            <a:r>
              <a:rPr lang="en-US" sz="1200" spc="-30" dirty="0" smtClean="0">
                <a:latin typeface="Arial"/>
                <a:cs typeface="Arial"/>
              </a:rPr>
              <a:t>Engineers </a:t>
            </a:r>
            <a:r>
              <a:rPr lang="en-US" sz="1200" spc="-5" dirty="0" smtClean="0">
                <a:latin typeface="Arial"/>
                <a:cs typeface="Arial"/>
              </a:rPr>
              <a:t>- </a:t>
            </a:r>
            <a:r>
              <a:rPr lang="en-US" sz="1200" spc="-20" dirty="0" smtClean="0">
                <a:latin typeface="Arial"/>
                <a:cs typeface="Arial"/>
              </a:rPr>
              <a:t>and </a:t>
            </a:r>
            <a:r>
              <a:rPr lang="en-US" sz="1200" spc="-15" dirty="0" smtClean="0">
                <a:latin typeface="Arial"/>
                <a:cs typeface="Arial"/>
              </a:rPr>
              <a:t>they </a:t>
            </a:r>
            <a:r>
              <a:rPr lang="en-US" sz="1200" spc="-25" dirty="0" smtClean="0">
                <a:latin typeface="Arial"/>
                <a:cs typeface="Arial"/>
              </a:rPr>
              <a:t>have </a:t>
            </a:r>
            <a:r>
              <a:rPr lang="en-US" sz="1200" spc="-30" dirty="0" smtClean="0">
                <a:latin typeface="Arial"/>
                <a:cs typeface="Arial"/>
              </a:rPr>
              <a:t>overlapping </a:t>
            </a:r>
            <a:r>
              <a:rPr lang="en-US" sz="1200" spc="-20" dirty="0" smtClean="0">
                <a:latin typeface="Arial"/>
                <a:cs typeface="Arial"/>
              </a:rPr>
              <a:t>skill</a:t>
            </a:r>
            <a:r>
              <a:rPr lang="en-US" sz="1200" spc="-220" dirty="0" smtClean="0">
                <a:latin typeface="Arial"/>
                <a:cs typeface="Arial"/>
              </a:rPr>
              <a:t> </a:t>
            </a:r>
            <a:r>
              <a:rPr lang="en-US" sz="1200" spc="-30" dirty="0" smtClean="0">
                <a:latin typeface="Arial"/>
                <a:cs typeface="Arial"/>
              </a:rPr>
              <a:t>sets.</a:t>
            </a:r>
            <a:endParaRPr lang="en-US" sz="1200" dirty="0" smtClean="0">
              <a:latin typeface="Arial"/>
              <a:cs typeface="Arial"/>
            </a:endParaRPr>
          </a:p>
          <a:p>
            <a:pPr marL="586105" marR="5080" indent="-344805">
              <a:lnSpc>
                <a:spcPct val="96100"/>
              </a:lnSpc>
              <a:spcBef>
                <a:spcPts val="650"/>
              </a:spcBef>
              <a:buFont typeface="Symbol"/>
              <a:buChar char=""/>
              <a:tabLst>
                <a:tab pos="586105" algn="l"/>
                <a:tab pos="586740" algn="l"/>
              </a:tabLst>
            </a:pPr>
            <a:r>
              <a:rPr lang="en-US" sz="1200" spc="-30" dirty="0" smtClean="0">
                <a:latin typeface="Arial"/>
                <a:cs typeface="Arial"/>
              </a:rPr>
              <a:t>Data </a:t>
            </a:r>
            <a:r>
              <a:rPr lang="en-US" sz="1200" spc="-25" dirty="0" smtClean="0">
                <a:latin typeface="Arial"/>
                <a:cs typeface="Arial"/>
              </a:rPr>
              <a:t>scientists need </a:t>
            </a:r>
            <a:r>
              <a:rPr lang="en-US" sz="1200" spc="-20" dirty="0" smtClean="0">
                <a:latin typeface="Arial"/>
                <a:cs typeface="Arial"/>
              </a:rPr>
              <a:t>to </a:t>
            </a:r>
            <a:r>
              <a:rPr lang="en-US" sz="1200" spc="-30" dirty="0" smtClean="0">
                <a:latin typeface="Arial"/>
                <a:cs typeface="Arial"/>
              </a:rPr>
              <a:t>analyze </a:t>
            </a:r>
            <a:r>
              <a:rPr lang="en-US" sz="1200" spc="-25" dirty="0" smtClean="0">
                <a:latin typeface="Arial"/>
                <a:cs typeface="Arial"/>
              </a:rPr>
              <a:t>and model the data </a:t>
            </a:r>
            <a:r>
              <a:rPr lang="en-US" sz="1200" spc="-5" dirty="0" smtClean="0">
                <a:latin typeface="Arial"/>
                <a:cs typeface="Arial"/>
              </a:rPr>
              <a:t>to </a:t>
            </a:r>
            <a:r>
              <a:rPr lang="en-US" sz="1200" spc="-30" dirty="0" smtClean="0">
                <a:latin typeface="Arial"/>
                <a:cs typeface="Arial"/>
              </a:rPr>
              <a:t>obtain insight. </a:t>
            </a:r>
            <a:r>
              <a:rPr lang="en-US" sz="1200" spc="-15" dirty="0" smtClean="0">
                <a:latin typeface="Arial"/>
                <a:cs typeface="Arial"/>
              </a:rPr>
              <a:t>They </a:t>
            </a:r>
            <a:r>
              <a:rPr lang="en-US" sz="1200" spc="-20" dirty="0" smtClean="0">
                <a:latin typeface="Arial"/>
                <a:cs typeface="Arial"/>
              </a:rPr>
              <a:t>need  to </a:t>
            </a:r>
            <a:r>
              <a:rPr lang="en-US" sz="1200" spc="-30" dirty="0" smtClean="0">
                <a:latin typeface="Arial"/>
                <a:cs typeface="Arial"/>
              </a:rPr>
              <a:t>transform </a:t>
            </a:r>
            <a:r>
              <a:rPr lang="en-US" sz="1200" spc="-20" dirty="0" smtClean="0">
                <a:latin typeface="Arial"/>
                <a:cs typeface="Arial"/>
              </a:rPr>
              <a:t>the </a:t>
            </a:r>
            <a:r>
              <a:rPr lang="en-US" sz="1200" spc="-25" dirty="0" smtClean="0">
                <a:latin typeface="Arial"/>
                <a:cs typeface="Arial"/>
              </a:rPr>
              <a:t>data </a:t>
            </a:r>
            <a:r>
              <a:rPr lang="en-US" sz="1200" spc="-20" dirty="0" smtClean="0">
                <a:latin typeface="Arial"/>
                <a:cs typeface="Arial"/>
              </a:rPr>
              <a:t>into </a:t>
            </a:r>
            <a:r>
              <a:rPr lang="en-US" sz="1200" spc="-30" dirty="0" smtClean="0">
                <a:latin typeface="Arial"/>
                <a:cs typeface="Arial"/>
              </a:rPr>
              <a:t>something </a:t>
            </a:r>
            <a:r>
              <a:rPr lang="en-US" sz="1200" spc="-25" dirty="0" smtClean="0">
                <a:latin typeface="Arial"/>
                <a:cs typeface="Arial"/>
              </a:rPr>
              <a:t>they can use </a:t>
            </a:r>
            <a:r>
              <a:rPr lang="en-US" sz="1200" spc="-15" dirty="0" smtClean="0">
                <a:latin typeface="Arial"/>
                <a:cs typeface="Arial"/>
              </a:rPr>
              <a:t>for </a:t>
            </a:r>
            <a:r>
              <a:rPr lang="en-US" sz="1200" spc="-25" dirty="0" smtClean="0">
                <a:latin typeface="Arial"/>
                <a:cs typeface="Arial"/>
              </a:rPr>
              <a:t>data </a:t>
            </a:r>
            <a:r>
              <a:rPr lang="en-US" sz="1200" spc="-30" dirty="0" smtClean="0">
                <a:latin typeface="Arial"/>
                <a:cs typeface="Arial"/>
              </a:rPr>
              <a:t>analysis. </a:t>
            </a:r>
            <a:r>
              <a:rPr lang="en-US" sz="1200" spc="-20" dirty="0" smtClean="0">
                <a:latin typeface="Arial"/>
                <a:cs typeface="Arial"/>
              </a:rPr>
              <a:t>They </a:t>
            </a:r>
            <a:r>
              <a:rPr lang="en-US" sz="1200" spc="-30" dirty="0" smtClean="0">
                <a:latin typeface="Arial"/>
                <a:cs typeface="Arial"/>
              </a:rPr>
              <a:t>will  </a:t>
            </a:r>
            <a:r>
              <a:rPr lang="en-US" sz="1200" spc="-25" dirty="0" smtClean="0">
                <a:latin typeface="Arial"/>
                <a:cs typeface="Arial"/>
              </a:rPr>
              <a:t>use Spark for </a:t>
            </a:r>
            <a:r>
              <a:rPr lang="en-US" sz="1200" spc="-15" dirty="0" smtClean="0">
                <a:latin typeface="Arial"/>
                <a:cs typeface="Arial"/>
              </a:rPr>
              <a:t>its </a:t>
            </a:r>
            <a:r>
              <a:rPr lang="en-US" sz="1200" spc="-25" dirty="0" smtClean="0">
                <a:latin typeface="Arial"/>
                <a:cs typeface="Arial"/>
              </a:rPr>
              <a:t>ad-hoc </a:t>
            </a:r>
            <a:r>
              <a:rPr lang="en-US" sz="1200" spc="-30" dirty="0" smtClean="0">
                <a:latin typeface="Arial"/>
                <a:cs typeface="Arial"/>
              </a:rPr>
              <a:t>analysis </a:t>
            </a:r>
            <a:r>
              <a:rPr lang="en-US" sz="1200" spc="-20" dirty="0" smtClean="0">
                <a:latin typeface="Arial"/>
                <a:cs typeface="Arial"/>
              </a:rPr>
              <a:t>to run </a:t>
            </a:r>
            <a:r>
              <a:rPr lang="en-US" sz="1200" spc="-30" dirty="0" smtClean="0">
                <a:latin typeface="Arial"/>
                <a:cs typeface="Arial"/>
              </a:rPr>
              <a:t>interactive </a:t>
            </a:r>
            <a:r>
              <a:rPr lang="en-US" sz="1200" spc="-25" dirty="0" smtClean="0">
                <a:latin typeface="Arial"/>
                <a:cs typeface="Arial"/>
              </a:rPr>
              <a:t>queries that </a:t>
            </a:r>
            <a:r>
              <a:rPr lang="en-US" sz="1200" spc="-30" dirty="0" smtClean="0">
                <a:latin typeface="Arial"/>
                <a:cs typeface="Arial"/>
              </a:rPr>
              <a:t>will </a:t>
            </a:r>
            <a:r>
              <a:rPr lang="en-US" sz="1200" spc="-20" dirty="0" smtClean="0">
                <a:latin typeface="Arial"/>
                <a:cs typeface="Arial"/>
              </a:rPr>
              <a:t>give </a:t>
            </a:r>
            <a:r>
              <a:rPr lang="en-US" sz="1200" spc="-25" dirty="0" smtClean="0">
                <a:latin typeface="Arial"/>
                <a:cs typeface="Arial"/>
              </a:rPr>
              <a:t>them  </a:t>
            </a:r>
            <a:r>
              <a:rPr lang="en-US" sz="1200" spc="-30" dirty="0" smtClean="0">
                <a:latin typeface="Arial"/>
                <a:cs typeface="Arial"/>
              </a:rPr>
              <a:t>results immediately. </a:t>
            </a:r>
            <a:r>
              <a:rPr lang="en-US" sz="1200" spc="-20" dirty="0" smtClean="0">
                <a:latin typeface="Arial"/>
                <a:cs typeface="Arial"/>
              </a:rPr>
              <a:t>Data </a:t>
            </a:r>
            <a:r>
              <a:rPr lang="en-US" sz="1200" spc="-30" dirty="0" smtClean="0">
                <a:latin typeface="Arial"/>
                <a:cs typeface="Arial"/>
              </a:rPr>
              <a:t>scientists </a:t>
            </a:r>
            <a:r>
              <a:rPr lang="en-US" sz="1200" spc="-5" dirty="0" smtClean="0">
                <a:latin typeface="Arial"/>
                <a:cs typeface="Arial"/>
              </a:rPr>
              <a:t>may </a:t>
            </a:r>
            <a:r>
              <a:rPr lang="en-US" sz="1200" spc="-30" dirty="0" smtClean="0">
                <a:latin typeface="Arial"/>
                <a:cs typeface="Arial"/>
              </a:rPr>
              <a:t>have experience </a:t>
            </a:r>
            <a:r>
              <a:rPr lang="en-US" sz="1200" spc="-25" dirty="0" smtClean="0">
                <a:latin typeface="Arial"/>
                <a:cs typeface="Arial"/>
              </a:rPr>
              <a:t>using </a:t>
            </a:r>
            <a:r>
              <a:rPr lang="en-US" sz="1200" spc="-20" dirty="0" smtClean="0">
                <a:latin typeface="Arial"/>
                <a:cs typeface="Arial"/>
              </a:rPr>
              <a:t>SQL, </a:t>
            </a:r>
            <a:r>
              <a:rPr lang="en-US" sz="1200" spc="-25" dirty="0" smtClean="0">
                <a:latin typeface="Arial"/>
                <a:cs typeface="Arial"/>
              </a:rPr>
              <a:t>statistics,  </a:t>
            </a:r>
            <a:r>
              <a:rPr lang="en-US" sz="1200" spc="-30" dirty="0" smtClean="0">
                <a:latin typeface="Arial"/>
                <a:cs typeface="Arial"/>
              </a:rPr>
              <a:t>machine </a:t>
            </a:r>
            <a:r>
              <a:rPr lang="en-US" sz="1200" spc="-25" dirty="0" smtClean="0">
                <a:latin typeface="Arial"/>
                <a:cs typeface="Arial"/>
              </a:rPr>
              <a:t>learning </a:t>
            </a:r>
            <a:r>
              <a:rPr lang="en-US" sz="1200" spc="-20" dirty="0" smtClean="0">
                <a:latin typeface="Arial"/>
                <a:cs typeface="Arial"/>
              </a:rPr>
              <a:t>and </a:t>
            </a:r>
            <a:r>
              <a:rPr lang="en-US" sz="1200" spc="-15" dirty="0" smtClean="0">
                <a:latin typeface="Arial"/>
                <a:cs typeface="Arial"/>
              </a:rPr>
              <a:t>some </a:t>
            </a:r>
            <a:r>
              <a:rPr lang="en-US" sz="1200" spc="-30" dirty="0" smtClean="0">
                <a:latin typeface="Arial"/>
                <a:cs typeface="Arial"/>
              </a:rPr>
              <a:t>programming, </a:t>
            </a:r>
            <a:r>
              <a:rPr lang="en-US" sz="1200" spc="-25" dirty="0" smtClean="0">
                <a:latin typeface="Arial"/>
                <a:cs typeface="Arial"/>
              </a:rPr>
              <a:t>usually </a:t>
            </a:r>
            <a:r>
              <a:rPr lang="en-US" sz="1200" spc="-15" dirty="0" smtClean="0">
                <a:latin typeface="Arial"/>
                <a:cs typeface="Arial"/>
              </a:rPr>
              <a:t>in </a:t>
            </a:r>
            <a:r>
              <a:rPr lang="en-US" sz="1200" spc="-25" dirty="0" smtClean="0">
                <a:latin typeface="Arial"/>
                <a:cs typeface="Arial"/>
              </a:rPr>
              <a:t>Python, </a:t>
            </a:r>
            <a:r>
              <a:rPr lang="en-US" sz="1200" spc="-25" dirty="0" err="1" smtClean="0">
                <a:latin typeface="Arial"/>
                <a:cs typeface="Arial"/>
              </a:rPr>
              <a:t>MatLab</a:t>
            </a:r>
            <a:r>
              <a:rPr lang="en-US" sz="1200" spc="-25" dirty="0" smtClean="0">
                <a:latin typeface="Arial"/>
                <a:cs typeface="Arial"/>
              </a:rPr>
              <a:t> </a:t>
            </a:r>
            <a:r>
              <a:rPr lang="en-US" sz="1200" spc="-10" dirty="0" smtClean="0">
                <a:latin typeface="Arial"/>
                <a:cs typeface="Arial"/>
              </a:rPr>
              <a:t>or </a:t>
            </a:r>
            <a:r>
              <a:rPr lang="en-US" sz="1200" spc="-20" dirty="0" smtClean="0">
                <a:latin typeface="Arial"/>
                <a:cs typeface="Arial"/>
              </a:rPr>
              <a:t>R.  </a:t>
            </a:r>
            <a:r>
              <a:rPr lang="en-US" sz="1200" spc="-30" dirty="0" smtClean="0">
                <a:latin typeface="Arial"/>
                <a:cs typeface="Arial"/>
              </a:rPr>
              <a:t>Once the </a:t>
            </a:r>
            <a:r>
              <a:rPr lang="en-US" sz="1200" spc="-25" dirty="0" smtClean="0">
                <a:latin typeface="Arial"/>
                <a:cs typeface="Arial"/>
              </a:rPr>
              <a:t>data </a:t>
            </a:r>
            <a:r>
              <a:rPr lang="en-US" sz="1200" spc="-30" dirty="0" smtClean="0">
                <a:latin typeface="Arial"/>
                <a:cs typeface="Arial"/>
              </a:rPr>
              <a:t>scientists </a:t>
            </a:r>
            <a:r>
              <a:rPr lang="en-US" sz="1200" spc="-25" dirty="0" smtClean="0">
                <a:latin typeface="Arial"/>
                <a:cs typeface="Arial"/>
              </a:rPr>
              <a:t>have obtained insights on </a:t>
            </a:r>
            <a:r>
              <a:rPr lang="en-US" sz="1200" spc="-20" dirty="0" smtClean="0">
                <a:latin typeface="Arial"/>
                <a:cs typeface="Arial"/>
              </a:rPr>
              <a:t>the </a:t>
            </a:r>
            <a:r>
              <a:rPr lang="en-US" sz="1200" spc="-25" dirty="0" smtClean="0">
                <a:latin typeface="Arial"/>
                <a:cs typeface="Arial"/>
              </a:rPr>
              <a:t>data </a:t>
            </a:r>
            <a:r>
              <a:rPr lang="en-US" sz="1200" spc="-30" dirty="0" smtClean="0">
                <a:latin typeface="Arial"/>
                <a:cs typeface="Arial"/>
              </a:rPr>
              <a:t>and determined </a:t>
            </a:r>
            <a:r>
              <a:rPr lang="en-US" sz="1200" spc="-20" dirty="0" smtClean="0">
                <a:latin typeface="Arial"/>
                <a:cs typeface="Arial"/>
              </a:rPr>
              <a:t>that  </a:t>
            </a:r>
            <a:r>
              <a:rPr lang="en-US" sz="1200" spc="-25" dirty="0" smtClean="0">
                <a:latin typeface="Arial"/>
                <a:cs typeface="Arial"/>
              </a:rPr>
              <a:t>there </a:t>
            </a:r>
            <a:r>
              <a:rPr lang="en-US" sz="1200" spc="-15" dirty="0" smtClean="0">
                <a:latin typeface="Arial"/>
                <a:cs typeface="Arial"/>
              </a:rPr>
              <a:t>is </a:t>
            </a:r>
            <a:r>
              <a:rPr lang="en-US" sz="1200" spc="-5" dirty="0" smtClean="0">
                <a:latin typeface="Arial"/>
                <a:cs typeface="Arial"/>
              </a:rPr>
              <a:t>a </a:t>
            </a:r>
            <a:r>
              <a:rPr lang="en-US" sz="1200" spc="-25" dirty="0" smtClean="0">
                <a:latin typeface="Arial"/>
                <a:cs typeface="Arial"/>
              </a:rPr>
              <a:t>need </a:t>
            </a:r>
            <a:r>
              <a:rPr lang="en-US" sz="1200" spc="-30" dirty="0" smtClean="0">
                <a:latin typeface="Arial"/>
                <a:cs typeface="Arial"/>
              </a:rPr>
              <a:t>develop </a:t>
            </a:r>
            <a:r>
              <a:rPr lang="en-US" sz="1200" spc="-5" dirty="0" smtClean="0">
                <a:latin typeface="Arial"/>
                <a:cs typeface="Arial"/>
              </a:rPr>
              <a:t>a </a:t>
            </a:r>
            <a:r>
              <a:rPr lang="en-US" sz="1200" spc="-30" dirty="0" smtClean="0">
                <a:latin typeface="Arial"/>
                <a:cs typeface="Arial"/>
              </a:rPr>
              <a:t>production </a:t>
            </a:r>
            <a:r>
              <a:rPr lang="en-US" sz="1200" spc="-25" dirty="0" smtClean="0">
                <a:latin typeface="Arial"/>
                <a:cs typeface="Arial"/>
              </a:rPr>
              <a:t>data </a:t>
            </a:r>
            <a:r>
              <a:rPr lang="en-US" sz="1200" spc="-30" dirty="0" smtClean="0">
                <a:latin typeface="Arial"/>
                <a:cs typeface="Arial"/>
              </a:rPr>
              <a:t>processing application, </a:t>
            </a:r>
            <a:r>
              <a:rPr lang="en-US" sz="1200" spc="-5" dirty="0" smtClean="0">
                <a:latin typeface="Arial"/>
                <a:cs typeface="Arial"/>
              </a:rPr>
              <a:t>a </a:t>
            </a:r>
            <a:r>
              <a:rPr lang="en-US" sz="1200" spc="-25" dirty="0" smtClean="0">
                <a:latin typeface="Arial"/>
                <a:cs typeface="Arial"/>
              </a:rPr>
              <a:t>web  </a:t>
            </a:r>
            <a:r>
              <a:rPr lang="en-US" sz="1200" spc="-30" dirty="0" smtClean="0">
                <a:latin typeface="Arial"/>
                <a:cs typeface="Arial"/>
              </a:rPr>
              <a:t>application, </a:t>
            </a:r>
            <a:r>
              <a:rPr lang="en-US" sz="1200" spc="-10" dirty="0" smtClean="0">
                <a:latin typeface="Arial"/>
                <a:cs typeface="Arial"/>
              </a:rPr>
              <a:t>or </a:t>
            </a:r>
            <a:r>
              <a:rPr lang="en-US" sz="1200" spc="-25" dirty="0" smtClean="0">
                <a:latin typeface="Arial"/>
                <a:cs typeface="Arial"/>
              </a:rPr>
              <a:t>some system </a:t>
            </a:r>
            <a:r>
              <a:rPr lang="en-US" sz="1200" spc="-20" dirty="0" smtClean="0">
                <a:latin typeface="Arial"/>
                <a:cs typeface="Arial"/>
              </a:rPr>
              <a:t>to </a:t>
            </a:r>
            <a:r>
              <a:rPr lang="en-US" sz="1200" spc="-25" dirty="0" smtClean="0">
                <a:latin typeface="Arial"/>
                <a:cs typeface="Arial"/>
              </a:rPr>
              <a:t>act upon </a:t>
            </a:r>
            <a:r>
              <a:rPr lang="en-US" sz="1200" spc="-15" dirty="0" smtClean="0">
                <a:latin typeface="Arial"/>
                <a:cs typeface="Arial"/>
              </a:rPr>
              <a:t>the </a:t>
            </a:r>
            <a:r>
              <a:rPr lang="en-US" sz="1200" spc="-30" dirty="0" smtClean="0">
                <a:latin typeface="Arial"/>
                <a:cs typeface="Arial"/>
              </a:rPr>
              <a:t>insight, </a:t>
            </a:r>
            <a:r>
              <a:rPr lang="en-US" sz="1200" spc="-20" dirty="0" smtClean="0">
                <a:latin typeface="Arial"/>
                <a:cs typeface="Arial"/>
              </a:rPr>
              <a:t>the </a:t>
            </a:r>
            <a:r>
              <a:rPr lang="en-US" sz="1200" spc="-30" dirty="0" smtClean="0">
                <a:latin typeface="Arial"/>
                <a:cs typeface="Arial"/>
              </a:rPr>
              <a:t>work </a:t>
            </a:r>
            <a:r>
              <a:rPr lang="en-US" sz="1200" spc="-15" dirty="0" smtClean="0">
                <a:latin typeface="Arial"/>
                <a:cs typeface="Arial"/>
              </a:rPr>
              <a:t>is </a:t>
            </a:r>
            <a:r>
              <a:rPr lang="en-US" sz="1200" spc="-30" dirty="0" smtClean="0">
                <a:latin typeface="Arial"/>
                <a:cs typeface="Arial"/>
              </a:rPr>
              <a:t>handed </a:t>
            </a:r>
            <a:r>
              <a:rPr lang="en-US" sz="1200" spc="-25" dirty="0" smtClean="0">
                <a:latin typeface="Arial"/>
                <a:cs typeface="Arial"/>
              </a:rPr>
              <a:t>over </a:t>
            </a:r>
            <a:r>
              <a:rPr lang="en-US" sz="1200" spc="-5" dirty="0" smtClean="0">
                <a:latin typeface="Arial"/>
                <a:cs typeface="Arial"/>
              </a:rPr>
              <a:t>to  </a:t>
            </a:r>
            <a:r>
              <a:rPr lang="en-US" sz="1200" spc="-30" dirty="0" smtClean="0">
                <a:latin typeface="Arial"/>
                <a:cs typeface="Arial"/>
              </a:rPr>
              <a:t>data</a:t>
            </a:r>
            <a:r>
              <a:rPr lang="en-US" sz="1200" spc="-40" dirty="0" smtClean="0">
                <a:latin typeface="Arial"/>
                <a:cs typeface="Arial"/>
              </a:rPr>
              <a:t> </a:t>
            </a:r>
            <a:r>
              <a:rPr lang="en-US" sz="1200" spc="-30" dirty="0" smtClean="0">
                <a:latin typeface="Arial"/>
                <a:cs typeface="Arial"/>
              </a:rPr>
              <a:t>engineers.</a:t>
            </a:r>
            <a:endParaRPr lang="en-US" sz="1200" dirty="0" smtClean="0">
              <a:latin typeface="Arial"/>
              <a:cs typeface="Arial"/>
            </a:endParaRPr>
          </a:p>
          <a:p>
            <a:pPr marL="586105" marR="99695" indent="-344805">
              <a:lnSpc>
                <a:spcPct val="95900"/>
              </a:lnSpc>
              <a:spcBef>
                <a:spcPts val="700"/>
              </a:spcBef>
              <a:buFont typeface="Symbol"/>
              <a:buChar char=""/>
              <a:tabLst>
                <a:tab pos="586105" algn="l"/>
                <a:tab pos="586740" algn="l"/>
              </a:tabLst>
            </a:pPr>
            <a:r>
              <a:rPr lang="en-US" sz="1200" spc="-30" dirty="0" smtClean="0">
                <a:latin typeface="Arial"/>
                <a:cs typeface="Arial"/>
              </a:rPr>
              <a:t>Data engineers </a:t>
            </a:r>
            <a:r>
              <a:rPr lang="en-US" sz="1200" spc="-25" dirty="0" smtClean="0">
                <a:latin typeface="Arial"/>
                <a:cs typeface="Arial"/>
              </a:rPr>
              <a:t>use </a:t>
            </a:r>
            <a:r>
              <a:rPr lang="en-US" sz="1200" spc="-20" dirty="0" smtClean="0">
                <a:latin typeface="Arial"/>
                <a:cs typeface="Arial"/>
              </a:rPr>
              <a:t>Spark's </a:t>
            </a:r>
            <a:r>
              <a:rPr lang="en-US" sz="1200" spc="-25" dirty="0" smtClean="0">
                <a:latin typeface="Arial"/>
                <a:cs typeface="Arial"/>
              </a:rPr>
              <a:t>programming </a:t>
            </a:r>
            <a:r>
              <a:rPr lang="en-US" sz="1200" spc="-20" dirty="0" smtClean="0">
                <a:latin typeface="Arial"/>
                <a:cs typeface="Arial"/>
              </a:rPr>
              <a:t>API to </a:t>
            </a:r>
            <a:r>
              <a:rPr lang="en-US" sz="1200" spc="-30" dirty="0" smtClean="0">
                <a:latin typeface="Arial"/>
                <a:cs typeface="Arial"/>
              </a:rPr>
              <a:t>develop </a:t>
            </a:r>
            <a:r>
              <a:rPr lang="en-US" sz="1200" spc="-5" dirty="0" smtClean="0">
                <a:latin typeface="Arial"/>
                <a:cs typeface="Arial"/>
              </a:rPr>
              <a:t>a </a:t>
            </a:r>
            <a:r>
              <a:rPr lang="en-US" sz="1200" spc="-25" dirty="0" smtClean="0">
                <a:latin typeface="Arial"/>
                <a:cs typeface="Arial"/>
              </a:rPr>
              <a:t>system that  </a:t>
            </a:r>
            <a:r>
              <a:rPr lang="en-US" sz="1200" spc="-30" dirty="0" smtClean="0">
                <a:latin typeface="Arial"/>
                <a:cs typeface="Arial"/>
              </a:rPr>
              <a:t>implement </a:t>
            </a:r>
            <a:r>
              <a:rPr lang="en-US" sz="1200" spc="-25" dirty="0" smtClean="0">
                <a:latin typeface="Arial"/>
                <a:cs typeface="Arial"/>
              </a:rPr>
              <a:t>business </a:t>
            </a:r>
            <a:r>
              <a:rPr lang="en-US" sz="1200" spc="-15" dirty="0" smtClean="0">
                <a:latin typeface="Arial"/>
                <a:cs typeface="Arial"/>
              </a:rPr>
              <a:t>use </a:t>
            </a:r>
            <a:r>
              <a:rPr lang="en-US" sz="1200" spc="-25" dirty="0" smtClean="0">
                <a:latin typeface="Arial"/>
                <a:cs typeface="Arial"/>
              </a:rPr>
              <a:t>cases. Spark parallelize these </a:t>
            </a:r>
            <a:r>
              <a:rPr lang="en-US" sz="1200" spc="-30" dirty="0" smtClean="0">
                <a:latin typeface="Arial"/>
                <a:cs typeface="Arial"/>
              </a:rPr>
              <a:t>applications </a:t>
            </a:r>
            <a:r>
              <a:rPr lang="en-US" sz="1200" spc="-25" dirty="0" smtClean="0">
                <a:latin typeface="Arial"/>
                <a:cs typeface="Arial"/>
              </a:rPr>
              <a:t>across the  </a:t>
            </a:r>
            <a:r>
              <a:rPr lang="en-US" sz="1200" spc="-30" dirty="0" smtClean="0">
                <a:latin typeface="Arial"/>
                <a:cs typeface="Arial"/>
              </a:rPr>
              <a:t>clusters while </a:t>
            </a:r>
            <a:r>
              <a:rPr lang="en-US" sz="1200" spc="-25" dirty="0" smtClean="0">
                <a:latin typeface="Arial"/>
                <a:cs typeface="Arial"/>
              </a:rPr>
              <a:t>hiding </a:t>
            </a:r>
            <a:r>
              <a:rPr lang="en-US" sz="1200" spc="-15" dirty="0" smtClean="0">
                <a:latin typeface="Arial"/>
                <a:cs typeface="Arial"/>
              </a:rPr>
              <a:t>the </a:t>
            </a:r>
            <a:r>
              <a:rPr lang="en-US" sz="1200" spc="-25" dirty="0" smtClean="0">
                <a:latin typeface="Arial"/>
                <a:cs typeface="Arial"/>
              </a:rPr>
              <a:t>complexities </a:t>
            </a:r>
            <a:r>
              <a:rPr lang="en-US" sz="1200" spc="-20" dirty="0" smtClean="0">
                <a:latin typeface="Arial"/>
                <a:cs typeface="Arial"/>
              </a:rPr>
              <a:t>of </a:t>
            </a:r>
            <a:r>
              <a:rPr lang="en-US" sz="1200" spc="-30" dirty="0" smtClean="0">
                <a:latin typeface="Arial"/>
                <a:cs typeface="Arial"/>
              </a:rPr>
              <a:t>distributed </a:t>
            </a:r>
            <a:r>
              <a:rPr lang="en-US" sz="1200" spc="-25" dirty="0" smtClean="0">
                <a:latin typeface="Arial"/>
                <a:cs typeface="Arial"/>
              </a:rPr>
              <a:t>systems programming </a:t>
            </a:r>
            <a:r>
              <a:rPr lang="en-US" sz="1200" spc="-20" dirty="0" smtClean="0">
                <a:latin typeface="Arial"/>
                <a:cs typeface="Arial"/>
              </a:rPr>
              <a:t>and  </a:t>
            </a:r>
            <a:r>
              <a:rPr lang="en-US" sz="1200" spc="-30" dirty="0" smtClean="0">
                <a:latin typeface="Arial"/>
                <a:cs typeface="Arial"/>
              </a:rPr>
              <a:t>fault </a:t>
            </a:r>
            <a:r>
              <a:rPr lang="en-US" sz="1200" spc="-25" dirty="0" smtClean="0">
                <a:latin typeface="Arial"/>
                <a:cs typeface="Arial"/>
              </a:rPr>
              <a:t>tolerance. </a:t>
            </a:r>
            <a:r>
              <a:rPr lang="en-US" sz="1200" spc="-20" dirty="0" smtClean="0">
                <a:latin typeface="Arial"/>
                <a:cs typeface="Arial"/>
              </a:rPr>
              <a:t>Data </a:t>
            </a:r>
            <a:r>
              <a:rPr lang="en-US" sz="1200" spc="-30" dirty="0" smtClean="0">
                <a:latin typeface="Arial"/>
                <a:cs typeface="Arial"/>
              </a:rPr>
              <a:t>engineers </a:t>
            </a:r>
            <a:r>
              <a:rPr lang="en-US" sz="1200" spc="-15" dirty="0" smtClean="0">
                <a:latin typeface="Arial"/>
                <a:cs typeface="Arial"/>
              </a:rPr>
              <a:t>can </a:t>
            </a:r>
            <a:r>
              <a:rPr lang="en-US" sz="1200" spc="-20" dirty="0" smtClean="0">
                <a:latin typeface="Arial"/>
                <a:cs typeface="Arial"/>
              </a:rPr>
              <a:t>employ</a:t>
            </a:r>
            <a:r>
              <a:rPr lang="en-US" sz="1200" spc="-295" dirty="0" smtClean="0">
                <a:latin typeface="Arial"/>
                <a:cs typeface="Arial"/>
              </a:rPr>
              <a:t> </a:t>
            </a:r>
            <a:r>
              <a:rPr lang="en-US" sz="1200" spc="-25" dirty="0" smtClean="0">
                <a:latin typeface="Arial"/>
                <a:cs typeface="Arial"/>
              </a:rPr>
              <a:t>Spark </a:t>
            </a:r>
            <a:r>
              <a:rPr lang="en-US" sz="1200" spc="-20" dirty="0" smtClean="0">
                <a:latin typeface="Arial"/>
                <a:cs typeface="Arial"/>
              </a:rPr>
              <a:t>to </a:t>
            </a:r>
            <a:r>
              <a:rPr lang="en-US" sz="1200" spc="-25" dirty="0" smtClean="0">
                <a:latin typeface="Arial"/>
                <a:cs typeface="Arial"/>
              </a:rPr>
              <a:t>monitor, inspect, </a:t>
            </a:r>
            <a:r>
              <a:rPr lang="en-US" sz="1200" spc="-20" dirty="0" smtClean="0">
                <a:latin typeface="Arial"/>
                <a:cs typeface="Arial"/>
              </a:rPr>
              <a:t>and </a:t>
            </a:r>
            <a:r>
              <a:rPr lang="en-US" sz="1200" spc="-25" dirty="0" smtClean="0">
                <a:latin typeface="Arial"/>
                <a:cs typeface="Arial"/>
              </a:rPr>
              <a:t>tune  </a:t>
            </a:r>
            <a:r>
              <a:rPr lang="en-US" sz="1200" spc="-30" dirty="0" smtClean="0">
                <a:latin typeface="Arial"/>
                <a:cs typeface="Arial"/>
              </a:rPr>
              <a:t>applications.</a:t>
            </a:r>
            <a:endParaRPr lang="en-US" sz="1200" dirty="0" smtClean="0">
              <a:latin typeface="Arial"/>
              <a:cs typeface="Arial"/>
            </a:endParaRPr>
          </a:p>
          <a:p>
            <a:pPr marL="12700" marR="103505">
              <a:lnSpc>
                <a:spcPts val="1610"/>
              </a:lnSpc>
              <a:spcBef>
                <a:spcPts val="640"/>
              </a:spcBef>
            </a:pPr>
            <a:r>
              <a:rPr lang="en-US" sz="1200" spc="-30" dirty="0" smtClean="0">
                <a:latin typeface="Arial"/>
                <a:cs typeface="Arial"/>
              </a:rPr>
              <a:t>For</a:t>
            </a:r>
            <a:r>
              <a:rPr lang="en-US" sz="1200" spc="-35" dirty="0" smtClean="0">
                <a:latin typeface="Arial"/>
                <a:cs typeface="Arial"/>
              </a:rPr>
              <a:t> </a:t>
            </a:r>
            <a:r>
              <a:rPr lang="en-US" sz="1200" spc="-25" dirty="0" smtClean="0">
                <a:latin typeface="Arial"/>
                <a:cs typeface="Arial"/>
              </a:rPr>
              <a:t>everyone</a:t>
            </a:r>
            <a:r>
              <a:rPr lang="en-US" sz="1200" spc="-35" dirty="0" smtClean="0">
                <a:latin typeface="Arial"/>
                <a:cs typeface="Arial"/>
              </a:rPr>
              <a:t> </a:t>
            </a:r>
            <a:r>
              <a:rPr lang="en-US" sz="1200" spc="-30" dirty="0" smtClean="0">
                <a:latin typeface="Arial"/>
                <a:cs typeface="Arial"/>
              </a:rPr>
              <a:t>else,</a:t>
            </a:r>
            <a:r>
              <a:rPr lang="en-US" sz="1200" spc="-55" dirty="0" smtClean="0">
                <a:latin typeface="Arial"/>
                <a:cs typeface="Arial"/>
              </a:rPr>
              <a:t> </a:t>
            </a:r>
            <a:r>
              <a:rPr lang="en-US" sz="1200" spc="-25" dirty="0" smtClean="0">
                <a:latin typeface="Arial"/>
                <a:cs typeface="Arial"/>
              </a:rPr>
              <a:t>Spark</a:t>
            </a:r>
            <a:r>
              <a:rPr lang="en-US" sz="1200" spc="-30" dirty="0" smtClean="0">
                <a:latin typeface="Arial"/>
                <a:cs typeface="Arial"/>
              </a:rPr>
              <a:t> </a:t>
            </a:r>
            <a:r>
              <a:rPr lang="en-US" sz="1200" spc="-15" dirty="0" smtClean="0">
                <a:latin typeface="Arial"/>
                <a:cs typeface="Arial"/>
              </a:rPr>
              <a:t>is</a:t>
            </a:r>
            <a:r>
              <a:rPr lang="en-US" sz="1200" spc="-55" dirty="0" smtClean="0">
                <a:latin typeface="Arial"/>
                <a:cs typeface="Arial"/>
              </a:rPr>
              <a:t> </a:t>
            </a:r>
            <a:r>
              <a:rPr lang="en-US" sz="1200" spc="-15" dirty="0" smtClean="0">
                <a:latin typeface="Arial"/>
                <a:cs typeface="Arial"/>
              </a:rPr>
              <a:t>easy</a:t>
            </a:r>
            <a:r>
              <a:rPr lang="en-US" sz="1200" spc="-8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15" dirty="0" smtClean="0">
                <a:latin typeface="Arial"/>
                <a:cs typeface="Arial"/>
              </a:rPr>
              <a:t>use</a:t>
            </a:r>
            <a:r>
              <a:rPr lang="en-US" sz="1200" spc="-35" dirty="0" smtClean="0">
                <a:latin typeface="Arial"/>
                <a:cs typeface="Arial"/>
              </a:rPr>
              <a:t> </a:t>
            </a:r>
            <a:r>
              <a:rPr lang="en-US" sz="1200" spc="-25" dirty="0" smtClean="0">
                <a:latin typeface="Arial"/>
                <a:cs typeface="Arial"/>
              </a:rPr>
              <a:t>with</a:t>
            </a:r>
            <a:r>
              <a:rPr lang="en-US" sz="1200" spc="-65"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wide</a:t>
            </a:r>
            <a:r>
              <a:rPr lang="en-US" sz="1200" spc="-35" dirty="0" smtClean="0">
                <a:latin typeface="Arial"/>
                <a:cs typeface="Arial"/>
              </a:rPr>
              <a:t> </a:t>
            </a:r>
            <a:r>
              <a:rPr lang="en-US" sz="1200" spc="-30" dirty="0" smtClean="0">
                <a:latin typeface="Arial"/>
                <a:cs typeface="Arial"/>
              </a:rPr>
              <a:t>range</a:t>
            </a:r>
            <a:r>
              <a:rPr lang="en-US" sz="1200" spc="-3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25" dirty="0" smtClean="0">
                <a:latin typeface="Arial"/>
                <a:cs typeface="Arial"/>
              </a:rPr>
              <a:t>functionality.</a:t>
            </a:r>
            <a:r>
              <a:rPr lang="en-US" sz="1200" spc="-55" dirty="0" smtClean="0">
                <a:latin typeface="Arial"/>
                <a:cs typeface="Arial"/>
              </a:rPr>
              <a:t> </a:t>
            </a:r>
            <a:r>
              <a:rPr lang="en-US" sz="1200" spc="-20" dirty="0" smtClean="0">
                <a:latin typeface="Arial"/>
                <a:cs typeface="Arial"/>
              </a:rPr>
              <a:t>The</a:t>
            </a:r>
            <a:r>
              <a:rPr lang="en-US" sz="1200" spc="-35" dirty="0" smtClean="0">
                <a:latin typeface="Arial"/>
                <a:cs typeface="Arial"/>
              </a:rPr>
              <a:t> </a:t>
            </a:r>
            <a:r>
              <a:rPr lang="en-US" sz="1200" spc="-30" dirty="0" smtClean="0">
                <a:latin typeface="Arial"/>
                <a:cs typeface="Arial"/>
              </a:rPr>
              <a:t>product  </a:t>
            </a:r>
            <a:r>
              <a:rPr lang="en-US" sz="1200" spc="-15" dirty="0" smtClean="0">
                <a:latin typeface="Arial"/>
                <a:cs typeface="Arial"/>
              </a:rPr>
              <a:t>is </a:t>
            </a:r>
            <a:r>
              <a:rPr lang="en-US" sz="1200" spc="-30" dirty="0" smtClean="0">
                <a:latin typeface="Arial"/>
                <a:cs typeface="Arial"/>
              </a:rPr>
              <a:t>mature </a:t>
            </a:r>
            <a:r>
              <a:rPr lang="en-US" sz="1200" spc="-20" dirty="0" smtClean="0">
                <a:latin typeface="Arial"/>
                <a:cs typeface="Arial"/>
              </a:rPr>
              <a:t>and</a:t>
            </a:r>
            <a:r>
              <a:rPr lang="en-US" sz="1200" spc="-110" dirty="0" smtClean="0">
                <a:latin typeface="Arial"/>
                <a:cs typeface="Arial"/>
              </a:rPr>
              <a:t> </a:t>
            </a:r>
            <a:r>
              <a:rPr lang="en-US" sz="1200" spc="-25" dirty="0" smtClean="0">
                <a:latin typeface="Arial"/>
                <a:cs typeface="Arial"/>
              </a:rPr>
              <a:t>reliable.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5</a:t>
            </a:fld>
            <a:endParaRPr lang="fr-FR"/>
          </a:p>
        </p:txBody>
      </p:sp>
    </p:spTree>
    <p:extLst>
      <p:ext uri="{BB962C8B-B14F-4D97-AF65-F5344CB8AC3E}">
        <p14:creationId xmlns:p14="http://schemas.microsoft.com/office/powerpoint/2010/main" val="4168356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300"/>
              </a:lnSpc>
              <a:spcBef>
                <a:spcPts val="585"/>
              </a:spcBef>
            </a:pPr>
            <a:r>
              <a:rPr lang="en-US" sz="1200" spc="-20" dirty="0" smtClean="0">
                <a:latin typeface="Arial"/>
                <a:cs typeface="Arial"/>
              </a:rPr>
              <a:t>The </a:t>
            </a:r>
            <a:r>
              <a:rPr lang="en-US" sz="1200" b="1" spc="-30" dirty="0" err="1" smtClean="0">
                <a:latin typeface="Arial"/>
                <a:cs typeface="Arial"/>
              </a:rPr>
              <a:t>SparkContext</a:t>
            </a:r>
            <a:r>
              <a:rPr lang="en-US" sz="1200" b="1" spc="-30" dirty="0" smtClean="0">
                <a:latin typeface="Arial"/>
                <a:cs typeface="Arial"/>
              </a:rPr>
              <a:t> </a:t>
            </a:r>
            <a:r>
              <a:rPr lang="en-US" sz="1200" spc="-15" dirty="0" smtClean="0">
                <a:latin typeface="Arial"/>
                <a:cs typeface="Arial"/>
              </a:rPr>
              <a:t>is </a:t>
            </a:r>
            <a:r>
              <a:rPr lang="en-US" sz="1200" spc="-20" dirty="0" smtClean="0">
                <a:latin typeface="Arial"/>
                <a:cs typeface="Arial"/>
              </a:rPr>
              <a:t>the </a:t>
            </a:r>
            <a:r>
              <a:rPr lang="en-US" sz="1200" spc="-25" dirty="0" smtClean="0">
                <a:latin typeface="Arial"/>
                <a:cs typeface="Arial"/>
              </a:rPr>
              <a:t>main </a:t>
            </a:r>
            <a:r>
              <a:rPr lang="en-US" sz="1200" spc="-20" dirty="0" smtClean="0">
                <a:latin typeface="Arial"/>
                <a:cs typeface="Arial"/>
              </a:rPr>
              <a:t>entry </a:t>
            </a:r>
            <a:r>
              <a:rPr lang="en-US" sz="1200" spc="-25" dirty="0" smtClean="0">
                <a:latin typeface="Arial"/>
                <a:cs typeface="Arial"/>
              </a:rPr>
              <a:t>point </a:t>
            </a:r>
            <a:r>
              <a:rPr lang="en-US" sz="1200" spc="-20" dirty="0" smtClean="0">
                <a:latin typeface="Arial"/>
                <a:cs typeface="Arial"/>
              </a:rPr>
              <a:t>to </a:t>
            </a:r>
            <a:r>
              <a:rPr lang="en-US" sz="1200" spc="-30" dirty="0" smtClean="0">
                <a:latin typeface="Arial"/>
                <a:cs typeface="Arial"/>
              </a:rPr>
              <a:t>everything </a:t>
            </a:r>
            <a:r>
              <a:rPr lang="en-US" sz="1200" spc="-20" dirty="0" smtClean="0">
                <a:latin typeface="Arial"/>
                <a:cs typeface="Arial"/>
              </a:rPr>
              <a:t>Spark. </a:t>
            </a:r>
            <a:r>
              <a:rPr lang="en-US" sz="1200" spc="-30" dirty="0" smtClean="0">
                <a:latin typeface="Arial"/>
                <a:cs typeface="Arial"/>
              </a:rPr>
              <a:t>It </a:t>
            </a:r>
            <a:r>
              <a:rPr lang="en-US" sz="1200" spc="-15" dirty="0" smtClean="0">
                <a:latin typeface="Arial"/>
                <a:cs typeface="Arial"/>
              </a:rPr>
              <a:t>can </a:t>
            </a:r>
            <a:r>
              <a:rPr lang="en-US" sz="1200" spc="-25" dirty="0" smtClean="0">
                <a:latin typeface="Arial"/>
                <a:cs typeface="Arial"/>
              </a:rPr>
              <a:t>be used </a:t>
            </a:r>
            <a:r>
              <a:rPr lang="en-US" sz="1200" spc="-20" dirty="0" smtClean="0">
                <a:latin typeface="Arial"/>
                <a:cs typeface="Arial"/>
              </a:rPr>
              <a:t>to </a:t>
            </a:r>
            <a:r>
              <a:rPr lang="en-US" sz="1200" spc="-30" dirty="0" smtClean="0">
                <a:latin typeface="Arial"/>
                <a:cs typeface="Arial"/>
              </a:rPr>
              <a:t>create  </a:t>
            </a:r>
            <a:r>
              <a:rPr lang="en-US" sz="1200" spc="-25" dirty="0" smtClean="0">
                <a:latin typeface="Arial"/>
                <a:cs typeface="Arial"/>
              </a:rPr>
              <a:t>RDDs </a:t>
            </a:r>
            <a:r>
              <a:rPr lang="en-US" sz="1200" spc="-20" dirty="0" smtClean="0">
                <a:latin typeface="Arial"/>
                <a:cs typeface="Arial"/>
              </a:rPr>
              <a:t>and </a:t>
            </a:r>
            <a:r>
              <a:rPr lang="en-US" sz="1200" spc="-25" dirty="0" smtClean="0">
                <a:latin typeface="Arial"/>
                <a:cs typeface="Arial"/>
              </a:rPr>
              <a:t>shared variables on </a:t>
            </a:r>
            <a:r>
              <a:rPr lang="en-US" sz="1200" spc="-15" dirty="0" smtClean="0">
                <a:latin typeface="Arial"/>
                <a:cs typeface="Arial"/>
              </a:rPr>
              <a:t>the </a:t>
            </a:r>
            <a:r>
              <a:rPr lang="en-US" sz="1200" spc="-30" dirty="0" smtClean="0">
                <a:latin typeface="Arial"/>
                <a:cs typeface="Arial"/>
              </a:rPr>
              <a:t>cluster. </a:t>
            </a:r>
            <a:r>
              <a:rPr lang="en-US" sz="1200" spc="-10" dirty="0" smtClean="0">
                <a:latin typeface="Arial"/>
                <a:cs typeface="Arial"/>
              </a:rPr>
              <a:t>When </a:t>
            </a:r>
            <a:r>
              <a:rPr lang="en-US" sz="1200" spc="-35" dirty="0" smtClean="0">
                <a:latin typeface="Arial"/>
                <a:cs typeface="Arial"/>
              </a:rPr>
              <a:t>you </a:t>
            </a:r>
            <a:r>
              <a:rPr lang="en-US" sz="1200" spc="-25" dirty="0" smtClean="0">
                <a:latin typeface="Arial"/>
                <a:cs typeface="Arial"/>
              </a:rPr>
              <a:t>start up </a:t>
            </a:r>
            <a:r>
              <a:rPr lang="en-US" sz="1200" spc="-30" dirty="0" smtClean="0">
                <a:latin typeface="Arial"/>
                <a:cs typeface="Arial"/>
              </a:rPr>
              <a:t>the </a:t>
            </a:r>
            <a:r>
              <a:rPr lang="en-US" sz="1200" spc="-25" dirty="0" smtClean="0">
                <a:latin typeface="Arial"/>
                <a:cs typeface="Arial"/>
              </a:rPr>
              <a:t>Spark </a:t>
            </a:r>
            <a:r>
              <a:rPr lang="en-US" sz="1200" spc="-30" dirty="0" smtClean="0">
                <a:latin typeface="Arial"/>
                <a:cs typeface="Arial"/>
              </a:rPr>
              <a:t>Shell, </a:t>
            </a:r>
            <a:r>
              <a:rPr lang="en-US" sz="1200" spc="-20" dirty="0" smtClean="0">
                <a:latin typeface="Arial"/>
                <a:cs typeface="Arial"/>
              </a:rPr>
              <a:t>the  </a:t>
            </a:r>
            <a:r>
              <a:rPr lang="en-US" sz="1200" spc="-30" dirty="0" err="1" smtClean="0">
                <a:latin typeface="Arial"/>
                <a:cs typeface="Arial"/>
              </a:rPr>
              <a:t>SparkContext</a:t>
            </a:r>
            <a:r>
              <a:rPr lang="en-US" sz="1200" spc="-30" dirty="0" smtClean="0">
                <a:latin typeface="Arial"/>
                <a:cs typeface="Arial"/>
              </a:rPr>
              <a:t> </a:t>
            </a:r>
            <a:r>
              <a:rPr lang="en-US" sz="1200" spc="-15" dirty="0" smtClean="0">
                <a:latin typeface="Arial"/>
                <a:cs typeface="Arial"/>
              </a:rPr>
              <a:t>is </a:t>
            </a:r>
            <a:r>
              <a:rPr lang="en-US" sz="1200" spc="-30" dirty="0" smtClean="0">
                <a:latin typeface="Arial"/>
                <a:cs typeface="Arial"/>
              </a:rPr>
              <a:t>automatically </a:t>
            </a:r>
            <a:r>
              <a:rPr lang="en-US" sz="1200" spc="-25" dirty="0" smtClean="0">
                <a:latin typeface="Arial"/>
                <a:cs typeface="Arial"/>
              </a:rPr>
              <a:t>initialized </a:t>
            </a:r>
            <a:r>
              <a:rPr lang="en-US" sz="1200" spc="-15" dirty="0" smtClean="0">
                <a:latin typeface="Arial"/>
                <a:cs typeface="Arial"/>
              </a:rPr>
              <a:t>for </a:t>
            </a:r>
            <a:r>
              <a:rPr lang="en-US" sz="1200" spc="-25" dirty="0" smtClean="0">
                <a:latin typeface="Arial"/>
                <a:cs typeface="Arial"/>
              </a:rPr>
              <a:t>you with </a:t>
            </a:r>
            <a:r>
              <a:rPr lang="en-US" sz="1200" spc="-20" dirty="0" smtClean="0">
                <a:latin typeface="Arial"/>
                <a:cs typeface="Arial"/>
              </a:rPr>
              <a:t>the </a:t>
            </a:r>
            <a:r>
              <a:rPr lang="en-US" sz="1200" spc="-25" dirty="0" smtClean="0">
                <a:latin typeface="Arial"/>
                <a:cs typeface="Arial"/>
              </a:rPr>
              <a:t>variable </a:t>
            </a:r>
            <a:r>
              <a:rPr lang="en-US" sz="1200" spc="-20" dirty="0" smtClean="0">
                <a:latin typeface="Arial"/>
                <a:cs typeface="Arial"/>
              </a:rPr>
              <a:t>sc. For </a:t>
            </a:r>
            <a:r>
              <a:rPr lang="en-US" sz="1200" spc="-5" dirty="0" smtClean="0">
                <a:latin typeface="Arial"/>
                <a:cs typeface="Arial"/>
              </a:rPr>
              <a:t>a </a:t>
            </a:r>
            <a:r>
              <a:rPr lang="en-US" sz="1200" spc="-25" dirty="0" smtClean="0">
                <a:latin typeface="Arial"/>
                <a:cs typeface="Arial"/>
              </a:rPr>
              <a:t>Spark  </a:t>
            </a:r>
            <a:r>
              <a:rPr lang="en-US" sz="1200" spc="-30" dirty="0" smtClean="0">
                <a:latin typeface="Arial"/>
                <a:cs typeface="Arial"/>
              </a:rPr>
              <a:t>application, </a:t>
            </a:r>
            <a:r>
              <a:rPr lang="en-US" sz="1200" spc="-25" dirty="0" smtClean="0">
                <a:latin typeface="Arial"/>
                <a:cs typeface="Arial"/>
              </a:rPr>
              <a:t>you must </a:t>
            </a:r>
            <a:r>
              <a:rPr lang="en-US" sz="1200" spc="-20" dirty="0" smtClean="0">
                <a:latin typeface="Arial"/>
                <a:cs typeface="Arial"/>
              </a:rPr>
              <a:t>first </a:t>
            </a:r>
            <a:r>
              <a:rPr lang="en-US" sz="1200" spc="-25" dirty="0" smtClean="0">
                <a:latin typeface="Arial"/>
                <a:cs typeface="Arial"/>
              </a:rPr>
              <a:t>import </a:t>
            </a:r>
            <a:r>
              <a:rPr lang="en-US" sz="1200" spc="-15" dirty="0" smtClean="0">
                <a:latin typeface="Arial"/>
                <a:cs typeface="Arial"/>
              </a:rPr>
              <a:t>some </a:t>
            </a:r>
            <a:r>
              <a:rPr lang="en-US" sz="1200" spc="-25" dirty="0" smtClean="0">
                <a:latin typeface="Arial"/>
                <a:cs typeface="Arial"/>
              </a:rPr>
              <a:t>classes </a:t>
            </a:r>
            <a:r>
              <a:rPr lang="en-US" sz="1200" spc="-20" dirty="0" smtClean="0">
                <a:latin typeface="Arial"/>
                <a:cs typeface="Arial"/>
              </a:rPr>
              <a:t>and </a:t>
            </a:r>
            <a:r>
              <a:rPr lang="en-US" sz="1200" spc="-25" dirty="0" smtClean="0">
                <a:latin typeface="Arial"/>
                <a:cs typeface="Arial"/>
              </a:rPr>
              <a:t>implicit </a:t>
            </a:r>
            <a:r>
              <a:rPr lang="en-US" sz="1200" spc="-30" dirty="0" smtClean="0">
                <a:latin typeface="Arial"/>
                <a:cs typeface="Arial"/>
              </a:rPr>
              <a:t>conversions </a:t>
            </a:r>
            <a:r>
              <a:rPr lang="en-US" sz="1200" spc="-20" dirty="0" smtClean="0">
                <a:latin typeface="Arial"/>
                <a:cs typeface="Arial"/>
              </a:rPr>
              <a:t>and </a:t>
            </a:r>
            <a:r>
              <a:rPr lang="en-US" sz="1200" spc="-25" dirty="0" smtClean="0">
                <a:latin typeface="Arial"/>
                <a:cs typeface="Arial"/>
              </a:rPr>
              <a:t>then </a:t>
            </a:r>
            <a:r>
              <a:rPr lang="en-US" sz="1200" spc="-30" dirty="0" smtClean="0">
                <a:latin typeface="Arial"/>
                <a:cs typeface="Arial"/>
              </a:rPr>
              <a:t>create  </a:t>
            </a:r>
            <a:r>
              <a:rPr lang="en-US" sz="1200" spc="-25" dirty="0" smtClean="0">
                <a:latin typeface="Arial"/>
                <a:cs typeface="Arial"/>
              </a:rPr>
              <a:t>the </a:t>
            </a:r>
            <a:r>
              <a:rPr lang="en-US" sz="1200" spc="-25" dirty="0" err="1" smtClean="0">
                <a:latin typeface="Arial"/>
                <a:cs typeface="Arial"/>
              </a:rPr>
              <a:t>SparkContext</a:t>
            </a:r>
            <a:r>
              <a:rPr lang="en-US" sz="1200" spc="-70" dirty="0" smtClean="0">
                <a:latin typeface="Arial"/>
                <a:cs typeface="Arial"/>
              </a:rPr>
              <a:t> </a:t>
            </a:r>
            <a:r>
              <a:rPr lang="en-US" sz="1200" spc="-30" dirty="0" smtClean="0">
                <a:latin typeface="Arial"/>
                <a:cs typeface="Arial"/>
              </a:rPr>
              <a:t>object.</a:t>
            </a:r>
            <a:endParaRPr lang="en-US" sz="1200" dirty="0" smtClean="0">
              <a:latin typeface="Arial"/>
              <a:cs typeface="Arial"/>
            </a:endParaRPr>
          </a:p>
          <a:p>
            <a:pPr marL="12700">
              <a:lnSpc>
                <a:spcPct val="100000"/>
              </a:lnSpc>
              <a:spcBef>
                <a:spcPts val="535"/>
              </a:spcBef>
            </a:pPr>
            <a:r>
              <a:rPr lang="en-US" sz="1200" spc="-20" dirty="0" smtClean="0">
                <a:latin typeface="Arial"/>
                <a:cs typeface="Arial"/>
              </a:rPr>
              <a:t>The </a:t>
            </a:r>
            <a:r>
              <a:rPr lang="en-US" sz="1200" spc="-25" dirty="0" smtClean="0">
                <a:latin typeface="Arial"/>
                <a:cs typeface="Arial"/>
              </a:rPr>
              <a:t>three import </a:t>
            </a:r>
            <a:r>
              <a:rPr lang="en-US" sz="1200" spc="-30" dirty="0" smtClean="0">
                <a:latin typeface="Arial"/>
                <a:cs typeface="Arial"/>
              </a:rPr>
              <a:t>statements for </a:t>
            </a:r>
            <a:r>
              <a:rPr lang="en-US" sz="1200" spc="-25" dirty="0" smtClean="0">
                <a:latin typeface="Arial"/>
                <a:cs typeface="Arial"/>
              </a:rPr>
              <a:t>Scala </a:t>
            </a:r>
            <a:r>
              <a:rPr lang="en-US" sz="1200" spc="-20" dirty="0" smtClean="0">
                <a:latin typeface="Arial"/>
                <a:cs typeface="Arial"/>
              </a:rPr>
              <a:t>are </a:t>
            </a:r>
            <a:r>
              <a:rPr lang="en-US" sz="1200" spc="-25" dirty="0" smtClean="0">
                <a:latin typeface="Arial"/>
                <a:cs typeface="Arial"/>
              </a:rPr>
              <a:t>shown on </a:t>
            </a:r>
            <a:r>
              <a:rPr lang="en-US" sz="1200" spc="-15" dirty="0" smtClean="0">
                <a:latin typeface="Arial"/>
                <a:cs typeface="Arial"/>
              </a:rPr>
              <a:t>the</a:t>
            </a:r>
            <a:r>
              <a:rPr lang="en-US" sz="1200" spc="-235" dirty="0" smtClean="0">
                <a:latin typeface="Arial"/>
                <a:cs typeface="Arial"/>
              </a:rPr>
              <a:t> </a:t>
            </a:r>
            <a:r>
              <a:rPr lang="en-US" sz="1200" spc="-25" dirty="0" smtClean="0">
                <a:latin typeface="Arial"/>
                <a:cs typeface="Arial"/>
              </a:rPr>
              <a:t>slide.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33</a:t>
            </a:fld>
            <a:endParaRPr lang="fr-FR"/>
          </a:p>
        </p:txBody>
      </p:sp>
    </p:spTree>
    <p:extLst>
      <p:ext uri="{BB962C8B-B14F-4D97-AF65-F5344CB8AC3E}">
        <p14:creationId xmlns:p14="http://schemas.microsoft.com/office/powerpoint/2010/main" val="2489640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29539">
              <a:lnSpc>
                <a:spcPct val="96600"/>
              </a:lnSpc>
              <a:spcBef>
                <a:spcPts val="580"/>
              </a:spcBef>
            </a:pPr>
            <a:r>
              <a:rPr lang="en-US" sz="1200" spc="-25" dirty="0" smtClean="0">
                <a:latin typeface="Arial"/>
                <a:cs typeface="Arial"/>
              </a:rPr>
              <a:t>Each Spark </a:t>
            </a:r>
            <a:r>
              <a:rPr lang="en-US" sz="1200" spc="-30" dirty="0" smtClean="0">
                <a:latin typeface="Arial"/>
                <a:cs typeface="Arial"/>
              </a:rPr>
              <a:t>application </a:t>
            </a:r>
            <a:r>
              <a:rPr lang="en-US" sz="1200" spc="-25" dirty="0" smtClean="0">
                <a:latin typeface="Arial"/>
                <a:cs typeface="Arial"/>
              </a:rPr>
              <a:t>you create requires </a:t>
            </a:r>
            <a:r>
              <a:rPr lang="en-US" sz="1200" spc="-30" dirty="0" smtClean="0">
                <a:latin typeface="Arial"/>
                <a:cs typeface="Arial"/>
              </a:rPr>
              <a:t>certain dependencies. </a:t>
            </a:r>
            <a:r>
              <a:rPr lang="en-US" sz="1200" spc="-20" dirty="0" smtClean="0">
                <a:latin typeface="Arial"/>
                <a:cs typeface="Arial"/>
              </a:rPr>
              <a:t>Over the </a:t>
            </a:r>
            <a:r>
              <a:rPr lang="en-US" sz="1200" spc="-30" dirty="0" smtClean="0">
                <a:latin typeface="Arial"/>
                <a:cs typeface="Arial"/>
              </a:rPr>
              <a:t>next </a:t>
            </a:r>
            <a:r>
              <a:rPr lang="en-US" sz="1200" spc="-25" dirty="0" smtClean="0">
                <a:latin typeface="Arial"/>
                <a:cs typeface="Arial"/>
              </a:rPr>
              <a:t>three  </a:t>
            </a:r>
            <a:r>
              <a:rPr lang="en-US" sz="1200" spc="-30" dirty="0" smtClean="0">
                <a:latin typeface="Arial"/>
                <a:cs typeface="Arial"/>
              </a:rPr>
              <a:t>slides </a:t>
            </a:r>
            <a:r>
              <a:rPr lang="en-US" sz="1200" spc="-25" dirty="0" smtClean="0">
                <a:latin typeface="Arial"/>
                <a:cs typeface="Arial"/>
              </a:rPr>
              <a:t>you </a:t>
            </a:r>
            <a:r>
              <a:rPr lang="en-US" sz="1200" spc="-30" dirty="0" smtClean="0">
                <a:latin typeface="Arial"/>
                <a:cs typeface="Arial"/>
              </a:rPr>
              <a:t>will </a:t>
            </a:r>
            <a:r>
              <a:rPr lang="en-US" sz="1200" spc="-25" dirty="0" smtClean="0">
                <a:latin typeface="Arial"/>
                <a:cs typeface="Arial"/>
              </a:rPr>
              <a:t>review </a:t>
            </a:r>
            <a:r>
              <a:rPr lang="en-US" sz="1200" spc="-20" dirty="0" smtClean="0">
                <a:latin typeface="Arial"/>
                <a:cs typeface="Arial"/>
              </a:rPr>
              <a:t>how to link to </a:t>
            </a:r>
            <a:r>
              <a:rPr lang="en-US" sz="1200" spc="-25" dirty="0" smtClean="0">
                <a:latin typeface="Arial"/>
                <a:cs typeface="Arial"/>
              </a:rPr>
              <a:t>those </a:t>
            </a:r>
            <a:r>
              <a:rPr lang="en-US" sz="1200" spc="-30" dirty="0" smtClean="0">
                <a:latin typeface="Arial"/>
                <a:cs typeface="Arial"/>
              </a:rPr>
              <a:t>dependencies </a:t>
            </a:r>
            <a:r>
              <a:rPr lang="en-US" sz="1200" spc="-25" dirty="0" smtClean="0">
                <a:latin typeface="Arial"/>
                <a:cs typeface="Arial"/>
              </a:rPr>
              <a:t>depending on which  </a:t>
            </a:r>
            <a:r>
              <a:rPr lang="en-US" sz="1200" spc="-30" dirty="0" smtClean="0">
                <a:latin typeface="Arial"/>
                <a:cs typeface="Arial"/>
              </a:rPr>
              <a:t>programming </a:t>
            </a:r>
            <a:r>
              <a:rPr lang="en-US" sz="1200" spc="-25" dirty="0" smtClean="0">
                <a:latin typeface="Arial"/>
                <a:cs typeface="Arial"/>
              </a:rPr>
              <a:t>language you decide </a:t>
            </a:r>
            <a:r>
              <a:rPr lang="en-US" sz="1200" spc="-5" dirty="0" smtClean="0">
                <a:latin typeface="Arial"/>
                <a:cs typeface="Arial"/>
              </a:rPr>
              <a:t>to</a:t>
            </a:r>
            <a:r>
              <a:rPr lang="en-US" sz="1200" spc="-155" dirty="0" smtClean="0">
                <a:latin typeface="Arial"/>
                <a:cs typeface="Arial"/>
              </a:rPr>
              <a:t> </a:t>
            </a:r>
            <a:r>
              <a:rPr lang="en-US" sz="1200" spc="-25" dirty="0" smtClean="0">
                <a:latin typeface="Arial"/>
                <a:cs typeface="Arial"/>
              </a:rPr>
              <a:t>use.</a:t>
            </a:r>
            <a:endParaRPr lang="en-US" sz="1200" dirty="0" smtClean="0">
              <a:latin typeface="Arial"/>
              <a:cs typeface="Arial"/>
            </a:endParaRPr>
          </a:p>
          <a:p>
            <a:pPr marL="12700" marR="5080">
              <a:lnSpc>
                <a:spcPts val="1610"/>
              </a:lnSpc>
              <a:spcBef>
                <a:spcPts val="645"/>
              </a:spcBef>
            </a:pPr>
            <a:r>
              <a:rPr lang="en-US" sz="1200" spc="-15" dirty="0" smtClean="0">
                <a:latin typeface="Arial"/>
                <a:cs typeface="Arial"/>
              </a:rPr>
              <a:t>To </a:t>
            </a:r>
            <a:r>
              <a:rPr lang="en-US" sz="1200" spc="-25" dirty="0" smtClean="0">
                <a:latin typeface="Arial"/>
                <a:cs typeface="Arial"/>
              </a:rPr>
              <a:t>link </a:t>
            </a:r>
            <a:r>
              <a:rPr lang="en-US" sz="1200" spc="-30" dirty="0" smtClean="0">
                <a:latin typeface="Arial"/>
                <a:cs typeface="Arial"/>
              </a:rPr>
              <a:t>with </a:t>
            </a:r>
            <a:r>
              <a:rPr lang="en-US" sz="1200" spc="-25" dirty="0" smtClean="0">
                <a:latin typeface="Arial"/>
                <a:cs typeface="Arial"/>
              </a:rPr>
              <a:t>Spark using Scala, you must </a:t>
            </a:r>
            <a:r>
              <a:rPr lang="en-US" sz="1200" spc="-30" dirty="0" smtClean="0">
                <a:latin typeface="Arial"/>
                <a:cs typeface="Arial"/>
              </a:rPr>
              <a:t>have </a:t>
            </a:r>
            <a:r>
              <a:rPr lang="en-US" sz="1200" spc="-5" dirty="0" smtClean="0">
                <a:latin typeface="Arial"/>
                <a:cs typeface="Arial"/>
              </a:rPr>
              <a:t>a </a:t>
            </a:r>
            <a:r>
              <a:rPr lang="en-US" sz="1200" spc="-25" dirty="0" smtClean="0">
                <a:latin typeface="Arial"/>
                <a:cs typeface="Arial"/>
              </a:rPr>
              <a:t>compatible version </a:t>
            </a:r>
            <a:r>
              <a:rPr lang="en-US" sz="1200" spc="-20" dirty="0" smtClean="0">
                <a:latin typeface="Arial"/>
                <a:cs typeface="Arial"/>
              </a:rPr>
              <a:t>of Scala </a:t>
            </a:r>
            <a:r>
              <a:rPr lang="en-US" sz="1200" spc="-25" dirty="0" smtClean="0">
                <a:latin typeface="Arial"/>
                <a:cs typeface="Arial"/>
              </a:rPr>
              <a:t>with </a:t>
            </a:r>
            <a:r>
              <a:rPr lang="en-US" sz="1200" spc="-15" dirty="0" smtClean="0">
                <a:latin typeface="Arial"/>
                <a:cs typeface="Arial"/>
              </a:rPr>
              <a:t>the  </a:t>
            </a:r>
            <a:r>
              <a:rPr lang="en-US" sz="1200" spc="-30" dirty="0" smtClean="0">
                <a:latin typeface="Arial"/>
                <a:cs typeface="Arial"/>
              </a:rPr>
              <a:t>Spark</a:t>
            </a:r>
            <a:r>
              <a:rPr lang="en-US" sz="1200" spc="-5" dirty="0" smtClean="0">
                <a:latin typeface="Arial"/>
                <a:cs typeface="Arial"/>
              </a:rPr>
              <a:t> </a:t>
            </a:r>
            <a:r>
              <a:rPr lang="en-US" sz="1200" spc="-35" dirty="0" smtClean="0">
                <a:latin typeface="Arial"/>
                <a:cs typeface="Arial"/>
              </a:rPr>
              <a:t>you</a:t>
            </a:r>
            <a:r>
              <a:rPr lang="en-US" sz="1200" spc="-30" dirty="0" smtClean="0">
                <a:latin typeface="Arial"/>
                <a:cs typeface="Arial"/>
              </a:rPr>
              <a:t> choose</a:t>
            </a:r>
            <a:r>
              <a:rPr lang="en-US" sz="1200" spc="-25"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25" dirty="0" smtClean="0">
                <a:latin typeface="Arial"/>
                <a:cs typeface="Arial"/>
              </a:rPr>
              <a:t>use. </a:t>
            </a:r>
            <a:r>
              <a:rPr lang="en-US" sz="1200" spc="-20" dirty="0" smtClean="0">
                <a:latin typeface="Arial"/>
                <a:cs typeface="Arial"/>
              </a:rPr>
              <a:t>For</a:t>
            </a:r>
            <a:r>
              <a:rPr lang="en-US" sz="1200" spc="-60" dirty="0" smtClean="0">
                <a:latin typeface="Arial"/>
                <a:cs typeface="Arial"/>
              </a:rPr>
              <a:t> </a:t>
            </a:r>
            <a:r>
              <a:rPr lang="en-US" sz="1200" spc="-25" dirty="0" smtClean="0">
                <a:latin typeface="Arial"/>
                <a:cs typeface="Arial"/>
              </a:rPr>
              <a:t>example, </a:t>
            </a:r>
            <a:r>
              <a:rPr lang="en-US" sz="1200" spc="-30" dirty="0" smtClean="0">
                <a:latin typeface="Arial"/>
                <a:cs typeface="Arial"/>
              </a:rPr>
              <a:t>Spark</a:t>
            </a:r>
            <a:r>
              <a:rPr lang="en-US" sz="1200" spc="-25" dirty="0" smtClean="0">
                <a:latin typeface="Arial"/>
                <a:cs typeface="Arial"/>
              </a:rPr>
              <a:t> 1.6.3</a:t>
            </a:r>
            <a:r>
              <a:rPr lang="en-US" sz="1200" spc="-55" dirty="0" smtClean="0">
                <a:latin typeface="Arial"/>
                <a:cs typeface="Arial"/>
              </a:rPr>
              <a:t> </a:t>
            </a:r>
            <a:r>
              <a:rPr lang="en-US" sz="1200" spc="-25" dirty="0" smtClean="0">
                <a:latin typeface="Arial"/>
                <a:cs typeface="Arial"/>
              </a:rPr>
              <a:t>uses</a:t>
            </a:r>
            <a:r>
              <a:rPr lang="en-US" sz="1200" spc="-50" dirty="0" smtClean="0">
                <a:latin typeface="Arial"/>
                <a:cs typeface="Arial"/>
              </a:rPr>
              <a:t> </a:t>
            </a:r>
            <a:r>
              <a:rPr lang="en-US" sz="1200" spc="-20" dirty="0" smtClean="0">
                <a:latin typeface="Arial"/>
                <a:cs typeface="Arial"/>
              </a:rPr>
              <a:t>Scala</a:t>
            </a:r>
            <a:r>
              <a:rPr lang="en-US" sz="1200" spc="-55" dirty="0" smtClean="0">
                <a:latin typeface="Arial"/>
                <a:cs typeface="Arial"/>
              </a:rPr>
              <a:t> </a:t>
            </a:r>
            <a:r>
              <a:rPr lang="en-US" sz="1200" spc="-20" dirty="0" smtClean="0">
                <a:latin typeface="Arial"/>
                <a:cs typeface="Arial"/>
              </a:rPr>
              <a:t>2.10,</a:t>
            </a:r>
            <a:r>
              <a:rPr lang="en-US" sz="1200" spc="-55" dirty="0" smtClean="0">
                <a:latin typeface="Arial"/>
                <a:cs typeface="Arial"/>
              </a:rPr>
              <a:t> </a:t>
            </a:r>
            <a:r>
              <a:rPr lang="en-US" sz="1200" spc="-20" dirty="0" smtClean="0">
                <a:latin typeface="Arial"/>
                <a:cs typeface="Arial"/>
              </a:rPr>
              <a:t>so</a:t>
            </a:r>
            <a:r>
              <a:rPr lang="en-US" sz="1200" spc="-55" dirty="0" smtClean="0">
                <a:latin typeface="Arial"/>
                <a:cs typeface="Arial"/>
              </a:rPr>
              <a:t> </a:t>
            </a:r>
            <a:r>
              <a:rPr lang="en-US" sz="1200" spc="-15" dirty="0" smtClean="0">
                <a:latin typeface="Arial"/>
                <a:cs typeface="Arial"/>
              </a:rPr>
              <a:t>make</a:t>
            </a:r>
            <a:r>
              <a:rPr lang="en-US" sz="1200" spc="-60" dirty="0" smtClean="0">
                <a:latin typeface="Arial"/>
                <a:cs typeface="Arial"/>
              </a:rPr>
              <a:t> </a:t>
            </a:r>
            <a:r>
              <a:rPr lang="en-US" sz="1200" spc="-15" dirty="0" smtClean="0">
                <a:latin typeface="Arial"/>
                <a:cs typeface="Arial"/>
              </a:rPr>
              <a:t>sure</a:t>
            </a:r>
            <a:r>
              <a:rPr lang="en-US" sz="1200" spc="-55" dirty="0" smtClean="0">
                <a:latin typeface="Arial"/>
                <a:cs typeface="Arial"/>
              </a:rPr>
              <a:t> </a:t>
            </a:r>
            <a:r>
              <a:rPr lang="en-US" sz="1200" spc="-25" dirty="0" smtClean="0">
                <a:latin typeface="Arial"/>
                <a:cs typeface="Arial"/>
              </a:rPr>
              <a:t>that  you have Scala 2.10 </a:t>
            </a:r>
            <a:r>
              <a:rPr lang="en-US" sz="1200" spc="-15" dirty="0" smtClean="0">
                <a:latin typeface="Arial"/>
                <a:cs typeface="Arial"/>
              </a:rPr>
              <a:t>if </a:t>
            </a:r>
            <a:r>
              <a:rPr lang="en-US" sz="1200" spc="-25" dirty="0" smtClean="0">
                <a:latin typeface="Arial"/>
                <a:cs typeface="Arial"/>
              </a:rPr>
              <a:t>you wish </a:t>
            </a:r>
            <a:r>
              <a:rPr lang="en-US" sz="1200" spc="-20" dirty="0" smtClean="0">
                <a:latin typeface="Arial"/>
                <a:cs typeface="Arial"/>
              </a:rPr>
              <a:t>to </a:t>
            </a:r>
            <a:r>
              <a:rPr lang="en-US" sz="1200" spc="-25" dirty="0" smtClean="0">
                <a:latin typeface="Arial"/>
                <a:cs typeface="Arial"/>
              </a:rPr>
              <a:t>write </a:t>
            </a:r>
            <a:r>
              <a:rPr lang="en-US" sz="1200" spc="-30" dirty="0" smtClean="0">
                <a:latin typeface="Arial"/>
                <a:cs typeface="Arial"/>
              </a:rPr>
              <a:t>applications </a:t>
            </a:r>
            <a:r>
              <a:rPr lang="en-US" sz="1200" spc="-20" dirty="0" smtClean="0">
                <a:latin typeface="Arial"/>
                <a:cs typeface="Arial"/>
              </a:rPr>
              <a:t>for </a:t>
            </a:r>
            <a:r>
              <a:rPr lang="en-US" sz="1200" spc="-25" dirty="0" smtClean="0">
                <a:latin typeface="Arial"/>
                <a:cs typeface="Arial"/>
              </a:rPr>
              <a:t>Spark</a:t>
            </a:r>
            <a:r>
              <a:rPr lang="en-US" sz="1200" spc="-235" dirty="0" smtClean="0">
                <a:latin typeface="Arial"/>
                <a:cs typeface="Arial"/>
              </a:rPr>
              <a:t> </a:t>
            </a:r>
            <a:r>
              <a:rPr lang="en-US" sz="1200" spc="-25" dirty="0" smtClean="0">
                <a:latin typeface="Arial"/>
                <a:cs typeface="Arial"/>
              </a:rPr>
              <a:t>1.6.3.</a:t>
            </a:r>
            <a:endParaRPr lang="en-US" sz="1200" dirty="0" smtClean="0">
              <a:latin typeface="Arial"/>
              <a:cs typeface="Arial"/>
            </a:endParaRPr>
          </a:p>
          <a:p>
            <a:pPr marL="12700" marR="378460">
              <a:lnSpc>
                <a:spcPct val="96000"/>
              </a:lnSpc>
              <a:spcBef>
                <a:spcPts val="560"/>
              </a:spcBef>
            </a:pPr>
            <a:r>
              <a:rPr lang="en-US" sz="1200" spc="-15" dirty="0" smtClean="0">
                <a:latin typeface="Arial"/>
                <a:cs typeface="Arial"/>
              </a:rPr>
              <a:t>To </a:t>
            </a:r>
            <a:r>
              <a:rPr lang="en-US" sz="1200" spc="-30" dirty="0" smtClean="0">
                <a:latin typeface="Arial"/>
                <a:cs typeface="Arial"/>
              </a:rPr>
              <a:t>write </a:t>
            </a:r>
            <a:r>
              <a:rPr lang="en-US" sz="1200" spc="-5" dirty="0" smtClean="0">
                <a:latin typeface="Arial"/>
                <a:cs typeface="Arial"/>
              </a:rPr>
              <a:t>a </a:t>
            </a:r>
            <a:r>
              <a:rPr lang="en-US" sz="1200" spc="-25" dirty="0" smtClean="0">
                <a:latin typeface="Arial"/>
                <a:cs typeface="Arial"/>
              </a:rPr>
              <a:t>Spark </a:t>
            </a:r>
            <a:r>
              <a:rPr lang="en-US" sz="1200" spc="-30" dirty="0" smtClean="0">
                <a:latin typeface="Arial"/>
                <a:cs typeface="Arial"/>
              </a:rPr>
              <a:t>application, </a:t>
            </a:r>
            <a:r>
              <a:rPr lang="en-US" sz="1200" spc="-25" dirty="0" smtClean="0">
                <a:latin typeface="Arial"/>
                <a:cs typeface="Arial"/>
              </a:rPr>
              <a:t>you must </a:t>
            </a:r>
            <a:r>
              <a:rPr lang="en-US" sz="1200" spc="-20" dirty="0" smtClean="0">
                <a:latin typeface="Arial"/>
                <a:cs typeface="Arial"/>
              </a:rPr>
              <a:t>add </a:t>
            </a:r>
            <a:r>
              <a:rPr lang="en-US" sz="1200" spc="-5" dirty="0" smtClean="0">
                <a:latin typeface="Arial"/>
                <a:cs typeface="Arial"/>
              </a:rPr>
              <a:t>a </a:t>
            </a:r>
            <a:r>
              <a:rPr lang="en-US" sz="1200" spc="-30" dirty="0" smtClean="0">
                <a:latin typeface="Arial"/>
                <a:cs typeface="Arial"/>
              </a:rPr>
              <a:t>Maven </a:t>
            </a:r>
            <a:r>
              <a:rPr lang="en-US" sz="1200" spc="-25" dirty="0" smtClean="0">
                <a:latin typeface="Arial"/>
                <a:cs typeface="Arial"/>
              </a:rPr>
              <a:t>dependency </a:t>
            </a:r>
            <a:r>
              <a:rPr lang="en-US" sz="1200" spc="-10" dirty="0" smtClean="0">
                <a:latin typeface="Arial"/>
                <a:cs typeface="Arial"/>
              </a:rPr>
              <a:t>on </a:t>
            </a:r>
            <a:r>
              <a:rPr lang="en-US" sz="1200" spc="-20" dirty="0" smtClean="0">
                <a:latin typeface="Arial"/>
                <a:cs typeface="Arial"/>
              </a:rPr>
              <a:t>Spark. The  </a:t>
            </a:r>
            <a:r>
              <a:rPr lang="en-US" sz="1200" spc="-30" dirty="0" smtClean="0">
                <a:latin typeface="Arial"/>
                <a:cs typeface="Arial"/>
              </a:rPr>
              <a:t>information</a:t>
            </a:r>
            <a:r>
              <a:rPr lang="en-US" sz="1200" spc="-60"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shown</a:t>
            </a:r>
            <a:r>
              <a:rPr lang="en-US" sz="1200" spc="-60" dirty="0" smtClean="0">
                <a:latin typeface="Arial"/>
                <a:cs typeface="Arial"/>
              </a:rPr>
              <a:t> </a:t>
            </a:r>
            <a:r>
              <a:rPr lang="en-US" sz="1200" spc="-10" dirty="0" smtClean="0">
                <a:latin typeface="Arial"/>
                <a:cs typeface="Arial"/>
              </a:rPr>
              <a:t>on</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0" dirty="0" smtClean="0">
                <a:latin typeface="Arial"/>
                <a:cs typeface="Arial"/>
              </a:rPr>
              <a:t>slide</a:t>
            </a:r>
            <a:r>
              <a:rPr lang="en-US" sz="1200" spc="-55" dirty="0" smtClean="0">
                <a:latin typeface="Arial"/>
                <a:cs typeface="Arial"/>
              </a:rPr>
              <a:t> </a:t>
            </a:r>
            <a:r>
              <a:rPr lang="en-US" sz="1200" spc="-25" dirty="0" smtClean="0">
                <a:latin typeface="Arial"/>
                <a:cs typeface="Arial"/>
              </a:rPr>
              <a:t>here.</a:t>
            </a:r>
            <a:r>
              <a:rPr lang="en-US" sz="1200" spc="-30" dirty="0" smtClean="0">
                <a:latin typeface="Arial"/>
                <a:cs typeface="Arial"/>
              </a:rPr>
              <a:t> If</a:t>
            </a:r>
            <a:r>
              <a:rPr lang="en-US" sz="1200" spc="-25" dirty="0" smtClean="0">
                <a:latin typeface="Arial"/>
                <a:cs typeface="Arial"/>
              </a:rPr>
              <a:t> you</a:t>
            </a:r>
            <a:r>
              <a:rPr lang="en-US" sz="1200" spc="-35" dirty="0" smtClean="0">
                <a:latin typeface="Arial"/>
                <a:cs typeface="Arial"/>
              </a:rPr>
              <a:t> </a:t>
            </a:r>
            <a:r>
              <a:rPr lang="en-US" sz="1200" spc="-25" dirty="0" smtClean="0">
                <a:latin typeface="Arial"/>
                <a:cs typeface="Arial"/>
              </a:rPr>
              <a:t>wish</a:t>
            </a:r>
            <a:r>
              <a:rPr lang="en-US" sz="1200" spc="-55"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5" dirty="0" smtClean="0">
                <a:latin typeface="Arial"/>
                <a:cs typeface="Arial"/>
              </a:rPr>
              <a:t>access</a:t>
            </a:r>
            <a:r>
              <a:rPr lang="en-US" sz="1200" spc="-5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Hadoop</a:t>
            </a:r>
            <a:r>
              <a:rPr lang="en-US" sz="1200" spc="-55" dirty="0" smtClean="0">
                <a:latin typeface="Arial"/>
                <a:cs typeface="Arial"/>
              </a:rPr>
              <a:t> </a:t>
            </a:r>
            <a:r>
              <a:rPr lang="en-US" sz="1200" spc="-25" dirty="0" smtClean="0">
                <a:latin typeface="Arial"/>
                <a:cs typeface="Arial"/>
              </a:rPr>
              <a:t>cluster,</a:t>
            </a:r>
            <a:r>
              <a:rPr lang="en-US" sz="1200" spc="-5" dirty="0" smtClean="0">
                <a:latin typeface="Arial"/>
                <a:cs typeface="Arial"/>
              </a:rPr>
              <a:t> </a:t>
            </a:r>
            <a:r>
              <a:rPr lang="en-US" sz="1200" spc="-25" dirty="0" smtClean="0">
                <a:latin typeface="Arial"/>
                <a:cs typeface="Arial"/>
              </a:rPr>
              <a:t>you  need </a:t>
            </a:r>
            <a:r>
              <a:rPr lang="en-US" sz="1200" spc="-20" dirty="0" smtClean="0">
                <a:latin typeface="Arial"/>
                <a:cs typeface="Arial"/>
              </a:rPr>
              <a:t>to add </a:t>
            </a:r>
            <a:r>
              <a:rPr lang="en-US" sz="1200" spc="-5" dirty="0" smtClean="0">
                <a:latin typeface="Arial"/>
                <a:cs typeface="Arial"/>
              </a:rPr>
              <a:t>a </a:t>
            </a:r>
            <a:r>
              <a:rPr lang="en-US" sz="1200" spc="-25" dirty="0" smtClean="0">
                <a:latin typeface="Arial"/>
                <a:cs typeface="Arial"/>
              </a:rPr>
              <a:t>dependency </a:t>
            </a:r>
            <a:r>
              <a:rPr lang="en-US" sz="1200" spc="-5" dirty="0" smtClean="0">
                <a:latin typeface="Arial"/>
                <a:cs typeface="Arial"/>
              </a:rPr>
              <a:t>to </a:t>
            </a:r>
            <a:r>
              <a:rPr lang="en-US" sz="1200" spc="-25" dirty="0" smtClean="0">
                <a:latin typeface="Arial"/>
                <a:cs typeface="Arial"/>
              </a:rPr>
              <a:t>that as</a:t>
            </a:r>
            <a:r>
              <a:rPr lang="en-US" sz="1200" spc="-275" dirty="0" smtClean="0">
                <a:latin typeface="Arial"/>
                <a:cs typeface="Arial"/>
              </a:rPr>
              <a:t> </a:t>
            </a:r>
            <a:r>
              <a:rPr lang="en-US" sz="1200" spc="-30" dirty="0" smtClean="0">
                <a:latin typeface="Arial"/>
                <a:cs typeface="Arial"/>
              </a:rPr>
              <a:t>well.</a:t>
            </a:r>
            <a:endParaRPr lang="en-US" sz="1200" dirty="0" smtClean="0">
              <a:latin typeface="Arial"/>
              <a:cs typeface="Arial"/>
            </a:endParaRPr>
          </a:p>
          <a:p>
            <a:pPr marL="12700" marR="108585">
              <a:lnSpc>
                <a:spcPct val="95900"/>
              </a:lnSpc>
              <a:spcBef>
                <a:spcPts val="600"/>
              </a:spcBef>
            </a:pPr>
            <a:r>
              <a:rPr lang="en-US" sz="1200" spc="-20" dirty="0" smtClean="0">
                <a:latin typeface="Arial"/>
                <a:cs typeface="Arial"/>
              </a:rPr>
              <a:t>In the </a:t>
            </a:r>
            <a:r>
              <a:rPr lang="en-US" sz="1200" spc="-15" dirty="0" smtClean="0">
                <a:latin typeface="Arial"/>
                <a:cs typeface="Arial"/>
              </a:rPr>
              <a:t>lab </a:t>
            </a:r>
            <a:r>
              <a:rPr lang="en-US" sz="1200" spc="-30" dirty="0" smtClean="0">
                <a:latin typeface="Arial"/>
                <a:cs typeface="Arial"/>
              </a:rPr>
              <a:t>environment, </a:t>
            </a:r>
            <a:r>
              <a:rPr lang="en-US" sz="1200" spc="-25" dirty="0" smtClean="0">
                <a:latin typeface="Arial"/>
                <a:cs typeface="Arial"/>
              </a:rPr>
              <a:t>this </a:t>
            </a:r>
            <a:r>
              <a:rPr lang="en-US" sz="1200" spc="-30" dirty="0" smtClean="0">
                <a:latin typeface="Arial"/>
                <a:cs typeface="Arial"/>
              </a:rPr>
              <a:t>will </a:t>
            </a:r>
            <a:r>
              <a:rPr lang="en-US" sz="1200" spc="-25" dirty="0" smtClean="0">
                <a:latin typeface="Arial"/>
                <a:cs typeface="Arial"/>
              </a:rPr>
              <a:t>already </a:t>
            </a:r>
            <a:r>
              <a:rPr lang="en-US" sz="1200" spc="-10" dirty="0" smtClean="0">
                <a:latin typeface="Arial"/>
                <a:cs typeface="Arial"/>
              </a:rPr>
              <a:t>be </a:t>
            </a:r>
            <a:r>
              <a:rPr lang="en-US" sz="1200" spc="-25" dirty="0" smtClean="0">
                <a:latin typeface="Arial"/>
                <a:cs typeface="Arial"/>
              </a:rPr>
              <a:t>set up </a:t>
            </a:r>
            <a:r>
              <a:rPr lang="en-US" sz="1200" spc="-30" dirty="0" smtClean="0">
                <a:latin typeface="Arial"/>
                <a:cs typeface="Arial"/>
              </a:rPr>
              <a:t>for you. </a:t>
            </a:r>
            <a:r>
              <a:rPr lang="en-US" sz="1200" spc="-20" dirty="0" smtClean="0">
                <a:latin typeface="Arial"/>
                <a:cs typeface="Arial"/>
              </a:rPr>
              <a:t>The </a:t>
            </a:r>
            <a:r>
              <a:rPr lang="en-US" sz="1200" spc="-25" dirty="0" smtClean="0">
                <a:latin typeface="Arial"/>
                <a:cs typeface="Arial"/>
              </a:rPr>
              <a:t>information on </a:t>
            </a:r>
            <a:r>
              <a:rPr lang="en-US" sz="1200" spc="-30" dirty="0" smtClean="0">
                <a:latin typeface="Arial"/>
                <a:cs typeface="Arial"/>
              </a:rPr>
              <a:t>this </a:t>
            </a:r>
            <a:r>
              <a:rPr lang="en-US" sz="1200" spc="-25" dirty="0" smtClean="0">
                <a:latin typeface="Arial"/>
                <a:cs typeface="Arial"/>
              </a:rPr>
              <a:t>page  </a:t>
            </a:r>
            <a:r>
              <a:rPr lang="en-US" sz="1200" spc="-15" dirty="0" smtClean="0">
                <a:latin typeface="Arial"/>
                <a:cs typeface="Arial"/>
              </a:rPr>
              <a:t>is </a:t>
            </a:r>
            <a:r>
              <a:rPr lang="en-US" sz="1200" spc="-30" dirty="0" smtClean="0">
                <a:latin typeface="Arial"/>
                <a:cs typeface="Arial"/>
              </a:rPr>
              <a:t>important </a:t>
            </a:r>
            <a:r>
              <a:rPr lang="en-US" sz="1200" spc="-15" dirty="0" smtClean="0">
                <a:latin typeface="Arial"/>
                <a:cs typeface="Arial"/>
              </a:rPr>
              <a:t>if </a:t>
            </a:r>
            <a:r>
              <a:rPr lang="en-US" sz="1200" spc="-25" dirty="0" smtClean="0">
                <a:latin typeface="Arial"/>
                <a:cs typeface="Arial"/>
              </a:rPr>
              <a:t>you </a:t>
            </a:r>
            <a:r>
              <a:rPr lang="en-US" sz="1200" spc="-30" dirty="0" smtClean="0">
                <a:latin typeface="Arial"/>
                <a:cs typeface="Arial"/>
              </a:rPr>
              <a:t>want </a:t>
            </a:r>
            <a:r>
              <a:rPr lang="en-US" sz="1200" spc="-20" dirty="0" smtClean="0">
                <a:latin typeface="Arial"/>
                <a:cs typeface="Arial"/>
              </a:rPr>
              <a:t>to </a:t>
            </a:r>
            <a:r>
              <a:rPr lang="en-US" sz="1200" spc="-15" dirty="0" smtClean="0">
                <a:latin typeface="Arial"/>
                <a:cs typeface="Arial"/>
              </a:rPr>
              <a:t>set </a:t>
            </a:r>
            <a:r>
              <a:rPr lang="en-US" sz="1200" spc="-25" dirty="0" smtClean="0">
                <a:latin typeface="Arial"/>
                <a:cs typeface="Arial"/>
              </a:rPr>
              <a:t>up </a:t>
            </a:r>
            <a:r>
              <a:rPr lang="en-US" sz="1200" spc="-5" dirty="0" smtClean="0">
                <a:latin typeface="Arial"/>
                <a:cs typeface="Arial"/>
              </a:rPr>
              <a:t>a </a:t>
            </a:r>
            <a:r>
              <a:rPr lang="en-US" sz="1200" spc="-25" dirty="0" smtClean="0">
                <a:latin typeface="Arial"/>
                <a:cs typeface="Arial"/>
              </a:rPr>
              <a:t>Spark stand-alone </a:t>
            </a:r>
            <a:r>
              <a:rPr lang="en-US" sz="1200" spc="-30" dirty="0" smtClean="0">
                <a:latin typeface="Arial"/>
                <a:cs typeface="Arial"/>
              </a:rPr>
              <a:t>environment </a:t>
            </a:r>
            <a:r>
              <a:rPr lang="en-US" sz="1200" spc="-20" dirty="0" smtClean="0">
                <a:latin typeface="Arial"/>
                <a:cs typeface="Arial"/>
              </a:rPr>
              <a:t>or </a:t>
            </a:r>
            <a:r>
              <a:rPr lang="en-US" sz="1200" spc="-25" dirty="0" smtClean="0">
                <a:latin typeface="Arial"/>
                <a:cs typeface="Arial"/>
              </a:rPr>
              <a:t>your </a:t>
            </a:r>
            <a:r>
              <a:rPr lang="en-US" sz="1200" spc="-20" dirty="0" smtClean="0">
                <a:latin typeface="Arial"/>
                <a:cs typeface="Arial"/>
              </a:rPr>
              <a:t>own </a:t>
            </a:r>
            <a:r>
              <a:rPr lang="en-US" sz="1200" spc="-25" dirty="0" smtClean="0">
                <a:latin typeface="Arial"/>
                <a:cs typeface="Arial"/>
              </a:rPr>
              <a:t>Spark  </a:t>
            </a:r>
            <a:r>
              <a:rPr lang="en-US" sz="1200" spc="-30" dirty="0" smtClean="0">
                <a:latin typeface="Arial"/>
                <a:cs typeface="Arial"/>
              </a:rPr>
              <a:t>cluster. </a:t>
            </a:r>
            <a:r>
              <a:rPr lang="en-US" sz="1200" spc="-25" dirty="0" smtClean="0">
                <a:latin typeface="Arial"/>
                <a:cs typeface="Arial"/>
              </a:rPr>
              <a:t>Visit </a:t>
            </a:r>
            <a:r>
              <a:rPr lang="en-US" sz="1200" spc="-15" dirty="0" smtClean="0">
                <a:latin typeface="Arial"/>
                <a:cs typeface="Arial"/>
              </a:rPr>
              <a:t>the site </a:t>
            </a:r>
            <a:r>
              <a:rPr lang="en-US" sz="1200" spc="-20" dirty="0" smtClean="0">
                <a:latin typeface="Arial"/>
                <a:cs typeface="Arial"/>
              </a:rPr>
              <a:t>for more </a:t>
            </a:r>
            <a:r>
              <a:rPr lang="en-US" sz="1200" spc="-25" dirty="0" smtClean="0">
                <a:latin typeface="Arial"/>
                <a:cs typeface="Arial"/>
              </a:rPr>
              <a:t>information on Spark </a:t>
            </a:r>
            <a:r>
              <a:rPr lang="en-US" sz="1200" spc="-30" dirty="0" smtClean="0">
                <a:latin typeface="Arial"/>
                <a:cs typeface="Arial"/>
              </a:rPr>
              <a:t>versions </a:t>
            </a:r>
            <a:r>
              <a:rPr lang="en-US" sz="1200" spc="-20" dirty="0" smtClean="0">
                <a:latin typeface="Arial"/>
                <a:cs typeface="Arial"/>
              </a:rPr>
              <a:t>and </a:t>
            </a:r>
            <a:r>
              <a:rPr lang="en-US" sz="1200" spc="-30" dirty="0" smtClean="0">
                <a:latin typeface="Arial"/>
                <a:cs typeface="Arial"/>
              </a:rPr>
              <a:t>dependencies:  https://mvnrepository.com/artifact/org.apache.spark/spark-core?repo=hortonworks-  releases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34</a:t>
            </a:fld>
            <a:endParaRPr lang="fr-FR"/>
          </a:p>
        </p:txBody>
      </p:sp>
    </p:spTree>
    <p:extLst>
      <p:ext uri="{BB962C8B-B14F-4D97-AF65-F5344CB8AC3E}">
        <p14:creationId xmlns:p14="http://schemas.microsoft.com/office/powerpoint/2010/main" val="809376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03530">
              <a:lnSpc>
                <a:spcPct val="96600"/>
              </a:lnSpc>
              <a:spcBef>
                <a:spcPts val="580"/>
              </a:spcBef>
            </a:pPr>
            <a:r>
              <a:rPr lang="en-US" sz="1200" spc="-30" dirty="0" smtClean="0">
                <a:latin typeface="Arial"/>
                <a:cs typeface="Arial"/>
              </a:rPr>
              <a:t>Once </a:t>
            </a:r>
            <a:r>
              <a:rPr lang="en-US" sz="1200" spc="-35" dirty="0" smtClean="0">
                <a:latin typeface="Arial"/>
                <a:cs typeface="Arial"/>
              </a:rPr>
              <a:t>you </a:t>
            </a:r>
            <a:r>
              <a:rPr lang="en-US" sz="1200" spc="-25" dirty="0" smtClean="0">
                <a:latin typeface="Arial"/>
                <a:cs typeface="Arial"/>
              </a:rPr>
              <a:t>have </a:t>
            </a:r>
            <a:r>
              <a:rPr lang="en-US" sz="1200" spc="-15" dirty="0" smtClean="0">
                <a:latin typeface="Arial"/>
                <a:cs typeface="Arial"/>
              </a:rPr>
              <a:t>the </a:t>
            </a:r>
            <a:r>
              <a:rPr lang="en-US" sz="1200" spc="-25" dirty="0" smtClean="0">
                <a:latin typeface="Arial"/>
                <a:cs typeface="Arial"/>
              </a:rPr>
              <a:t>dependencies </a:t>
            </a:r>
            <a:r>
              <a:rPr lang="en-US" sz="1200" spc="-30" dirty="0" smtClean="0">
                <a:latin typeface="Arial"/>
                <a:cs typeface="Arial"/>
              </a:rPr>
              <a:t>established, </a:t>
            </a:r>
            <a:r>
              <a:rPr lang="en-US" sz="1200" spc="-20" dirty="0" smtClean="0">
                <a:latin typeface="Arial"/>
                <a:cs typeface="Arial"/>
              </a:rPr>
              <a:t>the </a:t>
            </a:r>
            <a:r>
              <a:rPr lang="en-US" sz="1200" spc="-25" dirty="0" smtClean="0">
                <a:latin typeface="Arial"/>
                <a:cs typeface="Arial"/>
              </a:rPr>
              <a:t>first thing </a:t>
            </a:r>
            <a:r>
              <a:rPr lang="en-US" sz="1200" spc="-15" dirty="0" smtClean="0">
                <a:latin typeface="Arial"/>
                <a:cs typeface="Arial"/>
              </a:rPr>
              <a:t>is </a:t>
            </a:r>
            <a:r>
              <a:rPr lang="en-US" sz="1200" spc="-5" dirty="0" smtClean="0">
                <a:latin typeface="Arial"/>
                <a:cs typeface="Arial"/>
              </a:rPr>
              <a:t>to </a:t>
            </a:r>
            <a:r>
              <a:rPr lang="en-US" sz="1200" spc="-10" dirty="0" smtClean="0">
                <a:latin typeface="Arial"/>
                <a:cs typeface="Arial"/>
              </a:rPr>
              <a:t>do </a:t>
            </a:r>
            <a:r>
              <a:rPr lang="en-US" sz="1200" spc="-15" dirty="0" smtClean="0">
                <a:latin typeface="Arial"/>
                <a:cs typeface="Arial"/>
              </a:rPr>
              <a:t>in </a:t>
            </a:r>
            <a:r>
              <a:rPr lang="en-US" sz="1200" spc="-30" dirty="0" smtClean="0">
                <a:latin typeface="Arial"/>
                <a:cs typeface="Arial"/>
              </a:rPr>
              <a:t>your </a:t>
            </a:r>
            <a:r>
              <a:rPr lang="en-US" sz="1200" spc="-25" dirty="0" smtClean="0">
                <a:latin typeface="Arial"/>
                <a:cs typeface="Arial"/>
              </a:rPr>
              <a:t>Spark  </a:t>
            </a:r>
            <a:r>
              <a:rPr lang="en-US" sz="1200" spc="-30" dirty="0" smtClean="0">
                <a:latin typeface="Arial"/>
                <a:cs typeface="Arial"/>
              </a:rPr>
              <a:t>application </a:t>
            </a:r>
            <a:r>
              <a:rPr lang="en-US" sz="1200" spc="-25" dirty="0" smtClean="0">
                <a:latin typeface="Arial"/>
                <a:cs typeface="Arial"/>
              </a:rPr>
              <a:t>before you </a:t>
            </a:r>
            <a:r>
              <a:rPr lang="en-US" sz="1200" spc="-15" dirty="0" smtClean="0">
                <a:latin typeface="Arial"/>
                <a:cs typeface="Arial"/>
              </a:rPr>
              <a:t>can </a:t>
            </a:r>
            <a:r>
              <a:rPr lang="en-US" sz="1200" spc="-25" dirty="0" smtClean="0">
                <a:latin typeface="Arial"/>
                <a:cs typeface="Arial"/>
              </a:rPr>
              <a:t>initialize </a:t>
            </a:r>
            <a:r>
              <a:rPr lang="en-US" sz="1200" spc="-20" dirty="0" smtClean="0">
                <a:latin typeface="Arial"/>
                <a:cs typeface="Arial"/>
              </a:rPr>
              <a:t>Spark </a:t>
            </a:r>
            <a:r>
              <a:rPr lang="en-US" sz="1200" spc="-15" dirty="0" smtClean="0">
                <a:latin typeface="Arial"/>
                <a:cs typeface="Arial"/>
              </a:rPr>
              <a:t>is </a:t>
            </a:r>
            <a:r>
              <a:rPr lang="en-US" sz="1200" spc="-20" dirty="0" smtClean="0">
                <a:latin typeface="Arial"/>
                <a:cs typeface="Arial"/>
              </a:rPr>
              <a:t>to </a:t>
            </a:r>
            <a:r>
              <a:rPr lang="en-US" sz="1200" spc="-30" dirty="0" smtClean="0">
                <a:latin typeface="Arial"/>
                <a:cs typeface="Arial"/>
              </a:rPr>
              <a:t>build </a:t>
            </a:r>
            <a:r>
              <a:rPr lang="en-US" sz="1200" spc="-5" dirty="0" smtClean="0">
                <a:latin typeface="Arial"/>
                <a:cs typeface="Arial"/>
              </a:rPr>
              <a:t>a</a:t>
            </a:r>
            <a:r>
              <a:rPr lang="en-US" sz="1200" spc="-290" dirty="0" smtClean="0">
                <a:latin typeface="Arial"/>
                <a:cs typeface="Arial"/>
              </a:rPr>
              <a:t> </a:t>
            </a:r>
            <a:r>
              <a:rPr lang="en-US" sz="1200" spc="-25" dirty="0" err="1" smtClean="0">
                <a:latin typeface="Arial"/>
                <a:cs typeface="Arial"/>
              </a:rPr>
              <a:t>SparkConf</a:t>
            </a:r>
            <a:r>
              <a:rPr lang="en-US" sz="1200" spc="-25" dirty="0" smtClean="0">
                <a:latin typeface="Arial"/>
                <a:cs typeface="Arial"/>
              </a:rPr>
              <a:t> </a:t>
            </a:r>
            <a:r>
              <a:rPr lang="en-US" sz="1200" spc="-30" dirty="0" smtClean="0">
                <a:latin typeface="Arial"/>
                <a:cs typeface="Arial"/>
              </a:rPr>
              <a:t>object. </a:t>
            </a:r>
            <a:r>
              <a:rPr lang="en-US" sz="1200" spc="-25" dirty="0" smtClean="0">
                <a:latin typeface="Arial"/>
                <a:cs typeface="Arial"/>
              </a:rPr>
              <a:t>This object  </a:t>
            </a:r>
            <a:r>
              <a:rPr lang="en-US" sz="1200" spc="-30" dirty="0" smtClean="0">
                <a:latin typeface="Arial"/>
                <a:cs typeface="Arial"/>
              </a:rPr>
              <a:t>contains </a:t>
            </a:r>
            <a:r>
              <a:rPr lang="en-US" sz="1200" spc="-25" dirty="0" smtClean="0">
                <a:latin typeface="Arial"/>
                <a:cs typeface="Arial"/>
              </a:rPr>
              <a:t>information </a:t>
            </a:r>
            <a:r>
              <a:rPr lang="en-US" sz="1200" spc="-30" dirty="0" smtClean="0">
                <a:latin typeface="Arial"/>
                <a:cs typeface="Arial"/>
              </a:rPr>
              <a:t>about your</a:t>
            </a:r>
            <a:r>
              <a:rPr lang="en-US" sz="1200" spc="-70" dirty="0" smtClean="0">
                <a:latin typeface="Arial"/>
                <a:cs typeface="Arial"/>
              </a:rPr>
              <a:t> </a:t>
            </a:r>
            <a:r>
              <a:rPr lang="en-US" sz="1200" spc="-30" dirty="0" smtClean="0">
                <a:latin typeface="Arial"/>
                <a:cs typeface="Arial"/>
              </a:rPr>
              <a:t>application.</a:t>
            </a:r>
            <a:endParaRPr lang="en-US" sz="1200" dirty="0" smtClean="0">
              <a:latin typeface="Arial"/>
              <a:cs typeface="Arial"/>
            </a:endParaRPr>
          </a:p>
          <a:p>
            <a:pPr marL="12700">
              <a:lnSpc>
                <a:spcPct val="100000"/>
              </a:lnSpc>
              <a:spcBef>
                <a:spcPts val="535"/>
              </a:spcBef>
            </a:pPr>
            <a:r>
              <a:rPr lang="en-US" sz="1200" spc="-30" dirty="0" smtClean="0">
                <a:latin typeface="Arial"/>
                <a:cs typeface="Arial"/>
              </a:rPr>
              <a:t>For</a:t>
            </a:r>
            <a:r>
              <a:rPr lang="en-US" sz="1200" spc="-40" dirty="0" smtClean="0">
                <a:latin typeface="Arial"/>
                <a:cs typeface="Arial"/>
              </a:rPr>
              <a:t> </a:t>
            </a:r>
            <a:r>
              <a:rPr lang="en-US" sz="1200" spc="-25" dirty="0" smtClean="0">
                <a:latin typeface="Arial"/>
                <a:cs typeface="Arial"/>
              </a:rPr>
              <a:t>example,</a:t>
            </a:r>
            <a:endParaRPr lang="en-US" sz="1200" dirty="0" smtClean="0">
              <a:latin typeface="Arial"/>
              <a:cs typeface="Arial"/>
            </a:endParaRPr>
          </a:p>
          <a:p>
            <a:pPr marL="149860">
              <a:lnSpc>
                <a:spcPct val="100000"/>
              </a:lnSpc>
              <a:spcBef>
                <a:spcPts val="420"/>
              </a:spcBef>
            </a:pPr>
            <a:r>
              <a:rPr lang="en-US" sz="1100" spc="-20" dirty="0" err="1" smtClean="0">
                <a:latin typeface="Courier New"/>
                <a:cs typeface="Courier New"/>
              </a:rPr>
              <a:t>val</a:t>
            </a:r>
            <a:r>
              <a:rPr lang="en-US" sz="1100" spc="-20" dirty="0" smtClean="0">
                <a:latin typeface="Courier New"/>
                <a:cs typeface="Courier New"/>
              </a:rPr>
              <a:t> </a:t>
            </a:r>
            <a:r>
              <a:rPr lang="en-US" sz="1100" spc="-20" dirty="0" err="1" smtClean="0">
                <a:latin typeface="Courier New"/>
                <a:cs typeface="Courier New"/>
              </a:rPr>
              <a:t>conf</a:t>
            </a:r>
            <a:r>
              <a:rPr lang="en-US" sz="1100" spc="-20" dirty="0" smtClean="0">
                <a:latin typeface="Courier New"/>
                <a:cs typeface="Courier New"/>
              </a:rPr>
              <a:t> </a:t>
            </a:r>
            <a:r>
              <a:rPr lang="en-US" sz="1100" dirty="0" smtClean="0">
                <a:latin typeface="Courier New"/>
                <a:cs typeface="Courier New"/>
              </a:rPr>
              <a:t>= </a:t>
            </a:r>
            <a:r>
              <a:rPr lang="en-US" sz="1100" spc="-20" dirty="0" smtClean="0">
                <a:latin typeface="Courier New"/>
                <a:cs typeface="Courier New"/>
              </a:rPr>
              <a:t>new</a:t>
            </a:r>
            <a:r>
              <a:rPr lang="en-US" sz="1100" spc="-170" dirty="0" smtClean="0">
                <a:latin typeface="Courier New"/>
                <a:cs typeface="Courier New"/>
              </a:rPr>
              <a:t> </a:t>
            </a:r>
            <a:r>
              <a:rPr lang="en-US" sz="1100" spc="-25" dirty="0" err="1" smtClean="0">
                <a:latin typeface="Courier New"/>
                <a:cs typeface="Courier New"/>
              </a:rPr>
              <a:t>SparkConf</a:t>
            </a:r>
            <a:r>
              <a:rPr lang="en-US" sz="1100" spc="-25" dirty="0" smtClean="0">
                <a:latin typeface="Courier New"/>
                <a:cs typeface="Courier New"/>
              </a:rPr>
              <a:t>().</a:t>
            </a:r>
            <a:r>
              <a:rPr lang="en-US" sz="1100" spc="-25" dirty="0" err="1" smtClean="0">
                <a:latin typeface="Courier New"/>
                <a:cs typeface="Courier New"/>
              </a:rPr>
              <a:t>setAppName</a:t>
            </a:r>
            <a:r>
              <a:rPr lang="en-US" sz="1100" spc="-25" dirty="0" smtClean="0">
                <a:latin typeface="Courier New"/>
                <a:cs typeface="Courier New"/>
              </a:rPr>
              <a:t>(</a:t>
            </a:r>
            <a:r>
              <a:rPr lang="en-US" sz="1100" spc="-25" dirty="0" err="1" smtClean="0">
                <a:latin typeface="Courier New"/>
                <a:cs typeface="Courier New"/>
              </a:rPr>
              <a:t>appName</a:t>
            </a:r>
            <a:r>
              <a:rPr lang="en-US" sz="1100" spc="-25" dirty="0" smtClean="0">
                <a:latin typeface="Courier New"/>
                <a:cs typeface="Courier New"/>
              </a:rPr>
              <a:t>).</a:t>
            </a:r>
            <a:r>
              <a:rPr lang="en-US" sz="1100" spc="-25" dirty="0" err="1" smtClean="0">
                <a:latin typeface="Courier New"/>
                <a:cs typeface="Courier New"/>
              </a:rPr>
              <a:t>setMaster</a:t>
            </a:r>
            <a:r>
              <a:rPr lang="en-US" sz="1100" spc="-25" dirty="0" smtClean="0">
                <a:latin typeface="Courier New"/>
                <a:cs typeface="Courier New"/>
              </a:rPr>
              <a:t>(master)</a:t>
            </a:r>
            <a:endParaRPr lang="en-US" sz="1100" dirty="0" smtClean="0">
              <a:latin typeface="Courier New"/>
              <a:cs typeface="Courier New"/>
            </a:endParaRPr>
          </a:p>
          <a:p>
            <a:pPr marL="12700" marR="34925">
              <a:lnSpc>
                <a:spcPct val="96300"/>
              </a:lnSpc>
              <a:spcBef>
                <a:spcPts val="680"/>
              </a:spcBef>
            </a:pPr>
            <a:r>
              <a:rPr lang="en-US" sz="1200" spc="-25" dirty="0" smtClean="0">
                <a:latin typeface="Arial"/>
                <a:cs typeface="Arial"/>
              </a:rPr>
              <a:t>You set </a:t>
            </a:r>
            <a:r>
              <a:rPr lang="en-US" sz="1200" spc="-20" dirty="0" smtClean="0">
                <a:latin typeface="Arial"/>
                <a:cs typeface="Arial"/>
              </a:rPr>
              <a:t>the </a:t>
            </a:r>
            <a:r>
              <a:rPr lang="en-US" sz="1200" spc="-30" dirty="0" smtClean="0">
                <a:latin typeface="Arial"/>
                <a:cs typeface="Arial"/>
              </a:rPr>
              <a:t>application </a:t>
            </a:r>
            <a:r>
              <a:rPr lang="en-US" sz="1200" spc="-25" dirty="0" smtClean="0">
                <a:latin typeface="Arial"/>
                <a:cs typeface="Arial"/>
              </a:rPr>
              <a:t>name </a:t>
            </a:r>
            <a:r>
              <a:rPr lang="en-US" sz="1200" spc="-30" dirty="0" smtClean="0">
                <a:latin typeface="Arial"/>
                <a:cs typeface="Arial"/>
              </a:rPr>
              <a:t>and </a:t>
            </a:r>
            <a:r>
              <a:rPr lang="en-US" sz="1200" spc="-25" dirty="0" smtClean="0">
                <a:latin typeface="Arial"/>
                <a:cs typeface="Arial"/>
              </a:rPr>
              <a:t>tell </a:t>
            </a:r>
            <a:r>
              <a:rPr lang="en-US" sz="1200" spc="-15" dirty="0" smtClean="0">
                <a:latin typeface="Arial"/>
                <a:cs typeface="Arial"/>
              </a:rPr>
              <a:t>it </a:t>
            </a:r>
            <a:r>
              <a:rPr lang="en-US" sz="1200" spc="-25" dirty="0" smtClean="0">
                <a:latin typeface="Arial"/>
                <a:cs typeface="Arial"/>
              </a:rPr>
              <a:t>which </a:t>
            </a:r>
            <a:r>
              <a:rPr lang="en-US" sz="1200" spc="-15" dirty="0" smtClean="0">
                <a:latin typeface="Arial"/>
                <a:cs typeface="Arial"/>
              </a:rPr>
              <a:t>is the </a:t>
            </a:r>
            <a:r>
              <a:rPr lang="en-US" sz="1200" spc="-25" dirty="0" smtClean="0">
                <a:latin typeface="Arial"/>
                <a:cs typeface="Arial"/>
              </a:rPr>
              <a:t>master </a:t>
            </a:r>
            <a:r>
              <a:rPr lang="en-US" sz="1200" spc="-30" dirty="0" smtClean="0">
                <a:latin typeface="Arial"/>
                <a:cs typeface="Arial"/>
              </a:rPr>
              <a:t>node. </a:t>
            </a:r>
            <a:r>
              <a:rPr lang="en-US" sz="1200" spc="-15" dirty="0" smtClean="0">
                <a:latin typeface="Arial"/>
                <a:cs typeface="Arial"/>
              </a:rPr>
              <a:t>The </a:t>
            </a:r>
            <a:r>
              <a:rPr lang="en-US" sz="1200" spc="-25" dirty="0" smtClean="0">
                <a:latin typeface="Arial"/>
                <a:cs typeface="Arial"/>
              </a:rPr>
              <a:t>master  </a:t>
            </a:r>
            <a:r>
              <a:rPr lang="en-US" sz="1200" spc="-30" dirty="0" smtClean="0">
                <a:latin typeface="Arial"/>
                <a:cs typeface="Arial"/>
              </a:rPr>
              <a:t>parameter </a:t>
            </a:r>
            <a:r>
              <a:rPr lang="en-US" sz="1200" spc="-15" dirty="0" smtClean="0">
                <a:latin typeface="Arial"/>
                <a:cs typeface="Arial"/>
              </a:rPr>
              <a:t>can </a:t>
            </a:r>
            <a:r>
              <a:rPr lang="en-US" sz="1200" spc="-25" dirty="0" smtClean="0">
                <a:latin typeface="Arial"/>
                <a:cs typeface="Arial"/>
              </a:rPr>
              <a:t>be </a:t>
            </a:r>
            <a:r>
              <a:rPr lang="en-US" sz="1200" spc="-5" dirty="0" smtClean="0">
                <a:latin typeface="Arial"/>
                <a:cs typeface="Arial"/>
              </a:rPr>
              <a:t>a </a:t>
            </a:r>
            <a:r>
              <a:rPr lang="en-US" sz="1200" spc="-25" dirty="0" smtClean="0">
                <a:latin typeface="Arial"/>
                <a:cs typeface="Arial"/>
              </a:rPr>
              <a:t>standalone Spark </a:t>
            </a:r>
            <a:r>
              <a:rPr lang="en-US" sz="1200" spc="-30" dirty="0" smtClean="0">
                <a:latin typeface="Arial"/>
                <a:cs typeface="Arial"/>
              </a:rPr>
              <a:t>distribution, </a:t>
            </a:r>
            <a:r>
              <a:rPr lang="en-US" sz="1200" spc="-30" dirty="0" err="1" smtClean="0">
                <a:latin typeface="Arial"/>
                <a:cs typeface="Arial"/>
              </a:rPr>
              <a:t>Mesos</a:t>
            </a:r>
            <a:r>
              <a:rPr lang="en-US" sz="1200" spc="-30" dirty="0" smtClean="0">
                <a:latin typeface="Arial"/>
                <a:cs typeface="Arial"/>
              </a:rPr>
              <a:t>, </a:t>
            </a:r>
            <a:r>
              <a:rPr lang="en-US" sz="1200" spc="-20" dirty="0" smtClean="0">
                <a:latin typeface="Arial"/>
                <a:cs typeface="Arial"/>
              </a:rPr>
              <a:t>or </a:t>
            </a:r>
            <a:r>
              <a:rPr lang="en-US" sz="1200" spc="-5" dirty="0" smtClean="0">
                <a:latin typeface="Arial"/>
                <a:cs typeface="Arial"/>
              </a:rPr>
              <a:t>a </a:t>
            </a:r>
            <a:r>
              <a:rPr lang="en-US" sz="1200" spc="-30" dirty="0" smtClean="0">
                <a:latin typeface="Arial"/>
                <a:cs typeface="Arial"/>
              </a:rPr>
              <a:t>YARN </a:t>
            </a:r>
            <a:r>
              <a:rPr lang="en-US" sz="1200" spc="-25" dirty="0" smtClean="0">
                <a:latin typeface="Arial"/>
                <a:cs typeface="Arial"/>
              </a:rPr>
              <a:t>cluster </a:t>
            </a:r>
            <a:r>
              <a:rPr lang="en-US" sz="1200" spc="-20" dirty="0" smtClean="0">
                <a:latin typeface="Arial"/>
                <a:cs typeface="Arial"/>
              </a:rPr>
              <a:t>URL. </a:t>
            </a:r>
            <a:r>
              <a:rPr lang="en-US" sz="1200" spc="-30" dirty="0" smtClean="0">
                <a:latin typeface="Arial"/>
                <a:cs typeface="Arial"/>
              </a:rPr>
              <a:t>You  </a:t>
            </a:r>
            <a:r>
              <a:rPr lang="en-US" sz="1200" spc="-25" dirty="0" smtClean="0">
                <a:latin typeface="Arial"/>
                <a:cs typeface="Arial"/>
              </a:rPr>
              <a:t>can </a:t>
            </a:r>
            <a:r>
              <a:rPr lang="en-US" sz="1200" spc="-20" dirty="0" smtClean="0">
                <a:latin typeface="Arial"/>
                <a:cs typeface="Arial"/>
              </a:rPr>
              <a:t>also </a:t>
            </a:r>
            <a:r>
              <a:rPr lang="en-US" sz="1200" spc="-25" dirty="0" smtClean="0">
                <a:latin typeface="Arial"/>
                <a:cs typeface="Arial"/>
              </a:rPr>
              <a:t>decide </a:t>
            </a:r>
            <a:r>
              <a:rPr lang="en-US" sz="1200" spc="-20" dirty="0" smtClean="0">
                <a:latin typeface="Arial"/>
                <a:cs typeface="Arial"/>
              </a:rPr>
              <a:t>to </a:t>
            </a:r>
            <a:r>
              <a:rPr lang="en-US" sz="1200" spc="-25" dirty="0" smtClean="0">
                <a:latin typeface="Arial"/>
                <a:cs typeface="Arial"/>
              </a:rPr>
              <a:t>use </a:t>
            </a:r>
            <a:r>
              <a:rPr lang="en-US" sz="1200" spc="-20" dirty="0" smtClean="0">
                <a:latin typeface="Arial"/>
                <a:cs typeface="Arial"/>
              </a:rPr>
              <a:t>the </a:t>
            </a:r>
            <a:r>
              <a:rPr lang="en-US" sz="1200" spc="-25" dirty="0" smtClean="0">
                <a:latin typeface="Arial"/>
                <a:cs typeface="Arial"/>
              </a:rPr>
              <a:t>local keyword </a:t>
            </a:r>
            <a:r>
              <a:rPr lang="en-US" sz="1200" spc="-30" dirty="0" smtClean="0">
                <a:latin typeface="Arial"/>
                <a:cs typeface="Arial"/>
              </a:rPr>
              <a:t>string </a:t>
            </a:r>
            <a:r>
              <a:rPr lang="en-US" sz="1200" spc="-20" dirty="0" smtClean="0">
                <a:latin typeface="Arial"/>
                <a:cs typeface="Arial"/>
              </a:rPr>
              <a:t>to </a:t>
            </a:r>
            <a:r>
              <a:rPr lang="en-US" sz="1200" spc="-30" dirty="0" smtClean="0">
                <a:latin typeface="Arial"/>
                <a:cs typeface="Arial"/>
              </a:rPr>
              <a:t>run </a:t>
            </a:r>
            <a:r>
              <a:rPr lang="en-US" sz="1200" spc="-15" dirty="0" smtClean="0">
                <a:latin typeface="Arial"/>
                <a:cs typeface="Arial"/>
              </a:rPr>
              <a:t>it in </a:t>
            </a:r>
            <a:r>
              <a:rPr lang="en-US" sz="1200" spc="-25" dirty="0" smtClean="0">
                <a:latin typeface="Arial"/>
                <a:cs typeface="Arial"/>
              </a:rPr>
              <a:t>local mode. </a:t>
            </a:r>
            <a:r>
              <a:rPr lang="en-US" sz="1200" spc="-20" dirty="0" smtClean="0">
                <a:latin typeface="Arial"/>
                <a:cs typeface="Arial"/>
              </a:rPr>
              <a:t>In </a:t>
            </a:r>
            <a:r>
              <a:rPr lang="en-US" sz="1200" spc="-25" dirty="0" smtClean="0">
                <a:latin typeface="Arial"/>
                <a:cs typeface="Arial"/>
              </a:rPr>
              <a:t>fact, you can  </a:t>
            </a:r>
            <a:r>
              <a:rPr lang="en-US" sz="1200" spc="-30" dirty="0" smtClean="0">
                <a:latin typeface="Arial"/>
                <a:cs typeface="Arial"/>
              </a:rPr>
              <a:t>run </a:t>
            </a:r>
            <a:r>
              <a:rPr lang="en-US" sz="1200" spc="-25" dirty="0" smtClean="0">
                <a:latin typeface="Arial"/>
                <a:cs typeface="Arial"/>
              </a:rPr>
              <a:t>local[16] </a:t>
            </a:r>
            <a:r>
              <a:rPr lang="en-US" sz="1200" spc="-20" dirty="0" smtClean="0">
                <a:latin typeface="Arial"/>
                <a:cs typeface="Arial"/>
              </a:rPr>
              <a:t>to specify </a:t>
            </a:r>
            <a:r>
              <a:rPr lang="en-US" sz="1200" spc="-30" dirty="0" smtClean="0">
                <a:latin typeface="Arial"/>
                <a:cs typeface="Arial"/>
              </a:rPr>
              <a:t>the </a:t>
            </a:r>
            <a:r>
              <a:rPr lang="en-US" sz="1200" spc="-25" dirty="0" smtClean="0">
                <a:latin typeface="Arial"/>
                <a:cs typeface="Arial"/>
              </a:rPr>
              <a:t>number </a:t>
            </a:r>
            <a:r>
              <a:rPr lang="en-US" sz="1200" spc="-20" dirty="0" smtClean="0">
                <a:latin typeface="Arial"/>
                <a:cs typeface="Arial"/>
              </a:rPr>
              <a:t>of cores to </a:t>
            </a:r>
            <a:r>
              <a:rPr lang="en-US" sz="1200" spc="-30" dirty="0" smtClean="0">
                <a:latin typeface="Arial"/>
                <a:cs typeface="Arial"/>
              </a:rPr>
              <a:t>allocate </a:t>
            </a:r>
            <a:r>
              <a:rPr lang="en-US" sz="1200" spc="-15" dirty="0" smtClean="0">
                <a:latin typeface="Arial"/>
                <a:cs typeface="Arial"/>
              </a:rPr>
              <a:t>for </a:t>
            </a:r>
            <a:r>
              <a:rPr lang="en-US" sz="1200" spc="-30" dirty="0" smtClean="0">
                <a:latin typeface="Arial"/>
                <a:cs typeface="Arial"/>
              </a:rPr>
              <a:t>that particular </a:t>
            </a:r>
            <a:r>
              <a:rPr lang="en-US" sz="1200" spc="-15" dirty="0" smtClean="0">
                <a:latin typeface="Arial"/>
                <a:cs typeface="Arial"/>
              </a:rPr>
              <a:t>job </a:t>
            </a:r>
            <a:r>
              <a:rPr lang="en-US" sz="1200" spc="-20" dirty="0" smtClean="0">
                <a:latin typeface="Arial"/>
                <a:cs typeface="Arial"/>
              </a:rPr>
              <a:t>or </a:t>
            </a:r>
            <a:r>
              <a:rPr lang="en-US" sz="1200" spc="-25" dirty="0" smtClean="0">
                <a:latin typeface="Arial"/>
                <a:cs typeface="Arial"/>
              </a:rPr>
              <a:t>Spark  </a:t>
            </a:r>
            <a:r>
              <a:rPr lang="en-US" sz="1200" spc="-30" dirty="0" smtClean="0">
                <a:latin typeface="Arial"/>
                <a:cs typeface="Arial"/>
              </a:rPr>
              <a:t>shell </a:t>
            </a:r>
            <a:r>
              <a:rPr lang="en-US" sz="1200" spc="-25" dirty="0" smtClean="0">
                <a:latin typeface="Arial"/>
                <a:cs typeface="Arial"/>
              </a:rPr>
              <a:t>as</a:t>
            </a:r>
            <a:r>
              <a:rPr lang="en-US" sz="1200" spc="-55" dirty="0" smtClean="0">
                <a:latin typeface="Arial"/>
                <a:cs typeface="Arial"/>
              </a:rPr>
              <a:t> </a:t>
            </a:r>
            <a:r>
              <a:rPr lang="en-US" sz="1200" spc="-20" dirty="0" smtClean="0">
                <a:latin typeface="Arial"/>
                <a:cs typeface="Arial"/>
              </a:rPr>
              <a:t>16.</a:t>
            </a:r>
            <a:endParaRPr lang="en-US" sz="1200" dirty="0" smtClean="0">
              <a:latin typeface="Arial"/>
              <a:cs typeface="Arial"/>
            </a:endParaRPr>
          </a:p>
          <a:p>
            <a:pPr marL="12700" marR="5080">
              <a:lnSpc>
                <a:spcPts val="1610"/>
              </a:lnSpc>
              <a:spcBef>
                <a:spcPts val="645"/>
              </a:spcBef>
            </a:pPr>
            <a:r>
              <a:rPr lang="en-US" sz="1200" spc="-30" dirty="0" smtClean="0">
                <a:latin typeface="Arial"/>
                <a:cs typeface="Arial"/>
              </a:rPr>
              <a:t>For production </a:t>
            </a:r>
            <a:r>
              <a:rPr lang="en-US" sz="1200" spc="-25" dirty="0" smtClean="0">
                <a:latin typeface="Arial"/>
                <a:cs typeface="Arial"/>
              </a:rPr>
              <a:t>mode, you </a:t>
            </a:r>
            <a:r>
              <a:rPr lang="en-US" sz="1200" spc="-30" dirty="0" smtClean="0">
                <a:latin typeface="Arial"/>
                <a:cs typeface="Arial"/>
              </a:rPr>
              <a:t>would not </a:t>
            </a:r>
            <a:r>
              <a:rPr lang="en-US" sz="1200" spc="-25" dirty="0" smtClean="0">
                <a:latin typeface="Arial"/>
                <a:cs typeface="Arial"/>
              </a:rPr>
              <a:t>want </a:t>
            </a:r>
            <a:r>
              <a:rPr lang="en-US" sz="1200" spc="-20" dirty="0" smtClean="0">
                <a:latin typeface="Arial"/>
                <a:cs typeface="Arial"/>
              </a:rPr>
              <a:t>to </a:t>
            </a:r>
            <a:r>
              <a:rPr lang="en-US" sz="1200" spc="-25" dirty="0" smtClean="0">
                <a:latin typeface="Arial"/>
                <a:cs typeface="Arial"/>
              </a:rPr>
              <a:t>hardcode </a:t>
            </a:r>
            <a:r>
              <a:rPr lang="en-US" sz="1200" spc="-15" dirty="0" smtClean="0">
                <a:latin typeface="Arial"/>
                <a:cs typeface="Arial"/>
              </a:rPr>
              <a:t>the </a:t>
            </a:r>
            <a:r>
              <a:rPr lang="en-US" sz="1200" spc="-25" dirty="0" smtClean="0">
                <a:latin typeface="Arial"/>
                <a:cs typeface="Arial"/>
              </a:rPr>
              <a:t>master path </a:t>
            </a:r>
            <a:r>
              <a:rPr lang="en-US" sz="1200" spc="-15" dirty="0" smtClean="0">
                <a:latin typeface="Arial"/>
                <a:cs typeface="Arial"/>
              </a:rPr>
              <a:t>in </a:t>
            </a:r>
            <a:r>
              <a:rPr lang="en-US" sz="1200" spc="-25" dirty="0" smtClean="0">
                <a:latin typeface="Arial"/>
                <a:cs typeface="Arial"/>
              </a:rPr>
              <a:t>your program.  </a:t>
            </a:r>
            <a:r>
              <a:rPr lang="en-US" sz="1200" spc="-30" dirty="0" smtClean="0">
                <a:latin typeface="Arial"/>
                <a:cs typeface="Arial"/>
              </a:rPr>
              <a:t>Instead, </a:t>
            </a:r>
            <a:r>
              <a:rPr lang="en-US" sz="1200" spc="-25" dirty="0" smtClean="0">
                <a:latin typeface="Arial"/>
                <a:cs typeface="Arial"/>
              </a:rPr>
              <a:t>launch </a:t>
            </a:r>
            <a:r>
              <a:rPr lang="en-US" sz="1200" spc="-15" dirty="0" smtClean="0">
                <a:latin typeface="Arial"/>
                <a:cs typeface="Arial"/>
              </a:rPr>
              <a:t>it </a:t>
            </a:r>
            <a:r>
              <a:rPr lang="en-US" sz="1200" spc="-25" dirty="0" smtClean="0">
                <a:latin typeface="Arial"/>
                <a:cs typeface="Arial"/>
              </a:rPr>
              <a:t>as </a:t>
            </a:r>
            <a:r>
              <a:rPr lang="en-US" sz="1200" spc="-10" dirty="0" smtClean="0">
                <a:latin typeface="Arial"/>
                <a:cs typeface="Arial"/>
              </a:rPr>
              <a:t>an </a:t>
            </a:r>
            <a:r>
              <a:rPr lang="en-US" sz="1200" spc="-25" dirty="0" smtClean="0">
                <a:latin typeface="Arial"/>
                <a:cs typeface="Arial"/>
              </a:rPr>
              <a:t>argument </a:t>
            </a:r>
            <a:r>
              <a:rPr lang="en-US" sz="1200" spc="-5" dirty="0" smtClean="0">
                <a:latin typeface="Arial"/>
                <a:cs typeface="Arial"/>
              </a:rPr>
              <a:t>to</a:t>
            </a:r>
            <a:r>
              <a:rPr lang="en-US" sz="1200" spc="-285" dirty="0" smtClean="0">
                <a:latin typeface="Arial"/>
                <a:cs typeface="Arial"/>
              </a:rPr>
              <a:t> </a:t>
            </a:r>
            <a:r>
              <a:rPr lang="en-US" sz="1200" spc="-15" dirty="0" smtClean="0">
                <a:latin typeface="Arial"/>
                <a:cs typeface="Arial"/>
              </a:rPr>
              <a:t>the </a:t>
            </a:r>
            <a:r>
              <a:rPr lang="en-US" sz="1200" spc="-30" dirty="0" smtClean="0">
                <a:latin typeface="Arial"/>
                <a:cs typeface="Arial"/>
              </a:rPr>
              <a:t>spark-submit command.</a:t>
            </a:r>
            <a:endParaRPr lang="en-US" sz="1200" dirty="0" smtClean="0">
              <a:latin typeface="Arial"/>
              <a:cs typeface="Arial"/>
            </a:endParaRPr>
          </a:p>
          <a:p>
            <a:pPr marL="12700" marR="1021715">
              <a:lnSpc>
                <a:spcPts val="1610"/>
              </a:lnSpc>
              <a:spcBef>
                <a:spcPts val="605"/>
              </a:spcBef>
            </a:pPr>
            <a:r>
              <a:rPr lang="en-US" sz="1200" spc="-30" dirty="0" smtClean="0">
                <a:latin typeface="Arial"/>
                <a:cs typeface="Arial"/>
              </a:rPr>
              <a:t>Once</a:t>
            </a:r>
            <a:r>
              <a:rPr lang="en-US" sz="1200" spc="-15" dirty="0" smtClean="0">
                <a:latin typeface="Arial"/>
                <a:cs typeface="Arial"/>
              </a:rPr>
              <a:t> </a:t>
            </a:r>
            <a:r>
              <a:rPr lang="en-US" sz="1200" spc="-35" dirty="0" smtClean="0">
                <a:latin typeface="Arial"/>
                <a:cs typeface="Arial"/>
              </a:rPr>
              <a:t>you </a:t>
            </a:r>
            <a:r>
              <a:rPr lang="en-US" sz="1200" spc="-25" dirty="0" smtClean="0">
                <a:latin typeface="Arial"/>
                <a:cs typeface="Arial"/>
              </a:rPr>
              <a:t>have</a:t>
            </a:r>
            <a:r>
              <a:rPr lang="en-US" sz="1200" spc="-60"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25" dirty="0" err="1" smtClean="0">
                <a:latin typeface="Arial"/>
                <a:cs typeface="Arial"/>
              </a:rPr>
              <a:t>SparkConf</a:t>
            </a:r>
            <a:r>
              <a:rPr lang="en-US" sz="1200" spc="-30" dirty="0" smtClean="0">
                <a:latin typeface="Arial"/>
                <a:cs typeface="Arial"/>
              </a:rPr>
              <a:t> </a:t>
            </a:r>
            <a:r>
              <a:rPr lang="en-US" sz="1200" spc="-25" dirty="0" smtClean="0">
                <a:latin typeface="Arial"/>
                <a:cs typeface="Arial"/>
              </a:rPr>
              <a:t>all</a:t>
            </a:r>
            <a:r>
              <a:rPr lang="en-US" sz="1200" spc="-45" dirty="0" smtClean="0">
                <a:latin typeface="Arial"/>
                <a:cs typeface="Arial"/>
              </a:rPr>
              <a:t> </a:t>
            </a:r>
            <a:r>
              <a:rPr lang="en-US" sz="1200" spc="-25" dirty="0" smtClean="0">
                <a:latin typeface="Arial"/>
                <a:cs typeface="Arial"/>
              </a:rPr>
              <a:t>set</a:t>
            </a:r>
            <a:r>
              <a:rPr lang="en-US" sz="1200" spc="-35" dirty="0" smtClean="0">
                <a:latin typeface="Arial"/>
                <a:cs typeface="Arial"/>
              </a:rPr>
              <a:t> </a:t>
            </a:r>
            <a:r>
              <a:rPr lang="en-US" sz="1200" spc="-20" dirty="0" smtClean="0">
                <a:latin typeface="Arial"/>
                <a:cs typeface="Arial"/>
              </a:rPr>
              <a:t>up,</a:t>
            </a:r>
            <a:r>
              <a:rPr lang="en-US" sz="1200" spc="-30" dirty="0" smtClean="0">
                <a:latin typeface="Arial"/>
                <a:cs typeface="Arial"/>
              </a:rPr>
              <a:t> </a:t>
            </a:r>
            <a:r>
              <a:rPr lang="en-US" sz="1200" spc="-25" dirty="0" smtClean="0">
                <a:latin typeface="Arial"/>
                <a:cs typeface="Arial"/>
              </a:rPr>
              <a:t>you</a:t>
            </a:r>
            <a:r>
              <a:rPr lang="en-US" sz="1200" spc="-60" dirty="0" smtClean="0">
                <a:latin typeface="Arial"/>
                <a:cs typeface="Arial"/>
              </a:rPr>
              <a:t> </a:t>
            </a:r>
            <a:r>
              <a:rPr lang="en-US" sz="1200" spc="-25" dirty="0" smtClean="0">
                <a:latin typeface="Arial"/>
                <a:cs typeface="Arial"/>
              </a:rPr>
              <a:t>pass</a:t>
            </a:r>
            <a:r>
              <a:rPr lang="en-US" sz="1200" spc="-55" dirty="0" smtClean="0">
                <a:latin typeface="Arial"/>
                <a:cs typeface="Arial"/>
              </a:rPr>
              <a:t> </a:t>
            </a:r>
            <a:r>
              <a:rPr lang="en-US" sz="1200" spc="-15" dirty="0" smtClean="0">
                <a:latin typeface="Arial"/>
                <a:cs typeface="Arial"/>
              </a:rPr>
              <a:t>it</a:t>
            </a:r>
            <a:r>
              <a:rPr lang="en-US" sz="1200" spc="-35" dirty="0" smtClean="0">
                <a:latin typeface="Arial"/>
                <a:cs typeface="Arial"/>
              </a:rPr>
              <a:t> </a:t>
            </a:r>
            <a:r>
              <a:rPr lang="en-US" sz="1200" spc="-25" dirty="0" smtClean="0">
                <a:latin typeface="Arial"/>
                <a:cs typeface="Arial"/>
              </a:rPr>
              <a:t>as</a:t>
            </a:r>
            <a:r>
              <a:rPr lang="en-US" sz="1200" spc="-20" dirty="0" smtClean="0">
                <a:latin typeface="Arial"/>
                <a:cs typeface="Arial"/>
              </a:rPr>
              <a:t> </a:t>
            </a:r>
            <a:r>
              <a:rPr lang="en-US" sz="1200" spc="-5" dirty="0" smtClean="0">
                <a:latin typeface="Arial"/>
                <a:cs typeface="Arial"/>
              </a:rPr>
              <a:t>a</a:t>
            </a:r>
            <a:r>
              <a:rPr lang="en-US" sz="1200" spc="-65" dirty="0" smtClean="0">
                <a:latin typeface="Arial"/>
                <a:cs typeface="Arial"/>
              </a:rPr>
              <a:t> </a:t>
            </a:r>
            <a:r>
              <a:rPr lang="en-US" sz="1200" spc="-25" dirty="0" smtClean="0">
                <a:latin typeface="Arial"/>
                <a:cs typeface="Arial"/>
              </a:rPr>
              <a:t>parameter</a:t>
            </a:r>
            <a:r>
              <a:rPr lang="en-US" sz="1200" spc="-35"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15" dirty="0" smtClean="0">
                <a:latin typeface="Arial"/>
                <a:cs typeface="Arial"/>
              </a:rPr>
              <a:t>the  </a:t>
            </a:r>
            <a:r>
              <a:rPr lang="en-US" sz="1200" spc="-30" dirty="0" err="1" smtClean="0">
                <a:latin typeface="Arial"/>
                <a:cs typeface="Arial"/>
              </a:rPr>
              <a:t>SparkContext</a:t>
            </a:r>
            <a:r>
              <a:rPr lang="en-US" sz="1200" spc="-30" dirty="0" smtClean="0">
                <a:latin typeface="Arial"/>
                <a:cs typeface="Arial"/>
              </a:rPr>
              <a:t> </a:t>
            </a:r>
            <a:r>
              <a:rPr lang="en-US" sz="1200" spc="-25" dirty="0" smtClean="0">
                <a:latin typeface="Arial"/>
                <a:cs typeface="Arial"/>
              </a:rPr>
              <a:t>constructor </a:t>
            </a:r>
            <a:r>
              <a:rPr lang="en-US" sz="1200" spc="-5" dirty="0" smtClean="0">
                <a:latin typeface="Arial"/>
                <a:cs typeface="Arial"/>
              </a:rPr>
              <a:t>to </a:t>
            </a:r>
            <a:r>
              <a:rPr lang="en-US" sz="1200" spc="-25" dirty="0" smtClean="0">
                <a:latin typeface="Arial"/>
                <a:cs typeface="Arial"/>
              </a:rPr>
              <a:t>create</a:t>
            </a:r>
            <a:r>
              <a:rPr lang="en-US" sz="1200" spc="-185" dirty="0" smtClean="0">
                <a:latin typeface="Arial"/>
                <a:cs typeface="Arial"/>
              </a:rPr>
              <a:t> </a:t>
            </a:r>
            <a:r>
              <a:rPr lang="en-US" sz="1200" spc="-20" dirty="0" smtClean="0">
                <a:latin typeface="Arial"/>
                <a:cs typeface="Arial"/>
              </a:rPr>
              <a:t>it.</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35</a:t>
            </a:fld>
            <a:endParaRPr lang="fr-FR"/>
          </a:p>
        </p:txBody>
      </p:sp>
    </p:spTree>
    <p:extLst>
      <p:ext uri="{BB962C8B-B14F-4D97-AF65-F5344CB8AC3E}">
        <p14:creationId xmlns:p14="http://schemas.microsoft.com/office/powerpoint/2010/main" val="1519389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42240">
              <a:lnSpc>
                <a:spcPts val="1630"/>
              </a:lnSpc>
              <a:spcBef>
                <a:spcPts val="620"/>
              </a:spcBef>
            </a:pPr>
            <a:r>
              <a:rPr lang="en-US" sz="1200" spc="-30" dirty="0" smtClean="0">
                <a:latin typeface="Arial"/>
                <a:cs typeface="Arial"/>
              </a:rPr>
              <a:t>Spark </a:t>
            </a:r>
            <a:r>
              <a:rPr lang="en-US" sz="1200" spc="-25" dirty="0" smtClean="0">
                <a:latin typeface="Arial"/>
                <a:cs typeface="Arial"/>
              </a:rPr>
              <a:t>1.6.3 works </a:t>
            </a:r>
            <a:r>
              <a:rPr lang="en-US" sz="1200" spc="-20" dirty="0" smtClean="0">
                <a:latin typeface="Arial"/>
                <a:cs typeface="Arial"/>
              </a:rPr>
              <a:t>with </a:t>
            </a:r>
            <a:r>
              <a:rPr lang="en-US" sz="1200" spc="-25" dirty="0" smtClean="0">
                <a:latin typeface="Arial"/>
                <a:cs typeface="Arial"/>
              </a:rPr>
              <a:t>Python 2.6 </a:t>
            </a:r>
            <a:r>
              <a:rPr lang="en-US" sz="1200" spc="-20" dirty="0" smtClean="0">
                <a:latin typeface="Arial"/>
                <a:cs typeface="Arial"/>
              </a:rPr>
              <a:t>or </a:t>
            </a:r>
            <a:r>
              <a:rPr lang="en-US" sz="1200" spc="-30" dirty="0" smtClean="0">
                <a:latin typeface="Arial"/>
                <a:cs typeface="Arial"/>
              </a:rPr>
              <a:t>higher. </a:t>
            </a:r>
            <a:r>
              <a:rPr lang="en-US" sz="1200" spc="-20" dirty="0" smtClean="0">
                <a:latin typeface="Arial"/>
                <a:cs typeface="Arial"/>
              </a:rPr>
              <a:t>It </a:t>
            </a:r>
            <a:r>
              <a:rPr lang="en-US" sz="1200" spc="-25" dirty="0" smtClean="0">
                <a:latin typeface="Arial"/>
                <a:cs typeface="Arial"/>
              </a:rPr>
              <a:t>uses </a:t>
            </a:r>
            <a:r>
              <a:rPr lang="en-US" sz="1200" spc="-15" dirty="0" smtClean="0">
                <a:latin typeface="Arial"/>
                <a:cs typeface="Arial"/>
              </a:rPr>
              <a:t>the </a:t>
            </a:r>
            <a:r>
              <a:rPr lang="en-US" sz="1200" spc="-25" dirty="0" smtClean="0">
                <a:latin typeface="Arial"/>
                <a:cs typeface="Arial"/>
              </a:rPr>
              <a:t>standard </a:t>
            </a:r>
            <a:r>
              <a:rPr lang="en-US" sz="1200" spc="-20" dirty="0" err="1" smtClean="0">
                <a:latin typeface="Arial"/>
                <a:cs typeface="Arial"/>
              </a:rPr>
              <a:t>CPython</a:t>
            </a:r>
            <a:r>
              <a:rPr lang="en-US" sz="1200" spc="-250" dirty="0" smtClean="0">
                <a:latin typeface="Arial"/>
                <a:cs typeface="Arial"/>
              </a:rPr>
              <a:t> </a:t>
            </a:r>
            <a:r>
              <a:rPr lang="en-US" sz="1200" spc="-30" dirty="0" smtClean="0">
                <a:latin typeface="Arial"/>
                <a:cs typeface="Arial"/>
              </a:rPr>
              <a:t>interpreter,  </a:t>
            </a:r>
            <a:r>
              <a:rPr lang="en-US" sz="1200" spc="-20" dirty="0" smtClean="0">
                <a:latin typeface="Arial"/>
                <a:cs typeface="Arial"/>
              </a:rPr>
              <a:t>so </a:t>
            </a:r>
            <a:r>
              <a:rPr lang="en-US" sz="1200" spc="-5" dirty="0" smtClean="0">
                <a:latin typeface="Arial"/>
                <a:cs typeface="Arial"/>
              </a:rPr>
              <a:t>C </a:t>
            </a:r>
            <a:r>
              <a:rPr lang="en-US" sz="1200" spc="-25" dirty="0" smtClean="0">
                <a:latin typeface="Arial"/>
                <a:cs typeface="Arial"/>
              </a:rPr>
              <a:t>libraries </a:t>
            </a:r>
            <a:r>
              <a:rPr lang="en-US" sz="1200" spc="-15" dirty="0" smtClean="0">
                <a:latin typeface="Arial"/>
                <a:cs typeface="Arial"/>
              </a:rPr>
              <a:t>like </a:t>
            </a:r>
            <a:r>
              <a:rPr lang="en-US" sz="1200" spc="-20" dirty="0" err="1" smtClean="0">
                <a:latin typeface="Arial"/>
                <a:cs typeface="Arial"/>
              </a:rPr>
              <a:t>NumPy</a:t>
            </a:r>
            <a:r>
              <a:rPr lang="en-US" sz="1200" spc="-20" dirty="0" smtClean="0">
                <a:latin typeface="Arial"/>
                <a:cs typeface="Arial"/>
              </a:rPr>
              <a:t> </a:t>
            </a:r>
            <a:r>
              <a:rPr lang="en-US" sz="1200" spc="-25" dirty="0" smtClean="0">
                <a:latin typeface="Arial"/>
                <a:cs typeface="Arial"/>
              </a:rPr>
              <a:t>can be</a:t>
            </a:r>
            <a:r>
              <a:rPr lang="en-US" sz="1200" spc="-270" dirty="0" smtClean="0">
                <a:latin typeface="Arial"/>
                <a:cs typeface="Arial"/>
              </a:rPr>
              <a:t> </a:t>
            </a:r>
            <a:r>
              <a:rPr lang="en-US" sz="1200" spc="-25" dirty="0" smtClean="0">
                <a:latin typeface="Arial"/>
                <a:cs typeface="Arial"/>
              </a:rPr>
              <a:t>used.</a:t>
            </a:r>
            <a:endParaRPr lang="en-US" sz="1200" dirty="0" smtClean="0">
              <a:latin typeface="Arial"/>
              <a:cs typeface="Arial"/>
            </a:endParaRPr>
          </a:p>
          <a:p>
            <a:pPr marL="12700">
              <a:lnSpc>
                <a:spcPct val="100000"/>
              </a:lnSpc>
              <a:spcBef>
                <a:spcPts val="490"/>
              </a:spcBef>
            </a:pPr>
            <a:r>
              <a:rPr lang="en-US" sz="1200" spc="-30" dirty="0" smtClean="0">
                <a:latin typeface="Arial"/>
                <a:cs typeface="Arial"/>
              </a:rPr>
              <a:t>Check </a:t>
            </a:r>
            <a:r>
              <a:rPr lang="en-US" sz="1200" spc="-25" dirty="0" smtClean="0">
                <a:latin typeface="Arial"/>
                <a:cs typeface="Arial"/>
              </a:rPr>
              <a:t>which version </a:t>
            </a:r>
            <a:r>
              <a:rPr lang="en-US" sz="1200" spc="-20" dirty="0" smtClean="0">
                <a:latin typeface="Arial"/>
                <a:cs typeface="Arial"/>
              </a:rPr>
              <a:t>of </a:t>
            </a:r>
            <a:r>
              <a:rPr lang="en-US" sz="1200" spc="-25" dirty="0" smtClean="0">
                <a:latin typeface="Arial"/>
                <a:cs typeface="Arial"/>
              </a:rPr>
              <a:t>Spark </a:t>
            </a:r>
            <a:r>
              <a:rPr lang="en-US" sz="1200" spc="-35" dirty="0" smtClean="0">
                <a:latin typeface="Arial"/>
                <a:cs typeface="Arial"/>
              </a:rPr>
              <a:t>you </a:t>
            </a:r>
            <a:r>
              <a:rPr lang="en-US" sz="1200" spc="-25" dirty="0" smtClean="0">
                <a:latin typeface="Arial"/>
                <a:cs typeface="Arial"/>
              </a:rPr>
              <a:t>have </a:t>
            </a:r>
            <a:r>
              <a:rPr lang="en-US" sz="1200" spc="-30" dirty="0" smtClean="0">
                <a:latin typeface="Arial"/>
                <a:cs typeface="Arial"/>
              </a:rPr>
              <a:t>when </a:t>
            </a:r>
            <a:r>
              <a:rPr lang="en-US" sz="1200" spc="-35" dirty="0" smtClean="0">
                <a:latin typeface="Arial"/>
                <a:cs typeface="Arial"/>
              </a:rPr>
              <a:t>you </a:t>
            </a:r>
            <a:r>
              <a:rPr lang="en-US" sz="1200" spc="-20" dirty="0" smtClean="0">
                <a:latin typeface="Arial"/>
                <a:cs typeface="Arial"/>
              </a:rPr>
              <a:t>enter </a:t>
            </a:r>
            <a:r>
              <a:rPr lang="en-US" sz="1200" spc="-25" dirty="0" smtClean="0">
                <a:latin typeface="Arial"/>
                <a:cs typeface="Arial"/>
              </a:rPr>
              <a:t>an </a:t>
            </a:r>
            <a:r>
              <a:rPr lang="en-US" sz="1200" spc="-30" dirty="0" smtClean="0">
                <a:latin typeface="Arial"/>
                <a:cs typeface="Arial"/>
              </a:rPr>
              <a:t>environment </a:t>
            </a:r>
            <a:r>
              <a:rPr lang="en-US" sz="1200" spc="-20" dirty="0" smtClean="0">
                <a:latin typeface="Arial"/>
                <a:cs typeface="Arial"/>
              </a:rPr>
              <a:t>that </a:t>
            </a:r>
            <a:r>
              <a:rPr lang="en-US" sz="1200" spc="-25" dirty="0" smtClean="0">
                <a:latin typeface="Arial"/>
                <a:cs typeface="Arial"/>
              </a:rPr>
              <a:t>uses</a:t>
            </a:r>
            <a:r>
              <a:rPr lang="en-US" sz="1200" spc="-125" dirty="0" smtClean="0">
                <a:latin typeface="Arial"/>
                <a:cs typeface="Arial"/>
              </a:rPr>
              <a:t> </a:t>
            </a:r>
            <a:r>
              <a:rPr lang="en-US" sz="1200" spc="-20" dirty="0" smtClean="0">
                <a:latin typeface="Arial"/>
                <a:cs typeface="Arial"/>
              </a:rPr>
              <a:t>it.</a:t>
            </a:r>
            <a:endParaRPr lang="en-US" sz="1200" dirty="0" smtClean="0">
              <a:latin typeface="Arial"/>
              <a:cs typeface="Arial"/>
            </a:endParaRPr>
          </a:p>
          <a:p>
            <a:pPr marL="12700" marR="5080">
              <a:lnSpc>
                <a:spcPct val="95900"/>
              </a:lnSpc>
              <a:spcBef>
                <a:spcPts val="605"/>
              </a:spcBef>
            </a:pPr>
            <a:r>
              <a:rPr lang="en-US" sz="1200" spc="-15" dirty="0" smtClean="0">
                <a:latin typeface="Arial"/>
                <a:cs typeface="Arial"/>
              </a:rPr>
              <a:t>To </a:t>
            </a:r>
            <a:r>
              <a:rPr lang="en-US" sz="1200" spc="-30" dirty="0" smtClean="0">
                <a:latin typeface="Arial"/>
                <a:cs typeface="Arial"/>
              </a:rPr>
              <a:t>run </a:t>
            </a:r>
            <a:r>
              <a:rPr lang="en-US" sz="1200" spc="-20" dirty="0" smtClean="0">
                <a:latin typeface="Arial"/>
                <a:cs typeface="Arial"/>
              </a:rPr>
              <a:t>Spark </a:t>
            </a:r>
            <a:r>
              <a:rPr lang="en-US" sz="1200" spc="-30" dirty="0" smtClean="0">
                <a:latin typeface="Arial"/>
                <a:cs typeface="Arial"/>
              </a:rPr>
              <a:t>applications </a:t>
            </a:r>
            <a:r>
              <a:rPr lang="en-US" sz="1200" spc="-5" dirty="0" smtClean="0">
                <a:latin typeface="Arial"/>
                <a:cs typeface="Arial"/>
              </a:rPr>
              <a:t>in </a:t>
            </a:r>
            <a:r>
              <a:rPr lang="en-US" sz="1200" spc="-25" dirty="0" smtClean="0">
                <a:latin typeface="Arial"/>
                <a:cs typeface="Arial"/>
              </a:rPr>
              <a:t>Python, </a:t>
            </a:r>
            <a:r>
              <a:rPr lang="en-US" sz="1200" spc="-15" dirty="0" smtClean="0">
                <a:latin typeface="Arial"/>
                <a:cs typeface="Arial"/>
              </a:rPr>
              <a:t>use </a:t>
            </a:r>
            <a:r>
              <a:rPr lang="en-US" sz="1200" spc="-30" dirty="0" smtClean="0">
                <a:latin typeface="Arial"/>
                <a:cs typeface="Arial"/>
              </a:rPr>
              <a:t>the bin/spark-submit </a:t>
            </a:r>
            <a:r>
              <a:rPr lang="en-US" sz="1200" spc="-25" dirty="0" smtClean="0">
                <a:latin typeface="Arial"/>
                <a:cs typeface="Arial"/>
              </a:rPr>
              <a:t>script located </a:t>
            </a:r>
            <a:r>
              <a:rPr lang="en-US" sz="1200" spc="-15" dirty="0" smtClean="0">
                <a:latin typeface="Arial"/>
                <a:cs typeface="Arial"/>
              </a:rPr>
              <a:t>in the  </a:t>
            </a:r>
            <a:r>
              <a:rPr lang="en-US" sz="1200" spc="-25" dirty="0" smtClean="0">
                <a:latin typeface="Arial"/>
                <a:cs typeface="Arial"/>
              </a:rPr>
              <a:t>Spark's home </a:t>
            </a:r>
            <a:r>
              <a:rPr lang="en-US" sz="1200" spc="-30" dirty="0" smtClean="0">
                <a:latin typeface="Arial"/>
                <a:cs typeface="Arial"/>
              </a:rPr>
              <a:t>directory. </a:t>
            </a:r>
            <a:r>
              <a:rPr lang="en-US" sz="1200" spc="-25" dirty="0" smtClean="0">
                <a:latin typeface="Arial"/>
                <a:cs typeface="Arial"/>
              </a:rPr>
              <a:t>This script </a:t>
            </a:r>
            <a:r>
              <a:rPr lang="en-US" sz="1200" spc="-30" dirty="0" smtClean="0">
                <a:latin typeface="Arial"/>
                <a:cs typeface="Arial"/>
              </a:rPr>
              <a:t>will </a:t>
            </a:r>
            <a:r>
              <a:rPr lang="en-US" sz="1200" spc="-15" dirty="0" smtClean="0">
                <a:latin typeface="Arial"/>
                <a:cs typeface="Arial"/>
              </a:rPr>
              <a:t>load the </a:t>
            </a:r>
            <a:r>
              <a:rPr lang="en-US" sz="1200" spc="-20" dirty="0" smtClean="0">
                <a:latin typeface="Arial"/>
                <a:cs typeface="Arial"/>
              </a:rPr>
              <a:t>Spark's </a:t>
            </a:r>
            <a:r>
              <a:rPr lang="en-US" sz="1200" spc="-30" dirty="0" smtClean="0">
                <a:latin typeface="Arial"/>
                <a:cs typeface="Arial"/>
              </a:rPr>
              <a:t>Java/Scala libraries </a:t>
            </a:r>
            <a:r>
              <a:rPr lang="en-US" sz="1200" spc="-20" dirty="0" smtClean="0">
                <a:latin typeface="Arial"/>
                <a:cs typeface="Arial"/>
              </a:rPr>
              <a:t>and </a:t>
            </a:r>
            <a:r>
              <a:rPr lang="en-US" sz="1200" spc="-25" dirty="0" smtClean="0">
                <a:latin typeface="Arial"/>
                <a:cs typeface="Arial"/>
              </a:rPr>
              <a:t>allow  you </a:t>
            </a:r>
            <a:r>
              <a:rPr lang="en-US" sz="1200" spc="-5" dirty="0" smtClean="0">
                <a:latin typeface="Arial"/>
                <a:cs typeface="Arial"/>
              </a:rPr>
              <a:t>to </a:t>
            </a:r>
            <a:r>
              <a:rPr lang="en-US" sz="1200" spc="-25" dirty="0" smtClean="0">
                <a:latin typeface="Arial"/>
                <a:cs typeface="Arial"/>
              </a:rPr>
              <a:t>submit </a:t>
            </a:r>
            <a:r>
              <a:rPr lang="en-US" sz="1200" spc="-30" dirty="0" smtClean="0">
                <a:latin typeface="Arial"/>
                <a:cs typeface="Arial"/>
              </a:rPr>
              <a:t>applications </a:t>
            </a:r>
            <a:r>
              <a:rPr lang="en-US" sz="1200" spc="-5" dirty="0" smtClean="0">
                <a:latin typeface="Arial"/>
                <a:cs typeface="Arial"/>
              </a:rPr>
              <a:t>to a </a:t>
            </a:r>
            <a:r>
              <a:rPr lang="en-US" sz="1200" spc="-30" dirty="0" smtClean="0">
                <a:latin typeface="Arial"/>
                <a:cs typeface="Arial"/>
              </a:rPr>
              <a:t>cluster. </a:t>
            </a:r>
            <a:r>
              <a:rPr lang="en-US" sz="1200" spc="-20" dirty="0" smtClean="0">
                <a:latin typeface="Arial"/>
                <a:cs typeface="Arial"/>
              </a:rPr>
              <a:t>If </a:t>
            </a:r>
            <a:r>
              <a:rPr lang="en-US" sz="1200" spc="-25" dirty="0" smtClean="0">
                <a:latin typeface="Arial"/>
                <a:cs typeface="Arial"/>
              </a:rPr>
              <a:t>you </a:t>
            </a:r>
            <a:r>
              <a:rPr lang="en-US" sz="1200" spc="-30" dirty="0" smtClean="0">
                <a:latin typeface="Arial"/>
                <a:cs typeface="Arial"/>
              </a:rPr>
              <a:t>want </a:t>
            </a:r>
            <a:r>
              <a:rPr lang="en-US" sz="1200" spc="-5" dirty="0" smtClean="0">
                <a:latin typeface="Arial"/>
                <a:cs typeface="Arial"/>
              </a:rPr>
              <a:t>to </a:t>
            </a:r>
            <a:r>
              <a:rPr lang="en-US" sz="1200" spc="-15" dirty="0" smtClean="0">
                <a:latin typeface="Arial"/>
                <a:cs typeface="Arial"/>
              </a:rPr>
              <a:t>use </a:t>
            </a:r>
            <a:r>
              <a:rPr lang="en-US" sz="1200" spc="-25" dirty="0" smtClean="0">
                <a:latin typeface="Arial"/>
                <a:cs typeface="Arial"/>
              </a:rPr>
              <a:t>HDFS, you </a:t>
            </a:r>
            <a:r>
              <a:rPr lang="en-US" sz="1200" spc="-30" dirty="0" smtClean="0">
                <a:latin typeface="Arial"/>
                <a:cs typeface="Arial"/>
              </a:rPr>
              <a:t>will </a:t>
            </a:r>
            <a:r>
              <a:rPr lang="en-US" sz="1200" spc="-25" dirty="0" smtClean="0">
                <a:latin typeface="Arial"/>
                <a:cs typeface="Arial"/>
              </a:rPr>
              <a:t>have </a:t>
            </a:r>
            <a:r>
              <a:rPr lang="en-US" sz="1200" spc="-20" dirty="0" smtClean="0">
                <a:latin typeface="Arial"/>
                <a:cs typeface="Arial"/>
              </a:rPr>
              <a:t>to link to  </a:t>
            </a:r>
            <a:r>
              <a:rPr lang="en-US" sz="1200" spc="-15" dirty="0" smtClean="0">
                <a:latin typeface="Arial"/>
                <a:cs typeface="Arial"/>
              </a:rPr>
              <a:t>it</a:t>
            </a:r>
            <a:r>
              <a:rPr lang="en-US" sz="1200" spc="-55" dirty="0" smtClean="0">
                <a:latin typeface="Arial"/>
                <a:cs typeface="Arial"/>
              </a:rPr>
              <a:t> </a:t>
            </a:r>
            <a:r>
              <a:rPr lang="en-US" sz="1200" spc="-25" dirty="0" smtClean="0">
                <a:latin typeface="Arial"/>
                <a:cs typeface="Arial"/>
              </a:rPr>
              <a:t>as </a:t>
            </a:r>
            <a:r>
              <a:rPr lang="en-US" sz="1200" spc="-30" dirty="0" smtClean="0">
                <a:latin typeface="Arial"/>
                <a:cs typeface="Arial"/>
              </a:rPr>
              <a:t>well.</a:t>
            </a:r>
            <a:r>
              <a:rPr lang="en-US" sz="1200" spc="-5" dirty="0" smtClean="0">
                <a:latin typeface="Arial"/>
                <a:cs typeface="Arial"/>
              </a:rPr>
              <a:t> </a:t>
            </a:r>
            <a:r>
              <a:rPr lang="en-US" sz="1200" spc="-30" dirty="0" smtClean="0">
                <a:latin typeface="Arial"/>
                <a:cs typeface="Arial"/>
              </a:rPr>
              <a:t>In</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15" dirty="0" smtClean="0">
                <a:latin typeface="Arial"/>
                <a:cs typeface="Arial"/>
              </a:rPr>
              <a:t>lab</a:t>
            </a:r>
            <a:r>
              <a:rPr lang="en-US" sz="1200" spc="-35" dirty="0" smtClean="0">
                <a:latin typeface="Arial"/>
                <a:cs typeface="Arial"/>
              </a:rPr>
              <a:t> </a:t>
            </a:r>
            <a:r>
              <a:rPr lang="en-US" sz="1200" spc="-30" dirty="0" smtClean="0">
                <a:latin typeface="Arial"/>
                <a:cs typeface="Arial"/>
              </a:rPr>
              <a:t>environment,</a:t>
            </a:r>
            <a:r>
              <a:rPr lang="en-US" sz="1200" spc="-25" dirty="0" smtClean="0">
                <a:latin typeface="Arial"/>
                <a:cs typeface="Arial"/>
              </a:rPr>
              <a:t> you</a:t>
            </a:r>
            <a:r>
              <a:rPr lang="en-US" sz="1200" spc="-35" dirty="0" smtClean="0">
                <a:latin typeface="Arial"/>
                <a:cs typeface="Arial"/>
              </a:rPr>
              <a:t> </a:t>
            </a:r>
            <a:r>
              <a:rPr lang="en-US" sz="1200" spc="-30" dirty="0" smtClean="0">
                <a:latin typeface="Arial"/>
                <a:cs typeface="Arial"/>
              </a:rPr>
              <a:t>will</a:t>
            </a:r>
            <a:r>
              <a:rPr lang="en-US" sz="1200" spc="-25" dirty="0" smtClean="0">
                <a:latin typeface="Arial"/>
                <a:cs typeface="Arial"/>
              </a:rPr>
              <a:t> </a:t>
            </a:r>
            <a:r>
              <a:rPr lang="en-US" sz="1200" spc="-30" dirty="0" smtClean="0">
                <a:latin typeface="Arial"/>
                <a:cs typeface="Arial"/>
              </a:rPr>
              <a:t>not </a:t>
            </a:r>
            <a:r>
              <a:rPr lang="en-US" sz="1200" spc="-25" dirty="0" smtClean="0">
                <a:latin typeface="Arial"/>
                <a:cs typeface="Arial"/>
              </a:rPr>
              <a:t>need</a:t>
            </a:r>
            <a:r>
              <a:rPr lang="en-US" sz="1200" spc="-55"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10" dirty="0" smtClean="0">
                <a:latin typeface="Arial"/>
                <a:cs typeface="Arial"/>
              </a:rPr>
              <a:t>do</a:t>
            </a:r>
            <a:r>
              <a:rPr lang="en-US" sz="1200" spc="-55" dirty="0" smtClean="0">
                <a:latin typeface="Arial"/>
                <a:cs typeface="Arial"/>
              </a:rPr>
              <a:t> </a:t>
            </a:r>
            <a:r>
              <a:rPr lang="en-US" sz="1200" spc="-25" dirty="0" smtClean="0">
                <a:latin typeface="Arial"/>
                <a:cs typeface="Arial"/>
              </a:rPr>
              <a:t>this as</a:t>
            </a:r>
            <a:r>
              <a:rPr lang="en-US" sz="1200" spc="-55" dirty="0" smtClean="0">
                <a:latin typeface="Arial"/>
                <a:cs typeface="Arial"/>
              </a:rPr>
              <a:t> </a:t>
            </a:r>
            <a:r>
              <a:rPr lang="en-US" sz="1200" spc="-25" dirty="0" smtClean="0">
                <a:latin typeface="Arial"/>
                <a:cs typeface="Arial"/>
              </a:rPr>
              <a:t>Spark </a:t>
            </a:r>
            <a:r>
              <a:rPr lang="en-US" sz="1200" spc="-15" dirty="0" smtClean="0">
                <a:latin typeface="Arial"/>
                <a:cs typeface="Arial"/>
              </a:rPr>
              <a:t>is</a:t>
            </a:r>
            <a:r>
              <a:rPr lang="en-US" sz="1200" spc="-55" dirty="0" smtClean="0">
                <a:latin typeface="Arial"/>
                <a:cs typeface="Arial"/>
              </a:rPr>
              <a:t> </a:t>
            </a:r>
            <a:r>
              <a:rPr lang="en-US" sz="1200" spc="-25" dirty="0" smtClean="0">
                <a:latin typeface="Arial"/>
                <a:cs typeface="Arial"/>
              </a:rPr>
              <a:t>bundled</a:t>
            </a:r>
            <a:r>
              <a:rPr lang="en-US" sz="1200" spc="-30" dirty="0" smtClean="0">
                <a:latin typeface="Arial"/>
                <a:cs typeface="Arial"/>
              </a:rPr>
              <a:t> </a:t>
            </a:r>
            <a:r>
              <a:rPr lang="en-US" sz="1200" spc="-25" dirty="0" smtClean="0">
                <a:latin typeface="Arial"/>
                <a:cs typeface="Arial"/>
              </a:rPr>
              <a:t>with</a:t>
            </a:r>
            <a:r>
              <a:rPr lang="en-US" sz="1200" spc="-65" dirty="0" smtClean="0">
                <a:latin typeface="Arial"/>
                <a:cs typeface="Arial"/>
              </a:rPr>
              <a:t> </a:t>
            </a:r>
            <a:r>
              <a:rPr lang="en-US" sz="1200" spc="-20" dirty="0" smtClean="0">
                <a:latin typeface="Arial"/>
                <a:cs typeface="Arial"/>
              </a:rPr>
              <a:t>it.  </a:t>
            </a:r>
            <a:r>
              <a:rPr lang="en-US" sz="1200" spc="-25" dirty="0" smtClean="0">
                <a:latin typeface="Arial"/>
                <a:cs typeface="Arial"/>
              </a:rPr>
              <a:t>You </a:t>
            </a:r>
            <a:r>
              <a:rPr lang="en-US" sz="1200" spc="-20" dirty="0" smtClean="0">
                <a:latin typeface="Arial"/>
                <a:cs typeface="Arial"/>
              </a:rPr>
              <a:t>also </a:t>
            </a:r>
            <a:r>
              <a:rPr lang="en-US" sz="1200" spc="-25" dirty="0" smtClean="0">
                <a:latin typeface="Arial"/>
                <a:cs typeface="Arial"/>
              </a:rPr>
              <a:t>need </a:t>
            </a:r>
            <a:r>
              <a:rPr lang="en-US" sz="1200" spc="-20" dirty="0" smtClean="0">
                <a:latin typeface="Arial"/>
                <a:cs typeface="Arial"/>
              </a:rPr>
              <a:t>to </a:t>
            </a:r>
            <a:r>
              <a:rPr lang="en-US" sz="1200" spc="-25" dirty="0" smtClean="0">
                <a:latin typeface="Arial"/>
                <a:cs typeface="Arial"/>
              </a:rPr>
              <a:t>import </a:t>
            </a:r>
            <a:r>
              <a:rPr lang="en-US" sz="1200" spc="-15" dirty="0" smtClean="0">
                <a:latin typeface="Arial"/>
                <a:cs typeface="Arial"/>
              </a:rPr>
              <a:t>some </a:t>
            </a:r>
            <a:r>
              <a:rPr lang="en-US" sz="1200" spc="-25" dirty="0" smtClean="0">
                <a:latin typeface="Arial"/>
                <a:cs typeface="Arial"/>
              </a:rPr>
              <a:t>Spark classes, as</a:t>
            </a:r>
            <a:r>
              <a:rPr lang="en-US" sz="1200" spc="-270" dirty="0" smtClean="0">
                <a:latin typeface="Arial"/>
                <a:cs typeface="Arial"/>
              </a:rPr>
              <a:t> </a:t>
            </a:r>
            <a:r>
              <a:rPr lang="en-US" sz="1200" spc="-25" dirty="0" smtClean="0">
                <a:latin typeface="Arial"/>
                <a:cs typeface="Arial"/>
              </a:rPr>
              <a:t>shown.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36</a:t>
            </a:fld>
            <a:endParaRPr lang="fr-FR"/>
          </a:p>
        </p:txBody>
      </p:sp>
    </p:spTree>
    <p:extLst>
      <p:ext uri="{BB962C8B-B14F-4D97-AF65-F5344CB8AC3E}">
        <p14:creationId xmlns:p14="http://schemas.microsoft.com/office/powerpoint/2010/main" val="2676395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Here's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information</a:t>
            </a:r>
            <a:r>
              <a:rPr lang="en-US" sz="1200" spc="-55" dirty="0" smtClean="0">
                <a:latin typeface="Arial"/>
                <a:cs typeface="Arial"/>
              </a:rPr>
              <a:t> </a:t>
            </a:r>
            <a:r>
              <a:rPr lang="en-US" sz="1200" spc="-15" dirty="0" smtClean="0">
                <a:latin typeface="Arial"/>
                <a:cs typeface="Arial"/>
              </a:rPr>
              <a:t>for</a:t>
            </a:r>
            <a:r>
              <a:rPr lang="en-US" sz="1200" spc="-55" dirty="0" smtClean="0">
                <a:latin typeface="Arial"/>
                <a:cs typeface="Arial"/>
              </a:rPr>
              <a:t> </a:t>
            </a:r>
            <a:r>
              <a:rPr lang="en-US" sz="1200" spc="-25" dirty="0" smtClean="0">
                <a:latin typeface="Arial"/>
                <a:cs typeface="Arial"/>
              </a:rPr>
              <a:t>Python.</a:t>
            </a:r>
            <a:r>
              <a:rPr lang="en-US" sz="1200" spc="-30" dirty="0" smtClean="0">
                <a:latin typeface="Arial"/>
                <a:cs typeface="Arial"/>
              </a:rPr>
              <a:t> It</a:t>
            </a:r>
            <a:r>
              <a:rPr lang="en-US" sz="1200" spc="-50"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pretty</a:t>
            </a:r>
            <a:r>
              <a:rPr lang="en-US" sz="1200" spc="-75" dirty="0" smtClean="0">
                <a:latin typeface="Arial"/>
                <a:cs typeface="Arial"/>
              </a:rPr>
              <a:t> </a:t>
            </a:r>
            <a:r>
              <a:rPr lang="en-US" sz="1200" spc="-25" dirty="0" smtClean="0">
                <a:latin typeface="Arial"/>
                <a:cs typeface="Arial"/>
              </a:rPr>
              <a:t>much</a:t>
            </a:r>
            <a:r>
              <a:rPr lang="en-US" sz="1200" spc="-3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same</a:t>
            </a:r>
            <a:r>
              <a:rPr lang="en-US" sz="1200" spc="-55" dirty="0" smtClean="0">
                <a:latin typeface="Arial"/>
                <a:cs typeface="Arial"/>
              </a:rPr>
              <a:t> </a:t>
            </a:r>
            <a:r>
              <a:rPr lang="en-US" sz="1200" spc="-25" dirty="0" smtClean="0">
                <a:latin typeface="Arial"/>
                <a:cs typeface="Arial"/>
              </a:rPr>
              <a:t>information</a:t>
            </a:r>
            <a:r>
              <a:rPr lang="en-US" sz="1200" spc="-30" dirty="0" smtClean="0">
                <a:latin typeface="Arial"/>
                <a:cs typeface="Arial"/>
              </a:rPr>
              <a:t> </a:t>
            </a:r>
            <a:r>
              <a:rPr lang="en-US" sz="1200" spc="-25" dirty="0" smtClean="0">
                <a:latin typeface="Arial"/>
                <a:cs typeface="Arial"/>
              </a:rPr>
              <a:t>as</a:t>
            </a:r>
            <a:r>
              <a:rPr lang="en-US" sz="1200" spc="-55" dirty="0" smtClean="0">
                <a:latin typeface="Arial"/>
                <a:cs typeface="Arial"/>
              </a:rPr>
              <a:t> </a:t>
            </a:r>
            <a:r>
              <a:rPr lang="en-US" sz="1200" spc="-20" dirty="0" smtClean="0">
                <a:latin typeface="Arial"/>
                <a:cs typeface="Arial"/>
              </a:rPr>
              <a:t>Scala.</a:t>
            </a:r>
            <a:r>
              <a:rPr lang="en-US" sz="1200" spc="-50" dirty="0" smtClean="0">
                <a:latin typeface="Arial"/>
                <a:cs typeface="Arial"/>
              </a:rPr>
              <a:t> </a:t>
            </a:r>
            <a:r>
              <a:rPr lang="en-US" sz="1200" spc="-20" dirty="0" smtClean="0">
                <a:latin typeface="Arial"/>
                <a:cs typeface="Arial"/>
              </a:rPr>
              <a:t>The  </a:t>
            </a:r>
            <a:r>
              <a:rPr lang="en-US" sz="1200" spc="-25" dirty="0" smtClean="0">
                <a:latin typeface="Arial"/>
                <a:cs typeface="Arial"/>
              </a:rPr>
              <a:t>syntax here </a:t>
            </a:r>
            <a:r>
              <a:rPr lang="en-US" sz="1200" spc="-15" dirty="0" smtClean="0">
                <a:latin typeface="Arial"/>
                <a:cs typeface="Arial"/>
              </a:rPr>
              <a:t>is </a:t>
            </a:r>
            <a:r>
              <a:rPr lang="en-US" sz="1200" spc="-30" dirty="0" smtClean="0">
                <a:latin typeface="Arial"/>
                <a:cs typeface="Arial"/>
              </a:rPr>
              <a:t>slightly different, otherwise, </a:t>
            </a:r>
            <a:r>
              <a:rPr lang="en-US" sz="1200" spc="-35" dirty="0" smtClean="0">
                <a:latin typeface="Arial"/>
                <a:cs typeface="Arial"/>
              </a:rPr>
              <a:t>you </a:t>
            </a:r>
            <a:r>
              <a:rPr lang="en-US" sz="1200" spc="-20" dirty="0" smtClean="0">
                <a:latin typeface="Arial"/>
                <a:cs typeface="Arial"/>
              </a:rPr>
              <a:t>are </a:t>
            </a:r>
            <a:r>
              <a:rPr lang="en-US" sz="1200" spc="-30" dirty="0" smtClean="0">
                <a:latin typeface="Arial"/>
                <a:cs typeface="Arial"/>
              </a:rPr>
              <a:t>required </a:t>
            </a:r>
            <a:r>
              <a:rPr lang="en-US" sz="1200" spc="-20" dirty="0" smtClean="0">
                <a:latin typeface="Arial"/>
                <a:cs typeface="Arial"/>
              </a:rPr>
              <a:t>to </a:t>
            </a:r>
            <a:r>
              <a:rPr lang="en-US" sz="1200" spc="-15" dirty="0" smtClean="0">
                <a:latin typeface="Arial"/>
                <a:cs typeface="Arial"/>
              </a:rPr>
              <a:t>set </a:t>
            </a:r>
            <a:r>
              <a:rPr lang="en-US" sz="1200" spc="-25" dirty="0" smtClean="0">
                <a:latin typeface="Arial"/>
                <a:cs typeface="Arial"/>
              </a:rPr>
              <a:t>up </a:t>
            </a:r>
            <a:r>
              <a:rPr lang="en-US" sz="1200" spc="-5" dirty="0" smtClean="0">
                <a:latin typeface="Arial"/>
                <a:cs typeface="Arial"/>
              </a:rPr>
              <a:t>a </a:t>
            </a:r>
            <a:r>
              <a:rPr lang="en-US" sz="1200" spc="-25" dirty="0" err="1" smtClean="0">
                <a:latin typeface="Arial"/>
                <a:cs typeface="Arial"/>
              </a:rPr>
              <a:t>SparkConf</a:t>
            </a:r>
            <a:r>
              <a:rPr lang="en-US" sz="1200" spc="-25" dirty="0" smtClean="0">
                <a:latin typeface="Arial"/>
                <a:cs typeface="Arial"/>
              </a:rPr>
              <a:t>  </a:t>
            </a:r>
            <a:r>
              <a:rPr lang="en-US" sz="1200" spc="-30" dirty="0" smtClean="0">
                <a:latin typeface="Arial"/>
                <a:cs typeface="Arial"/>
              </a:rPr>
              <a:t>object </a:t>
            </a:r>
            <a:r>
              <a:rPr lang="en-US" sz="1200" spc="-20" dirty="0" smtClean="0">
                <a:latin typeface="Arial"/>
                <a:cs typeface="Arial"/>
              </a:rPr>
              <a:t>to </a:t>
            </a:r>
            <a:r>
              <a:rPr lang="en-US" sz="1200" spc="-30" dirty="0" smtClean="0">
                <a:latin typeface="Arial"/>
                <a:cs typeface="Arial"/>
              </a:rPr>
              <a:t>pass </a:t>
            </a:r>
            <a:r>
              <a:rPr lang="en-US" sz="1200" spc="-25" dirty="0" smtClean="0">
                <a:latin typeface="Arial"/>
                <a:cs typeface="Arial"/>
              </a:rPr>
              <a:t>as </a:t>
            </a:r>
            <a:r>
              <a:rPr lang="en-US" sz="1200" spc="-5" dirty="0" smtClean="0">
                <a:latin typeface="Arial"/>
                <a:cs typeface="Arial"/>
              </a:rPr>
              <a:t>a </a:t>
            </a:r>
            <a:r>
              <a:rPr lang="en-US" sz="1200" spc="-25" dirty="0" smtClean="0">
                <a:latin typeface="Arial"/>
                <a:cs typeface="Arial"/>
              </a:rPr>
              <a:t>parameter </a:t>
            </a:r>
            <a:r>
              <a:rPr lang="en-US" sz="1200" spc="-5" dirty="0" smtClean="0">
                <a:latin typeface="Arial"/>
                <a:cs typeface="Arial"/>
              </a:rPr>
              <a:t>to </a:t>
            </a:r>
            <a:r>
              <a:rPr lang="en-US" sz="1200" spc="-15"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a:t>
            </a:r>
            <a:r>
              <a:rPr lang="en-US" sz="1200" spc="-30" dirty="0" smtClean="0">
                <a:latin typeface="Arial"/>
                <a:cs typeface="Arial"/>
              </a:rPr>
              <a:t>object. </a:t>
            </a:r>
            <a:r>
              <a:rPr lang="en-US" sz="1200" spc="-25" dirty="0" smtClean="0">
                <a:latin typeface="Arial"/>
                <a:cs typeface="Arial"/>
              </a:rPr>
              <a:t>You </a:t>
            </a:r>
            <a:r>
              <a:rPr lang="en-US" sz="1200" spc="-20" dirty="0" smtClean="0">
                <a:latin typeface="Arial"/>
                <a:cs typeface="Arial"/>
              </a:rPr>
              <a:t>are </a:t>
            </a:r>
            <a:r>
              <a:rPr lang="en-US" sz="1200" spc="-25" dirty="0" smtClean="0">
                <a:latin typeface="Arial"/>
                <a:cs typeface="Arial"/>
              </a:rPr>
              <a:t>also </a:t>
            </a:r>
            <a:r>
              <a:rPr lang="en-US" sz="1200" spc="-30" dirty="0" smtClean="0">
                <a:latin typeface="Arial"/>
                <a:cs typeface="Arial"/>
              </a:rPr>
              <a:t>recommended  </a:t>
            </a:r>
            <a:r>
              <a:rPr lang="en-US" sz="1200" spc="-20" dirty="0" smtClean="0">
                <a:latin typeface="Arial"/>
                <a:cs typeface="Arial"/>
              </a:rPr>
              <a:t>to </a:t>
            </a:r>
            <a:r>
              <a:rPr lang="en-US" sz="1200" spc="-25" dirty="0" smtClean="0">
                <a:latin typeface="Arial"/>
                <a:cs typeface="Arial"/>
              </a:rPr>
              <a:t>pass </a:t>
            </a:r>
            <a:r>
              <a:rPr lang="en-US" sz="1200" spc="-20" dirty="0" smtClean="0">
                <a:latin typeface="Arial"/>
                <a:cs typeface="Arial"/>
              </a:rPr>
              <a:t>the </a:t>
            </a:r>
            <a:r>
              <a:rPr lang="en-US" sz="1200" spc="-25" dirty="0" smtClean="0">
                <a:latin typeface="Arial"/>
                <a:cs typeface="Arial"/>
              </a:rPr>
              <a:t>master </a:t>
            </a:r>
            <a:r>
              <a:rPr lang="en-US" sz="1200" spc="-30" dirty="0" smtClean="0">
                <a:latin typeface="Arial"/>
                <a:cs typeface="Arial"/>
              </a:rPr>
              <a:t>parameter </a:t>
            </a:r>
            <a:r>
              <a:rPr lang="en-US" sz="1200" spc="-25" dirty="0" smtClean="0">
                <a:latin typeface="Arial"/>
                <a:cs typeface="Arial"/>
              </a:rPr>
              <a:t>as an argument </a:t>
            </a:r>
            <a:r>
              <a:rPr lang="en-US" sz="1200" spc="-20" dirty="0" smtClean="0">
                <a:latin typeface="Arial"/>
                <a:cs typeface="Arial"/>
              </a:rPr>
              <a:t>to </a:t>
            </a:r>
            <a:r>
              <a:rPr lang="en-US" sz="1200" spc="-30" dirty="0" smtClean="0">
                <a:latin typeface="Arial"/>
                <a:cs typeface="Arial"/>
              </a:rPr>
              <a:t>the spark-submit</a:t>
            </a:r>
            <a:r>
              <a:rPr lang="en-US" sz="1200" spc="-220" dirty="0" smtClean="0">
                <a:latin typeface="Arial"/>
                <a:cs typeface="Arial"/>
              </a:rPr>
              <a:t> </a:t>
            </a:r>
            <a:r>
              <a:rPr lang="en-US" sz="1200" spc="-25" dirty="0" smtClean="0">
                <a:latin typeface="Arial"/>
                <a:cs typeface="Arial"/>
              </a:rPr>
              <a:t>operation.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37</a:t>
            </a:fld>
            <a:endParaRPr lang="fr-FR"/>
          </a:p>
        </p:txBody>
      </p:sp>
    </p:spTree>
    <p:extLst>
      <p:ext uri="{BB962C8B-B14F-4D97-AF65-F5344CB8AC3E}">
        <p14:creationId xmlns:p14="http://schemas.microsoft.com/office/powerpoint/2010/main" val="143534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94970">
              <a:lnSpc>
                <a:spcPct val="96600"/>
              </a:lnSpc>
              <a:spcBef>
                <a:spcPts val="580"/>
              </a:spcBef>
            </a:pPr>
            <a:r>
              <a:rPr lang="en-US" sz="1200" spc="-30" dirty="0" smtClean="0">
                <a:latin typeface="Arial"/>
                <a:cs typeface="Arial"/>
              </a:rPr>
              <a:t>Spark </a:t>
            </a:r>
            <a:r>
              <a:rPr lang="en-US" sz="1200" spc="-25" dirty="0" smtClean="0">
                <a:latin typeface="Arial"/>
                <a:cs typeface="Arial"/>
              </a:rPr>
              <a:t>1.6.3 works </a:t>
            </a:r>
            <a:r>
              <a:rPr lang="en-US" sz="1200" spc="-20" dirty="0" smtClean="0">
                <a:latin typeface="Arial"/>
                <a:cs typeface="Arial"/>
              </a:rPr>
              <a:t>with Java </a:t>
            </a:r>
            <a:r>
              <a:rPr lang="en-US" sz="1200" spc="-5" dirty="0" smtClean="0">
                <a:latin typeface="Arial"/>
                <a:cs typeface="Arial"/>
              </a:rPr>
              <a:t>6 </a:t>
            </a:r>
            <a:r>
              <a:rPr lang="en-US" sz="1200" spc="-20" dirty="0" smtClean="0">
                <a:latin typeface="Arial"/>
                <a:cs typeface="Arial"/>
              </a:rPr>
              <a:t>and </a:t>
            </a:r>
            <a:r>
              <a:rPr lang="en-US" sz="1200" spc="-25" dirty="0" smtClean="0">
                <a:latin typeface="Arial"/>
                <a:cs typeface="Arial"/>
              </a:rPr>
              <a:t>higher. </a:t>
            </a:r>
            <a:r>
              <a:rPr lang="en-US" sz="1200" spc="-30" dirty="0" smtClean="0">
                <a:latin typeface="Arial"/>
                <a:cs typeface="Arial"/>
              </a:rPr>
              <a:t>If </a:t>
            </a:r>
            <a:r>
              <a:rPr lang="en-US" sz="1200" spc="-25" dirty="0" smtClean="0">
                <a:latin typeface="Arial"/>
                <a:cs typeface="Arial"/>
              </a:rPr>
              <a:t>you </a:t>
            </a:r>
            <a:r>
              <a:rPr lang="en-US" sz="1200" spc="-30" dirty="0" smtClean="0">
                <a:latin typeface="Arial"/>
                <a:cs typeface="Arial"/>
              </a:rPr>
              <a:t>are </a:t>
            </a:r>
            <a:r>
              <a:rPr lang="en-US" sz="1200" spc="-25" dirty="0" smtClean="0">
                <a:latin typeface="Arial"/>
                <a:cs typeface="Arial"/>
              </a:rPr>
              <a:t>using </a:t>
            </a:r>
            <a:r>
              <a:rPr lang="en-US" sz="1200" spc="-20" dirty="0" smtClean="0">
                <a:latin typeface="Arial"/>
                <a:cs typeface="Arial"/>
              </a:rPr>
              <a:t>Java 8,</a:t>
            </a:r>
            <a:r>
              <a:rPr lang="en-US" sz="1200" spc="-290" dirty="0" smtClean="0">
                <a:latin typeface="Arial"/>
                <a:cs typeface="Arial"/>
              </a:rPr>
              <a:t> </a:t>
            </a:r>
            <a:r>
              <a:rPr lang="en-US" sz="1200" spc="-25" dirty="0" smtClean="0">
                <a:latin typeface="Arial"/>
                <a:cs typeface="Arial"/>
              </a:rPr>
              <a:t>Spark supports  </a:t>
            </a:r>
            <a:r>
              <a:rPr lang="en-US" sz="1200" spc="-30" dirty="0" smtClean="0">
                <a:latin typeface="Arial"/>
                <a:cs typeface="Arial"/>
              </a:rPr>
              <a:t>lambda expressions </a:t>
            </a:r>
            <a:r>
              <a:rPr lang="en-US" sz="1200" spc="-15" dirty="0" smtClean="0">
                <a:latin typeface="Arial"/>
                <a:cs typeface="Arial"/>
              </a:rPr>
              <a:t>for </a:t>
            </a:r>
            <a:r>
              <a:rPr lang="en-US" sz="1200" spc="-25" dirty="0" smtClean="0">
                <a:latin typeface="Arial"/>
                <a:cs typeface="Arial"/>
              </a:rPr>
              <a:t>concisely </a:t>
            </a:r>
            <a:r>
              <a:rPr lang="en-US" sz="1200" spc="-30" dirty="0" smtClean="0">
                <a:latin typeface="Arial"/>
                <a:cs typeface="Arial"/>
              </a:rPr>
              <a:t>writing functions. Otherwise, </a:t>
            </a:r>
            <a:r>
              <a:rPr lang="en-US" sz="1200" spc="-25" dirty="0" smtClean="0">
                <a:latin typeface="Arial"/>
                <a:cs typeface="Arial"/>
              </a:rPr>
              <a:t>you </a:t>
            </a:r>
            <a:r>
              <a:rPr lang="en-US" sz="1200" spc="-15" dirty="0" smtClean="0">
                <a:latin typeface="Arial"/>
                <a:cs typeface="Arial"/>
              </a:rPr>
              <a:t>can use the  </a:t>
            </a:r>
            <a:r>
              <a:rPr lang="en-US" sz="1200" spc="-30" dirty="0" err="1" smtClean="0">
                <a:latin typeface="Arial"/>
                <a:cs typeface="Arial"/>
              </a:rPr>
              <a:t>org.apache.spark.api.java.function</a:t>
            </a:r>
            <a:r>
              <a:rPr lang="en-US" sz="1200" spc="-30" dirty="0" smtClean="0">
                <a:latin typeface="Arial"/>
                <a:cs typeface="Arial"/>
              </a:rPr>
              <a:t> </a:t>
            </a:r>
            <a:r>
              <a:rPr lang="en-US" sz="1200" spc="-25" dirty="0" smtClean="0">
                <a:latin typeface="Arial"/>
                <a:cs typeface="Arial"/>
              </a:rPr>
              <a:t>package with older </a:t>
            </a:r>
            <a:r>
              <a:rPr lang="en-US" sz="1200" spc="-20" dirty="0" smtClean="0">
                <a:latin typeface="Arial"/>
                <a:cs typeface="Arial"/>
              </a:rPr>
              <a:t>Java</a:t>
            </a:r>
            <a:r>
              <a:rPr lang="en-US" sz="1200" spc="-114" dirty="0" smtClean="0">
                <a:latin typeface="Arial"/>
                <a:cs typeface="Arial"/>
              </a:rPr>
              <a:t> </a:t>
            </a:r>
            <a:r>
              <a:rPr lang="en-US" sz="1200" spc="-25" dirty="0" smtClean="0">
                <a:latin typeface="Arial"/>
                <a:cs typeface="Arial"/>
              </a:rPr>
              <a:t>versions.</a:t>
            </a:r>
            <a:endParaRPr lang="en-US" sz="1200" dirty="0" smtClean="0">
              <a:latin typeface="Arial"/>
              <a:cs typeface="Arial"/>
            </a:endParaRPr>
          </a:p>
          <a:p>
            <a:pPr marL="12700" marR="5080">
              <a:lnSpc>
                <a:spcPts val="1610"/>
              </a:lnSpc>
              <a:spcBef>
                <a:spcPts val="645"/>
              </a:spcBef>
            </a:pPr>
            <a:r>
              <a:rPr lang="en-US" sz="1200" spc="-15" dirty="0" smtClean="0">
                <a:latin typeface="Arial"/>
                <a:cs typeface="Arial"/>
              </a:rPr>
              <a:t>As </a:t>
            </a:r>
            <a:r>
              <a:rPr lang="en-US" sz="1200" spc="-20" dirty="0" smtClean="0">
                <a:latin typeface="Arial"/>
                <a:cs typeface="Arial"/>
              </a:rPr>
              <a:t>with </a:t>
            </a:r>
            <a:r>
              <a:rPr lang="en-US" sz="1200" spc="-25" dirty="0" smtClean="0">
                <a:latin typeface="Arial"/>
                <a:cs typeface="Arial"/>
              </a:rPr>
              <a:t>Scala, you </a:t>
            </a:r>
            <a:r>
              <a:rPr lang="en-US" sz="1200" spc="-20" dirty="0" smtClean="0">
                <a:latin typeface="Arial"/>
                <a:cs typeface="Arial"/>
              </a:rPr>
              <a:t>need to </a:t>
            </a:r>
            <a:r>
              <a:rPr lang="en-US" sz="1200" spc="-5" dirty="0" smtClean="0">
                <a:latin typeface="Arial"/>
                <a:cs typeface="Arial"/>
              </a:rPr>
              <a:t>a </a:t>
            </a:r>
            <a:r>
              <a:rPr lang="en-US" sz="1200" spc="-25" dirty="0" smtClean="0">
                <a:latin typeface="Arial"/>
                <a:cs typeface="Arial"/>
              </a:rPr>
              <a:t>dependency on </a:t>
            </a:r>
            <a:r>
              <a:rPr lang="en-US" sz="1200" spc="-20" dirty="0" smtClean="0">
                <a:latin typeface="Arial"/>
                <a:cs typeface="Arial"/>
              </a:rPr>
              <a:t>Spark, </a:t>
            </a:r>
            <a:r>
              <a:rPr lang="en-US" sz="1200" spc="-25" dirty="0" smtClean="0">
                <a:latin typeface="Arial"/>
                <a:cs typeface="Arial"/>
              </a:rPr>
              <a:t>which </a:t>
            </a:r>
            <a:r>
              <a:rPr lang="en-US" sz="1200" spc="-15" dirty="0" smtClean="0">
                <a:latin typeface="Arial"/>
                <a:cs typeface="Arial"/>
              </a:rPr>
              <a:t>is </a:t>
            </a:r>
            <a:r>
              <a:rPr lang="en-US" sz="1200" spc="-25" dirty="0" smtClean="0">
                <a:latin typeface="Arial"/>
                <a:cs typeface="Arial"/>
              </a:rPr>
              <a:t>available through </a:t>
            </a:r>
            <a:r>
              <a:rPr lang="en-US" sz="1200" spc="-30" dirty="0" smtClean="0">
                <a:latin typeface="Arial"/>
                <a:cs typeface="Arial"/>
              </a:rPr>
              <a:t>Maven  Central. If </a:t>
            </a:r>
            <a:r>
              <a:rPr lang="en-US" sz="1200" spc="-35" dirty="0" smtClean="0">
                <a:latin typeface="Arial"/>
                <a:cs typeface="Arial"/>
              </a:rPr>
              <a:t>you </a:t>
            </a:r>
            <a:r>
              <a:rPr lang="en-US" sz="1200" spc="-30" dirty="0" smtClean="0">
                <a:latin typeface="Arial"/>
                <a:cs typeface="Arial"/>
              </a:rPr>
              <a:t>wish </a:t>
            </a:r>
            <a:r>
              <a:rPr lang="en-US" sz="1200" spc="-5" dirty="0" smtClean="0">
                <a:latin typeface="Arial"/>
                <a:cs typeface="Arial"/>
              </a:rPr>
              <a:t>to </a:t>
            </a:r>
            <a:r>
              <a:rPr lang="en-US" sz="1200" spc="-25" dirty="0" smtClean="0">
                <a:latin typeface="Arial"/>
                <a:cs typeface="Arial"/>
              </a:rPr>
              <a:t>access an </a:t>
            </a:r>
            <a:r>
              <a:rPr lang="en-US" sz="1200" spc="-20" dirty="0" smtClean="0">
                <a:latin typeface="Arial"/>
                <a:cs typeface="Arial"/>
              </a:rPr>
              <a:t>HDFS </a:t>
            </a:r>
            <a:r>
              <a:rPr lang="en-US" sz="1200" spc="-25" dirty="0" smtClean="0">
                <a:latin typeface="Arial"/>
                <a:cs typeface="Arial"/>
              </a:rPr>
              <a:t>cluster, you must </a:t>
            </a:r>
            <a:r>
              <a:rPr lang="en-US" sz="1200" spc="-30" dirty="0" smtClean="0">
                <a:latin typeface="Arial"/>
                <a:cs typeface="Arial"/>
              </a:rPr>
              <a:t>add </a:t>
            </a:r>
            <a:r>
              <a:rPr lang="en-US" sz="1200" spc="-25" dirty="0" smtClean="0">
                <a:latin typeface="Arial"/>
                <a:cs typeface="Arial"/>
              </a:rPr>
              <a:t>the dependency </a:t>
            </a:r>
            <a:r>
              <a:rPr lang="en-US" sz="1200" spc="-20" dirty="0" smtClean="0">
                <a:latin typeface="Arial"/>
                <a:cs typeface="Arial"/>
              </a:rPr>
              <a:t>there</a:t>
            </a:r>
            <a:r>
              <a:rPr lang="en-US" sz="1200" spc="-225" dirty="0" smtClean="0">
                <a:latin typeface="Arial"/>
                <a:cs typeface="Arial"/>
              </a:rPr>
              <a:t> </a:t>
            </a:r>
            <a:r>
              <a:rPr lang="en-US" sz="1200" spc="-25" dirty="0" smtClean="0">
                <a:latin typeface="Arial"/>
                <a:cs typeface="Arial"/>
              </a:rPr>
              <a:t>as  </a:t>
            </a:r>
            <a:r>
              <a:rPr lang="en-US" sz="1200" spc="-30" dirty="0" smtClean="0">
                <a:latin typeface="Arial"/>
                <a:cs typeface="Arial"/>
              </a:rPr>
              <a:t>well. </a:t>
            </a:r>
            <a:r>
              <a:rPr lang="en-US" sz="1200" spc="-25" dirty="0" smtClean="0">
                <a:latin typeface="Arial"/>
                <a:cs typeface="Arial"/>
              </a:rPr>
              <a:t>Last, </a:t>
            </a:r>
            <a:r>
              <a:rPr lang="en-US" sz="1200" spc="-20" dirty="0" smtClean="0">
                <a:latin typeface="Arial"/>
                <a:cs typeface="Arial"/>
              </a:rPr>
              <a:t>but </a:t>
            </a:r>
            <a:r>
              <a:rPr lang="en-US" sz="1200" spc="-30" dirty="0" smtClean="0">
                <a:latin typeface="Arial"/>
                <a:cs typeface="Arial"/>
              </a:rPr>
              <a:t>not </a:t>
            </a:r>
            <a:r>
              <a:rPr lang="en-US" sz="1200" spc="-25" dirty="0" smtClean="0">
                <a:latin typeface="Arial"/>
                <a:cs typeface="Arial"/>
              </a:rPr>
              <a:t>least, </a:t>
            </a:r>
            <a:r>
              <a:rPr lang="en-US" sz="1200" spc="-35" dirty="0" smtClean="0">
                <a:latin typeface="Arial"/>
                <a:cs typeface="Arial"/>
              </a:rPr>
              <a:t>you </a:t>
            </a:r>
            <a:r>
              <a:rPr lang="en-US" sz="1200" spc="-25" dirty="0" smtClean="0">
                <a:latin typeface="Arial"/>
                <a:cs typeface="Arial"/>
              </a:rPr>
              <a:t>need </a:t>
            </a:r>
            <a:r>
              <a:rPr lang="en-US" sz="1200" spc="-20" dirty="0" smtClean="0">
                <a:latin typeface="Arial"/>
                <a:cs typeface="Arial"/>
              </a:rPr>
              <a:t>to </a:t>
            </a:r>
            <a:r>
              <a:rPr lang="en-US" sz="1200" spc="-25" dirty="0" smtClean="0">
                <a:latin typeface="Arial"/>
                <a:cs typeface="Arial"/>
              </a:rPr>
              <a:t>import </a:t>
            </a:r>
            <a:r>
              <a:rPr lang="en-US" sz="1200" spc="-15" dirty="0" smtClean="0">
                <a:latin typeface="Arial"/>
                <a:cs typeface="Arial"/>
              </a:rPr>
              <a:t>some </a:t>
            </a:r>
            <a:r>
              <a:rPr lang="en-US" sz="1200" spc="-25" dirty="0" smtClean="0">
                <a:latin typeface="Arial"/>
                <a:cs typeface="Arial"/>
              </a:rPr>
              <a:t>Spark</a:t>
            </a:r>
            <a:r>
              <a:rPr lang="en-US" sz="1200" spc="-204" dirty="0" smtClean="0">
                <a:latin typeface="Arial"/>
                <a:cs typeface="Arial"/>
              </a:rPr>
              <a:t> </a:t>
            </a:r>
            <a:r>
              <a:rPr lang="en-US" sz="1200" spc="-30" dirty="0" smtClean="0">
                <a:latin typeface="Arial"/>
                <a:cs typeface="Arial"/>
              </a:rPr>
              <a:t>classes.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38</a:t>
            </a:fld>
            <a:endParaRPr lang="fr-FR"/>
          </a:p>
        </p:txBody>
      </p:sp>
    </p:spTree>
    <p:extLst>
      <p:ext uri="{BB962C8B-B14F-4D97-AF65-F5344CB8AC3E}">
        <p14:creationId xmlns:p14="http://schemas.microsoft.com/office/powerpoint/2010/main" val="406812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Here</a:t>
            </a:r>
            <a:r>
              <a:rPr lang="en-US" sz="1200" spc="-55" dirty="0" smtClean="0">
                <a:latin typeface="Arial"/>
                <a:cs typeface="Arial"/>
              </a:rPr>
              <a:t> </a:t>
            </a:r>
            <a:r>
              <a:rPr lang="en-US" sz="1200" spc="-15" dirty="0" smtClean="0">
                <a:latin typeface="Arial"/>
                <a:cs typeface="Arial"/>
              </a:rPr>
              <a:t>is</a:t>
            </a:r>
            <a:r>
              <a:rPr lang="en-US" sz="1200" spc="-2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same</a:t>
            </a:r>
            <a:r>
              <a:rPr lang="en-US" sz="1200" spc="-55" dirty="0" smtClean="0">
                <a:latin typeface="Arial"/>
                <a:cs typeface="Arial"/>
              </a:rPr>
              <a:t> </a:t>
            </a:r>
            <a:r>
              <a:rPr lang="en-US" sz="1200" spc="-25" dirty="0" smtClean="0">
                <a:latin typeface="Arial"/>
                <a:cs typeface="Arial"/>
              </a:rPr>
              <a:t>information</a:t>
            </a:r>
            <a:r>
              <a:rPr lang="en-US" sz="1200" spc="-30" dirty="0" smtClean="0">
                <a:latin typeface="Arial"/>
                <a:cs typeface="Arial"/>
              </a:rPr>
              <a:t> </a:t>
            </a:r>
            <a:r>
              <a:rPr lang="en-US" sz="1200" spc="-20" dirty="0" smtClean="0">
                <a:latin typeface="Arial"/>
                <a:cs typeface="Arial"/>
              </a:rPr>
              <a:t>for</a:t>
            </a:r>
            <a:r>
              <a:rPr lang="en-US" sz="1200" spc="-55" dirty="0" smtClean="0">
                <a:latin typeface="Arial"/>
                <a:cs typeface="Arial"/>
              </a:rPr>
              <a:t> </a:t>
            </a:r>
            <a:r>
              <a:rPr lang="en-US" sz="1200" spc="-25" dirty="0" smtClean="0">
                <a:latin typeface="Arial"/>
                <a:cs typeface="Arial"/>
              </a:rPr>
              <a:t>Java. </a:t>
            </a:r>
            <a:r>
              <a:rPr lang="en-US" sz="1200" spc="-30" dirty="0" smtClean="0">
                <a:latin typeface="Arial"/>
                <a:cs typeface="Arial"/>
              </a:rPr>
              <a:t>Following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same</a:t>
            </a:r>
            <a:r>
              <a:rPr lang="en-US" sz="1200" spc="-55" dirty="0" smtClean="0">
                <a:latin typeface="Arial"/>
                <a:cs typeface="Arial"/>
              </a:rPr>
              <a:t> </a:t>
            </a:r>
            <a:r>
              <a:rPr lang="en-US" sz="1200" spc="-20" dirty="0" smtClean="0">
                <a:latin typeface="Arial"/>
                <a:cs typeface="Arial"/>
              </a:rPr>
              <a:t>idea, </a:t>
            </a:r>
            <a:r>
              <a:rPr lang="en-US" sz="1200" spc="-25" dirty="0" smtClean="0">
                <a:latin typeface="Arial"/>
                <a:cs typeface="Arial"/>
              </a:rPr>
              <a:t>you</a:t>
            </a:r>
            <a:r>
              <a:rPr lang="en-US" sz="1200" spc="-55" dirty="0" smtClean="0">
                <a:latin typeface="Arial"/>
                <a:cs typeface="Arial"/>
              </a:rPr>
              <a:t> </a:t>
            </a:r>
            <a:r>
              <a:rPr lang="en-US" sz="1200" spc="-25" dirty="0" smtClean="0">
                <a:latin typeface="Arial"/>
                <a:cs typeface="Arial"/>
              </a:rPr>
              <a:t>need </a:t>
            </a:r>
            <a:r>
              <a:rPr lang="en-US" sz="1200" spc="-20" dirty="0" smtClean="0">
                <a:latin typeface="Arial"/>
                <a:cs typeface="Arial"/>
              </a:rPr>
              <a:t>to</a:t>
            </a:r>
            <a:r>
              <a:rPr lang="en-US" sz="1200" spc="-55" dirty="0" smtClean="0">
                <a:latin typeface="Arial"/>
                <a:cs typeface="Arial"/>
              </a:rPr>
              <a:t> </a:t>
            </a:r>
            <a:r>
              <a:rPr lang="en-US" sz="1200" spc="-20" dirty="0" smtClean="0">
                <a:latin typeface="Arial"/>
                <a:cs typeface="Arial"/>
              </a:rPr>
              <a:t>create</a:t>
            </a:r>
            <a:r>
              <a:rPr lang="en-US" sz="1200" spc="-55" dirty="0" smtClean="0">
                <a:latin typeface="Arial"/>
                <a:cs typeface="Arial"/>
              </a:rPr>
              <a:t> </a:t>
            </a:r>
            <a:r>
              <a:rPr lang="en-US" sz="1200" spc="-20" dirty="0" smtClean="0">
                <a:latin typeface="Arial"/>
                <a:cs typeface="Arial"/>
              </a:rPr>
              <a:t>the  </a:t>
            </a:r>
            <a:r>
              <a:rPr lang="en-US" sz="1200" spc="-30" dirty="0" err="1" smtClean="0">
                <a:latin typeface="Arial"/>
                <a:cs typeface="Arial"/>
              </a:rPr>
              <a:t>SparkConf</a:t>
            </a:r>
            <a:r>
              <a:rPr lang="en-US" sz="1200" spc="-30" dirty="0" smtClean="0">
                <a:latin typeface="Arial"/>
                <a:cs typeface="Arial"/>
              </a:rPr>
              <a:t> </a:t>
            </a:r>
            <a:r>
              <a:rPr lang="en-US" sz="1200" spc="-25" dirty="0" smtClean="0">
                <a:latin typeface="Arial"/>
                <a:cs typeface="Arial"/>
              </a:rPr>
              <a:t>object </a:t>
            </a:r>
            <a:r>
              <a:rPr lang="en-US" sz="1200" spc="-20" dirty="0" smtClean="0">
                <a:latin typeface="Arial"/>
                <a:cs typeface="Arial"/>
              </a:rPr>
              <a:t>and </a:t>
            </a:r>
            <a:r>
              <a:rPr lang="en-US" sz="1200" spc="-30" dirty="0" smtClean="0">
                <a:latin typeface="Arial"/>
                <a:cs typeface="Arial"/>
              </a:rPr>
              <a:t>pass </a:t>
            </a:r>
            <a:r>
              <a:rPr lang="en-US" sz="1200" spc="-25" dirty="0" smtClean="0">
                <a:latin typeface="Arial"/>
                <a:cs typeface="Arial"/>
              </a:rPr>
              <a:t>that </a:t>
            </a:r>
            <a:r>
              <a:rPr lang="en-US" sz="1200" spc="-20" dirty="0" smtClean="0">
                <a:latin typeface="Arial"/>
                <a:cs typeface="Arial"/>
              </a:rPr>
              <a:t>to </a:t>
            </a:r>
            <a:r>
              <a:rPr lang="en-US" sz="1200" spc="-30" dirty="0" smtClean="0">
                <a:latin typeface="Arial"/>
                <a:cs typeface="Arial"/>
              </a:rPr>
              <a:t>the </a:t>
            </a:r>
            <a:r>
              <a:rPr lang="en-US" sz="1200" spc="-30" dirty="0" err="1" smtClean="0">
                <a:latin typeface="Arial"/>
                <a:cs typeface="Arial"/>
              </a:rPr>
              <a:t>SparkContext</a:t>
            </a:r>
            <a:r>
              <a:rPr lang="en-US" sz="1200" spc="-30" dirty="0" smtClean="0">
                <a:latin typeface="Arial"/>
                <a:cs typeface="Arial"/>
              </a:rPr>
              <a:t>, </a:t>
            </a:r>
            <a:r>
              <a:rPr lang="en-US" sz="1200" spc="-25" dirty="0" smtClean="0">
                <a:latin typeface="Arial"/>
                <a:cs typeface="Arial"/>
              </a:rPr>
              <a:t>which </a:t>
            </a:r>
            <a:r>
              <a:rPr lang="en-US" sz="1200" spc="-15" dirty="0" smtClean="0">
                <a:latin typeface="Arial"/>
                <a:cs typeface="Arial"/>
              </a:rPr>
              <a:t>in </a:t>
            </a:r>
            <a:r>
              <a:rPr lang="en-US" sz="1200" spc="-30" dirty="0" smtClean="0">
                <a:latin typeface="Arial"/>
                <a:cs typeface="Arial"/>
              </a:rPr>
              <a:t>this </a:t>
            </a:r>
            <a:r>
              <a:rPr lang="en-US" sz="1200" spc="-25" dirty="0" smtClean="0">
                <a:latin typeface="Arial"/>
                <a:cs typeface="Arial"/>
              </a:rPr>
              <a:t>case, </a:t>
            </a:r>
            <a:r>
              <a:rPr lang="en-US" sz="1200" spc="-30" dirty="0" smtClean="0">
                <a:latin typeface="Arial"/>
                <a:cs typeface="Arial"/>
              </a:rPr>
              <a:t>would </a:t>
            </a:r>
            <a:r>
              <a:rPr lang="en-US" sz="1200" spc="-10" dirty="0" smtClean="0">
                <a:latin typeface="Arial"/>
                <a:cs typeface="Arial"/>
              </a:rPr>
              <a:t>be </a:t>
            </a:r>
            <a:r>
              <a:rPr lang="en-US" sz="1200" spc="-5" dirty="0" smtClean="0">
                <a:latin typeface="Arial"/>
                <a:cs typeface="Arial"/>
              </a:rPr>
              <a:t>a  </a:t>
            </a:r>
            <a:r>
              <a:rPr lang="en-US" sz="1200" spc="-30" dirty="0" err="1" smtClean="0">
                <a:latin typeface="Arial"/>
                <a:cs typeface="Arial"/>
              </a:rPr>
              <a:t>JavaSparkContext</a:t>
            </a:r>
            <a:r>
              <a:rPr lang="en-US" sz="1200" spc="-30" dirty="0" smtClean="0">
                <a:latin typeface="Arial"/>
                <a:cs typeface="Arial"/>
              </a:rPr>
              <a:t>. </a:t>
            </a:r>
            <a:r>
              <a:rPr lang="en-US" sz="1200" spc="-25" dirty="0" smtClean="0">
                <a:latin typeface="Arial"/>
                <a:cs typeface="Arial"/>
              </a:rPr>
              <a:t>Remember, </a:t>
            </a:r>
            <a:r>
              <a:rPr lang="en-US" sz="1200" spc="-30" dirty="0" smtClean="0">
                <a:latin typeface="Arial"/>
                <a:cs typeface="Arial"/>
              </a:rPr>
              <a:t>when </a:t>
            </a:r>
            <a:r>
              <a:rPr lang="en-US" sz="1200" spc="-20" dirty="0" smtClean="0">
                <a:latin typeface="Arial"/>
                <a:cs typeface="Arial"/>
              </a:rPr>
              <a:t>you </a:t>
            </a:r>
            <a:r>
              <a:rPr lang="en-US" sz="1200" spc="-25" dirty="0" smtClean="0">
                <a:latin typeface="Arial"/>
                <a:cs typeface="Arial"/>
              </a:rPr>
              <a:t>imported statements </a:t>
            </a:r>
            <a:r>
              <a:rPr lang="en-US" sz="1200" spc="-5" dirty="0" smtClean="0">
                <a:latin typeface="Arial"/>
                <a:cs typeface="Arial"/>
              </a:rPr>
              <a:t>in </a:t>
            </a:r>
            <a:r>
              <a:rPr lang="en-US" sz="1200" spc="-20" dirty="0" smtClean="0">
                <a:latin typeface="Arial"/>
                <a:cs typeface="Arial"/>
              </a:rPr>
              <a:t>the </a:t>
            </a:r>
            <a:r>
              <a:rPr lang="en-US" sz="1200" spc="-25" dirty="0" smtClean="0">
                <a:latin typeface="Arial"/>
                <a:cs typeface="Arial"/>
              </a:rPr>
              <a:t>program, </a:t>
            </a:r>
            <a:r>
              <a:rPr lang="en-US" sz="1200" spc="-20" dirty="0" smtClean="0">
                <a:latin typeface="Arial"/>
                <a:cs typeface="Arial"/>
              </a:rPr>
              <a:t>you  </a:t>
            </a:r>
            <a:r>
              <a:rPr lang="en-US" sz="1200" spc="-30" dirty="0" smtClean="0">
                <a:latin typeface="Arial"/>
                <a:cs typeface="Arial"/>
              </a:rPr>
              <a:t>imported </a:t>
            </a:r>
            <a:r>
              <a:rPr lang="en-US" sz="1200" spc="-20" dirty="0" smtClean="0">
                <a:latin typeface="Arial"/>
                <a:cs typeface="Arial"/>
              </a:rPr>
              <a:t>the </a:t>
            </a:r>
            <a:r>
              <a:rPr lang="en-US" sz="1200" spc="-30" dirty="0" err="1" smtClean="0">
                <a:latin typeface="Arial"/>
                <a:cs typeface="Arial"/>
              </a:rPr>
              <a:t>JavaSparkContext</a:t>
            </a:r>
            <a:r>
              <a:rPr lang="en-US" sz="1200" spc="-125" dirty="0" smtClean="0">
                <a:latin typeface="Arial"/>
                <a:cs typeface="Arial"/>
              </a:rPr>
              <a:t> </a:t>
            </a:r>
            <a:r>
              <a:rPr lang="en-US" sz="1200" spc="-25" dirty="0" smtClean="0">
                <a:latin typeface="Arial"/>
                <a:cs typeface="Arial"/>
              </a:rPr>
              <a:t>libraries.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39</a:t>
            </a:fld>
            <a:endParaRPr lang="fr-FR"/>
          </a:p>
        </p:txBody>
      </p:sp>
    </p:spTree>
    <p:extLst>
      <p:ext uri="{BB962C8B-B14F-4D97-AF65-F5344CB8AC3E}">
        <p14:creationId xmlns:p14="http://schemas.microsoft.com/office/powerpoint/2010/main" val="3998324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79705">
              <a:lnSpc>
                <a:spcPts val="1630"/>
              </a:lnSpc>
              <a:spcBef>
                <a:spcPts val="620"/>
              </a:spcBef>
            </a:pPr>
            <a:r>
              <a:rPr lang="en-US" sz="1200" spc="-30" dirty="0" smtClean="0">
                <a:latin typeface="Arial"/>
                <a:cs typeface="Arial"/>
              </a:rPr>
              <a:t>Passing functions </a:t>
            </a:r>
            <a:r>
              <a:rPr lang="en-US" sz="1200" spc="-20" dirty="0" smtClean="0">
                <a:latin typeface="Arial"/>
                <a:cs typeface="Arial"/>
              </a:rPr>
              <a:t>to </a:t>
            </a:r>
            <a:r>
              <a:rPr lang="en-US" sz="1200" spc="-25" dirty="0" smtClean="0">
                <a:latin typeface="Arial"/>
                <a:cs typeface="Arial"/>
              </a:rPr>
              <a:t>Spark </a:t>
            </a:r>
            <a:r>
              <a:rPr lang="en-US" sz="1200" spc="-15" dirty="0" smtClean="0">
                <a:latin typeface="Arial"/>
                <a:cs typeface="Arial"/>
              </a:rPr>
              <a:t>is </a:t>
            </a:r>
            <a:r>
              <a:rPr lang="en-US" sz="1200" spc="-25" dirty="0" smtClean="0">
                <a:latin typeface="Arial"/>
                <a:cs typeface="Arial"/>
              </a:rPr>
              <a:t>important </a:t>
            </a:r>
            <a:r>
              <a:rPr lang="en-US" sz="1200" spc="-5" dirty="0" smtClean="0">
                <a:latin typeface="Arial"/>
                <a:cs typeface="Arial"/>
              </a:rPr>
              <a:t>to </a:t>
            </a:r>
            <a:r>
              <a:rPr lang="en-US" sz="1200" spc="-30" dirty="0" smtClean="0">
                <a:latin typeface="Arial"/>
                <a:cs typeface="Arial"/>
              </a:rPr>
              <a:t>understand </a:t>
            </a:r>
            <a:r>
              <a:rPr lang="en-US" sz="1200" spc="-25" dirty="0" smtClean="0">
                <a:latin typeface="Arial"/>
                <a:cs typeface="Arial"/>
              </a:rPr>
              <a:t>as you begin </a:t>
            </a:r>
            <a:r>
              <a:rPr lang="en-US" sz="1200" spc="-20" dirty="0" smtClean="0">
                <a:latin typeface="Arial"/>
                <a:cs typeface="Arial"/>
              </a:rPr>
              <a:t>to </a:t>
            </a:r>
            <a:r>
              <a:rPr lang="en-US" sz="1200" spc="-25" dirty="0" smtClean="0">
                <a:latin typeface="Arial"/>
                <a:cs typeface="Arial"/>
              </a:rPr>
              <a:t>think </a:t>
            </a:r>
            <a:r>
              <a:rPr lang="en-US" sz="1200" spc="-30" dirty="0" smtClean="0">
                <a:latin typeface="Arial"/>
                <a:cs typeface="Arial"/>
              </a:rPr>
              <a:t>about </a:t>
            </a:r>
            <a:r>
              <a:rPr lang="en-US" sz="1200" spc="-25" dirty="0" smtClean="0">
                <a:latin typeface="Arial"/>
                <a:cs typeface="Arial"/>
              </a:rPr>
              <a:t>the  </a:t>
            </a:r>
            <a:r>
              <a:rPr lang="en-US" sz="1200" spc="-30" dirty="0" smtClean="0">
                <a:latin typeface="Arial"/>
                <a:cs typeface="Arial"/>
              </a:rPr>
              <a:t>business </a:t>
            </a:r>
            <a:r>
              <a:rPr lang="en-US" sz="1200" spc="-25" dirty="0" smtClean="0">
                <a:latin typeface="Arial"/>
                <a:cs typeface="Arial"/>
              </a:rPr>
              <a:t>logic </a:t>
            </a:r>
            <a:r>
              <a:rPr lang="en-US" sz="1200" spc="-20" dirty="0" smtClean="0">
                <a:latin typeface="Arial"/>
                <a:cs typeface="Arial"/>
              </a:rPr>
              <a:t>of </a:t>
            </a:r>
            <a:r>
              <a:rPr lang="en-US" sz="1200" spc="-30" dirty="0" smtClean="0">
                <a:latin typeface="Arial"/>
                <a:cs typeface="Arial"/>
              </a:rPr>
              <a:t>your</a:t>
            </a:r>
            <a:r>
              <a:rPr lang="en-US" sz="1200" spc="-80" dirty="0" smtClean="0">
                <a:latin typeface="Arial"/>
                <a:cs typeface="Arial"/>
              </a:rPr>
              <a:t> </a:t>
            </a:r>
            <a:r>
              <a:rPr lang="en-US" sz="1200" spc="-30" dirty="0" smtClean="0">
                <a:latin typeface="Arial"/>
                <a:cs typeface="Arial"/>
              </a:rPr>
              <a:t>application.</a:t>
            </a:r>
            <a:endParaRPr lang="en-US" sz="1200" dirty="0" smtClean="0">
              <a:latin typeface="Arial"/>
              <a:cs typeface="Arial"/>
            </a:endParaRPr>
          </a:p>
          <a:p>
            <a:pPr marL="12700" marR="5080">
              <a:lnSpc>
                <a:spcPct val="95900"/>
              </a:lnSpc>
              <a:spcBef>
                <a:spcPts val="560"/>
              </a:spcBef>
            </a:pPr>
            <a:r>
              <a:rPr lang="en-US" sz="1200" spc="-20" dirty="0" smtClean="0">
                <a:latin typeface="Arial"/>
                <a:cs typeface="Arial"/>
              </a:rPr>
              <a:t>The </a:t>
            </a:r>
            <a:r>
              <a:rPr lang="en-US" sz="1200" spc="-25" dirty="0" smtClean="0">
                <a:latin typeface="Arial"/>
                <a:cs typeface="Arial"/>
              </a:rPr>
              <a:t>design </a:t>
            </a:r>
            <a:r>
              <a:rPr lang="en-US" sz="1200" spc="-20" dirty="0" smtClean="0">
                <a:latin typeface="Arial"/>
                <a:cs typeface="Arial"/>
              </a:rPr>
              <a:t>of </a:t>
            </a:r>
            <a:r>
              <a:rPr lang="en-US" sz="1200" spc="-25" dirty="0" smtClean="0">
                <a:latin typeface="Arial"/>
                <a:cs typeface="Arial"/>
              </a:rPr>
              <a:t>Spark's </a:t>
            </a:r>
            <a:r>
              <a:rPr lang="en-US" sz="1200" spc="-20" dirty="0" smtClean="0">
                <a:latin typeface="Arial"/>
                <a:cs typeface="Arial"/>
              </a:rPr>
              <a:t>API </a:t>
            </a:r>
            <a:r>
              <a:rPr lang="en-US" sz="1200" spc="-25" dirty="0" smtClean="0">
                <a:latin typeface="Arial"/>
                <a:cs typeface="Arial"/>
              </a:rPr>
              <a:t>relies heavily on passing functions </a:t>
            </a:r>
            <a:r>
              <a:rPr lang="en-US" sz="1200" spc="-15" dirty="0" smtClean="0">
                <a:latin typeface="Arial"/>
                <a:cs typeface="Arial"/>
              </a:rPr>
              <a:t>in </a:t>
            </a:r>
            <a:r>
              <a:rPr lang="en-US" sz="1200" spc="-20" dirty="0" smtClean="0">
                <a:latin typeface="Arial"/>
                <a:cs typeface="Arial"/>
              </a:rPr>
              <a:t>the </a:t>
            </a:r>
            <a:r>
              <a:rPr lang="en-US" sz="1200" spc="-25" dirty="0" smtClean="0">
                <a:latin typeface="Arial"/>
                <a:cs typeface="Arial"/>
              </a:rPr>
              <a:t>driver program </a:t>
            </a:r>
            <a:r>
              <a:rPr lang="en-US" sz="1200" spc="-20" dirty="0" smtClean="0">
                <a:latin typeface="Arial"/>
                <a:cs typeface="Arial"/>
              </a:rPr>
              <a:t>to  </a:t>
            </a:r>
            <a:r>
              <a:rPr lang="en-US" sz="1200" spc="-30" dirty="0" smtClean="0">
                <a:latin typeface="Arial"/>
                <a:cs typeface="Arial"/>
              </a:rPr>
              <a:t>run </a:t>
            </a:r>
            <a:r>
              <a:rPr lang="en-US" sz="1200" spc="-25" dirty="0" smtClean="0">
                <a:latin typeface="Arial"/>
                <a:cs typeface="Arial"/>
              </a:rPr>
              <a:t>on</a:t>
            </a:r>
            <a:r>
              <a:rPr lang="en-US" sz="1200" spc="-55" dirty="0" smtClean="0">
                <a:latin typeface="Arial"/>
                <a:cs typeface="Arial"/>
              </a:rPr>
              <a:t> </a:t>
            </a:r>
            <a:r>
              <a:rPr lang="en-US" sz="1200" spc="-15" dirty="0" smtClean="0">
                <a:latin typeface="Arial"/>
                <a:cs typeface="Arial"/>
              </a:rPr>
              <a:t>the</a:t>
            </a:r>
            <a:r>
              <a:rPr lang="en-US" sz="1200" spc="-25" dirty="0" smtClean="0">
                <a:latin typeface="Arial"/>
                <a:cs typeface="Arial"/>
              </a:rPr>
              <a:t> </a:t>
            </a:r>
            <a:r>
              <a:rPr lang="en-US" sz="1200" spc="-30" dirty="0" smtClean="0">
                <a:latin typeface="Arial"/>
                <a:cs typeface="Arial"/>
              </a:rPr>
              <a:t>cluster.</a:t>
            </a:r>
            <a:r>
              <a:rPr lang="en-US" sz="1200" spc="-75" dirty="0" smtClean="0">
                <a:latin typeface="Arial"/>
                <a:cs typeface="Arial"/>
              </a:rPr>
              <a:t> </a:t>
            </a:r>
            <a:r>
              <a:rPr lang="en-US" sz="1200" spc="-10" dirty="0" smtClean="0">
                <a:latin typeface="Arial"/>
                <a:cs typeface="Arial"/>
              </a:rPr>
              <a:t>When</a:t>
            </a:r>
            <a:r>
              <a:rPr lang="en-US" sz="1200" spc="-50" dirty="0" smtClean="0">
                <a:latin typeface="Arial"/>
                <a:cs typeface="Arial"/>
              </a:rPr>
              <a:t> </a:t>
            </a:r>
            <a:r>
              <a:rPr lang="en-US" sz="1200" spc="-5" dirty="0" smtClean="0">
                <a:latin typeface="Arial"/>
                <a:cs typeface="Arial"/>
              </a:rPr>
              <a:t>a</a:t>
            </a:r>
            <a:r>
              <a:rPr lang="en-US" sz="1200" spc="-55" dirty="0" smtClean="0">
                <a:latin typeface="Arial"/>
                <a:cs typeface="Arial"/>
              </a:rPr>
              <a:t> </a:t>
            </a:r>
            <a:r>
              <a:rPr lang="en-US" sz="1200" spc="-15" dirty="0" smtClean="0">
                <a:latin typeface="Arial"/>
                <a:cs typeface="Arial"/>
              </a:rPr>
              <a:t>job</a:t>
            </a:r>
            <a:r>
              <a:rPr lang="en-US" sz="1200" spc="-50"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30" dirty="0" smtClean="0">
                <a:latin typeface="Arial"/>
                <a:cs typeface="Arial"/>
              </a:rPr>
              <a:t>executed,</a:t>
            </a:r>
            <a:r>
              <a:rPr lang="en-US" sz="1200" spc="-4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Spark driver</a:t>
            </a:r>
            <a:r>
              <a:rPr lang="en-US" sz="1200" spc="-50" dirty="0" smtClean="0">
                <a:latin typeface="Arial"/>
                <a:cs typeface="Arial"/>
              </a:rPr>
              <a:t> </a:t>
            </a:r>
            <a:r>
              <a:rPr lang="en-US" sz="1200" spc="-25" dirty="0" smtClean="0">
                <a:latin typeface="Arial"/>
                <a:cs typeface="Arial"/>
              </a:rPr>
              <a:t>needs</a:t>
            </a:r>
            <a:r>
              <a:rPr lang="en-US" sz="1200" spc="-50" dirty="0" smtClean="0">
                <a:latin typeface="Arial"/>
                <a:cs typeface="Arial"/>
              </a:rPr>
              <a:t> </a:t>
            </a:r>
            <a:r>
              <a:rPr lang="en-US" sz="1200" spc="-20" dirty="0" smtClean="0">
                <a:latin typeface="Arial"/>
                <a:cs typeface="Arial"/>
              </a:rPr>
              <a:t>to</a:t>
            </a:r>
            <a:r>
              <a:rPr lang="en-US" sz="1200" spc="-25" dirty="0" smtClean="0">
                <a:latin typeface="Arial"/>
                <a:cs typeface="Arial"/>
              </a:rPr>
              <a:t> </a:t>
            </a:r>
            <a:r>
              <a:rPr lang="en-US" sz="1200" spc="-30" dirty="0" smtClean="0">
                <a:latin typeface="Arial"/>
                <a:cs typeface="Arial"/>
              </a:rPr>
              <a:t>tell</a:t>
            </a:r>
            <a:r>
              <a:rPr lang="en-US" sz="1200" spc="-45" dirty="0" smtClean="0">
                <a:latin typeface="Arial"/>
                <a:cs typeface="Arial"/>
              </a:rPr>
              <a:t> </a:t>
            </a:r>
            <a:r>
              <a:rPr lang="en-US" sz="1200" spc="-25" dirty="0" smtClean="0">
                <a:latin typeface="Arial"/>
                <a:cs typeface="Arial"/>
              </a:rPr>
              <a:t>its</a:t>
            </a:r>
            <a:r>
              <a:rPr lang="en-US" sz="1200" spc="-15" dirty="0" smtClean="0">
                <a:latin typeface="Arial"/>
                <a:cs typeface="Arial"/>
              </a:rPr>
              <a:t> </a:t>
            </a:r>
            <a:r>
              <a:rPr lang="en-US" sz="1200" spc="-25" dirty="0" smtClean="0">
                <a:latin typeface="Arial"/>
                <a:cs typeface="Arial"/>
              </a:rPr>
              <a:t>worker</a:t>
            </a:r>
            <a:r>
              <a:rPr lang="en-US" sz="1200" spc="-55" dirty="0" smtClean="0">
                <a:latin typeface="Arial"/>
                <a:cs typeface="Arial"/>
              </a:rPr>
              <a:t> </a:t>
            </a:r>
            <a:r>
              <a:rPr lang="en-US" sz="1200" spc="-20" dirty="0" smtClean="0">
                <a:latin typeface="Arial"/>
                <a:cs typeface="Arial"/>
              </a:rPr>
              <a:t>how  to </a:t>
            </a:r>
            <a:r>
              <a:rPr lang="en-US" sz="1200" spc="-25" dirty="0" smtClean="0">
                <a:latin typeface="Arial"/>
                <a:cs typeface="Arial"/>
              </a:rPr>
              <a:t>process </a:t>
            </a:r>
            <a:r>
              <a:rPr lang="en-US" sz="1200" spc="-20" dirty="0" smtClean="0">
                <a:latin typeface="Arial"/>
                <a:cs typeface="Arial"/>
              </a:rPr>
              <a:t>the</a:t>
            </a:r>
            <a:r>
              <a:rPr lang="en-US" sz="1200" spc="-135"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12700">
              <a:lnSpc>
                <a:spcPct val="100000"/>
              </a:lnSpc>
              <a:spcBef>
                <a:spcPts val="730"/>
              </a:spcBef>
            </a:pPr>
            <a:r>
              <a:rPr lang="en-US" sz="1200" spc="-30" dirty="0" smtClean="0">
                <a:latin typeface="Arial"/>
                <a:cs typeface="Arial"/>
              </a:rPr>
              <a:t>There are </a:t>
            </a:r>
            <a:r>
              <a:rPr lang="en-US" sz="1200" spc="-25" dirty="0" smtClean="0">
                <a:latin typeface="Arial"/>
                <a:cs typeface="Arial"/>
              </a:rPr>
              <a:t>three </a:t>
            </a:r>
            <a:r>
              <a:rPr lang="en-US" sz="1200" spc="-30" dirty="0" smtClean="0">
                <a:latin typeface="Arial"/>
                <a:cs typeface="Arial"/>
              </a:rPr>
              <a:t>methods </a:t>
            </a:r>
            <a:r>
              <a:rPr lang="en-US" sz="1200" spc="-20" dirty="0" smtClean="0">
                <a:latin typeface="Arial"/>
                <a:cs typeface="Arial"/>
              </a:rPr>
              <a:t>that </a:t>
            </a:r>
            <a:r>
              <a:rPr lang="en-US" sz="1200" spc="-35" dirty="0" smtClean="0">
                <a:latin typeface="Arial"/>
                <a:cs typeface="Arial"/>
              </a:rPr>
              <a:t>you </a:t>
            </a:r>
            <a:r>
              <a:rPr lang="en-US" sz="1200" spc="-25" dirty="0" smtClean="0">
                <a:latin typeface="Arial"/>
                <a:cs typeface="Arial"/>
              </a:rPr>
              <a:t>can </a:t>
            </a:r>
            <a:r>
              <a:rPr lang="en-US" sz="1200" spc="-15" dirty="0" smtClean="0">
                <a:latin typeface="Arial"/>
                <a:cs typeface="Arial"/>
              </a:rPr>
              <a:t>use </a:t>
            </a:r>
            <a:r>
              <a:rPr lang="en-US" sz="1200" spc="-20" dirty="0" smtClean="0">
                <a:latin typeface="Arial"/>
                <a:cs typeface="Arial"/>
              </a:rPr>
              <a:t>to </a:t>
            </a:r>
            <a:r>
              <a:rPr lang="en-US" sz="1200" spc="-30" dirty="0" smtClean="0">
                <a:latin typeface="Arial"/>
                <a:cs typeface="Arial"/>
              </a:rPr>
              <a:t>pass</a:t>
            </a:r>
            <a:r>
              <a:rPr lang="en-US" sz="1200" spc="-125" dirty="0" smtClean="0">
                <a:latin typeface="Arial"/>
                <a:cs typeface="Arial"/>
              </a:rPr>
              <a:t> </a:t>
            </a:r>
            <a:r>
              <a:rPr lang="en-US" sz="1200" spc="-30" dirty="0" smtClean="0">
                <a:latin typeface="Arial"/>
                <a:cs typeface="Arial"/>
              </a:rPr>
              <a:t>functions.</a:t>
            </a:r>
            <a:endParaRPr lang="en-US" sz="1200" dirty="0" smtClean="0">
              <a:latin typeface="Arial"/>
              <a:cs typeface="Arial"/>
            </a:endParaRPr>
          </a:p>
          <a:p>
            <a:pPr marL="586105" marR="36830" indent="-344805">
              <a:lnSpc>
                <a:spcPct val="96100"/>
              </a:lnSpc>
              <a:spcBef>
                <a:spcPts val="690"/>
              </a:spcBef>
              <a:buFont typeface="Symbol"/>
              <a:buChar char=""/>
              <a:tabLst>
                <a:tab pos="586105" algn="l"/>
                <a:tab pos="586740" algn="l"/>
              </a:tabLst>
            </a:pPr>
            <a:r>
              <a:rPr lang="en-US" sz="1200" spc="-20" dirty="0" smtClean="0">
                <a:latin typeface="Arial"/>
                <a:cs typeface="Arial"/>
              </a:rPr>
              <a:t>The </a:t>
            </a:r>
            <a:r>
              <a:rPr lang="en-US" sz="1200" spc="-25" dirty="0" smtClean="0">
                <a:latin typeface="Arial"/>
                <a:cs typeface="Arial"/>
              </a:rPr>
              <a:t>first </a:t>
            </a:r>
            <a:r>
              <a:rPr lang="en-US" sz="1200" spc="-20" dirty="0" smtClean="0">
                <a:latin typeface="Arial"/>
                <a:cs typeface="Arial"/>
              </a:rPr>
              <a:t>method to </a:t>
            </a:r>
            <a:r>
              <a:rPr lang="en-US" sz="1200" spc="-25" dirty="0" smtClean="0">
                <a:latin typeface="Arial"/>
                <a:cs typeface="Arial"/>
              </a:rPr>
              <a:t>do this </a:t>
            </a:r>
            <a:r>
              <a:rPr lang="en-US" sz="1200" spc="-15" dirty="0" smtClean="0">
                <a:latin typeface="Arial"/>
                <a:cs typeface="Arial"/>
              </a:rPr>
              <a:t>is </a:t>
            </a:r>
            <a:r>
              <a:rPr lang="en-US" sz="1200" spc="-25" dirty="0" smtClean="0">
                <a:latin typeface="Arial"/>
                <a:cs typeface="Arial"/>
              </a:rPr>
              <a:t>using </a:t>
            </a:r>
            <a:r>
              <a:rPr lang="en-US" sz="1200" spc="-10" dirty="0" smtClean="0">
                <a:latin typeface="Arial"/>
                <a:cs typeface="Arial"/>
              </a:rPr>
              <a:t>an </a:t>
            </a:r>
            <a:r>
              <a:rPr lang="en-US" sz="1200" spc="-25" dirty="0" smtClean="0">
                <a:latin typeface="Arial"/>
                <a:cs typeface="Arial"/>
              </a:rPr>
              <a:t>anonymous </a:t>
            </a:r>
            <a:r>
              <a:rPr lang="en-US" sz="1200" spc="-30" dirty="0" smtClean="0">
                <a:latin typeface="Arial"/>
                <a:cs typeface="Arial"/>
              </a:rPr>
              <a:t>function </a:t>
            </a:r>
            <a:r>
              <a:rPr lang="en-US" sz="1200" spc="-25" dirty="0" smtClean="0">
                <a:latin typeface="Arial"/>
                <a:cs typeface="Arial"/>
              </a:rPr>
              <a:t>syntax. You </a:t>
            </a:r>
            <a:r>
              <a:rPr lang="en-US" sz="1200" spc="-10" dirty="0" smtClean="0">
                <a:latin typeface="Arial"/>
                <a:cs typeface="Arial"/>
              </a:rPr>
              <a:t>saw  </a:t>
            </a:r>
            <a:r>
              <a:rPr lang="en-US" sz="1200" spc="-30" dirty="0" smtClean="0">
                <a:latin typeface="Arial"/>
                <a:cs typeface="Arial"/>
              </a:rPr>
              <a:t>briefly what </a:t>
            </a:r>
            <a:r>
              <a:rPr lang="en-US" sz="1200" spc="-25" dirty="0" smtClean="0">
                <a:latin typeface="Arial"/>
                <a:cs typeface="Arial"/>
              </a:rPr>
              <a:t>an anonymous function </a:t>
            </a:r>
            <a:r>
              <a:rPr lang="en-US" sz="1200" spc="-15" dirty="0" smtClean="0">
                <a:latin typeface="Arial"/>
                <a:cs typeface="Arial"/>
              </a:rPr>
              <a:t>is </a:t>
            </a:r>
            <a:r>
              <a:rPr lang="en-US" sz="1200" spc="-5" dirty="0" smtClean="0">
                <a:latin typeface="Arial"/>
                <a:cs typeface="Arial"/>
              </a:rPr>
              <a:t>in </a:t>
            </a:r>
            <a:r>
              <a:rPr lang="en-US" sz="1200" spc="-15" dirty="0" smtClean="0">
                <a:latin typeface="Arial"/>
                <a:cs typeface="Arial"/>
              </a:rPr>
              <a:t>the </a:t>
            </a:r>
            <a:r>
              <a:rPr lang="en-US" sz="1200" spc="-20" dirty="0" smtClean="0">
                <a:latin typeface="Arial"/>
                <a:cs typeface="Arial"/>
              </a:rPr>
              <a:t>first </a:t>
            </a:r>
            <a:r>
              <a:rPr lang="en-US" sz="1200" spc="-25" dirty="0" smtClean="0">
                <a:latin typeface="Arial"/>
                <a:cs typeface="Arial"/>
              </a:rPr>
              <a:t>lesson. This </a:t>
            </a:r>
            <a:r>
              <a:rPr lang="en-US" sz="1200" spc="-15" dirty="0" smtClean="0">
                <a:latin typeface="Arial"/>
                <a:cs typeface="Arial"/>
              </a:rPr>
              <a:t>is </a:t>
            </a:r>
            <a:r>
              <a:rPr lang="en-US" sz="1200" spc="-25" dirty="0" smtClean="0">
                <a:latin typeface="Arial"/>
                <a:cs typeface="Arial"/>
              </a:rPr>
              <a:t>useful </a:t>
            </a:r>
            <a:r>
              <a:rPr lang="en-US" sz="1200" spc="-30" dirty="0" smtClean="0">
                <a:latin typeface="Arial"/>
                <a:cs typeface="Arial"/>
              </a:rPr>
              <a:t>for </a:t>
            </a:r>
            <a:r>
              <a:rPr lang="en-US" sz="1200" spc="-25" dirty="0" smtClean="0">
                <a:latin typeface="Arial"/>
                <a:cs typeface="Arial"/>
              </a:rPr>
              <a:t>short  </a:t>
            </a:r>
            <a:r>
              <a:rPr lang="en-US" sz="1200" spc="-30" dirty="0" smtClean="0">
                <a:latin typeface="Arial"/>
                <a:cs typeface="Arial"/>
              </a:rPr>
              <a:t>pieces </a:t>
            </a:r>
            <a:r>
              <a:rPr lang="en-US" sz="1200" spc="-20" dirty="0" smtClean="0">
                <a:latin typeface="Arial"/>
                <a:cs typeface="Arial"/>
              </a:rPr>
              <a:t>of code. For </a:t>
            </a:r>
            <a:r>
              <a:rPr lang="en-US" sz="1200" spc="-25" dirty="0" smtClean="0">
                <a:latin typeface="Arial"/>
                <a:cs typeface="Arial"/>
              </a:rPr>
              <a:t>example, here </a:t>
            </a:r>
            <a:r>
              <a:rPr lang="en-US" sz="1200" spc="-30" dirty="0" smtClean="0">
                <a:latin typeface="Arial"/>
                <a:cs typeface="Arial"/>
              </a:rPr>
              <a:t>we define </a:t>
            </a:r>
            <a:r>
              <a:rPr lang="en-US" sz="1200" spc="-15" dirty="0" smtClean="0">
                <a:latin typeface="Arial"/>
                <a:cs typeface="Arial"/>
              </a:rPr>
              <a:t>the </a:t>
            </a:r>
            <a:r>
              <a:rPr lang="en-US" sz="1200" spc="-30" dirty="0" smtClean="0">
                <a:latin typeface="Arial"/>
                <a:cs typeface="Arial"/>
              </a:rPr>
              <a:t>anonymous function </a:t>
            </a:r>
            <a:r>
              <a:rPr lang="en-US" sz="1200" spc="-25" dirty="0" smtClean="0">
                <a:latin typeface="Arial"/>
                <a:cs typeface="Arial"/>
              </a:rPr>
              <a:t>that takes  </a:t>
            </a:r>
            <a:r>
              <a:rPr lang="en-US" sz="1200" spc="-15" dirty="0" smtClean="0">
                <a:latin typeface="Arial"/>
                <a:cs typeface="Arial"/>
              </a:rPr>
              <a:t>in </a:t>
            </a:r>
            <a:r>
              <a:rPr lang="en-US" sz="1200" spc="-5" dirty="0" smtClean="0">
                <a:latin typeface="Arial"/>
                <a:cs typeface="Arial"/>
              </a:rPr>
              <a:t>a </a:t>
            </a:r>
            <a:r>
              <a:rPr lang="en-US" sz="1200" spc="-30" dirty="0" smtClean="0">
                <a:latin typeface="Arial"/>
                <a:cs typeface="Arial"/>
              </a:rPr>
              <a:t>parameter </a:t>
            </a:r>
            <a:r>
              <a:rPr lang="en-US" sz="1200" spc="-5" dirty="0" smtClean="0">
                <a:latin typeface="Arial"/>
                <a:cs typeface="Arial"/>
              </a:rPr>
              <a:t>x </a:t>
            </a:r>
            <a:r>
              <a:rPr lang="en-US" sz="1200" spc="-20" dirty="0" smtClean="0">
                <a:latin typeface="Arial"/>
                <a:cs typeface="Arial"/>
              </a:rPr>
              <a:t>of type </a:t>
            </a:r>
            <a:r>
              <a:rPr lang="en-US" sz="1200" spc="-25" dirty="0" err="1" smtClean="0">
                <a:latin typeface="Arial"/>
                <a:cs typeface="Arial"/>
              </a:rPr>
              <a:t>Int</a:t>
            </a:r>
            <a:r>
              <a:rPr lang="en-US" sz="1200" spc="-25" dirty="0" smtClean="0">
                <a:latin typeface="Arial"/>
                <a:cs typeface="Arial"/>
              </a:rPr>
              <a:t> </a:t>
            </a:r>
            <a:r>
              <a:rPr lang="en-US" sz="1200" spc="-20" dirty="0" smtClean="0">
                <a:latin typeface="Arial"/>
                <a:cs typeface="Arial"/>
              </a:rPr>
              <a:t>and </a:t>
            </a:r>
            <a:r>
              <a:rPr lang="en-US" sz="1200" spc="-30" dirty="0" smtClean="0">
                <a:latin typeface="Arial"/>
                <a:cs typeface="Arial"/>
              </a:rPr>
              <a:t>add </a:t>
            </a:r>
            <a:r>
              <a:rPr lang="en-US" sz="1200" spc="-20" dirty="0" smtClean="0">
                <a:latin typeface="Arial"/>
                <a:cs typeface="Arial"/>
              </a:rPr>
              <a:t>one </a:t>
            </a:r>
            <a:r>
              <a:rPr lang="en-US" sz="1200" spc="-5" dirty="0" smtClean="0">
                <a:latin typeface="Arial"/>
                <a:cs typeface="Arial"/>
              </a:rPr>
              <a:t>to </a:t>
            </a:r>
            <a:r>
              <a:rPr lang="en-US" sz="1200" spc="-20" dirty="0" smtClean="0">
                <a:latin typeface="Arial"/>
                <a:cs typeface="Arial"/>
              </a:rPr>
              <a:t>it. </a:t>
            </a:r>
            <a:r>
              <a:rPr lang="en-US" sz="1200" spc="-30" dirty="0" smtClean="0">
                <a:latin typeface="Arial"/>
                <a:cs typeface="Arial"/>
              </a:rPr>
              <a:t>Essentially, </a:t>
            </a:r>
            <a:r>
              <a:rPr lang="en-US" sz="1200" spc="-25" dirty="0" smtClean="0">
                <a:latin typeface="Arial"/>
                <a:cs typeface="Arial"/>
              </a:rPr>
              <a:t>anonymous functions  </a:t>
            </a:r>
            <a:r>
              <a:rPr lang="en-US" sz="1200" spc="-30" dirty="0" smtClean="0">
                <a:latin typeface="Arial"/>
                <a:cs typeface="Arial"/>
              </a:rPr>
              <a:t>are </a:t>
            </a:r>
            <a:r>
              <a:rPr lang="en-US" sz="1200" spc="-25" dirty="0" smtClean="0">
                <a:latin typeface="Arial"/>
                <a:cs typeface="Arial"/>
              </a:rPr>
              <a:t>useful </a:t>
            </a:r>
            <a:r>
              <a:rPr lang="en-US" sz="1200" spc="-20" dirty="0" smtClean="0">
                <a:latin typeface="Arial"/>
                <a:cs typeface="Arial"/>
              </a:rPr>
              <a:t>for </a:t>
            </a:r>
            <a:r>
              <a:rPr lang="en-US" sz="1200" spc="-25" dirty="0" smtClean="0">
                <a:latin typeface="Arial"/>
                <a:cs typeface="Arial"/>
              </a:rPr>
              <a:t>one-time </a:t>
            </a:r>
            <a:r>
              <a:rPr lang="en-US" sz="1200" spc="-15" dirty="0" smtClean="0">
                <a:latin typeface="Arial"/>
                <a:cs typeface="Arial"/>
              </a:rPr>
              <a:t>use </a:t>
            </a:r>
            <a:r>
              <a:rPr lang="en-US" sz="1200" spc="-20" dirty="0" smtClean="0">
                <a:latin typeface="Arial"/>
                <a:cs typeface="Arial"/>
              </a:rPr>
              <a:t>of </a:t>
            </a:r>
            <a:r>
              <a:rPr lang="en-US" sz="1200" spc="-25" dirty="0" smtClean="0">
                <a:latin typeface="Arial"/>
                <a:cs typeface="Arial"/>
              </a:rPr>
              <a:t>the function. </a:t>
            </a:r>
            <a:r>
              <a:rPr lang="en-US" sz="1200" spc="-30" dirty="0" smtClean="0">
                <a:latin typeface="Arial"/>
                <a:cs typeface="Arial"/>
              </a:rPr>
              <a:t>In </a:t>
            </a:r>
            <a:r>
              <a:rPr lang="en-US" sz="1200" spc="-25" dirty="0" smtClean="0">
                <a:latin typeface="Arial"/>
                <a:cs typeface="Arial"/>
              </a:rPr>
              <a:t>other words, you do </a:t>
            </a:r>
            <a:r>
              <a:rPr lang="en-US" sz="1200" spc="-20" dirty="0" smtClean="0">
                <a:latin typeface="Arial"/>
                <a:cs typeface="Arial"/>
              </a:rPr>
              <a:t>not </a:t>
            </a:r>
            <a:r>
              <a:rPr lang="en-US" sz="1200" spc="-25" dirty="0" smtClean="0">
                <a:latin typeface="Arial"/>
                <a:cs typeface="Arial"/>
              </a:rPr>
              <a:t>need </a:t>
            </a:r>
            <a:r>
              <a:rPr lang="en-US" sz="1200" spc="-20" dirty="0" smtClean="0">
                <a:latin typeface="Arial"/>
                <a:cs typeface="Arial"/>
              </a:rPr>
              <a:t>to  </a:t>
            </a:r>
            <a:r>
              <a:rPr lang="en-US" sz="1200" spc="-30" dirty="0" smtClean="0">
                <a:latin typeface="Arial"/>
                <a:cs typeface="Arial"/>
              </a:rPr>
              <a:t>explicitly define </a:t>
            </a:r>
            <a:r>
              <a:rPr lang="en-US" sz="1200" spc="-15" dirty="0" smtClean="0">
                <a:latin typeface="Arial"/>
                <a:cs typeface="Arial"/>
              </a:rPr>
              <a:t>the </a:t>
            </a:r>
            <a:r>
              <a:rPr lang="en-US" sz="1200" spc="-25" dirty="0" smtClean="0">
                <a:latin typeface="Arial"/>
                <a:cs typeface="Arial"/>
              </a:rPr>
              <a:t>function </a:t>
            </a:r>
            <a:r>
              <a:rPr lang="en-US" sz="1200" spc="-5" dirty="0" smtClean="0">
                <a:latin typeface="Arial"/>
                <a:cs typeface="Arial"/>
              </a:rPr>
              <a:t>to </a:t>
            </a:r>
            <a:r>
              <a:rPr lang="en-US" sz="1200" spc="-15" dirty="0" smtClean="0">
                <a:latin typeface="Arial"/>
                <a:cs typeface="Arial"/>
              </a:rPr>
              <a:t>use </a:t>
            </a:r>
            <a:r>
              <a:rPr lang="en-US" sz="1200" spc="-20" dirty="0" smtClean="0">
                <a:latin typeface="Arial"/>
                <a:cs typeface="Arial"/>
              </a:rPr>
              <a:t>it. </a:t>
            </a:r>
            <a:r>
              <a:rPr lang="en-US" sz="1200" spc="-25" dirty="0" smtClean="0">
                <a:latin typeface="Arial"/>
                <a:cs typeface="Arial"/>
              </a:rPr>
              <a:t>You </a:t>
            </a:r>
            <a:r>
              <a:rPr lang="en-US" sz="1200" spc="-30" dirty="0" smtClean="0">
                <a:latin typeface="Arial"/>
                <a:cs typeface="Arial"/>
              </a:rPr>
              <a:t>define </a:t>
            </a:r>
            <a:r>
              <a:rPr lang="en-US" sz="1200" spc="-10" dirty="0" smtClean="0">
                <a:latin typeface="Arial"/>
                <a:cs typeface="Arial"/>
              </a:rPr>
              <a:t>as </a:t>
            </a:r>
            <a:r>
              <a:rPr lang="en-US" sz="1200" spc="-25" dirty="0" smtClean="0">
                <a:latin typeface="Arial"/>
                <a:cs typeface="Arial"/>
              </a:rPr>
              <a:t>you </a:t>
            </a:r>
            <a:r>
              <a:rPr lang="en-US" sz="1200" spc="-20" dirty="0" smtClean="0">
                <a:latin typeface="Arial"/>
                <a:cs typeface="Arial"/>
              </a:rPr>
              <a:t>go. </a:t>
            </a:r>
            <a:r>
              <a:rPr lang="en-US" sz="1200" spc="-25" dirty="0" smtClean="0">
                <a:latin typeface="Arial"/>
                <a:cs typeface="Arial"/>
              </a:rPr>
              <a:t>Again, </a:t>
            </a:r>
            <a:r>
              <a:rPr lang="en-US" sz="1200" spc="-15" dirty="0" smtClean="0">
                <a:latin typeface="Arial"/>
                <a:cs typeface="Arial"/>
              </a:rPr>
              <a:t>the </a:t>
            </a:r>
            <a:r>
              <a:rPr lang="en-US" sz="1200" spc="-20" dirty="0" smtClean="0">
                <a:latin typeface="Arial"/>
                <a:cs typeface="Arial"/>
              </a:rPr>
              <a:t>left side  of the =&gt; are </a:t>
            </a:r>
            <a:r>
              <a:rPr lang="en-US" sz="1200" spc="-30" dirty="0" smtClean="0">
                <a:latin typeface="Arial"/>
                <a:cs typeface="Arial"/>
              </a:rPr>
              <a:t>the parameters </a:t>
            </a:r>
            <a:r>
              <a:rPr lang="en-US" sz="1200" spc="-20" dirty="0" smtClean="0">
                <a:latin typeface="Arial"/>
                <a:cs typeface="Arial"/>
              </a:rPr>
              <a:t>or </a:t>
            </a:r>
            <a:r>
              <a:rPr lang="en-US" sz="1200" spc="-15" dirty="0" smtClean="0">
                <a:latin typeface="Arial"/>
                <a:cs typeface="Arial"/>
              </a:rPr>
              <a:t>the </a:t>
            </a:r>
            <a:r>
              <a:rPr lang="en-US" sz="1200" spc="-30" dirty="0" smtClean="0">
                <a:latin typeface="Arial"/>
                <a:cs typeface="Arial"/>
              </a:rPr>
              <a:t>argument. </a:t>
            </a:r>
            <a:r>
              <a:rPr lang="en-US" sz="1200" spc="-20" dirty="0" smtClean="0">
                <a:latin typeface="Arial"/>
                <a:cs typeface="Arial"/>
              </a:rPr>
              <a:t>The </a:t>
            </a:r>
            <a:r>
              <a:rPr lang="en-US" sz="1200" spc="-25" dirty="0" smtClean="0">
                <a:latin typeface="Arial"/>
                <a:cs typeface="Arial"/>
              </a:rPr>
              <a:t>right </a:t>
            </a:r>
            <a:r>
              <a:rPr lang="en-US" sz="1200" spc="-20" dirty="0" smtClean="0">
                <a:latin typeface="Arial"/>
                <a:cs typeface="Arial"/>
              </a:rPr>
              <a:t>side of </a:t>
            </a:r>
            <a:r>
              <a:rPr lang="en-US" sz="1200" spc="-30" dirty="0" smtClean="0">
                <a:latin typeface="Arial"/>
                <a:cs typeface="Arial"/>
              </a:rPr>
              <a:t>the </a:t>
            </a:r>
            <a:r>
              <a:rPr lang="en-US" sz="1200" spc="-20" dirty="0" smtClean="0">
                <a:latin typeface="Arial"/>
                <a:cs typeface="Arial"/>
              </a:rPr>
              <a:t>=&gt; </a:t>
            </a:r>
            <a:r>
              <a:rPr lang="en-US" sz="1200" spc="-15" dirty="0" smtClean="0">
                <a:latin typeface="Arial"/>
                <a:cs typeface="Arial"/>
              </a:rPr>
              <a:t>is the  </a:t>
            </a:r>
            <a:r>
              <a:rPr lang="en-US" sz="1200" spc="-25" dirty="0" smtClean="0">
                <a:latin typeface="Arial"/>
                <a:cs typeface="Arial"/>
              </a:rPr>
              <a:t>body </a:t>
            </a:r>
            <a:r>
              <a:rPr lang="en-US" sz="1200" spc="-20" dirty="0" smtClean="0">
                <a:latin typeface="Arial"/>
                <a:cs typeface="Arial"/>
              </a:rPr>
              <a:t>of </a:t>
            </a:r>
            <a:r>
              <a:rPr lang="en-US" sz="1200" spc="-15" dirty="0" smtClean="0">
                <a:latin typeface="Arial"/>
                <a:cs typeface="Arial"/>
              </a:rPr>
              <a:t>the</a:t>
            </a:r>
            <a:r>
              <a:rPr lang="en-US" sz="1200" spc="-125" dirty="0" smtClean="0">
                <a:latin typeface="Arial"/>
                <a:cs typeface="Arial"/>
              </a:rPr>
              <a:t> </a:t>
            </a:r>
            <a:r>
              <a:rPr lang="en-US" sz="1200" spc="-25" dirty="0" smtClean="0">
                <a:latin typeface="Arial"/>
                <a:cs typeface="Arial"/>
              </a:rPr>
              <a:t>function.</a:t>
            </a:r>
            <a:endParaRPr lang="en-US" sz="1200" dirty="0" smtClean="0">
              <a:latin typeface="Arial"/>
              <a:cs typeface="Arial"/>
            </a:endParaRPr>
          </a:p>
          <a:p>
            <a:pPr marL="586105" marR="5080" indent="-344805">
              <a:lnSpc>
                <a:spcPct val="95900"/>
              </a:lnSpc>
              <a:spcBef>
                <a:spcPts val="700"/>
              </a:spcBef>
              <a:buFont typeface="Symbol"/>
              <a:buChar char=""/>
              <a:tabLst>
                <a:tab pos="586105" algn="l"/>
                <a:tab pos="586740" algn="l"/>
              </a:tabLst>
            </a:pPr>
            <a:r>
              <a:rPr lang="en-US" sz="1200" spc="-30" dirty="0" smtClean="0">
                <a:latin typeface="Arial"/>
                <a:cs typeface="Arial"/>
              </a:rPr>
              <a:t>Another </a:t>
            </a:r>
            <a:r>
              <a:rPr lang="en-US" sz="1200" spc="-25" dirty="0" smtClean="0">
                <a:latin typeface="Arial"/>
                <a:cs typeface="Arial"/>
              </a:rPr>
              <a:t>method </a:t>
            </a:r>
            <a:r>
              <a:rPr lang="en-US" sz="1200" spc="-20" dirty="0" smtClean="0">
                <a:latin typeface="Arial"/>
                <a:cs typeface="Arial"/>
              </a:rPr>
              <a:t>to </a:t>
            </a:r>
            <a:r>
              <a:rPr lang="en-US" sz="1200" spc="-30" dirty="0" smtClean="0">
                <a:latin typeface="Arial"/>
                <a:cs typeface="Arial"/>
              </a:rPr>
              <a:t>pass </a:t>
            </a:r>
            <a:r>
              <a:rPr lang="en-US" sz="1200" spc="-25" dirty="0" smtClean="0">
                <a:latin typeface="Arial"/>
                <a:cs typeface="Arial"/>
              </a:rPr>
              <a:t>functions </a:t>
            </a:r>
            <a:r>
              <a:rPr lang="en-US" sz="1200" spc="-20" dirty="0" smtClean="0">
                <a:latin typeface="Arial"/>
                <a:cs typeface="Arial"/>
              </a:rPr>
              <a:t>around </a:t>
            </a:r>
            <a:r>
              <a:rPr lang="en-US" sz="1200" spc="-25" dirty="0" smtClean="0">
                <a:latin typeface="Arial"/>
                <a:cs typeface="Arial"/>
              </a:rPr>
              <a:t>Spark </a:t>
            </a:r>
            <a:r>
              <a:rPr lang="en-US" sz="1200" spc="-15" dirty="0" smtClean="0">
                <a:latin typeface="Arial"/>
                <a:cs typeface="Arial"/>
              </a:rPr>
              <a:t>is </a:t>
            </a:r>
            <a:r>
              <a:rPr lang="en-US" sz="1200" spc="-20" dirty="0" smtClean="0">
                <a:latin typeface="Arial"/>
                <a:cs typeface="Arial"/>
              </a:rPr>
              <a:t>to </a:t>
            </a:r>
            <a:r>
              <a:rPr lang="en-US" sz="1200" spc="-15" dirty="0" smtClean="0">
                <a:latin typeface="Arial"/>
                <a:cs typeface="Arial"/>
              </a:rPr>
              <a:t>use </a:t>
            </a:r>
            <a:r>
              <a:rPr lang="en-US" sz="1200" spc="-20" dirty="0" smtClean="0">
                <a:latin typeface="Arial"/>
                <a:cs typeface="Arial"/>
              </a:rPr>
              <a:t>static </a:t>
            </a:r>
            <a:r>
              <a:rPr lang="en-US" sz="1200" spc="-30" dirty="0" smtClean="0">
                <a:latin typeface="Arial"/>
                <a:cs typeface="Arial"/>
              </a:rPr>
              <a:t>methods </a:t>
            </a:r>
            <a:r>
              <a:rPr lang="en-US" sz="1200" spc="-5" dirty="0" smtClean="0">
                <a:latin typeface="Arial"/>
                <a:cs typeface="Arial"/>
              </a:rPr>
              <a:t>in a  </a:t>
            </a:r>
            <a:r>
              <a:rPr lang="en-US" sz="1200" spc="-30" dirty="0" smtClean="0">
                <a:latin typeface="Arial"/>
                <a:cs typeface="Arial"/>
              </a:rPr>
              <a:t>global </a:t>
            </a:r>
            <a:r>
              <a:rPr lang="en-US" sz="1200" spc="-25" dirty="0" smtClean="0">
                <a:latin typeface="Arial"/>
                <a:cs typeface="Arial"/>
              </a:rPr>
              <a:t>singleton </a:t>
            </a:r>
            <a:r>
              <a:rPr lang="en-US" sz="1200" spc="-30" dirty="0" smtClean="0">
                <a:latin typeface="Arial"/>
                <a:cs typeface="Arial"/>
              </a:rPr>
              <a:t>object. </a:t>
            </a:r>
            <a:r>
              <a:rPr lang="en-US" sz="1200" spc="-25" dirty="0" smtClean="0">
                <a:latin typeface="Arial"/>
                <a:cs typeface="Arial"/>
              </a:rPr>
              <a:t>This means that you </a:t>
            </a:r>
            <a:r>
              <a:rPr lang="en-US" sz="1200" spc="-15" dirty="0" smtClean="0">
                <a:latin typeface="Arial"/>
                <a:cs typeface="Arial"/>
              </a:rPr>
              <a:t>can </a:t>
            </a:r>
            <a:r>
              <a:rPr lang="en-US" sz="1200" spc="-25" dirty="0" smtClean="0">
                <a:latin typeface="Arial"/>
                <a:cs typeface="Arial"/>
              </a:rPr>
              <a:t>create </a:t>
            </a:r>
            <a:r>
              <a:rPr lang="en-US" sz="1200" spc="-5" dirty="0" smtClean="0">
                <a:latin typeface="Arial"/>
                <a:cs typeface="Arial"/>
              </a:rPr>
              <a:t>a </a:t>
            </a:r>
            <a:r>
              <a:rPr lang="en-US" sz="1200" spc="-30" dirty="0" smtClean="0">
                <a:latin typeface="Arial"/>
                <a:cs typeface="Arial"/>
              </a:rPr>
              <a:t>global object, </a:t>
            </a:r>
            <a:r>
              <a:rPr lang="en-US" sz="1200" spc="-15" dirty="0" smtClean="0">
                <a:latin typeface="Arial"/>
                <a:cs typeface="Arial"/>
              </a:rPr>
              <a:t>in </a:t>
            </a:r>
            <a:r>
              <a:rPr lang="en-US" sz="1200" spc="-30" dirty="0" smtClean="0">
                <a:latin typeface="Arial"/>
                <a:cs typeface="Arial"/>
              </a:rPr>
              <a:t>the  example, </a:t>
            </a:r>
            <a:r>
              <a:rPr lang="en-US" sz="1200" spc="-5" dirty="0" smtClean="0">
                <a:latin typeface="Arial"/>
                <a:cs typeface="Arial"/>
              </a:rPr>
              <a:t>it </a:t>
            </a:r>
            <a:r>
              <a:rPr lang="en-US" sz="1200" spc="-15" dirty="0" smtClean="0">
                <a:latin typeface="Arial"/>
                <a:cs typeface="Arial"/>
              </a:rPr>
              <a:t>is </a:t>
            </a:r>
            <a:r>
              <a:rPr lang="en-US" sz="1200" spc="-20" dirty="0" smtClean="0">
                <a:latin typeface="Arial"/>
                <a:cs typeface="Arial"/>
              </a:rPr>
              <a:t>the </a:t>
            </a:r>
            <a:r>
              <a:rPr lang="en-US" sz="1200" spc="-25" dirty="0" smtClean="0">
                <a:latin typeface="Arial"/>
                <a:cs typeface="Arial"/>
              </a:rPr>
              <a:t>object </a:t>
            </a:r>
            <a:r>
              <a:rPr lang="en-US" sz="1200" spc="-30" dirty="0" err="1" smtClean="0">
                <a:latin typeface="Arial"/>
                <a:cs typeface="Arial"/>
              </a:rPr>
              <a:t>MyFunctions</a:t>
            </a:r>
            <a:r>
              <a:rPr lang="en-US" sz="1200" spc="-30" dirty="0" smtClean="0">
                <a:latin typeface="Arial"/>
                <a:cs typeface="Arial"/>
              </a:rPr>
              <a:t>. </a:t>
            </a:r>
            <a:r>
              <a:rPr lang="en-US" sz="1200" spc="-25" dirty="0" smtClean="0">
                <a:latin typeface="Arial"/>
                <a:cs typeface="Arial"/>
              </a:rPr>
              <a:t>Inside that </a:t>
            </a:r>
            <a:r>
              <a:rPr lang="en-US" sz="1200" spc="-30" dirty="0" smtClean="0">
                <a:latin typeface="Arial"/>
                <a:cs typeface="Arial"/>
              </a:rPr>
              <a:t>object, </a:t>
            </a:r>
            <a:r>
              <a:rPr lang="en-US" sz="1200" spc="-25" dirty="0" smtClean="0">
                <a:latin typeface="Arial"/>
                <a:cs typeface="Arial"/>
              </a:rPr>
              <a:t>you basically </a:t>
            </a:r>
            <a:r>
              <a:rPr lang="en-US" sz="1200" spc="-30" dirty="0" smtClean="0">
                <a:latin typeface="Arial"/>
                <a:cs typeface="Arial"/>
              </a:rPr>
              <a:t>define </a:t>
            </a:r>
            <a:r>
              <a:rPr lang="en-US" sz="1200" spc="-15" dirty="0" smtClean="0">
                <a:latin typeface="Arial"/>
                <a:cs typeface="Arial"/>
              </a:rPr>
              <a:t>the  </a:t>
            </a:r>
            <a:r>
              <a:rPr lang="en-US" sz="1200" spc="-30" dirty="0" smtClean="0">
                <a:latin typeface="Arial"/>
                <a:cs typeface="Arial"/>
              </a:rPr>
              <a:t>function </a:t>
            </a:r>
            <a:r>
              <a:rPr lang="en-US" sz="1200" spc="-25" dirty="0" smtClean="0">
                <a:latin typeface="Arial"/>
                <a:cs typeface="Arial"/>
              </a:rPr>
              <a:t>func1. </a:t>
            </a:r>
            <a:r>
              <a:rPr lang="en-US" sz="1200" spc="-10" dirty="0" smtClean="0">
                <a:latin typeface="Arial"/>
                <a:cs typeface="Arial"/>
              </a:rPr>
              <a:t>When </a:t>
            </a:r>
            <a:r>
              <a:rPr lang="en-US" sz="1200" spc="-25" dirty="0" smtClean="0">
                <a:latin typeface="Arial"/>
                <a:cs typeface="Arial"/>
              </a:rPr>
              <a:t>the driver </a:t>
            </a:r>
            <a:r>
              <a:rPr lang="en-US" sz="1200" spc="-30" dirty="0" smtClean="0">
                <a:latin typeface="Arial"/>
                <a:cs typeface="Arial"/>
              </a:rPr>
              <a:t>requires </a:t>
            </a:r>
            <a:r>
              <a:rPr lang="en-US" sz="1200" spc="-20" dirty="0" smtClean="0">
                <a:latin typeface="Arial"/>
                <a:cs typeface="Arial"/>
              </a:rPr>
              <a:t>that </a:t>
            </a:r>
            <a:r>
              <a:rPr lang="en-US" sz="1200" spc="-25" dirty="0" smtClean="0">
                <a:latin typeface="Arial"/>
                <a:cs typeface="Arial"/>
              </a:rPr>
              <a:t>function, </a:t>
            </a:r>
            <a:r>
              <a:rPr lang="en-US" sz="1200" spc="-15" dirty="0" smtClean="0">
                <a:latin typeface="Arial"/>
                <a:cs typeface="Arial"/>
              </a:rPr>
              <a:t>it </a:t>
            </a:r>
            <a:r>
              <a:rPr lang="en-US" sz="1200" spc="-25" dirty="0" smtClean="0">
                <a:latin typeface="Arial"/>
                <a:cs typeface="Arial"/>
              </a:rPr>
              <a:t>only </a:t>
            </a:r>
            <a:r>
              <a:rPr lang="en-US" sz="1200" spc="-30" dirty="0" smtClean="0">
                <a:latin typeface="Arial"/>
                <a:cs typeface="Arial"/>
              </a:rPr>
              <a:t>needs </a:t>
            </a:r>
            <a:r>
              <a:rPr lang="en-US" sz="1200" spc="-20" dirty="0" smtClean="0">
                <a:latin typeface="Arial"/>
                <a:cs typeface="Arial"/>
              </a:rPr>
              <a:t>to </a:t>
            </a:r>
            <a:r>
              <a:rPr lang="en-US" sz="1200" spc="-15" dirty="0" smtClean="0">
                <a:latin typeface="Arial"/>
                <a:cs typeface="Arial"/>
              </a:rPr>
              <a:t>send </a:t>
            </a:r>
            <a:r>
              <a:rPr lang="en-US" sz="1200" spc="-20" dirty="0" smtClean="0">
                <a:latin typeface="Arial"/>
                <a:cs typeface="Arial"/>
              </a:rPr>
              <a:t>out  </a:t>
            </a:r>
            <a:r>
              <a:rPr lang="en-US" sz="1200" spc="-25" dirty="0" smtClean="0">
                <a:latin typeface="Arial"/>
                <a:cs typeface="Arial"/>
              </a:rPr>
              <a:t>the object </a:t>
            </a:r>
            <a:r>
              <a:rPr lang="en-US" sz="1200" spc="-5" dirty="0" smtClean="0">
                <a:latin typeface="Arial"/>
                <a:cs typeface="Arial"/>
              </a:rPr>
              <a:t>- </a:t>
            </a:r>
            <a:r>
              <a:rPr lang="en-US" sz="1200" spc="-15" dirty="0" smtClean="0">
                <a:latin typeface="Arial"/>
                <a:cs typeface="Arial"/>
              </a:rPr>
              <a:t>the </a:t>
            </a:r>
            <a:r>
              <a:rPr lang="en-US" sz="1200" spc="-25" dirty="0" smtClean="0">
                <a:latin typeface="Arial"/>
                <a:cs typeface="Arial"/>
              </a:rPr>
              <a:t>worker </a:t>
            </a:r>
            <a:r>
              <a:rPr lang="en-US" sz="1200" spc="-30" dirty="0" smtClean="0">
                <a:latin typeface="Arial"/>
                <a:cs typeface="Arial"/>
              </a:rPr>
              <a:t>will </a:t>
            </a:r>
            <a:r>
              <a:rPr lang="en-US" sz="1200" spc="-25" dirty="0" smtClean="0">
                <a:latin typeface="Arial"/>
                <a:cs typeface="Arial"/>
              </a:rPr>
              <a:t>be </a:t>
            </a:r>
            <a:r>
              <a:rPr lang="en-US" sz="1200" spc="-30" dirty="0" smtClean="0">
                <a:latin typeface="Arial"/>
                <a:cs typeface="Arial"/>
              </a:rPr>
              <a:t>able </a:t>
            </a:r>
            <a:r>
              <a:rPr lang="en-US" sz="1200" spc="-20" dirty="0" smtClean="0">
                <a:latin typeface="Arial"/>
                <a:cs typeface="Arial"/>
              </a:rPr>
              <a:t>to </a:t>
            </a:r>
            <a:r>
              <a:rPr lang="en-US" sz="1200" spc="-25" dirty="0" smtClean="0">
                <a:latin typeface="Arial"/>
                <a:cs typeface="Arial"/>
              </a:rPr>
              <a:t>access </a:t>
            </a:r>
            <a:r>
              <a:rPr lang="en-US" sz="1200" spc="-20" dirty="0" smtClean="0">
                <a:latin typeface="Arial"/>
                <a:cs typeface="Arial"/>
              </a:rPr>
              <a:t>it. In this </a:t>
            </a:r>
            <a:r>
              <a:rPr lang="en-US" sz="1200" spc="-25" dirty="0" smtClean="0">
                <a:latin typeface="Arial"/>
                <a:cs typeface="Arial"/>
              </a:rPr>
              <a:t>case, </a:t>
            </a:r>
            <a:r>
              <a:rPr lang="en-US" sz="1200" spc="-30" dirty="0" smtClean="0">
                <a:latin typeface="Arial"/>
                <a:cs typeface="Arial"/>
              </a:rPr>
              <a:t>when the </a:t>
            </a:r>
            <a:r>
              <a:rPr lang="en-US" sz="1200" spc="-25" dirty="0" smtClean="0">
                <a:latin typeface="Arial"/>
                <a:cs typeface="Arial"/>
              </a:rPr>
              <a:t>driver  </a:t>
            </a:r>
            <a:r>
              <a:rPr lang="en-US" sz="1200" spc="-30" dirty="0" smtClean="0">
                <a:latin typeface="Arial"/>
                <a:cs typeface="Arial"/>
              </a:rPr>
              <a:t>sends </a:t>
            </a:r>
            <a:r>
              <a:rPr lang="en-US" sz="1200" spc="-20" dirty="0" smtClean="0">
                <a:latin typeface="Arial"/>
                <a:cs typeface="Arial"/>
              </a:rPr>
              <a:t>out the </a:t>
            </a:r>
            <a:r>
              <a:rPr lang="en-US" sz="1200" spc="-30" dirty="0" smtClean="0">
                <a:latin typeface="Arial"/>
                <a:cs typeface="Arial"/>
              </a:rPr>
              <a:t>instructions </a:t>
            </a:r>
            <a:r>
              <a:rPr lang="en-US" sz="1200" spc="-20" dirty="0" smtClean="0">
                <a:latin typeface="Arial"/>
                <a:cs typeface="Arial"/>
              </a:rPr>
              <a:t>to </a:t>
            </a:r>
            <a:r>
              <a:rPr lang="en-US" sz="1200" spc="-15" dirty="0" smtClean="0">
                <a:latin typeface="Arial"/>
                <a:cs typeface="Arial"/>
              </a:rPr>
              <a:t>the </a:t>
            </a:r>
            <a:r>
              <a:rPr lang="en-US" sz="1200" spc="-30" dirty="0" smtClean="0">
                <a:latin typeface="Arial"/>
                <a:cs typeface="Arial"/>
              </a:rPr>
              <a:t>worker, </a:t>
            </a:r>
            <a:r>
              <a:rPr lang="en-US" sz="1200" spc="-5" dirty="0" smtClean="0">
                <a:latin typeface="Arial"/>
                <a:cs typeface="Arial"/>
              </a:rPr>
              <a:t>it </a:t>
            </a:r>
            <a:r>
              <a:rPr lang="en-US" sz="1200" spc="-25" dirty="0" smtClean="0">
                <a:latin typeface="Arial"/>
                <a:cs typeface="Arial"/>
              </a:rPr>
              <a:t>just </a:t>
            </a:r>
            <a:r>
              <a:rPr lang="en-US" sz="1200" spc="-20" dirty="0" smtClean="0">
                <a:latin typeface="Arial"/>
                <a:cs typeface="Arial"/>
              </a:rPr>
              <a:t>has </a:t>
            </a:r>
            <a:r>
              <a:rPr lang="en-US" sz="1200" spc="-5" dirty="0" smtClean="0">
                <a:latin typeface="Arial"/>
                <a:cs typeface="Arial"/>
              </a:rPr>
              <a:t>to </a:t>
            </a:r>
            <a:r>
              <a:rPr lang="en-US" sz="1200" spc="-25" dirty="0" smtClean="0">
                <a:latin typeface="Arial"/>
                <a:cs typeface="Arial"/>
              </a:rPr>
              <a:t>send </a:t>
            </a:r>
            <a:r>
              <a:rPr lang="en-US" sz="1200" spc="-30" dirty="0" smtClean="0">
                <a:latin typeface="Arial"/>
                <a:cs typeface="Arial"/>
              </a:rPr>
              <a:t>out the </a:t>
            </a:r>
            <a:r>
              <a:rPr lang="en-US" sz="1200" spc="-25" dirty="0" smtClean="0">
                <a:latin typeface="Arial"/>
                <a:cs typeface="Arial"/>
              </a:rPr>
              <a:t>singleton  object.</a:t>
            </a:r>
            <a:endParaRPr lang="en-US" sz="1200" dirty="0" smtClean="0">
              <a:latin typeface="Arial"/>
              <a:cs typeface="Arial"/>
            </a:endParaRPr>
          </a:p>
          <a:p>
            <a:pPr marL="586105" marR="5715" indent="-344805">
              <a:lnSpc>
                <a:spcPct val="95900"/>
              </a:lnSpc>
              <a:spcBef>
                <a:spcPts val="695"/>
              </a:spcBef>
              <a:buFont typeface="Symbol"/>
              <a:buChar char=""/>
              <a:tabLst>
                <a:tab pos="586105" algn="l"/>
                <a:tab pos="586740" algn="l"/>
              </a:tabLst>
            </a:pPr>
            <a:r>
              <a:rPr lang="en-US" sz="1200" spc="-30" dirty="0" smtClean="0">
                <a:latin typeface="Arial"/>
                <a:cs typeface="Arial"/>
              </a:rPr>
              <a:t>It </a:t>
            </a:r>
            <a:r>
              <a:rPr lang="en-US" sz="1200" spc="-5" dirty="0" smtClean="0">
                <a:latin typeface="Arial"/>
                <a:cs typeface="Arial"/>
              </a:rPr>
              <a:t>is </a:t>
            </a:r>
            <a:r>
              <a:rPr lang="en-US" sz="1200" spc="-30" dirty="0" smtClean="0">
                <a:latin typeface="Arial"/>
                <a:cs typeface="Arial"/>
              </a:rPr>
              <a:t>possible </a:t>
            </a:r>
            <a:r>
              <a:rPr lang="en-US" sz="1200" spc="-20" dirty="0" smtClean="0">
                <a:latin typeface="Arial"/>
                <a:cs typeface="Arial"/>
              </a:rPr>
              <a:t>to </a:t>
            </a:r>
            <a:r>
              <a:rPr lang="en-US" sz="1200" spc="-30" dirty="0" smtClean="0">
                <a:latin typeface="Arial"/>
                <a:cs typeface="Arial"/>
              </a:rPr>
              <a:t>pass reference </a:t>
            </a:r>
            <a:r>
              <a:rPr lang="en-US" sz="1200" spc="-20" dirty="0" smtClean="0">
                <a:latin typeface="Arial"/>
                <a:cs typeface="Arial"/>
              </a:rPr>
              <a:t>to </a:t>
            </a:r>
            <a:r>
              <a:rPr lang="en-US" sz="1200" spc="-5" dirty="0" smtClean="0">
                <a:latin typeface="Arial"/>
                <a:cs typeface="Arial"/>
              </a:rPr>
              <a:t>a </a:t>
            </a:r>
            <a:r>
              <a:rPr lang="en-US" sz="1200" spc="-25" dirty="0" smtClean="0">
                <a:latin typeface="Arial"/>
                <a:cs typeface="Arial"/>
              </a:rPr>
              <a:t>method </a:t>
            </a:r>
            <a:r>
              <a:rPr lang="en-US" sz="1200" spc="-15" dirty="0" smtClean="0">
                <a:latin typeface="Arial"/>
                <a:cs typeface="Arial"/>
              </a:rPr>
              <a:t>in </a:t>
            </a:r>
            <a:r>
              <a:rPr lang="en-US" sz="1200" spc="-5" dirty="0" smtClean="0">
                <a:latin typeface="Arial"/>
                <a:cs typeface="Arial"/>
              </a:rPr>
              <a:t>a </a:t>
            </a:r>
            <a:r>
              <a:rPr lang="en-US" sz="1200" spc="-20" dirty="0" smtClean="0">
                <a:latin typeface="Arial"/>
                <a:cs typeface="Arial"/>
              </a:rPr>
              <a:t>class </a:t>
            </a:r>
            <a:r>
              <a:rPr lang="en-US" sz="1200" spc="-25" dirty="0" smtClean="0">
                <a:latin typeface="Arial"/>
                <a:cs typeface="Arial"/>
              </a:rPr>
              <a:t>instance, </a:t>
            </a:r>
            <a:r>
              <a:rPr lang="en-US" sz="1200" spc="-10" dirty="0" smtClean="0">
                <a:latin typeface="Arial"/>
                <a:cs typeface="Arial"/>
              </a:rPr>
              <a:t>as </a:t>
            </a:r>
            <a:r>
              <a:rPr lang="en-US" sz="1200" spc="-25" dirty="0" smtClean="0">
                <a:latin typeface="Arial"/>
                <a:cs typeface="Arial"/>
              </a:rPr>
              <a:t>opposed </a:t>
            </a:r>
            <a:r>
              <a:rPr lang="en-US" sz="1200" spc="-20" dirty="0" smtClean="0">
                <a:latin typeface="Arial"/>
                <a:cs typeface="Arial"/>
              </a:rPr>
              <a:t>to </a:t>
            </a:r>
            <a:r>
              <a:rPr lang="en-US" sz="1200" spc="-5" dirty="0" smtClean="0">
                <a:latin typeface="Arial"/>
                <a:cs typeface="Arial"/>
              </a:rPr>
              <a:t>a  </a:t>
            </a:r>
            <a:r>
              <a:rPr lang="en-US" sz="1200" spc="-30" dirty="0" smtClean="0">
                <a:latin typeface="Arial"/>
                <a:cs typeface="Arial"/>
              </a:rPr>
              <a:t>singleton object. </a:t>
            </a:r>
            <a:r>
              <a:rPr lang="en-US" sz="1200" spc="-25" dirty="0" smtClean="0">
                <a:latin typeface="Arial"/>
                <a:cs typeface="Arial"/>
              </a:rPr>
              <a:t>This </a:t>
            </a:r>
            <a:r>
              <a:rPr lang="en-US" sz="1200" spc="-30" dirty="0" smtClean="0">
                <a:latin typeface="Arial"/>
                <a:cs typeface="Arial"/>
              </a:rPr>
              <a:t>would </a:t>
            </a:r>
            <a:r>
              <a:rPr lang="en-US" sz="1200" spc="-25" dirty="0" smtClean="0">
                <a:latin typeface="Arial"/>
                <a:cs typeface="Arial"/>
              </a:rPr>
              <a:t>require sending </a:t>
            </a:r>
            <a:r>
              <a:rPr lang="en-US" sz="1200" spc="-20" dirty="0" smtClean="0">
                <a:latin typeface="Arial"/>
                <a:cs typeface="Arial"/>
              </a:rPr>
              <a:t>the </a:t>
            </a:r>
            <a:r>
              <a:rPr lang="en-US" sz="1200" spc="-25" dirty="0" smtClean="0">
                <a:latin typeface="Arial"/>
                <a:cs typeface="Arial"/>
              </a:rPr>
              <a:t>object that contains </a:t>
            </a:r>
            <a:r>
              <a:rPr lang="en-US" sz="1200" spc="-20" dirty="0" smtClean="0">
                <a:latin typeface="Arial"/>
                <a:cs typeface="Arial"/>
              </a:rPr>
              <a:t>the class  </a:t>
            </a:r>
            <a:r>
              <a:rPr lang="en-US" sz="1200" spc="-30" dirty="0" smtClean="0">
                <a:latin typeface="Arial"/>
                <a:cs typeface="Arial"/>
              </a:rPr>
              <a:t>along with the </a:t>
            </a:r>
            <a:r>
              <a:rPr lang="en-US" sz="1200" spc="-25" dirty="0" smtClean="0">
                <a:latin typeface="Arial"/>
                <a:cs typeface="Arial"/>
              </a:rPr>
              <a:t>method. </a:t>
            </a:r>
            <a:r>
              <a:rPr lang="en-US" sz="1200" spc="-15" dirty="0" smtClean="0">
                <a:latin typeface="Arial"/>
                <a:cs typeface="Arial"/>
              </a:rPr>
              <a:t>To </a:t>
            </a:r>
            <a:r>
              <a:rPr lang="en-US" sz="1200" spc="-30" dirty="0" smtClean="0">
                <a:latin typeface="Arial"/>
                <a:cs typeface="Arial"/>
              </a:rPr>
              <a:t>avoid </a:t>
            </a:r>
            <a:r>
              <a:rPr lang="en-US" sz="1200" spc="-25" dirty="0" smtClean="0">
                <a:latin typeface="Arial"/>
                <a:cs typeface="Arial"/>
              </a:rPr>
              <a:t>this </a:t>
            </a:r>
            <a:r>
              <a:rPr lang="en-US" sz="1200" spc="-30" dirty="0" smtClean="0">
                <a:latin typeface="Arial"/>
                <a:cs typeface="Arial"/>
              </a:rPr>
              <a:t>consider </a:t>
            </a:r>
            <a:r>
              <a:rPr lang="en-US" sz="1200" spc="-25" dirty="0" smtClean="0">
                <a:latin typeface="Arial"/>
                <a:cs typeface="Arial"/>
              </a:rPr>
              <a:t>copying </a:t>
            </a:r>
            <a:r>
              <a:rPr lang="en-US" sz="1200" spc="-15" dirty="0" smtClean="0">
                <a:latin typeface="Arial"/>
                <a:cs typeface="Arial"/>
              </a:rPr>
              <a:t>it </a:t>
            </a:r>
            <a:r>
              <a:rPr lang="en-US" sz="1200" spc="-20" dirty="0" smtClean="0">
                <a:latin typeface="Arial"/>
                <a:cs typeface="Arial"/>
              </a:rPr>
              <a:t>to </a:t>
            </a:r>
            <a:r>
              <a:rPr lang="en-US" sz="1200" spc="-5" dirty="0" smtClean="0">
                <a:latin typeface="Arial"/>
                <a:cs typeface="Arial"/>
              </a:rPr>
              <a:t>a </a:t>
            </a:r>
            <a:r>
              <a:rPr lang="en-US" sz="1200" spc="-25" dirty="0" smtClean="0">
                <a:latin typeface="Arial"/>
                <a:cs typeface="Arial"/>
              </a:rPr>
              <a:t>local variable </a:t>
            </a:r>
            <a:r>
              <a:rPr lang="en-US" sz="1200" spc="-30" dirty="0" smtClean="0">
                <a:latin typeface="Arial"/>
                <a:cs typeface="Arial"/>
              </a:rPr>
              <a:t>within  </a:t>
            </a:r>
            <a:r>
              <a:rPr lang="en-US" sz="1200" spc="-25" dirty="0" smtClean="0">
                <a:latin typeface="Arial"/>
                <a:cs typeface="Arial"/>
              </a:rPr>
              <a:t>the function instead </a:t>
            </a:r>
            <a:r>
              <a:rPr lang="en-US" sz="1200" spc="-20" dirty="0" smtClean="0">
                <a:latin typeface="Arial"/>
                <a:cs typeface="Arial"/>
              </a:rPr>
              <a:t>of </a:t>
            </a:r>
            <a:r>
              <a:rPr lang="en-US" sz="1200" spc="-25" dirty="0" smtClean="0">
                <a:latin typeface="Arial"/>
                <a:cs typeface="Arial"/>
              </a:rPr>
              <a:t>accessing </a:t>
            </a:r>
            <a:r>
              <a:rPr lang="en-US" sz="1200" spc="-15" dirty="0" smtClean="0">
                <a:latin typeface="Arial"/>
                <a:cs typeface="Arial"/>
              </a:rPr>
              <a:t>it</a:t>
            </a:r>
            <a:r>
              <a:rPr lang="en-US" sz="1200" spc="-180" dirty="0" smtClean="0">
                <a:latin typeface="Arial"/>
                <a:cs typeface="Arial"/>
              </a:rPr>
              <a:t> </a:t>
            </a:r>
            <a:r>
              <a:rPr lang="en-US" sz="1200" spc="-30" dirty="0" smtClean="0">
                <a:latin typeface="Arial"/>
                <a:cs typeface="Arial"/>
              </a:rPr>
              <a:t>externally.</a:t>
            </a:r>
            <a:endParaRPr lang="en-US" sz="1200" dirty="0" smtClean="0">
              <a:latin typeface="Arial"/>
              <a:cs typeface="Arial"/>
            </a:endParaRPr>
          </a:p>
          <a:p>
            <a:pPr marL="12700" marR="508000">
              <a:lnSpc>
                <a:spcPts val="1610"/>
              </a:lnSpc>
              <a:spcBef>
                <a:spcPts val="645"/>
              </a:spcBef>
            </a:pPr>
            <a:r>
              <a:rPr lang="en-US" sz="1200" spc="-30" dirty="0" smtClean="0">
                <a:latin typeface="Arial"/>
                <a:cs typeface="Arial"/>
              </a:rPr>
              <a:t>Example, </a:t>
            </a:r>
            <a:r>
              <a:rPr lang="en-US" sz="1200" spc="-10" dirty="0" smtClean="0">
                <a:latin typeface="Arial"/>
                <a:cs typeface="Arial"/>
              </a:rPr>
              <a:t>say </a:t>
            </a:r>
            <a:r>
              <a:rPr lang="en-US" sz="1200" spc="-25" dirty="0" smtClean="0">
                <a:latin typeface="Arial"/>
                <a:cs typeface="Arial"/>
              </a:rPr>
              <a:t>you have </a:t>
            </a:r>
            <a:r>
              <a:rPr lang="en-US" sz="1200" spc="-5" dirty="0" smtClean="0">
                <a:latin typeface="Arial"/>
                <a:cs typeface="Arial"/>
              </a:rPr>
              <a:t>a </a:t>
            </a:r>
            <a:r>
              <a:rPr lang="en-US" sz="1200" spc="-25" dirty="0" smtClean="0">
                <a:latin typeface="Arial"/>
                <a:cs typeface="Arial"/>
              </a:rPr>
              <a:t>field </a:t>
            </a:r>
            <a:r>
              <a:rPr lang="en-US" sz="1200" spc="-30" dirty="0" smtClean="0">
                <a:latin typeface="Arial"/>
                <a:cs typeface="Arial"/>
              </a:rPr>
              <a:t>with </a:t>
            </a:r>
            <a:r>
              <a:rPr lang="en-US" sz="1200" spc="-25" dirty="0" smtClean="0">
                <a:latin typeface="Arial"/>
                <a:cs typeface="Arial"/>
              </a:rPr>
              <a:t>the string Hello. You </a:t>
            </a:r>
            <a:r>
              <a:rPr lang="en-US" sz="1200" spc="-30" dirty="0" smtClean="0">
                <a:latin typeface="Arial"/>
                <a:cs typeface="Arial"/>
              </a:rPr>
              <a:t>want </a:t>
            </a:r>
            <a:r>
              <a:rPr lang="en-US" sz="1200" spc="-5" dirty="0" smtClean="0">
                <a:latin typeface="Arial"/>
                <a:cs typeface="Arial"/>
              </a:rPr>
              <a:t>to </a:t>
            </a:r>
            <a:r>
              <a:rPr lang="en-US" sz="1200" spc="-25" dirty="0" smtClean="0">
                <a:latin typeface="Arial"/>
                <a:cs typeface="Arial"/>
              </a:rPr>
              <a:t>avoid </a:t>
            </a:r>
            <a:r>
              <a:rPr lang="en-US" sz="1200" spc="-30" dirty="0" smtClean="0">
                <a:latin typeface="Arial"/>
                <a:cs typeface="Arial"/>
              </a:rPr>
              <a:t>calling</a:t>
            </a:r>
            <a:r>
              <a:rPr lang="en-US" sz="1200" spc="-270" dirty="0" smtClean="0">
                <a:latin typeface="Arial"/>
                <a:cs typeface="Arial"/>
              </a:rPr>
              <a:t> </a:t>
            </a:r>
            <a:r>
              <a:rPr lang="en-US" sz="1200" spc="-25" dirty="0" smtClean="0">
                <a:latin typeface="Arial"/>
                <a:cs typeface="Arial"/>
              </a:rPr>
              <a:t>that  </a:t>
            </a:r>
            <a:r>
              <a:rPr lang="en-US" sz="1200" spc="-30" dirty="0" smtClean="0">
                <a:latin typeface="Arial"/>
                <a:cs typeface="Arial"/>
              </a:rPr>
              <a:t>directly</a:t>
            </a:r>
            <a:r>
              <a:rPr lang="en-US" sz="1200" spc="-75" dirty="0" smtClean="0">
                <a:latin typeface="Arial"/>
                <a:cs typeface="Arial"/>
              </a:rPr>
              <a:t> </a:t>
            </a:r>
            <a:r>
              <a:rPr lang="en-US" sz="1200" spc="-20" dirty="0" smtClean="0">
                <a:latin typeface="Arial"/>
                <a:cs typeface="Arial"/>
              </a:rPr>
              <a:t>inside</a:t>
            </a:r>
            <a:r>
              <a:rPr lang="en-US" sz="1200" spc="-6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30" dirty="0" smtClean="0">
                <a:latin typeface="Arial"/>
                <a:cs typeface="Arial"/>
              </a:rPr>
              <a:t>function </a:t>
            </a:r>
            <a:r>
              <a:rPr lang="en-US" sz="1200" spc="-25" dirty="0" smtClean="0">
                <a:latin typeface="Arial"/>
                <a:cs typeface="Arial"/>
              </a:rPr>
              <a:t>as</a:t>
            </a:r>
            <a:r>
              <a:rPr lang="en-US" sz="1200" spc="-55" dirty="0" smtClean="0">
                <a:latin typeface="Arial"/>
                <a:cs typeface="Arial"/>
              </a:rPr>
              <a:t> </a:t>
            </a:r>
            <a:r>
              <a:rPr lang="en-US" sz="1200" spc="-20" dirty="0" smtClean="0">
                <a:latin typeface="Arial"/>
                <a:cs typeface="Arial"/>
              </a:rPr>
              <a:t>shown</a:t>
            </a:r>
            <a:r>
              <a:rPr lang="en-US" sz="1200" spc="-60" dirty="0" smtClean="0">
                <a:latin typeface="Arial"/>
                <a:cs typeface="Arial"/>
              </a:rPr>
              <a:t> </a:t>
            </a:r>
            <a:r>
              <a:rPr lang="en-US" sz="1200" spc="-10" dirty="0" smtClean="0">
                <a:latin typeface="Arial"/>
                <a:cs typeface="Arial"/>
              </a:rPr>
              <a:t>on</a:t>
            </a:r>
            <a:r>
              <a:rPr lang="en-US" sz="1200" spc="-60" dirty="0" smtClean="0">
                <a:latin typeface="Arial"/>
                <a:cs typeface="Arial"/>
              </a:rPr>
              <a:t> </a:t>
            </a:r>
            <a:r>
              <a:rPr lang="en-US" sz="1200" spc="-20" dirty="0" smtClean="0">
                <a:latin typeface="Arial"/>
                <a:cs typeface="Arial"/>
              </a:rPr>
              <a:t>the</a:t>
            </a:r>
            <a:r>
              <a:rPr lang="en-US" sz="1200" spc="-30" dirty="0" smtClean="0">
                <a:latin typeface="Arial"/>
                <a:cs typeface="Arial"/>
              </a:rPr>
              <a:t> </a:t>
            </a:r>
            <a:r>
              <a:rPr lang="en-US" sz="1200" spc="-25" dirty="0" smtClean="0">
                <a:latin typeface="Arial"/>
                <a:cs typeface="Arial"/>
              </a:rPr>
              <a:t>slide</a:t>
            </a:r>
            <a:r>
              <a:rPr lang="en-US" sz="1200" spc="-60" dirty="0" smtClean="0">
                <a:latin typeface="Arial"/>
                <a:cs typeface="Arial"/>
              </a:rPr>
              <a:t> </a:t>
            </a:r>
            <a:r>
              <a:rPr lang="en-US" sz="1200" spc="-10" dirty="0" smtClean="0">
                <a:latin typeface="Arial"/>
                <a:cs typeface="Arial"/>
              </a:rPr>
              <a:t>as</a:t>
            </a:r>
            <a:r>
              <a:rPr lang="en-US" sz="1200" spc="-25" dirty="0" smtClean="0">
                <a:latin typeface="Arial"/>
                <a:cs typeface="Arial"/>
              </a:rPr>
              <a:t> </a:t>
            </a:r>
            <a:r>
              <a:rPr lang="en-US" sz="1200" spc="-5" dirty="0" smtClean="0">
                <a:latin typeface="Arial"/>
                <a:cs typeface="Arial"/>
              </a:rPr>
              <a:t>x</a:t>
            </a:r>
            <a:r>
              <a:rPr lang="en-US" sz="1200" spc="-80" dirty="0" smtClean="0">
                <a:latin typeface="Arial"/>
                <a:cs typeface="Arial"/>
              </a:rPr>
              <a:t> </a:t>
            </a:r>
            <a:r>
              <a:rPr lang="en-US" sz="1200" spc="-20" dirty="0" smtClean="0">
                <a:latin typeface="Arial"/>
                <a:cs typeface="Arial"/>
              </a:rPr>
              <a:t>=&gt;</a:t>
            </a:r>
            <a:r>
              <a:rPr lang="en-US" sz="1200" spc="-45" dirty="0" smtClean="0">
                <a:latin typeface="Arial"/>
                <a:cs typeface="Arial"/>
              </a:rPr>
              <a:t> </a:t>
            </a:r>
            <a:r>
              <a:rPr lang="en-US" sz="1200" spc="-25" dirty="0" smtClean="0">
                <a:latin typeface="Arial"/>
                <a:cs typeface="Arial"/>
              </a:rPr>
              <a:t>field</a:t>
            </a:r>
            <a:r>
              <a:rPr lang="en-US" sz="1200" spc="-60" dirty="0" smtClean="0">
                <a:latin typeface="Arial"/>
                <a:cs typeface="Arial"/>
              </a:rPr>
              <a:t> </a:t>
            </a:r>
            <a:r>
              <a:rPr lang="en-US" sz="1200" spc="-5" dirty="0" smtClean="0">
                <a:latin typeface="Arial"/>
                <a:cs typeface="Arial"/>
              </a:rPr>
              <a:t>+</a:t>
            </a:r>
            <a:r>
              <a:rPr lang="en-US" sz="1200" spc="-25" dirty="0" smtClean="0">
                <a:latin typeface="Arial"/>
                <a:cs typeface="Arial"/>
              </a:rPr>
              <a:t> </a:t>
            </a:r>
            <a:r>
              <a:rPr lang="en-US" sz="1200" spc="-20" dirty="0" smtClean="0">
                <a:latin typeface="Arial"/>
                <a:cs typeface="Arial"/>
              </a:rPr>
              <a:t>x.</a:t>
            </a:r>
            <a:endParaRPr lang="en-US" sz="1200" dirty="0" smtClean="0">
              <a:latin typeface="Arial"/>
              <a:cs typeface="Arial"/>
            </a:endParaRPr>
          </a:p>
          <a:p>
            <a:pPr marL="12700" marR="148590">
              <a:lnSpc>
                <a:spcPts val="1639"/>
              </a:lnSpc>
              <a:spcBef>
                <a:spcPts val="580"/>
              </a:spcBef>
            </a:pPr>
            <a:r>
              <a:rPr lang="en-US" sz="1200" spc="-30" dirty="0" smtClean="0">
                <a:latin typeface="Arial"/>
                <a:cs typeface="Arial"/>
              </a:rPr>
              <a:t>Instead, </a:t>
            </a:r>
            <a:r>
              <a:rPr lang="en-US" sz="1200" spc="-25" dirty="0" smtClean="0">
                <a:latin typeface="Arial"/>
                <a:cs typeface="Arial"/>
              </a:rPr>
              <a:t>assign</a:t>
            </a:r>
            <a:r>
              <a:rPr lang="en-US" sz="1200" spc="-55"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local</a:t>
            </a:r>
            <a:r>
              <a:rPr lang="en-US" sz="1200" spc="-45" dirty="0" smtClean="0">
                <a:latin typeface="Arial"/>
                <a:cs typeface="Arial"/>
              </a:rPr>
              <a:t> </a:t>
            </a:r>
            <a:r>
              <a:rPr lang="en-US" sz="1200" spc="-25" dirty="0" smtClean="0">
                <a:latin typeface="Arial"/>
                <a:cs typeface="Arial"/>
              </a:rPr>
              <a:t>variable</a:t>
            </a:r>
            <a:r>
              <a:rPr lang="en-US" sz="1200" spc="-60" dirty="0" smtClean="0">
                <a:latin typeface="Arial"/>
                <a:cs typeface="Arial"/>
              </a:rPr>
              <a:t> </a:t>
            </a:r>
            <a:r>
              <a:rPr lang="en-US" sz="1200" spc="-5" dirty="0" smtClean="0">
                <a:latin typeface="Arial"/>
                <a:cs typeface="Arial"/>
              </a:rPr>
              <a:t>so</a:t>
            </a:r>
            <a:r>
              <a:rPr lang="en-US" sz="1200" spc="-55" dirty="0" smtClean="0">
                <a:latin typeface="Arial"/>
                <a:cs typeface="Arial"/>
              </a:rPr>
              <a:t> </a:t>
            </a:r>
            <a:r>
              <a:rPr lang="en-US" sz="1200" spc="-15" dirty="0" smtClean="0">
                <a:latin typeface="Arial"/>
                <a:cs typeface="Arial"/>
              </a:rPr>
              <a:t>that</a:t>
            </a:r>
            <a:r>
              <a:rPr lang="en-US" sz="1200" spc="-55" dirty="0" smtClean="0">
                <a:latin typeface="Arial"/>
                <a:cs typeface="Arial"/>
              </a:rPr>
              <a:t> </a:t>
            </a:r>
            <a:r>
              <a:rPr lang="en-US" sz="1200" spc="-20" dirty="0" smtClean="0">
                <a:latin typeface="Arial"/>
                <a:cs typeface="Arial"/>
              </a:rPr>
              <a:t>only</a:t>
            </a:r>
            <a:r>
              <a:rPr lang="en-US" sz="1200" spc="-7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reference</a:t>
            </a:r>
            <a:r>
              <a:rPr lang="en-US" sz="1200" spc="-55"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passed</a:t>
            </a:r>
            <a:r>
              <a:rPr lang="en-US" sz="1200" spc="-35" dirty="0" smtClean="0">
                <a:latin typeface="Arial"/>
                <a:cs typeface="Arial"/>
              </a:rPr>
              <a:t> </a:t>
            </a:r>
            <a:r>
              <a:rPr lang="en-US" sz="1200" spc="-25" dirty="0" smtClean="0">
                <a:latin typeface="Arial"/>
                <a:cs typeface="Arial"/>
              </a:rPr>
              <a:t>along</a:t>
            </a:r>
            <a:r>
              <a:rPr lang="en-US" sz="1200" spc="-55" dirty="0" smtClean="0">
                <a:latin typeface="Arial"/>
                <a:cs typeface="Arial"/>
              </a:rPr>
              <a:t> </a:t>
            </a:r>
            <a:r>
              <a:rPr lang="en-US" sz="1200" spc="-10" dirty="0" smtClean="0">
                <a:latin typeface="Arial"/>
                <a:cs typeface="Arial"/>
              </a:rPr>
              <a:t>and</a:t>
            </a:r>
            <a:r>
              <a:rPr lang="en-US" sz="1200" spc="-60" dirty="0" smtClean="0">
                <a:latin typeface="Arial"/>
                <a:cs typeface="Arial"/>
              </a:rPr>
              <a:t> </a:t>
            </a:r>
            <a:r>
              <a:rPr lang="en-US" sz="1200" spc="-20" dirty="0" smtClean="0">
                <a:latin typeface="Arial"/>
                <a:cs typeface="Arial"/>
              </a:rPr>
              <a:t>not  </a:t>
            </a:r>
            <a:r>
              <a:rPr lang="en-US" sz="1200" spc="-25" dirty="0" smtClean="0">
                <a:latin typeface="Arial"/>
                <a:cs typeface="Arial"/>
              </a:rPr>
              <a:t>the entire object shown </a:t>
            </a:r>
            <a:r>
              <a:rPr lang="en-US" sz="1200" spc="-20" dirty="0" err="1" smtClean="0">
                <a:latin typeface="Courier New"/>
                <a:cs typeface="Courier New"/>
              </a:rPr>
              <a:t>val</a:t>
            </a:r>
            <a:r>
              <a:rPr lang="en-US" sz="1200" spc="-20" dirty="0" smtClean="0">
                <a:latin typeface="Courier New"/>
                <a:cs typeface="Courier New"/>
              </a:rPr>
              <a:t> </a:t>
            </a:r>
            <a:r>
              <a:rPr lang="en-US" sz="1200" spc="-25" dirty="0" smtClean="0">
                <a:latin typeface="Courier New"/>
                <a:cs typeface="Courier New"/>
              </a:rPr>
              <a:t>field_ </a:t>
            </a:r>
            <a:r>
              <a:rPr lang="en-US" sz="1200" spc="-5" dirty="0" smtClean="0">
                <a:latin typeface="Courier New"/>
                <a:cs typeface="Courier New"/>
              </a:rPr>
              <a:t>=</a:t>
            </a:r>
            <a:r>
              <a:rPr lang="en-US" sz="1200" spc="-90" dirty="0" smtClean="0">
                <a:latin typeface="Courier New"/>
                <a:cs typeface="Courier New"/>
              </a:rPr>
              <a:t> </a:t>
            </a:r>
            <a:r>
              <a:rPr lang="en-US" sz="1200" spc="-25" dirty="0" err="1" smtClean="0">
                <a:latin typeface="Courier New"/>
                <a:cs typeface="Courier New"/>
              </a:rPr>
              <a:t>this.field</a:t>
            </a:r>
            <a:endParaRPr lang="en-US" sz="1200" dirty="0" smtClean="0">
              <a:latin typeface="Courier New"/>
              <a:cs typeface="Courier New"/>
            </a:endParaRPr>
          </a:p>
          <a:p>
            <a:pPr marL="12700" marR="99060">
              <a:lnSpc>
                <a:spcPct val="95900"/>
              </a:lnSpc>
              <a:spcBef>
                <a:spcPts val="670"/>
              </a:spcBef>
            </a:pPr>
            <a:r>
              <a:rPr lang="en-US" sz="1200" spc="-30" dirty="0" smtClean="0">
                <a:latin typeface="Arial"/>
                <a:cs typeface="Arial"/>
              </a:rPr>
              <a:t>For </a:t>
            </a:r>
            <a:r>
              <a:rPr lang="en-US" sz="1200" spc="-25" dirty="0" smtClean="0">
                <a:latin typeface="Arial"/>
                <a:cs typeface="Arial"/>
              </a:rPr>
              <a:t>an example </a:t>
            </a:r>
            <a:r>
              <a:rPr lang="en-US" sz="1200" spc="-20" dirty="0" smtClean="0">
                <a:latin typeface="Arial"/>
                <a:cs typeface="Arial"/>
              </a:rPr>
              <a:t>such </a:t>
            </a:r>
            <a:r>
              <a:rPr lang="en-US" sz="1200" spc="-10" dirty="0" smtClean="0">
                <a:latin typeface="Arial"/>
                <a:cs typeface="Arial"/>
              </a:rPr>
              <a:t>as </a:t>
            </a:r>
            <a:r>
              <a:rPr lang="en-US" sz="1200" spc="-30" dirty="0" smtClean="0">
                <a:latin typeface="Arial"/>
                <a:cs typeface="Arial"/>
              </a:rPr>
              <a:t>this, </a:t>
            </a:r>
            <a:r>
              <a:rPr lang="en-US" sz="1200" spc="-15" dirty="0" smtClean="0">
                <a:latin typeface="Arial"/>
                <a:cs typeface="Arial"/>
              </a:rPr>
              <a:t>it may seem </a:t>
            </a:r>
            <a:r>
              <a:rPr lang="en-US" sz="1200" spc="-30" dirty="0" smtClean="0">
                <a:latin typeface="Arial"/>
                <a:cs typeface="Arial"/>
              </a:rPr>
              <a:t>trivial, </a:t>
            </a:r>
            <a:r>
              <a:rPr lang="en-US" sz="1200" spc="-20" dirty="0" smtClean="0">
                <a:latin typeface="Arial"/>
                <a:cs typeface="Arial"/>
              </a:rPr>
              <a:t>but </a:t>
            </a:r>
            <a:r>
              <a:rPr lang="en-US" sz="1200" spc="-25" dirty="0" smtClean="0">
                <a:latin typeface="Arial"/>
                <a:cs typeface="Arial"/>
              </a:rPr>
              <a:t>imagine </a:t>
            </a:r>
            <a:r>
              <a:rPr lang="en-US" sz="1200" spc="-15" dirty="0" smtClean="0">
                <a:latin typeface="Arial"/>
                <a:cs typeface="Arial"/>
              </a:rPr>
              <a:t>if the </a:t>
            </a:r>
            <a:r>
              <a:rPr lang="en-US" sz="1200" spc="-30" dirty="0" smtClean="0">
                <a:latin typeface="Arial"/>
                <a:cs typeface="Arial"/>
              </a:rPr>
              <a:t>field </a:t>
            </a:r>
            <a:r>
              <a:rPr lang="en-US" sz="1200" spc="-25" dirty="0" smtClean="0">
                <a:latin typeface="Arial"/>
                <a:cs typeface="Arial"/>
              </a:rPr>
              <a:t>object </a:t>
            </a:r>
            <a:r>
              <a:rPr lang="en-US" sz="1200" spc="-15" dirty="0" smtClean="0">
                <a:latin typeface="Arial"/>
                <a:cs typeface="Arial"/>
              </a:rPr>
              <a:t>is </a:t>
            </a:r>
            <a:r>
              <a:rPr lang="en-US" sz="1200" spc="-30" dirty="0" smtClean="0">
                <a:latin typeface="Arial"/>
                <a:cs typeface="Arial"/>
              </a:rPr>
              <a:t>not </a:t>
            </a:r>
            <a:r>
              <a:rPr lang="en-US" sz="1200" spc="-5" dirty="0" smtClean="0">
                <a:latin typeface="Arial"/>
                <a:cs typeface="Arial"/>
              </a:rPr>
              <a:t>a  </a:t>
            </a:r>
            <a:r>
              <a:rPr lang="en-US" sz="1200" spc="-25" dirty="0" smtClean="0">
                <a:latin typeface="Arial"/>
                <a:cs typeface="Arial"/>
              </a:rPr>
              <a:t>simple text </a:t>
            </a:r>
            <a:r>
              <a:rPr lang="en-US" sz="1200" spc="-30" dirty="0" smtClean="0">
                <a:latin typeface="Arial"/>
                <a:cs typeface="Arial"/>
              </a:rPr>
              <a:t>Hello, but </a:t>
            </a:r>
            <a:r>
              <a:rPr lang="en-US" sz="1200" spc="-15" dirty="0" smtClean="0">
                <a:latin typeface="Arial"/>
                <a:cs typeface="Arial"/>
              </a:rPr>
              <a:t>is </a:t>
            </a:r>
            <a:r>
              <a:rPr lang="en-US" sz="1200" spc="-25" dirty="0" smtClean="0">
                <a:latin typeface="Arial"/>
                <a:cs typeface="Arial"/>
              </a:rPr>
              <a:t>something much </a:t>
            </a:r>
            <a:r>
              <a:rPr lang="en-US" sz="1200" spc="-30" dirty="0" smtClean="0">
                <a:latin typeface="Arial"/>
                <a:cs typeface="Arial"/>
              </a:rPr>
              <a:t>larger, </a:t>
            </a:r>
            <a:r>
              <a:rPr lang="en-US" sz="1200" spc="-10" dirty="0" smtClean="0">
                <a:latin typeface="Arial"/>
                <a:cs typeface="Arial"/>
              </a:rPr>
              <a:t>say </a:t>
            </a:r>
            <a:r>
              <a:rPr lang="en-US" sz="1200" spc="-5" dirty="0" smtClean="0">
                <a:latin typeface="Arial"/>
                <a:cs typeface="Arial"/>
              </a:rPr>
              <a:t>a </a:t>
            </a:r>
            <a:r>
              <a:rPr lang="en-US" sz="1200" spc="-25" dirty="0" smtClean="0">
                <a:latin typeface="Arial"/>
                <a:cs typeface="Arial"/>
              </a:rPr>
              <a:t>large </a:t>
            </a:r>
            <a:r>
              <a:rPr lang="en-US" sz="1200" spc="-15" dirty="0" smtClean="0">
                <a:latin typeface="Arial"/>
                <a:cs typeface="Arial"/>
              </a:rPr>
              <a:t>log </a:t>
            </a:r>
            <a:r>
              <a:rPr lang="en-US" sz="1200" spc="-20" dirty="0" smtClean="0">
                <a:latin typeface="Arial"/>
                <a:cs typeface="Arial"/>
              </a:rPr>
              <a:t>file. </a:t>
            </a:r>
            <a:r>
              <a:rPr lang="en-US" sz="1200" spc="-30" dirty="0" smtClean="0">
                <a:latin typeface="Arial"/>
                <a:cs typeface="Arial"/>
              </a:rPr>
              <a:t>In </a:t>
            </a:r>
            <a:r>
              <a:rPr lang="en-US" sz="1200" spc="-25" dirty="0" smtClean="0">
                <a:latin typeface="Arial"/>
                <a:cs typeface="Arial"/>
              </a:rPr>
              <a:t>that case,  passing</a:t>
            </a:r>
            <a:r>
              <a:rPr lang="en-US" sz="1200" spc="-60" dirty="0" smtClean="0">
                <a:latin typeface="Arial"/>
                <a:cs typeface="Arial"/>
              </a:rPr>
              <a:t> </a:t>
            </a:r>
            <a:r>
              <a:rPr lang="en-US" sz="1200" spc="-10" dirty="0" smtClean="0">
                <a:latin typeface="Arial"/>
                <a:cs typeface="Arial"/>
              </a:rPr>
              <a:t>by</a:t>
            </a:r>
            <a:r>
              <a:rPr lang="en-US" sz="1200" spc="-50" dirty="0" smtClean="0">
                <a:latin typeface="Arial"/>
                <a:cs typeface="Arial"/>
              </a:rPr>
              <a:t> </a:t>
            </a:r>
            <a:r>
              <a:rPr lang="en-US" sz="1200" spc="-25" dirty="0" smtClean="0">
                <a:latin typeface="Arial"/>
                <a:cs typeface="Arial"/>
              </a:rPr>
              <a:t>reference</a:t>
            </a:r>
            <a:r>
              <a:rPr lang="en-US" sz="1200" spc="-35" dirty="0" smtClean="0">
                <a:latin typeface="Arial"/>
                <a:cs typeface="Arial"/>
              </a:rPr>
              <a:t> </a:t>
            </a:r>
            <a:r>
              <a:rPr lang="en-US" sz="1200" spc="-30" dirty="0" smtClean="0">
                <a:latin typeface="Arial"/>
                <a:cs typeface="Arial"/>
              </a:rPr>
              <a:t>will</a:t>
            </a:r>
            <a:r>
              <a:rPr lang="en-US" sz="1200" spc="-45" dirty="0" smtClean="0">
                <a:latin typeface="Arial"/>
                <a:cs typeface="Arial"/>
              </a:rPr>
              <a:t> </a:t>
            </a:r>
            <a:r>
              <a:rPr lang="en-US" sz="1200" spc="-25" dirty="0" smtClean="0">
                <a:latin typeface="Arial"/>
                <a:cs typeface="Arial"/>
              </a:rPr>
              <a:t>have</a:t>
            </a:r>
            <a:r>
              <a:rPr lang="en-US" sz="1200" spc="-35" dirty="0" smtClean="0">
                <a:latin typeface="Arial"/>
                <a:cs typeface="Arial"/>
              </a:rPr>
              <a:t> </a:t>
            </a:r>
            <a:r>
              <a:rPr lang="en-US" sz="1200" spc="-25" dirty="0" smtClean="0">
                <a:latin typeface="Arial"/>
                <a:cs typeface="Arial"/>
              </a:rPr>
              <a:t>greater</a:t>
            </a:r>
            <a:r>
              <a:rPr lang="en-US" sz="1200" spc="-60" dirty="0" smtClean="0">
                <a:latin typeface="Arial"/>
                <a:cs typeface="Arial"/>
              </a:rPr>
              <a:t> </a:t>
            </a:r>
            <a:r>
              <a:rPr lang="en-US" sz="1200" spc="-25" dirty="0" smtClean="0">
                <a:latin typeface="Arial"/>
                <a:cs typeface="Arial"/>
              </a:rPr>
              <a:t>value</a:t>
            </a:r>
            <a:r>
              <a:rPr lang="en-US" sz="1200" spc="-55" dirty="0" smtClean="0">
                <a:latin typeface="Arial"/>
                <a:cs typeface="Arial"/>
              </a:rPr>
              <a:t> </a:t>
            </a:r>
            <a:r>
              <a:rPr lang="en-US" sz="1200" spc="-10" dirty="0" smtClean="0">
                <a:latin typeface="Arial"/>
                <a:cs typeface="Arial"/>
              </a:rPr>
              <a:t>by</a:t>
            </a:r>
            <a:r>
              <a:rPr lang="en-US" sz="1200" spc="-50" dirty="0" smtClean="0">
                <a:latin typeface="Arial"/>
                <a:cs typeface="Arial"/>
              </a:rPr>
              <a:t> </a:t>
            </a:r>
            <a:r>
              <a:rPr lang="en-US" sz="1200" spc="-25" dirty="0" smtClean="0">
                <a:latin typeface="Arial"/>
                <a:cs typeface="Arial"/>
              </a:rPr>
              <a:t>saving</a:t>
            </a:r>
            <a:r>
              <a:rPr lang="en-US" sz="1200" spc="-60"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lot </a:t>
            </a:r>
            <a:r>
              <a:rPr lang="en-US" sz="1200" spc="-20" dirty="0" smtClean="0">
                <a:latin typeface="Arial"/>
                <a:cs typeface="Arial"/>
              </a:rPr>
              <a:t>of</a:t>
            </a:r>
            <a:r>
              <a:rPr lang="en-US" sz="1200" spc="-55" dirty="0" smtClean="0">
                <a:latin typeface="Arial"/>
                <a:cs typeface="Arial"/>
              </a:rPr>
              <a:t> </a:t>
            </a:r>
            <a:r>
              <a:rPr lang="en-US" sz="1200" spc="-25" dirty="0" smtClean="0">
                <a:latin typeface="Arial"/>
                <a:cs typeface="Arial"/>
              </a:rPr>
              <a:t>storage</a:t>
            </a:r>
            <a:r>
              <a:rPr lang="en-US" sz="1200" spc="-35" dirty="0" smtClean="0">
                <a:latin typeface="Arial"/>
                <a:cs typeface="Arial"/>
              </a:rPr>
              <a:t> </a:t>
            </a:r>
            <a:r>
              <a:rPr lang="en-US" sz="1200" spc="-10" dirty="0" smtClean="0">
                <a:latin typeface="Arial"/>
                <a:cs typeface="Arial"/>
              </a:rPr>
              <a:t>by</a:t>
            </a:r>
            <a:r>
              <a:rPr lang="en-US" sz="1200" spc="-75" dirty="0" smtClean="0">
                <a:latin typeface="Arial"/>
                <a:cs typeface="Arial"/>
              </a:rPr>
              <a:t> </a:t>
            </a:r>
            <a:r>
              <a:rPr lang="en-US" sz="1200" spc="-20" dirty="0" smtClean="0">
                <a:latin typeface="Arial"/>
                <a:cs typeface="Arial"/>
              </a:rPr>
              <a:t>not</a:t>
            </a:r>
            <a:r>
              <a:rPr lang="en-US" sz="1200" spc="-30" dirty="0" smtClean="0">
                <a:latin typeface="Arial"/>
                <a:cs typeface="Arial"/>
              </a:rPr>
              <a:t> </a:t>
            </a:r>
            <a:r>
              <a:rPr lang="en-US" sz="1200" spc="-25" dirty="0" smtClean="0">
                <a:latin typeface="Arial"/>
                <a:cs typeface="Arial"/>
              </a:rPr>
              <a:t>having</a:t>
            </a:r>
            <a:r>
              <a:rPr lang="en-US" sz="1200" spc="-60" dirty="0" smtClean="0">
                <a:latin typeface="Arial"/>
                <a:cs typeface="Arial"/>
              </a:rPr>
              <a:t> </a:t>
            </a:r>
            <a:r>
              <a:rPr lang="en-US" sz="1200" spc="-5" dirty="0" smtClean="0">
                <a:latin typeface="Arial"/>
                <a:cs typeface="Arial"/>
              </a:rPr>
              <a:t>to  </a:t>
            </a:r>
            <a:r>
              <a:rPr lang="en-US" sz="1200" spc="-30" dirty="0" smtClean="0">
                <a:latin typeface="Arial"/>
                <a:cs typeface="Arial"/>
              </a:rPr>
              <a:t>pass </a:t>
            </a:r>
            <a:r>
              <a:rPr lang="en-US" sz="1200" spc="-15" dirty="0" smtClean="0">
                <a:latin typeface="Arial"/>
                <a:cs typeface="Arial"/>
              </a:rPr>
              <a:t>the </a:t>
            </a:r>
            <a:r>
              <a:rPr lang="en-US" sz="1200" spc="-25" dirty="0" smtClean="0">
                <a:latin typeface="Arial"/>
                <a:cs typeface="Arial"/>
              </a:rPr>
              <a:t>entire</a:t>
            </a:r>
            <a:r>
              <a:rPr lang="en-US" sz="1200" spc="-110" dirty="0" smtClean="0">
                <a:latin typeface="Arial"/>
                <a:cs typeface="Arial"/>
              </a:rPr>
              <a:t> </a:t>
            </a:r>
            <a:r>
              <a:rPr lang="en-US" sz="1200" spc="-20" dirty="0" smtClean="0">
                <a:latin typeface="Arial"/>
                <a:cs typeface="Arial"/>
              </a:rPr>
              <a:t>file.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40</a:t>
            </a:fld>
            <a:endParaRPr lang="fr-FR"/>
          </a:p>
        </p:txBody>
      </p:sp>
    </p:spTree>
    <p:extLst>
      <p:ext uri="{BB962C8B-B14F-4D97-AF65-F5344CB8AC3E}">
        <p14:creationId xmlns:p14="http://schemas.microsoft.com/office/powerpoint/2010/main" val="2638177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5900"/>
              </a:lnSpc>
              <a:spcBef>
                <a:spcPts val="305"/>
              </a:spcBef>
            </a:pPr>
            <a:r>
              <a:rPr lang="en-US" sz="1200" spc="-15" dirty="0" smtClean="0">
                <a:latin typeface="Arial"/>
                <a:cs typeface="Arial"/>
              </a:rPr>
              <a:t>At </a:t>
            </a:r>
            <a:r>
              <a:rPr lang="en-US" sz="1200" spc="-25" dirty="0" smtClean="0">
                <a:latin typeface="Arial"/>
                <a:cs typeface="Arial"/>
              </a:rPr>
              <a:t>this point, </a:t>
            </a:r>
            <a:r>
              <a:rPr lang="en-US" sz="1200" spc="-35" dirty="0" smtClean="0">
                <a:latin typeface="Arial"/>
                <a:cs typeface="Arial"/>
              </a:rPr>
              <a:t>you </a:t>
            </a:r>
            <a:r>
              <a:rPr lang="en-US" sz="1200" spc="-25" dirty="0" smtClean="0">
                <a:latin typeface="Arial"/>
                <a:cs typeface="Arial"/>
              </a:rPr>
              <a:t>should </a:t>
            </a:r>
            <a:r>
              <a:rPr lang="en-US" sz="1200" spc="-15" dirty="0" smtClean="0">
                <a:latin typeface="Arial"/>
                <a:cs typeface="Arial"/>
              </a:rPr>
              <a:t>know </a:t>
            </a:r>
            <a:r>
              <a:rPr lang="en-US" sz="1200" spc="-20" dirty="0" smtClean="0">
                <a:latin typeface="Arial"/>
                <a:cs typeface="Arial"/>
              </a:rPr>
              <a:t>how to link </a:t>
            </a:r>
            <a:r>
              <a:rPr lang="en-US" sz="1200" spc="-30" dirty="0" smtClean="0">
                <a:latin typeface="Arial"/>
                <a:cs typeface="Arial"/>
              </a:rPr>
              <a:t>dependencies </a:t>
            </a:r>
            <a:r>
              <a:rPr lang="en-US" sz="1200" spc="-25" dirty="0" smtClean="0">
                <a:latin typeface="Arial"/>
                <a:cs typeface="Arial"/>
              </a:rPr>
              <a:t>with Spark and also </a:t>
            </a:r>
            <a:r>
              <a:rPr lang="en-US" sz="1200" spc="-15" dirty="0" smtClean="0">
                <a:latin typeface="Arial"/>
                <a:cs typeface="Arial"/>
              </a:rPr>
              <a:t>know </a:t>
            </a:r>
            <a:r>
              <a:rPr lang="en-US" sz="1200" spc="-20" dirty="0" smtClean="0">
                <a:latin typeface="Arial"/>
                <a:cs typeface="Arial"/>
              </a:rPr>
              <a:t>how  to </a:t>
            </a:r>
            <a:r>
              <a:rPr lang="en-US" sz="1200" spc="-25" dirty="0" smtClean="0">
                <a:latin typeface="Arial"/>
                <a:cs typeface="Arial"/>
              </a:rPr>
              <a:t>initialize </a:t>
            </a:r>
            <a:r>
              <a:rPr lang="en-US" sz="1200" spc="-20"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a:t>
            </a:r>
            <a:r>
              <a:rPr lang="en-US" sz="1200" spc="-5" dirty="0" smtClean="0">
                <a:latin typeface="Arial"/>
                <a:cs typeface="Arial"/>
              </a:rPr>
              <a:t>I </a:t>
            </a:r>
            <a:r>
              <a:rPr lang="en-US" sz="1200" spc="-25" dirty="0" smtClean="0">
                <a:latin typeface="Arial"/>
                <a:cs typeface="Arial"/>
              </a:rPr>
              <a:t>also touched </a:t>
            </a:r>
            <a:r>
              <a:rPr lang="en-US" sz="1200" spc="-5" dirty="0" smtClean="0">
                <a:latin typeface="Arial"/>
                <a:cs typeface="Arial"/>
              </a:rPr>
              <a:t>a </a:t>
            </a:r>
            <a:r>
              <a:rPr lang="en-US" sz="1200" spc="-25" dirty="0" smtClean="0">
                <a:latin typeface="Arial"/>
                <a:cs typeface="Arial"/>
              </a:rPr>
              <a:t>little bit on passing functions with Spark </a:t>
            </a:r>
            <a:r>
              <a:rPr lang="en-US" sz="1200" spc="-20" dirty="0" smtClean="0">
                <a:latin typeface="Arial"/>
                <a:cs typeface="Arial"/>
              </a:rPr>
              <a:t>to  </a:t>
            </a:r>
            <a:r>
              <a:rPr lang="en-US" sz="1200" spc="-25" dirty="0" smtClean="0">
                <a:latin typeface="Arial"/>
                <a:cs typeface="Arial"/>
              </a:rPr>
              <a:t>give you </a:t>
            </a:r>
            <a:r>
              <a:rPr lang="en-US" sz="1200" spc="-5" dirty="0" smtClean="0">
                <a:latin typeface="Arial"/>
                <a:cs typeface="Arial"/>
              </a:rPr>
              <a:t>a </a:t>
            </a:r>
            <a:r>
              <a:rPr lang="en-US" sz="1200" spc="-25" dirty="0" smtClean="0">
                <a:latin typeface="Arial"/>
                <a:cs typeface="Arial"/>
              </a:rPr>
              <a:t>better </a:t>
            </a:r>
            <a:r>
              <a:rPr lang="en-US" sz="1200" spc="-20" dirty="0" smtClean="0">
                <a:latin typeface="Arial"/>
                <a:cs typeface="Arial"/>
              </a:rPr>
              <a:t>view of </a:t>
            </a:r>
            <a:r>
              <a:rPr lang="en-US" sz="1200" spc="-15" dirty="0" smtClean="0">
                <a:latin typeface="Arial"/>
                <a:cs typeface="Arial"/>
              </a:rPr>
              <a:t>how </a:t>
            </a:r>
            <a:r>
              <a:rPr lang="en-US" sz="1200" spc="-25" dirty="0" smtClean="0">
                <a:latin typeface="Arial"/>
                <a:cs typeface="Arial"/>
              </a:rPr>
              <a:t>you </a:t>
            </a:r>
            <a:r>
              <a:rPr lang="en-US" sz="1200" spc="-15" dirty="0" smtClean="0">
                <a:latin typeface="Arial"/>
                <a:cs typeface="Arial"/>
              </a:rPr>
              <a:t>can </a:t>
            </a:r>
            <a:r>
              <a:rPr lang="en-US" sz="1200" spc="-30" dirty="0" smtClean="0">
                <a:latin typeface="Arial"/>
                <a:cs typeface="Arial"/>
              </a:rPr>
              <a:t>program your </a:t>
            </a:r>
            <a:r>
              <a:rPr lang="en-US" sz="1200" spc="-25" dirty="0" smtClean="0">
                <a:latin typeface="Arial"/>
                <a:cs typeface="Arial"/>
              </a:rPr>
              <a:t>business logic. This course </a:t>
            </a:r>
            <a:r>
              <a:rPr lang="en-US" sz="1200" spc="-30" dirty="0" smtClean="0">
                <a:latin typeface="Arial"/>
                <a:cs typeface="Arial"/>
              </a:rPr>
              <a:t>will </a:t>
            </a:r>
            <a:r>
              <a:rPr lang="en-US" sz="1200" spc="-20" dirty="0" smtClean="0">
                <a:latin typeface="Arial"/>
                <a:cs typeface="Arial"/>
              </a:rPr>
              <a:t>not  </a:t>
            </a:r>
            <a:r>
              <a:rPr lang="en-US" sz="1200" spc="-30" dirty="0" smtClean="0">
                <a:latin typeface="Arial"/>
                <a:cs typeface="Arial"/>
              </a:rPr>
              <a:t>focus too </a:t>
            </a:r>
            <a:r>
              <a:rPr lang="en-US" sz="1200" spc="-15" dirty="0" smtClean="0">
                <a:latin typeface="Arial"/>
                <a:cs typeface="Arial"/>
              </a:rPr>
              <a:t>much </a:t>
            </a:r>
            <a:r>
              <a:rPr lang="en-US" sz="1200" spc="-10" dirty="0" smtClean="0">
                <a:latin typeface="Arial"/>
                <a:cs typeface="Arial"/>
              </a:rPr>
              <a:t>on </a:t>
            </a:r>
            <a:r>
              <a:rPr lang="en-US" sz="1200" spc="-15" dirty="0" smtClean="0">
                <a:latin typeface="Arial"/>
                <a:cs typeface="Arial"/>
              </a:rPr>
              <a:t>how </a:t>
            </a:r>
            <a:r>
              <a:rPr lang="en-US" sz="1200" spc="-5" dirty="0" smtClean="0">
                <a:latin typeface="Arial"/>
                <a:cs typeface="Arial"/>
              </a:rPr>
              <a:t>to </a:t>
            </a:r>
            <a:r>
              <a:rPr lang="en-US" sz="1200" spc="-30" dirty="0" smtClean="0">
                <a:latin typeface="Arial"/>
                <a:cs typeface="Arial"/>
              </a:rPr>
              <a:t>program </a:t>
            </a:r>
            <a:r>
              <a:rPr lang="en-US" sz="1200" spc="-25" dirty="0" smtClean="0">
                <a:latin typeface="Arial"/>
                <a:cs typeface="Arial"/>
              </a:rPr>
              <a:t>business logics, </a:t>
            </a:r>
            <a:r>
              <a:rPr lang="en-US" sz="1200" spc="-20" dirty="0" smtClean="0">
                <a:latin typeface="Arial"/>
                <a:cs typeface="Arial"/>
              </a:rPr>
              <a:t>but there are </a:t>
            </a:r>
            <a:r>
              <a:rPr lang="en-US" sz="1200" spc="-25" dirty="0" smtClean="0">
                <a:latin typeface="Arial"/>
                <a:cs typeface="Arial"/>
              </a:rPr>
              <a:t>examples available </a:t>
            </a:r>
            <a:r>
              <a:rPr lang="en-US" sz="1200" spc="-20" dirty="0" smtClean="0">
                <a:latin typeface="Arial"/>
                <a:cs typeface="Arial"/>
              </a:rPr>
              <a:t>for  </a:t>
            </a:r>
            <a:r>
              <a:rPr lang="en-US" sz="1200" spc="-25" dirty="0" smtClean="0">
                <a:latin typeface="Arial"/>
                <a:cs typeface="Arial"/>
              </a:rPr>
              <a:t>you</a:t>
            </a:r>
            <a:r>
              <a:rPr lang="en-US" sz="1200" spc="-60"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15" dirty="0" smtClean="0">
                <a:latin typeface="Arial"/>
                <a:cs typeface="Arial"/>
              </a:rPr>
              <a:t>see</a:t>
            </a:r>
            <a:r>
              <a:rPr lang="en-US" sz="1200" spc="-55" dirty="0" smtClean="0">
                <a:latin typeface="Arial"/>
                <a:cs typeface="Arial"/>
              </a:rPr>
              <a:t> </a:t>
            </a:r>
            <a:r>
              <a:rPr lang="en-US" sz="1200" spc="-15" dirty="0" smtClean="0">
                <a:latin typeface="Arial"/>
                <a:cs typeface="Arial"/>
              </a:rPr>
              <a:t>how</a:t>
            </a:r>
            <a:r>
              <a:rPr lang="en-US" sz="1200" spc="-75"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30" dirty="0" smtClean="0">
                <a:latin typeface="Arial"/>
                <a:cs typeface="Arial"/>
              </a:rPr>
              <a:t>done.</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purpose</a:t>
            </a:r>
            <a:r>
              <a:rPr lang="en-US" sz="1200" spc="-60" dirty="0" smtClean="0">
                <a:latin typeface="Arial"/>
                <a:cs typeface="Arial"/>
              </a:rPr>
              <a:t> </a:t>
            </a:r>
            <a:r>
              <a:rPr lang="en-US" sz="1200" spc="-15" dirty="0" smtClean="0">
                <a:latin typeface="Arial"/>
                <a:cs typeface="Arial"/>
              </a:rPr>
              <a:t>is</a:t>
            </a:r>
            <a:r>
              <a:rPr lang="en-US" sz="1200" spc="-30" dirty="0" smtClean="0">
                <a:latin typeface="Arial"/>
                <a:cs typeface="Arial"/>
              </a:rPr>
              <a:t> </a:t>
            </a:r>
            <a:r>
              <a:rPr lang="en-US" sz="1200" spc="-20" dirty="0" smtClean="0">
                <a:latin typeface="Arial"/>
                <a:cs typeface="Arial"/>
              </a:rPr>
              <a:t>to</a:t>
            </a:r>
            <a:r>
              <a:rPr lang="en-US" sz="1200" spc="-55" dirty="0" smtClean="0">
                <a:latin typeface="Arial"/>
                <a:cs typeface="Arial"/>
              </a:rPr>
              <a:t> </a:t>
            </a:r>
            <a:r>
              <a:rPr lang="en-US" sz="1200" spc="-15" dirty="0" smtClean="0">
                <a:latin typeface="Arial"/>
                <a:cs typeface="Arial"/>
              </a:rPr>
              <a:t>show</a:t>
            </a:r>
            <a:r>
              <a:rPr lang="en-US" sz="1200" spc="-50" dirty="0" smtClean="0">
                <a:latin typeface="Arial"/>
                <a:cs typeface="Arial"/>
              </a:rPr>
              <a:t> </a:t>
            </a:r>
            <a:r>
              <a:rPr lang="en-US" sz="1200" spc="-25" dirty="0" smtClean="0">
                <a:latin typeface="Arial"/>
                <a:cs typeface="Arial"/>
              </a:rPr>
              <a:t>you</a:t>
            </a:r>
            <a:r>
              <a:rPr lang="en-US" sz="1200" spc="-30" dirty="0" smtClean="0">
                <a:latin typeface="Arial"/>
                <a:cs typeface="Arial"/>
              </a:rPr>
              <a:t> </a:t>
            </a:r>
            <a:r>
              <a:rPr lang="en-US" sz="1200" spc="-20" dirty="0" smtClean="0">
                <a:latin typeface="Arial"/>
                <a:cs typeface="Arial"/>
              </a:rPr>
              <a:t>how</a:t>
            </a:r>
            <a:r>
              <a:rPr lang="en-US" sz="1200" spc="-50" dirty="0" smtClean="0">
                <a:latin typeface="Arial"/>
                <a:cs typeface="Arial"/>
              </a:rPr>
              <a:t> </a:t>
            </a:r>
            <a:r>
              <a:rPr lang="en-US" sz="1200" spc="-25" dirty="0" smtClean="0">
                <a:latin typeface="Arial"/>
                <a:cs typeface="Arial"/>
              </a:rPr>
              <a:t>you</a:t>
            </a:r>
            <a:r>
              <a:rPr lang="en-US" sz="1200" spc="-60"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5" dirty="0" smtClean="0">
                <a:latin typeface="Arial"/>
                <a:cs typeface="Arial"/>
              </a:rPr>
              <a:t>create</a:t>
            </a:r>
            <a:r>
              <a:rPr lang="en-US" sz="1200" spc="-35" dirty="0" smtClean="0">
                <a:latin typeface="Arial"/>
                <a:cs typeface="Arial"/>
              </a:rPr>
              <a:t> </a:t>
            </a:r>
            <a:r>
              <a:rPr lang="en-US" sz="1200" spc="-25" dirty="0" smtClean="0">
                <a:latin typeface="Arial"/>
                <a:cs typeface="Arial"/>
              </a:rPr>
              <a:t>an</a:t>
            </a:r>
            <a:r>
              <a:rPr lang="en-US" sz="1200" spc="-30" dirty="0" smtClean="0">
                <a:latin typeface="Arial"/>
                <a:cs typeface="Arial"/>
              </a:rPr>
              <a:t> application  using </a:t>
            </a:r>
            <a:r>
              <a:rPr lang="en-US" sz="1200" spc="-5" dirty="0" smtClean="0">
                <a:latin typeface="Arial"/>
                <a:cs typeface="Arial"/>
              </a:rPr>
              <a:t>a </a:t>
            </a:r>
            <a:r>
              <a:rPr lang="en-US" sz="1200" spc="-25" dirty="0" smtClean="0">
                <a:latin typeface="Arial"/>
                <a:cs typeface="Arial"/>
              </a:rPr>
              <a:t>simple, </a:t>
            </a:r>
            <a:r>
              <a:rPr lang="en-US" sz="1200" spc="-20" dirty="0" smtClean="0">
                <a:latin typeface="Arial"/>
                <a:cs typeface="Arial"/>
              </a:rPr>
              <a:t>but </a:t>
            </a:r>
            <a:r>
              <a:rPr lang="en-US" sz="1200" spc="-25" dirty="0" smtClean="0">
                <a:latin typeface="Arial"/>
                <a:cs typeface="Arial"/>
              </a:rPr>
              <a:t>effective examples which demonstrates Spark's</a:t>
            </a:r>
            <a:r>
              <a:rPr lang="en-US" sz="1200" spc="-250" dirty="0" smtClean="0">
                <a:latin typeface="Arial"/>
                <a:cs typeface="Arial"/>
              </a:rPr>
              <a:t> </a:t>
            </a:r>
            <a:r>
              <a:rPr lang="en-US" sz="1200" spc="-30" dirty="0" smtClean="0">
                <a:latin typeface="Arial"/>
                <a:cs typeface="Arial"/>
              </a:rPr>
              <a:t>capabilities.</a:t>
            </a:r>
            <a:endParaRPr lang="en-US" sz="1200" dirty="0" smtClean="0">
              <a:latin typeface="Arial"/>
              <a:cs typeface="Arial"/>
            </a:endParaRPr>
          </a:p>
          <a:p>
            <a:pPr marL="12700" marR="128270">
              <a:lnSpc>
                <a:spcPct val="95900"/>
              </a:lnSpc>
              <a:spcBef>
                <a:spcPts val="310"/>
              </a:spcBef>
            </a:pPr>
            <a:r>
              <a:rPr lang="en-US" sz="1200" spc="-30" dirty="0" smtClean="0">
                <a:latin typeface="Arial"/>
                <a:cs typeface="Arial"/>
              </a:rPr>
              <a:t>Once </a:t>
            </a:r>
            <a:r>
              <a:rPr lang="en-US" sz="1200" spc="-35" dirty="0" smtClean="0">
                <a:latin typeface="Arial"/>
                <a:cs typeface="Arial"/>
              </a:rPr>
              <a:t>you </a:t>
            </a:r>
            <a:r>
              <a:rPr lang="en-US" sz="1200" spc="-25" dirty="0" smtClean="0">
                <a:latin typeface="Arial"/>
                <a:cs typeface="Arial"/>
              </a:rPr>
              <a:t>have </a:t>
            </a:r>
            <a:r>
              <a:rPr lang="en-US" sz="1200" spc="-15" dirty="0" smtClean="0">
                <a:latin typeface="Arial"/>
                <a:cs typeface="Arial"/>
              </a:rPr>
              <a:t>the </a:t>
            </a:r>
            <a:r>
              <a:rPr lang="en-US" sz="1200" spc="-25" dirty="0" smtClean="0">
                <a:latin typeface="Arial"/>
                <a:cs typeface="Arial"/>
              </a:rPr>
              <a:t>beginning </a:t>
            </a:r>
            <a:r>
              <a:rPr lang="en-US" sz="1200" spc="-20" dirty="0" smtClean="0">
                <a:latin typeface="Arial"/>
                <a:cs typeface="Arial"/>
              </a:rPr>
              <a:t>of </a:t>
            </a:r>
            <a:r>
              <a:rPr lang="en-US" sz="1200" spc="-30" dirty="0" smtClean="0">
                <a:latin typeface="Arial"/>
                <a:cs typeface="Arial"/>
              </a:rPr>
              <a:t>your </a:t>
            </a:r>
            <a:r>
              <a:rPr lang="en-US" sz="1200" spc="-25" dirty="0" smtClean="0">
                <a:latin typeface="Arial"/>
                <a:cs typeface="Arial"/>
              </a:rPr>
              <a:t>application ready </a:t>
            </a:r>
            <a:r>
              <a:rPr lang="en-US" sz="1200" spc="-10" dirty="0" smtClean="0">
                <a:latin typeface="Arial"/>
                <a:cs typeface="Arial"/>
              </a:rPr>
              <a:t>by </a:t>
            </a:r>
            <a:r>
              <a:rPr lang="en-US" sz="1200" spc="-25" dirty="0" smtClean="0">
                <a:latin typeface="Arial"/>
                <a:cs typeface="Arial"/>
              </a:rPr>
              <a:t>creating </a:t>
            </a:r>
            <a:r>
              <a:rPr lang="en-US" sz="1200" spc="-20"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object, you </a:t>
            </a:r>
            <a:r>
              <a:rPr lang="en-US" sz="1200" spc="-15" dirty="0" smtClean="0">
                <a:latin typeface="Arial"/>
                <a:cs typeface="Arial"/>
              </a:rPr>
              <a:t>can </a:t>
            </a:r>
            <a:r>
              <a:rPr lang="en-US" sz="1200" spc="-25" dirty="0" smtClean="0">
                <a:latin typeface="Arial"/>
                <a:cs typeface="Arial"/>
              </a:rPr>
              <a:t>start </a:t>
            </a:r>
            <a:r>
              <a:rPr lang="en-US" sz="1200" spc="-5" dirty="0" smtClean="0">
                <a:latin typeface="Arial"/>
                <a:cs typeface="Arial"/>
              </a:rPr>
              <a:t>to </a:t>
            </a:r>
            <a:r>
              <a:rPr lang="en-US" sz="1200" spc="-30" dirty="0" smtClean="0">
                <a:latin typeface="Arial"/>
                <a:cs typeface="Arial"/>
              </a:rPr>
              <a:t>program </a:t>
            </a:r>
            <a:r>
              <a:rPr lang="en-US" sz="1200" spc="-15" dirty="0" smtClean="0">
                <a:latin typeface="Arial"/>
                <a:cs typeface="Arial"/>
              </a:rPr>
              <a:t>in </a:t>
            </a:r>
            <a:r>
              <a:rPr lang="en-US" sz="1200" spc="-30" dirty="0" smtClean="0">
                <a:latin typeface="Arial"/>
                <a:cs typeface="Arial"/>
              </a:rPr>
              <a:t>the business </a:t>
            </a:r>
            <a:r>
              <a:rPr lang="en-US" sz="1200" spc="-25" dirty="0" smtClean="0">
                <a:latin typeface="Arial"/>
                <a:cs typeface="Arial"/>
              </a:rPr>
              <a:t>logic </a:t>
            </a:r>
            <a:r>
              <a:rPr lang="en-US" sz="1200" spc="-30" dirty="0" smtClean="0">
                <a:latin typeface="Arial"/>
                <a:cs typeface="Arial"/>
              </a:rPr>
              <a:t>using </a:t>
            </a:r>
            <a:r>
              <a:rPr lang="en-US" sz="1200" spc="-25" dirty="0" smtClean="0">
                <a:latin typeface="Arial"/>
                <a:cs typeface="Arial"/>
              </a:rPr>
              <a:t>Spark's </a:t>
            </a:r>
            <a:r>
              <a:rPr lang="en-US" sz="1200" spc="-20" dirty="0" smtClean="0">
                <a:latin typeface="Arial"/>
                <a:cs typeface="Arial"/>
              </a:rPr>
              <a:t>API </a:t>
            </a:r>
            <a:r>
              <a:rPr lang="en-US" sz="1200" spc="-25" dirty="0" smtClean="0">
                <a:latin typeface="Arial"/>
                <a:cs typeface="Arial"/>
              </a:rPr>
              <a:t>available </a:t>
            </a:r>
            <a:r>
              <a:rPr lang="en-US" sz="1200" spc="-10" dirty="0" smtClean="0">
                <a:latin typeface="Arial"/>
                <a:cs typeface="Arial"/>
              </a:rPr>
              <a:t>in  </a:t>
            </a:r>
            <a:r>
              <a:rPr lang="en-US" sz="1200" spc="-30" dirty="0" smtClean="0">
                <a:latin typeface="Arial"/>
                <a:cs typeface="Arial"/>
              </a:rPr>
              <a:t>Scala, </a:t>
            </a:r>
            <a:r>
              <a:rPr lang="en-US" sz="1200" spc="-25" dirty="0" smtClean="0">
                <a:latin typeface="Arial"/>
                <a:cs typeface="Arial"/>
              </a:rPr>
              <a:t>Java, </a:t>
            </a:r>
            <a:r>
              <a:rPr lang="en-US" sz="1200" spc="-20" dirty="0" smtClean="0">
                <a:latin typeface="Arial"/>
                <a:cs typeface="Arial"/>
              </a:rPr>
              <a:t>or </a:t>
            </a:r>
            <a:r>
              <a:rPr lang="en-US" sz="1200" spc="-25" dirty="0" smtClean="0">
                <a:latin typeface="Arial"/>
                <a:cs typeface="Arial"/>
              </a:rPr>
              <a:t>Python. You create </a:t>
            </a:r>
            <a:r>
              <a:rPr lang="en-US" sz="1200" spc="-20" dirty="0" smtClean="0">
                <a:latin typeface="Arial"/>
                <a:cs typeface="Arial"/>
              </a:rPr>
              <a:t>the </a:t>
            </a:r>
            <a:r>
              <a:rPr lang="en-US" sz="1200" spc="-15" dirty="0" smtClean="0">
                <a:latin typeface="Arial"/>
                <a:cs typeface="Arial"/>
              </a:rPr>
              <a:t>RDD </a:t>
            </a:r>
            <a:r>
              <a:rPr lang="en-US" sz="1200" spc="-30" dirty="0" smtClean="0">
                <a:latin typeface="Arial"/>
                <a:cs typeface="Arial"/>
              </a:rPr>
              <a:t>from </a:t>
            </a:r>
            <a:r>
              <a:rPr lang="en-US" sz="1200" spc="-10" dirty="0" smtClean="0">
                <a:latin typeface="Arial"/>
                <a:cs typeface="Arial"/>
              </a:rPr>
              <a:t>an </a:t>
            </a:r>
            <a:r>
              <a:rPr lang="en-US" sz="1200" spc="-25" dirty="0" smtClean="0">
                <a:latin typeface="Arial"/>
                <a:cs typeface="Arial"/>
              </a:rPr>
              <a:t>external </a:t>
            </a:r>
            <a:r>
              <a:rPr lang="en-US" sz="1200" spc="-30" dirty="0" smtClean="0">
                <a:latin typeface="Arial"/>
                <a:cs typeface="Arial"/>
              </a:rPr>
              <a:t>dataset </a:t>
            </a:r>
            <a:r>
              <a:rPr lang="en-US" sz="1200" spc="-20" dirty="0" smtClean="0">
                <a:latin typeface="Arial"/>
                <a:cs typeface="Arial"/>
              </a:rPr>
              <a:t>or </a:t>
            </a:r>
            <a:r>
              <a:rPr lang="en-US" sz="1200" spc="-30" dirty="0" smtClean="0">
                <a:latin typeface="Arial"/>
                <a:cs typeface="Arial"/>
              </a:rPr>
              <a:t>from </a:t>
            </a:r>
            <a:r>
              <a:rPr lang="en-US" sz="1200" spc="-10" dirty="0" smtClean="0">
                <a:latin typeface="Arial"/>
                <a:cs typeface="Arial"/>
              </a:rPr>
              <a:t>an  </a:t>
            </a:r>
            <a:r>
              <a:rPr lang="en-US" sz="1200" spc="-30" dirty="0" smtClean="0">
                <a:latin typeface="Arial"/>
                <a:cs typeface="Arial"/>
              </a:rPr>
              <a:t>existing </a:t>
            </a:r>
            <a:r>
              <a:rPr lang="en-US" sz="1200" spc="-25" dirty="0" smtClean="0">
                <a:latin typeface="Arial"/>
                <a:cs typeface="Arial"/>
              </a:rPr>
              <a:t>RDD. You </a:t>
            </a:r>
            <a:r>
              <a:rPr lang="en-US" sz="1200" spc="-15" dirty="0" smtClean="0">
                <a:latin typeface="Arial"/>
                <a:cs typeface="Arial"/>
              </a:rPr>
              <a:t>use </a:t>
            </a:r>
            <a:r>
              <a:rPr lang="en-US" sz="1200" spc="-30" dirty="0" smtClean="0">
                <a:latin typeface="Arial"/>
                <a:cs typeface="Arial"/>
              </a:rPr>
              <a:t>transformations </a:t>
            </a:r>
            <a:r>
              <a:rPr lang="en-US" sz="1200" spc="-20" dirty="0" smtClean="0">
                <a:latin typeface="Arial"/>
                <a:cs typeface="Arial"/>
              </a:rPr>
              <a:t>and </a:t>
            </a:r>
            <a:r>
              <a:rPr lang="en-US" sz="1200" spc="-30" dirty="0" smtClean="0">
                <a:latin typeface="Arial"/>
                <a:cs typeface="Arial"/>
              </a:rPr>
              <a:t>actions </a:t>
            </a:r>
            <a:r>
              <a:rPr lang="en-US" sz="1200" spc="-20" dirty="0" smtClean="0">
                <a:latin typeface="Arial"/>
                <a:cs typeface="Arial"/>
              </a:rPr>
              <a:t>to compute the </a:t>
            </a:r>
            <a:r>
              <a:rPr lang="en-US" sz="1200" spc="-25" dirty="0" smtClean="0">
                <a:latin typeface="Arial"/>
                <a:cs typeface="Arial"/>
              </a:rPr>
              <a:t>business </a:t>
            </a:r>
            <a:r>
              <a:rPr lang="en-US" sz="1200" spc="-20" dirty="0" smtClean="0">
                <a:latin typeface="Arial"/>
                <a:cs typeface="Arial"/>
              </a:rPr>
              <a:t>logic. </a:t>
            </a:r>
            <a:r>
              <a:rPr lang="en-US" sz="1200" spc="-25" dirty="0" smtClean="0">
                <a:latin typeface="Arial"/>
                <a:cs typeface="Arial"/>
              </a:rPr>
              <a:t>You  can </a:t>
            </a:r>
            <a:r>
              <a:rPr lang="en-US" sz="1200" spc="-15" dirty="0" smtClean="0">
                <a:latin typeface="Arial"/>
                <a:cs typeface="Arial"/>
              </a:rPr>
              <a:t>take </a:t>
            </a:r>
            <a:r>
              <a:rPr lang="en-US" sz="1200" spc="-30" dirty="0" smtClean="0">
                <a:latin typeface="Arial"/>
                <a:cs typeface="Arial"/>
              </a:rPr>
              <a:t>advantage </a:t>
            </a:r>
            <a:r>
              <a:rPr lang="en-US" sz="1200" spc="-20" dirty="0" smtClean="0">
                <a:latin typeface="Arial"/>
                <a:cs typeface="Arial"/>
              </a:rPr>
              <a:t>of </a:t>
            </a:r>
            <a:r>
              <a:rPr lang="en-US" sz="1200" spc="-25" dirty="0" smtClean="0">
                <a:latin typeface="Arial"/>
                <a:cs typeface="Arial"/>
              </a:rPr>
              <a:t>RDD persistence, </a:t>
            </a:r>
            <a:r>
              <a:rPr lang="en-US" sz="1200" spc="-30" dirty="0" smtClean="0">
                <a:latin typeface="Arial"/>
                <a:cs typeface="Arial"/>
              </a:rPr>
              <a:t>broadcast </a:t>
            </a:r>
            <a:r>
              <a:rPr lang="en-US" sz="1200" spc="-25" dirty="0" smtClean="0">
                <a:latin typeface="Arial"/>
                <a:cs typeface="Arial"/>
              </a:rPr>
              <a:t>variables </a:t>
            </a:r>
            <a:r>
              <a:rPr lang="en-US" sz="1200" spc="-30" dirty="0" smtClean="0">
                <a:latin typeface="Arial"/>
                <a:cs typeface="Arial"/>
              </a:rPr>
              <a:t>and/or accumulators </a:t>
            </a:r>
            <a:r>
              <a:rPr lang="en-US" sz="1200" spc="-20" dirty="0" smtClean="0">
                <a:latin typeface="Arial"/>
                <a:cs typeface="Arial"/>
              </a:rPr>
              <a:t>to  </a:t>
            </a:r>
            <a:r>
              <a:rPr lang="en-US" sz="1200" spc="-30" dirty="0" smtClean="0">
                <a:latin typeface="Arial"/>
                <a:cs typeface="Arial"/>
              </a:rPr>
              <a:t>improve </a:t>
            </a:r>
            <a:r>
              <a:rPr lang="en-US" sz="1200" spc="-15" dirty="0" smtClean="0">
                <a:latin typeface="Arial"/>
                <a:cs typeface="Arial"/>
              </a:rPr>
              <a:t>the </a:t>
            </a:r>
            <a:r>
              <a:rPr lang="en-US" sz="1200" spc="-30" dirty="0" smtClean="0">
                <a:latin typeface="Arial"/>
                <a:cs typeface="Arial"/>
              </a:rPr>
              <a:t>performance </a:t>
            </a:r>
            <a:r>
              <a:rPr lang="en-US" sz="1200" spc="-20" dirty="0" smtClean="0">
                <a:latin typeface="Arial"/>
                <a:cs typeface="Arial"/>
              </a:rPr>
              <a:t>of </a:t>
            </a:r>
            <a:r>
              <a:rPr lang="en-US" sz="1200" spc="-25" dirty="0" smtClean="0">
                <a:latin typeface="Arial"/>
                <a:cs typeface="Arial"/>
              </a:rPr>
              <a:t>your</a:t>
            </a:r>
            <a:r>
              <a:rPr lang="en-US" sz="1200" spc="-130" dirty="0" smtClean="0">
                <a:latin typeface="Arial"/>
                <a:cs typeface="Arial"/>
              </a:rPr>
              <a:t> </a:t>
            </a:r>
            <a:r>
              <a:rPr lang="en-US" sz="1200" spc="-25" dirty="0" smtClean="0">
                <a:latin typeface="Arial"/>
                <a:cs typeface="Arial"/>
              </a:rPr>
              <a:t>jobs.</a:t>
            </a:r>
            <a:endParaRPr lang="en-US" sz="1200" dirty="0" smtClean="0">
              <a:latin typeface="Arial"/>
              <a:cs typeface="Arial"/>
            </a:endParaRPr>
          </a:p>
          <a:p>
            <a:pPr marL="12700" marR="84455">
              <a:lnSpc>
                <a:spcPct val="95900"/>
              </a:lnSpc>
              <a:spcBef>
                <a:spcPts val="315"/>
              </a:spcBef>
            </a:pPr>
            <a:r>
              <a:rPr lang="en-US" sz="1200" spc="-30" dirty="0" smtClean="0">
                <a:latin typeface="Arial"/>
                <a:cs typeface="Arial"/>
              </a:rPr>
              <a:t>Here's </a:t>
            </a:r>
            <a:r>
              <a:rPr lang="en-US" sz="1200" spc="-5" dirty="0" smtClean="0">
                <a:latin typeface="Arial"/>
                <a:cs typeface="Arial"/>
              </a:rPr>
              <a:t>a </a:t>
            </a:r>
            <a:r>
              <a:rPr lang="en-US" sz="1200" spc="-25" dirty="0" smtClean="0">
                <a:latin typeface="Arial"/>
                <a:cs typeface="Arial"/>
              </a:rPr>
              <a:t>sample </a:t>
            </a:r>
            <a:r>
              <a:rPr lang="en-US" sz="1200" spc="-20" dirty="0" smtClean="0">
                <a:latin typeface="Arial"/>
                <a:cs typeface="Arial"/>
              </a:rPr>
              <a:t>Scala </a:t>
            </a:r>
            <a:r>
              <a:rPr lang="en-US" sz="1200" spc="-25" dirty="0" smtClean="0">
                <a:latin typeface="Arial"/>
                <a:cs typeface="Arial"/>
              </a:rPr>
              <a:t>application. </a:t>
            </a:r>
            <a:r>
              <a:rPr lang="en-US" sz="1200" spc="-30" dirty="0" smtClean="0">
                <a:latin typeface="Arial"/>
                <a:cs typeface="Arial"/>
              </a:rPr>
              <a:t>You </a:t>
            </a:r>
            <a:r>
              <a:rPr lang="en-US" sz="1200" spc="-25" dirty="0" smtClean="0">
                <a:latin typeface="Arial"/>
                <a:cs typeface="Arial"/>
              </a:rPr>
              <a:t>have </a:t>
            </a:r>
            <a:r>
              <a:rPr lang="en-US" sz="1200" spc="-30" dirty="0" smtClean="0">
                <a:latin typeface="Arial"/>
                <a:cs typeface="Arial"/>
              </a:rPr>
              <a:t>your import statement. </a:t>
            </a:r>
            <a:r>
              <a:rPr lang="en-US" sz="1200" spc="-25" dirty="0" smtClean="0">
                <a:latin typeface="Arial"/>
                <a:cs typeface="Arial"/>
              </a:rPr>
              <a:t>After </a:t>
            </a:r>
            <a:r>
              <a:rPr lang="en-US" sz="1200" spc="-20" dirty="0" smtClean="0">
                <a:latin typeface="Arial"/>
                <a:cs typeface="Arial"/>
              </a:rPr>
              <a:t>the </a:t>
            </a:r>
            <a:r>
              <a:rPr lang="en-US" sz="1200" spc="-30" dirty="0" smtClean="0">
                <a:latin typeface="Arial"/>
                <a:cs typeface="Arial"/>
              </a:rPr>
              <a:t>beginning  </a:t>
            </a:r>
            <a:r>
              <a:rPr lang="en-US" sz="1200" spc="-20" dirty="0" smtClean="0">
                <a:latin typeface="Arial"/>
                <a:cs typeface="Arial"/>
              </a:rPr>
              <a:t>of the </a:t>
            </a:r>
            <a:r>
              <a:rPr lang="en-US" sz="1200" spc="-30" dirty="0" smtClean="0">
                <a:latin typeface="Arial"/>
                <a:cs typeface="Arial"/>
              </a:rPr>
              <a:t>object, </a:t>
            </a:r>
            <a:r>
              <a:rPr lang="en-US" sz="1200" spc="-35" dirty="0" smtClean="0">
                <a:latin typeface="Arial"/>
                <a:cs typeface="Arial"/>
              </a:rPr>
              <a:t>you </a:t>
            </a:r>
            <a:r>
              <a:rPr lang="en-US" sz="1200" spc="-15" dirty="0" smtClean="0">
                <a:latin typeface="Arial"/>
                <a:cs typeface="Arial"/>
              </a:rPr>
              <a:t>see </a:t>
            </a:r>
            <a:r>
              <a:rPr lang="en-US" sz="1200" spc="-25" dirty="0" smtClean="0">
                <a:latin typeface="Arial"/>
                <a:cs typeface="Arial"/>
              </a:rPr>
              <a:t>that </a:t>
            </a:r>
            <a:r>
              <a:rPr lang="en-US" sz="1200" spc="-15" dirty="0" smtClean="0">
                <a:latin typeface="Arial"/>
                <a:cs typeface="Arial"/>
              </a:rPr>
              <a:t>the </a:t>
            </a:r>
            <a:r>
              <a:rPr lang="en-US" sz="1200" spc="-25" dirty="0" err="1" smtClean="0">
                <a:latin typeface="Arial"/>
                <a:cs typeface="Arial"/>
              </a:rPr>
              <a:t>SparkConf</a:t>
            </a:r>
            <a:r>
              <a:rPr lang="en-US" sz="1200" spc="-25" dirty="0" smtClean="0">
                <a:latin typeface="Arial"/>
                <a:cs typeface="Arial"/>
              </a:rPr>
              <a:t> </a:t>
            </a:r>
            <a:r>
              <a:rPr lang="en-US" sz="1200" spc="-15" dirty="0" smtClean="0">
                <a:latin typeface="Arial"/>
                <a:cs typeface="Arial"/>
              </a:rPr>
              <a:t>is </a:t>
            </a:r>
            <a:r>
              <a:rPr lang="en-US" sz="1200" spc="-25" dirty="0" smtClean="0">
                <a:latin typeface="Arial"/>
                <a:cs typeface="Arial"/>
              </a:rPr>
              <a:t>created </a:t>
            </a:r>
            <a:r>
              <a:rPr lang="en-US" sz="1200" spc="-30" dirty="0" smtClean="0">
                <a:latin typeface="Arial"/>
                <a:cs typeface="Arial"/>
              </a:rPr>
              <a:t>with the application name. </a:t>
            </a:r>
            <a:r>
              <a:rPr lang="en-US" sz="1200" spc="-20" dirty="0" smtClean="0">
                <a:latin typeface="Arial"/>
                <a:cs typeface="Arial"/>
              </a:rPr>
              <a:t>Then </a:t>
            </a:r>
            <a:r>
              <a:rPr lang="en-US" sz="1200" spc="-5" dirty="0" smtClean="0">
                <a:latin typeface="Arial"/>
                <a:cs typeface="Arial"/>
              </a:rPr>
              <a:t>a  </a:t>
            </a:r>
            <a:r>
              <a:rPr lang="en-US" sz="1200" spc="-30" dirty="0" err="1" smtClean="0">
                <a:latin typeface="Arial"/>
                <a:cs typeface="Arial"/>
              </a:rPr>
              <a:t>SparkContext</a:t>
            </a:r>
            <a:r>
              <a:rPr lang="en-US" sz="1200" spc="-30" dirty="0" smtClean="0">
                <a:latin typeface="Arial"/>
                <a:cs typeface="Arial"/>
              </a:rPr>
              <a:t> </a:t>
            </a:r>
            <a:r>
              <a:rPr lang="en-US" sz="1200" spc="-15" dirty="0" smtClean="0">
                <a:latin typeface="Arial"/>
                <a:cs typeface="Arial"/>
              </a:rPr>
              <a:t>is </a:t>
            </a:r>
            <a:r>
              <a:rPr lang="en-US" sz="1200" spc="-25" dirty="0" smtClean="0">
                <a:latin typeface="Arial"/>
                <a:cs typeface="Arial"/>
              </a:rPr>
              <a:t>created. </a:t>
            </a:r>
            <a:r>
              <a:rPr lang="en-US" sz="1200" spc="-20" dirty="0" smtClean="0">
                <a:latin typeface="Arial"/>
                <a:cs typeface="Arial"/>
              </a:rPr>
              <a:t>The </a:t>
            </a:r>
            <a:r>
              <a:rPr lang="en-US" sz="1200" spc="-25" dirty="0" smtClean="0">
                <a:latin typeface="Arial"/>
                <a:cs typeface="Arial"/>
              </a:rPr>
              <a:t>several lines </a:t>
            </a:r>
            <a:r>
              <a:rPr lang="en-US" sz="1200" spc="-20" dirty="0" smtClean="0">
                <a:latin typeface="Arial"/>
                <a:cs typeface="Arial"/>
              </a:rPr>
              <a:t>of </a:t>
            </a:r>
            <a:r>
              <a:rPr lang="en-US" sz="1200" spc="-25" dirty="0" smtClean="0">
                <a:latin typeface="Arial"/>
                <a:cs typeface="Arial"/>
              </a:rPr>
              <a:t>code after </a:t>
            </a:r>
            <a:r>
              <a:rPr lang="en-US" sz="1200" spc="-15" dirty="0" smtClean="0">
                <a:latin typeface="Arial"/>
                <a:cs typeface="Arial"/>
              </a:rPr>
              <a:t>is </a:t>
            </a:r>
            <a:r>
              <a:rPr lang="en-US" sz="1200" spc="-25" dirty="0" smtClean="0">
                <a:latin typeface="Arial"/>
                <a:cs typeface="Arial"/>
              </a:rPr>
              <a:t>creating </a:t>
            </a:r>
            <a:r>
              <a:rPr lang="en-US" sz="1200" spc="-15" dirty="0" smtClean="0">
                <a:latin typeface="Arial"/>
                <a:cs typeface="Arial"/>
              </a:rPr>
              <a:t>the </a:t>
            </a:r>
            <a:r>
              <a:rPr lang="en-US" sz="1200" spc="-25" dirty="0" smtClean="0">
                <a:latin typeface="Arial"/>
                <a:cs typeface="Arial"/>
              </a:rPr>
              <a:t>RDD from </a:t>
            </a:r>
            <a:r>
              <a:rPr lang="en-US" sz="1200" spc="-5" dirty="0" smtClean="0">
                <a:latin typeface="Arial"/>
                <a:cs typeface="Arial"/>
              </a:rPr>
              <a:t>a </a:t>
            </a:r>
            <a:r>
              <a:rPr lang="en-US" sz="1200" spc="-20" dirty="0" smtClean="0">
                <a:latin typeface="Arial"/>
                <a:cs typeface="Arial"/>
              </a:rPr>
              <a:t>text  </a:t>
            </a:r>
            <a:r>
              <a:rPr lang="en-US" sz="1200" spc="-25" dirty="0" smtClean="0">
                <a:latin typeface="Arial"/>
                <a:cs typeface="Arial"/>
              </a:rPr>
              <a:t>file </a:t>
            </a:r>
            <a:r>
              <a:rPr lang="en-US" sz="1200" spc="-20" dirty="0" smtClean="0">
                <a:latin typeface="Arial"/>
                <a:cs typeface="Arial"/>
              </a:rPr>
              <a:t>and </a:t>
            </a:r>
            <a:r>
              <a:rPr lang="en-US" sz="1200" spc="-25" dirty="0" smtClean="0">
                <a:latin typeface="Arial"/>
                <a:cs typeface="Arial"/>
              </a:rPr>
              <a:t>then </a:t>
            </a:r>
            <a:r>
              <a:rPr lang="en-US" sz="1200" spc="-30" dirty="0" smtClean="0">
                <a:latin typeface="Arial"/>
                <a:cs typeface="Arial"/>
              </a:rPr>
              <a:t>performing </a:t>
            </a:r>
            <a:r>
              <a:rPr lang="en-US" sz="1200" spc="-20" dirty="0" smtClean="0">
                <a:latin typeface="Arial"/>
                <a:cs typeface="Arial"/>
              </a:rPr>
              <a:t>the </a:t>
            </a:r>
            <a:r>
              <a:rPr lang="en-US" sz="1200" spc="-20" dirty="0" err="1" smtClean="0">
                <a:latin typeface="Arial"/>
                <a:cs typeface="Arial"/>
              </a:rPr>
              <a:t>Hdfs</a:t>
            </a:r>
            <a:r>
              <a:rPr lang="en-US" sz="1200" spc="-20" dirty="0" smtClean="0">
                <a:latin typeface="Arial"/>
                <a:cs typeface="Arial"/>
              </a:rPr>
              <a:t> test </a:t>
            </a:r>
            <a:r>
              <a:rPr lang="en-US" sz="1200" spc="-10" dirty="0" smtClean="0">
                <a:latin typeface="Arial"/>
                <a:cs typeface="Arial"/>
              </a:rPr>
              <a:t>on </a:t>
            </a:r>
            <a:r>
              <a:rPr lang="en-US" sz="1200" spc="-5" dirty="0" smtClean="0">
                <a:latin typeface="Arial"/>
                <a:cs typeface="Arial"/>
              </a:rPr>
              <a:t>it </a:t>
            </a:r>
            <a:r>
              <a:rPr lang="en-US" sz="1200" spc="-20" dirty="0" smtClean="0">
                <a:latin typeface="Arial"/>
                <a:cs typeface="Arial"/>
              </a:rPr>
              <a:t>to </a:t>
            </a:r>
            <a:r>
              <a:rPr lang="en-US" sz="1200" spc="-15" dirty="0" smtClean="0">
                <a:latin typeface="Arial"/>
                <a:cs typeface="Arial"/>
              </a:rPr>
              <a:t>see </a:t>
            </a:r>
            <a:r>
              <a:rPr lang="en-US" sz="1200" spc="-20" dirty="0" smtClean="0">
                <a:latin typeface="Arial"/>
                <a:cs typeface="Arial"/>
              </a:rPr>
              <a:t>how </a:t>
            </a:r>
            <a:r>
              <a:rPr lang="en-US" sz="1200" spc="-25" dirty="0" smtClean="0">
                <a:latin typeface="Arial"/>
                <a:cs typeface="Arial"/>
              </a:rPr>
              <a:t>long </a:t>
            </a:r>
            <a:r>
              <a:rPr lang="en-US" sz="1200" spc="-30" dirty="0" smtClean="0">
                <a:latin typeface="Arial"/>
                <a:cs typeface="Arial"/>
              </a:rPr>
              <a:t>the </a:t>
            </a:r>
            <a:r>
              <a:rPr lang="en-US" sz="1200" spc="-25" dirty="0" smtClean="0">
                <a:latin typeface="Arial"/>
                <a:cs typeface="Arial"/>
              </a:rPr>
              <a:t>iteration through </a:t>
            </a:r>
            <a:r>
              <a:rPr lang="en-US" sz="1200" spc="-20" dirty="0" smtClean="0">
                <a:latin typeface="Arial"/>
                <a:cs typeface="Arial"/>
              </a:rPr>
              <a:t>the </a:t>
            </a:r>
            <a:r>
              <a:rPr lang="en-US" sz="1200" spc="-25" dirty="0" smtClean="0">
                <a:latin typeface="Arial"/>
                <a:cs typeface="Arial"/>
              </a:rPr>
              <a:t>file  takes.</a:t>
            </a:r>
            <a:r>
              <a:rPr lang="en-US" sz="1200" spc="-55" dirty="0" smtClean="0">
                <a:latin typeface="Arial"/>
                <a:cs typeface="Arial"/>
              </a:rPr>
              <a:t> </a:t>
            </a:r>
            <a:r>
              <a:rPr lang="en-US" sz="1200" spc="-25" dirty="0" smtClean="0">
                <a:latin typeface="Arial"/>
                <a:cs typeface="Arial"/>
              </a:rPr>
              <a:t>Finally,</a:t>
            </a:r>
            <a:r>
              <a:rPr lang="en-US" sz="1200" spc="-55" dirty="0" smtClean="0">
                <a:latin typeface="Arial"/>
                <a:cs typeface="Arial"/>
              </a:rPr>
              <a:t> </a:t>
            </a:r>
            <a:r>
              <a:rPr lang="en-US" sz="1200" spc="-10" dirty="0" smtClean="0">
                <a:latin typeface="Arial"/>
                <a:cs typeface="Arial"/>
              </a:rPr>
              <a:t>at</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end,</a:t>
            </a:r>
            <a:r>
              <a:rPr lang="en-US" sz="1200" spc="-10" dirty="0" smtClean="0">
                <a:latin typeface="Arial"/>
                <a:cs typeface="Arial"/>
              </a:rPr>
              <a:t> </a:t>
            </a:r>
            <a:r>
              <a:rPr lang="en-US" sz="1200" spc="-35" dirty="0" smtClean="0">
                <a:latin typeface="Arial"/>
                <a:cs typeface="Arial"/>
              </a:rPr>
              <a:t>you </a:t>
            </a:r>
            <a:r>
              <a:rPr lang="en-US" sz="1200" spc="-20" dirty="0" smtClean="0">
                <a:latin typeface="Arial"/>
                <a:cs typeface="Arial"/>
              </a:rPr>
              <a:t>stop</a:t>
            </a:r>
            <a:r>
              <a:rPr lang="en-US" sz="1200" spc="-6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err="1" smtClean="0">
                <a:latin typeface="Arial"/>
                <a:cs typeface="Arial"/>
              </a:rPr>
              <a:t>SparkContext</a:t>
            </a:r>
            <a:r>
              <a:rPr lang="en-US" sz="1200" spc="-30" dirty="0" smtClean="0">
                <a:latin typeface="Arial"/>
                <a:cs typeface="Arial"/>
              </a:rPr>
              <a:t> </a:t>
            </a:r>
            <a:r>
              <a:rPr lang="en-US" sz="1200" spc="-10" dirty="0" smtClean="0">
                <a:latin typeface="Arial"/>
                <a:cs typeface="Arial"/>
              </a:rPr>
              <a:t>by</a:t>
            </a:r>
            <a:r>
              <a:rPr lang="en-US" sz="1200" spc="-80" dirty="0" smtClean="0">
                <a:latin typeface="Arial"/>
                <a:cs typeface="Arial"/>
              </a:rPr>
              <a:t> </a:t>
            </a:r>
            <a:r>
              <a:rPr lang="en-US" sz="1200" spc="-25" dirty="0" smtClean="0">
                <a:latin typeface="Arial"/>
                <a:cs typeface="Arial"/>
              </a:rPr>
              <a:t>calling</a:t>
            </a:r>
            <a:r>
              <a:rPr lang="en-US" sz="1200" spc="-6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0" dirty="0" smtClean="0">
                <a:latin typeface="Arial"/>
                <a:cs typeface="Arial"/>
              </a:rPr>
              <a:t>stop()</a:t>
            </a:r>
            <a:r>
              <a:rPr lang="en-US" sz="1200" spc="-60" dirty="0" smtClean="0">
                <a:latin typeface="Arial"/>
                <a:cs typeface="Arial"/>
              </a:rPr>
              <a:t> </a:t>
            </a:r>
            <a:r>
              <a:rPr lang="en-US" sz="1200" spc="-25" dirty="0" smtClean="0">
                <a:latin typeface="Arial"/>
                <a:cs typeface="Arial"/>
              </a:rPr>
              <a:t>function.</a:t>
            </a:r>
            <a:endParaRPr lang="en-US" sz="1200" dirty="0" smtClean="0">
              <a:latin typeface="Arial"/>
              <a:cs typeface="Arial"/>
            </a:endParaRPr>
          </a:p>
          <a:p>
            <a:pPr marL="12700" marR="282575">
              <a:lnSpc>
                <a:spcPts val="1610"/>
              </a:lnSpc>
              <a:spcBef>
                <a:spcPts val="355"/>
              </a:spcBef>
            </a:pPr>
            <a:r>
              <a:rPr lang="en-US" sz="1200" spc="-30" dirty="0" smtClean="0">
                <a:latin typeface="Arial"/>
                <a:cs typeface="Arial"/>
              </a:rPr>
              <a:t>Again,</a:t>
            </a:r>
            <a:r>
              <a:rPr lang="en-US" sz="1200" spc="-55" dirty="0" smtClean="0">
                <a:latin typeface="Arial"/>
                <a:cs typeface="Arial"/>
              </a:rPr>
              <a:t> </a:t>
            </a:r>
            <a:r>
              <a:rPr lang="en-US" sz="1200" spc="-20" dirty="0" smtClean="0">
                <a:latin typeface="Arial"/>
                <a:cs typeface="Arial"/>
              </a:rPr>
              <a:t>just</a:t>
            </a:r>
            <a:r>
              <a:rPr lang="en-US" sz="1200" spc="-50"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spc="-25" dirty="0" smtClean="0">
                <a:latin typeface="Arial"/>
                <a:cs typeface="Arial"/>
              </a:rPr>
              <a:t>simple</a:t>
            </a:r>
            <a:r>
              <a:rPr lang="en-US" sz="1200" spc="-55" dirty="0" smtClean="0">
                <a:latin typeface="Arial"/>
                <a:cs typeface="Arial"/>
              </a:rPr>
              <a:t> </a:t>
            </a:r>
            <a:r>
              <a:rPr lang="en-US" sz="1200" spc="-25" dirty="0" smtClean="0">
                <a:latin typeface="Arial"/>
                <a:cs typeface="Arial"/>
              </a:rPr>
              <a:t>example</a:t>
            </a:r>
            <a:r>
              <a:rPr lang="en-US" sz="1200" spc="-30" dirty="0" smtClean="0">
                <a:latin typeface="Arial"/>
                <a:cs typeface="Arial"/>
              </a:rPr>
              <a:t> </a:t>
            </a:r>
            <a:r>
              <a:rPr lang="en-US" sz="1200" spc="-20" dirty="0" smtClean="0">
                <a:latin typeface="Arial"/>
                <a:cs typeface="Arial"/>
              </a:rPr>
              <a:t>to</a:t>
            </a:r>
            <a:r>
              <a:rPr lang="en-US" sz="1200" spc="-55" dirty="0" smtClean="0">
                <a:latin typeface="Arial"/>
                <a:cs typeface="Arial"/>
              </a:rPr>
              <a:t> </a:t>
            </a:r>
            <a:r>
              <a:rPr lang="en-US" sz="1200" spc="-15" dirty="0" smtClean="0">
                <a:latin typeface="Arial"/>
                <a:cs typeface="Arial"/>
              </a:rPr>
              <a:t>show</a:t>
            </a:r>
            <a:r>
              <a:rPr lang="en-US" sz="1200" spc="-45" dirty="0" smtClean="0">
                <a:latin typeface="Arial"/>
                <a:cs typeface="Arial"/>
              </a:rPr>
              <a:t> </a:t>
            </a:r>
            <a:r>
              <a:rPr lang="en-US" sz="1200" spc="-20" dirty="0" smtClean="0">
                <a:latin typeface="Arial"/>
                <a:cs typeface="Arial"/>
              </a:rPr>
              <a:t>how</a:t>
            </a:r>
            <a:r>
              <a:rPr lang="en-US" sz="1200" spc="-45" dirty="0" smtClean="0">
                <a:latin typeface="Arial"/>
                <a:cs typeface="Arial"/>
              </a:rPr>
              <a:t> </a:t>
            </a:r>
            <a:r>
              <a:rPr lang="en-US" sz="1200" spc="-25" dirty="0" smtClean="0">
                <a:latin typeface="Arial"/>
                <a:cs typeface="Arial"/>
              </a:rPr>
              <a:t>you</a:t>
            </a:r>
            <a:r>
              <a:rPr lang="en-US" sz="1200" spc="-30" dirty="0" smtClean="0">
                <a:latin typeface="Arial"/>
                <a:cs typeface="Arial"/>
              </a:rPr>
              <a:t> would </a:t>
            </a:r>
            <a:r>
              <a:rPr lang="en-US" sz="1200" spc="-25" dirty="0" smtClean="0">
                <a:latin typeface="Arial"/>
                <a:cs typeface="Arial"/>
              </a:rPr>
              <a:t>create</a:t>
            </a:r>
            <a:r>
              <a:rPr lang="en-US" sz="1200" spc="-60" dirty="0" smtClean="0">
                <a:latin typeface="Arial"/>
                <a:cs typeface="Arial"/>
              </a:rPr>
              <a:t> </a:t>
            </a:r>
            <a:r>
              <a:rPr lang="en-US" sz="1200" spc="-5" dirty="0" smtClean="0">
                <a:latin typeface="Arial"/>
                <a:cs typeface="Arial"/>
              </a:rPr>
              <a:t>a</a:t>
            </a:r>
            <a:r>
              <a:rPr lang="en-US" sz="1200" spc="-55" dirty="0" smtClean="0">
                <a:latin typeface="Arial"/>
                <a:cs typeface="Arial"/>
              </a:rPr>
              <a:t> </a:t>
            </a:r>
            <a:r>
              <a:rPr lang="en-US" sz="1200" spc="-25" dirty="0" smtClean="0">
                <a:latin typeface="Arial"/>
                <a:cs typeface="Arial"/>
              </a:rPr>
              <a:t>Spark </a:t>
            </a:r>
            <a:r>
              <a:rPr lang="en-US" sz="1200" spc="-30" dirty="0" smtClean="0">
                <a:latin typeface="Arial"/>
                <a:cs typeface="Arial"/>
              </a:rPr>
              <a:t>application.</a:t>
            </a:r>
            <a:r>
              <a:rPr lang="en-US" sz="1200" spc="-25" dirty="0" smtClean="0">
                <a:latin typeface="Arial"/>
                <a:cs typeface="Arial"/>
              </a:rPr>
              <a:t> You  </a:t>
            </a:r>
            <a:r>
              <a:rPr lang="en-US" sz="1200" spc="-30" dirty="0" smtClean="0">
                <a:latin typeface="Arial"/>
                <a:cs typeface="Arial"/>
              </a:rPr>
              <a:t>will </a:t>
            </a:r>
            <a:r>
              <a:rPr lang="en-US" sz="1200" spc="-20" dirty="0" smtClean="0">
                <a:latin typeface="Arial"/>
                <a:cs typeface="Arial"/>
              </a:rPr>
              <a:t>get </a:t>
            </a:r>
            <a:r>
              <a:rPr lang="en-US" sz="1200" spc="-5" dirty="0" smtClean="0">
                <a:latin typeface="Arial"/>
                <a:cs typeface="Arial"/>
              </a:rPr>
              <a:t>to </a:t>
            </a:r>
            <a:r>
              <a:rPr lang="en-US" sz="1200" spc="-25" dirty="0" smtClean="0">
                <a:latin typeface="Arial"/>
                <a:cs typeface="Arial"/>
              </a:rPr>
              <a:t>practice this </a:t>
            </a:r>
            <a:r>
              <a:rPr lang="en-US" sz="1200" spc="-15" dirty="0" smtClean="0">
                <a:latin typeface="Arial"/>
                <a:cs typeface="Arial"/>
              </a:rPr>
              <a:t>in </a:t>
            </a:r>
            <a:r>
              <a:rPr lang="en-US" sz="1200" spc="-25" dirty="0" smtClean="0">
                <a:latin typeface="Arial"/>
                <a:cs typeface="Arial"/>
              </a:rPr>
              <a:t>an</a:t>
            </a:r>
            <a:r>
              <a:rPr lang="en-US" sz="1200" spc="-240" dirty="0" smtClean="0">
                <a:latin typeface="Arial"/>
                <a:cs typeface="Arial"/>
              </a:rPr>
              <a:t> </a:t>
            </a:r>
            <a:r>
              <a:rPr lang="en-US" sz="1200" spc="-25" dirty="0" smtClean="0">
                <a:latin typeface="Arial"/>
                <a:cs typeface="Arial"/>
              </a:rPr>
              <a:t>exercise.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41</a:t>
            </a:fld>
            <a:endParaRPr lang="fr-FR"/>
          </a:p>
        </p:txBody>
      </p:sp>
    </p:spTree>
    <p:extLst>
      <p:ext uri="{BB962C8B-B14F-4D97-AF65-F5344CB8AC3E}">
        <p14:creationId xmlns:p14="http://schemas.microsoft.com/office/powerpoint/2010/main" val="1292253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There are </a:t>
            </a:r>
            <a:r>
              <a:rPr lang="en-US" sz="1200" spc="-20" dirty="0" smtClean="0">
                <a:latin typeface="Arial"/>
                <a:cs typeface="Arial"/>
              </a:rPr>
              <a:t>many </a:t>
            </a:r>
            <a:r>
              <a:rPr lang="en-US" sz="1200" spc="-30" dirty="0" smtClean="0">
                <a:latin typeface="Arial"/>
                <a:cs typeface="Arial"/>
              </a:rPr>
              <a:t>example </a:t>
            </a:r>
            <a:r>
              <a:rPr lang="en-US" sz="1200" spc="-25" dirty="0" smtClean="0">
                <a:latin typeface="Arial"/>
                <a:cs typeface="Arial"/>
              </a:rPr>
              <a:t>programs available </a:t>
            </a:r>
            <a:r>
              <a:rPr lang="en-US" sz="1200" spc="-20" dirty="0" smtClean="0">
                <a:latin typeface="Arial"/>
                <a:cs typeface="Arial"/>
              </a:rPr>
              <a:t>that </a:t>
            </a:r>
            <a:r>
              <a:rPr lang="en-US" sz="1200" spc="-25" dirty="0" smtClean="0">
                <a:latin typeface="Arial"/>
                <a:cs typeface="Arial"/>
              </a:rPr>
              <a:t>shows </a:t>
            </a:r>
            <a:r>
              <a:rPr lang="en-US" sz="1200" spc="-20" dirty="0" smtClean="0">
                <a:latin typeface="Arial"/>
                <a:cs typeface="Arial"/>
              </a:rPr>
              <a:t>the </a:t>
            </a:r>
            <a:r>
              <a:rPr lang="en-US" sz="1200" spc="-25" dirty="0" smtClean="0">
                <a:latin typeface="Arial"/>
                <a:cs typeface="Arial"/>
              </a:rPr>
              <a:t>various </a:t>
            </a:r>
            <a:r>
              <a:rPr lang="en-US" sz="1200" spc="-20" dirty="0" smtClean="0">
                <a:latin typeface="Arial"/>
                <a:cs typeface="Arial"/>
              </a:rPr>
              <a:t>usage of Spark.  </a:t>
            </a:r>
            <a:r>
              <a:rPr lang="en-US" sz="1200" spc="-30" dirty="0" smtClean="0">
                <a:latin typeface="Arial"/>
                <a:cs typeface="Arial"/>
              </a:rPr>
              <a:t>Depending </a:t>
            </a:r>
            <a:r>
              <a:rPr lang="en-US" sz="1200" spc="-10" dirty="0" smtClean="0">
                <a:latin typeface="Arial"/>
                <a:cs typeface="Arial"/>
              </a:rPr>
              <a:t>on </a:t>
            </a:r>
            <a:r>
              <a:rPr lang="en-US" sz="1200" spc="-30" dirty="0" smtClean="0">
                <a:latin typeface="Arial"/>
                <a:cs typeface="Arial"/>
              </a:rPr>
              <a:t>your </a:t>
            </a:r>
            <a:r>
              <a:rPr lang="en-US" sz="1200" spc="-25" dirty="0" smtClean="0">
                <a:latin typeface="Arial"/>
                <a:cs typeface="Arial"/>
              </a:rPr>
              <a:t>programming language preference, there </a:t>
            </a:r>
            <a:r>
              <a:rPr lang="en-US" sz="1200" spc="-20" dirty="0" smtClean="0">
                <a:latin typeface="Arial"/>
                <a:cs typeface="Arial"/>
              </a:rPr>
              <a:t>are </a:t>
            </a:r>
            <a:r>
              <a:rPr lang="en-US" sz="1200" spc="-25" dirty="0" smtClean="0">
                <a:latin typeface="Arial"/>
                <a:cs typeface="Arial"/>
              </a:rPr>
              <a:t>examples </a:t>
            </a:r>
            <a:r>
              <a:rPr lang="en-US" sz="1200" spc="-5" dirty="0" smtClean="0">
                <a:latin typeface="Arial"/>
                <a:cs typeface="Arial"/>
              </a:rPr>
              <a:t>in </a:t>
            </a:r>
            <a:r>
              <a:rPr lang="en-US" sz="1200" spc="-20" dirty="0" smtClean="0">
                <a:latin typeface="Arial"/>
                <a:cs typeface="Arial"/>
              </a:rPr>
              <a:t>three  </a:t>
            </a:r>
            <a:r>
              <a:rPr lang="en-US" sz="1200" spc="-30" dirty="0" smtClean="0">
                <a:latin typeface="Arial"/>
                <a:cs typeface="Arial"/>
              </a:rPr>
              <a:t>languages</a:t>
            </a:r>
            <a:r>
              <a:rPr lang="en-US" sz="1200" spc="-55" dirty="0" smtClean="0">
                <a:latin typeface="Arial"/>
                <a:cs typeface="Arial"/>
              </a:rPr>
              <a:t> </a:t>
            </a:r>
            <a:r>
              <a:rPr lang="en-US" sz="1200" spc="-20" dirty="0" smtClean="0">
                <a:latin typeface="Arial"/>
                <a:cs typeface="Arial"/>
              </a:rPr>
              <a:t>that</a:t>
            </a:r>
            <a:r>
              <a:rPr lang="en-US" sz="1200" spc="-25" dirty="0" smtClean="0">
                <a:latin typeface="Arial"/>
                <a:cs typeface="Arial"/>
              </a:rPr>
              <a:t> </a:t>
            </a:r>
            <a:r>
              <a:rPr lang="en-US" sz="1200" spc="-30" dirty="0" smtClean="0">
                <a:latin typeface="Arial"/>
                <a:cs typeface="Arial"/>
              </a:rPr>
              <a:t>work </a:t>
            </a:r>
            <a:r>
              <a:rPr lang="en-US" sz="1200" spc="-25" dirty="0" smtClean="0">
                <a:latin typeface="Arial"/>
                <a:cs typeface="Arial"/>
              </a:rPr>
              <a:t>with</a:t>
            </a:r>
            <a:r>
              <a:rPr lang="en-US" sz="1200" spc="-55" dirty="0" smtClean="0">
                <a:latin typeface="Arial"/>
                <a:cs typeface="Arial"/>
              </a:rPr>
              <a:t> </a:t>
            </a:r>
            <a:r>
              <a:rPr lang="en-US" sz="1200" spc="-20" dirty="0" smtClean="0">
                <a:latin typeface="Arial"/>
                <a:cs typeface="Arial"/>
              </a:rPr>
              <a:t>Spark.</a:t>
            </a:r>
            <a:r>
              <a:rPr lang="en-US" sz="1200" spc="-55" dirty="0" smtClean="0">
                <a:latin typeface="Arial"/>
                <a:cs typeface="Arial"/>
              </a:rPr>
              <a:t> </a:t>
            </a:r>
            <a:r>
              <a:rPr lang="en-US" sz="1200" spc="-25" dirty="0" smtClean="0">
                <a:latin typeface="Arial"/>
                <a:cs typeface="Arial"/>
              </a:rPr>
              <a:t>You</a:t>
            </a:r>
            <a:r>
              <a:rPr lang="en-US" sz="1200" spc="-30" dirty="0" smtClean="0">
                <a:latin typeface="Arial"/>
                <a:cs typeface="Arial"/>
              </a:rPr>
              <a:t> </a:t>
            </a:r>
            <a:r>
              <a:rPr lang="en-US" sz="1200" spc="-25" dirty="0" smtClean="0">
                <a:latin typeface="Arial"/>
                <a:cs typeface="Arial"/>
              </a:rPr>
              <a:t>can</a:t>
            </a:r>
            <a:r>
              <a:rPr lang="en-US" sz="1200" spc="-35" dirty="0" smtClean="0">
                <a:latin typeface="Arial"/>
                <a:cs typeface="Arial"/>
              </a:rPr>
              <a:t> </a:t>
            </a:r>
            <a:r>
              <a:rPr lang="en-US" sz="1200" spc="-20" dirty="0" smtClean="0">
                <a:latin typeface="Arial"/>
                <a:cs typeface="Arial"/>
              </a:rPr>
              <a:t>view</a:t>
            </a:r>
            <a:r>
              <a:rPr lang="en-US" sz="1200" spc="-7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source</a:t>
            </a:r>
            <a:r>
              <a:rPr lang="en-US" sz="1200" spc="-55" dirty="0" smtClean="0">
                <a:latin typeface="Arial"/>
                <a:cs typeface="Arial"/>
              </a:rPr>
              <a:t> </a:t>
            </a:r>
            <a:r>
              <a:rPr lang="en-US" sz="1200" spc="-25" dirty="0" smtClean="0">
                <a:latin typeface="Arial"/>
                <a:cs typeface="Arial"/>
              </a:rPr>
              <a:t>code</a:t>
            </a:r>
            <a:r>
              <a:rPr lang="en-US" sz="1200" spc="-30" dirty="0" smtClean="0">
                <a:latin typeface="Arial"/>
                <a:cs typeface="Arial"/>
              </a:rPr>
              <a:t> </a:t>
            </a:r>
            <a:r>
              <a:rPr lang="en-US" sz="1200" spc="-20" dirty="0" smtClean="0">
                <a:latin typeface="Arial"/>
                <a:cs typeface="Arial"/>
              </a:rPr>
              <a:t>of</a:t>
            </a:r>
            <a:r>
              <a:rPr lang="en-US" sz="1200" spc="-55" dirty="0" smtClean="0">
                <a:latin typeface="Arial"/>
                <a:cs typeface="Arial"/>
              </a:rPr>
              <a:t> </a:t>
            </a:r>
            <a:r>
              <a:rPr lang="en-US" sz="1200" spc="-15" dirty="0" smtClean="0">
                <a:latin typeface="Arial"/>
                <a:cs typeface="Arial"/>
              </a:rPr>
              <a:t>the</a:t>
            </a:r>
            <a:r>
              <a:rPr lang="en-US" sz="1200" spc="-30" dirty="0" smtClean="0">
                <a:latin typeface="Arial"/>
                <a:cs typeface="Arial"/>
              </a:rPr>
              <a:t> </a:t>
            </a:r>
            <a:r>
              <a:rPr lang="en-US" sz="1200" spc="-25" dirty="0" smtClean="0">
                <a:latin typeface="Arial"/>
                <a:cs typeface="Arial"/>
              </a:rPr>
              <a:t>examples</a:t>
            </a:r>
            <a:r>
              <a:rPr lang="en-US" sz="1200" spc="-40" dirty="0" smtClean="0">
                <a:latin typeface="Arial"/>
                <a:cs typeface="Arial"/>
              </a:rPr>
              <a:t> </a:t>
            </a:r>
            <a:r>
              <a:rPr lang="en-US" sz="1200" spc="-10" dirty="0" smtClean="0">
                <a:latin typeface="Arial"/>
                <a:cs typeface="Arial"/>
              </a:rPr>
              <a:t>on</a:t>
            </a:r>
            <a:r>
              <a:rPr lang="en-US" sz="1200" spc="-55" dirty="0" smtClean="0">
                <a:latin typeface="Arial"/>
                <a:cs typeface="Arial"/>
              </a:rPr>
              <a:t> </a:t>
            </a:r>
            <a:r>
              <a:rPr lang="en-US" sz="1200" spc="-20" dirty="0" smtClean="0">
                <a:latin typeface="Arial"/>
                <a:cs typeface="Arial"/>
              </a:rPr>
              <a:t>the  </a:t>
            </a:r>
            <a:r>
              <a:rPr lang="en-US" sz="1200" spc="-30" dirty="0" smtClean="0">
                <a:latin typeface="Arial"/>
                <a:cs typeface="Arial"/>
              </a:rPr>
              <a:t>Spark website, </a:t>
            </a:r>
            <a:r>
              <a:rPr lang="en-US" sz="1200" spc="-20" dirty="0" smtClean="0">
                <a:latin typeface="Arial"/>
                <a:cs typeface="Arial"/>
              </a:rPr>
              <a:t>or </a:t>
            </a:r>
            <a:r>
              <a:rPr lang="en-US" sz="1200" spc="-10" dirty="0" smtClean="0">
                <a:latin typeface="Arial"/>
                <a:cs typeface="Arial"/>
              </a:rPr>
              <a:t>on </a:t>
            </a:r>
            <a:r>
              <a:rPr lang="en-US" sz="1200" spc="-25" dirty="0" smtClean="0">
                <a:latin typeface="Arial"/>
                <a:cs typeface="Arial"/>
              </a:rPr>
              <a:t>GitHub, </a:t>
            </a:r>
            <a:r>
              <a:rPr lang="en-US" sz="1200" spc="-20" dirty="0" smtClean="0">
                <a:latin typeface="Arial"/>
                <a:cs typeface="Arial"/>
              </a:rPr>
              <a:t>or </a:t>
            </a:r>
            <a:r>
              <a:rPr lang="en-US" sz="1200" spc="-30" dirty="0" smtClean="0">
                <a:latin typeface="Arial"/>
                <a:cs typeface="Arial"/>
              </a:rPr>
              <a:t>within </a:t>
            </a:r>
            <a:r>
              <a:rPr lang="en-US" sz="1200" spc="-20" dirty="0" smtClean="0">
                <a:latin typeface="Arial"/>
                <a:cs typeface="Arial"/>
              </a:rPr>
              <a:t>the </a:t>
            </a:r>
            <a:r>
              <a:rPr lang="en-US" sz="1200" spc="-25" dirty="0" smtClean="0">
                <a:latin typeface="Arial"/>
                <a:cs typeface="Arial"/>
              </a:rPr>
              <a:t>Spark </a:t>
            </a:r>
            <a:r>
              <a:rPr lang="en-US" sz="1200" spc="-30" dirty="0" smtClean="0">
                <a:latin typeface="Arial"/>
                <a:cs typeface="Arial"/>
              </a:rPr>
              <a:t>distribution </a:t>
            </a:r>
            <a:r>
              <a:rPr lang="en-US" sz="1200" spc="-25" dirty="0" smtClean="0">
                <a:latin typeface="Arial"/>
                <a:cs typeface="Arial"/>
              </a:rPr>
              <a:t>itself. </a:t>
            </a:r>
            <a:r>
              <a:rPr lang="en-US" sz="1200" spc="-20" dirty="0" smtClean="0">
                <a:latin typeface="Arial"/>
                <a:cs typeface="Arial"/>
              </a:rPr>
              <a:t>The slide </a:t>
            </a:r>
            <a:r>
              <a:rPr lang="en-US" sz="1200" spc="-15" dirty="0" smtClean="0">
                <a:latin typeface="Arial"/>
                <a:cs typeface="Arial"/>
              </a:rPr>
              <a:t>is </a:t>
            </a:r>
            <a:r>
              <a:rPr lang="en-US" sz="1200" spc="-5" dirty="0" smtClean="0">
                <a:latin typeface="Arial"/>
                <a:cs typeface="Arial"/>
              </a:rPr>
              <a:t>a </a:t>
            </a:r>
            <a:r>
              <a:rPr lang="en-US" sz="1200" spc="-30" dirty="0" smtClean="0">
                <a:latin typeface="Arial"/>
                <a:cs typeface="Arial"/>
              </a:rPr>
              <a:t>partial  overview.</a:t>
            </a:r>
            <a:endParaRPr lang="en-US" sz="1200" dirty="0" smtClean="0">
              <a:latin typeface="Arial"/>
              <a:cs typeface="Arial"/>
            </a:endParaRPr>
          </a:p>
          <a:p>
            <a:pPr marR="5080" algn="r">
              <a:lnSpc>
                <a:spcPct val="100000"/>
              </a:lnSpc>
              <a:spcBef>
                <a:spcPts val="110"/>
              </a:spcBef>
            </a:pPr>
            <a:r>
              <a:rPr lang="en-US" sz="900" spc="70" dirty="0" smtClean="0">
                <a:latin typeface="Arial"/>
                <a:cs typeface="Arial"/>
              </a:rPr>
              <a:t>Unit </a:t>
            </a:r>
            <a:r>
              <a:rPr lang="en-US" sz="900" spc="5" dirty="0" smtClean="0">
                <a:latin typeface="Arial"/>
                <a:cs typeface="Arial"/>
              </a:rPr>
              <a:t>6 </a:t>
            </a:r>
            <a:r>
              <a:rPr lang="en-US" sz="900" spc="80" dirty="0" smtClean="0">
                <a:latin typeface="Arial"/>
                <a:cs typeface="Arial"/>
              </a:rPr>
              <a:t>Apache</a:t>
            </a:r>
            <a:r>
              <a:rPr lang="en-US" sz="900" spc="-120" dirty="0" smtClean="0">
                <a:latin typeface="Arial"/>
                <a:cs typeface="Arial"/>
              </a:rPr>
              <a:t> </a:t>
            </a:r>
            <a:r>
              <a:rPr lang="en-US" sz="900" spc="80" dirty="0" smtClean="0">
                <a:latin typeface="Arial"/>
                <a:cs typeface="Arial"/>
              </a:rPr>
              <a:t>Spark</a:t>
            </a:r>
            <a:endParaRPr lang="en-US" sz="900" dirty="0" smtClean="0">
              <a:latin typeface="Arial"/>
              <a:cs typeface="Arial"/>
            </a:endParaRPr>
          </a:p>
          <a:p>
            <a:pPr>
              <a:lnSpc>
                <a:spcPct val="100000"/>
              </a:lnSpc>
            </a:pPr>
            <a:endParaRPr lang="en-US" sz="1000" dirty="0" smtClean="0">
              <a:latin typeface="Times New Roman"/>
              <a:cs typeface="Times New Roman"/>
            </a:endParaRPr>
          </a:p>
          <a:p>
            <a:pPr marL="12700">
              <a:lnSpc>
                <a:spcPct val="100000"/>
              </a:lnSpc>
              <a:spcBef>
                <a:spcPts val="785"/>
              </a:spcBef>
            </a:pPr>
            <a:r>
              <a:rPr lang="en-US" sz="1400" spc="-30" dirty="0" smtClean="0">
                <a:latin typeface="Arial"/>
                <a:cs typeface="Arial"/>
              </a:rPr>
              <a:t>For </a:t>
            </a:r>
            <a:r>
              <a:rPr lang="en-US" sz="1400" spc="-5" dirty="0" smtClean="0">
                <a:latin typeface="Arial"/>
                <a:cs typeface="Arial"/>
              </a:rPr>
              <a:t>a </a:t>
            </a:r>
            <a:r>
              <a:rPr lang="en-US" sz="1400" spc="-20" dirty="0" smtClean="0">
                <a:latin typeface="Arial"/>
                <a:cs typeface="Arial"/>
              </a:rPr>
              <a:t>full </a:t>
            </a:r>
            <a:r>
              <a:rPr lang="en-US" sz="1400" spc="-25" dirty="0" smtClean="0">
                <a:latin typeface="Arial"/>
                <a:cs typeface="Arial"/>
              </a:rPr>
              <a:t>list </a:t>
            </a:r>
            <a:r>
              <a:rPr lang="en-US" sz="1400" spc="-20" dirty="0" smtClean="0">
                <a:latin typeface="Arial"/>
                <a:cs typeface="Arial"/>
              </a:rPr>
              <a:t>of the </a:t>
            </a:r>
            <a:r>
              <a:rPr lang="en-US" sz="1400" spc="-25" dirty="0" smtClean="0">
                <a:latin typeface="Arial"/>
                <a:cs typeface="Arial"/>
              </a:rPr>
              <a:t>examples </a:t>
            </a:r>
            <a:r>
              <a:rPr lang="en-US" sz="1400" spc="-30" dirty="0" smtClean="0">
                <a:latin typeface="Arial"/>
                <a:cs typeface="Arial"/>
              </a:rPr>
              <a:t>available </a:t>
            </a:r>
            <a:r>
              <a:rPr lang="en-US" sz="1400" spc="-5" dirty="0" smtClean="0">
                <a:latin typeface="Arial"/>
                <a:cs typeface="Arial"/>
              </a:rPr>
              <a:t>in</a:t>
            </a:r>
            <a:r>
              <a:rPr lang="en-US" sz="1400" spc="-235" dirty="0" smtClean="0">
                <a:latin typeface="Arial"/>
                <a:cs typeface="Arial"/>
              </a:rPr>
              <a:t> </a:t>
            </a:r>
            <a:r>
              <a:rPr lang="en-US" sz="1400" spc="-30" dirty="0" smtClean="0">
                <a:latin typeface="Arial"/>
                <a:cs typeface="Arial"/>
              </a:rPr>
              <a:t>GitHub:</a:t>
            </a:r>
            <a:endParaRPr lang="en-US" sz="1400" dirty="0" smtClean="0">
              <a:latin typeface="Arial"/>
              <a:cs typeface="Arial"/>
            </a:endParaRPr>
          </a:p>
          <a:p>
            <a:pPr marL="12700" marR="320040">
              <a:lnSpc>
                <a:spcPts val="1390"/>
              </a:lnSpc>
              <a:spcBef>
                <a:spcPts val="625"/>
              </a:spcBef>
            </a:pPr>
            <a:r>
              <a:rPr lang="en-US" sz="1200" b="1" spc="-20" dirty="0" smtClean="0">
                <a:latin typeface="Arial"/>
                <a:cs typeface="Arial"/>
              </a:rPr>
              <a:t>Scala</a:t>
            </a:r>
            <a:r>
              <a:rPr lang="en-US" sz="1200" spc="-20" dirty="0" smtClean="0">
                <a:latin typeface="Arial"/>
                <a:cs typeface="Arial"/>
              </a:rPr>
              <a:t>:  </a:t>
            </a:r>
            <a:r>
              <a:rPr lang="en-US" sz="1200" spc="-30" dirty="0" smtClean="0">
                <a:latin typeface="Arial"/>
                <a:cs typeface="Arial"/>
              </a:rPr>
              <a:t>https://github.com/apache/spark/tree/master/examples/src/main/scala/org/apache/spark/examples</a:t>
            </a:r>
            <a:endParaRPr lang="en-US" sz="1200" dirty="0" smtClean="0">
              <a:latin typeface="Arial"/>
              <a:cs typeface="Arial"/>
            </a:endParaRPr>
          </a:p>
          <a:p>
            <a:pPr marL="12700" marR="2054860">
              <a:lnSpc>
                <a:spcPts val="1400"/>
              </a:lnSpc>
              <a:spcBef>
                <a:spcPts val="580"/>
              </a:spcBef>
            </a:pPr>
            <a:r>
              <a:rPr lang="en-US" sz="1200" b="1" spc="-30" dirty="0" smtClean="0">
                <a:latin typeface="Arial"/>
                <a:cs typeface="Arial"/>
              </a:rPr>
              <a:t>Python</a:t>
            </a:r>
            <a:r>
              <a:rPr lang="en-US" sz="1200" spc="-30" dirty="0" smtClean="0">
                <a:latin typeface="Arial"/>
                <a:cs typeface="Arial"/>
              </a:rPr>
              <a:t>:  https://github.com/apache/spark/tree/master/examples/src/main/python</a:t>
            </a:r>
            <a:endParaRPr lang="en-US" sz="1200" dirty="0" smtClean="0">
              <a:latin typeface="Arial"/>
              <a:cs typeface="Arial"/>
            </a:endParaRPr>
          </a:p>
          <a:p>
            <a:pPr marL="12700" marR="393700">
              <a:lnSpc>
                <a:spcPts val="1390"/>
              </a:lnSpc>
              <a:spcBef>
                <a:spcPts val="575"/>
              </a:spcBef>
            </a:pPr>
            <a:r>
              <a:rPr lang="en-US" sz="1200" b="1" spc="-20" dirty="0" smtClean="0">
                <a:latin typeface="Arial"/>
                <a:cs typeface="Arial"/>
              </a:rPr>
              <a:t>Java</a:t>
            </a:r>
            <a:r>
              <a:rPr lang="en-US" sz="1200" spc="-20" dirty="0" smtClean="0">
                <a:latin typeface="Arial"/>
                <a:cs typeface="Arial"/>
              </a:rPr>
              <a:t>:  </a:t>
            </a:r>
            <a:r>
              <a:rPr lang="en-US" sz="1200" spc="-30" dirty="0" smtClean="0">
                <a:latin typeface="Arial"/>
                <a:cs typeface="Arial"/>
              </a:rPr>
              <a:t>https://github.com/apache/spark/tree/master/examples/src/main/java/org/apache/spark/examples</a:t>
            </a:r>
            <a:endParaRPr lang="en-US" sz="1200" dirty="0" smtClean="0">
              <a:latin typeface="Arial"/>
              <a:cs typeface="Arial"/>
            </a:endParaRPr>
          </a:p>
          <a:p>
            <a:pPr marL="12700">
              <a:lnSpc>
                <a:spcPts val="1405"/>
              </a:lnSpc>
              <a:spcBef>
                <a:spcPts val="500"/>
              </a:spcBef>
            </a:pPr>
            <a:r>
              <a:rPr lang="en-US" sz="1200" b="1" spc="-15" dirty="0" smtClean="0">
                <a:latin typeface="Arial"/>
                <a:cs typeface="Arial"/>
              </a:rPr>
              <a:t>R</a:t>
            </a:r>
            <a:r>
              <a:rPr lang="en-US" sz="1200" spc="-15" dirty="0" smtClean="0">
                <a:latin typeface="Arial"/>
                <a:cs typeface="Arial"/>
              </a:rPr>
              <a:t>:</a:t>
            </a:r>
            <a:endParaRPr lang="en-US" sz="1200" dirty="0" smtClean="0">
              <a:latin typeface="Arial"/>
              <a:cs typeface="Arial"/>
            </a:endParaRPr>
          </a:p>
          <a:p>
            <a:pPr marL="12700">
              <a:lnSpc>
                <a:spcPts val="1405"/>
              </a:lnSpc>
            </a:pPr>
            <a:r>
              <a:rPr lang="en-US" sz="1200" spc="-30" dirty="0" smtClean="0">
                <a:latin typeface="Arial"/>
                <a:cs typeface="Arial"/>
              </a:rPr>
              <a:t>https://github.com/apache/spark/tree/master/examples/src/main/r</a:t>
            </a:r>
            <a:endParaRPr lang="en-US" sz="1200" dirty="0" smtClean="0">
              <a:latin typeface="Arial"/>
              <a:cs typeface="Arial"/>
            </a:endParaRPr>
          </a:p>
          <a:p>
            <a:pPr marL="12700" marR="946150">
              <a:lnSpc>
                <a:spcPct val="96000"/>
              </a:lnSpc>
              <a:spcBef>
                <a:spcPts val="615"/>
              </a:spcBef>
            </a:pPr>
            <a:r>
              <a:rPr lang="en-US" sz="1200" b="1" spc="-25" dirty="0" smtClean="0">
                <a:latin typeface="Arial"/>
                <a:cs typeface="Arial"/>
              </a:rPr>
              <a:t>Spark Streaming</a:t>
            </a:r>
            <a:r>
              <a:rPr lang="en-US" sz="1200" spc="-25" dirty="0" smtClean="0">
                <a:latin typeface="Arial"/>
                <a:cs typeface="Arial"/>
              </a:rPr>
              <a:t>:  </a:t>
            </a:r>
            <a:r>
              <a:rPr lang="en-US" sz="1200" spc="-30" dirty="0" smtClean="0">
                <a:latin typeface="Arial"/>
                <a:cs typeface="Arial"/>
              </a:rPr>
              <a:t>https://github.com/apache/spark/tree/master/examples/src/main/scala/org/apache/spark/  </a:t>
            </a:r>
            <a:r>
              <a:rPr lang="en-US" sz="1200" spc="-25" dirty="0" smtClean="0">
                <a:latin typeface="Arial"/>
                <a:cs typeface="Arial"/>
              </a:rPr>
              <a:t>examples/streaming</a:t>
            </a:r>
            <a:endParaRPr lang="en-US" sz="1200" dirty="0" smtClean="0">
              <a:latin typeface="Arial"/>
              <a:cs typeface="Arial"/>
            </a:endParaRPr>
          </a:p>
          <a:p>
            <a:pPr marL="12700" marR="1019810">
              <a:lnSpc>
                <a:spcPct val="96100"/>
              </a:lnSpc>
              <a:spcBef>
                <a:spcPts val="585"/>
              </a:spcBef>
            </a:pPr>
            <a:r>
              <a:rPr lang="en-US" sz="1200" b="1" spc="-25" dirty="0" smtClean="0">
                <a:latin typeface="Arial"/>
                <a:cs typeface="Arial"/>
              </a:rPr>
              <a:t>Java Streaming</a:t>
            </a:r>
            <a:r>
              <a:rPr lang="en-US" sz="1200" spc="-25" dirty="0" smtClean="0">
                <a:latin typeface="Arial"/>
                <a:cs typeface="Arial"/>
              </a:rPr>
              <a:t>:  </a:t>
            </a:r>
            <a:r>
              <a:rPr lang="en-US" sz="1200" spc="-30" dirty="0" smtClean="0">
                <a:latin typeface="Arial"/>
                <a:cs typeface="Arial"/>
              </a:rPr>
              <a:t>https://github.com/apache/spark/tree/master/examples/src/main/java/org/apache/spark/  </a:t>
            </a:r>
            <a:r>
              <a:rPr lang="en-US" sz="1200" spc="-25" dirty="0" smtClean="0">
                <a:latin typeface="Arial"/>
                <a:cs typeface="Arial"/>
              </a:rPr>
              <a:t>examples/streaming</a:t>
            </a:r>
            <a:endParaRPr lang="en-US" sz="1200" dirty="0" smtClean="0">
              <a:latin typeface="Arial"/>
              <a:cs typeface="Arial"/>
            </a:endParaRPr>
          </a:p>
          <a:p>
            <a:pPr marL="12700" marR="5080">
              <a:lnSpc>
                <a:spcPct val="95900"/>
              </a:lnSpc>
              <a:spcBef>
                <a:spcPts val="615"/>
              </a:spcBef>
            </a:pPr>
            <a:r>
              <a:rPr lang="en-US" sz="1400" spc="-20" dirty="0" smtClean="0">
                <a:latin typeface="Arial"/>
                <a:cs typeface="Arial"/>
              </a:rPr>
              <a:t>The </a:t>
            </a:r>
            <a:r>
              <a:rPr lang="en-US" sz="1400" spc="-25" dirty="0" smtClean="0">
                <a:latin typeface="Arial"/>
                <a:cs typeface="Arial"/>
              </a:rPr>
              <a:t>slide </a:t>
            </a:r>
            <a:r>
              <a:rPr lang="en-US" sz="1400" spc="-20" dirty="0" smtClean="0">
                <a:latin typeface="Arial"/>
                <a:cs typeface="Arial"/>
              </a:rPr>
              <a:t>lists the </a:t>
            </a:r>
            <a:r>
              <a:rPr lang="en-US" sz="1400" spc="-25" dirty="0" smtClean="0">
                <a:latin typeface="Arial"/>
                <a:cs typeface="Arial"/>
              </a:rPr>
              <a:t>steps </a:t>
            </a:r>
            <a:r>
              <a:rPr lang="en-US" sz="1400" spc="-5" dirty="0" smtClean="0">
                <a:latin typeface="Arial"/>
                <a:cs typeface="Arial"/>
              </a:rPr>
              <a:t>to </a:t>
            </a:r>
            <a:r>
              <a:rPr lang="en-US" sz="1400" spc="-20" dirty="0" smtClean="0">
                <a:latin typeface="Arial"/>
                <a:cs typeface="Arial"/>
              </a:rPr>
              <a:t>run </a:t>
            </a:r>
            <a:r>
              <a:rPr lang="en-US" sz="1400" spc="-15" dirty="0" smtClean="0">
                <a:latin typeface="Arial"/>
                <a:cs typeface="Arial"/>
              </a:rPr>
              <a:t>some </a:t>
            </a:r>
            <a:r>
              <a:rPr lang="en-US" sz="1400" spc="-10" dirty="0" smtClean="0">
                <a:latin typeface="Arial"/>
                <a:cs typeface="Arial"/>
              </a:rPr>
              <a:t>of </a:t>
            </a:r>
            <a:r>
              <a:rPr lang="en-US" sz="1400" spc="-25" dirty="0" smtClean="0">
                <a:latin typeface="Arial"/>
                <a:cs typeface="Arial"/>
              </a:rPr>
              <a:t>these examples. </a:t>
            </a:r>
            <a:r>
              <a:rPr lang="en-US" sz="1400" spc="-15" dirty="0" smtClean="0">
                <a:latin typeface="Arial"/>
                <a:cs typeface="Arial"/>
              </a:rPr>
              <a:t>To </a:t>
            </a:r>
            <a:r>
              <a:rPr lang="en-US" sz="1400" spc="-20" dirty="0" smtClean="0">
                <a:latin typeface="Arial"/>
                <a:cs typeface="Arial"/>
              </a:rPr>
              <a:t>run Scala </a:t>
            </a:r>
            <a:r>
              <a:rPr lang="en-US" sz="1400" spc="-10" dirty="0" smtClean="0">
                <a:latin typeface="Arial"/>
                <a:cs typeface="Arial"/>
              </a:rPr>
              <a:t>or </a:t>
            </a:r>
            <a:r>
              <a:rPr lang="en-US" sz="1400" spc="-20" dirty="0" smtClean="0">
                <a:latin typeface="Arial"/>
                <a:cs typeface="Arial"/>
              </a:rPr>
              <a:t>Java  </a:t>
            </a:r>
            <a:r>
              <a:rPr lang="en-US" sz="1400" spc="-30" dirty="0" smtClean="0">
                <a:latin typeface="Arial"/>
                <a:cs typeface="Arial"/>
              </a:rPr>
              <a:t>examples, </a:t>
            </a:r>
            <a:r>
              <a:rPr lang="en-US" sz="1400" spc="-25" dirty="0" smtClean="0">
                <a:latin typeface="Arial"/>
                <a:cs typeface="Arial"/>
              </a:rPr>
              <a:t>you </a:t>
            </a:r>
            <a:r>
              <a:rPr lang="en-US" sz="1400" spc="-30" dirty="0" smtClean="0">
                <a:latin typeface="Arial"/>
                <a:cs typeface="Arial"/>
              </a:rPr>
              <a:t>would </a:t>
            </a:r>
            <a:r>
              <a:rPr lang="en-US" sz="1400" spc="-25" dirty="0" smtClean="0">
                <a:latin typeface="Arial"/>
                <a:cs typeface="Arial"/>
              </a:rPr>
              <a:t>execute </a:t>
            </a:r>
            <a:r>
              <a:rPr lang="en-US" sz="1400" spc="-15" dirty="0" smtClean="0">
                <a:latin typeface="Arial"/>
                <a:cs typeface="Arial"/>
              </a:rPr>
              <a:t>the </a:t>
            </a:r>
            <a:r>
              <a:rPr lang="en-US" sz="1400" spc="-30" dirty="0" smtClean="0">
                <a:latin typeface="Arial"/>
                <a:cs typeface="Arial"/>
              </a:rPr>
              <a:t>run-example </a:t>
            </a:r>
            <a:r>
              <a:rPr lang="en-US" sz="1400" spc="-25" dirty="0" smtClean="0">
                <a:latin typeface="Arial"/>
                <a:cs typeface="Arial"/>
              </a:rPr>
              <a:t>script under </a:t>
            </a:r>
            <a:r>
              <a:rPr lang="en-US" sz="1400" spc="-15" dirty="0" smtClean="0">
                <a:latin typeface="Arial"/>
                <a:cs typeface="Arial"/>
              </a:rPr>
              <a:t>the </a:t>
            </a:r>
            <a:r>
              <a:rPr lang="en-US" sz="1400" spc="-25" dirty="0" smtClean="0">
                <a:latin typeface="Arial"/>
                <a:cs typeface="Arial"/>
              </a:rPr>
              <a:t>Spark's </a:t>
            </a:r>
            <a:r>
              <a:rPr lang="en-US" sz="1400" spc="-20" dirty="0" smtClean="0">
                <a:latin typeface="Arial"/>
                <a:cs typeface="Arial"/>
              </a:rPr>
              <a:t>bin </a:t>
            </a:r>
            <a:r>
              <a:rPr lang="en-US" sz="1400" spc="-25" dirty="0" smtClean="0">
                <a:latin typeface="Arial"/>
                <a:cs typeface="Arial"/>
              </a:rPr>
              <a:t>directory.  </a:t>
            </a:r>
            <a:r>
              <a:rPr lang="en-US" sz="1400" spc="-15" dirty="0" smtClean="0">
                <a:latin typeface="Arial"/>
                <a:cs typeface="Arial"/>
              </a:rPr>
              <a:t>So </a:t>
            </a:r>
            <a:r>
              <a:rPr lang="en-US" sz="1400" spc="-25" dirty="0" smtClean="0">
                <a:latin typeface="Arial"/>
                <a:cs typeface="Arial"/>
              </a:rPr>
              <a:t>for example, </a:t>
            </a:r>
            <a:r>
              <a:rPr lang="en-US" sz="1400" spc="-5" dirty="0" smtClean="0">
                <a:latin typeface="Arial"/>
                <a:cs typeface="Arial"/>
              </a:rPr>
              <a:t>to </a:t>
            </a:r>
            <a:r>
              <a:rPr lang="en-US" sz="1400" spc="-20" dirty="0" smtClean="0">
                <a:latin typeface="Arial"/>
                <a:cs typeface="Arial"/>
              </a:rPr>
              <a:t>run </a:t>
            </a:r>
            <a:r>
              <a:rPr lang="en-US" sz="1400" spc="-15" dirty="0" smtClean="0">
                <a:latin typeface="Arial"/>
                <a:cs typeface="Arial"/>
              </a:rPr>
              <a:t>the </a:t>
            </a:r>
            <a:r>
              <a:rPr lang="en-US" sz="1400" spc="-20" dirty="0" err="1" smtClean="0">
                <a:latin typeface="Arial"/>
                <a:cs typeface="Arial"/>
              </a:rPr>
              <a:t>SparkPi</a:t>
            </a:r>
            <a:r>
              <a:rPr lang="en-US" sz="1400" spc="-20" dirty="0" smtClean="0">
                <a:latin typeface="Arial"/>
                <a:cs typeface="Arial"/>
              </a:rPr>
              <a:t> </a:t>
            </a:r>
            <a:r>
              <a:rPr lang="en-US" sz="1400" spc="-30" dirty="0" smtClean="0">
                <a:latin typeface="Arial"/>
                <a:cs typeface="Arial"/>
              </a:rPr>
              <a:t>application, </a:t>
            </a:r>
            <a:r>
              <a:rPr lang="en-US" sz="1400" spc="-25" dirty="0" smtClean="0">
                <a:latin typeface="Arial"/>
                <a:cs typeface="Arial"/>
              </a:rPr>
              <a:t>execute run-example </a:t>
            </a:r>
            <a:r>
              <a:rPr lang="en-US" sz="1400" spc="-25" dirty="0" err="1" smtClean="0">
                <a:latin typeface="Arial"/>
                <a:cs typeface="Arial"/>
              </a:rPr>
              <a:t>SparkPi</a:t>
            </a:r>
            <a:r>
              <a:rPr lang="en-US" sz="1400" spc="-25" dirty="0" smtClean="0">
                <a:latin typeface="Arial"/>
                <a:cs typeface="Arial"/>
              </a:rPr>
              <a:t>, where  </a:t>
            </a:r>
            <a:r>
              <a:rPr lang="en-US" sz="1400" spc="-25" dirty="0" err="1" smtClean="0">
                <a:latin typeface="Arial"/>
                <a:cs typeface="Arial"/>
              </a:rPr>
              <a:t>SparkPi</a:t>
            </a:r>
            <a:r>
              <a:rPr lang="en-US" sz="1400" spc="-25" dirty="0" smtClean="0">
                <a:latin typeface="Arial"/>
                <a:cs typeface="Arial"/>
              </a:rPr>
              <a:t> </a:t>
            </a:r>
            <a:r>
              <a:rPr lang="en-US" sz="1400" spc="-30" dirty="0" smtClean="0">
                <a:latin typeface="Arial"/>
                <a:cs typeface="Arial"/>
              </a:rPr>
              <a:t>would </a:t>
            </a:r>
            <a:r>
              <a:rPr lang="en-US" sz="1400" spc="-25" dirty="0" smtClean="0">
                <a:latin typeface="Arial"/>
                <a:cs typeface="Arial"/>
              </a:rPr>
              <a:t>be </a:t>
            </a:r>
            <a:r>
              <a:rPr lang="en-US" sz="1400" spc="-30" dirty="0" smtClean="0">
                <a:latin typeface="Arial"/>
                <a:cs typeface="Arial"/>
              </a:rPr>
              <a:t>the </a:t>
            </a:r>
            <a:r>
              <a:rPr lang="en-US" sz="1400" spc="-25" dirty="0" smtClean="0">
                <a:latin typeface="Arial"/>
                <a:cs typeface="Arial"/>
              </a:rPr>
              <a:t>name </a:t>
            </a:r>
            <a:r>
              <a:rPr lang="en-US" sz="1400" spc="-20" dirty="0" smtClean="0">
                <a:latin typeface="Arial"/>
                <a:cs typeface="Arial"/>
              </a:rPr>
              <a:t>of </a:t>
            </a:r>
            <a:r>
              <a:rPr lang="en-US" sz="1400" spc="-15" dirty="0" smtClean="0">
                <a:latin typeface="Arial"/>
                <a:cs typeface="Arial"/>
              </a:rPr>
              <a:t>the </a:t>
            </a:r>
            <a:r>
              <a:rPr lang="en-US" sz="1400" spc="-30" dirty="0" smtClean="0">
                <a:latin typeface="Arial"/>
                <a:cs typeface="Arial"/>
              </a:rPr>
              <a:t>application. </a:t>
            </a:r>
            <a:r>
              <a:rPr lang="en-US" sz="1400" spc="-25" dirty="0" smtClean="0">
                <a:latin typeface="Arial"/>
                <a:cs typeface="Arial"/>
              </a:rPr>
              <a:t>Substitute that with </a:t>
            </a:r>
            <a:r>
              <a:rPr lang="en-US" sz="1400" spc="-5" dirty="0" smtClean="0">
                <a:latin typeface="Arial"/>
                <a:cs typeface="Arial"/>
              </a:rPr>
              <a:t>a </a:t>
            </a:r>
            <a:r>
              <a:rPr lang="en-US" sz="1400" spc="-30" dirty="0" smtClean="0">
                <a:latin typeface="Arial"/>
                <a:cs typeface="Arial"/>
              </a:rPr>
              <a:t>different application  </a:t>
            </a:r>
            <a:r>
              <a:rPr lang="en-US" sz="1400" spc="-25" dirty="0" smtClean="0">
                <a:latin typeface="Arial"/>
                <a:cs typeface="Arial"/>
              </a:rPr>
              <a:t>name </a:t>
            </a:r>
            <a:r>
              <a:rPr lang="en-US" sz="1400" spc="-20" dirty="0" smtClean="0">
                <a:latin typeface="Arial"/>
                <a:cs typeface="Arial"/>
              </a:rPr>
              <a:t>to run that </a:t>
            </a:r>
            <a:r>
              <a:rPr lang="en-US" sz="1400" spc="-25" dirty="0" smtClean="0">
                <a:latin typeface="Arial"/>
                <a:cs typeface="Arial"/>
              </a:rPr>
              <a:t>other</a:t>
            </a:r>
            <a:r>
              <a:rPr lang="en-US" sz="1400" spc="-140" dirty="0" smtClean="0">
                <a:latin typeface="Arial"/>
                <a:cs typeface="Arial"/>
              </a:rPr>
              <a:t> </a:t>
            </a:r>
            <a:r>
              <a:rPr lang="en-US" sz="1400" spc="-30" dirty="0" smtClean="0">
                <a:latin typeface="Arial"/>
                <a:cs typeface="Arial"/>
              </a:rPr>
              <a:t>applications.</a:t>
            </a:r>
            <a:endParaRPr lang="en-US" sz="1400" dirty="0" smtClean="0">
              <a:latin typeface="Arial"/>
              <a:cs typeface="Arial"/>
            </a:endParaRPr>
          </a:p>
          <a:p>
            <a:pPr marL="12700" marR="9525">
              <a:lnSpc>
                <a:spcPts val="1610"/>
              </a:lnSpc>
              <a:spcBef>
                <a:spcPts val="645"/>
              </a:spcBef>
            </a:pPr>
            <a:r>
              <a:rPr lang="en-US" sz="1400" spc="-15" dirty="0" smtClean="0">
                <a:latin typeface="Arial"/>
                <a:cs typeface="Arial"/>
              </a:rPr>
              <a:t>To </a:t>
            </a:r>
            <a:r>
              <a:rPr lang="en-US" sz="1400" spc="-30" dirty="0" smtClean="0">
                <a:latin typeface="Arial"/>
                <a:cs typeface="Arial"/>
              </a:rPr>
              <a:t>run the </a:t>
            </a:r>
            <a:r>
              <a:rPr lang="en-US" sz="1400" spc="-25" dirty="0" smtClean="0">
                <a:latin typeface="Arial"/>
                <a:cs typeface="Arial"/>
              </a:rPr>
              <a:t>sample Python applications, </a:t>
            </a:r>
            <a:r>
              <a:rPr lang="en-US" sz="1400" spc="-15" dirty="0" smtClean="0">
                <a:latin typeface="Arial"/>
                <a:cs typeface="Arial"/>
              </a:rPr>
              <a:t>use</a:t>
            </a:r>
            <a:r>
              <a:rPr lang="en-US" sz="1400" spc="-290" dirty="0" smtClean="0">
                <a:latin typeface="Arial"/>
                <a:cs typeface="Arial"/>
              </a:rPr>
              <a:t> </a:t>
            </a:r>
            <a:r>
              <a:rPr lang="en-US" sz="1400" spc="-20" dirty="0" smtClean="0">
                <a:latin typeface="Arial"/>
                <a:cs typeface="Arial"/>
              </a:rPr>
              <a:t>the </a:t>
            </a:r>
            <a:r>
              <a:rPr lang="en-US" sz="1400" spc="-25" dirty="0" smtClean="0">
                <a:latin typeface="Arial"/>
                <a:cs typeface="Arial"/>
              </a:rPr>
              <a:t>spark-submit command </a:t>
            </a:r>
            <a:r>
              <a:rPr lang="en-US" sz="1400" spc="-30" dirty="0" smtClean="0">
                <a:latin typeface="Arial"/>
                <a:cs typeface="Arial"/>
              </a:rPr>
              <a:t>and </a:t>
            </a:r>
            <a:r>
              <a:rPr lang="en-US" sz="1400" spc="-25" dirty="0" smtClean="0">
                <a:latin typeface="Arial"/>
                <a:cs typeface="Arial"/>
              </a:rPr>
              <a:t>provide </a:t>
            </a:r>
            <a:r>
              <a:rPr lang="en-US" sz="1400" spc="-15" dirty="0" smtClean="0">
                <a:latin typeface="Arial"/>
                <a:cs typeface="Arial"/>
              </a:rPr>
              <a:t>the  </a:t>
            </a:r>
            <a:r>
              <a:rPr lang="en-US" sz="1400" spc="-30" dirty="0" smtClean="0">
                <a:latin typeface="Arial"/>
                <a:cs typeface="Arial"/>
              </a:rPr>
              <a:t>path </a:t>
            </a:r>
            <a:r>
              <a:rPr lang="en-US" sz="1400" spc="-20" dirty="0" smtClean="0">
                <a:latin typeface="Arial"/>
                <a:cs typeface="Arial"/>
              </a:rPr>
              <a:t>to </a:t>
            </a:r>
            <a:r>
              <a:rPr lang="en-US" sz="1400" spc="-15" dirty="0" smtClean="0">
                <a:latin typeface="Arial"/>
                <a:cs typeface="Arial"/>
              </a:rPr>
              <a:t>the</a:t>
            </a:r>
            <a:r>
              <a:rPr lang="en-US" sz="1400" spc="-85" dirty="0" smtClean="0">
                <a:latin typeface="Arial"/>
                <a:cs typeface="Arial"/>
              </a:rPr>
              <a:t> </a:t>
            </a:r>
            <a:r>
              <a:rPr lang="en-US" sz="1400" spc="-30" dirty="0" smtClean="0">
                <a:latin typeface="Arial"/>
                <a:cs typeface="Arial"/>
              </a:rPr>
              <a:t>application.</a:t>
            </a:r>
            <a:endParaRPr lang="en-US" sz="14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42</a:t>
            </a:fld>
            <a:endParaRPr lang="fr-FR"/>
          </a:p>
        </p:txBody>
      </p:sp>
    </p:spTree>
    <p:extLst>
      <p:ext uri="{BB962C8B-B14F-4D97-AF65-F5344CB8AC3E}">
        <p14:creationId xmlns:p14="http://schemas.microsoft.com/office/powerpoint/2010/main" val="113834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ts val="1610"/>
              </a:lnSpc>
              <a:spcBef>
                <a:spcPts val="660"/>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Spark </a:t>
            </a:r>
            <a:r>
              <a:rPr lang="en-US" sz="1200" spc="-30" dirty="0" smtClean="0">
                <a:latin typeface="Arial"/>
                <a:cs typeface="Arial"/>
              </a:rPr>
              <a:t>core</a:t>
            </a:r>
            <a:r>
              <a:rPr lang="en-US" sz="1200" spc="-55" dirty="0" smtClean="0">
                <a:latin typeface="Arial"/>
                <a:cs typeface="Arial"/>
              </a:rPr>
              <a:t> </a:t>
            </a:r>
            <a:r>
              <a:rPr lang="en-US" sz="1200" spc="-15" dirty="0" smtClean="0">
                <a:latin typeface="Arial"/>
                <a:cs typeface="Arial"/>
              </a:rPr>
              <a:t>is</a:t>
            </a:r>
            <a:r>
              <a:rPr lang="en-US" sz="1200" spc="-30" dirty="0" smtClean="0">
                <a:latin typeface="Arial"/>
                <a:cs typeface="Arial"/>
              </a:rPr>
              <a:t> </a:t>
            </a:r>
            <a:r>
              <a:rPr lang="en-US" sz="1200" spc="-20" dirty="0" smtClean="0">
                <a:latin typeface="Arial"/>
                <a:cs typeface="Arial"/>
              </a:rPr>
              <a:t>at</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center</a:t>
            </a:r>
            <a:r>
              <a:rPr lang="en-US" sz="1200" spc="-30" dirty="0" smtClean="0">
                <a:latin typeface="Arial"/>
                <a:cs typeface="Arial"/>
              </a:rPr>
              <a:t> </a:t>
            </a:r>
            <a:r>
              <a:rPr lang="en-US" sz="1200" spc="-20" dirty="0" smtClean="0">
                <a:latin typeface="Arial"/>
                <a:cs typeface="Arial"/>
              </a:rPr>
              <a:t>of</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Spark </a:t>
            </a:r>
            <a:r>
              <a:rPr lang="en-US" sz="1200" spc="-30" dirty="0" smtClean="0">
                <a:latin typeface="Arial"/>
                <a:cs typeface="Arial"/>
              </a:rPr>
              <a:t>Unified</a:t>
            </a:r>
            <a:r>
              <a:rPr lang="en-US" sz="1200" spc="-60" dirty="0" smtClean="0">
                <a:latin typeface="Arial"/>
                <a:cs typeface="Arial"/>
              </a:rPr>
              <a:t> </a:t>
            </a:r>
            <a:r>
              <a:rPr lang="en-US" sz="1200" spc="-20" dirty="0" smtClean="0">
                <a:latin typeface="Arial"/>
                <a:cs typeface="Arial"/>
              </a:rPr>
              <a:t>Stack.</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Spark core</a:t>
            </a:r>
            <a:r>
              <a:rPr lang="en-US" sz="1200" spc="-6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spc="-25" dirty="0" smtClean="0">
                <a:latin typeface="Arial"/>
                <a:cs typeface="Arial"/>
              </a:rPr>
              <a:t>general-  </a:t>
            </a:r>
            <a:r>
              <a:rPr lang="en-US" sz="1200" spc="-30" dirty="0" smtClean="0">
                <a:latin typeface="Arial"/>
                <a:cs typeface="Arial"/>
              </a:rPr>
              <a:t>purpose </a:t>
            </a:r>
            <a:r>
              <a:rPr lang="en-US" sz="1200" spc="-25" dirty="0" smtClean="0">
                <a:latin typeface="Arial"/>
                <a:cs typeface="Arial"/>
              </a:rPr>
              <a:t>system providing </a:t>
            </a:r>
            <a:r>
              <a:rPr lang="en-US" sz="1200" spc="-30" dirty="0" smtClean="0">
                <a:latin typeface="Arial"/>
                <a:cs typeface="Arial"/>
              </a:rPr>
              <a:t>scheduling, distributing, </a:t>
            </a:r>
            <a:r>
              <a:rPr lang="en-US" sz="1200" spc="-20" dirty="0" smtClean="0">
                <a:latin typeface="Arial"/>
                <a:cs typeface="Arial"/>
              </a:rPr>
              <a:t>and </a:t>
            </a:r>
            <a:r>
              <a:rPr lang="en-US" sz="1200" spc="-25" dirty="0" smtClean="0">
                <a:latin typeface="Arial"/>
                <a:cs typeface="Arial"/>
              </a:rPr>
              <a:t>monitoring </a:t>
            </a:r>
            <a:r>
              <a:rPr lang="en-US" sz="1200" spc="-10" dirty="0" smtClean="0">
                <a:latin typeface="Arial"/>
                <a:cs typeface="Arial"/>
              </a:rPr>
              <a:t>of </a:t>
            </a:r>
            <a:r>
              <a:rPr lang="en-US" sz="1200" spc="-20" dirty="0" smtClean="0">
                <a:latin typeface="Arial"/>
                <a:cs typeface="Arial"/>
              </a:rPr>
              <a:t>the </a:t>
            </a:r>
            <a:r>
              <a:rPr lang="en-US" sz="1200" spc="-30" dirty="0" smtClean="0">
                <a:latin typeface="Arial"/>
                <a:cs typeface="Arial"/>
              </a:rPr>
              <a:t>applications  </a:t>
            </a:r>
            <a:r>
              <a:rPr lang="en-US" sz="1200" spc="-25" dirty="0" smtClean="0">
                <a:latin typeface="Arial"/>
                <a:cs typeface="Arial"/>
              </a:rPr>
              <a:t>across </a:t>
            </a:r>
            <a:r>
              <a:rPr lang="en-US" sz="1200" spc="-5" dirty="0" smtClean="0">
                <a:latin typeface="Arial"/>
                <a:cs typeface="Arial"/>
              </a:rPr>
              <a:t>a</a:t>
            </a:r>
            <a:r>
              <a:rPr lang="en-US" sz="1200" spc="-95" dirty="0" smtClean="0">
                <a:latin typeface="Arial"/>
                <a:cs typeface="Arial"/>
              </a:rPr>
              <a:t> </a:t>
            </a:r>
            <a:r>
              <a:rPr lang="en-US" sz="1200" spc="-25" dirty="0" smtClean="0">
                <a:latin typeface="Arial"/>
                <a:cs typeface="Arial"/>
              </a:rPr>
              <a:t>cluster.</a:t>
            </a:r>
            <a:endParaRPr lang="en-US" sz="1200" dirty="0" smtClean="0">
              <a:latin typeface="Arial"/>
              <a:cs typeface="Arial"/>
            </a:endParaRPr>
          </a:p>
          <a:p>
            <a:pPr marL="12700" marR="19685">
              <a:lnSpc>
                <a:spcPts val="1610"/>
              </a:lnSpc>
              <a:spcBef>
                <a:spcPts val="605"/>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Spark</a:t>
            </a:r>
            <a:r>
              <a:rPr lang="en-US" sz="1200" spc="-30" dirty="0" smtClean="0">
                <a:latin typeface="Arial"/>
                <a:cs typeface="Arial"/>
              </a:rPr>
              <a:t> core</a:t>
            </a:r>
            <a:r>
              <a:rPr lang="en-US" sz="1200" spc="-55" dirty="0" smtClean="0">
                <a:latin typeface="Arial"/>
                <a:cs typeface="Arial"/>
              </a:rPr>
              <a:t> </a:t>
            </a:r>
            <a:r>
              <a:rPr lang="en-US" sz="1200" spc="-15" dirty="0" smtClean="0">
                <a:latin typeface="Arial"/>
                <a:cs typeface="Arial"/>
              </a:rPr>
              <a:t>is</a:t>
            </a:r>
            <a:r>
              <a:rPr lang="en-US" sz="1200" spc="-30" dirty="0" smtClean="0">
                <a:latin typeface="Arial"/>
                <a:cs typeface="Arial"/>
              </a:rPr>
              <a:t> </a:t>
            </a:r>
            <a:r>
              <a:rPr lang="en-US" sz="1200" spc="-25" dirty="0" smtClean="0">
                <a:latin typeface="Arial"/>
                <a:cs typeface="Arial"/>
              </a:rPr>
              <a:t>designed</a:t>
            </a:r>
            <a:r>
              <a:rPr lang="en-US" sz="1200" spc="-55"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scale</a:t>
            </a:r>
            <a:r>
              <a:rPr lang="en-US" sz="1200" spc="-50" dirty="0" smtClean="0">
                <a:latin typeface="Arial"/>
                <a:cs typeface="Arial"/>
              </a:rPr>
              <a:t> </a:t>
            </a:r>
            <a:r>
              <a:rPr lang="en-US" sz="1200" spc="-10" dirty="0" smtClean="0">
                <a:latin typeface="Arial"/>
                <a:cs typeface="Arial"/>
              </a:rPr>
              <a:t>up</a:t>
            </a:r>
            <a:r>
              <a:rPr lang="en-US" sz="1200" spc="-60" dirty="0" smtClean="0">
                <a:latin typeface="Arial"/>
                <a:cs typeface="Arial"/>
              </a:rPr>
              <a:t> </a:t>
            </a:r>
            <a:r>
              <a:rPr lang="en-US" sz="1200" spc="-25" dirty="0" smtClean="0">
                <a:latin typeface="Arial"/>
                <a:cs typeface="Arial"/>
              </a:rPr>
              <a:t>from</a:t>
            </a:r>
            <a:r>
              <a:rPr lang="en-US" sz="1200" spc="-35" dirty="0" smtClean="0">
                <a:latin typeface="Arial"/>
                <a:cs typeface="Arial"/>
              </a:rPr>
              <a:t> </a:t>
            </a:r>
            <a:r>
              <a:rPr lang="en-US" sz="1200" spc="-30" dirty="0" smtClean="0">
                <a:latin typeface="Arial"/>
                <a:cs typeface="Arial"/>
              </a:rPr>
              <a:t>one </a:t>
            </a:r>
            <a:r>
              <a:rPr lang="en-US" sz="1200" spc="-20" dirty="0" smtClean="0">
                <a:latin typeface="Arial"/>
                <a:cs typeface="Arial"/>
              </a:rPr>
              <a:t>to</a:t>
            </a:r>
            <a:r>
              <a:rPr lang="en-US" sz="1200" spc="-60" dirty="0" smtClean="0">
                <a:latin typeface="Arial"/>
                <a:cs typeface="Arial"/>
              </a:rPr>
              <a:t> </a:t>
            </a:r>
            <a:r>
              <a:rPr lang="en-US" sz="1200" spc="-25" dirty="0" smtClean="0">
                <a:latin typeface="Arial"/>
                <a:cs typeface="Arial"/>
              </a:rPr>
              <a:t>thousands</a:t>
            </a:r>
            <a:r>
              <a:rPr lang="en-US" sz="1200" spc="-20" dirty="0" smtClean="0">
                <a:latin typeface="Arial"/>
                <a:cs typeface="Arial"/>
              </a:rPr>
              <a:t> of</a:t>
            </a:r>
            <a:r>
              <a:rPr lang="en-US" sz="1200" spc="-55" dirty="0" smtClean="0">
                <a:latin typeface="Arial"/>
                <a:cs typeface="Arial"/>
              </a:rPr>
              <a:t> </a:t>
            </a:r>
            <a:r>
              <a:rPr lang="en-US" sz="1200" spc="-25" dirty="0" smtClean="0">
                <a:latin typeface="Arial"/>
                <a:cs typeface="Arial"/>
              </a:rPr>
              <a:t>nodes. </a:t>
            </a:r>
            <a:r>
              <a:rPr lang="en-US" sz="1200" spc="-30" dirty="0" smtClean="0">
                <a:latin typeface="Arial"/>
                <a:cs typeface="Arial"/>
              </a:rPr>
              <a:t>It</a:t>
            </a:r>
            <a:r>
              <a:rPr lang="en-US" sz="1200" spc="-55" dirty="0" smtClean="0">
                <a:latin typeface="Arial"/>
                <a:cs typeface="Arial"/>
              </a:rPr>
              <a:t> </a:t>
            </a:r>
            <a:r>
              <a:rPr lang="en-US" sz="1200" spc="-15" dirty="0" smtClean="0">
                <a:latin typeface="Arial"/>
                <a:cs typeface="Arial"/>
              </a:rPr>
              <a:t>can</a:t>
            </a:r>
            <a:r>
              <a:rPr lang="en-US" sz="1200" spc="-35" dirty="0" smtClean="0">
                <a:latin typeface="Arial"/>
                <a:cs typeface="Arial"/>
              </a:rPr>
              <a:t> </a:t>
            </a:r>
            <a:r>
              <a:rPr lang="en-US" sz="1200" spc="-20" dirty="0" smtClean="0">
                <a:latin typeface="Arial"/>
                <a:cs typeface="Arial"/>
              </a:rPr>
              <a:t>run</a:t>
            </a:r>
            <a:r>
              <a:rPr lang="en-US" sz="1200" spc="-30" dirty="0" smtClean="0">
                <a:latin typeface="Arial"/>
                <a:cs typeface="Arial"/>
              </a:rPr>
              <a:t> over  </a:t>
            </a:r>
            <a:r>
              <a:rPr lang="en-US" sz="1200" spc="-5" dirty="0" smtClean="0">
                <a:latin typeface="Arial"/>
                <a:cs typeface="Arial"/>
              </a:rPr>
              <a:t>a </a:t>
            </a:r>
            <a:r>
              <a:rPr lang="en-US" sz="1200" spc="-25" dirty="0" smtClean="0">
                <a:latin typeface="Arial"/>
                <a:cs typeface="Arial"/>
              </a:rPr>
              <a:t>variety </a:t>
            </a:r>
            <a:r>
              <a:rPr lang="en-US" sz="1200" spc="-20" dirty="0" smtClean="0">
                <a:latin typeface="Arial"/>
                <a:cs typeface="Arial"/>
              </a:rPr>
              <a:t>of </a:t>
            </a:r>
            <a:r>
              <a:rPr lang="en-US" sz="1200" spc="-25" dirty="0" smtClean="0">
                <a:latin typeface="Arial"/>
                <a:cs typeface="Arial"/>
              </a:rPr>
              <a:t>cluster managers including Hadoop </a:t>
            </a:r>
            <a:r>
              <a:rPr lang="en-US" sz="1200" spc="-30" dirty="0" smtClean="0">
                <a:latin typeface="Arial"/>
                <a:cs typeface="Arial"/>
              </a:rPr>
              <a:t>YARN and </a:t>
            </a:r>
            <a:r>
              <a:rPr lang="en-US" sz="1200" spc="-25" dirty="0" smtClean="0">
                <a:latin typeface="Arial"/>
                <a:cs typeface="Arial"/>
              </a:rPr>
              <a:t>Apache </a:t>
            </a:r>
            <a:r>
              <a:rPr lang="en-US" sz="1200" spc="-25" dirty="0" err="1" smtClean="0">
                <a:latin typeface="Arial"/>
                <a:cs typeface="Arial"/>
              </a:rPr>
              <a:t>Mesos</a:t>
            </a:r>
            <a:r>
              <a:rPr lang="en-US" sz="1200" spc="-25" dirty="0" smtClean="0">
                <a:latin typeface="Arial"/>
                <a:cs typeface="Arial"/>
              </a:rPr>
              <a:t>, </a:t>
            </a:r>
            <a:r>
              <a:rPr lang="en-US" sz="1200" spc="-20" dirty="0" smtClean="0">
                <a:latin typeface="Arial"/>
                <a:cs typeface="Arial"/>
              </a:rPr>
              <a:t>or more  </a:t>
            </a:r>
            <a:r>
              <a:rPr lang="en-US" sz="1200" spc="-30" dirty="0" smtClean="0">
                <a:latin typeface="Arial"/>
                <a:cs typeface="Arial"/>
              </a:rPr>
              <a:t>simply, </a:t>
            </a:r>
            <a:r>
              <a:rPr lang="en-US" sz="1200" spc="-15" dirty="0" smtClean="0">
                <a:latin typeface="Arial"/>
                <a:cs typeface="Arial"/>
              </a:rPr>
              <a:t>it </a:t>
            </a:r>
            <a:r>
              <a:rPr lang="en-US" sz="1200" spc="-25" dirty="0" smtClean="0">
                <a:latin typeface="Arial"/>
                <a:cs typeface="Arial"/>
              </a:rPr>
              <a:t>can </a:t>
            </a:r>
            <a:r>
              <a:rPr lang="en-US" sz="1200" spc="-20" dirty="0" smtClean="0">
                <a:latin typeface="Arial"/>
                <a:cs typeface="Arial"/>
              </a:rPr>
              <a:t>run </a:t>
            </a:r>
            <a:r>
              <a:rPr lang="en-US" sz="1200" spc="-25" dirty="0" smtClean="0">
                <a:latin typeface="Arial"/>
                <a:cs typeface="Arial"/>
              </a:rPr>
              <a:t>standalone with its own built-in</a:t>
            </a:r>
            <a:r>
              <a:rPr lang="en-US" sz="1200" spc="-210" dirty="0" smtClean="0">
                <a:latin typeface="Arial"/>
                <a:cs typeface="Arial"/>
              </a:rPr>
              <a:t> </a:t>
            </a:r>
            <a:r>
              <a:rPr lang="en-US" sz="1200" spc="-30" dirty="0" smtClean="0">
                <a:latin typeface="Arial"/>
                <a:cs typeface="Arial"/>
              </a:rPr>
              <a:t>scheduler.</a:t>
            </a:r>
            <a:endParaRPr lang="en-US" sz="1200" dirty="0" smtClean="0">
              <a:latin typeface="Arial"/>
              <a:cs typeface="Arial"/>
            </a:endParaRPr>
          </a:p>
          <a:p>
            <a:pPr marL="12700" marR="191135">
              <a:lnSpc>
                <a:spcPct val="96200"/>
              </a:lnSpc>
              <a:spcBef>
                <a:spcPts val="555"/>
              </a:spcBef>
            </a:pPr>
            <a:r>
              <a:rPr lang="en-US" sz="1200" spc="-30" dirty="0" smtClean="0">
                <a:latin typeface="Arial"/>
                <a:cs typeface="Arial"/>
              </a:rPr>
              <a:t>Spark </a:t>
            </a:r>
            <a:r>
              <a:rPr lang="en-US" sz="1200" spc="-25" dirty="0" smtClean="0">
                <a:latin typeface="Arial"/>
                <a:cs typeface="Arial"/>
              </a:rPr>
              <a:t>Core contains basic Spark </a:t>
            </a:r>
            <a:r>
              <a:rPr lang="en-US" sz="1200" spc="-30" dirty="0" smtClean="0">
                <a:latin typeface="Arial"/>
                <a:cs typeface="Arial"/>
              </a:rPr>
              <a:t>functionalities required </a:t>
            </a:r>
            <a:r>
              <a:rPr lang="en-US" sz="1200" spc="-15" dirty="0" smtClean="0">
                <a:latin typeface="Arial"/>
                <a:cs typeface="Arial"/>
              </a:rPr>
              <a:t>for </a:t>
            </a:r>
            <a:r>
              <a:rPr lang="en-US" sz="1200" spc="-25" dirty="0" smtClean="0">
                <a:latin typeface="Arial"/>
                <a:cs typeface="Arial"/>
              </a:rPr>
              <a:t>running jobs </a:t>
            </a:r>
            <a:r>
              <a:rPr lang="en-US" sz="1200" spc="-20" dirty="0" smtClean="0">
                <a:latin typeface="Arial"/>
                <a:cs typeface="Arial"/>
              </a:rPr>
              <a:t>and </a:t>
            </a:r>
            <a:r>
              <a:rPr lang="en-US" sz="1200" spc="-25" dirty="0" smtClean="0">
                <a:latin typeface="Arial"/>
                <a:cs typeface="Arial"/>
              </a:rPr>
              <a:t>needed  </a:t>
            </a:r>
            <a:r>
              <a:rPr lang="en-US" sz="1200" spc="-10" dirty="0" smtClean="0">
                <a:latin typeface="Arial"/>
                <a:cs typeface="Arial"/>
              </a:rPr>
              <a:t>by </a:t>
            </a:r>
            <a:r>
              <a:rPr lang="en-US" sz="1200" spc="-25" dirty="0" smtClean="0">
                <a:latin typeface="Arial"/>
                <a:cs typeface="Arial"/>
              </a:rPr>
              <a:t>other </a:t>
            </a:r>
            <a:r>
              <a:rPr lang="en-US" sz="1200" spc="-30" dirty="0" smtClean="0">
                <a:latin typeface="Arial"/>
                <a:cs typeface="Arial"/>
              </a:rPr>
              <a:t>components. </a:t>
            </a:r>
            <a:r>
              <a:rPr lang="en-US" sz="1200" spc="-15" dirty="0" smtClean="0">
                <a:latin typeface="Arial"/>
                <a:cs typeface="Arial"/>
              </a:rPr>
              <a:t>The </a:t>
            </a:r>
            <a:r>
              <a:rPr lang="en-US" sz="1200" spc="-25" dirty="0" smtClean="0">
                <a:latin typeface="Arial"/>
                <a:cs typeface="Arial"/>
              </a:rPr>
              <a:t>most important </a:t>
            </a:r>
            <a:r>
              <a:rPr lang="en-US" sz="1200" spc="-20" dirty="0" smtClean="0">
                <a:latin typeface="Arial"/>
                <a:cs typeface="Arial"/>
              </a:rPr>
              <a:t>of </a:t>
            </a:r>
            <a:r>
              <a:rPr lang="en-US" sz="1200" spc="-25" dirty="0" smtClean="0">
                <a:latin typeface="Arial"/>
                <a:cs typeface="Arial"/>
              </a:rPr>
              <a:t>these </a:t>
            </a:r>
            <a:r>
              <a:rPr lang="en-US" sz="1200" spc="-15" dirty="0" smtClean="0">
                <a:latin typeface="Arial"/>
                <a:cs typeface="Arial"/>
              </a:rPr>
              <a:t>is the RDD </a:t>
            </a:r>
            <a:r>
              <a:rPr lang="en-US" sz="1200" spc="-25" dirty="0" smtClean="0">
                <a:latin typeface="Arial"/>
                <a:cs typeface="Arial"/>
              </a:rPr>
              <a:t>concept, </a:t>
            </a:r>
            <a:r>
              <a:rPr lang="en-US" sz="1200" spc="-10" dirty="0" smtClean="0">
                <a:latin typeface="Arial"/>
                <a:cs typeface="Arial"/>
              </a:rPr>
              <a:t>or </a:t>
            </a:r>
            <a:r>
              <a:rPr lang="en-US" sz="1200" spc="-25" dirty="0" smtClean="0">
                <a:latin typeface="Arial"/>
                <a:cs typeface="Arial"/>
              </a:rPr>
              <a:t>resilient  </a:t>
            </a:r>
            <a:r>
              <a:rPr lang="en-US" sz="1200" spc="-30" dirty="0" smtClean="0">
                <a:latin typeface="Arial"/>
                <a:cs typeface="Arial"/>
              </a:rPr>
              <a:t>distributed </a:t>
            </a:r>
            <a:r>
              <a:rPr lang="en-US" sz="1200" spc="-25" dirty="0" smtClean="0">
                <a:latin typeface="Arial"/>
                <a:cs typeface="Arial"/>
              </a:rPr>
              <a:t>dataset, </a:t>
            </a:r>
            <a:r>
              <a:rPr lang="en-US" sz="1200" spc="-15" dirty="0" smtClean="0">
                <a:latin typeface="Arial"/>
                <a:cs typeface="Arial"/>
              </a:rPr>
              <a:t>the </a:t>
            </a:r>
            <a:r>
              <a:rPr lang="en-US" sz="1200" spc="-20" dirty="0" smtClean="0">
                <a:latin typeface="Arial"/>
                <a:cs typeface="Arial"/>
              </a:rPr>
              <a:t>main </a:t>
            </a:r>
            <a:r>
              <a:rPr lang="en-US" sz="1200" spc="-25" dirty="0" smtClean="0">
                <a:latin typeface="Arial"/>
                <a:cs typeface="Arial"/>
              </a:rPr>
              <a:t>element </a:t>
            </a:r>
            <a:r>
              <a:rPr lang="en-US" sz="1200" spc="-10" dirty="0" smtClean="0">
                <a:latin typeface="Arial"/>
                <a:cs typeface="Arial"/>
              </a:rPr>
              <a:t>of </a:t>
            </a:r>
            <a:r>
              <a:rPr lang="en-US" sz="1200" spc="-30" dirty="0" smtClean="0">
                <a:latin typeface="Arial"/>
                <a:cs typeface="Arial"/>
              </a:rPr>
              <a:t>Spark API. </a:t>
            </a:r>
            <a:r>
              <a:rPr lang="en-US" sz="1200" spc="-25" dirty="0" smtClean="0">
                <a:latin typeface="Arial"/>
                <a:cs typeface="Arial"/>
              </a:rPr>
              <a:t>RDD </a:t>
            </a:r>
            <a:r>
              <a:rPr lang="en-US" sz="1200" spc="-15" dirty="0" smtClean="0">
                <a:latin typeface="Arial"/>
                <a:cs typeface="Arial"/>
              </a:rPr>
              <a:t>is </a:t>
            </a:r>
            <a:r>
              <a:rPr lang="en-US" sz="1200" spc="-25" dirty="0" smtClean="0">
                <a:latin typeface="Arial"/>
                <a:cs typeface="Arial"/>
              </a:rPr>
              <a:t>an abstraction </a:t>
            </a:r>
            <a:r>
              <a:rPr lang="en-US" sz="1200" spc="-10" dirty="0" smtClean="0">
                <a:latin typeface="Arial"/>
                <a:cs typeface="Arial"/>
              </a:rPr>
              <a:t>of </a:t>
            </a:r>
            <a:r>
              <a:rPr lang="en-US" sz="1200" spc="-5" dirty="0" smtClean="0">
                <a:latin typeface="Arial"/>
                <a:cs typeface="Arial"/>
              </a:rPr>
              <a:t>a  </a:t>
            </a:r>
            <a:r>
              <a:rPr lang="en-US" sz="1200" spc="-30" dirty="0" smtClean="0">
                <a:latin typeface="Arial"/>
                <a:cs typeface="Arial"/>
              </a:rPr>
              <a:t>distributed </a:t>
            </a:r>
            <a:r>
              <a:rPr lang="en-US" sz="1200" spc="-25" dirty="0" smtClean="0">
                <a:latin typeface="Arial"/>
                <a:cs typeface="Arial"/>
              </a:rPr>
              <a:t>collection </a:t>
            </a:r>
            <a:r>
              <a:rPr lang="en-US" sz="1200" spc="-20" dirty="0" smtClean="0">
                <a:latin typeface="Arial"/>
                <a:cs typeface="Arial"/>
              </a:rPr>
              <a:t>of items </a:t>
            </a:r>
            <a:r>
              <a:rPr lang="en-US" sz="1200" spc="-30" dirty="0" smtClean="0">
                <a:latin typeface="Arial"/>
                <a:cs typeface="Arial"/>
              </a:rPr>
              <a:t>with operations </a:t>
            </a:r>
            <a:r>
              <a:rPr lang="en-US" sz="1200" spc="-20" dirty="0" smtClean="0">
                <a:latin typeface="Arial"/>
                <a:cs typeface="Arial"/>
              </a:rPr>
              <a:t>and </a:t>
            </a:r>
            <a:r>
              <a:rPr lang="en-US" sz="1200" spc="-30" dirty="0" smtClean="0">
                <a:latin typeface="Arial"/>
                <a:cs typeface="Arial"/>
              </a:rPr>
              <a:t>transformations </a:t>
            </a:r>
            <a:r>
              <a:rPr lang="en-US" sz="1200" spc="-25" dirty="0" smtClean="0">
                <a:latin typeface="Arial"/>
                <a:cs typeface="Arial"/>
              </a:rPr>
              <a:t>applicable </a:t>
            </a:r>
            <a:r>
              <a:rPr lang="en-US" sz="1200" spc="-5" dirty="0" smtClean="0">
                <a:latin typeface="Arial"/>
                <a:cs typeface="Arial"/>
              </a:rPr>
              <a:t>to </a:t>
            </a:r>
            <a:r>
              <a:rPr lang="en-US" sz="1200" spc="-10" dirty="0" smtClean="0">
                <a:latin typeface="Arial"/>
                <a:cs typeface="Arial"/>
              </a:rPr>
              <a:t>the  </a:t>
            </a:r>
            <a:r>
              <a:rPr lang="en-US" sz="1200" spc="-30" dirty="0" smtClean="0">
                <a:latin typeface="Arial"/>
                <a:cs typeface="Arial"/>
              </a:rPr>
              <a:t>dataset. </a:t>
            </a:r>
            <a:r>
              <a:rPr lang="en-US" sz="1200" spc="-20" dirty="0" smtClean="0">
                <a:latin typeface="Arial"/>
                <a:cs typeface="Arial"/>
              </a:rPr>
              <a:t>It </a:t>
            </a:r>
            <a:r>
              <a:rPr lang="en-US" sz="1200" spc="-15" dirty="0" smtClean="0">
                <a:latin typeface="Arial"/>
                <a:cs typeface="Arial"/>
              </a:rPr>
              <a:t>is </a:t>
            </a:r>
            <a:r>
              <a:rPr lang="en-US" sz="1200" spc="-25" dirty="0" smtClean="0">
                <a:latin typeface="Arial"/>
                <a:cs typeface="Arial"/>
              </a:rPr>
              <a:t>resilient because </a:t>
            </a:r>
            <a:r>
              <a:rPr lang="en-US" sz="1200" spc="-15" dirty="0" smtClean="0">
                <a:latin typeface="Arial"/>
                <a:cs typeface="Arial"/>
              </a:rPr>
              <a:t>it is </a:t>
            </a:r>
            <a:r>
              <a:rPr lang="en-US" sz="1200" spc="-25" dirty="0" smtClean="0">
                <a:latin typeface="Arial"/>
                <a:cs typeface="Arial"/>
              </a:rPr>
              <a:t>capable </a:t>
            </a:r>
            <a:r>
              <a:rPr lang="en-US" sz="1200" spc="-20" dirty="0" smtClean="0">
                <a:latin typeface="Arial"/>
                <a:cs typeface="Arial"/>
              </a:rPr>
              <a:t>of </a:t>
            </a:r>
            <a:r>
              <a:rPr lang="en-US" sz="1200" spc="-30" dirty="0" smtClean="0">
                <a:latin typeface="Arial"/>
                <a:cs typeface="Arial"/>
              </a:rPr>
              <a:t>rebuilding </a:t>
            </a:r>
            <a:r>
              <a:rPr lang="en-US" sz="1200" spc="-25" dirty="0" smtClean="0">
                <a:latin typeface="Arial"/>
                <a:cs typeface="Arial"/>
              </a:rPr>
              <a:t>datasets </a:t>
            </a:r>
            <a:r>
              <a:rPr lang="en-US" sz="1200" spc="-5" dirty="0" smtClean="0">
                <a:latin typeface="Arial"/>
                <a:cs typeface="Arial"/>
              </a:rPr>
              <a:t>in </a:t>
            </a:r>
            <a:r>
              <a:rPr lang="en-US" sz="1200" spc="-20" dirty="0" smtClean="0">
                <a:latin typeface="Arial"/>
                <a:cs typeface="Arial"/>
              </a:rPr>
              <a:t>case of </a:t>
            </a:r>
            <a:r>
              <a:rPr lang="en-US" sz="1200" spc="-25" dirty="0" smtClean="0">
                <a:latin typeface="Arial"/>
                <a:cs typeface="Arial"/>
              </a:rPr>
              <a:t>node  </a:t>
            </a:r>
            <a:r>
              <a:rPr lang="en-US" sz="1200" spc="-30" dirty="0" smtClean="0">
                <a:latin typeface="Arial"/>
                <a:cs typeface="Arial"/>
              </a:rPr>
              <a:t>failures.</a:t>
            </a:r>
            <a:endParaRPr lang="en-US" sz="1200" dirty="0" smtClean="0">
              <a:latin typeface="Arial"/>
              <a:cs typeface="Arial"/>
            </a:endParaRPr>
          </a:p>
          <a:p>
            <a:pPr marL="12700" marR="43180">
              <a:lnSpc>
                <a:spcPct val="95900"/>
              </a:lnSpc>
              <a:spcBef>
                <a:spcPts val="600"/>
              </a:spcBef>
            </a:pPr>
            <a:r>
              <a:rPr lang="en-US" sz="1200" spc="-30" dirty="0" smtClean="0">
                <a:latin typeface="Arial"/>
                <a:cs typeface="Arial"/>
              </a:rPr>
              <a:t>Various </a:t>
            </a:r>
            <a:r>
              <a:rPr lang="en-US" sz="1200" spc="-25" dirty="0" smtClean="0">
                <a:latin typeface="Arial"/>
                <a:cs typeface="Arial"/>
              </a:rPr>
              <a:t>add-in </a:t>
            </a:r>
            <a:r>
              <a:rPr lang="en-US" sz="1200" spc="-30" dirty="0" smtClean="0">
                <a:latin typeface="Arial"/>
                <a:cs typeface="Arial"/>
              </a:rPr>
              <a:t>components </a:t>
            </a:r>
            <a:r>
              <a:rPr lang="en-US" sz="1200" spc="-15" dirty="0" smtClean="0">
                <a:latin typeface="Arial"/>
                <a:cs typeface="Arial"/>
              </a:rPr>
              <a:t>can </a:t>
            </a:r>
            <a:r>
              <a:rPr lang="en-US" sz="1200" spc="-30" dirty="0" smtClean="0">
                <a:latin typeface="Arial"/>
                <a:cs typeface="Arial"/>
              </a:rPr>
              <a:t>run </a:t>
            </a:r>
            <a:r>
              <a:rPr lang="en-US" sz="1200" spc="-25" dirty="0" smtClean="0">
                <a:latin typeface="Arial"/>
                <a:cs typeface="Arial"/>
              </a:rPr>
              <a:t>on </a:t>
            </a:r>
            <a:r>
              <a:rPr lang="en-US" sz="1200" spc="-15" dirty="0" smtClean="0">
                <a:latin typeface="Arial"/>
                <a:cs typeface="Arial"/>
              </a:rPr>
              <a:t>top </a:t>
            </a:r>
            <a:r>
              <a:rPr lang="en-US" sz="1200" spc="-10" dirty="0" smtClean="0">
                <a:latin typeface="Arial"/>
                <a:cs typeface="Arial"/>
              </a:rPr>
              <a:t>of </a:t>
            </a:r>
            <a:r>
              <a:rPr lang="en-US" sz="1200" spc="-20" dirty="0" smtClean="0">
                <a:latin typeface="Arial"/>
                <a:cs typeface="Arial"/>
              </a:rPr>
              <a:t>the </a:t>
            </a:r>
            <a:r>
              <a:rPr lang="en-US" sz="1200" spc="-25" dirty="0" smtClean="0">
                <a:latin typeface="Arial"/>
                <a:cs typeface="Arial"/>
              </a:rPr>
              <a:t>core; these </a:t>
            </a:r>
            <a:r>
              <a:rPr lang="en-US" sz="1200" spc="-20" dirty="0" smtClean="0">
                <a:latin typeface="Arial"/>
                <a:cs typeface="Arial"/>
              </a:rPr>
              <a:t>are </a:t>
            </a:r>
            <a:r>
              <a:rPr lang="en-US" sz="1200" spc="-25" dirty="0" smtClean="0">
                <a:latin typeface="Arial"/>
                <a:cs typeface="Arial"/>
              </a:rPr>
              <a:t>designed </a:t>
            </a:r>
            <a:r>
              <a:rPr lang="en-US" sz="1200" spc="-5" dirty="0" smtClean="0">
                <a:latin typeface="Arial"/>
                <a:cs typeface="Arial"/>
              </a:rPr>
              <a:t>to  </a:t>
            </a:r>
            <a:r>
              <a:rPr lang="en-US" sz="1200" spc="-30" dirty="0" smtClean="0">
                <a:latin typeface="Arial"/>
                <a:cs typeface="Arial"/>
              </a:rPr>
              <a:t>interoperate</a:t>
            </a:r>
            <a:r>
              <a:rPr lang="en-US" sz="1200" spc="-60" dirty="0" smtClean="0">
                <a:latin typeface="Arial"/>
                <a:cs typeface="Arial"/>
              </a:rPr>
              <a:t> </a:t>
            </a:r>
            <a:r>
              <a:rPr lang="en-US" sz="1200" spc="-25" dirty="0" smtClean="0">
                <a:latin typeface="Arial"/>
                <a:cs typeface="Arial"/>
              </a:rPr>
              <a:t>closely,</a:t>
            </a:r>
            <a:r>
              <a:rPr lang="en-US" sz="1200" spc="-50" dirty="0" smtClean="0">
                <a:latin typeface="Arial"/>
                <a:cs typeface="Arial"/>
              </a:rPr>
              <a:t> </a:t>
            </a:r>
            <a:r>
              <a:rPr lang="en-US" sz="1200" spc="-25" dirty="0" smtClean="0">
                <a:latin typeface="Arial"/>
                <a:cs typeface="Arial"/>
              </a:rPr>
              <a:t>letting</a:t>
            </a:r>
            <a:r>
              <a:rPr lang="en-US" sz="1200" spc="-55"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users</a:t>
            </a:r>
            <a:r>
              <a:rPr lang="en-US" sz="1200" spc="-20" dirty="0" smtClean="0">
                <a:latin typeface="Arial"/>
                <a:cs typeface="Arial"/>
              </a:rPr>
              <a:t> </a:t>
            </a:r>
            <a:r>
              <a:rPr lang="en-US" sz="1200" spc="-25" dirty="0" smtClean="0">
                <a:latin typeface="Arial"/>
                <a:cs typeface="Arial"/>
              </a:rPr>
              <a:t>combine</a:t>
            </a:r>
            <a:r>
              <a:rPr lang="en-US" sz="1200" spc="-50" dirty="0" smtClean="0">
                <a:latin typeface="Arial"/>
                <a:cs typeface="Arial"/>
              </a:rPr>
              <a:t> </a:t>
            </a:r>
            <a:r>
              <a:rPr lang="en-US" sz="1200" spc="-20" dirty="0" smtClean="0">
                <a:latin typeface="Arial"/>
                <a:cs typeface="Arial"/>
              </a:rPr>
              <a:t>them,</a:t>
            </a:r>
            <a:r>
              <a:rPr lang="en-US" sz="1200" spc="-50" dirty="0" smtClean="0">
                <a:latin typeface="Arial"/>
                <a:cs typeface="Arial"/>
              </a:rPr>
              <a:t> </a:t>
            </a:r>
            <a:r>
              <a:rPr lang="en-US" sz="1200" spc="-25" dirty="0" smtClean="0">
                <a:latin typeface="Arial"/>
                <a:cs typeface="Arial"/>
              </a:rPr>
              <a:t>just</a:t>
            </a:r>
            <a:r>
              <a:rPr lang="en-US" sz="1200" spc="-50" dirty="0" smtClean="0">
                <a:latin typeface="Arial"/>
                <a:cs typeface="Arial"/>
              </a:rPr>
              <a:t> </a:t>
            </a:r>
            <a:r>
              <a:rPr lang="en-US" sz="1200" spc="-15" dirty="0" smtClean="0">
                <a:latin typeface="Arial"/>
                <a:cs typeface="Arial"/>
              </a:rPr>
              <a:t>like</a:t>
            </a:r>
            <a:r>
              <a:rPr lang="en-US" sz="1200" spc="-50" dirty="0" smtClean="0">
                <a:latin typeface="Arial"/>
                <a:cs typeface="Arial"/>
              </a:rPr>
              <a:t> </a:t>
            </a:r>
            <a:r>
              <a:rPr lang="en-US" sz="1200" spc="-20" dirty="0" smtClean="0">
                <a:latin typeface="Arial"/>
                <a:cs typeface="Arial"/>
              </a:rPr>
              <a:t>they</a:t>
            </a:r>
            <a:r>
              <a:rPr lang="en-US" sz="1200" spc="-45" dirty="0" smtClean="0">
                <a:latin typeface="Arial"/>
                <a:cs typeface="Arial"/>
              </a:rPr>
              <a:t> </a:t>
            </a:r>
            <a:r>
              <a:rPr lang="en-US" sz="1200" spc="-30" dirty="0" smtClean="0">
                <a:latin typeface="Arial"/>
                <a:cs typeface="Arial"/>
              </a:rPr>
              <a:t>would </a:t>
            </a:r>
            <a:r>
              <a:rPr lang="en-US" sz="1200" spc="-20" dirty="0" smtClean="0">
                <a:latin typeface="Arial"/>
                <a:cs typeface="Arial"/>
              </a:rPr>
              <a:t>any</a:t>
            </a:r>
            <a:r>
              <a:rPr lang="en-US" sz="1200" spc="-70" dirty="0" smtClean="0">
                <a:latin typeface="Arial"/>
                <a:cs typeface="Arial"/>
              </a:rPr>
              <a:t> </a:t>
            </a:r>
            <a:r>
              <a:rPr lang="en-US" sz="1200" spc="-25" dirty="0" smtClean="0">
                <a:latin typeface="Arial"/>
                <a:cs typeface="Arial"/>
              </a:rPr>
              <a:t>libraries</a:t>
            </a:r>
            <a:r>
              <a:rPr lang="en-US" sz="1200" spc="-50" dirty="0" smtClean="0">
                <a:latin typeface="Arial"/>
                <a:cs typeface="Arial"/>
              </a:rPr>
              <a:t> </a:t>
            </a:r>
            <a:r>
              <a:rPr lang="en-US" sz="1200" spc="-15" dirty="0" smtClean="0">
                <a:latin typeface="Arial"/>
                <a:cs typeface="Arial"/>
              </a:rPr>
              <a:t>in  </a:t>
            </a:r>
            <a:r>
              <a:rPr lang="en-US" sz="1200" spc="-5" dirty="0" smtClean="0">
                <a:latin typeface="Arial"/>
                <a:cs typeface="Arial"/>
              </a:rPr>
              <a:t>a </a:t>
            </a:r>
            <a:r>
              <a:rPr lang="en-US" sz="1200" spc="-25" dirty="0" smtClean="0">
                <a:latin typeface="Arial"/>
                <a:cs typeface="Arial"/>
              </a:rPr>
              <a:t>software project. </a:t>
            </a:r>
            <a:r>
              <a:rPr lang="en-US" sz="1200" spc="-20" dirty="0" smtClean="0">
                <a:latin typeface="Arial"/>
                <a:cs typeface="Arial"/>
              </a:rPr>
              <a:t>The </a:t>
            </a:r>
            <a:r>
              <a:rPr lang="en-US" sz="1200" spc="-30" dirty="0" smtClean="0">
                <a:latin typeface="Arial"/>
                <a:cs typeface="Arial"/>
              </a:rPr>
              <a:t>benefit </a:t>
            </a:r>
            <a:r>
              <a:rPr lang="en-US" sz="1200" spc="-20" dirty="0" smtClean="0">
                <a:latin typeface="Arial"/>
                <a:cs typeface="Arial"/>
              </a:rPr>
              <a:t>of </a:t>
            </a:r>
            <a:r>
              <a:rPr lang="en-US" sz="1200" spc="-15" dirty="0" smtClean="0">
                <a:latin typeface="Arial"/>
                <a:cs typeface="Arial"/>
              </a:rPr>
              <a:t>the </a:t>
            </a:r>
            <a:r>
              <a:rPr lang="en-US" sz="1200" spc="-20" dirty="0" smtClean="0">
                <a:latin typeface="Arial"/>
                <a:cs typeface="Arial"/>
              </a:rPr>
              <a:t>Spark </a:t>
            </a:r>
            <a:r>
              <a:rPr lang="en-US" sz="1200" spc="-30" dirty="0" smtClean="0">
                <a:latin typeface="Arial"/>
                <a:cs typeface="Arial"/>
              </a:rPr>
              <a:t>Unified </a:t>
            </a:r>
            <a:r>
              <a:rPr lang="en-US" sz="1200" spc="-20" dirty="0" smtClean="0">
                <a:latin typeface="Arial"/>
                <a:cs typeface="Arial"/>
              </a:rPr>
              <a:t>Stack </a:t>
            </a:r>
            <a:r>
              <a:rPr lang="en-US" sz="1200" spc="-15" dirty="0" smtClean="0">
                <a:latin typeface="Arial"/>
                <a:cs typeface="Arial"/>
              </a:rPr>
              <a:t>is </a:t>
            </a:r>
            <a:r>
              <a:rPr lang="en-US" sz="1200" spc="-30" dirty="0" smtClean="0">
                <a:latin typeface="Arial"/>
                <a:cs typeface="Arial"/>
              </a:rPr>
              <a:t>that </a:t>
            </a:r>
            <a:r>
              <a:rPr lang="en-US" sz="1200" spc="-25" dirty="0" smtClean="0">
                <a:latin typeface="Arial"/>
                <a:cs typeface="Arial"/>
              </a:rPr>
              <a:t>all </a:t>
            </a:r>
            <a:r>
              <a:rPr lang="en-US" sz="1200" spc="-20" dirty="0" smtClean="0">
                <a:latin typeface="Arial"/>
                <a:cs typeface="Arial"/>
              </a:rPr>
              <a:t>the </a:t>
            </a:r>
            <a:r>
              <a:rPr lang="en-US" sz="1200" spc="-25" dirty="0" smtClean="0">
                <a:latin typeface="Arial"/>
                <a:cs typeface="Arial"/>
              </a:rPr>
              <a:t>higher </a:t>
            </a:r>
            <a:r>
              <a:rPr lang="en-US" sz="1200" spc="-20" dirty="0" smtClean="0">
                <a:latin typeface="Arial"/>
                <a:cs typeface="Arial"/>
              </a:rPr>
              <a:t>layer  </a:t>
            </a:r>
            <a:r>
              <a:rPr lang="en-US" sz="1200" spc="-30" dirty="0" smtClean="0">
                <a:latin typeface="Arial"/>
                <a:cs typeface="Arial"/>
              </a:rPr>
              <a:t>components will </a:t>
            </a:r>
            <a:r>
              <a:rPr lang="en-US" sz="1200" spc="-25" dirty="0" smtClean="0">
                <a:latin typeface="Arial"/>
                <a:cs typeface="Arial"/>
              </a:rPr>
              <a:t>inherit </a:t>
            </a:r>
            <a:r>
              <a:rPr lang="en-US" sz="1200" spc="-15" dirty="0" smtClean="0">
                <a:latin typeface="Arial"/>
                <a:cs typeface="Arial"/>
              </a:rPr>
              <a:t>the </a:t>
            </a:r>
            <a:r>
              <a:rPr lang="en-US" sz="1200" spc="-25" dirty="0" smtClean="0">
                <a:latin typeface="Arial"/>
                <a:cs typeface="Arial"/>
              </a:rPr>
              <a:t>improvements made </a:t>
            </a:r>
            <a:r>
              <a:rPr lang="en-US" sz="1200" spc="-20" dirty="0" smtClean="0">
                <a:latin typeface="Arial"/>
                <a:cs typeface="Arial"/>
              </a:rPr>
              <a:t>at the </a:t>
            </a:r>
            <a:r>
              <a:rPr lang="en-US" sz="1200" spc="-25" dirty="0" smtClean="0">
                <a:latin typeface="Arial"/>
                <a:cs typeface="Arial"/>
              </a:rPr>
              <a:t>lower layers. Example:  </a:t>
            </a:r>
            <a:r>
              <a:rPr lang="en-US" sz="1200" spc="-30" dirty="0" smtClean="0">
                <a:latin typeface="Arial"/>
                <a:cs typeface="Arial"/>
              </a:rPr>
              <a:t>Optimization </a:t>
            </a:r>
            <a:r>
              <a:rPr lang="en-US" sz="1200" spc="-20" dirty="0" smtClean="0">
                <a:latin typeface="Arial"/>
                <a:cs typeface="Arial"/>
              </a:rPr>
              <a:t>to </a:t>
            </a:r>
            <a:r>
              <a:rPr lang="en-US" sz="1200" spc="-25" dirty="0" smtClean="0">
                <a:latin typeface="Arial"/>
                <a:cs typeface="Arial"/>
              </a:rPr>
              <a:t>the Spark </a:t>
            </a:r>
            <a:r>
              <a:rPr lang="en-US" sz="1200" spc="-30" dirty="0" smtClean="0">
                <a:latin typeface="Arial"/>
                <a:cs typeface="Arial"/>
              </a:rPr>
              <a:t>Core will </a:t>
            </a:r>
            <a:r>
              <a:rPr lang="en-US" sz="1200" spc="-15" dirty="0" smtClean="0">
                <a:latin typeface="Arial"/>
                <a:cs typeface="Arial"/>
              </a:rPr>
              <a:t>speed </a:t>
            </a:r>
            <a:r>
              <a:rPr lang="en-US" sz="1200" spc="-25" dirty="0" smtClean="0">
                <a:latin typeface="Arial"/>
                <a:cs typeface="Arial"/>
              </a:rPr>
              <a:t>up the SQL, the streaming, </a:t>
            </a:r>
            <a:r>
              <a:rPr lang="en-US" sz="1200" spc="-20" dirty="0" smtClean="0">
                <a:latin typeface="Arial"/>
                <a:cs typeface="Arial"/>
              </a:rPr>
              <a:t>the </a:t>
            </a:r>
            <a:r>
              <a:rPr lang="en-US" sz="1200" spc="-25" dirty="0" smtClean="0">
                <a:latin typeface="Arial"/>
                <a:cs typeface="Arial"/>
              </a:rPr>
              <a:t>machine  </a:t>
            </a:r>
            <a:r>
              <a:rPr lang="en-US" sz="1200" spc="-30" dirty="0" smtClean="0">
                <a:latin typeface="Arial"/>
                <a:cs typeface="Arial"/>
              </a:rPr>
              <a:t>learning </a:t>
            </a:r>
            <a:r>
              <a:rPr lang="en-US" sz="1200" spc="-20" dirty="0" smtClean="0">
                <a:latin typeface="Arial"/>
                <a:cs typeface="Arial"/>
              </a:rPr>
              <a:t>and </a:t>
            </a:r>
            <a:r>
              <a:rPr lang="en-US" sz="1200" spc="-25" dirty="0" smtClean="0">
                <a:latin typeface="Arial"/>
                <a:cs typeface="Arial"/>
              </a:rPr>
              <a:t>graph </a:t>
            </a:r>
            <a:r>
              <a:rPr lang="en-US" sz="1200" spc="-30" dirty="0" smtClean="0">
                <a:latin typeface="Arial"/>
                <a:cs typeface="Arial"/>
              </a:rPr>
              <a:t>processing libraries </a:t>
            </a:r>
            <a:r>
              <a:rPr lang="en-US" sz="1200" spc="-10" dirty="0" smtClean="0">
                <a:latin typeface="Arial"/>
                <a:cs typeface="Arial"/>
              </a:rPr>
              <a:t>as</a:t>
            </a:r>
            <a:r>
              <a:rPr lang="en-US" sz="1200" spc="-140" dirty="0" smtClean="0">
                <a:latin typeface="Arial"/>
                <a:cs typeface="Arial"/>
              </a:rPr>
              <a:t> </a:t>
            </a:r>
            <a:r>
              <a:rPr lang="en-US" sz="1200" spc="-25" dirty="0" smtClean="0">
                <a:latin typeface="Arial"/>
                <a:cs typeface="Arial"/>
              </a:rPr>
              <a:t>well.</a:t>
            </a:r>
            <a:endParaRPr lang="en-US" sz="1200" dirty="0" smtClean="0">
              <a:latin typeface="Arial"/>
              <a:cs typeface="Arial"/>
            </a:endParaRPr>
          </a:p>
          <a:p>
            <a:pPr marL="12700" marR="90805">
              <a:lnSpc>
                <a:spcPts val="1610"/>
              </a:lnSpc>
              <a:spcBef>
                <a:spcPts val="204"/>
              </a:spcBef>
            </a:pPr>
            <a:r>
              <a:rPr lang="en-US" sz="1200" spc="-30" dirty="0" smtClean="0">
                <a:latin typeface="Arial"/>
                <a:cs typeface="Arial"/>
              </a:rPr>
              <a:t>Spark simplifies </a:t>
            </a:r>
            <a:r>
              <a:rPr lang="en-US" sz="1200" spc="-20" dirty="0" smtClean="0">
                <a:latin typeface="Arial"/>
                <a:cs typeface="Arial"/>
              </a:rPr>
              <a:t>the </a:t>
            </a:r>
            <a:r>
              <a:rPr lang="en-US" sz="1200" spc="-25" dirty="0" smtClean="0">
                <a:latin typeface="Arial"/>
                <a:cs typeface="Arial"/>
              </a:rPr>
              <a:t>picture </a:t>
            </a:r>
            <a:r>
              <a:rPr lang="en-US" sz="1200" spc="-10" dirty="0" smtClean="0">
                <a:latin typeface="Arial"/>
                <a:cs typeface="Arial"/>
              </a:rPr>
              <a:t>by </a:t>
            </a:r>
            <a:r>
              <a:rPr lang="en-US" sz="1200" spc="-25" dirty="0" smtClean="0">
                <a:latin typeface="Arial"/>
                <a:cs typeface="Arial"/>
              </a:rPr>
              <a:t>providing </a:t>
            </a:r>
            <a:r>
              <a:rPr lang="en-US" sz="1200" spc="-20" dirty="0" smtClean="0">
                <a:latin typeface="Arial"/>
                <a:cs typeface="Arial"/>
              </a:rPr>
              <a:t>many of </a:t>
            </a:r>
            <a:r>
              <a:rPr lang="en-US" sz="1200" spc="-25" dirty="0" smtClean="0">
                <a:latin typeface="Arial"/>
                <a:cs typeface="Arial"/>
              </a:rPr>
              <a:t>Hadoop </a:t>
            </a:r>
            <a:r>
              <a:rPr lang="en-US" sz="1200" spc="-30" dirty="0" smtClean="0">
                <a:latin typeface="Arial"/>
                <a:cs typeface="Arial"/>
              </a:rPr>
              <a:t>ecosystem </a:t>
            </a:r>
            <a:r>
              <a:rPr lang="en-US" sz="1200" spc="-25" dirty="0" smtClean="0">
                <a:latin typeface="Arial"/>
                <a:cs typeface="Arial"/>
              </a:rPr>
              <a:t>functions through  </a:t>
            </a:r>
            <a:r>
              <a:rPr lang="en-US" sz="1200" spc="-30" dirty="0" smtClean="0">
                <a:latin typeface="Arial"/>
                <a:cs typeface="Arial"/>
              </a:rPr>
              <a:t>several </a:t>
            </a:r>
            <a:r>
              <a:rPr lang="en-US" sz="1200" spc="-25" dirty="0" smtClean="0">
                <a:latin typeface="Arial"/>
                <a:cs typeface="Arial"/>
              </a:rPr>
              <a:t>purpose-built </a:t>
            </a:r>
            <a:r>
              <a:rPr lang="en-US" sz="1200" spc="-30" dirty="0" smtClean="0">
                <a:latin typeface="Arial"/>
                <a:cs typeface="Arial"/>
              </a:rPr>
              <a:t>components. </a:t>
            </a:r>
            <a:r>
              <a:rPr lang="en-US" sz="1200" spc="-20" dirty="0" smtClean="0">
                <a:latin typeface="Arial"/>
                <a:cs typeface="Arial"/>
              </a:rPr>
              <a:t>These are </a:t>
            </a:r>
            <a:r>
              <a:rPr lang="en-US" sz="1200" spc="-25" dirty="0" smtClean="0">
                <a:latin typeface="Arial"/>
                <a:cs typeface="Arial"/>
              </a:rPr>
              <a:t>Spark Core, Spark SQL, Spark  </a:t>
            </a:r>
            <a:r>
              <a:rPr lang="en-US" sz="1200" spc="-30" dirty="0" smtClean="0">
                <a:latin typeface="Arial"/>
                <a:cs typeface="Arial"/>
              </a:rPr>
              <a:t>Streaming, </a:t>
            </a:r>
            <a:r>
              <a:rPr lang="en-US" sz="1200" spc="-25" dirty="0" smtClean="0">
                <a:latin typeface="Arial"/>
                <a:cs typeface="Arial"/>
              </a:rPr>
              <a:t>Spark </a:t>
            </a:r>
            <a:r>
              <a:rPr lang="en-US" sz="1200" spc="-30" dirty="0" err="1" smtClean="0">
                <a:latin typeface="Arial"/>
                <a:cs typeface="Arial"/>
              </a:rPr>
              <a:t>MLib</a:t>
            </a:r>
            <a:r>
              <a:rPr lang="en-US" sz="1200" spc="-30" dirty="0" smtClean="0">
                <a:latin typeface="Arial"/>
                <a:cs typeface="Arial"/>
              </a:rPr>
              <a:t>, </a:t>
            </a:r>
            <a:r>
              <a:rPr lang="en-US" sz="1200" spc="-20" dirty="0" smtClean="0">
                <a:latin typeface="Arial"/>
                <a:cs typeface="Arial"/>
              </a:rPr>
              <a:t>and </a:t>
            </a:r>
            <a:r>
              <a:rPr lang="en-US" sz="1200" spc="-25" dirty="0" smtClean="0">
                <a:latin typeface="Arial"/>
                <a:cs typeface="Arial"/>
              </a:rPr>
              <a:t>Spark</a:t>
            </a:r>
            <a:r>
              <a:rPr lang="en-US" sz="1200" spc="-105" dirty="0" smtClean="0">
                <a:latin typeface="Arial"/>
                <a:cs typeface="Arial"/>
              </a:rPr>
              <a:t> </a:t>
            </a:r>
            <a:r>
              <a:rPr lang="en-US" sz="1200" spc="-30" dirty="0" err="1" smtClean="0">
                <a:latin typeface="Arial"/>
                <a:cs typeface="Arial"/>
              </a:rPr>
              <a:t>GraphX</a:t>
            </a:r>
            <a:r>
              <a:rPr lang="en-US" sz="1200" spc="-30" dirty="0" smtClean="0">
                <a:latin typeface="Arial"/>
                <a:cs typeface="Arial"/>
              </a:rPr>
              <a:t>:</a:t>
            </a:r>
            <a:endParaRPr lang="en-US" sz="1200" dirty="0" smtClean="0">
              <a:latin typeface="Arial"/>
              <a:cs typeface="Arial"/>
            </a:endParaRPr>
          </a:p>
          <a:p>
            <a:pPr marL="586105" marR="339725" indent="-344805" algn="just">
              <a:lnSpc>
                <a:spcPts val="1610"/>
              </a:lnSpc>
              <a:spcBef>
                <a:spcPts val="700"/>
              </a:spcBef>
              <a:buFont typeface="Symbol"/>
              <a:buChar char=""/>
              <a:tabLst>
                <a:tab pos="586740" algn="l"/>
              </a:tabLst>
            </a:pPr>
            <a:r>
              <a:rPr lang="en-US" sz="1200" b="1" spc="-25" dirty="0" smtClean="0">
                <a:latin typeface="Arial"/>
                <a:cs typeface="Arial"/>
              </a:rPr>
              <a:t>Spark </a:t>
            </a:r>
            <a:r>
              <a:rPr lang="en-US" sz="1200" b="1" spc="-15" dirty="0" smtClean="0">
                <a:latin typeface="Arial"/>
                <a:cs typeface="Arial"/>
              </a:rPr>
              <a:t>SQL </a:t>
            </a:r>
            <a:r>
              <a:rPr lang="en-US" sz="1200" spc="-15" dirty="0" smtClean="0">
                <a:latin typeface="Arial"/>
                <a:cs typeface="Arial"/>
              </a:rPr>
              <a:t>is </a:t>
            </a:r>
            <a:r>
              <a:rPr lang="en-US" sz="1200" spc="-25" dirty="0" smtClean="0">
                <a:latin typeface="Arial"/>
                <a:cs typeface="Arial"/>
              </a:rPr>
              <a:t>designed </a:t>
            </a:r>
            <a:r>
              <a:rPr lang="en-US" sz="1200" spc="-20" dirty="0" smtClean="0">
                <a:latin typeface="Arial"/>
                <a:cs typeface="Arial"/>
              </a:rPr>
              <a:t>to </a:t>
            </a:r>
            <a:r>
              <a:rPr lang="en-US" sz="1200" spc="-30" dirty="0" smtClean="0">
                <a:latin typeface="Arial"/>
                <a:cs typeface="Arial"/>
              </a:rPr>
              <a:t>work with the Spark </a:t>
            </a:r>
            <a:r>
              <a:rPr lang="en-US" sz="1200" spc="-20" dirty="0" smtClean="0">
                <a:latin typeface="Arial"/>
                <a:cs typeface="Arial"/>
              </a:rPr>
              <a:t>via </a:t>
            </a:r>
            <a:r>
              <a:rPr lang="en-US" sz="1200" spc="-25" dirty="0" smtClean="0">
                <a:latin typeface="Arial"/>
                <a:cs typeface="Arial"/>
              </a:rPr>
              <a:t>SQL </a:t>
            </a:r>
            <a:r>
              <a:rPr lang="en-US" sz="1200" spc="-20" dirty="0" smtClean="0">
                <a:latin typeface="Arial"/>
                <a:cs typeface="Arial"/>
              </a:rPr>
              <a:t>and </a:t>
            </a:r>
            <a:r>
              <a:rPr lang="en-US" sz="1200" spc="-25" dirty="0" err="1" smtClean="0">
                <a:latin typeface="Arial"/>
                <a:cs typeface="Arial"/>
              </a:rPr>
              <a:t>HiveQL</a:t>
            </a:r>
            <a:r>
              <a:rPr lang="en-US" sz="1200" spc="-25" dirty="0" smtClean="0">
                <a:latin typeface="Arial"/>
                <a:cs typeface="Arial"/>
              </a:rPr>
              <a:t> </a:t>
            </a:r>
            <a:r>
              <a:rPr lang="en-US" sz="1200" spc="-20" dirty="0" smtClean="0">
                <a:latin typeface="Arial"/>
                <a:cs typeface="Arial"/>
              </a:rPr>
              <a:t>(a</a:t>
            </a:r>
            <a:r>
              <a:rPr lang="en-US" sz="1200" spc="-265" dirty="0" smtClean="0">
                <a:latin typeface="Arial"/>
                <a:cs typeface="Arial"/>
              </a:rPr>
              <a:t> </a:t>
            </a:r>
            <a:r>
              <a:rPr lang="en-US" sz="1200" spc="-20" dirty="0" smtClean="0">
                <a:latin typeface="Arial"/>
                <a:cs typeface="Arial"/>
              </a:rPr>
              <a:t>Hive  </a:t>
            </a:r>
            <a:r>
              <a:rPr lang="en-US" sz="1200" spc="-30" dirty="0" smtClean="0">
                <a:latin typeface="Arial"/>
                <a:cs typeface="Arial"/>
              </a:rPr>
              <a:t>variant </a:t>
            </a:r>
            <a:r>
              <a:rPr lang="en-US" sz="1200" spc="-20" dirty="0" smtClean="0">
                <a:latin typeface="Arial"/>
                <a:cs typeface="Arial"/>
              </a:rPr>
              <a:t>of </a:t>
            </a:r>
            <a:r>
              <a:rPr lang="en-US" sz="1200" spc="-25" dirty="0" smtClean="0">
                <a:latin typeface="Arial"/>
                <a:cs typeface="Arial"/>
              </a:rPr>
              <a:t>SQL). Spark SQL allows developers </a:t>
            </a:r>
            <a:r>
              <a:rPr lang="en-US" sz="1200" spc="-20" dirty="0" smtClean="0">
                <a:latin typeface="Arial"/>
                <a:cs typeface="Arial"/>
              </a:rPr>
              <a:t>to </a:t>
            </a:r>
            <a:r>
              <a:rPr lang="en-US" sz="1200" spc="-25" dirty="0" smtClean="0">
                <a:latin typeface="Arial"/>
                <a:cs typeface="Arial"/>
              </a:rPr>
              <a:t>intermix SQL with Spark's  </a:t>
            </a:r>
            <a:r>
              <a:rPr lang="en-US" sz="1200" spc="-30" dirty="0" smtClean="0">
                <a:latin typeface="Arial"/>
                <a:cs typeface="Arial"/>
              </a:rPr>
              <a:t>programming </a:t>
            </a:r>
            <a:r>
              <a:rPr lang="en-US" sz="1200" spc="-25" dirty="0" smtClean="0">
                <a:latin typeface="Arial"/>
                <a:cs typeface="Arial"/>
              </a:rPr>
              <a:t>language supported </a:t>
            </a:r>
            <a:r>
              <a:rPr lang="en-US" sz="1200" spc="-10" dirty="0" smtClean="0">
                <a:latin typeface="Arial"/>
                <a:cs typeface="Arial"/>
              </a:rPr>
              <a:t>by </a:t>
            </a:r>
            <a:r>
              <a:rPr lang="en-US" sz="1200" spc="-25" dirty="0" smtClean="0">
                <a:latin typeface="Arial"/>
                <a:cs typeface="Arial"/>
              </a:rPr>
              <a:t>Python, </a:t>
            </a:r>
            <a:r>
              <a:rPr lang="en-US" sz="1200" spc="-30" dirty="0" smtClean="0">
                <a:latin typeface="Arial"/>
                <a:cs typeface="Arial"/>
              </a:rPr>
              <a:t>Scala, </a:t>
            </a:r>
            <a:r>
              <a:rPr lang="en-US" sz="1200" spc="-25" dirty="0" smtClean="0">
                <a:latin typeface="Arial"/>
                <a:cs typeface="Arial"/>
              </a:rPr>
              <a:t>Java, </a:t>
            </a:r>
            <a:r>
              <a:rPr lang="en-US" sz="1200" spc="-20" dirty="0" smtClean="0">
                <a:latin typeface="Arial"/>
                <a:cs typeface="Arial"/>
              </a:rPr>
              <a:t>and</a:t>
            </a:r>
            <a:r>
              <a:rPr lang="en-US" sz="1200" spc="-220" dirty="0" smtClean="0">
                <a:latin typeface="Arial"/>
                <a:cs typeface="Arial"/>
              </a:rPr>
              <a:t> </a:t>
            </a:r>
            <a:r>
              <a:rPr lang="en-US" sz="1200" spc="-20" dirty="0" smtClean="0">
                <a:latin typeface="Arial"/>
                <a:cs typeface="Arial"/>
              </a:rPr>
              <a:t>R.</a:t>
            </a:r>
            <a:endParaRPr lang="en-US" sz="1200" dirty="0" smtClean="0">
              <a:latin typeface="Arial"/>
              <a:cs typeface="Arial"/>
            </a:endParaRPr>
          </a:p>
          <a:p>
            <a:pPr marL="586105" marR="5080" indent="-344805">
              <a:lnSpc>
                <a:spcPct val="96300"/>
              </a:lnSpc>
              <a:spcBef>
                <a:spcPts val="650"/>
              </a:spcBef>
              <a:buFont typeface="Symbol"/>
              <a:buChar char=""/>
              <a:tabLst>
                <a:tab pos="586105" algn="l"/>
                <a:tab pos="586740" algn="l"/>
              </a:tabLst>
            </a:pPr>
            <a:r>
              <a:rPr lang="en-US" sz="1200" b="1" spc="-25" dirty="0" smtClean="0">
                <a:latin typeface="Arial"/>
                <a:cs typeface="Arial"/>
              </a:rPr>
              <a:t>Spark Streaming </a:t>
            </a:r>
            <a:r>
              <a:rPr lang="en-US" sz="1200" spc="-25" dirty="0" smtClean="0">
                <a:latin typeface="Arial"/>
                <a:cs typeface="Arial"/>
              </a:rPr>
              <a:t>provides </a:t>
            </a:r>
            <a:r>
              <a:rPr lang="en-US" sz="1200" spc="-30" dirty="0" smtClean="0">
                <a:latin typeface="Arial"/>
                <a:cs typeface="Arial"/>
              </a:rPr>
              <a:t>processing </a:t>
            </a:r>
            <a:r>
              <a:rPr lang="en-US" sz="1200" spc="-10" dirty="0" smtClean="0">
                <a:latin typeface="Arial"/>
                <a:cs typeface="Arial"/>
              </a:rPr>
              <a:t>of </a:t>
            </a:r>
            <a:r>
              <a:rPr lang="en-US" sz="1200" spc="-25" dirty="0" smtClean="0">
                <a:latin typeface="Arial"/>
                <a:cs typeface="Arial"/>
              </a:rPr>
              <a:t>live streams </a:t>
            </a:r>
            <a:r>
              <a:rPr lang="en-US" sz="1200" spc="-20" dirty="0" smtClean="0">
                <a:latin typeface="Arial"/>
                <a:cs typeface="Arial"/>
              </a:rPr>
              <a:t>of </a:t>
            </a:r>
            <a:r>
              <a:rPr lang="en-US" sz="1200" spc="-25" dirty="0" smtClean="0">
                <a:latin typeface="Arial"/>
                <a:cs typeface="Arial"/>
              </a:rPr>
              <a:t>data. </a:t>
            </a:r>
            <a:r>
              <a:rPr lang="en-US" sz="1200" spc="-20" dirty="0" smtClean="0">
                <a:latin typeface="Arial"/>
                <a:cs typeface="Arial"/>
              </a:rPr>
              <a:t>The </a:t>
            </a:r>
            <a:r>
              <a:rPr lang="en-US" sz="1200" spc="-25" dirty="0" smtClean="0">
                <a:latin typeface="Arial"/>
                <a:cs typeface="Arial"/>
              </a:rPr>
              <a:t>Spark  </a:t>
            </a:r>
            <a:r>
              <a:rPr lang="en-US" sz="1200" spc="-30" dirty="0" smtClean="0">
                <a:latin typeface="Arial"/>
                <a:cs typeface="Arial"/>
              </a:rPr>
              <a:t>Streaming</a:t>
            </a:r>
            <a:r>
              <a:rPr lang="en-US" sz="1200" spc="-35" dirty="0" smtClean="0">
                <a:latin typeface="Arial"/>
                <a:cs typeface="Arial"/>
              </a:rPr>
              <a:t> </a:t>
            </a:r>
            <a:r>
              <a:rPr lang="en-US" sz="1200" spc="-20" dirty="0" smtClean="0">
                <a:latin typeface="Arial"/>
                <a:cs typeface="Arial"/>
              </a:rPr>
              <a:t>API</a:t>
            </a:r>
            <a:r>
              <a:rPr lang="en-US" sz="1200" spc="-50" dirty="0" smtClean="0">
                <a:latin typeface="Arial"/>
                <a:cs typeface="Arial"/>
              </a:rPr>
              <a:t> </a:t>
            </a:r>
            <a:r>
              <a:rPr lang="en-US" sz="1200" spc="-25" dirty="0" smtClean="0">
                <a:latin typeface="Arial"/>
                <a:cs typeface="Arial"/>
              </a:rPr>
              <a:t>closely</a:t>
            </a:r>
            <a:r>
              <a:rPr lang="en-US" sz="1200" spc="-70" dirty="0" smtClean="0">
                <a:latin typeface="Arial"/>
                <a:cs typeface="Arial"/>
              </a:rPr>
              <a:t> </a:t>
            </a:r>
            <a:r>
              <a:rPr lang="en-US" sz="1200" spc="-25" dirty="0" smtClean="0">
                <a:latin typeface="Arial"/>
                <a:cs typeface="Arial"/>
              </a:rPr>
              <a:t>matches</a:t>
            </a:r>
            <a:r>
              <a:rPr lang="en-US" sz="1200" spc="-50" dirty="0" smtClean="0">
                <a:latin typeface="Arial"/>
                <a:cs typeface="Arial"/>
              </a:rPr>
              <a:t> </a:t>
            </a:r>
            <a:r>
              <a:rPr lang="en-US" sz="1200" spc="-20" dirty="0" smtClean="0">
                <a:latin typeface="Arial"/>
                <a:cs typeface="Arial"/>
              </a:rPr>
              <a:t>that</a:t>
            </a:r>
            <a:r>
              <a:rPr lang="en-US" sz="1200" spc="-2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0" dirty="0" smtClean="0">
                <a:latin typeface="Arial"/>
                <a:cs typeface="Arial"/>
              </a:rPr>
              <a:t>the</a:t>
            </a:r>
            <a:r>
              <a:rPr lang="en-US" sz="1200" spc="-55" dirty="0" smtClean="0">
                <a:latin typeface="Arial"/>
                <a:cs typeface="Arial"/>
              </a:rPr>
              <a:t> </a:t>
            </a:r>
            <a:r>
              <a:rPr lang="en-US" sz="1200" spc="-20" dirty="0" smtClean="0">
                <a:latin typeface="Arial"/>
                <a:cs typeface="Arial"/>
              </a:rPr>
              <a:t>Sparks</a:t>
            </a:r>
            <a:r>
              <a:rPr lang="en-US" sz="1200" spc="-50" dirty="0" smtClean="0">
                <a:latin typeface="Arial"/>
                <a:cs typeface="Arial"/>
              </a:rPr>
              <a:t> </a:t>
            </a:r>
            <a:r>
              <a:rPr lang="en-US" sz="1200" spc="-30" dirty="0" smtClean="0">
                <a:latin typeface="Arial"/>
                <a:cs typeface="Arial"/>
              </a:rPr>
              <a:t>Core's</a:t>
            </a:r>
            <a:r>
              <a:rPr lang="en-US" sz="1200" spc="-25" dirty="0" smtClean="0">
                <a:latin typeface="Arial"/>
                <a:cs typeface="Arial"/>
              </a:rPr>
              <a:t> API,</a:t>
            </a:r>
            <a:r>
              <a:rPr lang="en-US" sz="1200" spc="-55" dirty="0" smtClean="0">
                <a:latin typeface="Arial"/>
                <a:cs typeface="Arial"/>
              </a:rPr>
              <a:t> </a:t>
            </a:r>
            <a:r>
              <a:rPr lang="en-US" sz="1200" spc="-25" dirty="0" smtClean="0">
                <a:latin typeface="Arial"/>
                <a:cs typeface="Arial"/>
              </a:rPr>
              <a:t>making</a:t>
            </a:r>
            <a:r>
              <a:rPr lang="en-US" sz="1200" spc="-5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15" dirty="0" smtClean="0">
                <a:latin typeface="Arial"/>
                <a:cs typeface="Arial"/>
              </a:rPr>
              <a:t>easy</a:t>
            </a:r>
            <a:r>
              <a:rPr lang="en-US" sz="1200" spc="-75" dirty="0" smtClean="0">
                <a:latin typeface="Arial"/>
                <a:cs typeface="Arial"/>
              </a:rPr>
              <a:t> </a:t>
            </a:r>
            <a:r>
              <a:rPr lang="en-US" sz="1200" spc="-15" dirty="0" smtClean="0">
                <a:latin typeface="Arial"/>
                <a:cs typeface="Arial"/>
              </a:rPr>
              <a:t>for  </a:t>
            </a:r>
            <a:r>
              <a:rPr lang="en-US" sz="1200" spc="-30" dirty="0" smtClean="0">
                <a:latin typeface="Arial"/>
                <a:cs typeface="Arial"/>
              </a:rPr>
              <a:t>developers </a:t>
            </a:r>
            <a:r>
              <a:rPr lang="en-US" sz="1200" spc="-5" dirty="0" smtClean="0">
                <a:latin typeface="Arial"/>
                <a:cs typeface="Arial"/>
              </a:rPr>
              <a:t>to </a:t>
            </a:r>
            <a:r>
              <a:rPr lang="en-US" sz="1200" spc="-25" dirty="0" smtClean="0">
                <a:latin typeface="Arial"/>
                <a:cs typeface="Arial"/>
              </a:rPr>
              <a:t>move between applications </a:t>
            </a:r>
            <a:r>
              <a:rPr lang="en-US" sz="1200" spc="-30" dirty="0" smtClean="0">
                <a:latin typeface="Arial"/>
                <a:cs typeface="Arial"/>
              </a:rPr>
              <a:t>that processes </a:t>
            </a:r>
            <a:r>
              <a:rPr lang="en-US" sz="1200" spc="-25" dirty="0" smtClean="0">
                <a:latin typeface="Arial"/>
                <a:cs typeface="Arial"/>
              </a:rPr>
              <a:t>data stored </a:t>
            </a:r>
            <a:r>
              <a:rPr lang="en-US" sz="1200" spc="-15" dirty="0" smtClean="0">
                <a:latin typeface="Arial"/>
                <a:cs typeface="Arial"/>
              </a:rPr>
              <a:t>in </a:t>
            </a:r>
            <a:r>
              <a:rPr lang="en-US" sz="1200" spc="-20" dirty="0" smtClean="0">
                <a:latin typeface="Arial"/>
                <a:cs typeface="Arial"/>
              </a:rPr>
              <a:t>memory  vs </a:t>
            </a:r>
            <a:r>
              <a:rPr lang="en-US" sz="1200" spc="-30" dirty="0" smtClean="0">
                <a:latin typeface="Arial"/>
                <a:cs typeface="Arial"/>
              </a:rPr>
              <a:t>arriving </a:t>
            </a:r>
            <a:r>
              <a:rPr lang="en-US" sz="1200" spc="-5" dirty="0" smtClean="0">
                <a:latin typeface="Arial"/>
                <a:cs typeface="Arial"/>
              </a:rPr>
              <a:t>in </a:t>
            </a:r>
            <a:r>
              <a:rPr lang="en-US" sz="1200" spc="-25" dirty="0" smtClean="0">
                <a:latin typeface="Arial"/>
                <a:cs typeface="Arial"/>
              </a:rPr>
              <a:t>real-time. </a:t>
            </a:r>
            <a:r>
              <a:rPr lang="en-US" sz="1200" spc="-30" dirty="0" smtClean="0">
                <a:latin typeface="Arial"/>
                <a:cs typeface="Arial"/>
              </a:rPr>
              <a:t>It </a:t>
            </a:r>
            <a:r>
              <a:rPr lang="en-US" sz="1200" spc="-25" dirty="0" smtClean="0">
                <a:latin typeface="Arial"/>
                <a:cs typeface="Arial"/>
              </a:rPr>
              <a:t>also </a:t>
            </a:r>
            <a:r>
              <a:rPr lang="en-US" sz="1200" spc="-30" dirty="0" smtClean="0">
                <a:latin typeface="Arial"/>
                <a:cs typeface="Arial"/>
              </a:rPr>
              <a:t>provides </a:t>
            </a:r>
            <a:r>
              <a:rPr lang="en-US" sz="1200" spc="-20" dirty="0" smtClean="0">
                <a:latin typeface="Arial"/>
                <a:cs typeface="Arial"/>
              </a:rPr>
              <a:t>the </a:t>
            </a:r>
            <a:r>
              <a:rPr lang="en-US" sz="1200" spc="-25" dirty="0" smtClean="0">
                <a:latin typeface="Arial"/>
                <a:cs typeface="Arial"/>
              </a:rPr>
              <a:t>same degree </a:t>
            </a:r>
            <a:r>
              <a:rPr lang="en-US" sz="1200" spc="-20" dirty="0" smtClean="0">
                <a:latin typeface="Arial"/>
                <a:cs typeface="Arial"/>
              </a:rPr>
              <a:t>of </a:t>
            </a:r>
            <a:r>
              <a:rPr lang="en-US" sz="1200" spc="-30" dirty="0" smtClean="0">
                <a:latin typeface="Arial"/>
                <a:cs typeface="Arial"/>
              </a:rPr>
              <a:t>fault tolerance,  throughput, </a:t>
            </a:r>
            <a:r>
              <a:rPr lang="en-US" sz="1200" spc="-20" dirty="0" smtClean="0">
                <a:latin typeface="Arial"/>
                <a:cs typeface="Arial"/>
              </a:rPr>
              <a:t>and </a:t>
            </a:r>
            <a:r>
              <a:rPr lang="en-US" sz="1200" spc="-25" dirty="0" smtClean="0">
                <a:latin typeface="Arial"/>
                <a:cs typeface="Arial"/>
              </a:rPr>
              <a:t>scalability that </a:t>
            </a:r>
            <a:r>
              <a:rPr lang="en-US" sz="1200" spc="-15" dirty="0" smtClean="0">
                <a:latin typeface="Arial"/>
                <a:cs typeface="Arial"/>
              </a:rPr>
              <a:t>the </a:t>
            </a:r>
            <a:r>
              <a:rPr lang="en-US" sz="1200" spc="-25" dirty="0" smtClean="0">
                <a:latin typeface="Arial"/>
                <a:cs typeface="Arial"/>
              </a:rPr>
              <a:t>Spark </a:t>
            </a:r>
            <a:r>
              <a:rPr lang="en-US" sz="1200" spc="-30" dirty="0" smtClean="0">
                <a:latin typeface="Arial"/>
                <a:cs typeface="Arial"/>
              </a:rPr>
              <a:t>Core</a:t>
            </a:r>
            <a:r>
              <a:rPr lang="en-US" sz="1200" spc="-240" dirty="0" smtClean="0">
                <a:latin typeface="Arial"/>
                <a:cs typeface="Arial"/>
              </a:rPr>
              <a:t> </a:t>
            </a:r>
            <a:r>
              <a:rPr lang="en-US" sz="1200" spc="-25" dirty="0" smtClean="0">
                <a:latin typeface="Arial"/>
                <a:cs typeface="Arial"/>
              </a:rPr>
              <a:t>provides.</a:t>
            </a:r>
            <a:endParaRPr lang="en-US" sz="1200" dirty="0" smtClean="0">
              <a:latin typeface="Arial"/>
              <a:cs typeface="Arial"/>
            </a:endParaRPr>
          </a:p>
          <a:p>
            <a:pPr marL="586105" marR="133985" indent="-344805">
              <a:lnSpc>
                <a:spcPct val="95900"/>
              </a:lnSpc>
              <a:spcBef>
                <a:spcPts val="700"/>
              </a:spcBef>
              <a:buFont typeface="Symbol"/>
              <a:buChar char=""/>
              <a:tabLst>
                <a:tab pos="586105" algn="l"/>
                <a:tab pos="586740" algn="l"/>
              </a:tabLst>
            </a:pPr>
            <a:r>
              <a:rPr lang="en-US" sz="1200" b="1" spc="-25" dirty="0" err="1" smtClean="0">
                <a:latin typeface="Arial"/>
                <a:cs typeface="Arial"/>
              </a:rPr>
              <a:t>MLlib</a:t>
            </a:r>
            <a:r>
              <a:rPr lang="en-US" sz="1200" b="1" spc="-25" dirty="0" smtClean="0">
                <a:latin typeface="Arial"/>
                <a:cs typeface="Arial"/>
              </a:rPr>
              <a:t> </a:t>
            </a:r>
            <a:r>
              <a:rPr lang="en-US" sz="1200" spc="-15" dirty="0" smtClean="0">
                <a:latin typeface="Arial"/>
                <a:cs typeface="Arial"/>
              </a:rPr>
              <a:t>is </a:t>
            </a:r>
            <a:r>
              <a:rPr lang="en-US" sz="1200" spc="-30" dirty="0" smtClean="0">
                <a:latin typeface="Arial"/>
                <a:cs typeface="Arial"/>
              </a:rPr>
              <a:t>the </a:t>
            </a:r>
            <a:r>
              <a:rPr lang="en-US" sz="1200" spc="-25" dirty="0" smtClean="0">
                <a:latin typeface="Arial"/>
                <a:cs typeface="Arial"/>
              </a:rPr>
              <a:t>machine learning </a:t>
            </a:r>
            <a:r>
              <a:rPr lang="en-US" sz="1200" spc="-20" dirty="0" smtClean="0">
                <a:latin typeface="Arial"/>
                <a:cs typeface="Arial"/>
              </a:rPr>
              <a:t>library </a:t>
            </a:r>
            <a:r>
              <a:rPr lang="en-US" sz="1200" spc="-25" dirty="0" smtClean="0">
                <a:latin typeface="Arial"/>
                <a:cs typeface="Arial"/>
              </a:rPr>
              <a:t>that </a:t>
            </a:r>
            <a:r>
              <a:rPr lang="en-US" sz="1200" spc="-30" dirty="0" smtClean="0">
                <a:latin typeface="Arial"/>
                <a:cs typeface="Arial"/>
              </a:rPr>
              <a:t>provides </a:t>
            </a:r>
            <a:r>
              <a:rPr lang="en-US" sz="1200" spc="-25" dirty="0" smtClean="0">
                <a:latin typeface="Arial"/>
                <a:cs typeface="Arial"/>
              </a:rPr>
              <a:t>multiple types </a:t>
            </a:r>
            <a:r>
              <a:rPr lang="en-US" sz="1200" spc="-20" dirty="0" smtClean="0">
                <a:latin typeface="Arial"/>
                <a:cs typeface="Arial"/>
              </a:rPr>
              <a:t>of </a:t>
            </a:r>
            <a:r>
              <a:rPr lang="en-US" sz="1200" spc="-25" dirty="0" smtClean="0">
                <a:latin typeface="Arial"/>
                <a:cs typeface="Arial"/>
              </a:rPr>
              <a:t>machine  </a:t>
            </a:r>
            <a:r>
              <a:rPr lang="en-US" sz="1200" spc="-30" dirty="0" smtClean="0">
                <a:latin typeface="Arial"/>
                <a:cs typeface="Arial"/>
              </a:rPr>
              <a:t>learning algorithms. </a:t>
            </a:r>
            <a:r>
              <a:rPr lang="en-US" sz="1200" spc="-25" dirty="0" smtClean="0">
                <a:latin typeface="Arial"/>
                <a:cs typeface="Arial"/>
              </a:rPr>
              <a:t>These </a:t>
            </a:r>
            <a:r>
              <a:rPr lang="en-US" sz="1200" spc="-30" dirty="0" smtClean="0">
                <a:latin typeface="Arial"/>
                <a:cs typeface="Arial"/>
              </a:rPr>
              <a:t>algorithms </a:t>
            </a:r>
            <a:r>
              <a:rPr lang="en-US" sz="1200" spc="-20" dirty="0" smtClean="0">
                <a:latin typeface="Arial"/>
                <a:cs typeface="Arial"/>
              </a:rPr>
              <a:t>are </a:t>
            </a:r>
            <a:r>
              <a:rPr lang="en-US" sz="1200" spc="-25" dirty="0" smtClean="0">
                <a:latin typeface="Arial"/>
                <a:cs typeface="Arial"/>
              </a:rPr>
              <a:t>designed </a:t>
            </a:r>
            <a:r>
              <a:rPr lang="en-US" sz="1200" spc="-5" dirty="0" smtClean="0">
                <a:latin typeface="Arial"/>
                <a:cs typeface="Arial"/>
              </a:rPr>
              <a:t>to </a:t>
            </a:r>
            <a:r>
              <a:rPr lang="en-US" sz="1200" spc="-25" dirty="0" smtClean="0">
                <a:latin typeface="Arial"/>
                <a:cs typeface="Arial"/>
              </a:rPr>
              <a:t>scale </a:t>
            </a:r>
            <a:r>
              <a:rPr lang="en-US" sz="1200" spc="-20" dirty="0" smtClean="0">
                <a:latin typeface="Arial"/>
                <a:cs typeface="Arial"/>
              </a:rPr>
              <a:t>out </a:t>
            </a:r>
            <a:r>
              <a:rPr lang="en-US" sz="1200" spc="-25" dirty="0" smtClean="0">
                <a:latin typeface="Arial"/>
                <a:cs typeface="Arial"/>
              </a:rPr>
              <a:t>across </a:t>
            </a:r>
            <a:r>
              <a:rPr lang="en-US" sz="1200" spc="-20" dirty="0" smtClean="0">
                <a:latin typeface="Arial"/>
                <a:cs typeface="Arial"/>
              </a:rPr>
              <a:t>the  </a:t>
            </a:r>
            <a:r>
              <a:rPr lang="en-US" sz="1200" spc="-30" dirty="0" smtClean="0">
                <a:latin typeface="Arial"/>
                <a:cs typeface="Arial"/>
              </a:rPr>
              <a:t>cluster </a:t>
            </a:r>
            <a:r>
              <a:rPr lang="en-US" sz="1200" spc="-25" dirty="0" smtClean="0">
                <a:latin typeface="Arial"/>
                <a:cs typeface="Arial"/>
              </a:rPr>
              <a:t>as well. Supported algorithms include logistic regression, naive Bayes  </a:t>
            </a:r>
            <a:r>
              <a:rPr lang="en-US" sz="1200" spc="-30" dirty="0" smtClean="0">
                <a:latin typeface="Arial"/>
                <a:cs typeface="Arial"/>
              </a:rPr>
              <a:t>classification, </a:t>
            </a:r>
            <a:r>
              <a:rPr lang="en-US" sz="1200" spc="-20" dirty="0" smtClean="0">
                <a:latin typeface="Arial"/>
                <a:cs typeface="Arial"/>
              </a:rPr>
              <a:t>SVM, </a:t>
            </a:r>
            <a:r>
              <a:rPr lang="en-US" sz="1200" spc="-25" dirty="0" smtClean="0">
                <a:latin typeface="Arial"/>
                <a:cs typeface="Arial"/>
              </a:rPr>
              <a:t>decision trees, </a:t>
            </a:r>
            <a:r>
              <a:rPr lang="en-US" sz="1200" spc="-20" dirty="0" smtClean="0">
                <a:latin typeface="Arial"/>
                <a:cs typeface="Arial"/>
              </a:rPr>
              <a:t>random </a:t>
            </a:r>
            <a:r>
              <a:rPr lang="en-US" sz="1200" spc="-30" dirty="0" smtClean="0">
                <a:latin typeface="Arial"/>
                <a:cs typeface="Arial"/>
              </a:rPr>
              <a:t>forests, </a:t>
            </a:r>
            <a:r>
              <a:rPr lang="en-US" sz="1200" spc="-25" dirty="0" smtClean="0">
                <a:latin typeface="Arial"/>
                <a:cs typeface="Arial"/>
              </a:rPr>
              <a:t>linear </a:t>
            </a:r>
            <a:r>
              <a:rPr lang="en-US" sz="1200" spc="-30" dirty="0" smtClean="0">
                <a:latin typeface="Arial"/>
                <a:cs typeface="Arial"/>
              </a:rPr>
              <a:t>regression, </a:t>
            </a:r>
            <a:r>
              <a:rPr lang="en-US" sz="1200" spc="-25" dirty="0" smtClean="0">
                <a:latin typeface="Arial"/>
                <a:cs typeface="Arial"/>
              </a:rPr>
              <a:t>k-means  </a:t>
            </a:r>
            <a:r>
              <a:rPr lang="en-US" sz="1200" spc="-30" dirty="0" smtClean="0">
                <a:latin typeface="Arial"/>
                <a:cs typeface="Arial"/>
              </a:rPr>
              <a:t>clustering, </a:t>
            </a:r>
            <a:r>
              <a:rPr lang="en-US" sz="1200" spc="-20" dirty="0" smtClean="0">
                <a:latin typeface="Arial"/>
                <a:cs typeface="Arial"/>
              </a:rPr>
              <a:t>and</a:t>
            </a:r>
            <a:r>
              <a:rPr lang="en-US" sz="1200" spc="-70" dirty="0" smtClean="0">
                <a:latin typeface="Arial"/>
                <a:cs typeface="Arial"/>
              </a:rPr>
              <a:t> </a:t>
            </a:r>
            <a:r>
              <a:rPr lang="en-US" sz="1200" spc="-25" dirty="0" smtClean="0">
                <a:latin typeface="Arial"/>
                <a:cs typeface="Arial"/>
              </a:rPr>
              <a:t>others.</a:t>
            </a:r>
            <a:endParaRPr lang="en-US" sz="1200" dirty="0" smtClean="0">
              <a:latin typeface="Arial"/>
              <a:cs typeface="Arial"/>
            </a:endParaRPr>
          </a:p>
          <a:p>
            <a:pPr marL="586105" marR="119380" indent="-344805">
              <a:lnSpc>
                <a:spcPct val="95900"/>
              </a:lnSpc>
              <a:spcBef>
                <a:spcPts val="695"/>
              </a:spcBef>
              <a:buFont typeface="Symbol"/>
              <a:buChar char=""/>
              <a:tabLst>
                <a:tab pos="586105" algn="l"/>
                <a:tab pos="586740" algn="l"/>
              </a:tabLst>
            </a:pPr>
            <a:r>
              <a:rPr lang="en-US" sz="1200" b="1" spc="-30" dirty="0" err="1" smtClean="0">
                <a:latin typeface="Arial"/>
                <a:cs typeface="Arial"/>
              </a:rPr>
              <a:t>GraphX</a:t>
            </a:r>
            <a:r>
              <a:rPr lang="en-US" sz="1200" b="1" spc="-30" dirty="0" smtClean="0">
                <a:latin typeface="Arial"/>
                <a:cs typeface="Arial"/>
              </a:rPr>
              <a:t> </a:t>
            </a:r>
            <a:r>
              <a:rPr lang="en-US" sz="1200" spc="-15" dirty="0" smtClean="0">
                <a:latin typeface="Arial"/>
                <a:cs typeface="Arial"/>
              </a:rPr>
              <a:t>is </a:t>
            </a:r>
            <a:r>
              <a:rPr lang="en-US" sz="1200" spc="-5" dirty="0" smtClean="0">
                <a:latin typeface="Arial"/>
                <a:cs typeface="Arial"/>
              </a:rPr>
              <a:t>a </a:t>
            </a:r>
            <a:r>
              <a:rPr lang="en-US" sz="1200" spc="-30" dirty="0" smtClean="0">
                <a:latin typeface="Arial"/>
                <a:cs typeface="Arial"/>
              </a:rPr>
              <a:t>graph processing </a:t>
            </a:r>
            <a:r>
              <a:rPr lang="en-US" sz="1200" spc="-20" dirty="0" smtClean="0">
                <a:latin typeface="Arial"/>
                <a:cs typeface="Arial"/>
              </a:rPr>
              <a:t>library </a:t>
            </a:r>
            <a:r>
              <a:rPr lang="en-US" sz="1200" spc="-25" dirty="0" smtClean="0">
                <a:latin typeface="Arial"/>
                <a:cs typeface="Arial"/>
              </a:rPr>
              <a:t>with APIs </a:t>
            </a:r>
            <a:r>
              <a:rPr lang="en-US" sz="1200" spc="-20" dirty="0" smtClean="0">
                <a:latin typeface="Arial"/>
                <a:cs typeface="Arial"/>
              </a:rPr>
              <a:t>to </a:t>
            </a:r>
            <a:r>
              <a:rPr lang="en-US" sz="1200" spc="-25" dirty="0" smtClean="0">
                <a:latin typeface="Arial"/>
                <a:cs typeface="Arial"/>
              </a:rPr>
              <a:t>manipulate graphs </a:t>
            </a:r>
            <a:r>
              <a:rPr lang="en-US" sz="1200" spc="-20" dirty="0" smtClean="0">
                <a:latin typeface="Arial"/>
                <a:cs typeface="Arial"/>
              </a:rPr>
              <a:t>and  </a:t>
            </a:r>
            <a:r>
              <a:rPr lang="en-US" sz="1200" spc="-30" dirty="0" smtClean="0">
                <a:latin typeface="Arial"/>
                <a:cs typeface="Arial"/>
              </a:rPr>
              <a:t>performing graph-parallel computations. Graphs are </a:t>
            </a:r>
            <a:r>
              <a:rPr lang="en-US" sz="1200" spc="-25" dirty="0" smtClean="0">
                <a:latin typeface="Arial"/>
                <a:cs typeface="Arial"/>
              </a:rPr>
              <a:t>data structures </a:t>
            </a:r>
            <a:r>
              <a:rPr lang="en-US" sz="1200" spc="-30" dirty="0" smtClean="0">
                <a:latin typeface="Arial"/>
                <a:cs typeface="Arial"/>
              </a:rPr>
              <a:t>comprised  </a:t>
            </a:r>
            <a:r>
              <a:rPr lang="en-US" sz="1200" spc="-20" dirty="0" smtClean="0">
                <a:latin typeface="Arial"/>
                <a:cs typeface="Arial"/>
              </a:rPr>
              <a:t>of </a:t>
            </a:r>
            <a:r>
              <a:rPr lang="en-US" sz="1200" spc="-30" dirty="0" smtClean="0">
                <a:latin typeface="Arial"/>
                <a:cs typeface="Arial"/>
              </a:rPr>
              <a:t>vertices </a:t>
            </a:r>
            <a:r>
              <a:rPr lang="en-US" sz="1200" spc="-20" dirty="0" smtClean="0">
                <a:latin typeface="Arial"/>
                <a:cs typeface="Arial"/>
              </a:rPr>
              <a:t>and </a:t>
            </a:r>
            <a:r>
              <a:rPr lang="en-US" sz="1200" spc="-25" dirty="0" smtClean="0">
                <a:latin typeface="Arial"/>
                <a:cs typeface="Arial"/>
              </a:rPr>
              <a:t>edges </a:t>
            </a:r>
            <a:r>
              <a:rPr lang="en-US" sz="1200" spc="-30" dirty="0" smtClean="0">
                <a:latin typeface="Arial"/>
                <a:cs typeface="Arial"/>
              </a:rPr>
              <a:t>connecting </a:t>
            </a:r>
            <a:r>
              <a:rPr lang="en-US" sz="1200" spc="-20" dirty="0" smtClean="0">
                <a:latin typeface="Arial"/>
                <a:cs typeface="Arial"/>
              </a:rPr>
              <a:t>them. </a:t>
            </a:r>
            <a:r>
              <a:rPr lang="en-US" sz="1200" spc="-25" dirty="0" err="1" smtClean="0">
                <a:latin typeface="Arial"/>
                <a:cs typeface="Arial"/>
              </a:rPr>
              <a:t>GraphX</a:t>
            </a:r>
            <a:r>
              <a:rPr lang="en-US" sz="1200" spc="-25" dirty="0" smtClean="0">
                <a:latin typeface="Arial"/>
                <a:cs typeface="Arial"/>
              </a:rPr>
              <a:t> provides functions </a:t>
            </a:r>
            <a:r>
              <a:rPr lang="en-US" sz="1200" spc="-30" dirty="0" smtClean="0">
                <a:latin typeface="Arial"/>
                <a:cs typeface="Arial"/>
              </a:rPr>
              <a:t>for </a:t>
            </a:r>
            <a:r>
              <a:rPr lang="en-US" sz="1200" spc="-25" dirty="0" smtClean="0">
                <a:latin typeface="Arial"/>
                <a:cs typeface="Arial"/>
              </a:rPr>
              <a:t>building  </a:t>
            </a:r>
            <a:r>
              <a:rPr lang="en-US" sz="1200" spc="-30" dirty="0" smtClean="0">
                <a:latin typeface="Arial"/>
                <a:cs typeface="Arial"/>
              </a:rPr>
              <a:t>graphs and implementations </a:t>
            </a:r>
            <a:r>
              <a:rPr lang="en-US" sz="1200" spc="-20" dirty="0" smtClean="0">
                <a:latin typeface="Arial"/>
                <a:cs typeface="Arial"/>
              </a:rPr>
              <a:t>of </a:t>
            </a:r>
            <a:r>
              <a:rPr lang="en-US" sz="1200" spc="-25" dirty="0" smtClean="0">
                <a:latin typeface="Arial"/>
                <a:cs typeface="Arial"/>
              </a:rPr>
              <a:t>the most </a:t>
            </a:r>
            <a:r>
              <a:rPr lang="en-US" sz="1200" spc="-30" dirty="0" smtClean="0">
                <a:latin typeface="Arial"/>
                <a:cs typeface="Arial"/>
              </a:rPr>
              <a:t>important </a:t>
            </a:r>
            <a:r>
              <a:rPr lang="en-US" sz="1200" spc="-25" dirty="0" smtClean="0">
                <a:latin typeface="Arial"/>
                <a:cs typeface="Arial"/>
              </a:rPr>
              <a:t>algorithms </a:t>
            </a:r>
            <a:r>
              <a:rPr lang="en-US" sz="1200" spc="-20" dirty="0" smtClean="0">
                <a:latin typeface="Arial"/>
                <a:cs typeface="Arial"/>
              </a:rPr>
              <a:t>of </a:t>
            </a:r>
            <a:r>
              <a:rPr lang="en-US" sz="1200" spc="-30" dirty="0" smtClean="0">
                <a:latin typeface="Arial"/>
                <a:cs typeface="Arial"/>
              </a:rPr>
              <a:t>the graph  theory, </a:t>
            </a:r>
            <a:r>
              <a:rPr lang="en-US" sz="1200" spc="-15" dirty="0" smtClean="0">
                <a:latin typeface="Arial"/>
                <a:cs typeface="Arial"/>
              </a:rPr>
              <a:t>like </a:t>
            </a:r>
            <a:r>
              <a:rPr lang="en-US" sz="1200" spc="-25" dirty="0" smtClean="0">
                <a:latin typeface="Arial"/>
                <a:cs typeface="Arial"/>
              </a:rPr>
              <a:t>page </a:t>
            </a:r>
            <a:r>
              <a:rPr lang="en-US" sz="1200" spc="-20" dirty="0" smtClean="0">
                <a:latin typeface="Arial"/>
                <a:cs typeface="Arial"/>
              </a:rPr>
              <a:t>rank, </a:t>
            </a:r>
            <a:r>
              <a:rPr lang="en-US" sz="1200" spc="-30" dirty="0" smtClean="0">
                <a:latin typeface="Arial"/>
                <a:cs typeface="Arial"/>
              </a:rPr>
              <a:t>connected </a:t>
            </a:r>
            <a:r>
              <a:rPr lang="en-US" sz="1200" spc="-25" dirty="0" smtClean="0">
                <a:latin typeface="Arial"/>
                <a:cs typeface="Arial"/>
              </a:rPr>
              <a:t>components, shortest paths, </a:t>
            </a:r>
            <a:r>
              <a:rPr lang="en-US" sz="1200" spc="-20" dirty="0" smtClean="0">
                <a:latin typeface="Arial"/>
                <a:cs typeface="Arial"/>
              </a:rPr>
              <a:t>and</a:t>
            </a:r>
            <a:r>
              <a:rPr lang="en-US" sz="1200" spc="-240" dirty="0" smtClean="0">
                <a:latin typeface="Arial"/>
                <a:cs typeface="Arial"/>
              </a:rPr>
              <a:t> </a:t>
            </a:r>
            <a:r>
              <a:rPr lang="en-US" sz="1200" spc="-30" dirty="0" smtClean="0">
                <a:latin typeface="Arial"/>
                <a:cs typeface="Arial"/>
              </a:rPr>
              <a:t>others.</a:t>
            </a:r>
            <a:endParaRPr lang="en-US" sz="1200" dirty="0" smtClean="0">
              <a:latin typeface="Arial"/>
              <a:cs typeface="Arial"/>
            </a:endParaRPr>
          </a:p>
          <a:p>
            <a:pPr marL="12700" marR="50165">
              <a:lnSpc>
                <a:spcPct val="96100"/>
              </a:lnSpc>
              <a:spcBef>
                <a:spcPts val="595"/>
              </a:spcBef>
            </a:pPr>
            <a:r>
              <a:rPr lang="en-US" sz="1200" spc="-30" dirty="0" smtClean="0">
                <a:latin typeface="Arial"/>
                <a:cs typeface="Arial"/>
              </a:rPr>
              <a:t>"If </a:t>
            </a:r>
            <a:r>
              <a:rPr lang="en-US" sz="1200" spc="-25" dirty="0" smtClean="0">
                <a:latin typeface="Arial"/>
                <a:cs typeface="Arial"/>
              </a:rPr>
              <a:t>you compare </a:t>
            </a:r>
            <a:r>
              <a:rPr lang="en-US" sz="1200" spc="-15" dirty="0" smtClean="0">
                <a:latin typeface="Arial"/>
                <a:cs typeface="Arial"/>
              </a:rPr>
              <a:t>the </a:t>
            </a:r>
            <a:r>
              <a:rPr lang="en-US" sz="1200" spc="-30" dirty="0" smtClean="0">
                <a:latin typeface="Arial"/>
                <a:cs typeface="Arial"/>
              </a:rPr>
              <a:t>functionalities </a:t>
            </a:r>
            <a:r>
              <a:rPr lang="en-US" sz="1200" spc="-10" dirty="0" smtClean="0">
                <a:latin typeface="Arial"/>
                <a:cs typeface="Arial"/>
              </a:rPr>
              <a:t>of </a:t>
            </a:r>
            <a:r>
              <a:rPr lang="en-US" sz="1200" spc="-25" dirty="0" smtClean="0">
                <a:latin typeface="Arial"/>
                <a:cs typeface="Arial"/>
              </a:rPr>
              <a:t>Spark </a:t>
            </a:r>
            <a:r>
              <a:rPr lang="en-US" sz="1200" spc="-30" dirty="0" smtClean="0">
                <a:latin typeface="Arial"/>
                <a:cs typeface="Arial"/>
              </a:rPr>
              <a:t>components </a:t>
            </a:r>
            <a:r>
              <a:rPr lang="en-US" sz="1200" spc="-25" dirty="0" smtClean="0">
                <a:latin typeface="Arial"/>
                <a:cs typeface="Arial"/>
              </a:rPr>
              <a:t>with </a:t>
            </a:r>
            <a:r>
              <a:rPr lang="en-US" sz="1200" spc="-20" dirty="0" smtClean="0">
                <a:latin typeface="Arial"/>
                <a:cs typeface="Arial"/>
              </a:rPr>
              <a:t>the </a:t>
            </a:r>
            <a:r>
              <a:rPr lang="en-US" sz="1200" spc="-25" dirty="0" smtClean="0">
                <a:latin typeface="Arial"/>
                <a:cs typeface="Arial"/>
              </a:rPr>
              <a:t>tools </a:t>
            </a:r>
            <a:r>
              <a:rPr lang="en-US" sz="1200" spc="-15" dirty="0" smtClean="0">
                <a:latin typeface="Arial"/>
                <a:cs typeface="Arial"/>
              </a:rPr>
              <a:t>in </a:t>
            </a:r>
            <a:r>
              <a:rPr lang="en-US" sz="1200" spc="-20" dirty="0" smtClean="0">
                <a:latin typeface="Arial"/>
                <a:cs typeface="Arial"/>
              </a:rPr>
              <a:t>the </a:t>
            </a:r>
            <a:r>
              <a:rPr lang="en-US" sz="1200" spc="-25" dirty="0" smtClean="0">
                <a:latin typeface="Arial"/>
                <a:cs typeface="Arial"/>
              </a:rPr>
              <a:t>Hadoop  ecosystem, you </a:t>
            </a:r>
            <a:r>
              <a:rPr lang="en-US" sz="1200" spc="-15" dirty="0" smtClean="0">
                <a:latin typeface="Arial"/>
                <a:cs typeface="Arial"/>
              </a:rPr>
              <a:t>can see </a:t>
            </a:r>
            <a:r>
              <a:rPr lang="en-US" sz="1200" spc="-25" dirty="0" smtClean="0">
                <a:latin typeface="Arial"/>
                <a:cs typeface="Arial"/>
              </a:rPr>
              <a:t>that </a:t>
            </a:r>
            <a:r>
              <a:rPr lang="en-US" sz="1200" spc="-15" dirty="0" smtClean="0">
                <a:latin typeface="Arial"/>
                <a:cs typeface="Arial"/>
              </a:rPr>
              <a:t>some </a:t>
            </a:r>
            <a:r>
              <a:rPr lang="en-US" sz="1200" spc="-20" dirty="0" smtClean="0">
                <a:latin typeface="Arial"/>
                <a:cs typeface="Arial"/>
              </a:rPr>
              <a:t>of </a:t>
            </a:r>
            <a:r>
              <a:rPr lang="en-US" sz="1200" spc="-25" dirty="0" smtClean="0">
                <a:latin typeface="Arial"/>
                <a:cs typeface="Arial"/>
              </a:rPr>
              <a:t>the </a:t>
            </a:r>
            <a:r>
              <a:rPr lang="en-US" sz="1200" spc="-30" dirty="0" smtClean="0">
                <a:latin typeface="Arial"/>
                <a:cs typeface="Arial"/>
              </a:rPr>
              <a:t>tools are </a:t>
            </a:r>
            <a:r>
              <a:rPr lang="en-US" sz="1200" spc="-25" dirty="0" smtClean="0">
                <a:latin typeface="Arial"/>
                <a:cs typeface="Arial"/>
              </a:rPr>
              <a:t>suddenly </a:t>
            </a:r>
            <a:r>
              <a:rPr lang="en-US" sz="1200" spc="-30" dirty="0" smtClean="0">
                <a:latin typeface="Arial"/>
                <a:cs typeface="Arial"/>
              </a:rPr>
              <a:t>superfluous. </a:t>
            </a:r>
            <a:r>
              <a:rPr lang="en-US" sz="1200" spc="-20" dirty="0" smtClean="0">
                <a:latin typeface="Arial"/>
                <a:cs typeface="Arial"/>
              </a:rPr>
              <a:t>For </a:t>
            </a:r>
            <a:r>
              <a:rPr lang="en-US" sz="1200" spc="-25" dirty="0" smtClean="0">
                <a:latin typeface="Arial"/>
                <a:cs typeface="Arial"/>
              </a:rPr>
              <a:t>example,  Apache Storm can be replaced </a:t>
            </a:r>
            <a:r>
              <a:rPr lang="en-US" sz="1200" spc="-10" dirty="0" smtClean="0">
                <a:latin typeface="Arial"/>
                <a:cs typeface="Arial"/>
              </a:rPr>
              <a:t>by </a:t>
            </a:r>
            <a:r>
              <a:rPr lang="en-US" sz="1200" spc="-20" dirty="0" smtClean="0">
                <a:latin typeface="Arial"/>
                <a:cs typeface="Arial"/>
              </a:rPr>
              <a:t>Spark </a:t>
            </a:r>
            <a:r>
              <a:rPr lang="en-US" sz="1200" spc="-30" dirty="0" smtClean="0">
                <a:latin typeface="Arial"/>
                <a:cs typeface="Arial"/>
              </a:rPr>
              <a:t>Streaming, </a:t>
            </a:r>
            <a:r>
              <a:rPr lang="en-US" sz="1200" spc="-25" dirty="0" smtClean="0">
                <a:latin typeface="Arial"/>
                <a:cs typeface="Arial"/>
              </a:rPr>
              <a:t>Apache </a:t>
            </a:r>
            <a:r>
              <a:rPr lang="en-US" sz="1200" spc="-30" dirty="0" err="1" smtClean="0">
                <a:latin typeface="Arial"/>
                <a:cs typeface="Arial"/>
              </a:rPr>
              <a:t>Giraph</a:t>
            </a:r>
            <a:r>
              <a:rPr lang="en-US" sz="1200" spc="-30" dirty="0" smtClean="0">
                <a:latin typeface="Arial"/>
                <a:cs typeface="Arial"/>
              </a:rPr>
              <a:t> </a:t>
            </a:r>
            <a:r>
              <a:rPr lang="en-US" sz="1200" spc="-15" dirty="0" smtClean="0">
                <a:latin typeface="Arial"/>
                <a:cs typeface="Arial"/>
              </a:rPr>
              <a:t>can </a:t>
            </a:r>
            <a:r>
              <a:rPr lang="en-US" sz="1200" spc="-25" dirty="0" smtClean="0">
                <a:latin typeface="Arial"/>
                <a:cs typeface="Arial"/>
              </a:rPr>
              <a:t>be replaced  </a:t>
            </a:r>
            <a:r>
              <a:rPr lang="en-US" sz="1200" spc="-10" dirty="0" smtClean="0">
                <a:latin typeface="Arial"/>
                <a:cs typeface="Arial"/>
              </a:rPr>
              <a:t>by </a:t>
            </a:r>
            <a:r>
              <a:rPr lang="en-US" sz="1200" spc="-25" dirty="0" smtClean="0">
                <a:latin typeface="Arial"/>
                <a:cs typeface="Arial"/>
              </a:rPr>
              <a:t>Spark </a:t>
            </a:r>
            <a:r>
              <a:rPr lang="en-US" sz="1200" spc="-25" dirty="0" err="1" smtClean="0">
                <a:latin typeface="Arial"/>
                <a:cs typeface="Arial"/>
              </a:rPr>
              <a:t>GraphX</a:t>
            </a:r>
            <a:r>
              <a:rPr lang="en-US" sz="1200" spc="-25" dirty="0" smtClean="0">
                <a:latin typeface="Arial"/>
                <a:cs typeface="Arial"/>
              </a:rPr>
              <a:t> </a:t>
            </a:r>
            <a:r>
              <a:rPr lang="en-US" sz="1200" spc="-20" dirty="0" smtClean="0">
                <a:latin typeface="Arial"/>
                <a:cs typeface="Arial"/>
              </a:rPr>
              <a:t>and </a:t>
            </a:r>
            <a:r>
              <a:rPr lang="en-US" sz="1200" spc="-25" dirty="0" smtClean="0">
                <a:latin typeface="Arial"/>
                <a:cs typeface="Arial"/>
              </a:rPr>
              <a:t>Spark </a:t>
            </a:r>
            <a:r>
              <a:rPr lang="en-US" sz="1200" spc="-30" dirty="0" err="1" smtClean="0">
                <a:latin typeface="Arial"/>
                <a:cs typeface="Arial"/>
              </a:rPr>
              <a:t>MLlib</a:t>
            </a:r>
            <a:r>
              <a:rPr lang="en-US" sz="1200" spc="-30" dirty="0" smtClean="0">
                <a:latin typeface="Arial"/>
                <a:cs typeface="Arial"/>
              </a:rPr>
              <a:t> </a:t>
            </a:r>
            <a:r>
              <a:rPr lang="en-US" sz="1200" spc="-15" dirty="0" smtClean="0">
                <a:latin typeface="Arial"/>
                <a:cs typeface="Arial"/>
              </a:rPr>
              <a:t>can </a:t>
            </a:r>
            <a:r>
              <a:rPr lang="en-US" sz="1200" spc="-10" dirty="0" smtClean="0">
                <a:latin typeface="Arial"/>
                <a:cs typeface="Arial"/>
              </a:rPr>
              <a:t>be </a:t>
            </a:r>
            <a:r>
              <a:rPr lang="en-US" sz="1200" spc="-25" dirty="0" smtClean="0">
                <a:latin typeface="Arial"/>
                <a:cs typeface="Arial"/>
              </a:rPr>
              <a:t>used instead </a:t>
            </a:r>
            <a:r>
              <a:rPr lang="en-US" sz="1200" spc="-10" dirty="0" smtClean="0">
                <a:latin typeface="Arial"/>
                <a:cs typeface="Arial"/>
              </a:rPr>
              <a:t>of </a:t>
            </a:r>
            <a:r>
              <a:rPr lang="en-US" sz="1200" spc="-25" dirty="0" smtClean="0">
                <a:latin typeface="Arial"/>
                <a:cs typeface="Arial"/>
              </a:rPr>
              <a:t>Apache </a:t>
            </a:r>
            <a:r>
              <a:rPr lang="en-US" sz="1200" spc="-30" dirty="0" smtClean="0">
                <a:latin typeface="Arial"/>
                <a:cs typeface="Arial"/>
              </a:rPr>
              <a:t>Mahout. </a:t>
            </a:r>
            <a:r>
              <a:rPr lang="en-US" sz="1200" spc="-20" dirty="0" smtClean="0">
                <a:latin typeface="Arial"/>
                <a:cs typeface="Arial"/>
              </a:rPr>
              <a:t>Apache  </a:t>
            </a:r>
            <a:r>
              <a:rPr lang="en-US" sz="1200" spc="-25" dirty="0" smtClean="0">
                <a:latin typeface="Arial"/>
                <a:cs typeface="Arial"/>
              </a:rPr>
              <a:t>Pig, </a:t>
            </a:r>
            <a:r>
              <a:rPr lang="en-US" sz="1200" spc="-20" dirty="0" smtClean="0">
                <a:latin typeface="Arial"/>
                <a:cs typeface="Arial"/>
              </a:rPr>
              <a:t>and </a:t>
            </a:r>
            <a:r>
              <a:rPr lang="en-US" sz="1200" spc="-25" dirty="0" smtClean="0">
                <a:latin typeface="Arial"/>
                <a:cs typeface="Arial"/>
              </a:rPr>
              <a:t>Apache </a:t>
            </a:r>
            <a:r>
              <a:rPr lang="en-US" sz="1200" spc="-25" dirty="0" err="1" smtClean="0">
                <a:latin typeface="Arial"/>
                <a:cs typeface="Arial"/>
              </a:rPr>
              <a:t>Sqoop</a:t>
            </a:r>
            <a:r>
              <a:rPr lang="en-US" sz="1200" spc="-25" dirty="0" smtClean="0">
                <a:latin typeface="Arial"/>
                <a:cs typeface="Arial"/>
              </a:rPr>
              <a:t> </a:t>
            </a:r>
            <a:r>
              <a:rPr lang="en-US" sz="1200" spc="-30" dirty="0" smtClean="0">
                <a:latin typeface="Arial"/>
                <a:cs typeface="Arial"/>
              </a:rPr>
              <a:t>are not </a:t>
            </a:r>
            <a:r>
              <a:rPr lang="en-US" sz="1200" spc="-20" dirty="0" smtClean="0">
                <a:latin typeface="Arial"/>
                <a:cs typeface="Arial"/>
              </a:rPr>
              <a:t>really needed </a:t>
            </a:r>
            <a:r>
              <a:rPr lang="en-US" sz="1200" spc="-25" dirty="0" smtClean="0">
                <a:latin typeface="Arial"/>
                <a:cs typeface="Arial"/>
              </a:rPr>
              <a:t>anymore, as </a:t>
            </a:r>
            <a:r>
              <a:rPr lang="en-US" sz="1200" spc="-30" dirty="0" smtClean="0">
                <a:latin typeface="Arial"/>
                <a:cs typeface="Arial"/>
              </a:rPr>
              <a:t>the </a:t>
            </a:r>
            <a:r>
              <a:rPr lang="en-US" sz="1200" spc="-25" dirty="0" smtClean="0">
                <a:latin typeface="Arial"/>
                <a:cs typeface="Arial"/>
              </a:rPr>
              <a:t>same functionalities </a:t>
            </a:r>
            <a:r>
              <a:rPr lang="en-US" sz="1200" spc="-30" dirty="0" smtClean="0">
                <a:latin typeface="Arial"/>
                <a:cs typeface="Arial"/>
              </a:rPr>
              <a:t>are  covered </a:t>
            </a:r>
            <a:r>
              <a:rPr lang="en-US" sz="1200" spc="-10" dirty="0" smtClean="0">
                <a:latin typeface="Arial"/>
                <a:cs typeface="Arial"/>
              </a:rPr>
              <a:t>by</a:t>
            </a:r>
            <a:r>
              <a:rPr lang="en-US" sz="1200" spc="-290" dirty="0" smtClean="0">
                <a:latin typeface="Arial"/>
                <a:cs typeface="Arial"/>
              </a:rPr>
              <a:t> </a:t>
            </a:r>
            <a:r>
              <a:rPr lang="en-US" sz="1200" spc="-25" dirty="0" smtClean="0">
                <a:latin typeface="Arial"/>
                <a:cs typeface="Arial"/>
              </a:rPr>
              <a:t>Spark Core </a:t>
            </a:r>
            <a:r>
              <a:rPr lang="en-US" sz="1200" spc="-20" dirty="0" smtClean="0">
                <a:latin typeface="Arial"/>
                <a:cs typeface="Arial"/>
              </a:rPr>
              <a:t>and </a:t>
            </a:r>
            <a:r>
              <a:rPr lang="en-US" sz="1200" spc="-25" dirty="0" smtClean="0">
                <a:latin typeface="Arial"/>
                <a:cs typeface="Arial"/>
              </a:rPr>
              <a:t>Spark SQL. But even </a:t>
            </a:r>
            <a:r>
              <a:rPr lang="en-US" sz="1200" spc="-15" dirty="0" smtClean="0">
                <a:latin typeface="Arial"/>
                <a:cs typeface="Arial"/>
              </a:rPr>
              <a:t>if </a:t>
            </a:r>
            <a:r>
              <a:rPr lang="en-US" sz="1200" spc="-25" dirty="0" smtClean="0">
                <a:latin typeface="Arial"/>
                <a:cs typeface="Arial"/>
              </a:rPr>
              <a:t>you have legacy </a:t>
            </a:r>
            <a:r>
              <a:rPr lang="en-US" sz="1200" spc="-15" dirty="0" smtClean="0">
                <a:latin typeface="Arial"/>
                <a:cs typeface="Arial"/>
              </a:rPr>
              <a:t>Pig </a:t>
            </a:r>
            <a:r>
              <a:rPr lang="en-US" sz="1200" spc="-30" dirty="0" smtClean="0">
                <a:latin typeface="Arial"/>
                <a:cs typeface="Arial"/>
              </a:rPr>
              <a:t>workflows and  </a:t>
            </a:r>
            <a:r>
              <a:rPr lang="en-US" sz="1200" spc="-25" dirty="0" smtClean="0">
                <a:latin typeface="Arial"/>
                <a:cs typeface="Arial"/>
              </a:rPr>
              <a:t>need </a:t>
            </a:r>
            <a:r>
              <a:rPr lang="en-US" sz="1200" spc="-20" dirty="0" smtClean="0">
                <a:latin typeface="Arial"/>
                <a:cs typeface="Arial"/>
              </a:rPr>
              <a:t>to run </a:t>
            </a:r>
            <a:r>
              <a:rPr lang="en-US" sz="1200" spc="-25" dirty="0" smtClean="0">
                <a:latin typeface="Arial"/>
                <a:cs typeface="Arial"/>
              </a:rPr>
              <a:t>Pig, </a:t>
            </a:r>
            <a:r>
              <a:rPr lang="en-US" sz="1200" spc="-15" dirty="0" smtClean="0">
                <a:latin typeface="Arial"/>
                <a:cs typeface="Arial"/>
              </a:rPr>
              <a:t>the </a:t>
            </a:r>
            <a:r>
              <a:rPr lang="en-US" sz="1200" spc="-25" dirty="0" smtClean="0">
                <a:latin typeface="Arial"/>
                <a:cs typeface="Arial"/>
              </a:rPr>
              <a:t>Spork project enables </a:t>
            </a:r>
            <a:r>
              <a:rPr lang="en-US" sz="1200" spc="-35" dirty="0" smtClean="0">
                <a:latin typeface="Arial"/>
                <a:cs typeface="Arial"/>
              </a:rPr>
              <a:t>you </a:t>
            </a:r>
            <a:r>
              <a:rPr lang="en-US" sz="1200" spc="-20" dirty="0" smtClean="0">
                <a:latin typeface="Arial"/>
                <a:cs typeface="Arial"/>
              </a:rPr>
              <a:t>to run </a:t>
            </a:r>
            <a:r>
              <a:rPr lang="en-US" sz="1200" spc="-15" dirty="0" smtClean="0">
                <a:latin typeface="Arial"/>
                <a:cs typeface="Arial"/>
              </a:rPr>
              <a:t>Pig </a:t>
            </a:r>
            <a:r>
              <a:rPr lang="en-US" sz="1200" spc="-10" dirty="0" smtClean="0">
                <a:latin typeface="Arial"/>
                <a:cs typeface="Arial"/>
              </a:rPr>
              <a:t>on </a:t>
            </a:r>
            <a:r>
              <a:rPr lang="en-US" sz="1200" spc="-20" dirty="0" smtClean="0">
                <a:latin typeface="Arial"/>
                <a:cs typeface="Arial"/>
              </a:rPr>
              <a:t>Spark." </a:t>
            </a:r>
            <a:r>
              <a:rPr lang="en-US" sz="1200" spc="-5" dirty="0" smtClean="0">
                <a:latin typeface="Arial"/>
                <a:cs typeface="Arial"/>
              </a:rPr>
              <a:t>- </a:t>
            </a:r>
            <a:r>
              <a:rPr lang="en-US" sz="1200" spc="-25" dirty="0" err="1" smtClean="0">
                <a:latin typeface="Arial"/>
                <a:cs typeface="Arial"/>
              </a:rPr>
              <a:t>Bonaći</a:t>
            </a:r>
            <a:r>
              <a:rPr lang="en-US" sz="1200" spc="-25" dirty="0" smtClean="0">
                <a:latin typeface="Arial"/>
                <a:cs typeface="Arial"/>
              </a:rPr>
              <a:t>, M., </a:t>
            </a:r>
            <a:r>
              <a:rPr lang="en-US" sz="1200" spc="-5" dirty="0" smtClean="0">
                <a:latin typeface="Arial"/>
                <a:cs typeface="Arial"/>
              </a:rPr>
              <a:t>&amp;  </a:t>
            </a:r>
            <a:r>
              <a:rPr lang="en-US" sz="1200" spc="-30" dirty="0" err="1" smtClean="0">
                <a:latin typeface="Arial"/>
                <a:cs typeface="Arial"/>
              </a:rPr>
              <a:t>Zečević</a:t>
            </a:r>
            <a:r>
              <a:rPr lang="en-US" sz="1200" spc="-30" dirty="0" smtClean="0">
                <a:latin typeface="Arial"/>
                <a:cs typeface="Arial"/>
              </a:rPr>
              <a:t>, </a:t>
            </a:r>
            <a:r>
              <a:rPr lang="en-US" sz="1200" spc="-15" dirty="0" smtClean="0">
                <a:latin typeface="Arial"/>
                <a:cs typeface="Arial"/>
              </a:rPr>
              <a:t>P. </a:t>
            </a:r>
            <a:r>
              <a:rPr lang="en-US" sz="1200" spc="-30" dirty="0" smtClean="0">
                <a:latin typeface="Arial"/>
                <a:cs typeface="Arial"/>
              </a:rPr>
              <a:t>(2015). </a:t>
            </a:r>
            <a:r>
              <a:rPr lang="en-US" sz="1200" i="1" spc="-25" dirty="0" smtClean="0">
                <a:latin typeface="Arial"/>
                <a:cs typeface="Arial"/>
              </a:rPr>
              <a:t>Spark </a:t>
            </a:r>
            <a:r>
              <a:rPr lang="en-US" sz="1200" i="1" spc="-15" dirty="0" smtClean="0">
                <a:latin typeface="Arial"/>
                <a:cs typeface="Arial"/>
              </a:rPr>
              <a:t>in </a:t>
            </a:r>
            <a:r>
              <a:rPr lang="en-US" sz="1200" i="1" spc="-25" dirty="0" smtClean="0">
                <a:latin typeface="Arial"/>
                <a:cs typeface="Arial"/>
              </a:rPr>
              <a:t>action</a:t>
            </a:r>
            <a:r>
              <a:rPr lang="en-US" sz="1200" spc="-25" dirty="0" smtClean="0">
                <a:latin typeface="Arial"/>
                <a:cs typeface="Arial"/>
              </a:rPr>
              <a:t>. </a:t>
            </a:r>
            <a:r>
              <a:rPr lang="en-US" sz="1200" spc="-30" dirty="0" smtClean="0">
                <a:latin typeface="Arial"/>
                <a:cs typeface="Arial"/>
              </a:rPr>
              <a:t>Greenwich, </a:t>
            </a:r>
            <a:r>
              <a:rPr lang="en-US" sz="1200" spc="-20" dirty="0" smtClean="0">
                <a:latin typeface="Arial"/>
                <a:cs typeface="Arial"/>
              </a:rPr>
              <a:t>CT: </a:t>
            </a:r>
            <a:r>
              <a:rPr lang="en-US" sz="1200" spc="-25" dirty="0" smtClean="0">
                <a:latin typeface="Arial"/>
                <a:cs typeface="Arial"/>
              </a:rPr>
              <a:t>Manning </a:t>
            </a:r>
            <a:r>
              <a:rPr lang="en-US" sz="1200" spc="-30" dirty="0" smtClean="0">
                <a:latin typeface="Arial"/>
                <a:cs typeface="Arial"/>
              </a:rPr>
              <a:t>Publications. </a:t>
            </a:r>
            <a:r>
              <a:rPr lang="en-US" sz="1200" spc="-25" dirty="0" smtClean="0">
                <a:latin typeface="Arial"/>
                <a:cs typeface="Arial"/>
              </a:rPr>
              <a:t>("Spork" </a:t>
            </a:r>
            <a:r>
              <a:rPr lang="en-US" sz="1200" spc="-30" dirty="0" smtClean="0">
                <a:latin typeface="Arial"/>
                <a:cs typeface="Arial"/>
              </a:rPr>
              <a:t>is  </a:t>
            </a:r>
            <a:r>
              <a:rPr lang="en-US" sz="1200" spc="-25" dirty="0" smtClean="0">
                <a:latin typeface="Arial"/>
                <a:cs typeface="Arial"/>
              </a:rPr>
              <a:t>Apache </a:t>
            </a:r>
            <a:r>
              <a:rPr lang="en-US" sz="1200" spc="-20" dirty="0" smtClean="0">
                <a:latin typeface="Arial"/>
                <a:cs typeface="Arial"/>
              </a:rPr>
              <a:t>Pig </a:t>
            </a:r>
            <a:r>
              <a:rPr lang="en-US" sz="1200" spc="-10" dirty="0" smtClean="0">
                <a:latin typeface="Arial"/>
                <a:cs typeface="Arial"/>
              </a:rPr>
              <a:t>on </a:t>
            </a:r>
            <a:r>
              <a:rPr lang="en-US" sz="1200" spc="-20" dirty="0" smtClean="0">
                <a:latin typeface="Arial"/>
                <a:cs typeface="Arial"/>
              </a:rPr>
              <a:t>Spark, </a:t>
            </a:r>
            <a:r>
              <a:rPr lang="en-US" sz="1200" spc="-25" dirty="0" smtClean="0">
                <a:latin typeface="Arial"/>
                <a:cs typeface="Arial"/>
              </a:rPr>
              <a:t>see</a:t>
            </a:r>
            <a:r>
              <a:rPr lang="en-US" sz="1200" spc="-185" dirty="0" smtClean="0">
                <a:latin typeface="Arial"/>
                <a:cs typeface="Arial"/>
              </a:rPr>
              <a:t> </a:t>
            </a:r>
            <a:r>
              <a:rPr lang="en-US" sz="1200" spc="-30" dirty="0" smtClean="0">
                <a:latin typeface="Arial"/>
                <a:cs typeface="Arial"/>
              </a:rPr>
              <a:t>https://github.com/sigmoidanalytics/spork).</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6</a:t>
            </a:fld>
            <a:endParaRPr lang="fr-FR"/>
          </a:p>
        </p:txBody>
      </p:sp>
    </p:spTree>
    <p:extLst>
      <p:ext uri="{BB962C8B-B14F-4D97-AF65-F5344CB8AC3E}">
        <p14:creationId xmlns:p14="http://schemas.microsoft.com/office/powerpoint/2010/main" val="2355226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0795">
              <a:lnSpc>
                <a:spcPts val="1630"/>
              </a:lnSpc>
              <a:spcBef>
                <a:spcPts val="620"/>
              </a:spcBef>
            </a:pPr>
            <a:r>
              <a:rPr lang="en-US" sz="1200" spc="-25" dirty="0" smtClean="0">
                <a:latin typeface="Arial"/>
                <a:cs typeface="Arial"/>
              </a:rPr>
              <a:t>This </a:t>
            </a:r>
            <a:r>
              <a:rPr lang="en-US" sz="1200" spc="-15" dirty="0" smtClean="0">
                <a:latin typeface="Arial"/>
                <a:cs typeface="Arial"/>
              </a:rPr>
              <a:t>is </a:t>
            </a:r>
            <a:r>
              <a:rPr lang="en-US" sz="1200" spc="-25" dirty="0" smtClean="0">
                <a:latin typeface="Arial"/>
                <a:cs typeface="Arial"/>
              </a:rPr>
              <a:t>an </a:t>
            </a:r>
            <a:r>
              <a:rPr lang="en-US" sz="1200" spc="-30" dirty="0" smtClean="0">
                <a:latin typeface="Arial"/>
                <a:cs typeface="Arial"/>
              </a:rPr>
              <a:t>example application using </a:t>
            </a:r>
            <a:r>
              <a:rPr lang="en-US" sz="1200" spc="-25" dirty="0" smtClean="0">
                <a:latin typeface="Arial"/>
                <a:cs typeface="Arial"/>
              </a:rPr>
              <a:t>Scala. Similarly programs </a:t>
            </a:r>
            <a:r>
              <a:rPr lang="en-US" sz="1200" spc="-15" dirty="0" smtClean="0">
                <a:latin typeface="Arial"/>
                <a:cs typeface="Arial"/>
              </a:rPr>
              <a:t>can </a:t>
            </a:r>
            <a:r>
              <a:rPr lang="en-US" sz="1200" spc="-10" dirty="0" smtClean="0">
                <a:latin typeface="Arial"/>
                <a:cs typeface="Arial"/>
              </a:rPr>
              <a:t>be </a:t>
            </a:r>
            <a:r>
              <a:rPr lang="en-US" sz="1200" spc="-30" dirty="0" smtClean="0">
                <a:latin typeface="Arial"/>
                <a:cs typeface="Arial"/>
              </a:rPr>
              <a:t>written </a:t>
            </a:r>
            <a:r>
              <a:rPr lang="en-US" sz="1200" spc="-15" dirty="0" smtClean="0">
                <a:latin typeface="Arial"/>
                <a:cs typeface="Arial"/>
              </a:rPr>
              <a:t>in </a:t>
            </a:r>
            <a:r>
              <a:rPr lang="en-US" sz="1200" spc="-25" dirty="0" smtClean="0">
                <a:latin typeface="Arial"/>
                <a:cs typeface="Arial"/>
              </a:rPr>
              <a:t>Python  </a:t>
            </a:r>
            <a:r>
              <a:rPr lang="en-US" sz="1200" spc="-20" dirty="0" smtClean="0">
                <a:latin typeface="Arial"/>
                <a:cs typeface="Arial"/>
              </a:rPr>
              <a:t>or</a:t>
            </a:r>
            <a:r>
              <a:rPr lang="en-US" sz="1200" spc="-70" dirty="0" smtClean="0">
                <a:latin typeface="Arial"/>
                <a:cs typeface="Arial"/>
              </a:rPr>
              <a:t> </a:t>
            </a:r>
            <a:r>
              <a:rPr lang="en-US" sz="1200" spc="-30" dirty="0" smtClean="0">
                <a:latin typeface="Arial"/>
                <a:cs typeface="Arial"/>
              </a:rPr>
              <a:t>Java.</a:t>
            </a:r>
            <a:endParaRPr lang="en-US" sz="1200" dirty="0" smtClean="0">
              <a:latin typeface="Arial"/>
              <a:cs typeface="Arial"/>
            </a:endParaRPr>
          </a:p>
          <a:p>
            <a:pPr marL="12700" marR="74295">
              <a:lnSpc>
                <a:spcPct val="95900"/>
              </a:lnSpc>
              <a:spcBef>
                <a:spcPts val="560"/>
              </a:spcBef>
            </a:pPr>
            <a:r>
              <a:rPr lang="en-US" sz="1200" spc="-20" dirty="0" smtClean="0">
                <a:latin typeface="Arial"/>
                <a:cs typeface="Arial"/>
              </a:rPr>
              <a:t>The </a:t>
            </a:r>
            <a:r>
              <a:rPr lang="en-US" sz="1200" spc="-30" dirty="0" smtClean="0">
                <a:latin typeface="Arial"/>
                <a:cs typeface="Arial"/>
              </a:rPr>
              <a:t>application </a:t>
            </a:r>
            <a:r>
              <a:rPr lang="en-US" sz="1200" spc="-25" dirty="0" smtClean="0">
                <a:latin typeface="Arial"/>
                <a:cs typeface="Arial"/>
              </a:rPr>
              <a:t>shown here </a:t>
            </a:r>
            <a:r>
              <a:rPr lang="en-US" sz="1200" spc="-30" dirty="0" smtClean="0">
                <a:latin typeface="Arial"/>
                <a:cs typeface="Arial"/>
              </a:rPr>
              <a:t>counts </a:t>
            </a:r>
            <a:r>
              <a:rPr lang="en-US" sz="1200" spc="-15" dirty="0" smtClean="0">
                <a:latin typeface="Arial"/>
                <a:cs typeface="Arial"/>
              </a:rPr>
              <a:t>the </a:t>
            </a:r>
            <a:r>
              <a:rPr lang="en-US" sz="1200" spc="-25" dirty="0" smtClean="0">
                <a:latin typeface="Arial"/>
                <a:cs typeface="Arial"/>
              </a:rPr>
              <a:t>number </a:t>
            </a:r>
            <a:r>
              <a:rPr lang="en-US" sz="1200" spc="-20" dirty="0" smtClean="0">
                <a:latin typeface="Arial"/>
                <a:cs typeface="Arial"/>
              </a:rPr>
              <a:t>of </a:t>
            </a:r>
            <a:r>
              <a:rPr lang="en-US" sz="1200" spc="-25" dirty="0" smtClean="0">
                <a:latin typeface="Arial"/>
                <a:cs typeface="Arial"/>
              </a:rPr>
              <a:t>lines </a:t>
            </a:r>
            <a:r>
              <a:rPr lang="en-US" sz="1200" spc="-30" dirty="0" smtClean="0">
                <a:latin typeface="Arial"/>
                <a:cs typeface="Arial"/>
              </a:rPr>
              <a:t>with </a:t>
            </a:r>
            <a:r>
              <a:rPr lang="en-US" sz="1200" spc="-25" dirty="0" smtClean="0">
                <a:latin typeface="Arial"/>
                <a:cs typeface="Arial"/>
              </a:rPr>
              <a:t>'a' </a:t>
            </a:r>
            <a:r>
              <a:rPr lang="en-US" sz="1200" spc="-20" dirty="0" smtClean="0">
                <a:latin typeface="Arial"/>
                <a:cs typeface="Arial"/>
              </a:rPr>
              <a:t>and the </a:t>
            </a:r>
            <a:r>
              <a:rPr lang="en-US" sz="1200" spc="-25" dirty="0" smtClean="0">
                <a:latin typeface="Arial"/>
                <a:cs typeface="Arial"/>
              </a:rPr>
              <a:t>number </a:t>
            </a:r>
            <a:r>
              <a:rPr lang="en-US" sz="1200" spc="-20" dirty="0" smtClean="0">
                <a:latin typeface="Arial"/>
                <a:cs typeface="Arial"/>
              </a:rPr>
              <a:t>of </a:t>
            </a:r>
            <a:r>
              <a:rPr lang="en-US" sz="1200" spc="-30" dirty="0" smtClean="0">
                <a:latin typeface="Arial"/>
                <a:cs typeface="Arial"/>
              </a:rPr>
              <a:t>lines  </a:t>
            </a:r>
            <a:r>
              <a:rPr lang="en-US" sz="1200" spc="-20" dirty="0" smtClean="0">
                <a:latin typeface="Arial"/>
                <a:cs typeface="Arial"/>
              </a:rPr>
              <a:t>with </a:t>
            </a:r>
            <a:r>
              <a:rPr lang="en-US" sz="1200" spc="-25" dirty="0" smtClean="0">
                <a:latin typeface="Arial"/>
                <a:cs typeface="Arial"/>
              </a:rPr>
              <a:t>'b' </a:t>
            </a:r>
            <a:r>
              <a:rPr lang="en-US" sz="1200" spc="-5" dirty="0" smtClean="0">
                <a:latin typeface="Arial"/>
                <a:cs typeface="Arial"/>
              </a:rPr>
              <a:t>- </a:t>
            </a:r>
            <a:r>
              <a:rPr lang="en-US" sz="1200" spc="-25" dirty="0" smtClean="0">
                <a:latin typeface="Arial"/>
                <a:cs typeface="Arial"/>
              </a:rPr>
              <a:t>you </a:t>
            </a:r>
            <a:r>
              <a:rPr lang="en-US" sz="1200" spc="-20" dirty="0" smtClean="0">
                <a:latin typeface="Arial"/>
                <a:cs typeface="Arial"/>
              </a:rPr>
              <a:t>need to </a:t>
            </a:r>
            <a:r>
              <a:rPr lang="en-US" sz="1200" spc="-25" dirty="0" smtClean="0">
                <a:latin typeface="Arial"/>
                <a:cs typeface="Arial"/>
              </a:rPr>
              <a:t>replace </a:t>
            </a:r>
            <a:r>
              <a:rPr lang="en-US" sz="1200" spc="-20" dirty="0" smtClean="0">
                <a:latin typeface="Arial"/>
                <a:cs typeface="Arial"/>
              </a:rPr>
              <a:t>the </a:t>
            </a:r>
            <a:r>
              <a:rPr lang="en-US" sz="1200" spc="-30" dirty="0" smtClean="0">
                <a:latin typeface="Arial"/>
                <a:cs typeface="Arial"/>
              </a:rPr>
              <a:t>YOUR_SPARK_HOME with </a:t>
            </a:r>
            <a:r>
              <a:rPr lang="en-US" sz="1200" spc="-20" dirty="0" smtClean="0">
                <a:latin typeface="Arial"/>
                <a:cs typeface="Arial"/>
              </a:rPr>
              <a:t>the </a:t>
            </a:r>
            <a:r>
              <a:rPr lang="en-US" sz="1200" spc="-25" dirty="0" smtClean="0">
                <a:latin typeface="Arial"/>
                <a:cs typeface="Arial"/>
              </a:rPr>
              <a:t>directory where  </a:t>
            </a:r>
            <a:r>
              <a:rPr lang="en-US" sz="1200" spc="-30" dirty="0" smtClean="0">
                <a:latin typeface="Arial"/>
                <a:cs typeface="Arial"/>
              </a:rPr>
              <a:t>Spark </a:t>
            </a:r>
            <a:r>
              <a:rPr lang="en-US" sz="1200" spc="-15" dirty="0" smtClean="0">
                <a:latin typeface="Arial"/>
                <a:cs typeface="Arial"/>
              </a:rPr>
              <a:t>is</a:t>
            </a:r>
            <a:r>
              <a:rPr lang="en-US" sz="1200" spc="-60" dirty="0" smtClean="0">
                <a:latin typeface="Arial"/>
                <a:cs typeface="Arial"/>
              </a:rPr>
              <a:t> </a:t>
            </a:r>
            <a:r>
              <a:rPr lang="en-US" sz="1200" spc="-30" dirty="0" smtClean="0">
                <a:latin typeface="Arial"/>
                <a:cs typeface="Arial"/>
              </a:rPr>
              <a:t>installed.</a:t>
            </a:r>
            <a:endParaRPr lang="en-US" sz="1200" dirty="0" smtClean="0">
              <a:latin typeface="Arial"/>
              <a:cs typeface="Arial"/>
            </a:endParaRPr>
          </a:p>
          <a:p>
            <a:pPr marL="12700" marR="5080">
              <a:lnSpc>
                <a:spcPct val="95900"/>
              </a:lnSpc>
              <a:spcBef>
                <a:spcPts val="600"/>
              </a:spcBef>
            </a:pPr>
            <a:r>
              <a:rPr lang="en-US" sz="1200" spc="-25" dirty="0" smtClean="0">
                <a:latin typeface="Arial"/>
                <a:cs typeface="Arial"/>
              </a:rPr>
              <a:t>Unlike the Spark </a:t>
            </a:r>
            <a:r>
              <a:rPr lang="en-US" sz="1200" spc="-30" dirty="0" smtClean="0">
                <a:latin typeface="Arial"/>
                <a:cs typeface="Arial"/>
              </a:rPr>
              <a:t>shell, </a:t>
            </a:r>
            <a:r>
              <a:rPr lang="en-US" sz="1200" spc="-35" dirty="0" smtClean="0">
                <a:latin typeface="Arial"/>
                <a:cs typeface="Arial"/>
              </a:rPr>
              <a:t>you </a:t>
            </a:r>
            <a:r>
              <a:rPr lang="en-US" sz="1200" spc="-25" dirty="0" smtClean="0">
                <a:latin typeface="Arial"/>
                <a:cs typeface="Arial"/>
              </a:rPr>
              <a:t>have </a:t>
            </a:r>
            <a:r>
              <a:rPr lang="en-US" sz="1200" spc="-5" dirty="0" smtClean="0">
                <a:latin typeface="Arial"/>
                <a:cs typeface="Arial"/>
              </a:rPr>
              <a:t>to </a:t>
            </a:r>
            <a:r>
              <a:rPr lang="en-US" sz="1200" spc="-25" dirty="0" smtClean="0">
                <a:latin typeface="Arial"/>
                <a:cs typeface="Arial"/>
              </a:rPr>
              <a:t>initialize </a:t>
            </a:r>
            <a:r>
              <a:rPr lang="en-US" sz="1200" spc="-20"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a:t>
            </a:r>
            <a:r>
              <a:rPr lang="en-US" sz="1200" spc="-15" dirty="0" smtClean="0">
                <a:latin typeface="Arial"/>
                <a:cs typeface="Arial"/>
              </a:rPr>
              <a:t>in </a:t>
            </a:r>
            <a:r>
              <a:rPr lang="en-US" sz="1200" spc="-5" dirty="0" smtClean="0">
                <a:latin typeface="Arial"/>
                <a:cs typeface="Arial"/>
              </a:rPr>
              <a:t>a </a:t>
            </a:r>
            <a:r>
              <a:rPr lang="en-US" sz="1200" spc="-25" dirty="0" smtClean="0">
                <a:latin typeface="Arial"/>
                <a:cs typeface="Arial"/>
              </a:rPr>
              <a:t>program. First you  must </a:t>
            </a:r>
            <a:r>
              <a:rPr lang="en-US" sz="1200" spc="-30" dirty="0" smtClean="0">
                <a:latin typeface="Arial"/>
                <a:cs typeface="Arial"/>
              </a:rPr>
              <a:t>create </a:t>
            </a:r>
            <a:r>
              <a:rPr lang="en-US" sz="1200" spc="-5" dirty="0" smtClean="0">
                <a:latin typeface="Arial"/>
                <a:cs typeface="Arial"/>
              </a:rPr>
              <a:t>a </a:t>
            </a:r>
            <a:r>
              <a:rPr lang="en-US" sz="1200" spc="-25" dirty="0" err="1" smtClean="0">
                <a:latin typeface="Arial"/>
                <a:cs typeface="Arial"/>
              </a:rPr>
              <a:t>SparkConf</a:t>
            </a:r>
            <a:r>
              <a:rPr lang="en-US" sz="1200" spc="-25" dirty="0" smtClean="0">
                <a:latin typeface="Arial"/>
                <a:cs typeface="Arial"/>
              </a:rPr>
              <a:t> </a:t>
            </a:r>
            <a:r>
              <a:rPr lang="en-US" sz="1200" spc="-5" dirty="0" smtClean="0">
                <a:latin typeface="Arial"/>
                <a:cs typeface="Arial"/>
              </a:rPr>
              <a:t>to </a:t>
            </a:r>
            <a:r>
              <a:rPr lang="en-US" sz="1200" spc="-15" dirty="0" smtClean="0">
                <a:latin typeface="Arial"/>
                <a:cs typeface="Arial"/>
              </a:rPr>
              <a:t>set </a:t>
            </a:r>
            <a:r>
              <a:rPr lang="en-US" sz="1200" spc="-10" dirty="0" smtClean="0">
                <a:latin typeface="Arial"/>
                <a:cs typeface="Arial"/>
              </a:rPr>
              <a:t>up </a:t>
            </a:r>
            <a:r>
              <a:rPr lang="en-US" sz="1200" spc="-30" dirty="0" smtClean="0">
                <a:latin typeface="Arial"/>
                <a:cs typeface="Arial"/>
              </a:rPr>
              <a:t>your application's name. </a:t>
            </a:r>
            <a:r>
              <a:rPr lang="en-US" sz="1200" spc="-20" dirty="0" smtClean="0">
                <a:latin typeface="Arial"/>
                <a:cs typeface="Arial"/>
              </a:rPr>
              <a:t>Then </a:t>
            </a:r>
            <a:r>
              <a:rPr lang="en-US" sz="1200" spc="-25" dirty="0" smtClean="0">
                <a:latin typeface="Arial"/>
                <a:cs typeface="Arial"/>
              </a:rPr>
              <a:t>you </a:t>
            </a:r>
            <a:r>
              <a:rPr lang="en-US" sz="1200" spc="-30" dirty="0" smtClean="0">
                <a:latin typeface="Arial"/>
                <a:cs typeface="Arial"/>
              </a:rPr>
              <a:t>create the  </a:t>
            </a:r>
            <a:r>
              <a:rPr lang="en-US" sz="1200" spc="-30" dirty="0" err="1" smtClean="0">
                <a:latin typeface="Arial"/>
                <a:cs typeface="Arial"/>
              </a:rPr>
              <a:t>SparkContext</a:t>
            </a:r>
            <a:r>
              <a:rPr lang="en-US" sz="1200" spc="-30" dirty="0" smtClean="0">
                <a:latin typeface="Arial"/>
                <a:cs typeface="Arial"/>
              </a:rPr>
              <a:t> </a:t>
            </a:r>
            <a:r>
              <a:rPr lang="en-US" sz="1200" dirty="0" smtClean="0">
                <a:latin typeface="Arial"/>
                <a:cs typeface="Arial"/>
              </a:rPr>
              <a:t>by </a:t>
            </a:r>
            <a:r>
              <a:rPr lang="en-US" sz="1200" spc="-25" dirty="0" smtClean="0">
                <a:latin typeface="Arial"/>
                <a:cs typeface="Arial"/>
              </a:rPr>
              <a:t>passing </a:t>
            </a:r>
            <a:r>
              <a:rPr lang="en-US" sz="1200" spc="-15" dirty="0" smtClean="0">
                <a:latin typeface="Arial"/>
                <a:cs typeface="Arial"/>
              </a:rPr>
              <a:t>in the </a:t>
            </a:r>
            <a:r>
              <a:rPr lang="en-US" sz="1200" spc="-25" dirty="0" err="1" smtClean="0">
                <a:latin typeface="Arial"/>
                <a:cs typeface="Arial"/>
              </a:rPr>
              <a:t>SparkConf</a:t>
            </a:r>
            <a:r>
              <a:rPr lang="en-US" sz="1200" spc="-25" dirty="0" smtClean="0">
                <a:latin typeface="Arial"/>
                <a:cs typeface="Arial"/>
              </a:rPr>
              <a:t> </a:t>
            </a:r>
            <a:r>
              <a:rPr lang="en-US" sz="1200" spc="-30" dirty="0" smtClean="0">
                <a:latin typeface="Arial"/>
                <a:cs typeface="Arial"/>
              </a:rPr>
              <a:t>object. Next, </a:t>
            </a:r>
            <a:r>
              <a:rPr lang="en-US" sz="1200" spc="-35" dirty="0" smtClean="0">
                <a:latin typeface="Arial"/>
                <a:cs typeface="Arial"/>
              </a:rPr>
              <a:t>you </a:t>
            </a:r>
            <a:r>
              <a:rPr lang="en-US" sz="1200" spc="-30" dirty="0" smtClean="0">
                <a:latin typeface="Arial"/>
                <a:cs typeface="Arial"/>
              </a:rPr>
              <a:t>create </a:t>
            </a:r>
            <a:r>
              <a:rPr lang="en-US" sz="1200" spc="-20" dirty="0" smtClean="0">
                <a:latin typeface="Arial"/>
                <a:cs typeface="Arial"/>
              </a:rPr>
              <a:t>the </a:t>
            </a:r>
            <a:r>
              <a:rPr lang="en-US" sz="1200" spc="-25" dirty="0" smtClean="0">
                <a:latin typeface="Arial"/>
                <a:cs typeface="Arial"/>
              </a:rPr>
              <a:t>RDD </a:t>
            </a:r>
            <a:r>
              <a:rPr lang="en-US" sz="1200" spc="-10" dirty="0" smtClean="0">
                <a:latin typeface="Arial"/>
                <a:cs typeface="Arial"/>
              </a:rPr>
              <a:t>by </a:t>
            </a:r>
            <a:r>
              <a:rPr lang="en-US" sz="1200" spc="-30" dirty="0" smtClean="0">
                <a:latin typeface="Arial"/>
                <a:cs typeface="Arial"/>
              </a:rPr>
              <a:t>loading  </a:t>
            </a:r>
            <a:r>
              <a:rPr lang="en-US" sz="1200" spc="-15" dirty="0" smtClean="0">
                <a:latin typeface="Arial"/>
                <a:cs typeface="Arial"/>
              </a:rPr>
              <a:t>in </a:t>
            </a:r>
            <a:r>
              <a:rPr lang="en-US" sz="1200" spc="-25" dirty="0" smtClean="0">
                <a:latin typeface="Arial"/>
                <a:cs typeface="Arial"/>
              </a:rPr>
              <a:t>the </a:t>
            </a:r>
            <a:r>
              <a:rPr lang="en-US" sz="1200" spc="-30" dirty="0" err="1" smtClean="0">
                <a:latin typeface="Arial"/>
                <a:cs typeface="Arial"/>
              </a:rPr>
              <a:t>textFile</a:t>
            </a:r>
            <a:r>
              <a:rPr lang="en-US" sz="1200" spc="-30" dirty="0" smtClean="0">
                <a:latin typeface="Arial"/>
                <a:cs typeface="Arial"/>
              </a:rPr>
              <a:t>, </a:t>
            </a:r>
            <a:r>
              <a:rPr lang="en-US" sz="1200" spc="-20" dirty="0" smtClean="0">
                <a:latin typeface="Arial"/>
                <a:cs typeface="Arial"/>
              </a:rPr>
              <a:t>and </a:t>
            </a:r>
            <a:r>
              <a:rPr lang="en-US" sz="1200" spc="-25" dirty="0" smtClean="0">
                <a:latin typeface="Arial"/>
                <a:cs typeface="Arial"/>
              </a:rPr>
              <a:t>then </a:t>
            </a:r>
            <a:r>
              <a:rPr lang="en-US" sz="1200" spc="-30" dirty="0" smtClean="0">
                <a:latin typeface="Arial"/>
                <a:cs typeface="Arial"/>
              </a:rPr>
              <a:t>caching the </a:t>
            </a:r>
            <a:r>
              <a:rPr lang="en-US" sz="1200" spc="-20" dirty="0" smtClean="0">
                <a:latin typeface="Arial"/>
                <a:cs typeface="Arial"/>
              </a:rPr>
              <a:t>RDD. </a:t>
            </a:r>
            <a:r>
              <a:rPr lang="en-US" sz="1200" spc="-25" dirty="0" smtClean="0">
                <a:latin typeface="Arial"/>
                <a:cs typeface="Arial"/>
              </a:rPr>
              <a:t>Since </a:t>
            </a:r>
            <a:r>
              <a:rPr lang="en-US" sz="1200" spc="-20" dirty="0" smtClean="0">
                <a:latin typeface="Arial"/>
                <a:cs typeface="Arial"/>
              </a:rPr>
              <a:t>we </a:t>
            </a:r>
            <a:r>
              <a:rPr lang="en-US" sz="1200" spc="-30" dirty="0" smtClean="0">
                <a:latin typeface="Arial"/>
                <a:cs typeface="Arial"/>
              </a:rPr>
              <a:t>will </a:t>
            </a:r>
            <a:r>
              <a:rPr lang="en-US" sz="1200" spc="-10" dirty="0" smtClean="0">
                <a:latin typeface="Arial"/>
                <a:cs typeface="Arial"/>
              </a:rPr>
              <a:t>be </a:t>
            </a:r>
            <a:r>
              <a:rPr lang="en-US" sz="1200" spc="-20" dirty="0" smtClean="0">
                <a:latin typeface="Arial"/>
                <a:cs typeface="Arial"/>
              </a:rPr>
              <a:t>apply </a:t>
            </a:r>
            <a:r>
              <a:rPr lang="en-US" sz="1200" spc="-5" dirty="0" smtClean="0">
                <a:latin typeface="Arial"/>
                <a:cs typeface="Arial"/>
              </a:rPr>
              <a:t>a </a:t>
            </a:r>
            <a:r>
              <a:rPr lang="en-US" sz="1200" spc="-25" dirty="0" smtClean="0">
                <a:latin typeface="Arial"/>
                <a:cs typeface="Arial"/>
              </a:rPr>
              <a:t>couple </a:t>
            </a:r>
            <a:r>
              <a:rPr lang="en-US" sz="1200" spc="-20" dirty="0" smtClean="0">
                <a:latin typeface="Arial"/>
                <a:cs typeface="Arial"/>
              </a:rPr>
              <a:t>of  </a:t>
            </a:r>
            <a:r>
              <a:rPr lang="en-US" sz="1200" spc="-30" dirty="0" smtClean="0">
                <a:latin typeface="Arial"/>
                <a:cs typeface="Arial"/>
              </a:rPr>
              <a:t>transformation </a:t>
            </a:r>
            <a:r>
              <a:rPr lang="en-US" sz="1200" spc="-25" dirty="0" smtClean="0">
                <a:latin typeface="Arial"/>
                <a:cs typeface="Arial"/>
              </a:rPr>
              <a:t>on </a:t>
            </a:r>
            <a:r>
              <a:rPr lang="en-US" sz="1200" spc="-10" dirty="0" smtClean="0">
                <a:latin typeface="Arial"/>
                <a:cs typeface="Arial"/>
              </a:rPr>
              <a:t>it, </a:t>
            </a:r>
            <a:r>
              <a:rPr lang="en-US" sz="1200" spc="-25" dirty="0" smtClean="0">
                <a:latin typeface="Arial"/>
                <a:cs typeface="Arial"/>
              </a:rPr>
              <a:t>caching </a:t>
            </a:r>
            <a:r>
              <a:rPr lang="en-US" sz="1200" spc="-30" dirty="0" smtClean="0">
                <a:latin typeface="Arial"/>
                <a:cs typeface="Arial"/>
              </a:rPr>
              <a:t>will </a:t>
            </a:r>
            <a:r>
              <a:rPr lang="en-US" sz="1200" spc="-25" dirty="0" smtClean="0">
                <a:latin typeface="Arial"/>
                <a:cs typeface="Arial"/>
              </a:rPr>
              <a:t>help </a:t>
            </a:r>
            <a:r>
              <a:rPr lang="en-US" sz="1200" spc="-20" dirty="0" smtClean="0">
                <a:latin typeface="Arial"/>
                <a:cs typeface="Arial"/>
              </a:rPr>
              <a:t>speed </a:t>
            </a:r>
            <a:r>
              <a:rPr lang="en-US" sz="1200" spc="-10" dirty="0" smtClean="0">
                <a:latin typeface="Arial"/>
                <a:cs typeface="Arial"/>
              </a:rPr>
              <a:t>up </a:t>
            </a:r>
            <a:r>
              <a:rPr lang="en-US" sz="1200" spc="-20" dirty="0" smtClean="0">
                <a:latin typeface="Arial"/>
                <a:cs typeface="Arial"/>
              </a:rPr>
              <a:t>the </a:t>
            </a:r>
            <a:r>
              <a:rPr lang="en-US" sz="1200" spc="-25" dirty="0" smtClean="0">
                <a:latin typeface="Arial"/>
                <a:cs typeface="Arial"/>
              </a:rPr>
              <a:t>process, especially </a:t>
            </a:r>
            <a:r>
              <a:rPr lang="en-US" sz="1200" spc="-15" dirty="0" smtClean="0">
                <a:latin typeface="Arial"/>
                <a:cs typeface="Arial"/>
              </a:rPr>
              <a:t>if </a:t>
            </a:r>
            <a:r>
              <a:rPr lang="en-US" sz="1200" spc="-30" dirty="0" smtClean="0">
                <a:latin typeface="Arial"/>
                <a:cs typeface="Arial"/>
              </a:rPr>
              <a:t>the </a:t>
            </a:r>
            <a:r>
              <a:rPr lang="en-US" sz="1200" spc="-20" dirty="0" err="1" smtClean="0">
                <a:latin typeface="Arial"/>
                <a:cs typeface="Arial"/>
              </a:rPr>
              <a:t>logData</a:t>
            </a:r>
            <a:r>
              <a:rPr lang="en-US" sz="1200" spc="-20" dirty="0" smtClean="0">
                <a:latin typeface="Arial"/>
                <a:cs typeface="Arial"/>
              </a:rPr>
              <a:t>  </a:t>
            </a:r>
            <a:r>
              <a:rPr lang="en-US" sz="1200" spc="-25" dirty="0" smtClean="0">
                <a:latin typeface="Arial"/>
                <a:cs typeface="Arial"/>
              </a:rPr>
              <a:t>RDD</a:t>
            </a:r>
            <a:r>
              <a:rPr lang="en-US" sz="1200" spc="-5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30" dirty="0" smtClean="0">
                <a:latin typeface="Arial"/>
                <a:cs typeface="Arial"/>
              </a:rPr>
              <a:t>large.</a:t>
            </a:r>
            <a:r>
              <a:rPr lang="en-US" sz="1200" spc="-25" dirty="0" smtClean="0">
                <a:latin typeface="Arial"/>
                <a:cs typeface="Arial"/>
              </a:rPr>
              <a:t> </a:t>
            </a:r>
            <a:r>
              <a:rPr lang="en-US" sz="1200" spc="-30" dirty="0" smtClean="0">
                <a:latin typeface="Arial"/>
                <a:cs typeface="Arial"/>
              </a:rPr>
              <a:t>Finally,</a:t>
            </a:r>
            <a:r>
              <a:rPr lang="en-US" sz="1200" spc="-25" dirty="0" smtClean="0">
                <a:latin typeface="Arial"/>
                <a:cs typeface="Arial"/>
              </a:rPr>
              <a:t> you</a:t>
            </a:r>
            <a:r>
              <a:rPr lang="en-US" sz="1200" spc="-55" dirty="0" smtClean="0">
                <a:latin typeface="Arial"/>
                <a:cs typeface="Arial"/>
              </a:rPr>
              <a:t> </a:t>
            </a:r>
            <a:r>
              <a:rPr lang="en-US" sz="1200" spc="-20" dirty="0" smtClean="0">
                <a:latin typeface="Arial"/>
                <a:cs typeface="Arial"/>
              </a:rPr>
              <a:t>get</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values</a:t>
            </a:r>
            <a:r>
              <a:rPr lang="en-US" sz="1200" spc="-20" dirty="0" smtClean="0">
                <a:latin typeface="Arial"/>
                <a:cs typeface="Arial"/>
              </a:rPr>
              <a:t> 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RDD</a:t>
            </a:r>
            <a:r>
              <a:rPr lang="en-US" sz="1200" spc="-20" dirty="0" smtClean="0">
                <a:latin typeface="Arial"/>
                <a:cs typeface="Arial"/>
              </a:rPr>
              <a:t> </a:t>
            </a:r>
            <a:r>
              <a:rPr lang="en-US" sz="1200" spc="-10" dirty="0" smtClean="0">
                <a:latin typeface="Arial"/>
                <a:cs typeface="Arial"/>
              </a:rPr>
              <a:t>by</a:t>
            </a:r>
            <a:r>
              <a:rPr lang="en-US" sz="1200" spc="-75" dirty="0" smtClean="0">
                <a:latin typeface="Arial"/>
                <a:cs typeface="Arial"/>
              </a:rPr>
              <a:t> </a:t>
            </a:r>
            <a:r>
              <a:rPr lang="en-US" sz="1200" spc="-25" dirty="0" smtClean="0">
                <a:latin typeface="Arial"/>
                <a:cs typeface="Arial"/>
              </a:rPr>
              <a:t>executing</a:t>
            </a:r>
            <a:r>
              <a:rPr lang="en-US" sz="1200" spc="-30" dirty="0" smtClean="0">
                <a:latin typeface="Arial"/>
                <a:cs typeface="Arial"/>
              </a:rPr>
              <a:t> the </a:t>
            </a:r>
            <a:r>
              <a:rPr lang="en-US" sz="1200" spc="-25" dirty="0" smtClean="0">
                <a:latin typeface="Arial"/>
                <a:cs typeface="Arial"/>
              </a:rPr>
              <a:t>count action</a:t>
            </a:r>
            <a:r>
              <a:rPr lang="en-US" sz="1200" spc="-30" dirty="0" smtClean="0">
                <a:latin typeface="Arial"/>
                <a:cs typeface="Arial"/>
              </a:rPr>
              <a:t> </a:t>
            </a:r>
            <a:r>
              <a:rPr lang="en-US" sz="1200" spc="-25" dirty="0" smtClean="0">
                <a:latin typeface="Arial"/>
                <a:cs typeface="Arial"/>
              </a:rPr>
              <a:t>on</a:t>
            </a:r>
            <a:r>
              <a:rPr lang="en-US" sz="1200" spc="-60" dirty="0" smtClean="0">
                <a:latin typeface="Arial"/>
                <a:cs typeface="Arial"/>
              </a:rPr>
              <a:t> </a:t>
            </a:r>
            <a:r>
              <a:rPr lang="en-US" sz="1200" spc="-20" dirty="0" smtClean="0">
                <a:latin typeface="Arial"/>
                <a:cs typeface="Arial"/>
              </a:rPr>
              <a:t>it.  </a:t>
            </a:r>
            <a:r>
              <a:rPr lang="en-US" sz="1200" spc="-25" dirty="0" smtClean="0">
                <a:latin typeface="Arial"/>
                <a:cs typeface="Arial"/>
              </a:rPr>
              <a:t>End </a:t>
            </a:r>
            <a:r>
              <a:rPr lang="en-US" sz="1200" spc="-20" dirty="0" smtClean="0">
                <a:latin typeface="Arial"/>
                <a:cs typeface="Arial"/>
              </a:rPr>
              <a:t>the </a:t>
            </a:r>
            <a:r>
              <a:rPr lang="en-US" sz="1200" spc="-30" dirty="0" smtClean="0">
                <a:latin typeface="Arial"/>
                <a:cs typeface="Arial"/>
              </a:rPr>
              <a:t>program </a:t>
            </a:r>
            <a:r>
              <a:rPr lang="en-US" sz="1200" spc="-10" dirty="0" smtClean="0">
                <a:latin typeface="Arial"/>
                <a:cs typeface="Arial"/>
              </a:rPr>
              <a:t>by </a:t>
            </a:r>
            <a:r>
              <a:rPr lang="en-US" sz="1200" spc="-25" dirty="0" smtClean="0">
                <a:latin typeface="Arial"/>
                <a:cs typeface="Arial"/>
              </a:rPr>
              <a:t>printing </a:t>
            </a:r>
            <a:r>
              <a:rPr lang="en-US" sz="1200" spc="-15" dirty="0" smtClean="0">
                <a:latin typeface="Arial"/>
                <a:cs typeface="Arial"/>
              </a:rPr>
              <a:t>it </a:t>
            </a:r>
            <a:r>
              <a:rPr lang="en-US" sz="1200" spc="-20" dirty="0" smtClean="0">
                <a:latin typeface="Arial"/>
                <a:cs typeface="Arial"/>
              </a:rPr>
              <a:t>out </a:t>
            </a:r>
            <a:r>
              <a:rPr lang="en-US" sz="1200" spc="-30" dirty="0" smtClean="0">
                <a:latin typeface="Arial"/>
                <a:cs typeface="Arial"/>
              </a:rPr>
              <a:t>onto </a:t>
            </a:r>
            <a:r>
              <a:rPr lang="en-US" sz="1200" spc="-20" dirty="0" smtClean="0">
                <a:latin typeface="Arial"/>
                <a:cs typeface="Arial"/>
              </a:rPr>
              <a:t>the</a:t>
            </a:r>
            <a:r>
              <a:rPr lang="en-US" sz="1200" spc="-270" dirty="0" smtClean="0">
                <a:latin typeface="Arial"/>
                <a:cs typeface="Arial"/>
              </a:rPr>
              <a:t> </a:t>
            </a:r>
            <a:r>
              <a:rPr lang="en-US" sz="1200" spc="-30" dirty="0" smtClean="0">
                <a:latin typeface="Arial"/>
                <a:cs typeface="Arial"/>
              </a:rPr>
              <a:t>console.</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43</a:t>
            </a:fld>
            <a:endParaRPr lang="fr-FR"/>
          </a:p>
        </p:txBody>
      </p:sp>
    </p:spTree>
    <p:extLst>
      <p:ext uri="{BB962C8B-B14F-4D97-AF65-F5344CB8AC3E}">
        <p14:creationId xmlns:p14="http://schemas.microsoft.com/office/powerpoint/2010/main" val="2651820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100"/>
              </a:lnSpc>
              <a:spcBef>
                <a:spcPts val="590"/>
              </a:spcBef>
            </a:pPr>
            <a:r>
              <a:rPr lang="en-US" sz="1200" spc="-15" dirty="0" smtClean="0">
                <a:latin typeface="Arial"/>
                <a:cs typeface="Arial"/>
              </a:rPr>
              <a:t>At </a:t>
            </a:r>
            <a:r>
              <a:rPr lang="en-US" sz="1200" spc="-25" dirty="0" smtClean="0">
                <a:latin typeface="Arial"/>
                <a:cs typeface="Arial"/>
              </a:rPr>
              <a:t>this point, </a:t>
            </a:r>
            <a:r>
              <a:rPr lang="en-US" sz="1200" spc="-35" dirty="0" smtClean="0">
                <a:latin typeface="Arial"/>
                <a:cs typeface="Arial"/>
              </a:rPr>
              <a:t>you </a:t>
            </a:r>
            <a:r>
              <a:rPr lang="en-US" sz="1200" spc="-25" dirty="0" smtClean="0">
                <a:latin typeface="Arial"/>
                <a:cs typeface="Arial"/>
              </a:rPr>
              <a:t>should </a:t>
            </a:r>
            <a:r>
              <a:rPr lang="en-US" sz="1200" spc="-15" dirty="0" smtClean="0">
                <a:latin typeface="Arial"/>
                <a:cs typeface="Arial"/>
              </a:rPr>
              <a:t>know </a:t>
            </a:r>
            <a:r>
              <a:rPr lang="en-US" sz="1200" spc="-20" dirty="0" smtClean="0">
                <a:latin typeface="Arial"/>
                <a:cs typeface="Arial"/>
              </a:rPr>
              <a:t>how to </a:t>
            </a:r>
            <a:r>
              <a:rPr lang="en-US" sz="1200" spc="-25" dirty="0" smtClean="0">
                <a:latin typeface="Arial"/>
                <a:cs typeface="Arial"/>
              </a:rPr>
              <a:t>create </a:t>
            </a:r>
            <a:r>
              <a:rPr lang="en-US" sz="1200" spc="-5" dirty="0" smtClean="0">
                <a:latin typeface="Arial"/>
                <a:cs typeface="Arial"/>
              </a:rPr>
              <a:t>a </a:t>
            </a:r>
            <a:r>
              <a:rPr lang="en-US" sz="1200" spc="-25" dirty="0" smtClean="0">
                <a:latin typeface="Arial"/>
                <a:cs typeface="Arial"/>
              </a:rPr>
              <a:t>Spark </a:t>
            </a:r>
            <a:r>
              <a:rPr lang="en-US" sz="1200" spc="-30" dirty="0" smtClean="0">
                <a:latin typeface="Arial"/>
                <a:cs typeface="Arial"/>
              </a:rPr>
              <a:t>application </a:t>
            </a:r>
            <a:r>
              <a:rPr lang="en-US" sz="1200" spc="-25" dirty="0" smtClean="0">
                <a:latin typeface="Arial"/>
                <a:cs typeface="Arial"/>
              </a:rPr>
              <a:t>using </a:t>
            </a:r>
            <a:r>
              <a:rPr lang="en-US" sz="1200" spc="-10" dirty="0" smtClean="0">
                <a:latin typeface="Arial"/>
                <a:cs typeface="Arial"/>
              </a:rPr>
              <a:t>any of </a:t>
            </a:r>
            <a:r>
              <a:rPr lang="en-US" sz="1200" spc="-20" dirty="0" smtClean="0">
                <a:latin typeface="Arial"/>
                <a:cs typeface="Arial"/>
              </a:rPr>
              <a:t>the  </a:t>
            </a:r>
            <a:r>
              <a:rPr lang="en-US" sz="1200" spc="-30" dirty="0" smtClean="0">
                <a:latin typeface="Arial"/>
                <a:cs typeface="Arial"/>
              </a:rPr>
              <a:t>supported </a:t>
            </a:r>
            <a:r>
              <a:rPr lang="en-US" sz="1200" spc="-25" dirty="0" smtClean="0">
                <a:latin typeface="Arial"/>
                <a:cs typeface="Arial"/>
              </a:rPr>
              <a:t>programming </a:t>
            </a:r>
            <a:r>
              <a:rPr lang="en-US" sz="1200" spc="-30" dirty="0" smtClean="0">
                <a:latin typeface="Arial"/>
                <a:cs typeface="Arial"/>
              </a:rPr>
              <a:t>language. </a:t>
            </a:r>
            <a:r>
              <a:rPr lang="en-US" sz="1200" spc="-20" dirty="0" smtClean="0">
                <a:latin typeface="Arial"/>
                <a:cs typeface="Arial"/>
              </a:rPr>
              <a:t>Now </a:t>
            </a:r>
            <a:r>
              <a:rPr lang="en-US" sz="1200" spc="-25" dirty="0" smtClean="0">
                <a:latin typeface="Arial"/>
                <a:cs typeface="Arial"/>
              </a:rPr>
              <a:t>you </a:t>
            </a:r>
            <a:r>
              <a:rPr lang="en-US" sz="1200" spc="-20" dirty="0" smtClean="0">
                <a:latin typeface="Arial"/>
                <a:cs typeface="Arial"/>
              </a:rPr>
              <a:t>get </a:t>
            </a:r>
            <a:r>
              <a:rPr lang="en-US" sz="1200" spc="-5" dirty="0" smtClean="0">
                <a:latin typeface="Arial"/>
                <a:cs typeface="Arial"/>
              </a:rPr>
              <a:t>to </a:t>
            </a:r>
            <a:r>
              <a:rPr lang="en-US" sz="1200" spc="-25" dirty="0" smtClean="0">
                <a:latin typeface="Arial"/>
                <a:cs typeface="Arial"/>
              </a:rPr>
              <a:t>explore </a:t>
            </a:r>
            <a:r>
              <a:rPr lang="en-US" sz="1200" spc="-15" dirty="0" smtClean="0">
                <a:latin typeface="Arial"/>
                <a:cs typeface="Arial"/>
              </a:rPr>
              <a:t>how </a:t>
            </a:r>
            <a:r>
              <a:rPr lang="en-US" sz="1200" spc="-5" dirty="0" smtClean="0">
                <a:latin typeface="Arial"/>
                <a:cs typeface="Arial"/>
              </a:rPr>
              <a:t>to </a:t>
            </a:r>
            <a:r>
              <a:rPr lang="en-US" sz="1200" spc="-20" dirty="0" smtClean="0">
                <a:latin typeface="Arial"/>
                <a:cs typeface="Arial"/>
              </a:rPr>
              <a:t>run </a:t>
            </a:r>
            <a:r>
              <a:rPr lang="en-US" sz="1200" spc="-15" dirty="0" smtClean="0">
                <a:latin typeface="Arial"/>
                <a:cs typeface="Arial"/>
              </a:rPr>
              <a:t>the </a:t>
            </a:r>
            <a:r>
              <a:rPr lang="en-US" sz="1200" spc="-30" dirty="0" smtClean="0">
                <a:latin typeface="Arial"/>
                <a:cs typeface="Arial"/>
              </a:rPr>
              <a:t>application.  </a:t>
            </a:r>
            <a:r>
              <a:rPr lang="en-US" sz="1200" spc="-25" dirty="0" smtClean="0">
                <a:latin typeface="Arial"/>
                <a:cs typeface="Arial"/>
              </a:rPr>
              <a:t>You </a:t>
            </a:r>
            <a:r>
              <a:rPr lang="en-US" sz="1200" spc="-30" dirty="0" smtClean="0">
                <a:latin typeface="Arial"/>
                <a:cs typeface="Arial"/>
              </a:rPr>
              <a:t>will </a:t>
            </a:r>
            <a:r>
              <a:rPr lang="en-US" sz="1200" spc="-25" dirty="0" smtClean="0">
                <a:latin typeface="Arial"/>
                <a:cs typeface="Arial"/>
              </a:rPr>
              <a:t>need </a:t>
            </a:r>
            <a:r>
              <a:rPr lang="en-US" sz="1200" spc="-20" dirty="0" smtClean="0">
                <a:latin typeface="Arial"/>
                <a:cs typeface="Arial"/>
              </a:rPr>
              <a:t>to first </a:t>
            </a:r>
            <a:r>
              <a:rPr lang="en-US" sz="1200" spc="-30" dirty="0" smtClean="0">
                <a:latin typeface="Arial"/>
                <a:cs typeface="Arial"/>
              </a:rPr>
              <a:t>define </a:t>
            </a:r>
            <a:r>
              <a:rPr lang="en-US" sz="1200" spc="-15" dirty="0" smtClean="0">
                <a:latin typeface="Arial"/>
                <a:cs typeface="Arial"/>
              </a:rPr>
              <a:t>the </a:t>
            </a:r>
            <a:r>
              <a:rPr lang="en-US" sz="1200" spc="-30" dirty="0" smtClean="0">
                <a:latin typeface="Arial"/>
                <a:cs typeface="Arial"/>
              </a:rPr>
              <a:t>dependencies. </a:t>
            </a:r>
            <a:r>
              <a:rPr lang="en-US" sz="1200" spc="-20" dirty="0" smtClean="0">
                <a:latin typeface="Arial"/>
                <a:cs typeface="Arial"/>
              </a:rPr>
              <a:t>Then </a:t>
            </a:r>
            <a:r>
              <a:rPr lang="en-US" sz="1200" spc="-25" dirty="0" smtClean="0">
                <a:latin typeface="Arial"/>
                <a:cs typeface="Arial"/>
              </a:rPr>
              <a:t>you have </a:t>
            </a:r>
            <a:r>
              <a:rPr lang="en-US" sz="1200" spc="-20" dirty="0" smtClean="0">
                <a:latin typeface="Arial"/>
                <a:cs typeface="Arial"/>
              </a:rPr>
              <a:t>to </a:t>
            </a:r>
            <a:r>
              <a:rPr lang="en-US" sz="1200" spc="-25" dirty="0" smtClean="0">
                <a:latin typeface="Arial"/>
                <a:cs typeface="Arial"/>
              </a:rPr>
              <a:t>package </a:t>
            </a:r>
            <a:r>
              <a:rPr lang="en-US" sz="1200" spc="-20" dirty="0" smtClean="0">
                <a:latin typeface="Arial"/>
                <a:cs typeface="Arial"/>
              </a:rPr>
              <a:t>the  </a:t>
            </a:r>
            <a:r>
              <a:rPr lang="en-US" sz="1200" spc="-30" dirty="0" smtClean="0">
                <a:latin typeface="Arial"/>
                <a:cs typeface="Arial"/>
              </a:rPr>
              <a:t>application together </a:t>
            </a:r>
            <a:r>
              <a:rPr lang="en-US" sz="1200" spc="-25" dirty="0" smtClean="0">
                <a:latin typeface="Arial"/>
                <a:cs typeface="Arial"/>
              </a:rPr>
              <a:t>using system </a:t>
            </a:r>
            <a:r>
              <a:rPr lang="en-US" sz="1200" spc="-30" dirty="0" smtClean="0">
                <a:latin typeface="Arial"/>
                <a:cs typeface="Arial"/>
              </a:rPr>
              <a:t>build </a:t>
            </a:r>
            <a:r>
              <a:rPr lang="en-US" sz="1200" spc="-25" dirty="0" smtClean="0">
                <a:latin typeface="Arial"/>
                <a:cs typeface="Arial"/>
              </a:rPr>
              <a:t>tools </a:t>
            </a:r>
            <a:r>
              <a:rPr lang="en-US" sz="1200" spc="-20" dirty="0" smtClean="0">
                <a:latin typeface="Arial"/>
                <a:cs typeface="Arial"/>
              </a:rPr>
              <a:t>such </a:t>
            </a:r>
            <a:r>
              <a:rPr lang="en-US" sz="1200" spc="-25" dirty="0" smtClean="0">
                <a:latin typeface="Arial"/>
                <a:cs typeface="Arial"/>
              </a:rPr>
              <a:t>as Ant, </a:t>
            </a:r>
            <a:r>
              <a:rPr lang="en-US" sz="1200" spc="-25" dirty="0" err="1" smtClean="0">
                <a:latin typeface="Arial"/>
                <a:cs typeface="Arial"/>
              </a:rPr>
              <a:t>sbt</a:t>
            </a:r>
            <a:r>
              <a:rPr lang="en-US" sz="1200" spc="-25" dirty="0" smtClean="0">
                <a:latin typeface="Arial"/>
                <a:cs typeface="Arial"/>
              </a:rPr>
              <a:t>, </a:t>
            </a:r>
            <a:r>
              <a:rPr lang="en-US" sz="1200" spc="-20" dirty="0" smtClean="0">
                <a:latin typeface="Arial"/>
                <a:cs typeface="Arial"/>
              </a:rPr>
              <a:t>or </a:t>
            </a:r>
            <a:r>
              <a:rPr lang="en-US" sz="1200" spc="-30" dirty="0" smtClean="0">
                <a:latin typeface="Arial"/>
                <a:cs typeface="Arial"/>
              </a:rPr>
              <a:t>Maven. </a:t>
            </a:r>
            <a:r>
              <a:rPr lang="en-US" sz="1200" spc="-20" dirty="0" smtClean="0">
                <a:latin typeface="Arial"/>
                <a:cs typeface="Arial"/>
              </a:rPr>
              <a:t>The </a:t>
            </a:r>
            <a:r>
              <a:rPr lang="en-US" sz="1200" spc="-25" dirty="0" smtClean="0">
                <a:latin typeface="Arial"/>
                <a:cs typeface="Arial"/>
              </a:rPr>
              <a:t>examples  here </a:t>
            </a:r>
            <a:r>
              <a:rPr lang="en-US" sz="1200" spc="-15" dirty="0" smtClean="0">
                <a:latin typeface="Arial"/>
                <a:cs typeface="Arial"/>
              </a:rPr>
              <a:t>show how </a:t>
            </a:r>
            <a:r>
              <a:rPr lang="en-US" sz="1200" spc="-25" dirty="0" smtClean="0">
                <a:latin typeface="Arial"/>
                <a:cs typeface="Arial"/>
              </a:rPr>
              <a:t>you </a:t>
            </a:r>
            <a:r>
              <a:rPr lang="en-US" sz="1200" spc="-30" dirty="0" smtClean="0">
                <a:latin typeface="Arial"/>
                <a:cs typeface="Arial"/>
              </a:rPr>
              <a:t>would </a:t>
            </a:r>
            <a:r>
              <a:rPr lang="en-US" sz="1200" spc="-25" dirty="0" smtClean="0">
                <a:latin typeface="Arial"/>
                <a:cs typeface="Arial"/>
              </a:rPr>
              <a:t>do </a:t>
            </a:r>
            <a:r>
              <a:rPr lang="en-US" sz="1200" spc="-15" dirty="0" smtClean="0">
                <a:latin typeface="Arial"/>
                <a:cs typeface="Arial"/>
              </a:rPr>
              <a:t>it </a:t>
            </a:r>
            <a:r>
              <a:rPr lang="en-US" sz="1200" spc="-25" dirty="0" smtClean="0">
                <a:latin typeface="Arial"/>
                <a:cs typeface="Arial"/>
              </a:rPr>
              <a:t>using various tools. You </a:t>
            </a:r>
            <a:r>
              <a:rPr lang="en-US" sz="1200" spc="-15" dirty="0" smtClean="0">
                <a:latin typeface="Arial"/>
                <a:cs typeface="Arial"/>
              </a:rPr>
              <a:t>can </a:t>
            </a:r>
            <a:r>
              <a:rPr lang="en-US" sz="1200" spc="-25" dirty="0" smtClean="0">
                <a:latin typeface="Arial"/>
                <a:cs typeface="Arial"/>
              </a:rPr>
              <a:t>use </a:t>
            </a:r>
            <a:r>
              <a:rPr lang="en-US" sz="1200" spc="-20" dirty="0" smtClean="0">
                <a:latin typeface="Arial"/>
                <a:cs typeface="Arial"/>
              </a:rPr>
              <a:t>any </a:t>
            </a:r>
            <a:r>
              <a:rPr lang="en-US" sz="1200" spc="-30" dirty="0" smtClean="0">
                <a:latin typeface="Arial"/>
                <a:cs typeface="Arial"/>
              </a:rPr>
              <a:t>tool for </a:t>
            </a:r>
            <a:r>
              <a:rPr lang="en-US" sz="1200" spc="-20" dirty="0" smtClean="0">
                <a:latin typeface="Arial"/>
                <a:cs typeface="Arial"/>
              </a:rPr>
              <a:t>any </a:t>
            </a:r>
            <a:r>
              <a:rPr lang="en-US" sz="1200" spc="-10" dirty="0" smtClean="0">
                <a:latin typeface="Arial"/>
                <a:cs typeface="Arial"/>
              </a:rPr>
              <a:t>of </a:t>
            </a:r>
            <a:r>
              <a:rPr lang="en-US" sz="1200" spc="-25" dirty="0" smtClean="0">
                <a:latin typeface="Arial"/>
                <a:cs typeface="Arial"/>
              </a:rPr>
              <a:t>the  </a:t>
            </a:r>
            <a:r>
              <a:rPr lang="en-US" sz="1200" spc="-30" dirty="0" smtClean="0">
                <a:latin typeface="Arial"/>
                <a:cs typeface="Arial"/>
              </a:rPr>
              <a:t>programming </a:t>
            </a:r>
            <a:r>
              <a:rPr lang="en-US" sz="1200" spc="-25" dirty="0" smtClean="0">
                <a:latin typeface="Arial"/>
                <a:cs typeface="Arial"/>
              </a:rPr>
              <a:t>languages. </a:t>
            </a:r>
            <a:r>
              <a:rPr lang="en-US" sz="1200" spc="-20" dirty="0" smtClean="0">
                <a:latin typeface="Arial"/>
                <a:cs typeface="Arial"/>
              </a:rPr>
              <a:t>For </a:t>
            </a:r>
            <a:r>
              <a:rPr lang="en-US" sz="1200" spc="-25" dirty="0" smtClean="0">
                <a:latin typeface="Arial"/>
                <a:cs typeface="Arial"/>
              </a:rPr>
              <a:t>Scala, </a:t>
            </a:r>
            <a:r>
              <a:rPr lang="en-US" sz="1200" spc="-15" dirty="0" smtClean="0">
                <a:latin typeface="Arial"/>
                <a:cs typeface="Arial"/>
              </a:rPr>
              <a:t>the </a:t>
            </a:r>
            <a:r>
              <a:rPr lang="en-US" sz="1200" spc="-30" dirty="0" smtClean="0">
                <a:latin typeface="Arial"/>
                <a:cs typeface="Arial"/>
              </a:rPr>
              <a:t>example </a:t>
            </a:r>
            <a:r>
              <a:rPr lang="en-US" sz="1200" spc="-15" dirty="0" smtClean="0">
                <a:latin typeface="Arial"/>
                <a:cs typeface="Arial"/>
              </a:rPr>
              <a:t>is </a:t>
            </a:r>
            <a:r>
              <a:rPr lang="en-US" sz="1200" spc="-25" dirty="0" smtClean="0">
                <a:latin typeface="Arial"/>
                <a:cs typeface="Arial"/>
              </a:rPr>
              <a:t>shown using </a:t>
            </a:r>
            <a:r>
              <a:rPr lang="en-US" sz="1200" spc="-30" dirty="0" err="1" smtClean="0">
                <a:latin typeface="Arial"/>
                <a:cs typeface="Arial"/>
              </a:rPr>
              <a:t>sbt</a:t>
            </a:r>
            <a:r>
              <a:rPr lang="en-US" sz="1200" spc="-30" dirty="0" smtClean="0">
                <a:latin typeface="Arial"/>
                <a:cs typeface="Arial"/>
              </a:rPr>
              <a:t>, </a:t>
            </a:r>
            <a:r>
              <a:rPr lang="en-US" sz="1200" spc="-20" dirty="0" smtClean="0">
                <a:latin typeface="Arial"/>
                <a:cs typeface="Arial"/>
              </a:rPr>
              <a:t>so </a:t>
            </a:r>
            <a:r>
              <a:rPr lang="en-US" sz="1200" spc="-25" dirty="0" smtClean="0">
                <a:latin typeface="Arial"/>
                <a:cs typeface="Arial"/>
              </a:rPr>
              <a:t>you would  </a:t>
            </a:r>
            <a:r>
              <a:rPr lang="en-US" sz="1200" spc="-30" dirty="0" smtClean="0">
                <a:latin typeface="Arial"/>
                <a:cs typeface="Arial"/>
              </a:rPr>
              <a:t>have </a:t>
            </a:r>
            <a:r>
              <a:rPr lang="en-US" sz="1200" spc="-5" dirty="0" smtClean="0">
                <a:latin typeface="Arial"/>
                <a:cs typeface="Arial"/>
              </a:rPr>
              <a:t>a </a:t>
            </a:r>
            <a:r>
              <a:rPr lang="en-US" sz="1200" spc="-25" dirty="0" err="1" smtClean="0">
                <a:latin typeface="Arial"/>
                <a:cs typeface="Arial"/>
              </a:rPr>
              <a:t>simple.sbt</a:t>
            </a:r>
            <a:r>
              <a:rPr lang="en-US" sz="1200" spc="-25" dirty="0" smtClean="0">
                <a:latin typeface="Arial"/>
                <a:cs typeface="Arial"/>
              </a:rPr>
              <a:t> </a:t>
            </a:r>
            <a:r>
              <a:rPr lang="en-US" sz="1200" spc="-20" dirty="0" smtClean="0">
                <a:latin typeface="Arial"/>
                <a:cs typeface="Arial"/>
              </a:rPr>
              <a:t>file. In </a:t>
            </a:r>
            <a:r>
              <a:rPr lang="en-US" sz="1200" spc="-25" dirty="0" smtClean="0">
                <a:latin typeface="Arial"/>
                <a:cs typeface="Arial"/>
              </a:rPr>
              <a:t>Java, </a:t>
            </a:r>
            <a:r>
              <a:rPr lang="en-US" sz="1200" spc="-15" dirty="0" smtClean="0">
                <a:latin typeface="Arial"/>
                <a:cs typeface="Arial"/>
              </a:rPr>
              <a:t>the </a:t>
            </a:r>
            <a:r>
              <a:rPr lang="en-US" sz="1200" spc="-25" dirty="0" smtClean="0">
                <a:latin typeface="Arial"/>
                <a:cs typeface="Arial"/>
              </a:rPr>
              <a:t>example shows </a:t>
            </a:r>
            <a:r>
              <a:rPr lang="en-US" sz="1200" spc="-30" dirty="0" smtClean="0">
                <a:latin typeface="Arial"/>
                <a:cs typeface="Arial"/>
              </a:rPr>
              <a:t>using Maven </a:t>
            </a:r>
            <a:r>
              <a:rPr lang="en-US" sz="1200" spc="-20" dirty="0" smtClean="0">
                <a:latin typeface="Arial"/>
                <a:cs typeface="Arial"/>
              </a:rPr>
              <a:t>so </a:t>
            </a:r>
            <a:r>
              <a:rPr lang="en-US" sz="1200" spc="-25" dirty="0" smtClean="0">
                <a:latin typeface="Arial"/>
                <a:cs typeface="Arial"/>
              </a:rPr>
              <a:t>you </a:t>
            </a:r>
            <a:r>
              <a:rPr lang="en-US" sz="1200" spc="-30" dirty="0" smtClean="0">
                <a:latin typeface="Arial"/>
                <a:cs typeface="Arial"/>
              </a:rPr>
              <a:t>would </a:t>
            </a:r>
            <a:r>
              <a:rPr lang="en-US" sz="1200" spc="-25" dirty="0" smtClean="0">
                <a:latin typeface="Arial"/>
                <a:cs typeface="Arial"/>
              </a:rPr>
              <a:t>have </a:t>
            </a:r>
            <a:r>
              <a:rPr lang="en-US" sz="1200" spc="-20" dirty="0" smtClean="0">
                <a:latin typeface="Arial"/>
                <a:cs typeface="Arial"/>
              </a:rPr>
              <a:t>the  </a:t>
            </a:r>
            <a:r>
              <a:rPr lang="en-US" sz="1200" spc="-25" dirty="0" smtClean="0">
                <a:latin typeface="Arial"/>
                <a:cs typeface="Arial"/>
              </a:rPr>
              <a:t>pom.xml file. </a:t>
            </a:r>
            <a:r>
              <a:rPr lang="en-US" sz="1200" spc="-20" dirty="0" smtClean="0">
                <a:latin typeface="Arial"/>
                <a:cs typeface="Arial"/>
              </a:rPr>
              <a:t>In </a:t>
            </a:r>
            <a:r>
              <a:rPr lang="en-US" sz="1200" spc="-25" dirty="0" smtClean="0">
                <a:latin typeface="Arial"/>
                <a:cs typeface="Arial"/>
              </a:rPr>
              <a:t>Python, </a:t>
            </a:r>
            <a:r>
              <a:rPr lang="en-US" sz="1200" spc="-15" dirty="0" smtClean="0">
                <a:latin typeface="Arial"/>
                <a:cs typeface="Arial"/>
              </a:rPr>
              <a:t>if </a:t>
            </a:r>
            <a:r>
              <a:rPr lang="en-US" sz="1200" spc="-35" dirty="0" smtClean="0">
                <a:latin typeface="Arial"/>
                <a:cs typeface="Arial"/>
              </a:rPr>
              <a:t>you </a:t>
            </a:r>
            <a:r>
              <a:rPr lang="en-US" sz="1200" spc="-25" dirty="0" smtClean="0">
                <a:latin typeface="Arial"/>
                <a:cs typeface="Arial"/>
              </a:rPr>
              <a:t>need </a:t>
            </a:r>
            <a:r>
              <a:rPr lang="en-US" sz="1200" spc="-20" dirty="0" smtClean="0">
                <a:latin typeface="Arial"/>
                <a:cs typeface="Arial"/>
              </a:rPr>
              <a:t>to </a:t>
            </a:r>
            <a:r>
              <a:rPr lang="en-US" sz="1200" spc="-25" dirty="0" smtClean="0">
                <a:latin typeface="Arial"/>
                <a:cs typeface="Arial"/>
              </a:rPr>
              <a:t>have </a:t>
            </a:r>
            <a:r>
              <a:rPr lang="en-US" sz="1200" spc="-30" dirty="0" smtClean="0">
                <a:latin typeface="Arial"/>
                <a:cs typeface="Arial"/>
              </a:rPr>
              <a:t>dependencies </a:t>
            </a:r>
            <a:r>
              <a:rPr lang="en-US" sz="1200" spc="-20" dirty="0" smtClean="0">
                <a:latin typeface="Arial"/>
                <a:cs typeface="Arial"/>
              </a:rPr>
              <a:t>that </a:t>
            </a:r>
            <a:r>
              <a:rPr lang="en-US" sz="1200" spc="-30" dirty="0" smtClean="0">
                <a:latin typeface="Arial"/>
                <a:cs typeface="Arial"/>
              </a:rPr>
              <a:t>requires </a:t>
            </a:r>
            <a:r>
              <a:rPr lang="en-US" sz="1200" spc="-25" dirty="0" smtClean="0">
                <a:latin typeface="Arial"/>
                <a:cs typeface="Arial"/>
              </a:rPr>
              <a:t>third </a:t>
            </a:r>
            <a:r>
              <a:rPr lang="en-US" sz="1200" spc="-20" dirty="0" smtClean="0">
                <a:latin typeface="Arial"/>
                <a:cs typeface="Arial"/>
              </a:rPr>
              <a:t>party  </a:t>
            </a:r>
            <a:r>
              <a:rPr lang="en-US" sz="1200" spc="-30" dirty="0" smtClean="0">
                <a:latin typeface="Arial"/>
                <a:cs typeface="Arial"/>
              </a:rPr>
              <a:t>libraries, </a:t>
            </a:r>
            <a:r>
              <a:rPr lang="en-US" sz="1200" spc="-25" dirty="0" smtClean="0">
                <a:latin typeface="Arial"/>
                <a:cs typeface="Arial"/>
              </a:rPr>
              <a:t>then you </a:t>
            </a:r>
            <a:r>
              <a:rPr lang="en-US" sz="1200" spc="-15" dirty="0" smtClean="0">
                <a:latin typeface="Arial"/>
                <a:cs typeface="Arial"/>
              </a:rPr>
              <a:t>can use </a:t>
            </a:r>
            <a:r>
              <a:rPr lang="en-US" sz="1200" spc="-20" dirty="0" smtClean="0">
                <a:latin typeface="Arial"/>
                <a:cs typeface="Arial"/>
              </a:rPr>
              <a:t>the </a:t>
            </a:r>
            <a:r>
              <a:rPr lang="en-US" sz="1200" spc="-25" dirty="0" smtClean="0">
                <a:latin typeface="Arial"/>
                <a:cs typeface="Arial"/>
              </a:rPr>
              <a:t>-</a:t>
            </a:r>
            <a:r>
              <a:rPr lang="en-US" sz="1200" spc="-25" dirty="0" err="1" smtClean="0">
                <a:latin typeface="Arial"/>
                <a:cs typeface="Arial"/>
              </a:rPr>
              <a:t>py</a:t>
            </a:r>
            <a:r>
              <a:rPr lang="en-US" sz="1200" spc="-25" dirty="0" smtClean="0">
                <a:latin typeface="Arial"/>
                <a:cs typeface="Arial"/>
              </a:rPr>
              <a:t>-files argument </a:t>
            </a:r>
            <a:r>
              <a:rPr lang="en-US" sz="1200" spc="-20" dirty="0" smtClean="0">
                <a:latin typeface="Arial"/>
                <a:cs typeface="Arial"/>
              </a:rPr>
              <a:t>to </a:t>
            </a:r>
            <a:r>
              <a:rPr lang="en-US" sz="1200" spc="-30" dirty="0" smtClean="0">
                <a:latin typeface="Arial"/>
                <a:cs typeface="Arial"/>
              </a:rPr>
              <a:t>handle</a:t>
            </a:r>
            <a:r>
              <a:rPr lang="en-US" sz="1200" spc="-280" dirty="0" smtClean="0">
                <a:latin typeface="Arial"/>
                <a:cs typeface="Arial"/>
              </a:rPr>
              <a:t> </a:t>
            </a:r>
            <a:r>
              <a:rPr lang="en-US" sz="1200" spc="-20" dirty="0" smtClean="0">
                <a:latin typeface="Arial"/>
                <a:cs typeface="Arial"/>
              </a:rPr>
              <a:t>that.</a:t>
            </a:r>
            <a:endParaRPr lang="en-US" sz="1200" dirty="0" smtClean="0">
              <a:latin typeface="Arial"/>
              <a:cs typeface="Arial"/>
            </a:endParaRPr>
          </a:p>
          <a:p>
            <a:pPr marL="12700" marR="22225">
              <a:lnSpc>
                <a:spcPts val="1610"/>
              </a:lnSpc>
              <a:spcBef>
                <a:spcPts val="645"/>
              </a:spcBef>
            </a:pPr>
            <a:r>
              <a:rPr lang="en-US" sz="1200" spc="-30" dirty="0" smtClean="0">
                <a:latin typeface="Arial"/>
                <a:cs typeface="Arial"/>
              </a:rPr>
              <a:t>Again,</a:t>
            </a:r>
            <a:r>
              <a:rPr lang="en-US" sz="1200" spc="-55" dirty="0" smtClean="0">
                <a:latin typeface="Arial"/>
                <a:cs typeface="Arial"/>
              </a:rPr>
              <a:t> </a:t>
            </a:r>
            <a:r>
              <a:rPr lang="en-US" sz="1200" spc="-20" dirty="0" smtClean="0">
                <a:latin typeface="Arial"/>
                <a:cs typeface="Arial"/>
              </a:rPr>
              <a:t>shown</a:t>
            </a:r>
            <a:r>
              <a:rPr lang="en-US" sz="1200" spc="-55" dirty="0" smtClean="0">
                <a:latin typeface="Arial"/>
                <a:cs typeface="Arial"/>
              </a:rPr>
              <a:t> </a:t>
            </a:r>
            <a:r>
              <a:rPr lang="en-US" sz="1200" spc="-25" dirty="0" smtClean="0">
                <a:latin typeface="Arial"/>
                <a:cs typeface="Arial"/>
              </a:rPr>
              <a:t>here</a:t>
            </a:r>
            <a:r>
              <a:rPr lang="en-US" sz="1200" spc="-3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examples</a:t>
            </a:r>
            <a:r>
              <a:rPr lang="en-US" sz="1200" spc="-20" dirty="0" smtClean="0">
                <a:latin typeface="Arial"/>
                <a:cs typeface="Arial"/>
              </a:rPr>
              <a:t> of</a:t>
            </a:r>
            <a:r>
              <a:rPr lang="en-US" sz="1200" spc="-25" dirty="0" smtClean="0">
                <a:latin typeface="Arial"/>
                <a:cs typeface="Arial"/>
              </a:rPr>
              <a:t> </a:t>
            </a:r>
            <a:r>
              <a:rPr lang="en-US" sz="1200" spc="-30" dirty="0" smtClean="0">
                <a:latin typeface="Arial"/>
                <a:cs typeface="Arial"/>
              </a:rPr>
              <a:t>what </a:t>
            </a:r>
            <a:r>
              <a:rPr lang="en-US" sz="1200" spc="-5" dirty="0" smtClean="0">
                <a:latin typeface="Arial"/>
                <a:cs typeface="Arial"/>
              </a:rPr>
              <a:t>a</a:t>
            </a:r>
            <a:r>
              <a:rPr lang="en-US" sz="1200" spc="-55" dirty="0" smtClean="0">
                <a:latin typeface="Arial"/>
                <a:cs typeface="Arial"/>
              </a:rPr>
              <a:t> </a:t>
            </a:r>
            <a:r>
              <a:rPr lang="en-US" sz="1200" spc="-25" dirty="0" smtClean="0">
                <a:latin typeface="Arial"/>
                <a:cs typeface="Arial"/>
              </a:rPr>
              <a:t>typical</a:t>
            </a:r>
            <a:r>
              <a:rPr lang="en-US" sz="1200" spc="-50" dirty="0" smtClean="0">
                <a:latin typeface="Arial"/>
                <a:cs typeface="Arial"/>
              </a:rPr>
              <a:t> </a:t>
            </a:r>
            <a:r>
              <a:rPr lang="en-US" sz="1200" spc="-25" dirty="0" smtClean="0">
                <a:latin typeface="Arial"/>
                <a:cs typeface="Arial"/>
              </a:rPr>
              <a:t>directory</a:t>
            </a:r>
            <a:r>
              <a:rPr lang="en-US" sz="1200" spc="-75" dirty="0" smtClean="0">
                <a:latin typeface="Arial"/>
                <a:cs typeface="Arial"/>
              </a:rPr>
              <a:t> </a:t>
            </a:r>
            <a:r>
              <a:rPr lang="en-US" sz="1200" spc="-25" dirty="0" smtClean="0">
                <a:latin typeface="Arial"/>
                <a:cs typeface="Arial"/>
              </a:rPr>
              <a:t>structure</a:t>
            </a:r>
            <a:r>
              <a:rPr lang="en-US" sz="1200" spc="-30" dirty="0" smtClean="0">
                <a:latin typeface="Arial"/>
                <a:cs typeface="Arial"/>
              </a:rPr>
              <a:t> would</a:t>
            </a:r>
            <a:r>
              <a:rPr lang="en-US" sz="1200" spc="-55" dirty="0" smtClean="0">
                <a:latin typeface="Arial"/>
                <a:cs typeface="Arial"/>
              </a:rPr>
              <a:t> </a:t>
            </a:r>
            <a:r>
              <a:rPr lang="en-US" sz="1200" spc="-25" dirty="0" smtClean="0">
                <a:latin typeface="Arial"/>
                <a:cs typeface="Arial"/>
              </a:rPr>
              <a:t>look </a:t>
            </a:r>
            <a:r>
              <a:rPr lang="en-US" sz="1200" spc="-15" dirty="0" smtClean="0">
                <a:latin typeface="Arial"/>
                <a:cs typeface="Arial"/>
              </a:rPr>
              <a:t>like</a:t>
            </a:r>
            <a:r>
              <a:rPr lang="en-US" sz="1200" spc="-55" dirty="0" smtClean="0">
                <a:latin typeface="Arial"/>
                <a:cs typeface="Arial"/>
              </a:rPr>
              <a:t> </a:t>
            </a:r>
            <a:r>
              <a:rPr lang="en-US" sz="1200" spc="-25" dirty="0" smtClean="0">
                <a:latin typeface="Arial"/>
                <a:cs typeface="Arial"/>
              </a:rPr>
              <a:t>for  the </a:t>
            </a:r>
            <a:r>
              <a:rPr lang="en-US" sz="1200" spc="-20" dirty="0" smtClean="0">
                <a:latin typeface="Arial"/>
                <a:cs typeface="Arial"/>
              </a:rPr>
              <a:t>tool that </a:t>
            </a:r>
            <a:r>
              <a:rPr lang="en-US" sz="1200" spc="-35" dirty="0" smtClean="0">
                <a:latin typeface="Arial"/>
                <a:cs typeface="Arial"/>
              </a:rPr>
              <a:t>you</a:t>
            </a:r>
            <a:r>
              <a:rPr lang="en-US" sz="1200" spc="-95" dirty="0" smtClean="0">
                <a:latin typeface="Arial"/>
                <a:cs typeface="Arial"/>
              </a:rPr>
              <a:t> </a:t>
            </a:r>
            <a:r>
              <a:rPr lang="en-US" sz="1200" spc="-30" dirty="0" smtClean="0">
                <a:latin typeface="Arial"/>
                <a:cs typeface="Arial"/>
              </a:rPr>
              <a:t>choose.</a:t>
            </a:r>
            <a:endParaRPr lang="en-US" sz="1200" dirty="0" smtClean="0">
              <a:latin typeface="Arial"/>
              <a:cs typeface="Arial"/>
            </a:endParaRPr>
          </a:p>
          <a:p>
            <a:pPr marL="12700" marR="56515">
              <a:lnSpc>
                <a:spcPts val="1610"/>
              </a:lnSpc>
              <a:spcBef>
                <a:spcPts val="600"/>
              </a:spcBef>
            </a:pPr>
            <a:r>
              <a:rPr lang="en-US" sz="1200" spc="-30" dirty="0" smtClean="0">
                <a:latin typeface="Arial"/>
                <a:cs typeface="Arial"/>
              </a:rPr>
              <a:t>Finally, </a:t>
            </a:r>
            <a:r>
              <a:rPr lang="en-US" sz="1200" spc="-25" dirty="0" smtClean="0">
                <a:latin typeface="Arial"/>
                <a:cs typeface="Arial"/>
              </a:rPr>
              <a:t>once you </a:t>
            </a:r>
            <a:r>
              <a:rPr lang="en-US" sz="1200" spc="-30" dirty="0" smtClean="0">
                <a:latin typeface="Arial"/>
                <a:cs typeface="Arial"/>
              </a:rPr>
              <a:t>have </a:t>
            </a:r>
            <a:r>
              <a:rPr lang="en-US" sz="1200" spc="-20" dirty="0" smtClean="0">
                <a:latin typeface="Arial"/>
                <a:cs typeface="Arial"/>
              </a:rPr>
              <a:t>the JAR </a:t>
            </a:r>
            <a:r>
              <a:rPr lang="en-US" sz="1200" spc="-25" dirty="0" smtClean="0">
                <a:latin typeface="Arial"/>
                <a:cs typeface="Arial"/>
              </a:rPr>
              <a:t>packaged </a:t>
            </a:r>
            <a:r>
              <a:rPr lang="en-US" sz="1200" spc="-30" dirty="0" smtClean="0">
                <a:latin typeface="Arial"/>
                <a:cs typeface="Arial"/>
              </a:rPr>
              <a:t>created, run the </a:t>
            </a:r>
            <a:r>
              <a:rPr lang="en-US" sz="1200" spc="-25" dirty="0" smtClean="0">
                <a:latin typeface="Arial"/>
                <a:cs typeface="Arial"/>
              </a:rPr>
              <a:t>spark-submit </a:t>
            </a:r>
            <a:r>
              <a:rPr lang="en-US" sz="1200" spc="-5" dirty="0" smtClean="0">
                <a:latin typeface="Arial"/>
                <a:cs typeface="Arial"/>
              </a:rPr>
              <a:t>to </a:t>
            </a:r>
            <a:r>
              <a:rPr lang="en-US" sz="1200" spc="-25" dirty="0" smtClean="0">
                <a:latin typeface="Arial"/>
                <a:cs typeface="Arial"/>
              </a:rPr>
              <a:t>execute </a:t>
            </a:r>
            <a:r>
              <a:rPr lang="en-US" sz="1200" spc="-20" dirty="0" smtClean="0">
                <a:latin typeface="Arial"/>
                <a:cs typeface="Arial"/>
              </a:rPr>
              <a:t>the  </a:t>
            </a:r>
            <a:r>
              <a:rPr lang="en-US" sz="1200" spc="-30" dirty="0" smtClean="0">
                <a:latin typeface="Arial"/>
                <a:cs typeface="Arial"/>
              </a:rPr>
              <a:t>application:</a:t>
            </a:r>
            <a:endParaRPr lang="en-US" sz="1200" dirty="0" smtClean="0">
              <a:latin typeface="Arial"/>
              <a:cs typeface="Arial"/>
            </a:endParaRPr>
          </a:p>
          <a:p>
            <a:pPr marL="586105" indent="-344805">
              <a:lnSpc>
                <a:spcPct val="100000"/>
              </a:lnSpc>
              <a:spcBef>
                <a:spcPts val="590"/>
              </a:spcBef>
              <a:buFont typeface="Symbol"/>
              <a:buChar char=""/>
              <a:tabLst>
                <a:tab pos="586105" algn="l"/>
                <a:tab pos="586740" algn="l"/>
              </a:tabLst>
            </a:pPr>
            <a:r>
              <a:rPr lang="en-US" sz="1200" spc="-30" dirty="0" smtClean="0">
                <a:latin typeface="Arial"/>
                <a:cs typeface="Arial"/>
              </a:rPr>
              <a:t>Scala:</a:t>
            </a:r>
            <a:r>
              <a:rPr lang="en-US" sz="1200" spc="-60" dirty="0" smtClean="0">
                <a:latin typeface="Arial"/>
                <a:cs typeface="Arial"/>
              </a:rPr>
              <a:t> </a:t>
            </a:r>
            <a:r>
              <a:rPr lang="en-US" sz="1200" spc="-15" dirty="0" err="1" smtClean="0">
                <a:latin typeface="Arial"/>
                <a:cs typeface="Arial"/>
              </a:rPr>
              <a:t>sbt</a:t>
            </a:r>
            <a:endParaRPr lang="en-US" sz="1200" dirty="0" smtClean="0">
              <a:latin typeface="Arial"/>
              <a:cs typeface="Arial"/>
            </a:endParaRPr>
          </a:p>
          <a:p>
            <a:pPr marL="586105" indent="-344805">
              <a:lnSpc>
                <a:spcPct val="100000"/>
              </a:lnSpc>
              <a:spcBef>
                <a:spcPts val="625"/>
              </a:spcBef>
              <a:buFont typeface="Symbol"/>
              <a:buChar char=""/>
              <a:tabLst>
                <a:tab pos="586105" algn="l"/>
                <a:tab pos="586740" algn="l"/>
              </a:tabLst>
            </a:pPr>
            <a:r>
              <a:rPr lang="en-US" sz="1200" spc="-30" dirty="0" smtClean="0">
                <a:latin typeface="Arial"/>
                <a:cs typeface="Arial"/>
              </a:rPr>
              <a:t>Java:</a:t>
            </a:r>
            <a:r>
              <a:rPr lang="en-US" sz="1200" spc="-60" dirty="0" smtClean="0">
                <a:latin typeface="Arial"/>
                <a:cs typeface="Arial"/>
              </a:rPr>
              <a:t> </a:t>
            </a:r>
            <a:r>
              <a:rPr lang="en-US" sz="1200" spc="-25" dirty="0" err="1" smtClean="0">
                <a:latin typeface="Arial"/>
                <a:cs typeface="Arial"/>
              </a:rPr>
              <a:t>mvn</a:t>
            </a:r>
            <a:endParaRPr lang="en-US" sz="1200" dirty="0" smtClean="0">
              <a:latin typeface="Arial"/>
              <a:cs typeface="Arial"/>
            </a:endParaRPr>
          </a:p>
          <a:p>
            <a:pPr marL="586105" indent="-344805">
              <a:lnSpc>
                <a:spcPct val="100000"/>
              </a:lnSpc>
              <a:spcBef>
                <a:spcPts val="630"/>
              </a:spcBef>
              <a:buFont typeface="Symbol"/>
              <a:buChar char=""/>
              <a:tabLst>
                <a:tab pos="586105" algn="l"/>
                <a:tab pos="586740" algn="l"/>
              </a:tabLst>
            </a:pPr>
            <a:r>
              <a:rPr lang="en-US" sz="1200" spc="-30" dirty="0" smtClean="0">
                <a:latin typeface="Arial"/>
                <a:cs typeface="Arial"/>
              </a:rPr>
              <a:t>Python:</a:t>
            </a:r>
            <a:r>
              <a:rPr lang="en-US" sz="1200" spc="-40" dirty="0" smtClean="0">
                <a:latin typeface="Arial"/>
                <a:cs typeface="Arial"/>
              </a:rPr>
              <a:t> </a:t>
            </a:r>
            <a:r>
              <a:rPr lang="en-US" sz="1200" spc="-25" dirty="0" smtClean="0">
                <a:latin typeface="Arial"/>
                <a:cs typeface="Arial"/>
              </a:rPr>
              <a:t>submit-spark</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44</a:t>
            </a:fld>
            <a:endParaRPr lang="fr-FR"/>
          </a:p>
        </p:txBody>
      </p:sp>
    </p:spTree>
    <p:extLst>
      <p:ext uri="{BB962C8B-B14F-4D97-AF65-F5344CB8AC3E}">
        <p14:creationId xmlns:p14="http://schemas.microsoft.com/office/powerpoint/2010/main" val="1798276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400"/>
              </a:lnSpc>
              <a:spcBef>
                <a:spcPts val="585"/>
              </a:spcBef>
            </a:pPr>
            <a:r>
              <a:rPr lang="en-US" sz="1200" spc="-30" dirty="0" smtClean="0">
                <a:latin typeface="Arial"/>
                <a:cs typeface="Arial"/>
              </a:rPr>
              <a:t>Spark </a:t>
            </a:r>
            <a:r>
              <a:rPr lang="en-US" sz="1200" spc="-25" dirty="0" smtClean="0">
                <a:latin typeface="Arial"/>
                <a:cs typeface="Arial"/>
              </a:rPr>
              <a:t>comes </a:t>
            </a:r>
            <a:r>
              <a:rPr lang="en-US" sz="1200" spc="-20" dirty="0" smtClean="0">
                <a:latin typeface="Arial"/>
                <a:cs typeface="Arial"/>
              </a:rPr>
              <a:t>with </a:t>
            </a:r>
            <a:r>
              <a:rPr lang="en-US" sz="1200" spc="-25" dirty="0" smtClean="0">
                <a:latin typeface="Arial"/>
                <a:cs typeface="Arial"/>
              </a:rPr>
              <a:t>libraries that you </a:t>
            </a:r>
            <a:r>
              <a:rPr lang="en-US" sz="1200" spc="-15" dirty="0" smtClean="0">
                <a:latin typeface="Arial"/>
                <a:cs typeface="Arial"/>
              </a:rPr>
              <a:t>can </a:t>
            </a:r>
            <a:r>
              <a:rPr lang="en-US" sz="1200" spc="-30" dirty="0" smtClean="0">
                <a:latin typeface="Arial"/>
                <a:cs typeface="Arial"/>
              </a:rPr>
              <a:t>utilize </a:t>
            </a:r>
            <a:r>
              <a:rPr lang="en-US" sz="1200" spc="-20" dirty="0" smtClean="0">
                <a:latin typeface="Arial"/>
                <a:cs typeface="Arial"/>
              </a:rPr>
              <a:t>for </a:t>
            </a:r>
            <a:r>
              <a:rPr lang="en-US" sz="1200" spc="-25" dirty="0" smtClean="0">
                <a:latin typeface="Arial"/>
                <a:cs typeface="Arial"/>
              </a:rPr>
              <a:t>specific </a:t>
            </a:r>
            <a:r>
              <a:rPr lang="en-US" sz="1200" spc="-15" dirty="0" smtClean="0">
                <a:latin typeface="Arial"/>
                <a:cs typeface="Arial"/>
              </a:rPr>
              <a:t>use</a:t>
            </a:r>
            <a:r>
              <a:rPr lang="en-US" sz="1200" spc="-280" dirty="0" smtClean="0">
                <a:latin typeface="Arial"/>
                <a:cs typeface="Arial"/>
              </a:rPr>
              <a:t> </a:t>
            </a:r>
            <a:r>
              <a:rPr lang="en-US" sz="1200" spc="-25" dirty="0" smtClean="0">
                <a:latin typeface="Arial"/>
                <a:cs typeface="Arial"/>
              </a:rPr>
              <a:t>cases. </a:t>
            </a:r>
            <a:r>
              <a:rPr lang="en-US" sz="1200" spc="-30" dirty="0" smtClean="0">
                <a:latin typeface="Arial"/>
                <a:cs typeface="Arial"/>
              </a:rPr>
              <a:t>These </a:t>
            </a:r>
            <a:r>
              <a:rPr lang="en-US" sz="1200" spc="-25" dirty="0" smtClean="0">
                <a:latin typeface="Arial"/>
                <a:cs typeface="Arial"/>
              </a:rPr>
              <a:t>libraries </a:t>
            </a:r>
            <a:r>
              <a:rPr lang="en-US" sz="1200" spc="-20" dirty="0" smtClean="0">
                <a:latin typeface="Arial"/>
                <a:cs typeface="Arial"/>
              </a:rPr>
              <a:t>are  </a:t>
            </a:r>
            <a:r>
              <a:rPr lang="en-US" sz="1200" spc="-25" dirty="0" smtClean="0">
                <a:latin typeface="Arial"/>
                <a:cs typeface="Arial"/>
              </a:rPr>
              <a:t>an extension </a:t>
            </a:r>
            <a:r>
              <a:rPr lang="en-US" sz="1200" spc="-20" dirty="0" smtClean="0">
                <a:latin typeface="Arial"/>
                <a:cs typeface="Arial"/>
              </a:rPr>
              <a:t>of </a:t>
            </a:r>
            <a:r>
              <a:rPr lang="en-US" sz="1200" spc="-15" dirty="0" smtClean="0">
                <a:latin typeface="Arial"/>
                <a:cs typeface="Arial"/>
              </a:rPr>
              <a:t>the </a:t>
            </a:r>
            <a:r>
              <a:rPr lang="en-US" sz="1200" spc="-25" dirty="0" smtClean="0">
                <a:latin typeface="Arial"/>
                <a:cs typeface="Arial"/>
              </a:rPr>
              <a:t>Spark Core API. </a:t>
            </a:r>
            <a:r>
              <a:rPr lang="en-US" sz="1200" spc="-5" dirty="0" smtClean="0">
                <a:latin typeface="Arial"/>
                <a:cs typeface="Arial"/>
              </a:rPr>
              <a:t>Any </a:t>
            </a:r>
            <a:r>
              <a:rPr lang="en-US" sz="1200" spc="-30" dirty="0" smtClean="0">
                <a:latin typeface="Arial"/>
                <a:cs typeface="Arial"/>
              </a:rPr>
              <a:t>improvements </a:t>
            </a:r>
            <a:r>
              <a:rPr lang="en-US" sz="1200" spc="-20" dirty="0" smtClean="0">
                <a:latin typeface="Arial"/>
                <a:cs typeface="Arial"/>
              </a:rPr>
              <a:t>made to </a:t>
            </a:r>
            <a:r>
              <a:rPr lang="en-US" sz="1200" spc="-25" dirty="0" smtClean="0">
                <a:latin typeface="Arial"/>
                <a:cs typeface="Arial"/>
              </a:rPr>
              <a:t>the core </a:t>
            </a:r>
            <a:r>
              <a:rPr lang="en-US" sz="1200" spc="-30" dirty="0" smtClean="0">
                <a:latin typeface="Arial"/>
                <a:cs typeface="Arial"/>
              </a:rPr>
              <a:t>will  automatically </a:t>
            </a:r>
            <a:r>
              <a:rPr lang="en-US" sz="1200" spc="-15" dirty="0" smtClean="0">
                <a:latin typeface="Arial"/>
                <a:cs typeface="Arial"/>
              </a:rPr>
              <a:t>take </a:t>
            </a:r>
            <a:r>
              <a:rPr lang="en-US" sz="1200" spc="-25" dirty="0" smtClean="0">
                <a:latin typeface="Arial"/>
                <a:cs typeface="Arial"/>
              </a:rPr>
              <a:t>effect </a:t>
            </a:r>
            <a:r>
              <a:rPr lang="en-US" sz="1200" spc="-30" dirty="0" smtClean="0">
                <a:latin typeface="Arial"/>
                <a:cs typeface="Arial"/>
              </a:rPr>
              <a:t>with </a:t>
            </a:r>
            <a:r>
              <a:rPr lang="en-US" sz="1200" spc="-25" dirty="0" smtClean="0">
                <a:latin typeface="Arial"/>
                <a:cs typeface="Arial"/>
              </a:rPr>
              <a:t>these libraries. </a:t>
            </a:r>
            <a:r>
              <a:rPr lang="en-US" sz="1200" spc="-20" dirty="0" smtClean="0">
                <a:latin typeface="Arial"/>
                <a:cs typeface="Arial"/>
              </a:rPr>
              <a:t>One of the big </a:t>
            </a:r>
            <a:r>
              <a:rPr lang="en-US" sz="1200" spc="-25" dirty="0" smtClean="0">
                <a:latin typeface="Arial"/>
                <a:cs typeface="Arial"/>
              </a:rPr>
              <a:t>benefits </a:t>
            </a:r>
            <a:r>
              <a:rPr lang="en-US" sz="1200" spc="-20" dirty="0" smtClean="0">
                <a:latin typeface="Arial"/>
                <a:cs typeface="Arial"/>
              </a:rPr>
              <a:t>of </a:t>
            </a:r>
            <a:r>
              <a:rPr lang="en-US" sz="1200" spc="-25" dirty="0" smtClean="0">
                <a:latin typeface="Arial"/>
                <a:cs typeface="Arial"/>
              </a:rPr>
              <a:t>Spark </a:t>
            </a:r>
            <a:r>
              <a:rPr lang="en-US" sz="1200" spc="-15" dirty="0" smtClean="0">
                <a:latin typeface="Arial"/>
                <a:cs typeface="Arial"/>
              </a:rPr>
              <a:t>is </a:t>
            </a:r>
            <a:r>
              <a:rPr lang="en-US" sz="1200" spc="-25" dirty="0" smtClean="0">
                <a:latin typeface="Arial"/>
                <a:cs typeface="Arial"/>
              </a:rPr>
              <a:t>that  there</a:t>
            </a:r>
            <a:r>
              <a:rPr lang="en-US" sz="1200" spc="-6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little</a:t>
            </a:r>
            <a:r>
              <a:rPr lang="en-US" sz="1200" spc="-55" dirty="0" smtClean="0">
                <a:latin typeface="Arial"/>
                <a:cs typeface="Arial"/>
              </a:rPr>
              <a:t> </a:t>
            </a:r>
            <a:r>
              <a:rPr lang="en-US" sz="1200" spc="-25" dirty="0" smtClean="0">
                <a:latin typeface="Arial"/>
                <a:cs typeface="Arial"/>
              </a:rPr>
              <a:t>overhead</a:t>
            </a:r>
            <a:r>
              <a:rPr lang="en-US" sz="1200" spc="-55"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5" dirty="0" smtClean="0">
                <a:latin typeface="Arial"/>
                <a:cs typeface="Arial"/>
              </a:rPr>
              <a:t>use</a:t>
            </a:r>
            <a:r>
              <a:rPr lang="en-US" sz="1200" spc="-30" dirty="0" smtClean="0">
                <a:latin typeface="Arial"/>
                <a:cs typeface="Arial"/>
              </a:rPr>
              <a:t> </a:t>
            </a:r>
            <a:r>
              <a:rPr lang="en-US" sz="1200" spc="-25" dirty="0" smtClean="0">
                <a:latin typeface="Arial"/>
                <a:cs typeface="Arial"/>
              </a:rPr>
              <a:t>these</a:t>
            </a:r>
            <a:r>
              <a:rPr lang="en-US" sz="1200" spc="-55" dirty="0" smtClean="0">
                <a:latin typeface="Arial"/>
                <a:cs typeface="Arial"/>
              </a:rPr>
              <a:t> </a:t>
            </a:r>
            <a:r>
              <a:rPr lang="en-US" sz="1200" spc="-25" dirty="0" smtClean="0">
                <a:latin typeface="Arial"/>
                <a:cs typeface="Arial"/>
              </a:rPr>
              <a:t>libraries </a:t>
            </a:r>
            <a:r>
              <a:rPr lang="en-US" sz="1200" spc="-30" dirty="0" smtClean="0">
                <a:latin typeface="Arial"/>
                <a:cs typeface="Arial"/>
              </a:rPr>
              <a:t>with</a:t>
            </a:r>
            <a:r>
              <a:rPr lang="en-US" sz="1200" spc="-55" dirty="0" smtClean="0">
                <a:latin typeface="Arial"/>
                <a:cs typeface="Arial"/>
              </a:rPr>
              <a:t> </a:t>
            </a:r>
            <a:r>
              <a:rPr lang="en-US" sz="1200" spc="-25" dirty="0" smtClean="0">
                <a:latin typeface="Arial"/>
                <a:cs typeface="Arial"/>
              </a:rPr>
              <a:t>Spark</a:t>
            </a:r>
            <a:r>
              <a:rPr lang="en-US" sz="1200" spc="-30" dirty="0" smtClean="0">
                <a:latin typeface="Arial"/>
                <a:cs typeface="Arial"/>
              </a:rPr>
              <a:t> </a:t>
            </a:r>
            <a:r>
              <a:rPr lang="en-US" sz="1200" spc="-25" dirty="0" smtClean="0">
                <a:latin typeface="Arial"/>
                <a:cs typeface="Arial"/>
              </a:rPr>
              <a:t>as</a:t>
            </a:r>
            <a:r>
              <a:rPr lang="en-US" sz="1200" spc="-20" dirty="0" smtClean="0">
                <a:latin typeface="Arial"/>
                <a:cs typeface="Arial"/>
              </a:rPr>
              <a:t> </a:t>
            </a:r>
            <a:r>
              <a:rPr lang="en-US" sz="1200" spc="-25" dirty="0" smtClean="0">
                <a:latin typeface="Arial"/>
                <a:cs typeface="Arial"/>
              </a:rPr>
              <a:t>they</a:t>
            </a:r>
            <a:r>
              <a:rPr lang="en-US" sz="1200" spc="-50"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tightly</a:t>
            </a:r>
            <a:r>
              <a:rPr lang="en-US" sz="1200" spc="-70" dirty="0" smtClean="0">
                <a:latin typeface="Arial"/>
                <a:cs typeface="Arial"/>
              </a:rPr>
              <a:t> </a:t>
            </a:r>
            <a:r>
              <a:rPr lang="en-US" sz="1200" spc="-25" dirty="0" smtClean="0">
                <a:latin typeface="Arial"/>
                <a:cs typeface="Arial"/>
              </a:rPr>
              <a:t>integrated.</a:t>
            </a:r>
            <a:endParaRPr lang="en-US" sz="1200" dirty="0" smtClean="0">
              <a:latin typeface="Arial"/>
              <a:cs typeface="Arial"/>
            </a:endParaRPr>
          </a:p>
          <a:p>
            <a:pPr marL="12700" marR="207645">
              <a:lnSpc>
                <a:spcPts val="1610"/>
              </a:lnSpc>
              <a:spcBef>
                <a:spcPts val="40"/>
              </a:spcBef>
            </a:pPr>
            <a:r>
              <a:rPr lang="en-US" sz="1200" spc="-20" dirty="0" smtClean="0">
                <a:latin typeface="Arial"/>
                <a:cs typeface="Arial"/>
              </a:rPr>
              <a:t>The rest of </a:t>
            </a:r>
            <a:r>
              <a:rPr lang="en-US" sz="1200" spc="-30" dirty="0" smtClean="0">
                <a:latin typeface="Arial"/>
                <a:cs typeface="Arial"/>
              </a:rPr>
              <a:t>this </a:t>
            </a:r>
            <a:r>
              <a:rPr lang="en-US" sz="1200" spc="-20" dirty="0" smtClean="0">
                <a:latin typeface="Arial"/>
                <a:cs typeface="Arial"/>
              </a:rPr>
              <a:t>lesson </a:t>
            </a:r>
            <a:r>
              <a:rPr lang="en-US" sz="1200" spc="-30" dirty="0" smtClean="0">
                <a:latin typeface="Arial"/>
                <a:cs typeface="Arial"/>
              </a:rPr>
              <a:t>will </a:t>
            </a:r>
            <a:r>
              <a:rPr lang="en-US" sz="1200" spc="-25" dirty="0" smtClean="0">
                <a:latin typeface="Arial"/>
                <a:cs typeface="Arial"/>
              </a:rPr>
              <a:t>cover on </a:t>
            </a:r>
            <a:r>
              <a:rPr lang="en-US" sz="1200" spc="-5" dirty="0" smtClean="0">
                <a:latin typeface="Arial"/>
                <a:cs typeface="Arial"/>
              </a:rPr>
              <a:t>a </a:t>
            </a:r>
            <a:r>
              <a:rPr lang="en-US" sz="1200" spc="-15" dirty="0" smtClean="0">
                <a:latin typeface="Arial"/>
                <a:cs typeface="Arial"/>
              </a:rPr>
              <a:t>high </a:t>
            </a:r>
            <a:r>
              <a:rPr lang="en-US" sz="1200" spc="-30" dirty="0" smtClean="0">
                <a:latin typeface="Arial"/>
                <a:cs typeface="Arial"/>
              </a:rPr>
              <a:t>level, </a:t>
            </a:r>
            <a:r>
              <a:rPr lang="en-US" sz="1200" spc="-25" dirty="0" smtClean="0">
                <a:latin typeface="Arial"/>
                <a:cs typeface="Arial"/>
              </a:rPr>
              <a:t>each </a:t>
            </a:r>
            <a:r>
              <a:rPr lang="en-US" sz="1200" spc="-10" dirty="0" smtClean="0">
                <a:latin typeface="Arial"/>
                <a:cs typeface="Arial"/>
              </a:rPr>
              <a:t>of </a:t>
            </a:r>
            <a:r>
              <a:rPr lang="en-US" sz="1200" spc="-25" dirty="0" smtClean="0">
                <a:latin typeface="Arial"/>
                <a:cs typeface="Arial"/>
              </a:rPr>
              <a:t>these libraries </a:t>
            </a:r>
            <a:r>
              <a:rPr lang="en-US" sz="1200" spc="-20" dirty="0" smtClean="0">
                <a:latin typeface="Arial"/>
                <a:cs typeface="Arial"/>
              </a:rPr>
              <a:t>and </a:t>
            </a:r>
            <a:r>
              <a:rPr lang="en-US" sz="1200" spc="-25" dirty="0" smtClean="0">
                <a:latin typeface="Arial"/>
                <a:cs typeface="Arial"/>
              </a:rPr>
              <a:t>their  </a:t>
            </a:r>
            <a:r>
              <a:rPr lang="en-US" sz="1200" spc="-30" dirty="0" smtClean="0">
                <a:latin typeface="Arial"/>
                <a:cs typeface="Arial"/>
              </a:rPr>
              <a:t>capabilities. </a:t>
            </a:r>
            <a:r>
              <a:rPr lang="en-US" sz="1200" spc="-15" dirty="0" smtClean="0">
                <a:latin typeface="Arial"/>
                <a:cs typeface="Arial"/>
              </a:rPr>
              <a:t>The </a:t>
            </a:r>
            <a:r>
              <a:rPr lang="en-US" sz="1200" spc="-25" dirty="0" smtClean="0">
                <a:latin typeface="Arial"/>
                <a:cs typeface="Arial"/>
              </a:rPr>
              <a:t>main </a:t>
            </a:r>
            <a:r>
              <a:rPr lang="en-US" sz="1200" spc="-20" dirty="0" smtClean="0">
                <a:latin typeface="Arial"/>
                <a:cs typeface="Arial"/>
              </a:rPr>
              <a:t>focus </a:t>
            </a:r>
            <a:r>
              <a:rPr lang="en-US" sz="1200" spc="-30" dirty="0" smtClean="0">
                <a:latin typeface="Arial"/>
                <a:cs typeface="Arial"/>
              </a:rPr>
              <a:t>will </a:t>
            </a:r>
            <a:r>
              <a:rPr lang="en-US" sz="1200" spc="-25" dirty="0" smtClean="0">
                <a:latin typeface="Arial"/>
                <a:cs typeface="Arial"/>
              </a:rPr>
              <a:t>be on </a:t>
            </a:r>
            <a:r>
              <a:rPr lang="en-US" sz="1200" spc="-20" dirty="0" smtClean="0">
                <a:latin typeface="Arial"/>
                <a:cs typeface="Arial"/>
              </a:rPr>
              <a:t>Scala </a:t>
            </a:r>
            <a:r>
              <a:rPr lang="en-US" sz="1200" spc="-30" dirty="0" smtClean="0">
                <a:latin typeface="Arial"/>
                <a:cs typeface="Arial"/>
              </a:rPr>
              <a:t>with </a:t>
            </a:r>
            <a:r>
              <a:rPr lang="en-US" sz="1200" spc="-25" dirty="0" smtClean="0">
                <a:latin typeface="Arial"/>
                <a:cs typeface="Arial"/>
              </a:rPr>
              <a:t>specific </a:t>
            </a:r>
            <a:r>
              <a:rPr lang="en-US" sz="1200" spc="-30" dirty="0" smtClean="0">
                <a:latin typeface="Arial"/>
                <a:cs typeface="Arial"/>
              </a:rPr>
              <a:t>callouts </a:t>
            </a:r>
            <a:r>
              <a:rPr lang="en-US" sz="1200" spc="-20" dirty="0" smtClean="0">
                <a:latin typeface="Arial"/>
                <a:cs typeface="Arial"/>
              </a:rPr>
              <a:t>to Java or Python</a:t>
            </a:r>
            <a:r>
              <a:rPr lang="en-US" sz="1200" spc="-275" dirty="0" smtClean="0">
                <a:latin typeface="Arial"/>
                <a:cs typeface="Arial"/>
              </a:rPr>
              <a:t> </a:t>
            </a:r>
            <a:r>
              <a:rPr lang="en-US" sz="1200" spc="-15" dirty="0" smtClean="0">
                <a:latin typeface="Arial"/>
                <a:cs typeface="Arial"/>
              </a:rPr>
              <a:t>if  </a:t>
            </a:r>
            <a:r>
              <a:rPr lang="en-US" sz="1200" spc="-25" dirty="0" smtClean="0">
                <a:latin typeface="Arial"/>
                <a:cs typeface="Arial"/>
              </a:rPr>
              <a:t>there </a:t>
            </a:r>
            <a:r>
              <a:rPr lang="en-US" sz="1200" spc="-20" dirty="0" smtClean="0">
                <a:latin typeface="Arial"/>
                <a:cs typeface="Arial"/>
              </a:rPr>
              <a:t>are major</a:t>
            </a:r>
            <a:r>
              <a:rPr lang="en-US" sz="1200" spc="-140" dirty="0" smtClean="0">
                <a:latin typeface="Arial"/>
                <a:cs typeface="Arial"/>
              </a:rPr>
              <a:t> </a:t>
            </a:r>
            <a:r>
              <a:rPr lang="en-US" sz="1200" spc="-25" dirty="0" smtClean="0">
                <a:latin typeface="Arial"/>
                <a:cs typeface="Arial"/>
              </a:rPr>
              <a:t>differences.</a:t>
            </a:r>
            <a:endParaRPr lang="en-US" sz="1200" dirty="0" smtClean="0">
              <a:latin typeface="Arial"/>
              <a:cs typeface="Arial"/>
            </a:endParaRPr>
          </a:p>
          <a:p>
            <a:pPr marL="12700" marR="78105">
              <a:lnSpc>
                <a:spcPts val="1610"/>
              </a:lnSpc>
              <a:spcBef>
                <a:spcPts val="605"/>
              </a:spcBef>
            </a:pPr>
            <a:r>
              <a:rPr lang="en-US" sz="1200" spc="-20" dirty="0" smtClean="0">
                <a:latin typeface="Arial"/>
                <a:cs typeface="Arial"/>
              </a:rPr>
              <a:t>The </a:t>
            </a:r>
            <a:r>
              <a:rPr lang="en-US" sz="1200" spc="-25" dirty="0" smtClean="0">
                <a:latin typeface="Arial"/>
                <a:cs typeface="Arial"/>
              </a:rPr>
              <a:t>four libraries </a:t>
            </a:r>
            <a:r>
              <a:rPr lang="en-US" sz="1200" spc="-20" dirty="0" smtClean="0">
                <a:latin typeface="Arial"/>
                <a:cs typeface="Arial"/>
              </a:rPr>
              <a:t>are </a:t>
            </a:r>
            <a:r>
              <a:rPr lang="en-US" sz="1200" spc="-25" dirty="0" smtClean="0">
                <a:latin typeface="Arial"/>
                <a:cs typeface="Arial"/>
              </a:rPr>
              <a:t>Spark SQL, Spark </a:t>
            </a:r>
            <a:r>
              <a:rPr lang="en-US" sz="1200" spc="-30" dirty="0" smtClean="0">
                <a:latin typeface="Arial"/>
                <a:cs typeface="Arial"/>
              </a:rPr>
              <a:t>Streaming, </a:t>
            </a:r>
            <a:r>
              <a:rPr lang="en-US" sz="1200" spc="-30" dirty="0" err="1" smtClean="0">
                <a:latin typeface="Arial"/>
                <a:cs typeface="Arial"/>
              </a:rPr>
              <a:t>MLlib</a:t>
            </a:r>
            <a:r>
              <a:rPr lang="en-US" sz="1200" spc="-30" dirty="0" smtClean="0">
                <a:latin typeface="Arial"/>
                <a:cs typeface="Arial"/>
              </a:rPr>
              <a:t>, and </a:t>
            </a:r>
            <a:r>
              <a:rPr lang="en-US" sz="1200" spc="-25" dirty="0" err="1" smtClean="0">
                <a:latin typeface="Arial"/>
                <a:cs typeface="Arial"/>
              </a:rPr>
              <a:t>GraphX</a:t>
            </a:r>
            <a:r>
              <a:rPr lang="en-US" sz="1200" spc="-25" dirty="0" smtClean="0">
                <a:latin typeface="Arial"/>
                <a:cs typeface="Arial"/>
              </a:rPr>
              <a:t>. </a:t>
            </a:r>
            <a:r>
              <a:rPr lang="en-US" sz="1200" spc="-20" dirty="0" smtClean="0">
                <a:latin typeface="Arial"/>
                <a:cs typeface="Arial"/>
              </a:rPr>
              <a:t>The </a:t>
            </a:r>
            <a:r>
              <a:rPr lang="en-US" sz="1200" spc="-25" dirty="0" smtClean="0">
                <a:latin typeface="Arial"/>
                <a:cs typeface="Arial"/>
              </a:rPr>
              <a:t>remainder  </a:t>
            </a:r>
            <a:r>
              <a:rPr lang="en-US" sz="1200" spc="-20" dirty="0" smtClean="0">
                <a:latin typeface="Arial"/>
                <a:cs typeface="Arial"/>
              </a:rPr>
              <a:t>of </a:t>
            </a:r>
            <a:r>
              <a:rPr lang="en-US" sz="1200" spc="-25" dirty="0" smtClean="0">
                <a:latin typeface="Arial"/>
                <a:cs typeface="Arial"/>
              </a:rPr>
              <a:t>this </a:t>
            </a:r>
            <a:r>
              <a:rPr lang="en-US" sz="1200" spc="-30" dirty="0" smtClean="0">
                <a:latin typeface="Arial"/>
                <a:cs typeface="Arial"/>
              </a:rPr>
              <a:t>course will </a:t>
            </a:r>
            <a:r>
              <a:rPr lang="en-US" sz="1200" spc="-25" dirty="0" smtClean="0">
                <a:latin typeface="Arial"/>
                <a:cs typeface="Arial"/>
              </a:rPr>
              <a:t>cover these</a:t>
            </a:r>
            <a:r>
              <a:rPr lang="en-US" sz="1200" spc="-110" dirty="0" smtClean="0">
                <a:latin typeface="Arial"/>
                <a:cs typeface="Arial"/>
              </a:rPr>
              <a:t> </a:t>
            </a:r>
            <a:r>
              <a:rPr lang="en-US" sz="1200" spc="-25" dirty="0" smtClean="0">
                <a:latin typeface="Arial"/>
                <a:cs typeface="Arial"/>
              </a:rPr>
              <a:t>libraries.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45</a:t>
            </a:fld>
            <a:endParaRPr lang="fr-FR"/>
          </a:p>
        </p:txBody>
      </p:sp>
    </p:spTree>
    <p:extLst>
      <p:ext uri="{BB962C8B-B14F-4D97-AF65-F5344CB8AC3E}">
        <p14:creationId xmlns:p14="http://schemas.microsoft.com/office/powerpoint/2010/main" val="931544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4604">
              <a:lnSpc>
                <a:spcPct val="96300"/>
              </a:lnSpc>
              <a:spcBef>
                <a:spcPts val="585"/>
              </a:spcBef>
            </a:pPr>
            <a:r>
              <a:rPr lang="en-US" sz="1200" spc="-30" dirty="0" smtClean="0">
                <a:latin typeface="Arial"/>
                <a:cs typeface="Arial"/>
              </a:rPr>
              <a:t>Spark </a:t>
            </a:r>
            <a:r>
              <a:rPr lang="en-US" sz="1200" spc="-25" dirty="0" smtClean="0">
                <a:latin typeface="Arial"/>
                <a:cs typeface="Arial"/>
              </a:rPr>
              <a:t>SQL allows you </a:t>
            </a:r>
            <a:r>
              <a:rPr lang="en-US" sz="1200" spc="-5" dirty="0" smtClean="0">
                <a:latin typeface="Arial"/>
                <a:cs typeface="Arial"/>
              </a:rPr>
              <a:t>to </a:t>
            </a:r>
            <a:r>
              <a:rPr lang="en-US" sz="1200" spc="-25" dirty="0" smtClean="0">
                <a:latin typeface="Arial"/>
                <a:cs typeface="Arial"/>
              </a:rPr>
              <a:t>write </a:t>
            </a:r>
            <a:r>
              <a:rPr lang="en-US" sz="1200" spc="-30" dirty="0" smtClean="0">
                <a:latin typeface="Arial"/>
                <a:cs typeface="Arial"/>
              </a:rPr>
              <a:t>relational queries </a:t>
            </a:r>
            <a:r>
              <a:rPr lang="en-US" sz="1200" spc="-20" dirty="0" smtClean="0">
                <a:latin typeface="Arial"/>
                <a:cs typeface="Arial"/>
              </a:rPr>
              <a:t>that are </a:t>
            </a:r>
            <a:r>
              <a:rPr lang="en-US" sz="1200" spc="-30" dirty="0" smtClean="0">
                <a:latin typeface="Arial"/>
                <a:cs typeface="Arial"/>
              </a:rPr>
              <a:t>expressed </a:t>
            </a:r>
            <a:r>
              <a:rPr lang="en-US" sz="1200" spc="-15" dirty="0" smtClean="0">
                <a:latin typeface="Arial"/>
                <a:cs typeface="Arial"/>
              </a:rPr>
              <a:t>in </a:t>
            </a:r>
            <a:r>
              <a:rPr lang="en-US" sz="1200" spc="-25" dirty="0" smtClean="0">
                <a:latin typeface="Arial"/>
                <a:cs typeface="Arial"/>
              </a:rPr>
              <a:t>either </a:t>
            </a:r>
            <a:r>
              <a:rPr lang="en-US" sz="1200" spc="-20" dirty="0" smtClean="0">
                <a:latin typeface="Arial"/>
                <a:cs typeface="Arial"/>
              </a:rPr>
              <a:t>SQL,  </a:t>
            </a:r>
            <a:r>
              <a:rPr lang="en-US" sz="1200" spc="-30" dirty="0" err="1" smtClean="0">
                <a:latin typeface="Arial"/>
                <a:cs typeface="Arial"/>
              </a:rPr>
              <a:t>HiveQL</a:t>
            </a:r>
            <a:r>
              <a:rPr lang="en-US" sz="1200" spc="-30" dirty="0" smtClean="0">
                <a:latin typeface="Arial"/>
                <a:cs typeface="Arial"/>
              </a:rPr>
              <a:t>, </a:t>
            </a:r>
            <a:r>
              <a:rPr lang="en-US" sz="1200" spc="-20" dirty="0" smtClean="0">
                <a:latin typeface="Arial"/>
                <a:cs typeface="Arial"/>
              </a:rPr>
              <a:t>or Scala to </a:t>
            </a:r>
            <a:r>
              <a:rPr lang="en-US" sz="1200" spc="-10" dirty="0" smtClean="0">
                <a:latin typeface="Arial"/>
                <a:cs typeface="Arial"/>
              </a:rPr>
              <a:t>be </a:t>
            </a:r>
            <a:r>
              <a:rPr lang="en-US" sz="1200" spc="-25" dirty="0" smtClean="0">
                <a:latin typeface="Arial"/>
                <a:cs typeface="Arial"/>
              </a:rPr>
              <a:t>executed using </a:t>
            </a:r>
            <a:r>
              <a:rPr lang="en-US" sz="1200" spc="-20" dirty="0" smtClean="0">
                <a:latin typeface="Arial"/>
                <a:cs typeface="Arial"/>
              </a:rPr>
              <a:t>Spark. </a:t>
            </a:r>
            <a:r>
              <a:rPr lang="en-US" sz="1200" spc="-25" dirty="0" smtClean="0">
                <a:latin typeface="Arial"/>
                <a:cs typeface="Arial"/>
              </a:rPr>
              <a:t>Spark SQL </a:t>
            </a:r>
            <a:r>
              <a:rPr lang="en-US" sz="1200" spc="-20" dirty="0" smtClean="0">
                <a:latin typeface="Arial"/>
                <a:cs typeface="Arial"/>
              </a:rPr>
              <a:t>has </a:t>
            </a:r>
            <a:r>
              <a:rPr lang="en-US" sz="1200" spc="-5" dirty="0" smtClean="0">
                <a:latin typeface="Arial"/>
                <a:cs typeface="Arial"/>
              </a:rPr>
              <a:t>a </a:t>
            </a:r>
            <a:r>
              <a:rPr lang="en-US" sz="1200" spc="-20" dirty="0" smtClean="0">
                <a:latin typeface="Arial"/>
                <a:cs typeface="Arial"/>
              </a:rPr>
              <a:t>new </a:t>
            </a:r>
            <a:r>
              <a:rPr lang="en-US" sz="1200" spc="-15" dirty="0" smtClean="0">
                <a:latin typeface="Arial"/>
                <a:cs typeface="Arial"/>
              </a:rPr>
              <a:t>RDD </a:t>
            </a:r>
            <a:r>
              <a:rPr lang="en-US" sz="1200" spc="-25" dirty="0" smtClean="0">
                <a:latin typeface="Arial"/>
                <a:cs typeface="Arial"/>
              </a:rPr>
              <a:t>called </a:t>
            </a:r>
            <a:r>
              <a:rPr lang="en-US" sz="1200" spc="-15" dirty="0" smtClean="0">
                <a:latin typeface="Arial"/>
                <a:cs typeface="Arial"/>
              </a:rPr>
              <a:t>the  </a:t>
            </a:r>
            <a:r>
              <a:rPr lang="en-US" sz="1200" spc="-30" dirty="0" err="1" smtClean="0">
                <a:latin typeface="Arial"/>
                <a:cs typeface="Arial"/>
              </a:rPr>
              <a:t>SchemaRDD</a:t>
            </a:r>
            <a:r>
              <a:rPr lang="en-US" sz="1200" spc="-30" dirty="0" smtClean="0">
                <a:latin typeface="Arial"/>
                <a:cs typeface="Arial"/>
              </a:rPr>
              <a:t>.</a:t>
            </a:r>
            <a:r>
              <a:rPr lang="en-US" sz="1200" spc="-5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err="1" smtClean="0">
                <a:latin typeface="Arial"/>
                <a:cs typeface="Arial"/>
              </a:rPr>
              <a:t>SchemaRDD</a:t>
            </a:r>
            <a:r>
              <a:rPr lang="en-US" sz="1200" spc="-50" dirty="0" smtClean="0">
                <a:latin typeface="Arial"/>
                <a:cs typeface="Arial"/>
              </a:rPr>
              <a:t> </a:t>
            </a:r>
            <a:r>
              <a:rPr lang="en-US" sz="1200" spc="-25" dirty="0" smtClean="0">
                <a:latin typeface="Arial"/>
                <a:cs typeface="Arial"/>
              </a:rPr>
              <a:t>consists </a:t>
            </a:r>
            <a:r>
              <a:rPr lang="en-US" sz="1200" spc="-20" dirty="0" smtClean="0">
                <a:latin typeface="Arial"/>
                <a:cs typeface="Arial"/>
              </a:rPr>
              <a:t>of</a:t>
            </a:r>
            <a:r>
              <a:rPr lang="en-US" sz="1200" spc="-55" dirty="0" smtClean="0">
                <a:latin typeface="Arial"/>
                <a:cs typeface="Arial"/>
              </a:rPr>
              <a:t> </a:t>
            </a:r>
            <a:r>
              <a:rPr lang="en-US" sz="1200" spc="-20" dirty="0" smtClean="0">
                <a:latin typeface="Arial"/>
                <a:cs typeface="Arial"/>
              </a:rPr>
              <a:t>rows</a:t>
            </a:r>
            <a:r>
              <a:rPr lang="en-US" sz="1200" spc="-50" dirty="0" smtClean="0">
                <a:latin typeface="Arial"/>
                <a:cs typeface="Arial"/>
              </a:rPr>
              <a:t> </a:t>
            </a:r>
            <a:r>
              <a:rPr lang="en-US" sz="1200" spc="-25" dirty="0" smtClean="0">
                <a:latin typeface="Arial"/>
                <a:cs typeface="Arial"/>
              </a:rPr>
              <a:t>objects</a:t>
            </a:r>
            <a:r>
              <a:rPr lang="en-US" sz="1200" spc="-5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5" dirty="0" smtClean="0">
                <a:latin typeface="Arial"/>
                <a:cs typeface="Arial"/>
              </a:rPr>
              <a:t>a</a:t>
            </a:r>
            <a:r>
              <a:rPr lang="en-US" sz="1200" spc="-35" dirty="0" smtClean="0">
                <a:latin typeface="Arial"/>
                <a:cs typeface="Arial"/>
              </a:rPr>
              <a:t> </a:t>
            </a:r>
            <a:r>
              <a:rPr lang="en-US" sz="1200" spc="-25" dirty="0" smtClean="0">
                <a:latin typeface="Arial"/>
                <a:cs typeface="Arial"/>
              </a:rPr>
              <a:t>schema</a:t>
            </a:r>
            <a:r>
              <a:rPr lang="en-US" sz="1200" spc="-55"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25" dirty="0" smtClean="0">
                <a:latin typeface="Arial"/>
                <a:cs typeface="Arial"/>
              </a:rPr>
              <a:t>describes  the </a:t>
            </a:r>
            <a:r>
              <a:rPr lang="en-US" sz="1200" spc="-20" dirty="0" smtClean="0">
                <a:latin typeface="Arial"/>
                <a:cs typeface="Arial"/>
              </a:rPr>
              <a:t>type of </a:t>
            </a:r>
            <a:r>
              <a:rPr lang="en-US" sz="1200" spc="-25" dirty="0" smtClean="0">
                <a:latin typeface="Arial"/>
                <a:cs typeface="Arial"/>
              </a:rPr>
              <a:t>data </a:t>
            </a:r>
            <a:r>
              <a:rPr lang="en-US" sz="1200" spc="-15" dirty="0" smtClean="0">
                <a:latin typeface="Arial"/>
                <a:cs typeface="Arial"/>
              </a:rPr>
              <a:t>in </a:t>
            </a:r>
            <a:r>
              <a:rPr lang="en-US" sz="1200" spc="-25" dirty="0" smtClean="0">
                <a:latin typeface="Arial"/>
                <a:cs typeface="Arial"/>
              </a:rPr>
              <a:t>each column </a:t>
            </a:r>
            <a:r>
              <a:rPr lang="en-US" sz="1200" spc="-5" dirty="0" smtClean="0">
                <a:latin typeface="Arial"/>
                <a:cs typeface="Arial"/>
              </a:rPr>
              <a:t>in </a:t>
            </a:r>
            <a:r>
              <a:rPr lang="en-US" sz="1200" spc="-20" dirty="0" smtClean="0">
                <a:latin typeface="Arial"/>
                <a:cs typeface="Arial"/>
              </a:rPr>
              <a:t>the row. </a:t>
            </a:r>
            <a:r>
              <a:rPr lang="en-US" sz="1200" spc="-25" dirty="0" smtClean="0">
                <a:latin typeface="Arial"/>
                <a:cs typeface="Arial"/>
              </a:rPr>
              <a:t>You </a:t>
            </a:r>
            <a:r>
              <a:rPr lang="en-US" sz="1200" spc="-15" dirty="0" smtClean="0">
                <a:latin typeface="Arial"/>
                <a:cs typeface="Arial"/>
              </a:rPr>
              <a:t>can </a:t>
            </a:r>
            <a:r>
              <a:rPr lang="en-US" sz="1200" spc="-25" dirty="0" smtClean="0">
                <a:latin typeface="Arial"/>
                <a:cs typeface="Arial"/>
              </a:rPr>
              <a:t>think </a:t>
            </a:r>
            <a:r>
              <a:rPr lang="en-US" sz="1200" spc="-20" dirty="0" smtClean="0">
                <a:latin typeface="Arial"/>
                <a:cs typeface="Arial"/>
              </a:rPr>
              <a:t>of this </a:t>
            </a:r>
            <a:r>
              <a:rPr lang="en-US" sz="1200" spc="-25" dirty="0" smtClean="0">
                <a:latin typeface="Arial"/>
                <a:cs typeface="Arial"/>
              </a:rPr>
              <a:t>as </a:t>
            </a:r>
            <a:r>
              <a:rPr lang="en-US" sz="1200" spc="-5" dirty="0" smtClean="0">
                <a:latin typeface="Arial"/>
                <a:cs typeface="Arial"/>
              </a:rPr>
              <a:t>a </a:t>
            </a:r>
            <a:r>
              <a:rPr lang="en-US" sz="1200" spc="-25" dirty="0" smtClean="0">
                <a:latin typeface="Arial"/>
                <a:cs typeface="Arial"/>
              </a:rPr>
              <a:t>table </a:t>
            </a:r>
            <a:r>
              <a:rPr lang="en-US" sz="1200" spc="-15" dirty="0" smtClean="0">
                <a:latin typeface="Arial"/>
                <a:cs typeface="Arial"/>
              </a:rPr>
              <a:t>in </a:t>
            </a:r>
            <a:r>
              <a:rPr lang="en-US" sz="1200" spc="-5" dirty="0" smtClean="0">
                <a:latin typeface="Arial"/>
                <a:cs typeface="Arial"/>
              </a:rPr>
              <a:t>a  </a:t>
            </a:r>
            <a:r>
              <a:rPr lang="en-US" sz="1200" spc="-30" dirty="0" smtClean="0">
                <a:latin typeface="Arial"/>
                <a:cs typeface="Arial"/>
              </a:rPr>
              <a:t>traditional relational</a:t>
            </a:r>
            <a:r>
              <a:rPr lang="en-US" sz="1200" spc="-75" dirty="0" smtClean="0">
                <a:latin typeface="Arial"/>
                <a:cs typeface="Arial"/>
              </a:rPr>
              <a:t> </a:t>
            </a:r>
            <a:r>
              <a:rPr lang="en-US" sz="1200" spc="-25" dirty="0" smtClean="0">
                <a:latin typeface="Arial"/>
                <a:cs typeface="Arial"/>
              </a:rPr>
              <a:t>database.</a:t>
            </a:r>
            <a:endParaRPr lang="en-US" sz="1200" dirty="0" smtClean="0">
              <a:latin typeface="Arial"/>
              <a:cs typeface="Arial"/>
            </a:endParaRPr>
          </a:p>
          <a:p>
            <a:pPr marL="12700" marR="5080">
              <a:lnSpc>
                <a:spcPts val="1610"/>
              </a:lnSpc>
              <a:spcBef>
                <a:spcPts val="645"/>
              </a:spcBef>
            </a:pPr>
            <a:r>
              <a:rPr lang="en-US" sz="1200" spc="-25" dirty="0" smtClean="0">
                <a:latin typeface="Arial"/>
                <a:cs typeface="Arial"/>
              </a:rPr>
              <a:t>You create </a:t>
            </a:r>
            <a:r>
              <a:rPr lang="en-US" sz="1200" spc="-5" dirty="0" smtClean="0">
                <a:latin typeface="Arial"/>
                <a:cs typeface="Arial"/>
              </a:rPr>
              <a:t>a </a:t>
            </a:r>
            <a:r>
              <a:rPr lang="en-US" sz="1200" spc="-25" dirty="0" err="1" smtClean="0">
                <a:latin typeface="Arial"/>
                <a:cs typeface="Arial"/>
              </a:rPr>
              <a:t>SchemaRDD</a:t>
            </a:r>
            <a:r>
              <a:rPr lang="en-US" sz="1200" spc="-25" dirty="0" smtClean="0">
                <a:latin typeface="Arial"/>
                <a:cs typeface="Arial"/>
              </a:rPr>
              <a:t> </a:t>
            </a:r>
            <a:r>
              <a:rPr lang="en-US" sz="1200" spc="-30" dirty="0" smtClean="0">
                <a:latin typeface="Arial"/>
                <a:cs typeface="Arial"/>
              </a:rPr>
              <a:t>from </a:t>
            </a:r>
            <a:r>
              <a:rPr lang="en-US" sz="1200" spc="-25" dirty="0" smtClean="0">
                <a:latin typeface="Arial"/>
                <a:cs typeface="Arial"/>
              </a:rPr>
              <a:t>existing RDDs, </a:t>
            </a:r>
            <a:r>
              <a:rPr lang="en-US" sz="1200" spc="-5" dirty="0" smtClean="0">
                <a:latin typeface="Arial"/>
                <a:cs typeface="Arial"/>
              </a:rPr>
              <a:t>a </a:t>
            </a:r>
            <a:r>
              <a:rPr lang="en-US" sz="1200" spc="-25" dirty="0" smtClean="0">
                <a:latin typeface="Arial"/>
                <a:cs typeface="Arial"/>
              </a:rPr>
              <a:t>Parquet </a:t>
            </a:r>
            <a:r>
              <a:rPr lang="en-US" sz="1200" spc="-30" dirty="0" smtClean="0">
                <a:latin typeface="Arial"/>
                <a:cs typeface="Arial"/>
              </a:rPr>
              <a:t>file, </a:t>
            </a:r>
            <a:r>
              <a:rPr lang="en-US" sz="1200" spc="-5" dirty="0" smtClean="0">
                <a:latin typeface="Arial"/>
                <a:cs typeface="Arial"/>
              </a:rPr>
              <a:t>a </a:t>
            </a:r>
            <a:r>
              <a:rPr lang="en-US" sz="1200" spc="-25" dirty="0" smtClean="0">
                <a:latin typeface="Arial"/>
                <a:cs typeface="Arial"/>
              </a:rPr>
              <a:t>JSON </a:t>
            </a:r>
            <a:r>
              <a:rPr lang="en-US" sz="1200" spc="-30" dirty="0" smtClean="0">
                <a:latin typeface="Arial"/>
                <a:cs typeface="Arial"/>
              </a:rPr>
              <a:t>dataset, </a:t>
            </a:r>
            <a:r>
              <a:rPr lang="en-US" sz="1200" spc="-20" dirty="0" smtClean="0">
                <a:latin typeface="Arial"/>
                <a:cs typeface="Arial"/>
              </a:rPr>
              <a:t>or  </a:t>
            </a:r>
            <a:r>
              <a:rPr lang="en-US" sz="1200" spc="-30" dirty="0" smtClean="0">
                <a:latin typeface="Arial"/>
                <a:cs typeface="Arial"/>
              </a:rPr>
              <a:t>using</a:t>
            </a:r>
            <a:r>
              <a:rPr lang="en-US" sz="1200" spc="-55" dirty="0" smtClean="0">
                <a:latin typeface="Arial"/>
                <a:cs typeface="Arial"/>
              </a:rPr>
              <a:t> </a:t>
            </a:r>
            <a:r>
              <a:rPr lang="en-US" sz="1200" spc="-20" dirty="0" err="1" smtClean="0">
                <a:latin typeface="Arial"/>
                <a:cs typeface="Arial"/>
              </a:rPr>
              <a:t>HiveQL</a:t>
            </a:r>
            <a:r>
              <a:rPr lang="en-US" sz="1200" spc="-60"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query</a:t>
            </a:r>
            <a:r>
              <a:rPr lang="en-US" sz="1200" spc="-45" dirty="0" smtClean="0">
                <a:latin typeface="Arial"/>
                <a:cs typeface="Arial"/>
              </a:rPr>
              <a:t> </a:t>
            </a:r>
            <a:r>
              <a:rPr lang="en-US" sz="1200" spc="-30" dirty="0" smtClean="0">
                <a:latin typeface="Arial"/>
                <a:cs typeface="Arial"/>
              </a:rPr>
              <a:t>against</a:t>
            </a:r>
            <a:r>
              <a:rPr lang="en-US" sz="1200" spc="-50" dirty="0" smtClean="0">
                <a:latin typeface="Arial"/>
                <a:cs typeface="Arial"/>
              </a:rPr>
              <a:t> </a:t>
            </a:r>
            <a:r>
              <a:rPr lang="en-US" sz="1200" spc="-15" dirty="0" smtClean="0">
                <a:latin typeface="Arial"/>
                <a:cs typeface="Arial"/>
              </a:rPr>
              <a:t>the</a:t>
            </a:r>
            <a:r>
              <a:rPr lang="en-US" sz="1200" spc="-25" dirty="0" smtClean="0">
                <a:latin typeface="Arial"/>
                <a:cs typeface="Arial"/>
              </a:rPr>
              <a:t> data</a:t>
            </a:r>
            <a:r>
              <a:rPr lang="en-US" sz="1200" spc="-60" dirty="0" smtClean="0">
                <a:latin typeface="Arial"/>
                <a:cs typeface="Arial"/>
              </a:rPr>
              <a:t> </a:t>
            </a:r>
            <a:r>
              <a:rPr lang="en-US" sz="1200" spc="-25" dirty="0" smtClean="0">
                <a:latin typeface="Arial"/>
                <a:cs typeface="Arial"/>
              </a:rPr>
              <a:t>stored</a:t>
            </a:r>
            <a:r>
              <a:rPr lang="en-US" sz="1200" spc="-55" dirty="0" smtClean="0">
                <a:latin typeface="Arial"/>
                <a:cs typeface="Arial"/>
              </a:rPr>
              <a:t> </a:t>
            </a:r>
            <a:r>
              <a:rPr lang="en-US" sz="1200" spc="-15" dirty="0" smtClean="0">
                <a:latin typeface="Arial"/>
                <a:cs typeface="Arial"/>
              </a:rPr>
              <a:t>in</a:t>
            </a:r>
            <a:r>
              <a:rPr lang="en-US" sz="1200" spc="-55" dirty="0" smtClean="0">
                <a:latin typeface="Arial"/>
                <a:cs typeface="Arial"/>
              </a:rPr>
              <a:t> </a:t>
            </a:r>
            <a:r>
              <a:rPr lang="en-US" sz="1200" spc="-20" dirty="0" smtClean="0">
                <a:latin typeface="Arial"/>
                <a:cs typeface="Arial"/>
              </a:rPr>
              <a:t>Hive.</a:t>
            </a:r>
            <a:r>
              <a:rPr lang="en-US" sz="1200" spc="-50" dirty="0" smtClean="0">
                <a:latin typeface="Arial"/>
                <a:cs typeface="Arial"/>
              </a:rPr>
              <a:t> </a:t>
            </a:r>
            <a:r>
              <a:rPr lang="en-US" sz="1200" spc="-25" dirty="0" smtClean="0">
                <a:latin typeface="Arial"/>
                <a:cs typeface="Arial"/>
              </a:rPr>
              <a:t>Spark SQL</a:t>
            </a:r>
            <a:r>
              <a:rPr lang="en-US" sz="1200" spc="-55" dirty="0" smtClean="0">
                <a:latin typeface="Arial"/>
                <a:cs typeface="Arial"/>
              </a:rPr>
              <a:t> </a:t>
            </a:r>
            <a:r>
              <a:rPr lang="en-US" sz="1200" spc="-15" dirty="0" smtClean="0">
                <a:latin typeface="Arial"/>
                <a:cs typeface="Arial"/>
              </a:rPr>
              <a:t>is </a:t>
            </a:r>
            <a:r>
              <a:rPr lang="en-US" sz="1200" spc="-25" dirty="0" smtClean="0">
                <a:latin typeface="Arial"/>
                <a:cs typeface="Arial"/>
              </a:rPr>
              <a:t>currently</a:t>
            </a:r>
            <a:r>
              <a:rPr lang="en-US" sz="1200" spc="-55" dirty="0" smtClean="0">
                <a:latin typeface="Arial"/>
                <a:cs typeface="Arial"/>
              </a:rPr>
              <a:t> </a:t>
            </a:r>
            <a:r>
              <a:rPr lang="en-US" sz="1200" spc="-10" dirty="0" smtClean="0">
                <a:latin typeface="Arial"/>
                <a:cs typeface="Arial"/>
              </a:rPr>
              <a:t>an</a:t>
            </a:r>
            <a:r>
              <a:rPr lang="en-US" sz="1200" spc="-30" dirty="0" smtClean="0">
                <a:latin typeface="Arial"/>
                <a:cs typeface="Arial"/>
              </a:rPr>
              <a:t> </a:t>
            </a:r>
            <a:r>
              <a:rPr lang="en-US" sz="1200" spc="-40" dirty="0" smtClean="0">
                <a:latin typeface="Arial"/>
                <a:cs typeface="Arial"/>
              </a:rPr>
              <a:t>alpha  </a:t>
            </a:r>
            <a:r>
              <a:rPr lang="en-US" sz="1200" spc="-30" dirty="0" smtClean="0">
                <a:latin typeface="Arial"/>
                <a:cs typeface="Arial"/>
              </a:rPr>
              <a:t>component, </a:t>
            </a:r>
            <a:r>
              <a:rPr lang="en-US" sz="1200" spc="-20" dirty="0" smtClean="0">
                <a:latin typeface="Arial"/>
                <a:cs typeface="Arial"/>
              </a:rPr>
              <a:t>so </a:t>
            </a:r>
            <a:r>
              <a:rPr lang="en-US" sz="1200" spc="-15" dirty="0" smtClean="0">
                <a:latin typeface="Arial"/>
                <a:cs typeface="Arial"/>
              </a:rPr>
              <a:t>some </a:t>
            </a:r>
            <a:r>
              <a:rPr lang="en-US" sz="1200" spc="-25" dirty="0" smtClean="0">
                <a:latin typeface="Arial"/>
                <a:cs typeface="Arial"/>
              </a:rPr>
              <a:t>APIs </a:t>
            </a:r>
            <a:r>
              <a:rPr lang="en-US" sz="1200" spc="-15" dirty="0" smtClean="0">
                <a:latin typeface="Arial"/>
                <a:cs typeface="Arial"/>
              </a:rPr>
              <a:t>may </a:t>
            </a:r>
            <a:r>
              <a:rPr lang="en-US" sz="1200" spc="-25" dirty="0" smtClean="0">
                <a:latin typeface="Arial"/>
                <a:cs typeface="Arial"/>
              </a:rPr>
              <a:t>change </a:t>
            </a:r>
            <a:r>
              <a:rPr lang="en-US" sz="1200" spc="-5" dirty="0" smtClean="0">
                <a:latin typeface="Arial"/>
                <a:cs typeface="Arial"/>
              </a:rPr>
              <a:t>in</a:t>
            </a:r>
            <a:r>
              <a:rPr lang="en-US" sz="1200" spc="-290" dirty="0" smtClean="0">
                <a:latin typeface="Arial"/>
                <a:cs typeface="Arial"/>
              </a:rPr>
              <a:t> </a:t>
            </a:r>
            <a:r>
              <a:rPr lang="en-US" sz="1200" spc="-25" dirty="0" smtClean="0">
                <a:latin typeface="Arial"/>
                <a:cs typeface="Arial"/>
              </a:rPr>
              <a:t>future releases.</a:t>
            </a:r>
            <a:endParaRPr lang="en-US" sz="1200" dirty="0" smtClean="0">
              <a:latin typeface="Arial"/>
              <a:cs typeface="Arial"/>
            </a:endParaRPr>
          </a:p>
          <a:p>
            <a:pPr marL="12700">
              <a:lnSpc>
                <a:spcPct val="100000"/>
              </a:lnSpc>
              <a:spcBef>
                <a:spcPts val="495"/>
              </a:spcBef>
            </a:pPr>
            <a:r>
              <a:rPr lang="en-US" sz="1200" spc="-30" dirty="0" smtClean="0">
                <a:latin typeface="Arial"/>
                <a:cs typeface="Arial"/>
              </a:rPr>
              <a:t>Spark </a:t>
            </a:r>
            <a:r>
              <a:rPr lang="en-US" sz="1200" spc="-25" dirty="0" smtClean="0">
                <a:latin typeface="Arial"/>
                <a:cs typeface="Arial"/>
              </a:rPr>
              <a:t>SQL </a:t>
            </a:r>
            <a:r>
              <a:rPr lang="en-US" sz="1200" spc="-30" dirty="0" smtClean="0">
                <a:latin typeface="Arial"/>
                <a:cs typeface="Arial"/>
              </a:rPr>
              <a:t>supports Scala, </a:t>
            </a:r>
            <a:r>
              <a:rPr lang="en-US" sz="1200" spc="-20" dirty="0" smtClean="0">
                <a:latin typeface="Arial"/>
                <a:cs typeface="Arial"/>
              </a:rPr>
              <a:t>Java, R, and</a:t>
            </a:r>
            <a:r>
              <a:rPr lang="en-US" sz="1200" spc="-125" dirty="0" smtClean="0">
                <a:latin typeface="Arial"/>
                <a:cs typeface="Arial"/>
              </a:rPr>
              <a:t> </a:t>
            </a:r>
            <a:r>
              <a:rPr lang="en-US" sz="1200" spc="-30" dirty="0" smtClean="0">
                <a:latin typeface="Arial"/>
                <a:cs typeface="Arial"/>
              </a:rPr>
              <a:t>Python.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46</a:t>
            </a:fld>
            <a:endParaRPr lang="fr-FR"/>
          </a:p>
        </p:txBody>
      </p:sp>
    </p:spTree>
    <p:extLst>
      <p:ext uri="{BB962C8B-B14F-4D97-AF65-F5344CB8AC3E}">
        <p14:creationId xmlns:p14="http://schemas.microsoft.com/office/powerpoint/2010/main" val="3570432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0795">
              <a:lnSpc>
                <a:spcPct val="96200"/>
              </a:lnSpc>
              <a:spcBef>
                <a:spcPts val="590"/>
              </a:spcBef>
            </a:pPr>
            <a:r>
              <a:rPr lang="en-US" sz="1200" spc="-30" dirty="0" smtClean="0">
                <a:latin typeface="Arial"/>
                <a:cs typeface="Arial"/>
              </a:rPr>
              <a:t>Spark streaming gives </a:t>
            </a:r>
            <a:r>
              <a:rPr lang="en-US" sz="1200" spc="-25" dirty="0" smtClean="0">
                <a:latin typeface="Arial"/>
                <a:cs typeface="Arial"/>
              </a:rPr>
              <a:t>you </a:t>
            </a:r>
            <a:r>
              <a:rPr lang="en-US" sz="1200" spc="-30" dirty="0" smtClean="0">
                <a:latin typeface="Arial"/>
                <a:cs typeface="Arial"/>
              </a:rPr>
              <a:t>the </a:t>
            </a:r>
            <a:r>
              <a:rPr lang="en-US" sz="1200" spc="-25" dirty="0" smtClean="0">
                <a:latin typeface="Arial"/>
                <a:cs typeface="Arial"/>
              </a:rPr>
              <a:t>capability </a:t>
            </a:r>
            <a:r>
              <a:rPr lang="en-US" sz="1200" spc="-20" dirty="0" smtClean="0">
                <a:latin typeface="Arial"/>
                <a:cs typeface="Arial"/>
              </a:rPr>
              <a:t>to </a:t>
            </a:r>
            <a:r>
              <a:rPr lang="en-US" sz="1200" spc="-25" dirty="0" smtClean="0">
                <a:latin typeface="Arial"/>
                <a:cs typeface="Arial"/>
              </a:rPr>
              <a:t>process live streaming data </a:t>
            </a:r>
            <a:r>
              <a:rPr lang="en-US" sz="1200" spc="-15" dirty="0" smtClean="0">
                <a:latin typeface="Arial"/>
                <a:cs typeface="Arial"/>
              </a:rPr>
              <a:t>in </a:t>
            </a:r>
            <a:r>
              <a:rPr lang="en-US" sz="1200" spc="-25" dirty="0" smtClean="0">
                <a:latin typeface="Arial"/>
                <a:cs typeface="Arial"/>
              </a:rPr>
              <a:t>small  </a:t>
            </a:r>
            <a:r>
              <a:rPr lang="en-US" sz="1200" spc="-30" dirty="0" smtClean="0">
                <a:latin typeface="Arial"/>
                <a:cs typeface="Arial"/>
              </a:rPr>
              <a:t>batches. </a:t>
            </a:r>
            <a:r>
              <a:rPr lang="en-US" sz="1200" spc="-25" dirty="0" smtClean="0">
                <a:latin typeface="Arial"/>
                <a:cs typeface="Arial"/>
              </a:rPr>
              <a:t>Utilizing Spark's core, Spark </a:t>
            </a:r>
            <a:r>
              <a:rPr lang="en-US" sz="1200" spc="-30" dirty="0" smtClean="0">
                <a:latin typeface="Arial"/>
                <a:cs typeface="Arial"/>
              </a:rPr>
              <a:t>Streaming </a:t>
            </a:r>
            <a:r>
              <a:rPr lang="en-US" sz="1200" spc="-15" dirty="0" smtClean="0">
                <a:latin typeface="Arial"/>
                <a:cs typeface="Arial"/>
              </a:rPr>
              <a:t>is </a:t>
            </a:r>
            <a:r>
              <a:rPr lang="en-US" sz="1200" spc="-30" dirty="0" smtClean="0">
                <a:latin typeface="Arial"/>
                <a:cs typeface="Arial"/>
              </a:rPr>
              <a:t>scalable, high-throughput </a:t>
            </a:r>
            <a:r>
              <a:rPr lang="en-US" sz="1200" spc="-20" dirty="0" smtClean="0">
                <a:latin typeface="Arial"/>
                <a:cs typeface="Arial"/>
              </a:rPr>
              <a:t>and </a:t>
            </a:r>
            <a:r>
              <a:rPr lang="en-US" sz="1200" spc="-30" dirty="0" smtClean="0">
                <a:latin typeface="Arial"/>
                <a:cs typeface="Arial"/>
              </a:rPr>
              <a:t>fault-  tolerant. </a:t>
            </a:r>
            <a:r>
              <a:rPr lang="en-US" sz="1200" spc="-25" dirty="0" smtClean="0">
                <a:latin typeface="Arial"/>
                <a:cs typeface="Arial"/>
              </a:rPr>
              <a:t>You </a:t>
            </a:r>
            <a:r>
              <a:rPr lang="en-US" sz="1200" spc="-30" dirty="0" smtClean="0">
                <a:latin typeface="Arial"/>
                <a:cs typeface="Arial"/>
              </a:rPr>
              <a:t>write </a:t>
            </a:r>
            <a:r>
              <a:rPr lang="en-US" sz="1200" spc="-20" dirty="0" smtClean="0">
                <a:latin typeface="Arial"/>
                <a:cs typeface="Arial"/>
              </a:rPr>
              <a:t>Stream </a:t>
            </a:r>
            <a:r>
              <a:rPr lang="en-US" sz="1200" spc="-25" dirty="0" smtClean="0">
                <a:latin typeface="Arial"/>
                <a:cs typeface="Arial"/>
              </a:rPr>
              <a:t>programs </a:t>
            </a:r>
            <a:r>
              <a:rPr lang="en-US" sz="1200" spc="-30" dirty="0" smtClean="0">
                <a:latin typeface="Arial"/>
                <a:cs typeface="Arial"/>
              </a:rPr>
              <a:t>with </a:t>
            </a:r>
            <a:r>
              <a:rPr lang="en-US" sz="1200" spc="-30" dirty="0" err="1" smtClean="0">
                <a:latin typeface="Arial"/>
                <a:cs typeface="Arial"/>
              </a:rPr>
              <a:t>DStreams</a:t>
            </a:r>
            <a:r>
              <a:rPr lang="en-US" sz="1200" spc="-30" dirty="0" smtClean="0">
                <a:latin typeface="Arial"/>
                <a:cs typeface="Arial"/>
              </a:rPr>
              <a:t>, </a:t>
            </a:r>
            <a:r>
              <a:rPr lang="en-US" sz="1200" spc="-25" dirty="0" smtClean="0">
                <a:latin typeface="Arial"/>
                <a:cs typeface="Arial"/>
              </a:rPr>
              <a:t>which </a:t>
            </a:r>
            <a:r>
              <a:rPr lang="en-US" sz="1200" spc="-5" dirty="0" smtClean="0">
                <a:latin typeface="Arial"/>
                <a:cs typeface="Arial"/>
              </a:rPr>
              <a:t>is a </a:t>
            </a:r>
            <a:r>
              <a:rPr lang="en-US" sz="1200" spc="-25" dirty="0" smtClean="0">
                <a:latin typeface="Arial"/>
                <a:cs typeface="Arial"/>
              </a:rPr>
              <a:t>sequence </a:t>
            </a:r>
            <a:r>
              <a:rPr lang="en-US" sz="1200" spc="-10" dirty="0" smtClean="0">
                <a:latin typeface="Arial"/>
                <a:cs typeface="Arial"/>
              </a:rPr>
              <a:t>of </a:t>
            </a:r>
            <a:r>
              <a:rPr lang="en-US" sz="1200" spc="-20" dirty="0" smtClean="0">
                <a:latin typeface="Arial"/>
                <a:cs typeface="Arial"/>
              </a:rPr>
              <a:t>RDDs</a:t>
            </a:r>
            <a:r>
              <a:rPr lang="en-US" sz="1200" spc="-290" dirty="0" smtClean="0">
                <a:latin typeface="Arial"/>
                <a:cs typeface="Arial"/>
              </a:rPr>
              <a:t> </a:t>
            </a:r>
            <a:r>
              <a:rPr lang="en-US" sz="1200" spc="-35" dirty="0" smtClean="0">
                <a:latin typeface="Arial"/>
                <a:cs typeface="Arial"/>
              </a:rPr>
              <a:t>from  </a:t>
            </a:r>
            <a:r>
              <a:rPr lang="en-US" sz="1200" spc="-5" dirty="0" smtClean="0">
                <a:latin typeface="Arial"/>
                <a:cs typeface="Arial"/>
              </a:rPr>
              <a:t>a </a:t>
            </a:r>
            <a:r>
              <a:rPr lang="en-US" sz="1200" spc="-30" dirty="0" smtClean="0">
                <a:latin typeface="Arial"/>
                <a:cs typeface="Arial"/>
              </a:rPr>
              <a:t>stream </a:t>
            </a:r>
            <a:r>
              <a:rPr lang="en-US" sz="1200" spc="-20" dirty="0" smtClean="0">
                <a:latin typeface="Arial"/>
                <a:cs typeface="Arial"/>
              </a:rPr>
              <a:t>of </a:t>
            </a:r>
            <a:r>
              <a:rPr lang="en-US" sz="1200" spc="-25" dirty="0" smtClean="0">
                <a:latin typeface="Arial"/>
                <a:cs typeface="Arial"/>
              </a:rPr>
              <a:t>data. There </a:t>
            </a:r>
            <a:r>
              <a:rPr lang="en-US" sz="1200" spc="-20" dirty="0" smtClean="0">
                <a:latin typeface="Arial"/>
                <a:cs typeface="Arial"/>
              </a:rPr>
              <a:t>are </a:t>
            </a:r>
            <a:r>
              <a:rPr lang="en-US" sz="1200" spc="-30" dirty="0" smtClean="0">
                <a:latin typeface="Arial"/>
                <a:cs typeface="Arial"/>
              </a:rPr>
              <a:t>various </a:t>
            </a:r>
            <a:r>
              <a:rPr lang="en-US" sz="1200" spc="-25" dirty="0" smtClean="0">
                <a:latin typeface="Arial"/>
                <a:cs typeface="Arial"/>
              </a:rPr>
              <a:t>data </a:t>
            </a:r>
            <a:r>
              <a:rPr lang="en-US" sz="1200" spc="-30" dirty="0" smtClean="0">
                <a:latin typeface="Arial"/>
                <a:cs typeface="Arial"/>
              </a:rPr>
              <a:t>sources </a:t>
            </a:r>
            <a:r>
              <a:rPr lang="en-US" sz="1200" spc="-20" dirty="0" smtClean="0">
                <a:latin typeface="Arial"/>
                <a:cs typeface="Arial"/>
              </a:rPr>
              <a:t>that </a:t>
            </a:r>
            <a:r>
              <a:rPr lang="en-US" sz="1200" spc="-25" dirty="0" smtClean="0">
                <a:latin typeface="Arial"/>
                <a:cs typeface="Arial"/>
              </a:rPr>
              <a:t>Spark </a:t>
            </a:r>
            <a:r>
              <a:rPr lang="en-US" sz="1200" spc="-30" dirty="0" smtClean="0">
                <a:latin typeface="Arial"/>
                <a:cs typeface="Arial"/>
              </a:rPr>
              <a:t>Streaming receives </a:t>
            </a:r>
            <a:r>
              <a:rPr lang="en-US" sz="1200" spc="-20" dirty="0" smtClean="0">
                <a:latin typeface="Arial"/>
                <a:cs typeface="Arial"/>
              </a:rPr>
              <a:t>from  </a:t>
            </a:r>
            <a:r>
              <a:rPr lang="en-US" sz="1200" spc="-30" dirty="0" smtClean="0">
                <a:latin typeface="Arial"/>
                <a:cs typeface="Arial"/>
              </a:rPr>
              <a:t>including, </a:t>
            </a:r>
            <a:r>
              <a:rPr lang="en-US" sz="1200" spc="-20" dirty="0" smtClean="0">
                <a:latin typeface="Arial"/>
                <a:cs typeface="Arial"/>
              </a:rPr>
              <a:t>Kafka, </a:t>
            </a:r>
            <a:r>
              <a:rPr lang="en-US" sz="1200" spc="-30" dirty="0" smtClean="0">
                <a:latin typeface="Arial"/>
                <a:cs typeface="Arial"/>
              </a:rPr>
              <a:t>Flume, </a:t>
            </a:r>
            <a:r>
              <a:rPr lang="en-US" sz="1200" spc="-25" dirty="0" smtClean="0">
                <a:latin typeface="Arial"/>
                <a:cs typeface="Arial"/>
              </a:rPr>
              <a:t>HDFS, </a:t>
            </a:r>
            <a:r>
              <a:rPr lang="en-US" sz="1200" spc="-30" dirty="0" smtClean="0">
                <a:latin typeface="Arial"/>
                <a:cs typeface="Arial"/>
              </a:rPr>
              <a:t>Kinesis, </a:t>
            </a:r>
            <a:r>
              <a:rPr lang="en-US" sz="1200" spc="-20" dirty="0" smtClean="0">
                <a:latin typeface="Arial"/>
                <a:cs typeface="Arial"/>
              </a:rPr>
              <a:t>or </a:t>
            </a:r>
            <a:r>
              <a:rPr lang="en-US" sz="1200" spc="-25" dirty="0" smtClean="0">
                <a:latin typeface="Arial"/>
                <a:cs typeface="Arial"/>
              </a:rPr>
              <a:t>Twitter. </a:t>
            </a:r>
            <a:r>
              <a:rPr lang="en-US" sz="1200" spc="-30" dirty="0" smtClean="0">
                <a:latin typeface="Arial"/>
                <a:cs typeface="Arial"/>
              </a:rPr>
              <a:t>It pushes </a:t>
            </a:r>
            <a:r>
              <a:rPr lang="en-US" sz="1200" spc="-25" dirty="0" smtClean="0">
                <a:latin typeface="Arial"/>
                <a:cs typeface="Arial"/>
              </a:rPr>
              <a:t>data </a:t>
            </a:r>
            <a:r>
              <a:rPr lang="en-US" sz="1200" spc="-20" dirty="0" smtClean="0">
                <a:latin typeface="Arial"/>
                <a:cs typeface="Arial"/>
              </a:rPr>
              <a:t>out </a:t>
            </a:r>
            <a:r>
              <a:rPr lang="en-US" sz="1200" spc="-5" dirty="0" smtClean="0">
                <a:latin typeface="Arial"/>
                <a:cs typeface="Arial"/>
              </a:rPr>
              <a:t>to </a:t>
            </a:r>
            <a:r>
              <a:rPr lang="en-US" sz="1200" spc="-25" dirty="0" smtClean="0">
                <a:latin typeface="Arial"/>
                <a:cs typeface="Arial"/>
              </a:rPr>
              <a:t>HDFS,  </a:t>
            </a:r>
            <a:r>
              <a:rPr lang="en-US" sz="1200" spc="-30" dirty="0" smtClean="0">
                <a:latin typeface="Arial"/>
                <a:cs typeface="Arial"/>
              </a:rPr>
              <a:t>databases, </a:t>
            </a:r>
            <a:r>
              <a:rPr lang="en-US" sz="1200" spc="-10" dirty="0" smtClean="0">
                <a:latin typeface="Arial"/>
                <a:cs typeface="Arial"/>
              </a:rPr>
              <a:t>or </a:t>
            </a:r>
            <a:r>
              <a:rPr lang="en-US" sz="1200" spc="-15" dirty="0" smtClean="0">
                <a:latin typeface="Arial"/>
                <a:cs typeface="Arial"/>
              </a:rPr>
              <a:t>some </a:t>
            </a:r>
            <a:r>
              <a:rPr lang="en-US" sz="1200" spc="-20" dirty="0" smtClean="0">
                <a:latin typeface="Arial"/>
                <a:cs typeface="Arial"/>
              </a:rPr>
              <a:t>sort of</a:t>
            </a:r>
            <a:r>
              <a:rPr lang="en-US" sz="1200" spc="-195" dirty="0" smtClean="0">
                <a:latin typeface="Arial"/>
                <a:cs typeface="Arial"/>
              </a:rPr>
              <a:t> </a:t>
            </a:r>
            <a:r>
              <a:rPr lang="en-US" sz="1200" spc="-30" dirty="0" smtClean="0">
                <a:latin typeface="Arial"/>
                <a:cs typeface="Arial"/>
              </a:rPr>
              <a:t>dashboard.</a:t>
            </a:r>
            <a:endParaRPr lang="en-US" sz="1200" dirty="0" smtClean="0">
              <a:latin typeface="Arial"/>
              <a:cs typeface="Arial"/>
            </a:endParaRPr>
          </a:p>
          <a:p>
            <a:pPr marL="12700" marR="5080">
              <a:lnSpc>
                <a:spcPct val="95900"/>
              </a:lnSpc>
              <a:spcBef>
                <a:spcPts val="600"/>
              </a:spcBef>
            </a:pPr>
            <a:r>
              <a:rPr lang="en-US" sz="1200" spc="-30" dirty="0" smtClean="0">
                <a:latin typeface="Arial"/>
                <a:cs typeface="Arial"/>
              </a:rPr>
              <a:t>Spark Streaming supports </a:t>
            </a:r>
            <a:r>
              <a:rPr lang="en-US" sz="1200" spc="-25" dirty="0" smtClean="0">
                <a:latin typeface="Arial"/>
                <a:cs typeface="Arial"/>
              </a:rPr>
              <a:t>Scala, </a:t>
            </a:r>
            <a:r>
              <a:rPr lang="en-US" sz="1200" spc="-20" dirty="0" smtClean="0">
                <a:latin typeface="Arial"/>
                <a:cs typeface="Arial"/>
              </a:rPr>
              <a:t>Java and </a:t>
            </a:r>
            <a:r>
              <a:rPr lang="en-US" sz="1200" spc="-25" dirty="0" smtClean="0">
                <a:latin typeface="Arial"/>
                <a:cs typeface="Arial"/>
              </a:rPr>
              <a:t>Python. </a:t>
            </a:r>
            <a:r>
              <a:rPr lang="en-US" sz="1200" spc="-20" dirty="0" smtClean="0">
                <a:latin typeface="Arial"/>
                <a:cs typeface="Arial"/>
              </a:rPr>
              <a:t>Python </a:t>
            </a:r>
            <a:r>
              <a:rPr lang="en-US" sz="1200" spc="-25" dirty="0" smtClean="0">
                <a:latin typeface="Arial"/>
                <a:cs typeface="Arial"/>
              </a:rPr>
              <a:t>was actually introduced with  </a:t>
            </a:r>
            <a:r>
              <a:rPr lang="en-US" sz="1200" spc="-30" dirty="0" smtClean="0">
                <a:latin typeface="Arial"/>
                <a:cs typeface="Arial"/>
              </a:rPr>
              <a:t>Spark 1.2. </a:t>
            </a:r>
            <a:r>
              <a:rPr lang="en-US" sz="1200" spc="-25" dirty="0" smtClean="0">
                <a:latin typeface="Arial"/>
                <a:cs typeface="Arial"/>
              </a:rPr>
              <a:t>Python </a:t>
            </a:r>
            <a:r>
              <a:rPr lang="en-US" sz="1200" spc="-20" dirty="0" smtClean="0">
                <a:latin typeface="Arial"/>
                <a:cs typeface="Arial"/>
              </a:rPr>
              <a:t>has </a:t>
            </a:r>
            <a:r>
              <a:rPr lang="en-US" sz="1200" spc="-25" dirty="0" smtClean="0">
                <a:latin typeface="Arial"/>
                <a:cs typeface="Arial"/>
              </a:rPr>
              <a:t>all </a:t>
            </a:r>
            <a:r>
              <a:rPr lang="en-US" sz="1200" spc="-20" dirty="0" smtClean="0">
                <a:latin typeface="Arial"/>
                <a:cs typeface="Arial"/>
              </a:rPr>
              <a:t>the </a:t>
            </a:r>
            <a:r>
              <a:rPr lang="en-US" sz="1200" spc="-30" dirty="0" smtClean="0">
                <a:latin typeface="Arial"/>
                <a:cs typeface="Arial"/>
              </a:rPr>
              <a:t>transformations </a:t>
            </a:r>
            <a:r>
              <a:rPr lang="en-US" sz="1200" spc="-20" dirty="0" smtClean="0">
                <a:latin typeface="Arial"/>
                <a:cs typeface="Arial"/>
              </a:rPr>
              <a:t>that Scala </a:t>
            </a:r>
            <a:r>
              <a:rPr lang="en-US" sz="1200" spc="-30" dirty="0" smtClean="0">
                <a:latin typeface="Arial"/>
                <a:cs typeface="Arial"/>
              </a:rPr>
              <a:t>and </a:t>
            </a:r>
            <a:r>
              <a:rPr lang="en-US" sz="1200" spc="-20" dirty="0" smtClean="0">
                <a:latin typeface="Arial"/>
                <a:cs typeface="Arial"/>
              </a:rPr>
              <a:t>Java </a:t>
            </a:r>
            <a:r>
              <a:rPr lang="en-US" sz="1200" spc="-25" dirty="0" smtClean="0">
                <a:latin typeface="Arial"/>
                <a:cs typeface="Arial"/>
              </a:rPr>
              <a:t>have with </a:t>
            </a:r>
            <a:r>
              <a:rPr lang="en-US" sz="1200" spc="-25" dirty="0" err="1" smtClean="0">
                <a:latin typeface="Arial"/>
                <a:cs typeface="Arial"/>
              </a:rPr>
              <a:t>DStreams</a:t>
            </a:r>
            <a:r>
              <a:rPr lang="en-US" sz="1200" spc="-25" dirty="0" smtClean="0">
                <a:latin typeface="Arial"/>
                <a:cs typeface="Arial"/>
              </a:rPr>
              <a:t>,  </a:t>
            </a:r>
            <a:r>
              <a:rPr lang="en-US" sz="1200" spc="-30" dirty="0" smtClean="0">
                <a:latin typeface="Arial"/>
                <a:cs typeface="Arial"/>
              </a:rPr>
              <a:t>but </a:t>
            </a:r>
            <a:r>
              <a:rPr lang="en-US" sz="1200" spc="-15" dirty="0" smtClean="0">
                <a:latin typeface="Arial"/>
                <a:cs typeface="Arial"/>
              </a:rPr>
              <a:t>it can </a:t>
            </a:r>
            <a:r>
              <a:rPr lang="en-US" sz="1200" spc="-25" dirty="0" smtClean="0">
                <a:latin typeface="Arial"/>
                <a:cs typeface="Arial"/>
              </a:rPr>
              <a:t>only support </a:t>
            </a:r>
            <a:r>
              <a:rPr lang="en-US" sz="1200" spc="-20" dirty="0" smtClean="0">
                <a:latin typeface="Arial"/>
                <a:cs typeface="Arial"/>
              </a:rPr>
              <a:t>text </a:t>
            </a:r>
            <a:r>
              <a:rPr lang="en-US" sz="1200" spc="-25" dirty="0" smtClean="0">
                <a:latin typeface="Arial"/>
                <a:cs typeface="Arial"/>
              </a:rPr>
              <a:t>data types. Support </a:t>
            </a:r>
            <a:r>
              <a:rPr lang="en-US" sz="1200" spc="-15" dirty="0" smtClean="0">
                <a:latin typeface="Arial"/>
                <a:cs typeface="Arial"/>
              </a:rPr>
              <a:t>for </a:t>
            </a:r>
            <a:r>
              <a:rPr lang="en-US" sz="1200" spc="-25" dirty="0" smtClean="0">
                <a:latin typeface="Arial"/>
                <a:cs typeface="Arial"/>
              </a:rPr>
              <a:t>other sources </a:t>
            </a:r>
            <a:r>
              <a:rPr lang="en-US" sz="1200" spc="-20" dirty="0" smtClean="0">
                <a:latin typeface="Arial"/>
                <a:cs typeface="Arial"/>
              </a:rPr>
              <a:t>such </a:t>
            </a:r>
            <a:r>
              <a:rPr lang="en-US" sz="1200" spc="-25" dirty="0" smtClean="0">
                <a:latin typeface="Arial"/>
                <a:cs typeface="Arial"/>
              </a:rPr>
              <a:t>as </a:t>
            </a:r>
            <a:r>
              <a:rPr lang="en-US" sz="1200" spc="-15" dirty="0" smtClean="0">
                <a:latin typeface="Arial"/>
                <a:cs typeface="Arial"/>
              </a:rPr>
              <a:t>Kafka </a:t>
            </a:r>
            <a:r>
              <a:rPr lang="en-US" sz="1200" spc="-20" dirty="0" smtClean="0">
                <a:latin typeface="Arial"/>
                <a:cs typeface="Arial"/>
              </a:rPr>
              <a:t>and  </a:t>
            </a:r>
            <a:r>
              <a:rPr lang="en-US" sz="1200" spc="-25" dirty="0" smtClean="0">
                <a:latin typeface="Arial"/>
                <a:cs typeface="Arial"/>
              </a:rPr>
              <a:t>Flume </a:t>
            </a:r>
            <a:r>
              <a:rPr lang="en-US" sz="1200" spc="-30" dirty="0" smtClean="0">
                <a:latin typeface="Arial"/>
                <a:cs typeface="Arial"/>
              </a:rPr>
              <a:t>will </a:t>
            </a:r>
            <a:r>
              <a:rPr lang="en-US" sz="1200" spc="-10" dirty="0" smtClean="0">
                <a:latin typeface="Arial"/>
                <a:cs typeface="Arial"/>
              </a:rPr>
              <a:t>be </a:t>
            </a:r>
            <a:r>
              <a:rPr lang="en-US" sz="1200" spc="-25" dirty="0" smtClean="0">
                <a:latin typeface="Arial"/>
                <a:cs typeface="Arial"/>
              </a:rPr>
              <a:t>available </a:t>
            </a:r>
            <a:r>
              <a:rPr lang="en-US" sz="1200" spc="-15" dirty="0" smtClean="0">
                <a:latin typeface="Arial"/>
                <a:cs typeface="Arial"/>
              </a:rPr>
              <a:t>in </a:t>
            </a:r>
            <a:r>
              <a:rPr lang="en-US" sz="1200" spc="-30" dirty="0" smtClean="0">
                <a:latin typeface="Arial"/>
                <a:cs typeface="Arial"/>
              </a:rPr>
              <a:t>future </a:t>
            </a:r>
            <a:r>
              <a:rPr lang="en-US" sz="1200" spc="-25" dirty="0" smtClean="0">
                <a:latin typeface="Arial"/>
                <a:cs typeface="Arial"/>
              </a:rPr>
              <a:t>releases </a:t>
            </a:r>
            <a:r>
              <a:rPr lang="en-US" sz="1200" spc="-30" dirty="0" smtClean="0">
                <a:latin typeface="Arial"/>
                <a:cs typeface="Arial"/>
              </a:rPr>
              <a:t>for</a:t>
            </a:r>
            <a:r>
              <a:rPr lang="en-US" sz="1200" spc="-200" dirty="0" smtClean="0">
                <a:latin typeface="Arial"/>
                <a:cs typeface="Arial"/>
              </a:rPr>
              <a:t> </a:t>
            </a:r>
            <a:r>
              <a:rPr lang="en-US" sz="1200" spc="-20" dirty="0" smtClean="0">
                <a:latin typeface="Arial"/>
                <a:cs typeface="Arial"/>
              </a:rPr>
              <a:t>Python.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47</a:t>
            </a:fld>
            <a:endParaRPr lang="fr-FR"/>
          </a:p>
        </p:txBody>
      </p:sp>
    </p:spTree>
    <p:extLst>
      <p:ext uri="{BB962C8B-B14F-4D97-AF65-F5344CB8AC3E}">
        <p14:creationId xmlns:p14="http://schemas.microsoft.com/office/powerpoint/2010/main" val="3553940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99695">
              <a:lnSpc>
                <a:spcPct val="96400"/>
              </a:lnSpc>
              <a:spcBef>
                <a:spcPts val="585"/>
              </a:spcBef>
            </a:pPr>
            <a:r>
              <a:rPr lang="en-US" sz="1200" spc="-30" dirty="0" smtClean="0">
                <a:latin typeface="Arial"/>
                <a:cs typeface="Arial"/>
              </a:rPr>
              <a:t>Here's </a:t>
            </a:r>
            <a:r>
              <a:rPr lang="en-US" sz="1200" spc="-5" dirty="0" smtClean="0">
                <a:latin typeface="Arial"/>
                <a:cs typeface="Arial"/>
              </a:rPr>
              <a:t>a </a:t>
            </a:r>
            <a:r>
              <a:rPr lang="en-US" sz="1200" spc="-30" dirty="0" smtClean="0">
                <a:latin typeface="Arial"/>
                <a:cs typeface="Arial"/>
              </a:rPr>
              <a:t>quick </a:t>
            </a:r>
            <a:r>
              <a:rPr lang="en-US" sz="1200" spc="-20" dirty="0" smtClean="0">
                <a:latin typeface="Arial"/>
                <a:cs typeface="Arial"/>
              </a:rPr>
              <a:t>view </a:t>
            </a:r>
            <a:r>
              <a:rPr lang="en-US" sz="1200" spc="-10" dirty="0" smtClean="0">
                <a:latin typeface="Arial"/>
                <a:cs typeface="Arial"/>
              </a:rPr>
              <a:t>of </a:t>
            </a:r>
            <a:r>
              <a:rPr lang="en-US" sz="1200" spc="-20" dirty="0" smtClean="0">
                <a:latin typeface="Arial"/>
                <a:cs typeface="Arial"/>
              </a:rPr>
              <a:t>how </a:t>
            </a:r>
            <a:r>
              <a:rPr lang="en-US" sz="1200" spc="-25" dirty="0" smtClean="0">
                <a:latin typeface="Arial"/>
                <a:cs typeface="Arial"/>
              </a:rPr>
              <a:t>Spark </a:t>
            </a:r>
            <a:r>
              <a:rPr lang="en-US" sz="1200" spc="-30" dirty="0" smtClean="0">
                <a:latin typeface="Arial"/>
                <a:cs typeface="Arial"/>
              </a:rPr>
              <a:t>Streaming </a:t>
            </a:r>
            <a:r>
              <a:rPr lang="en-US" sz="1200" spc="-25" dirty="0" smtClean="0">
                <a:latin typeface="Arial"/>
                <a:cs typeface="Arial"/>
              </a:rPr>
              <a:t>works. </a:t>
            </a:r>
            <a:r>
              <a:rPr lang="en-US" sz="1200" spc="-30" dirty="0" smtClean="0">
                <a:latin typeface="Arial"/>
                <a:cs typeface="Arial"/>
              </a:rPr>
              <a:t>First </a:t>
            </a:r>
            <a:r>
              <a:rPr lang="en-US" sz="1200" spc="-20" dirty="0" smtClean="0">
                <a:latin typeface="Arial"/>
                <a:cs typeface="Arial"/>
              </a:rPr>
              <a:t>the </a:t>
            </a:r>
            <a:r>
              <a:rPr lang="en-US" sz="1200" spc="-25" dirty="0" smtClean="0">
                <a:latin typeface="Arial"/>
                <a:cs typeface="Arial"/>
              </a:rPr>
              <a:t>input stream comes </a:t>
            </a:r>
            <a:r>
              <a:rPr lang="en-US" sz="1200" spc="-5" dirty="0" smtClean="0">
                <a:latin typeface="Arial"/>
                <a:cs typeface="Arial"/>
              </a:rPr>
              <a:t>in</a:t>
            </a:r>
            <a:r>
              <a:rPr lang="en-US" sz="1200" spc="-285" dirty="0" smtClean="0">
                <a:latin typeface="Arial"/>
                <a:cs typeface="Arial"/>
              </a:rPr>
              <a:t> </a:t>
            </a:r>
            <a:r>
              <a:rPr lang="en-US" sz="1200" spc="-20" dirty="0" smtClean="0">
                <a:latin typeface="Arial"/>
                <a:cs typeface="Arial"/>
              </a:rPr>
              <a:t>to  </a:t>
            </a:r>
            <a:r>
              <a:rPr lang="en-US" sz="1200" spc="-30" dirty="0" smtClean="0">
                <a:latin typeface="Arial"/>
                <a:cs typeface="Arial"/>
              </a:rPr>
              <a:t>Spark Streaming. </a:t>
            </a:r>
            <a:r>
              <a:rPr lang="en-US" sz="1200" spc="-20" dirty="0" smtClean="0">
                <a:latin typeface="Arial"/>
                <a:cs typeface="Arial"/>
              </a:rPr>
              <a:t>That </a:t>
            </a:r>
            <a:r>
              <a:rPr lang="en-US" sz="1200" spc="-25" dirty="0" smtClean="0">
                <a:latin typeface="Arial"/>
                <a:cs typeface="Arial"/>
              </a:rPr>
              <a:t>data stream </a:t>
            </a:r>
            <a:r>
              <a:rPr lang="en-US" sz="1200" spc="-15" dirty="0" smtClean="0">
                <a:latin typeface="Arial"/>
                <a:cs typeface="Arial"/>
              </a:rPr>
              <a:t>is </a:t>
            </a:r>
            <a:r>
              <a:rPr lang="en-US" sz="1200" spc="-25" dirty="0" smtClean="0">
                <a:latin typeface="Arial"/>
                <a:cs typeface="Arial"/>
              </a:rPr>
              <a:t>broken up </a:t>
            </a:r>
            <a:r>
              <a:rPr lang="en-US" sz="1200" spc="-20" dirty="0" smtClean="0">
                <a:latin typeface="Arial"/>
                <a:cs typeface="Arial"/>
              </a:rPr>
              <a:t>into </a:t>
            </a:r>
            <a:r>
              <a:rPr lang="en-US" sz="1200" spc="-30" dirty="0" smtClean="0">
                <a:latin typeface="Arial"/>
                <a:cs typeface="Arial"/>
              </a:rPr>
              <a:t>batches </a:t>
            </a:r>
            <a:r>
              <a:rPr lang="en-US" sz="1200" spc="-20" dirty="0" smtClean="0">
                <a:latin typeface="Arial"/>
                <a:cs typeface="Arial"/>
              </a:rPr>
              <a:t>of </a:t>
            </a:r>
            <a:r>
              <a:rPr lang="en-US" sz="1200" spc="-25" dirty="0" smtClean="0">
                <a:latin typeface="Arial"/>
                <a:cs typeface="Arial"/>
              </a:rPr>
              <a:t>data that </a:t>
            </a:r>
            <a:r>
              <a:rPr lang="en-US" sz="1200" spc="-30" dirty="0" smtClean="0">
                <a:latin typeface="Arial"/>
                <a:cs typeface="Arial"/>
              </a:rPr>
              <a:t>are fed </a:t>
            </a:r>
            <a:r>
              <a:rPr lang="en-US" sz="1200" spc="-25" dirty="0" smtClean="0">
                <a:latin typeface="Arial"/>
                <a:cs typeface="Arial"/>
              </a:rPr>
              <a:t>into  the Spark </a:t>
            </a:r>
            <a:r>
              <a:rPr lang="en-US" sz="1200" spc="-30" dirty="0" smtClean="0">
                <a:latin typeface="Arial"/>
                <a:cs typeface="Arial"/>
              </a:rPr>
              <a:t>engine for processing. </a:t>
            </a:r>
            <a:r>
              <a:rPr lang="en-US" sz="1200" spc="-20" dirty="0" smtClean="0">
                <a:latin typeface="Arial"/>
                <a:cs typeface="Arial"/>
              </a:rPr>
              <a:t>Once </a:t>
            </a:r>
            <a:r>
              <a:rPr lang="en-US" sz="1200" spc="-10" dirty="0" smtClean="0">
                <a:latin typeface="Arial"/>
                <a:cs typeface="Arial"/>
              </a:rPr>
              <a:t>the </a:t>
            </a:r>
            <a:r>
              <a:rPr lang="en-US" sz="1200" spc="-25" dirty="0" smtClean="0">
                <a:latin typeface="Arial"/>
                <a:cs typeface="Arial"/>
              </a:rPr>
              <a:t>data </a:t>
            </a:r>
            <a:r>
              <a:rPr lang="en-US" sz="1200" spc="-20" dirty="0" smtClean="0">
                <a:latin typeface="Arial"/>
                <a:cs typeface="Arial"/>
              </a:rPr>
              <a:t>has </a:t>
            </a:r>
            <a:r>
              <a:rPr lang="en-US" sz="1200" spc="-25" dirty="0" smtClean="0">
                <a:latin typeface="Arial"/>
                <a:cs typeface="Arial"/>
              </a:rPr>
              <a:t>been processed, </a:t>
            </a:r>
            <a:r>
              <a:rPr lang="en-US" sz="1200" spc="-15" dirty="0" smtClean="0">
                <a:latin typeface="Arial"/>
                <a:cs typeface="Arial"/>
              </a:rPr>
              <a:t>it is </a:t>
            </a:r>
            <a:r>
              <a:rPr lang="en-US" sz="1200" spc="-30" dirty="0" smtClean="0">
                <a:latin typeface="Arial"/>
                <a:cs typeface="Arial"/>
              </a:rPr>
              <a:t>sent </a:t>
            </a:r>
            <a:r>
              <a:rPr lang="en-US" sz="1200" spc="-20" dirty="0" smtClean="0">
                <a:latin typeface="Arial"/>
                <a:cs typeface="Arial"/>
              </a:rPr>
              <a:t>out </a:t>
            </a:r>
            <a:r>
              <a:rPr lang="en-US" sz="1200" spc="-15" dirty="0" smtClean="0">
                <a:latin typeface="Arial"/>
                <a:cs typeface="Arial"/>
              </a:rPr>
              <a:t>in  </a:t>
            </a:r>
            <a:r>
              <a:rPr lang="en-US" sz="1200" spc="-30" dirty="0" smtClean="0">
                <a:latin typeface="Arial"/>
                <a:cs typeface="Arial"/>
              </a:rPr>
              <a:t>batches.</a:t>
            </a:r>
            <a:endParaRPr lang="en-US" sz="1200" dirty="0" smtClean="0">
              <a:latin typeface="Arial"/>
              <a:cs typeface="Arial"/>
            </a:endParaRPr>
          </a:p>
          <a:p>
            <a:pPr marL="12700" marR="5080">
              <a:lnSpc>
                <a:spcPts val="1610"/>
              </a:lnSpc>
              <a:spcBef>
                <a:spcPts val="645"/>
              </a:spcBef>
            </a:pPr>
            <a:r>
              <a:rPr lang="en-US" sz="1200" spc="-30" dirty="0" smtClean="0">
                <a:latin typeface="Arial"/>
                <a:cs typeface="Arial"/>
              </a:rPr>
              <a:t>Spark </a:t>
            </a:r>
            <a:r>
              <a:rPr lang="en-US" sz="1200" spc="-25" dirty="0" smtClean="0">
                <a:latin typeface="Arial"/>
                <a:cs typeface="Arial"/>
              </a:rPr>
              <a:t>Stream </a:t>
            </a:r>
            <a:r>
              <a:rPr lang="en-US" sz="1200" spc="-30" dirty="0" smtClean="0">
                <a:latin typeface="Arial"/>
                <a:cs typeface="Arial"/>
              </a:rPr>
              <a:t>support </a:t>
            </a:r>
            <a:r>
              <a:rPr lang="en-US" sz="1200" spc="-25" dirty="0" smtClean="0">
                <a:latin typeface="Arial"/>
                <a:cs typeface="Arial"/>
              </a:rPr>
              <a:t>sliding window </a:t>
            </a:r>
            <a:r>
              <a:rPr lang="en-US" sz="1200" spc="-30" dirty="0" smtClean="0">
                <a:latin typeface="Arial"/>
                <a:cs typeface="Arial"/>
              </a:rPr>
              <a:t>operations. </a:t>
            </a:r>
            <a:r>
              <a:rPr lang="en-US" sz="1200" spc="-20" dirty="0" smtClean="0">
                <a:latin typeface="Arial"/>
                <a:cs typeface="Arial"/>
              </a:rPr>
              <a:t>In </a:t>
            </a:r>
            <a:r>
              <a:rPr lang="en-US" sz="1200" spc="-5" dirty="0" smtClean="0">
                <a:latin typeface="Arial"/>
                <a:cs typeface="Arial"/>
              </a:rPr>
              <a:t>a </a:t>
            </a:r>
            <a:r>
              <a:rPr lang="en-US" sz="1200" spc="-30" dirty="0" smtClean="0">
                <a:latin typeface="Arial"/>
                <a:cs typeface="Arial"/>
              </a:rPr>
              <a:t>windowed computation, </a:t>
            </a:r>
            <a:r>
              <a:rPr lang="en-US" sz="1200" spc="-20" dirty="0" smtClean="0">
                <a:latin typeface="Arial"/>
                <a:cs typeface="Arial"/>
              </a:rPr>
              <a:t>every  time</a:t>
            </a:r>
            <a:r>
              <a:rPr lang="en-US" sz="1200" spc="-55" dirty="0" smtClean="0">
                <a:latin typeface="Arial"/>
                <a:cs typeface="Arial"/>
              </a:rPr>
              <a:t> </a:t>
            </a:r>
            <a:r>
              <a:rPr lang="en-US" sz="1200" spc="-25" dirty="0" smtClean="0">
                <a:latin typeface="Arial"/>
                <a:cs typeface="Arial"/>
              </a:rPr>
              <a:t>the</a:t>
            </a:r>
            <a:r>
              <a:rPr lang="en-US" sz="1200" spc="-30" dirty="0" smtClean="0">
                <a:latin typeface="Arial"/>
                <a:cs typeface="Arial"/>
              </a:rPr>
              <a:t> </a:t>
            </a:r>
            <a:r>
              <a:rPr lang="en-US" sz="1200" spc="-25" dirty="0" smtClean="0">
                <a:latin typeface="Arial"/>
                <a:cs typeface="Arial"/>
              </a:rPr>
              <a:t>window</a:t>
            </a:r>
            <a:r>
              <a:rPr lang="en-US" sz="1200" spc="-45" dirty="0" smtClean="0">
                <a:latin typeface="Arial"/>
                <a:cs typeface="Arial"/>
              </a:rPr>
              <a:t> </a:t>
            </a:r>
            <a:r>
              <a:rPr lang="en-US" sz="1200" spc="-25" dirty="0" smtClean="0">
                <a:latin typeface="Arial"/>
                <a:cs typeface="Arial"/>
              </a:rPr>
              <a:t>slides</a:t>
            </a:r>
            <a:r>
              <a:rPr lang="en-US" sz="1200" spc="-50" dirty="0" smtClean="0">
                <a:latin typeface="Arial"/>
                <a:cs typeface="Arial"/>
              </a:rPr>
              <a:t> </a:t>
            </a:r>
            <a:r>
              <a:rPr lang="en-US" sz="1200" spc="-25" dirty="0" smtClean="0">
                <a:latin typeface="Arial"/>
                <a:cs typeface="Arial"/>
              </a:rPr>
              <a:t>over</a:t>
            </a:r>
            <a:r>
              <a:rPr lang="en-US" sz="1200" spc="-30"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source</a:t>
            </a:r>
            <a:r>
              <a:rPr lang="en-US" sz="1200" spc="-55" dirty="0" smtClean="0">
                <a:latin typeface="Arial"/>
                <a:cs typeface="Arial"/>
              </a:rPr>
              <a:t> </a:t>
            </a:r>
            <a:r>
              <a:rPr lang="en-US" sz="1200" spc="-20" dirty="0" smtClean="0">
                <a:latin typeface="Arial"/>
                <a:cs typeface="Arial"/>
              </a:rPr>
              <a:t>of</a:t>
            </a:r>
            <a:r>
              <a:rPr lang="en-US" sz="1200" spc="-25" dirty="0" smtClean="0">
                <a:latin typeface="Arial"/>
                <a:cs typeface="Arial"/>
              </a:rPr>
              <a:t> </a:t>
            </a:r>
            <a:r>
              <a:rPr lang="en-US" sz="1200" spc="-30" dirty="0" err="1" smtClean="0">
                <a:latin typeface="Arial"/>
                <a:cs typeface="Arial"/>
              </a:rPr>
              <a:t>DStream</a:t>
            </a:r>
            <a:r>
              <a:rPr lang="en-US" sz="1200" spc="-30" dirty="0" smtClean="0">
                <a:latin typeface="Arial"/>
                <a:cs typeface="Arial"/>
              </a:rPr>
              <a:t>,</a:t>
            </a:r>
            <a:r>
              <a:rPr lang="en-US" sz="1200" spc="-4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source</a:t>
            </a:r>
            <a:r>
              <a:rPr lang="en-US" sz="1200" spc="-55" dirty="0" smtClean="0">
                <a:latin typeface="Arial"/>
                <a:cs typeface="Arial"/>
              </a:rPr>
              <a:t> </a:t>
            </a:r>
            <a:r>
              <a:rPr lang="en-US" sz="1200" spc="-20" dirty="0" smtClean="0">
                <a:latin typeface="Arial"/>
                <a:cs typeface="Arial"/>
              </a:rPr>
              <a:t>RDDs</a:t>
            </a:r>
            <a:r>
              <a:rPr lang="en-US" sz="1200" spc="-45" dirty="0" smtClean="0">
                <a:latin typeface="Arial"/>
                <a:cs typeface="Arial"/>
              </a:rPr>
              <a:t> </a:t>
            </a:r>
            <a:r>
              <a:rPr lang="en-US" sz="1200" spc="-25" dirty="0" smtClean="0">
                <a:latin typeface="Arial"/>
                <a:cs typeface="Arial"/>
              </a:rPr>
              <a:t>that</a:t>
            </a:r>
            <a:r>
              <a:rPr lang="en-US" sz="1200" spc="-50" dirty="0" smtClean="0">
                <a:latin typeface="Arial"/>
                <a:cs typeface="Arial"/>
              </a:rPr>
              <a:t> </a:t>
            </a:r>
            <a:r>
              <a:rPr lang="en-US" sz="1200" spc="-20" dirty="0" smtClean="0">
                <a:latin typeface="Arial"/>
                <a:cs typeface="Arial"/>
              </a:rPr>
              <a:t>falls </a:t>
            </a:r>
            <a:r>
              <a:rPr lang="en-US" sz="1200" spc="-30" dirty="0" smtClean="0">
                <a:latin typeface="Arial"/>
                <a:cs typeface="Arial"/>
              </a:rPr>
              <a:t>within</a:t>
            </a:r>
            <a:r>
              <a:rPr lang="en-US" sz="1200" spc="-55" dirty="0" smtClean="0">
                <a:latin typeface="Arial"/>
                <a:cs typeface="Arial"/>
              </a:rPr>
              <a:t> </a:t>
            </a:r>
            <a:r>
              <a:rPr lang="en-US" sz="1200" spc="-25" dirty="0" smtClean="0">
                <a:latin typeface="Arial"/>
                <a:cs typeface="Arial"/>
              </a:rPr>
              <a:t>the  window</a:t>
            </a:r>
            <a:r>
              <a:rPr lang="en-US" sz="1200" spc="-55" dirty="0" smtClean="0">
                <a:latin typeface="Arial"/>
                <a:cs typeface="Arial"/>
              </a:rPr>
              <a:t> </a:t>
            </a:r>
            <a:r>
              <a:rPr lang="en-US" sz="1200" spc="-20" dirty="0" smtClean="0">
                <a:latin typeface="Arial"/>
                <a:cs typeface="Arial"/>
              </a:rPr>
              <a:t>are</a:t>
            </a:r>
            <a:r>
              <a:rPr lang="en-US" sz="1200" spc="-60" dirty="0" smtClean="0">
                <a:latin typeface="Arial"/>
                <a:cs typeface="Arial"/>
              </a:rPr>
              <a:t> </a:t>
            </a:r>
            <a:r>
              <a:rPr lang="en-US" sz="1200" spc="-25" dirty="0" smtClean="0">
                <a:latin typeface="Arial"/>
                <a:cs typeface="Arial"/>
              </a:rPr>
              <a:t>combined</a:t>
            </a:r>
            <a:r>
              <a:rPr lang="en-US" sz="1200" spc="-35"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25" dirty="0" smtClean="0">
                <a:latin typeface="Arial"/>
                <a:cs typeface="Arial"/>
              </a:rPr>
              <a:t>operated</a:t>
            </a:r>
            <a:r>
              <a:rPr lang="en-US" sz="1200" spc="-60" dirty="0" smtClean="0">
                <a:latin typeface="Arial"/>
                <a:cs typeface="Arial"/>
              </a:rPr>
              <a:t> </a:t>
            </a:r>
            <a:r>
              <a:rPr lang="en-US" sz="1200" spc="-20" dirty="0" smtClean="0">
                <a:latin typeface="Arial"/>
                <a:cs typeface="Arial"/>
              </a:rPr>
              <a:t>upon</a:t>
            </a:r>
            <a:r>
              <a:rPr lang="en-US" sz="1200" spc="-6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5" dirty="0" smtClean="0">
                <a:latin typeface="Arial"/>
                <a:cs typeface="Arial"/>
              </a:rPr>
              <a:t>produce</a:t>
            </a:r>
            <a:r>
              <a:rPr lang="en-US" sz="1200" spc="-6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resulting</a:t>
            </a:r>
            <a:r>
              <a:rPr lang="en-US" sz="1200" spc="-60" dirty="0" smtClean="0">
                <a:latin typeface="Arial"/>
                <a:cs typeface="Arial"/>
              </a:rPr>
              <a:t> </a:t>
            </a:r>
            <a:r>
              <a:rPr lang="en-US" sz="1200" spc="-20" dirty="0" smtClean="0">
                <a:latin typeface="Arial"/>
                <a:cs typeface="Arial"/>
              </a:rPr>
              <a:t>RDD.</a:t>
            </a:r>
            <a:endParaRPr lang="en-US" sz="1200" dirty="0" smtClean="0">
              <a:latin typeface="Arial"/>
              <a:cs typeface="Arial"/>
            </a:endParaRPr>
          </a:p>
          <a:p>
            <a:pPr marL="12700">
              <a:lnSpc>
                <a:spcPct val="100000"/>
              </a:lnSpc>
              <a:spcBef>
                <a:spcPts val="495"/>
              </a:spcBef>
            </a:pPr>
            <a:r>
              <a:rPr lang="en-US" sz="1200" spc="-30" dirty="0" smtClean="0">
                <a:latin typeface="Arial"/>
                <a:cs typeface="Arial"/>
              </a:rPr>
              <a:t>There are </a:t>
            </a:r>
            <a:r>
              <a:rPr lang="en-US" sz="1200" spc="-20" dirty="0" smtClean="0">
                <a:latin typeface="Arial"/>
                <a:cs typeface="Arial"/>
              </a:rPr>
              <a:t>two </a:t>
            </a:r>
            <a:r>
              <a:rPr lang="en-US" sz="1200" spc="-30" dirty="0" smtClean="0">
                <a:latin typeface="Arial"/>
                <a:cs typeface="Arial"/>
              </a:rPr>
              <a:t>parameters </a:t>
            </a:r>
            <a:r>
              <a:rPr lang="en-US" sz="1200" spc="-15" dirty="0" smtClean="0">
                <a:latin typeface="Arial"/>
                <a:cs typeface="Arial"/>
              </a:rPr>
              <a:t>for </a:t>
            </a:r>
            <a:r>
              <a:rPr lang="en-US" sz="1200" spc="-5" dirty="0" smtClean="0">
                <a:latin typeface="Arial"/>
                <a:cs typeface="Arial"/>
              </a:rPr>
              <a:t>a </a:t>
            </a:r>
            <a:r>
              <a:rPr lang="en-US" sz="1200" spc="-25" dirty="0" smtClean="0">
                <a:latin typeface="Arial"/>
                <a:cs typeface="Arial"/>
              </a:rPr>
              <a:t>sliding</a:t>
            </a:r>
            <a:r>
              <a:rPr lang="en-US" sz="1200" spc="-165" dirty="0" smtClean="0">
                <a:latin typeface="Arial"/>
                <a:cs typeface="Arial"/>
              </a:rPr>
              <a:t> </a:t>
            </a:r>
            <a:r>
              <a:rPr lang="en-US" sz="1200" spc="-30" dirty="0" smtClean="0">
                <a:latin typeface="Arial"/>
                <a:cs typeface="Arial"/>
              </a:rPr>
              <a:t>window:</a:t>
            </a:r>
            <a:endParaRPr lang="en-US" sz="1200" dirty="0" smtClean="0">
              <a:latin typeface="Arial"/>
              <a:cs typeface="Arial"/>
            </a:endParaRPr>
          </a:p>
          <a:p>
            <a:pPr marL="586105" indent="-344805">
              <a:lnSpc>
                <a:spcPct val="100000"/>
              </a:lnSpc>
              <a:spcBef>
                <a:spcPts val="625"/>
              </a:spcBef>
              <a:buFont typeface="Symbol"/>
              <a:buChar char=""/>
              <a:tabLst>
                <a:tab pos="586105" algn="l"/>
                <a:tab pos="586740" algn="l"/>
              </a:tabLst>
            </a:pPr>
            <a:r>
              <a:rPr lang="en-US" sz="1200" spc="-20" dirty="0" smtClean="0">
                <a:latin typeface="Arial"/>
                <a:cs typeface="Arial"/>
              </a:rPr>
              <a:t>The </a:t>
            </a:r>
            <a:r>
              <a:rPr lang="en-US" sz="1200" b="1" spc="-25" dirty="0" smtClean="0">
                <a:latin typeface="Arial"/>
                <a:cs typeface="Arial"/>
              </a:rPr>
              <a:t>window </a:t>
            </a:r>
            <a:r>
              <a:rPr lang="en-US" sz="1200" b="1" spc="-20" dirty="0" smtClean="0">
                <a:latin typeface="Arial"/>
                <a:cs typeface="Arial"/>
              </a:rPr>
              <a:t>length </a:t>
            </a:r>
            <a:r>
              <a:rPr lang="en-US" sz="1200" spc="-15" dirty="0" smtClean="0">
                <a:latin typeface="Arial"/>
                <a:cs typeface="Arial"/>
              </a:rPr>
              <a:t>is the </a:t>
            </a:r>
            <a:r>
              <a:rPr lang="en-US" sz="1200" spc="-30" dirty="0" smtClean="0">
                <a:latin typeface="Arial"/>
                <a:cs typeface="Arial"/>
              </a:rPr>
              <a:t>duration </a:t>
            </a:r>
            <a:r>
              <a:rPr lang="en-US" sz="1200" spc="-10" dirty="0" smtClean="0">
                <a:latin typeface="Arial"/>
                <a:cs typeface="Arial"/>
              </a:rPr>
              <a:t>of</a:t>
            </a:r>
            <a:r>
              <a:rPr lang="en-US" sz="1200" spc="-280" dirty="0" smtClean="0">
                <a:latin typeface="Arial"/>
                <a:cs typeface="Arial"/>
              </a:rPr>
              <a:t> </a:t>
            </a:r>
            <a:r>
              <a:rPr lang="en-US" sz="1200" spc="-20" dirty="0" smtClean="0">
                <a:latin typeface="Arial"/>
                <a:cs typeface="Arial"/>
              </a:rPr>
              <a:t>the </a:t>
            </a:r>
            <a:r>
              <a:rPr lang="en-US" sz="1200" spc="-25" dirty="0" smtClean="0">
                <a:latin typeface="Arial"/>
                <a:cs typeface="Arial"/>
              </a:rPr>
              <a:t>window</a:t>
            </a:r>
            <a:endParaRPr lang="en-US" sz="1200" dirty="0" smtClean="0">
              <a:latin typeface="Arial"/>
              <a:cs typeface="Arial"/>
            </a:endParaRPr>
          </a:p>
          <a:p>
            <a:pPr marL="586105" indent="-344805">
              <a:lnSpc>
                <a:spcPct val="100000"/>
              </a:lnSpc>
              <a:spcBef>
                <a:spcPts val="630"/>
              </a:spcBef>
              <a:buFont typeface="Symbol"/>
              <a:buChar char=""/>
              <a:tabLst>
                <a:tab pos="586105" algn="l"/>
                <a:tab pos="586740" algn="l"/>
              </a:tabLst>
            </a:pPr>
            <a:r>
              <a:rPr lang="en-US" sz="1200" spc="-20" dirty="0" smtClean="0">
                <a:latin typeface="Arial"/>
                <a:cs typeface="Arial"/>
              </a:rPr>
              <a:t>The </a:t>
            </a:r>
            <a:r>
              <a:rPr lang="en-US" sz="1200" b="1" spc="-25" dirty="0" smtClean="0">
                <a:latin typeface="Arial"/>
                <a:cs typeface="Arial"/>
              </a:rPr>
              <a:t>sliding </a:t>
            </a:r>
            <a:r>
              <a:rPr lang="en-US" sz="1200" b="1" spc="-30" dirty="0" smtClean="0">
                <a:latin typeface="Arial"/>
                <a:cs typeface="Arial"/>
              </a:rPr>
              <a:t>interval </a:t>
            </a:r>
            <a:r>
              <a:rPr lang="en-US" sz="1200" spc="-15" dirty="0" smtClean="0">
                <a:latin typeface="Arial"/>
                <a:cs typeface="Arial"/>
              </a:rPr>
              <a:t>is </a:t>
            </a:r>
            <a:r>
              <a:rPr lang="en-US" sz="1200" spc="-20" dirty="0" smtClean="0">
                <a:latin typeface="Arial"/>
                <a:cs typeface="Arial"/>
              </a:rPr>
              <a:t>the </a:t>
            </a:r>
            <a:r>
              <a:rPr lang="en-US" sz="1200" spc="-25" dirty="0" smtClean="0">
                <a:latin typeface="Arial"/>
                <a:cs typeface="Arial"/>
              </a:rPr>
              <a:t>interval </a:t>
            </a:r>
            <a:r>
              <a:rPr lang="en-US" sz="1200" spc="-15" dirty="0" smtClean="0">
                <a:latin typeface="Arial"/>
                <a:cs typeface="Arial"/>
              </a:rPr>
              <a:t>in </a:t>
            </a:r>
            <a:r>
              <a:rPr lang="en-US" sz="1200" spc="-25" dirty="0" smtClean="0">
                <a:latin typeface="Arial"/>
                <a:cs typeface="Arial"/>
              </a:rPr>
              <a:t>which </a:t>
            </a:r>
            <a:r>
              <a:rPr lang="en-US" sz="1200" spc="-20" dirty="0" smtClean="0">
                <a:latin typeface="Arial"/>
                <a:cs typeface="Arial"/>
              </a:rPr>
              <a:t>the </a:t>
            </a:r>
            <a:r>
              <a:rPr lang="en-US" sz="1200" spc="-25" dirty="0" smtClean="0">
                <a:latin typeface="Arial"/>
                <a:cs typeface="Arial"/>
              </a:rPr>
              <a:t>window </a:t>
            </a:r>
            <a:r>
              <a:rPr lang="en-US" sz="1200" spc="-30" dirty="0" smtClean="0">
                <a:latin typeface="Arial"/>
                <a:cs typeface="Arial"/>
              </a:rPr>
              <a:t>operation </a:t>
            </a:r>
            <a:r>
              <a:rPr lang="en-US" sz="1200" spc="-15" dirty="0" smtClean="0">
                <a:latin typeface="Arial"/>
                <a:cs typeface="Arial"/>
              </a:rPr>
              <a:t>is</a:t>
            </a:r>
            <a:r>
              <a:rPr lang="en-US" sz="1200" spc="-250" dirty="0" smtClean="0">
                <a:latin typeface="Arial"/>
                <a:cs typeface="Arial"/>
              </a:rPr>
              <a:t> </a:t>
            </a:r>
            <a:r>
              <a:rPr lang="en-US" sz="1200" spc="-30" dirty="0" smtClean="0">
                <a:latin typeface="Arial"/>
                <a:cs typeface="Arial"/>
              </a:rPr>
              <a:t>performed.</a:t>
            </a:r>
            <a:endParaRPr lang="en-US" sz="1200" dirty="0" smtClean="0">
              <a:latin typeface="Arial"/>
              <a:cs typeface="Arial"/>
            </a:endParaRPr>
          </a:p>
          <a:p>
            <a:pPr marL="12700" marR="508634">
              <a:lnSpc>
                <a:spcPts val="1610"/>
              </a:lnSpc>
              <a:spcBef>
                <a:spcPts val="645"/>
              </a:spcBef>
            </a:pPr>
            <a:r>
              <a:rPr lang="en-US" sz="1200" spc="-25" dirty="0" smtClean="0">
                <a:latin typeface="Arial"/>
                <a:cs typeface="Arial"/>
              </a:rPr>
              <a:t>Both</a:t>
            </a:r>
            <a:r>
              <a:rPr lang="en-US" sz="1200" spc="-55" dirty="0" smtClean="0">
                <a:latin typeface="Arial"/>
                <a:cs typeface="Arial"/>
              </a:rPr>
              <a:t> </a:t>
            </a:r>
            <a:r>
              <a:rPr lang="en-US" sz="1200" spc="-10" dirty="0" smtClean="0">
                <a:latin typeface="Arial"/>
                <a:cs typeface="Arial"/>
              </a:rPr>
              <a:t>of</a:t>
            </a:r>
            <a:r>
              <a:rPr lang="en-US" sz="1200" spc="-50" dirty="0" smtClean="0">
                <a:latin typeface="Arial"/>
                <a:cs typeface="Arial"/>
              </a:rPr>
              <a:t> </a:t>
            </a:r>
            <a:r>
              <a:rPr lang="en-US" sz="1200" spc="-25" dirty="0" smtClean="0">
                <a:latin typeface="Arial"/>
                <a:cs typeface="Arial"/>
              </a:rPr>
              <a:t>these</a:t>
            </a:r>
            <a:r>
              <a:rPr lang="en-US" sz="1200" spc="-30" dirty="0" smtClean="0">
                <a:latin typeface="Arial"/>
                <a:cs typeface="Arial"/>
              </a:rPr>
              <a:t> parameters</a:t>
            </a:r>
            <a:r>
              <a:rPr lang="en-US" sz="1200" spc="-50" dirty="0" smtClean="0">
                <a:latin typeface="Arial"/>
                <a:cs typeface="Arial"/>
              </a:rPr>
              <a:t> </a:t>
            </a:r>
            <a:r>
              <a:rPr lang="en-US" sz="1200" spc="-25" dirty="0" smtClean="0">
                <a:latin typeface="Arial"/>
                <a:cs typeface="Arial"/>
              </a:rPr>
              <a:t>must be</a:t>
            </a:r>
            <a:r>
              <a:rPr lang="en-US" sz="1200" spc="-55" dirty="0" smtClean="0">
                <a:latin typeface="Arial"/>
                <a:cs typeface="Arial"/>
              </a:rPr>
              <a:t> </a:t>
            </a:r>
            <a:r>
              <a:rPr lang="en-US" sz="1200" spc="-5" dirty="0" smtClean="0">
                <a:latin typeface="Arial"/>
                <a:cs typeface="Arial"/>
              </a:rPr>
              <a:t>in</a:t>
            </a:r>
            <a:r>
              <a:rPr lang="en-US" sz="1200" spc="-50" dirty="0" smtClean="0">
                <a:latin typeface="Arial"/>
                <a:cs typeface="Arial"/>
              </a:rPr>
              <a:t> </a:t>
            </a:r>
            <a:r>
              <a:rPr lang="en-US" sz="1200" spc="-25" dirty="0" smtClean="0">
                <a:latin typeface="Arial"/>
                <a:cs typeface="Arial"/>
              </a:rPr>
              <a:t>multiples</a:t>
            </a:r>
            <a:r>
              <a:rPr lang="en-US" sz="1200" spc="-50" dirty="0" smtClean="0">
                <a:latin typeface="Arial"/>
                <a:cs typeface="Arial"/>
              </a:rPr>
              <a:t> </a:t>
            </a:r>
            <a:r>
              <a:rPr lang="en-US" sz="1200" spc="-10" dirty="0" smtClean="0">
                <a:latin typeface="Arial"/>
                <a:cs typeface="Arial"/>
              </a:rPr>
              <a:t>of</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batch</a:t>
            </a:r>
            <a:r>
              <a:rPr lang="en-US" sz="1200" spc="-30" dirty="0" smtClean="0">
                <a:latin typeface="Arial"/>
                <a:cs typeface="Arial"/>
              </a:rPr>
              <a:t> interval</a:t>
            </a:r>
            <a:r>
              <a:rPr lang="en-US" sz="1200" spc="-20" dirty="0" smtClean="0">
                <a:latin typeface="Arial"/>
                <a:cs typeface="Arial"/>
              </a:rPr>
              <a:t> of</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source  </a:t>
            </a:r>
            <a:r>
              <a:rPr lang="en-US" sz="1200" spc="-30" dirty="0" err="1" smtClean="0">
                <a:latin typeface="Arial"/>
                <a:cs typeface="Arial"/>
              </a:rPr>
              <a:t>DStream</a:t>
            </a:r>
            <a:r>
              <a:rPr lang="en-US" sz="1200" spc="-30" dirty="0" smtClean="0">
                <a:latin typeface="Arial"/>
                <a:cs typeface="Arial"/>
              </a:rPr>
              <a:t>.</a:t>
            </a:r>
            <a:endParaRPr lang="en-US" sz="1200" dirty="0" smtClean="0">
              <a:latin typeface="Arial"/>
              <a:cs typeface="Arial"/>
            </a:endParaRPr>
          </a:p>
          <a:p>
            <a:pPr marL="12700" marR="27305">
              <a:lnSpc>
                <a:spcPts val="1610"/>
              </a:lnSpc>
              <a:spcBef>
                <a:spcPts val="204"/>
              </a:spcBef>
            </a:pPr>
            <a:r>
              <a:rPr lang="en-US" sz="1200" spc="-20" dirty="0" smtClean="0">
                <a:latin typeface="Arial"/>
                <a:cs typeface="Arial"/>
              </a:rPr>
              <a:t>In</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second</a:t>
            </a:r>
            <a:r>
              <a:rPr lang="en-US" sz="1200" spc="-55" dirty="0" smtClean="0">
                <a:latin typeface="Arial"/>
                <a:cs typeface="Arial"/>
              </a:rPr>
              <a:t> </a:t>
            </a:r>
            <a:r>
              <a:rPr lang="en-US" sz="1200" spc="-25" dirty="0" smtClean="0">
                <a:latin typeface="Arial"/>
                <a:cs typeface="Arial"/>
              </a:rPr>
              <a:t>diagram,</a:t>
            </a:r>
            <a:r>
              <a:rPr lang="en-US" sz="1200" spc="-50" dirty="0" smtClean="0">
                <a:latin typeface="Arial"/>
                <a:cs typeface="Arial"/>
              </a:rPr>
              <a:t> </a:t>
            </a:r>
            <a:r>
              <a:rPr lang="en-US" sz="1200" spc="-20" dirty="0" smtClean="0">
                <a:latin typeface="Arial"/>
                <a:cs typeface="Arial"/>
              </a:rPr>
              <a:t>the</a:t>
            </a:r>
            <a:r>
              <a:rPr lang="en-US" sz="1200" spc="-30" dirty="0" smtClean="0">
                <a:latin typeface="Arial"/>
                <a:cs typeface="Arial"/>
              </a:rPr>
              <a:t> </a:t>
            </a:r>
            <a:r>
              <a:rPr lang="en-US" sz="1200" spc="-25" dirty="0" smtClean="0">
                <a:latin typeface="Arial"/>
                <a:cs typeface="Arial"/>
              </a:rPr>
              <a:t>window</a:t>
            </a:r>
            <a:r>
              <a:rPr lang="en-US" sz="1200" spc="-70" dirty="0" smtClean="0">
                <a:latin typeface="Arial"/>
                <a:cs typeface="Arial"/>
              </a:rPr>
              <a:t> </a:t>
            </a:r>
            <a:r>
              <a:rPr lang="en-US" sz="1200" spc="-25" dirty="0" smtClean="0">
                <a:latin typeface="Arial"/>
                <a:cs typeface="Arial"/>
              </a:rPr>
              <a:t>length</a:t>
            </a:r>
            <a:r>
              <a:rPr lang="en-US" sz="1200" spc="-60"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5" dirty="0" smtClean="0">
                <a:latin typeface="Arial"/>
                <a:cs typeface="Arial"/>
              </a:rPr>
              <a:t>3</a:t>
            </a:r>
            <a:r>
              <a:rPr lang="en-US" sz="1200" spc="-3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sliding</a:t>
            </a:r>
            <a:r>
              <a:rPr lang="en-US" sz="1200" spc="-55" dirty="0" smtClean="0">
                <a:latin typeface="Arial"/>
                <a:cs typeface="Arial"/>
              </a:rPr>
              <a:t> </a:t>
            </a:r>
            <a:r>
              <a:rPr lang="en-US" sz="1200" spc="-25" dirty="0" smtClean="0">
                <a:latin typeface="Arial"/>
                <a:cs typeface="Arial"/>
              </a:rPr>
              <a:t>interval</a:t>
            </a:r>
            <a:r>
              <a:rPr lang="en-US" sz="1200" spc="-4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10" dirty="0" smtClean="0">
                <a:latin typeface="Arial"/>
                <a:cs typeface="Arial"/>
              </a:rPr>
              <a:t>2.</a:t>
            </a:r>
            <a:r>
              <a:rPr lang="en-US" sz="1200" spc="-50" dirty="0" smtClean="0">
                <a:latin typeface="Arial"/>
                <a:cs typeface="Arial"/>
              </a:rPr>
              <a:t> </a:t>
            </a:r>
            <a:r>
              <a:rPr lang="en-US" sz="1200" spc="-15" dirty="0" smtClean="0">
                <a:latin typeface="Arial"/>
                <a:cs typeface="Arial"/>
              </a:rPr>
              <a:t>To</a:t>
            </a:r>
            <a:r>
              <a:rPr lang="en-US" sz="1200" spc="-55" dirty="0" smtClean="0">
                <a:latin typeface="Arial"/>
                <a:cs typeface="Arial"/>
              </a:rPr>
              <a:t> </a:t>
            </a:r>
            <a:r>
              <a:rPr lang="en-US" sz="1200" spc="-20" dirty="0" smtClean="0">
                <a:latin typeface="Arial"/>
                <a:cs typeface="Arial"/>
              </a:rPr>
              <a:t>put</a:t>
            </a:r>
            <a:r>
              <a:rPr lang="en-US" sz="1200" spc="-50" dirty="0" smtClean="0">
                <a:latin typeface="Arial"/>
                <a:cs typeface="Arial"/>
              </a:rPr>
              <a:t> </a:t>
            </a:r>
            <a:r>
              <a:rPr lang="en-US" sz="1200" spc="-5" dirty="0" smtClean="0">
                <a:latin typeface="Arial"/>
                <a:cs typeface="Arial"/>
              </a:rPr>
              <a:t>it</a:t>
            </a:r>
            <a:r>
              <a:rPr lang="en-US" sz="1200" spc="-50" dirty="0" smtClean="0">
                <a:latin typeface="Arial"/>
                <a:cs typeface="Arial"/>
              </a:rPr>
              <a:t> </a:t>
            </a:r>
            <a:r>
              <a:rPr lang="en-US" sz="1200" spc="-25" dirty="0" smtClean="0">
                <a:latin typeface="Arial"/>
                <a:cs typeface="Arial"/>
              </a:rPr>
              <a:t>into  </a:t>
            </a:r>
            <a:r>
              <a:rPr lang="en-US" sz="1200" spc="-30" dirty="0" smtClean="0">
                <a:latin typeface="Arial"/>
                <a:cs typeface="Arial"/>
              </a:rPr>
              <a:t>perspective, </a:t>
            </a:r>
            <a:r>
              <a:rPr lang="en-US" sz="1200" spc="-20" dirty="0" smtClean="0">
                <a:latin typeface="Arial"/>
                <a:cs typeface="Arial"/>
              </a:rPr>
              <a:t>maybe </a:t>
            </a:r>
            <a:r>
              <a:rPr lang="en-US" sz="1200" spc="-25" dirty="0" smtClean="0">
                <a:latin typeface="Arial"/>
                <a:cs typeface="Arial"/>
              </a:rPr>
              <a:t>you </a:t>
            </a:r>
            <a:r>
              <a:rPr lang="en-US" sz="1200" spc="-30" dirty="0" smtClean="0">
                <a:latin typeface="Arial"/>
                <a:cs typeface="Arial"/>
              </a:rPr>
              <a:t>want </a:t>
            </a:r>
            <a:r>
              <a:rPr lang="en-US" sz="1200" spc="-20" dirty="0" smtClean="0">
                <a:latin typeface="Arial"/>
                <a:cs typeface="Arial"/>
              </a:rPr>
              <a:t>to </a:t>
            </a:r>
            <a:r>
              <a:rPr lang="en-US" sz="1200" spc="-25" dirty="0" smtClean="0">
                <a:latin typeface="Arial"/>
                <a:cs typeface="Arial"/>
              </a:rPr>
              <a:t>generate </a:t>
            </a:r>
            <a:r>
              <a:rPr lang="en-US" sz="1200" spc="-30" dirty="0" smtClean="0">
                <a:latin typeface="Arial"/>
                <a:cs typeface="Arial"/>
              </a:rPr>
              <a:t>word </a:t>
            </a:r>
            <a:r>
              <a:rPr lang="en-US" sz="1200" spc="-25" dirty="0" smtClean="0">
                <a:latin typeface="Arial"/>
                <a:cs typeface="Arial"/>
              </a:rPr>
              <a:t>counts over </a:t>
            </a:r>
            <a:r>
              <a:rPr lang="en-US" sz="1200" spc="-20" dirty="0" smtClean="0">
                <a:latin typeface="Arial"/>
                <a:cs typeface="Arial"/>
              </a:rPr>
              <a:t>last </a:t>
            </a:r>
            <a:r>
              <a:rPr lang="en-US" sz="1200" spc="-10" dirty="0" smtClean="0">
                <a:latin typeface="Arial"/>
                <a:cs typeface="Arial"/>
              </a:rPr>
              <a:t>30 </a:t>
            </a:r>
            <a:r>
              <a:rPr lang="en-US" sz="1200" spc="-25" dirty="0" smtClean="0">
                <a:latin typeface="Arial"/>
                <a:cs typeface="Arial"/>
              </a:rPr>
              <a:t>seconds </a:t>
            </a:r>
            <a:r>
              <a:rPr lang="en-US" sz="1200" spc="-10" dirty="0" smtClean="0">
                <a:latin typeface="Arial"/>
                <a:cs typeface="Arial"/>
              </a:rPr>
              <a:t>of </a:t>
            </a:r>
            <a:r>
              <a:rPr lang="en-US" sz="1200" spc="-20" dirty="0" smtClean="0">
                <a:latin typeface="Arial"/>
                <a:cs typeface="Arial"/>
              </a:rPr>
              <a:t>data,  </a:t>
            </a:r>
            <a:r>
              <a:rPr lang="en-US" sz="1200" spc="-25" dirty="0" smtClean="0">
                <a:latin typeface="Arial"/>
                <a:cs typeface="Arial"/>
              </a:rPr>
              <a:t>every 10 seconds. </a:t>
            </a:r>
            <a:r>
              <a:rPr lang="en-US" sz="1200" spc="-15" dirty="0" smtClean="0">
                <a:latin typeface="Arial"/>
                <a:cs typeface="Arial"/>
              </a:rPr>
              <a:t>To </a:t>
            </a:r>
            <a:r>
              <a:rPr lang="en-US" sz="1200" spc="-10" dirty="0" smtClean="0">
                <a:latin typeface="Arial"/>
                <a:cs typeface="Arial"/>
              </a:rPr>
              <a:t>do </a:t>
            </a:r>
            <a:r>
              <a:rPr lang="en-US" sz="1200" spc="-25" dirty="0" smtClean="0">
                <a:latin typeface="Arial"/>
                <a:cs typeface="Arial"/>
              </a:rPr>
              <a:t>this, you </a:t>
            </a:r>
            <a:r>
              <a:rPr lang="en-US" sz="1200" spc="-30" dirty="0" smtClean="0">
                <a:latin typeface="Arial"/>
                <a:cs typeface="Arial"/>
              </a:rPr>
              <a:t>would </a:t>
            </a:r>
            <a:r>
              <a:rPr lang="en-US" sz="1200" spc="-25" dirty="0" smtClean="0">
                <a:latin typeface="Arial"/>
                <a:cs typeface="Arial"/>
              </a:rPr>
              <a:t>apply </a:t>
            </a:r>
            <a:r>
              <a:rPr lang="en-US" sz="1200" spc="-30" dirty="0" smtClean="0">
                <a:latin typeface="Arial"/>
                <a:cs typeface="Arial"/>
              </a:rPr>
              <a:t>the </a:t>
            </a:r>
            <a:r>
              <a:rPr lang="en-US" sz="1200" spc="-30" dirty="0" err="1" smtClean="0">
                <a:latin typeface="Arial"/>
                <a:cs typeface="Arial"/>
              </a:rPr>
              <a:t>reduceByKeyAndWindow</a:t>
            </a:r>
            <a:r>
              <a:rPr lang="en-US" sz="1200" spc="-30" dirty="0" smtClean="0">
                <a:latin typeface="Arial"/>
                <a:cs typeface="Arial"/>
              </a:rPr>
              <a:t> </a:t>
            </a:r>
            <a:r>
              <a:rPr lang="en-US" sz="1200" spc="-25" dirty="0" smtClean="0">
                <a:latin typeface="Arial"/>
                <a:cs typeface="Arial"/>
              </a:rPr>
              <a:t>operation  on</a:t>
            </a:r>
            <a:r>
              <a:rPr lang="en-US" sz="1200" spc="-60"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25" dirty="0" smtClean="0">
                <a:latin typeface="Arial"/>
                <a:cs typeface="Arial"/>
              </a:rPr>
              <a:t>pairs </a:t>
            </a:r>
            <a:r>
              <a:rPr lang="en-US" sz="1200" spc="-20" dirty="0" smtClean="0">
                <a:latin typeface="Arial"/>
                <a:cs typeface="Arial"/>
              </a:rPr>
              <a:t>of</a:t>
            </a:r>
            <a:r>
              <a:rPr lang="en-US" sz="1200" spc="-55" dirty="0" smtClean="0">
                <a:latin typeface="Arial"/>
                <a:cs typeface="Arial"/>
              </a:rPr>
              <a:t> </a:t>
            </a:r>
            <a:r>
              <a:rPr lang="en-US" sz="1200" spc="-25" dirty="0" err="1" smtClean="0">
                <a:latin typeface="Arial"/>
                <a:cs typeface="Arial"/>
              </a:rPr>
              <a:t>DStream</a:t>
            </a:r>
            <a:r>
              <a:rPr lang="en-US" sz="1200" spc="-5" dirty="0" smtClean="0">
                <a:latin typeface="Arial"/>
                <a:cs typeface="Arial"/>
              </a:rPr>
              <a:t> </a:t>
            </a:r>
            <a:r>
              <a:rPr lang="en-US" sz="1200" spc="-20" dirty="0" smtClean="0">
                <a:latin typeface="Arial"/>
                <a:cs typeface="Arial"/>
              </a:rPr>
              <a:t>of</a:t>
            </a:r>
            <a:r>
              <a:rPr lang="en-US" sz="1200" spc="-55" dirty="0" smtClean="0">
                <a:latin typeface="Arial"/>
                <a:cs typeface="Arial"/>
              </a:rPr>
              <a:t> </a:t>
            </a:r>
            <a:r>
              <a:rPr lang="en-US" sz="1200" spc="-30" dirty="0" smtClean="0">
                <a:latin typeface="Arial"/>
                <a:cs typeface="Arial"/>
              </a:rPr>
              <a:t>(Word,1)</a:t>
            </a:r>
            <a:r>
              <a:rPr lang="en-US" sz="1200" spc="-35" dirty="0" smtClean="0">
                <a:latin typeface="Arial"/>
                <a:cs typeface="Arial"/>
              </a:rPr>
              <a:t> </a:t>
            </a:r>
            <a:r>
              <a:rPr lang="en-US" sz="1200" spc="-20" dirty="0" smtClean="0">
                <a:latin typeface="Arial"/>
                <a:cs typeface="Arial"/>
              </a:rPr>
              <a:t>pairs</a:t>
            </a:r>
            <a:r>
              <a:rPr lang="en-US" sz="1200" spc="-55" dirty="0" smtClean="0">
                <a:latin typeface="Arial"/>
                <a:cs typeface="Arial"/>
              </a:rPr>
              <a:t> </a:t>
            </a:r>
            <a:r>
              <a:rPr lang="en-US" sz="1200" spc="-25" dirty="0" smtClean="0">
                <a:latin typeface="Arial"/>
                <a:cs typeface="Arial"/>
              </a:rPr>
              <a:t>over</a:t>
            </a:r>
            <a:r>
              <a:rPr lang="en-US" sz="1200" spc="-6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last</a:t>
            </a:r>
            <a:r>
              <a:rPr lang="en-US" sz="1200" spc="-30" dirty="0" smtClean="0">
                <a:latin typeface="Arial"/>
                <a:cs typeface="Arial"/>
              </a:rPr>
              <a:t> </a:t>
            </a:r>
            <a:r>
              <a:rPr lang="en-US" sz="1200" spc="-25" dirty="0" smtClean="0">
                <a:latin typeface="Arial"/>
                <a:cs typeface="Arial"/>
              </a:rPr>
              <a:t>30</a:t>
            </a:r>
            <a:r>
              <a:rPr lang="en-US" sz="1200" spc="-35" dirty="0" smtClean="0">
                <a:latin typeface="Arial"/>
                <a:cs typeface="Arial"/>
              </a:rPr>
              <a:t> </a:t>
            </a:r>
            <a:r>
              <a:rPr lang="en-US" sz="1200" spc="-25" dirty="0" smtClean="0">
                <a:latin typeface="Arial"/>
                <a:cs typeface="Arial"/>
              </a:rPr>
              <a:t>seconds</a:t>
            </a:r>
            <a:r>
              <a:rPr lang="en-US" sz="1200" spc="-55"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12700" marR="5080">
              <a:lnSpc>
                <a:spcPts val="1610"/>
              </a:lnSpc>
              <a:spcBef>
                <a:spcPts val="605"/>
              </a:spcBef>
            </a:pPr>
            <a:r>
              <a:rPr lang="en-US" sz="1200" spc="-30" dirty="0" smtClean="0">
                <a:latin typeface="Arial"/>
                <a:cs typeface="Arial"/>
              </a:rPr>
              <a:t>Doing </a:t>
            </a:r>
            <a:r>
              <a:rPr lang="en-US" sz="1200" spc="-30" dirty="0" err="1" smtClean="0">
                <a:latin typeface="Arial"/>
                <a:cs typeface="Arial"/>
              </a:rPr>
              <a:t>wordcount</a:t>
            </a:r>
            <a:r>
              <a:rPr lang="en-US" sz="1200" spc="-30" dirty="0" smtClean="0">
                <a:latin typeface="Arial"/>
                <a:cs typeface="Arial"/>
              </a:rPr>
              <a:t> </a:t>
            </a:r>
            <a:r>
              <a:rPr lang="en-US" sz="1200" spc="-5" dirty="0" smtClean="0">
                <a:latin typeface="Arial"/>
                <a:cs typeface="Arial"/>
              </a:rPr>
              <a:t>in </a:t>
            </a:r>
            <a:r>
              <a:rPr lang="en-US" sz="1200" spc="-25" dirty="0" smtClean="0">
                <a:latin typeface="Arial"/>
                <a:cs typeface="Arial"/>
              </a:rPr>
              <a:t>this </a:t>
            </a:r>
            <a:r>
              <a:rPr lang="en-US" sz="1200" spc="-20" dirty="0" smtClean="0">
                <a:latin typeface="Arial"/>
                <a:cs typeface="Arial"/>
              </a:rPr>
              <a:t>manner </a:t>
            </a:r>
            <a:r>
              <a:rPr lang="en-US" sz="1200" spc="-15" dirty="0" smtClean="0">
                <a:latin typeface="Arial"/>
                <a:cs typeface="Arial"/>
              </a:rPr>
              <a:t>is </a:t>
            </a:r>
            <a:r>
              <a:rPr lang="en-US" sz="1200" spc="-25" dirty="0" smtClean="0">
                <a:latin typeface="Arial"/>
                <a:cs typeface="Arial"/>
              </a:rPr>
              <a:t>provided as an example </a:t>
            </a:r>
            <a:r>
              <a:rPr lang="en-US" sz="1200" spc="-30" dirty="0" smtClean="0">
                <a:latin typeface="Arial"/>
                <a:cs typeface="Arial"/>
              </a:rPr>
              <a:t>program  </a:t>
            </a:r>
            <a:r>
              <a:rPr lang="en-US" sz="1200" spc="-30" dirty="0" err="1" smtClean="0">
                <a:latin typeface="Arial"/>
                <a:cs typeface="Arial"/>
              </a:rPr>
              <a:t>NetworkWordCount</a:t>
            </a:r>
            <a:r>
              <a:rPr lang="en-US" sz="1200" spc="-30" dirty="0" smtClean="0">
                <a:latin typeface="Arial"/>
                <a:cs typeface="Arial"/>
              </a:rPr>
              <a:t>, available </a:t>
            </a:r>
            <a:r>
              <a:rPr lang="en-US" sz="1200" spc="-25" dirty="0" smtClean="0">
                <a:latin typeface="Arial"/>
                <a:cs typeface="Arial"/>
              </a:rPr>
              <a:t>on GitHub </a:t>
            </a:r>
            <a:r>
              <a:rPr lang="en-US" sz="1200" spc="-20" dirty="0" smtClean="0">
                <a:latin typeface="Arial"/>
                <a:cs typeface="Arial"/>
              </a:rPr>
              <a:t>at  </a:t>
            </a:r>
            <a:r>
              <a:rPr lang="en-US" sz="1200" spc="-30" dirty="0" smtClean="0">
                <a:latin typeface="Arial"/>
                <a:cs typeface="Arial"/>
              </a:rPr>
              <a:t>https://github.com/apache/spark/blob/master/examples/src/main/scala/org/apache/spar  k/examples/streaming/</a:t>
            </a:r>
            <a:r>
              <a:rPr lang="en-US" sz="1200" spc="-30" dirty="0" err="1" smtClean="0">
                <a:latin typeface="Arial"/>
                <a:cs typeface="Arial"/>
              </a:rPr>
              <a:t>NetworkWordCount.scala</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48</a:t>
            </a:fld>
            <a:endParaRPr lang="fr-FR"/>
          </a:p>
        </p:txBody>
      </p:sp>
    </p:spTree>
    <p:extLst>
      <p:ext uri="{BB962C8B-B14F-4D97-AF65-F5344CB8AC3E}">
        <p14:creationId xmlns:p14="http://schemas.microsoft.com/office/powerpoint/2010/main" val="14968958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Here </a:t>
            </a:r>
            <a:r>
              <a:rPr lang="en-US" sz="1200" spc="-15" dirty="0" smtClean="0">
                <a:latin typeface="Arial"/>
                <a:cs typeface="Arial"/>
              </a:rPr>
              <a:t>is </a:t>
            </a:r>
            <a:r>
              <a:rPr lang="en-US" sz="1200" spc="-5" dirty="0" smtClean="0">
                <a:latin typeface="Arial"/>
                <a:cs typeface="Arial"/>
              </a:rPr>
              <a:t>a </a:t>
            </a:r>
            <a:r>
              <a:rPr lang="en-US" sz="1200" spc="-25" dirty="0" smtClean="0">
                <a:latin typeface="Arial"/>
                <a:cs typeface="Arial"/>
              </a:rPr>
              <a:t>really short overview </a:t>
            </a:r>
            <a:r>
              <a:rPr lang="en-US" sz="1200" spc="-10" dirty="0" smtClean="0">
                <a:latin typeface="Arial"/>
                <a:cs typeface="Arial"/>
              </a:rPr>
              <a:t>of </a:t>
            </a:r>
            <a:r>
              <a:rPr lang="en-US" sz="1200" spc="-20" dirty="0" smtClean="0">
                <a:latin typeface="Arial"/>
                <a:cs typeface="Arial"/>
              </a:rPr>
              <a:t>the </a:t>
            </a:r>
            <a:r>
              <a:rPr lang="en-US" sz="1200" spc="-25" dirty="0" smtClean="0">
                <a:latin typeface="Arial"/>
                <a:cs typeface="Arial"/>
              </a:rPr>
              <a:t>machine learning </a:t>
            </a:r>
            <a:r>
              <a:rPr lang="en-US" sz="1200" spc="-30" dirty="0" smtClean="0">
                <a:latin typeface="Arial"/>
                <a:cs typeface="Arial"/>
              </a:rPr>
              <a:t>library. </a:t>
            </a:r>
            <a:r>
              <a:rPr lang="en-US" sz="1200" spc="-20" dirty="0" smtClean="0">
                <a:latin typeface="Arial"/>
                <a:cs typeface="Arial"/>
              </a:rPr>
              <a:t>The </a:t>
            </a:r>
            <a:r>
              <a:rPr lang="en-US" sz="1200" spc="-30" dirty="0" err="1" smtClean="0">
                <a:latin typeface="Arial"/>
                <a:cs typeface="Arial"/>
              </a:rPr>
              <a:t>MLlib</a:t>
            </a:r>
            <a:r>
              <a:rPr lang="en-US" sz="1200" spc="-30" dirty="0" smtClean="0">
                <a:latin typeface="Arial"/>
                <a:cs typeface="Arial"/>
              </a:rPr>
              <a:t> </a:t>
            </a:r>
            <a:r>
              <a:rPr lang="en-US" sz="1200" spc="-20" dirty="0" smtClean="0">
                <a:latin typeface="Arial"/>
                <a:cs typeface="Arial"/>
              </a:rPr>
              <a:t>library  </a:t>
            </a:r>
            <a:r>
              <a:rPr lang="en-US" sz="1200" spc="-30" dirty="0" smtClean="0">
                <a:latin typeface="Arial"/>
                <a:cs typeface="Arial"/>
              </a:rPr>
              <a:t>contains </a:t>
            </a:r>
            <a:r>
              <a:rPr lang="en-US" sz="1200" spc="-25" dirty="0" smtClean="0">
                <a:latin typeface="Arial"/>
                <a:cs typeface="Arial"/>
              </a:rPr>
              <a:t>algorithms </a:t>
            </a:r>
            <a:r>
              <a:rPr lang="en-US" sz="1200" spc="-20" dirty="0" smtClean="0">
                <a:latin typeface="Arial"/>
                <a:cs typeface="Arial"/>
              </a:rPr>
              <a:t>and </a:t>
            </a:r>
            <a:r>
              <a:rPr lang="en-US" sz="1200" spc="-30" dirty="0" smtClean="0">
                <a:latin typeface="Arial"/>
                <a:cs typeface="Arial"/>
              </a:rPr>
              <a:t>utilities </a:t>
            </a:r>
            <a:r>
              <a:rPr lang="en-US" sz="1200" spc="-15" dirty="0" smtClean="0">
                <a:latin typeface="Arial"/>
                <a:cs typeface="Arial"/>
              </a:rPr>
              <a:t>for </a:t>
            </a:r>
            <a:r>
              <a:rPr lang="en-US" sz="1200" spc="-25" dirty="0" smtClean="0">
                <a:latin typeface="Arial"/>
                <a:cs typeface="Arial"/>
              </a:rPr>
              <a:t>classification, regression, </a:t>
            </a:r>
            <a:r>
              <a:rPr lang="en-US" sz="1200" spc="-30" dirty="0" smtClean="0">
                <a:latin typeface="Arial"/>
                <a:cs typeface="Arial"/>
              </a:rPr>
              <a:t>clustering, collaborative  filtering </a:t>
            </a:r>
            <a:r>
              <a:rPr lang="en-US" sz="1200" spc="-20" dirty="0" smtClean="0">
                <a:latin typeface="Arial"/>
                <a:cs typeface="Arial"/>
              </a:rPr>
              <a:t>and </a:t>
            </a:r>
            <a:r>
              <a:rPr lang="en-US" sz="1200" spc="-30" dirty="0" smtClean="0">
                <a:latin typeface="Arial"/>
                <a:cs typeface="Arial"/>
              </a:rPr>
              <a:t>dimensionality reduction. Essentially, </a:t>
            </a:r>
            <a:r>
              <a:rPr lang="en-US" sz="1200" spc="-25" dirty="0" smtClean="0">
                <a:latin typeface="Arial"/>
                <a:cs typeface="Arial"/>
              </a:rPr>
              <a:t>you </a:t>
            </a:r>
            <a:r>
              <a:rPr lang="en-US" sz="1200" spc="-30" dirty="0" smtClean="0">
                <a:latin typeface="Arial"/>
                <a:cs typeface="Arial"/>
              </a:rPr>
              <a:t>would </a:t>
            </a:r>
            <a:r>
              <a:rPr lang="en-US" sz="1200" spc="-15" dirty="0" smtClean="0">
                <a:latin typeface="Arial"/>
                <a:cs typeface="Arial"/>
              </a:rPr>
              <a:t>use </a:t>
            </a:r>
            <a:r>
              <a:rPr lang="en-US" sz="1200" spc="-20" dirty="0" smtClean="0">
                <a:latin typeface="Arial"/>
                <a:cs typeface="Arial"/>
              </a:rPr>
              <a:t>this for </a:t>
            </a:r>
            <a:r>
              <a:rPr lang="en-US" sz="1200" spc="-25" dirty="0" smtClean="0">
                <a:latin typeface="Arial"/>
                <a:cs typeface="Arial"/>
              </a:rPr>
              <a:t>specific  </a:t>
            </a:r>
            <a:r>
              <a:rPr lang="en-US" sz="1200" spc="-30" dirty="0" smtClean="0">
                <a:latin typeface="Arial"/>
                <a:cs typeface="Arial"/>
              </a:rPr>
              <a:t>machine </a:t>
            </a:r>
            <a:r>
              <a:rPr lang="en-US" sz="1200" spc="-25" dirty="0" smtClean="0">
                <a:latin typeface="Arial"/>
                <a:cs typeface="Arial"/>
              </a:rPr>
              <a:t>learning </a:t>
            </a:r>
            <a:r>
              <a:rPr lang="en-US" sz="1200" spc="-15" dirty="0" smtClean="0">
                <a:latin typeface="Arial"/>
                <a:cs typeface="Arial"/>
              </a:rPr>
              <a:t>use </a:t>
            </a:r>
            <a:r>
              <a:rPr lang="en-US" sz="1200" spc="-25" dirty="0" smtClean="0">
                <a:latin typeface="Arial"/>
                <a:cs typeface="Arial"/>
              </a:rPr>
              <a:t>cases </a:t>
            </a:r>
            <a:r>
              <a:rPr lang="en-US" sz="1200" spc="-20" dirty="0" smtClean="0">
                <a:latin typeface="Arial"/>
                <a:cs typeface="Arial"/>
              </a:rPr>
              <a:t>that </a:t>
            </a:r>
            <a:r>
              <a:rPr lang="en-US" sz="1200" spc="-30" dirty="0" smtClean="0">
                <a:latin typeface="Arial"/>
                <a:cs typeface="Arial"/>
              </a:rPr>
              <a:t>requires </a:t>
            </a:r>
            <a:r>
              <a:rPr lang="en-US" sz="1200" spc="-25" dirty="0" smtClean="0">
                <a:latin typeface="Arial"/>
                <a:cs typeface="Arial"/>
              </a:rPr>
              <a:t>these</a:t>
            </a:r>
            <a:r>
              <a:rPr lang="en-US" sz="1200" spc="-210" dirty="0" smtClean="0">
                <a:latin typeface="Arial"/>
                <a:cs typeface="Arial"/>
              </a:rPr>
              <a:t> </a:t>
            </a:r>
            <a:r>
              <a:rPr lang="en-US" sz="1200" spc="-25" dirty="0" smtClean="0">
                <a:latin typeface="Arial"/>
                <a:cs typeface="Arial"/>
              </a:rPr>
              <a:t>algorithms.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49</a:t>
            </a:fld>
            <a:endParaRPr lang="fr-FR"/>
          </a:p>
        </p:txBody>
      </p:sp>
    </p:spTree>
    <p:extLst>
      <p:ext uri="{BB962C8B-B14F-4D97-AF65-F5344CB8AC3E}">
        <p14:creationId xmlns:p14="http://schemas.microsoft.com/office/powerpoint/2010/main" val="178726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100"/>
              </a:lnSpc>
              <a:spcBef>
                <a:spcPts val="585"/>
              </a:spcBef>
            </a:pPr>
            <a:r>
              <a:rPr lang="en-US" sz="1200" spc="-20" dirty="0" smtClean="0">
                <a:latin typeface="Arial"/>
                <a:cs typeface="Arial"/>
              </a:rPr>
              <a:t>The </a:t>
            </a:r>
            <a:r>
              <a:rPr lang="en-US" sz="1200" spc="-25" dirty="0" err="1" smtClean="0">
                <a:latin typeface="Arial"/>
                <a:cs typeface="Arial"/>
              </a:rPr>
              <a:t>GraphX</a:t>
            </a:r>
            <a:r>
              <a:rPr lang="en-US" sz="1200" spc="-25" dirty="0" smtClean="0">
                <a:latin typeface="Arial"/>
                <a:cs typeface="Arial"/>
              </a:rPr>
              <a:t> </a:t>
            </a:r>
            <a:r>
              <a:rPr lang="en-US" sz="1200" spc="-15" dirty="0" smtClean="0">
                <a:latin typeface="Arial"/>
                <a:cs typeface="Arial"/>
              </a:rPr>
              <a:t>is </a:t>
            </a:r>
            <a:r>
              <a:rPr lang="en-US" sz="1200" spc="-5" dirty="0" smtClean="0">
                <a:latin typeface="Arial"/>
                <a:cs typeface="Arial"/>
              </a:rPr>
              <a:t>a </a:t>
            </a:r>
            <a:r>
              <a:rPr lang="en-US" sz="1200" spc="-20" dirty="0" smtClean="0">
                <a:latin typeface="Arial"/>
                <a:cs typeface="Arial"/>
              </a:rPr>
              <a:t>library </a:t>
            </a:r>
            <a:r>
              <a:rPr lang="en-US" sz="1200" spc="-25" dirty="0" smtClean="0">
                <a:latin typeface="Arial"/>
                <a:cs typeface="Arial"/>
              </a:rPr>
              <a:t>that sits on </a:t>
            </a:r>
            <a:r>
              <a:rPr lang="en-US" sz="1200" spc="-20" dirty="0" smtClean="0">
                <a:latin typeface="Arial"/>
                <a:cs typeface="Arial"/>
              </a:rPr>
              <a:t>top of </a:t>
            </a:r>
            <a:r>
              <a:rPr lang="en-US" sz="1200" spc="-25" dirty="0" smtClean="0">
                <a:latin typeface="Arial"/>
                <a:cs typeface="Arial"/>
              </a:rPr>
              <a:t>the Spark Core. </a:t>
            </a:r>
            <a:r>
              <a:rPr lang="en-US" sz="1200" spc="-30" dirty="0" smtClean="0">
                <a:latin typeface="Arial"/>
                <a:cs typeface="Arial"/>
              </a:rPr>
              <a:t>It </a:t>
            </a:r>
            <a:r>
              <a:rPr lang="en-US" sz="1200" spc="-15" dirty="0" smtClean="0">
                <a:latin typeface="Arial"/>
                <a:cs typeface="Arial"/>
              </a:rPr>
              <a:t>is </a:t>
            </a:r>
            <a:r>
              <a:rPr lang="en-US" sz="1200" spc="-25" dirty="0" smtClean="0">
                <a:latin typeface="Arial"/>
                <a:cs typeface="Arial"/>
              </a:rPr>
              <a:t>basically </a:t>
            </a:r>
            <a:r>
              <a:rPr lang="en-US" sz="1200" spc="-5" dirty="0" smtClean="0">
                <a:latin typeface="Arial"/>
                <a:cs typeface="Arial"/>
              </a:rPr>
              <a:t>a </a:t>
            </a:r>
            <a:r>
              <a:rPr lang="en-US" sz="1200" spc="-25" dirty="0" smtClean="0">
                <a:latin typeface="Arial"/>
                <a:cs typeface="Arial"/>
              </a:rPr>
              <a:t>graph  </a:t>
            </a:r>
            <a:r>
              <a:rPr lang="en-US" sz="1200" spc="-30" dirty="0" smtClean="0">
                <a:latin typeface="Arial"/>
                <a:cs typeface="Arial"/>
              </a:rPr>
              <a:t>processing </a:t>
            </a:r>
            <a:r>
              <a:rPr lang="en-US" sz="1200" spc="-25" dirty="0" smtClean="0">
                <a:latin typeface="Arial"/>
                <a:cs typeface="Arial"/>
              </a:rPr>
              <a:t>library which can used </a:t>
            </a:r>
            <a:r>
              <a:rPr lang="en-US" sz="1200" spc="-15" dirty="0" smtClean="0">
                <a:latin typeface="Arial"/>
                <a:cs typeface="Arial"/>
              </a:rPr>
              <a:t>for </a:t>
            </a:r>
            <a:r>
              <a:rPr lang="en-US" sz="1200" spc="-20" dirty="0" smtClean="0">
                <a:latin typeface="Arial"/>
                <a:cs typeface="Arial"/>
              </a:rPr>
              <a:t>social </a:t>
            </a:r>
            <a:r>
              <a:rPr lang="en-US" sz="1200" spc="-25" dirty="0" smtClean="0">
                <a:latin typeface="Arial"/>
                <a:cs typeface="Arial"/>
              </a:rPr>
              <a:t>networks </a:t>
            </a:r>
            <a:r>
              <a:rPr lang="en-US" sz="1200" spc="-20" dirty="0" smtClean="0">
                <a:latin typeface="Arial"/>
                <a:cs typeface="Arial"/>
              </a:rPr>
              <a:t>and </a:t>
            </a:r>
            <a:r>
              <a:rPr lang="en-US" sz="1200" spc="-25" dirty="0" smtClean="0">
                <a:latin typeface="Arial"/>
                <a:cs typeface="Arial"/>
              </a:rPr>
              <a:t>language </a:t>
            </a:r>
            <a:r>
              <a:rPr lang="en-US" sz="1200" spc="-30" dirty="0" smtClean="0">
                <a:latin typeface="Arial"/>
                <a:cs typeface="Arial"/>
              </a:rPr>
              <a:t>modeling. Graph  data</a:t>
            </a:r>
            <a:r>
              <a:rPr lang="en-US" sz="1200" spc="-3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requirement</a:t>
            </a:r>
            <a:r>
              <a:rPr lang="en-US" sz="1200" spc="-50" dirty="0" smtClean="0">
                <a:latin typeface="Arial"/>
                <a:cs typeface="Arial"/>
              </a:rPr>
              <a:t> </a:t>
            </a:r>
            <a:r>
              <a:rPr lang="en-US" sz="1200" spc="-20" dirty="0" smtClean="0">
                <a:latin typeface="Arial"/>
                <a:cs typeface="Arial"/>
              </a:rPr>
              <a:t>for</a:t>
            </a:r>
            <a:r>
              <a:rPr lang="en-US" sz="1200" spc="-60" dirty="0" smtClean="0">
                <a:latin typeface="Arial"/>
                <a:cs typeface="Arial"/>
              </a:rPr>
              <a:t> </a:t>
            </a:r>
            <a:r>
              <a:rPr lang="en-US" sz="1200" spc="-25" dirty="0" smtClean="0">
                <a:latin typeface="Arial"/>
                <a:cs typeface="Arial"/>
              </a:rPr>
              <a:t>graph</a:t>
            </a:r>
            <a:r>
              <a:rPr lang="en-US" sz="1200" spc="-30" dirty="0" smtClean="0">
                <a:latin typeface="Arial"/>
                <a:cs typeface="Arial"/>
              </a:rPr>
              <a:t> </a:t>
            </a:r>
            <a:r>
              <a:rPr lang="en-US" sz="1200" spc="-25" dirty="0" smtClean="0">
                <a:latin typeface="Arial"/>
                <a:cs typeface="Arial"/>
              </a:rPr>
              <a:t>parallel</a:t>
            </a:r>
            <a:r>
              <a:rPr lang="en-US" sz="1200" spc="-45" dirty="0" smtClean="0">
                <a:latin typeface="Arial"/>
                <a:cs typeface="Arial"/>
              </a:rPr>
              <a:t> </a:t>
            </a:r>
            <a:r>
              <a:rPr lang="en-US" sz="1200" spc="-25" dirty="0" smtClean="0">
                <a:latin typeface="Arial"/>
                <a:cs typeface="Arial"/>
              </a:rPr>
              <a:t>systems</a:t>
            </a:r>
            <a:r>
              <a:rPr lang="en-US" sz="1200" spc="-55"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becoming</a:t>
            </a:r>
            <a:r>
              <a:rPr lang="en-US" sz="1200" spc="-60" dirty="0" smtClean="0">
                <a:latin typeface="Arial"/>
                <a:cs typeface="Arial"/>
              </a:rPr>
              <a:t> </a:t>
            </a:r>
            <a:r>
              <a:rPr lang="en-US" sz="1200" spc="-20" dirty="0" smtClean="0">
                <a:latin typeface="Arial"/>
                <a:cs typeface="Arial"/>
              </a:rPr>
              <a:t>more</a:t>
            </a:r>
            <a:r>
              <a:rPr lang="en-US" sz="1200" spc="-55" dirty="0" smtClean="0">
                <a:latin typeface="Arial"/>
                <a:cs typeface="Arial"/>
              </a:rPr>
              <a:t> </a:t>
            </a:r>
            <a:r>
              <a:rPr lang="en-US" sz="1200" spc="-25" dirty="0" smtClean="0">
                <a:latin typeface="Arial"/>
                <a:cs typeface="Arial"/>
              </a:rPr>
              <a:t>common, </a:t>
            </a:r>
            <a:r>
              <a:rPr lang="en-US" sz="1200" spc="-30" dirty="0" smtClean="0">
                <a:latin typeface="Arial"/>
                <a:cs typeface="Arial"/>
              </a:rPr>
              <a:t>which  </a:t>
            </a:r>
            <a:r>
              <a:rPr lang="en-US" sz="1200" spc="-15" dirty="0" smtClean="0">
                <a:latin typeface="Arial"/>
                <a:cs typeface="Arial"/>
              </a:rPr>
              <a:t>is why the </a:t>
            </a:r>
            <a:r>
              <a:rPr lang="en-US" sz="1200" spc="-20" dirty="0" err="1" smtClean="0">
                <a:latin typeface="Arial"/>
                <a:cs typeface="Arial"/>
              </a:rPr>
              <a:t>GraphX</a:t>
            </a:r>
            <a:r>
              <a:rPr lang="en-US" sz="1200" spc="-20" dirty="0" smtClean="0">
                <a:latin typeface="Arial"/>
                <a:cs typeface="Arial"/>
              </a:rPr>
              <a:t> </a:t>
            </a:r>
            <a:r>
              <a:rPr lang="en-US" sz="1200" spc="-25" dirty="0" smtClean="0">
                <a:latin typeface="Arial"/>
                <a:cs typeface="Arial"/>
              </a:rPr>
              <a:t>library was developed. </a:t>
            </a:r>
            <a:r>
              <a:rPr lang="en-US" sz="1200" spc="-30" dirty="0" smtClean="0">
                <a:latin typeface="Arial"/>
                <a:cs typeface="Arial"/>
              </a:rPr>
              <a:t>Specific </a:t>
            </a:r>
            <a:r>
              <a:rPr lang="en-US" sz="1200" spc="-25" dirty="0" smtClean="0">
                <a:latin typeface="Arial"/>
                <a:cs typeface="Arial"/>
              </a:rPr>
              <a:t>scenarios </a:t>
            </a:r>
            <a:r>
              <a:rPr lang="en-US" sz="1200" spc="-30" dirty="0" smtClean="0">
                <a:latin typeface="Arial"/>
                <a:cs typeface="Arial"/>
              </a:rPr>
              <a:t>would not </a:t>
            </a:r>
            <a:r>
              <a:rPr lang="en-US" sz="1200" spc="-25" dirty="0" smtClean="0">
                <a:latin typeface="Arial"/>
                <a:cs typeface="Arial"/>
              </a:rPr>
              <a:t>be </a:t>
            </a:r>
            <a:r>
              <a:rPr lang="en-US" sz="1200" spc="-30" dirty="0" smtClean="0">
                <a:latin typeface="Arial"/>
                <a:cs typeface="Arial"/>
              </a:rPr>
              <a:t>efficient </a:t>
            </a:r>
            <a:r>
              <a:rPr lang="en-US" sz="1200" spc="-15" dirty="0" smtClean="0">
                <a:latin typeface="Arial"/>
                <a:cs typeface="Arial"/>
              </a:rPr>
              <a:t>if it  is </a:t>
            </a:r>
            <a:r>
              <a:rPr lang="en-US" sz="1200" spc="-30" dirty="0" smtClean="0">
                <a:latin typeface="Arial"/>
                <a:cs typeface="Arial"/>
              </a:rPr>
              <a:t>processed </a:t>
            </a:r>
            <a:r>
              <a:rPr lang="en-US" sz="1200" spc="-25" dirty="0" smtClean="0">
                <a:latin typeface="Arial"/>
                <a:cs typeface="Arial"/>
              </a:rPr>
              <a:t>using </a:t>
            </a:r>
            <a:r>
              <a:rPr lang="en-US" sz="1200" spc="-30" dirty="0" smtClean="0">
                <a:latin typeface="Arial"/>
                <a:cs typeface="Arial"/>
              </a:rPr>
              <a:t>the data-parallel </a:t>
            </a:r>
            <a:r>
              <a:rPr lang="en-US" sz="1200" spc="-20" dirty="0" smtClean="0">
                <a:latin typeface="Arial"/>
                <a:cs typeface="Arial"/>
              </a:rPr>
              <a:t>model. </a:t>
            </a:r>
            <a:r>
              <a:rPr lang="en-US" sz="1200" spc="-5" dirty="0" smtClean="0">
                <a:latin typeface="Arial"/>
                <a:cs typeface="Arial"/>
              </a:rPr>
              <a:t>A </a:t>
            </a:r>
            <a:r>
              <a:rPr lang="en-US" sz="1200" spc="-25" dirty="0" smtClean="0">
                <a:latin typeface="Arial"/>
                <a:cs typeface="Arial"/>
              </a:rPr>
              <a:t>need </a:t>
            </a:r>
            <a:r>
              <a:rPr lang="en-US" sz="1200" spc="-30" dirty="0" smtClean="0">
                <a:latin typeface="Arial"/>
                <a:cs typeface="Arial"/>
              </a:rPr>
              <a:t>for </a:t>
            </a:r>
            <a:r>
              <a:rPr lang="en-US" sz="1200" spc="-25" dirty="0" smtClean="0">
                <a:latin typeface="Arial"/>
                <a:cs typeface="Arial"/>
              </a:rPr>
              <a:t>the </a:t>
            </a:r>
            <a:r>
              <a:rPr lang="en-US" sz="1200" spc="-30" dirty="0" smtClean="0">
                <a:latin typeface="Arial"/>
                <a:cs typeface="Arial"/>
              </a:rPr>
              <a:t>graph-parallel </a:t>
            </a:r>
            <a:r>
              <a:rPr lang="en-US" sz="1200" spc="-25" dirty="0" smtClean="0">
                <a:latin typeface="Arial"/>
                <a:cs typeface="Arial"/>
              </a:rPr>
              <a:t>model </a:t>
            </a:r>
            <a:r>
              <a:rPr lang="en-US" sz="1200" spc="-15" dirty="0" smtClean="0">
                <a:latin typeface="Arial"/>
                <a:cs typeface="Arial"/>
              </a:rPr>
              <a:t>is  </a:t>
            </a:r>
            <a:r>
              <a:rPr lang="en-US" sz="1200" spc="-30" dirty="0" smtClean="0">
                <a:latin typeface="Arial"/>
                <a:cs typeface="Arial"/>
              </a:rPr>
              <a:t>introduced </a:t>
            </a:r>
            <a:r>
              <a:rPr lang="en-US" sz="1200" spc="-25" dirty="0" smtClean="0">
                <a:latin typeface="Arial"/>
                <a:cs typeface="Arial"/>
              </a:rPr>
              <a:t>with </a:t>
            </a:r>
            <a:r>
              <a:rPr lang="en-US" sz="1200" spc="-15" dirty="0" smtClean="0">
                <a:latin typeface="Arial"/>
                <a:cs typeface="Arial"/>
              </a:rPr>
              <a:t>new </a:t>
            </a:r>
            <a:r>
              <a:rPr lang="en-US" sz="1200" spc="-30" dirty="0" smtClean="0">
                <a:latin typeface="Arial"/>
                <a:cs typeface="Arial"/>
              </a:rPr>
              <a:t>graph-parallel </a:t>
            </a:r>
            <a:r>
              <a:rPr lang="en-US" sz="1200" spc="-20" dirty="0" smtClean="0">
                <a:latin typeface="Arial"/>
                <a:cs typeface="Arial"/>
              </a:rPr>
              <a:t>systems </a:t>
            </a:r>
            <a:r>
              <a:rPr lang="en-US" sz="1200" spc="-15" dirty="0" smtClean="0">
                <a:latin typeface="Arial"/>
                <a:cs typeface="Arial"/>
              </a:rPr>
              <a:t>like </a:t>
            </a:r>
            <a:r>
              <a:rPr lang="en-US" sz="1200" spc="-30" dirty="0" err="1" smtClean="0">
                <a:latin typeface="Arial"/>
                <a:cs typeface="Arial"/>
              </a:rPr>
              <a:t>Giraph</a:t>
            </a:r>
            <a:r>
              <a:rPr lang="en-US" sz="1200" spc="-30" dirty="0" smtClean="0">
                <a:latin typeface="Arial"/>
                <a:cs typeface="Arial"/>
              </a:rPr>
              <a:t> and </a:t>
            </a:r>
            <a:r>
              <a:rPr lang="en-US" sz="1200" spc="-25" dirty="0" err="1" smtClean="0">
                <a:latin typeface="Arial"/>
                <a:cs typeface="Arial"/>
              </a:rPr>
              <a:t>GraphLab</a:t>
            </a:r>
            <a:r>
              <a:rPr lang="en-US" sz="1200" spc="-25" dirty="0" smtClean="0">
                <a:latin typeface="Arial"/>
                <a:cs typeface="Arial"/>
              </a:rPr>
              <a:t> </a:t>
            </a:r>
            <a:r>
              <a:rPr lang="en-US" sz="1200" spc="-20" dirty="0" smtClean="0">
                <a:latin typeface="Arial"/>
                <a:cs typeface="Arial"/>
              </a:rPr>
              <a:t>to </a:t>
            </a:r>
            <a:r>
              <a:rPr lang="en-US" sz="1200" spc="-30" dirty="0" smtClean="0">
                <a:latin typeface="Arial"/>
                <a:cs typeface="Arial"/>
              </a:rPr>
              <a:t>efficiently  execute graph algorithms </a:t>
            </a:r>
            <a:r>
              <a:rPr lang="en-US" sz="1200" spc="-15" dirty="0" smtClean="0">
                <a:latin typeface="Arial"/>
                <a:cs typeface="Arial"/>
              </a:rPr>
              <a:t>much </a:t>
            </a:r>
            <a:r>
              <a:rPr lang="en-US" sz="1200" spc="-25" dirty="0" smtClean="0">
                <a:latin typeface="Arial"/>
                <a:cs typeface="Arial"/>
              </a:rPr>
              <a:t>faster than </a:t>
            </a:r>
            <a:r>
              <a:rPr lang="en-US" sz="1200" spc="-30" dirty="0" smtClean="0">
                <a:latin typeface="Arial"/>
                <a:cs typeface="Arial"/>
              </a:rPr>
              <a:t>general data-parallel</a:t>
            </a:r>
            <a:r>
              <a:rPr lang="en-US" sz="1200" spc="-140" dirty="0" smtClean="0">
                <a:latin typeface="Arial"/>
                <a:cs typeface="Arial"/>
              </a:rPr>
              <a:t> </a:t>
            </a:r>
            <a:r>
              <a:rPr lang="en-US" sz="1200" spc="-25" dirty="0" smtClean="0">
                <a:latin typeface="Arial"/>
                <a:cs typeface="Arial"/>
              </a:rPr>
              <a:t>systems.</a:t>
            </a:r>
            <a:endParaRPr lang="en-US" sz="1200" dirty="0" smtClean="0">
              <a:latin typeface="Arial"/>
              <a:cs typeface="Arial"/>
            </a:endParaRPr>
          </a:p>
          <a:p>
            <a:pPr marL="12700" marR="70485">
              <a:lnSpc>
                <a:spcPct val="95900"/>
              </a:lnSpc>
              <a:spcBef>
                <a:spcPts val="605"/>
              </a:spcBef>
            </a:pPr>
            <a:r>
              <a:rPr lang="en-US" sz="1200" spc="-30" dirty="0" smtClean="0">
                <a:latin typeface="Arial"/>
                <a:cs typeface="Arial"/>
              </a:rPr>
              <a:t>There are </a:t>
            </a:r>
            <a:r>
              <a:rPr lang="en-US" sz="1200" spc="-20" dirty="0" smtClean="0">
                <a:latin typeface="Arial"/>
                <a:cs typeface="Arial"/>
              </a:rPr>
              <a:t>new </a:t>
            </a:r>
            <a:r>
              <a:rPr lang="en-US" sz="1200" spc="-30" dirty="0" smtClean="0">
                <a:latin typeface="Arial"/>
                <a:cs typeface="Arial"/>
              </a:rPr>
              <a:t>inherent </a:t>
            </a:r>
            <a:r>
              <a:rPr lang="en-US" sz="1200" spc="-25" dirty="0" smtClean="0">
                <a:latin typeface="Arial"/>
                <a:cs typeface="Arial"/>
              </a:rPr>
              <a:t>challenges that </a:t>
            </a:r>
            <a:r>
              <a:rPr lang="en-US" sz="1200" spc="-20" dirty="0" smtClean="0">
                <a:latin typeface="Arial"/>
                <a:cs typeface="Arial"/>
              </a:rPr>
              <a:t>comes </a:t>
            </a:r>
            <a:r>
              <a:rPr lang="en-US" sz="1200" spc="-30" dirty="0" smtClean="0">
                <a:latin typeface="Arial"/>
                <a:cs typeface="Arial"/>
              </a:rPr>
              <a:t>with graph computations, </a:t>
            </a:r>
            <a:r>
              <a:rPr lang="en-US" sz="1200" spc="-20" dirty="0" smtClean="0">
                <a:latin typeface="Arial"/>
                <a:cs typeface="Arial"/>
              </a:rPr>
              <a:t>such </a:t>
            </a:r>
            <a:r>
              <a:rPr lang="en-US" sz="1200" spc="-25" dirty="0" smtClean="0">
                <a:latin typeface="Arial"/>
                <a:cs typeface="Arial"/>
              </a:rPr>
              <a:t>as  </a:t>
            </a:r>
            <a:r>
              <a:rPr lang="en-US" sz="1200" spc="-30" dirty="0" smtClean="0">
                <a:latin typeface="Arial"/>
                <a:cs typeface="Arial"/>
              </a:rPr>
              <a:t>constructing </a:t>
            </a:r>
            <a:r>
              <a:rPr lang="en-US" sz="1200" spc="-15" dirty="0" smtClean="0">
                <a:latin typeface="Arial"/>
                <a:cs typeface="Arial"/>
              </a:rPr>
              <a:t>the </a:t>
            </a:r>
            <a:r>
              <a:rPr lang="en-US" sz="1200" spc="-30" dirty="0" smtClean="0">
                <a:latin typeface="Arial"/>
                <a:cs typeface="Arial"/>
              </a:rPr>
              <a:t>graph, </a:t>
            </a:r>
            <a:r>
              <a:rPr lang="en-US" sz="1200" spc="-25" dirty="0" smtClean="0">
                <a:latin typeface="Arial"/>
                <a:cs typeface="Arial"/>
              </a:rPr>
              <a:t>modifying its structure, </a:t>
            </a:r>
            <a:r>
              <a:rPr lang="en-US" sz="1200" spc="-10" dirty="0" smtClean="0">
                <a:latin typeface="Arial"/>
                <a:cs typeface="Arial"/>
              </a:rPr>
              <a:t>or </a:t>
            </a:r>
            <a:r>
              <a:rPr lang="en-US" sz="1200" spc="-30" dirty="0" smtClean="0">
                <a:latin typeface="Arial"/>
                <a:cs typeface="Arial"/>
              </a:rPr>
              <a:t>expressing computations </a:t>
            </a:r>
            <a:r>
              <a:rPr lang="en-US" sz="1200" spc="-20" dirty="0" smtClean="0">
                <a:latin typeface="Arial"/>
                <a:cs typeface="Arial"/>
              </a:rPr>
              <a:t>that </a:t>
            </a:r>
            <a:r>
              <a:rPr lang="en-US" sz="1200" spc="-25" dirty="0" smtClean="0">
                <a:latin typeface="Arial"/>
                <a:cs typeface="Arial"/>
              </a:rPr>
              <a:t>span  </a:t>
            </a:r>
            <a:r>
              <a:rPr lang="en-US" sz="1200" spc="-30" dirty="0" smtClean="0">
                <a:latin typeface="Arial"/>
                <a:cs typeface="Arial"/>
              </a:rPr>
              <a:t>several</a:t>
            </a:r>
            <a:r>
              <a:rPr lang="en-US" sz="1200" spc="-50" dirty="0" smtClean="0">
                <a:latin typeface="Arial"/>
                <a:cs typeface="Arial"/>
              </a:rPr>
              <a:t> </a:t>
            </a:r>
            <a:r>
              <a:rPr lang="en-US" sz="1200" spc="-25" dirty="0" smtClean="0">
                <a:latin typeface="Arial"/>
                <a:cs typeface="Arial"/>
              </a:rPr>
              <a:t>graphs.</a:t>
            </a:r>
            <a:r>
              <a:rPr lang="en-US" sz="1200" spc="-50" dirty="0" smtClean="0">
                <a:latin typeface="Arial"/>
                <a:cs typeface="Arial"/>
              </a:rPr>
              <a:t> </a:t>
            </a:r>
            <a:r>
              <a:rPr lang="en-US" sz="1200" spc="-15" dirty="0" smtClean="0">
                <a:latin typeface="Arial"/>
                <a:cs typeface="Arial"/>
              </a:rPr>
              <a:t>As</a:t>
            </a:r>
            <a:r>
              <a:rPr lang="en-US" sz="1200" spc="-25" dirty="0" smtClean="0">
                <a:latin typeface="Arial"/>
                <a:cs typeface="Arial"/>
              </a:rPr>
              <a:t> such,</a:t>
            </a:r>
            <a:r>
              <a:rPr lang="en-US" sz="1200" spc="-50"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15" dirty="0" smtClean="0">
                <a:latin typeface="Arial"/>
                <a:cs typeface="Arial"/>
              </a:rPr>
              <a:t>is</a:t>
            </a:r>
            <a:r>
              <a:rPr lang="en-US" sz="1200" spc="-25" dirty="0" smtClean="0">
                <a:latin typeface="Arial"/>
                <a:cs typeface="Arial"/>
              </a:rPr>
              <a:t> often</a:t>
            </a:r>
            <a:r>
              <a:rPr lang="en-US" sz="1200" spc="-55" dirty="0" smtClean="0">
                <a:latin typeface="Arial"/>
                <a:cs typeface="Arial"/>
              </a:rPr>
              <a:t> </a:t>
            </a:r>
            <a:r>
              <a:rPr lang="en-US" sz="1200" spc="-25" dirty="0" smtClean="0">
                <a:latin typeface="Arial"/>
                <a:cs typeface="Arial"/>
              </a:rPr>
              <a:t>necessary</a:t>
            </a:r>
            <a:r>
              <a:rPr lang="en-US" sz="1200" spc="-75" dirty="0" smtClean="0">
                <a:latin typeface="Arial"/>
                <a:cs typeface="Arial"/>
              </a:rPr>
              <a:t> </a:t>
            </a:r>
            <a:r>
              <a:rPr lang="en-US" sz="1200" spc="-5" dirty="0" smtClean="0">
                <a:latin typeface="Arial"/>
                <a:cs typeface="Arial"/>
              </a:rPr>
              <a:t>to</a:t>
            </a:r>
            <a:r>
              <a:rPr lang="en-US" sz="1200" spc="-65" dirty="0" smtClean="0">
                <a:latin typeface="Arial"/>
                <a:cs typeface="Arial"/>
              </a:rPr>
              <a:t> </a:t>
            </a:r>
            <a:r>
              <a:rPr lang="en-US" sz="1200" spc="-25" dirty="0" smtClean="0">
                <a:latin typeface="Arial"/>
                <a:cs typeface="Arial"/>
              </a:rPr>
              <a:t>move</a:t>
            </a:r>
            <a:r>
              <a:rPr lang="en-US" sz="1200" spc="-30" dirty="0" smtClean="0">
                <a:latin typeface="Arial"/>
                <a:cs typeface="Arial"/>
              </a:rPr>
              <a:t> </a:t>
            </a:r>
            <a:r>
              <a:rPr lang="en-US" sz="1200" spc="-25" dirty="0" smtClean="0">
                <a:latin typeface="Arial"/>
                <a:cs typeface="Arial"/>
              </a:rPr>
              <a:t>between</a:t>
            </a:r>
            <a:r>
              <a:rPr lang="en-US" sz="1200" spc="-55" dirty="0" smtClean="0">
                <a:latin typeface="Arial"/>
                <a:cs typeface="Arial"/>
              </a:rPr>
              <a:t> </a:t>
            </a:r>
            <a:r>
              <a:rPr lang="en-US" sz="1200" spc="-25" dirty="0" smtClean="0">
                <a:latin typeface="Arial"/>
                <a:cs typeface="Arial"/>
              </a:rPr>
              <a:t>table</a:t>
            </a:r>
            <a:r>
              <a:rPr lang="en-US" sz="1200" spc="-35"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20" dirty="0" smtClean="0">
                <a:latin typeface="Arial"/>
                <a:cs typeface="Arial"/>
              </a:rPr>
              <a:t>graph</a:t>
            </a:r>
            <a:r>
              <a:rPr lang="en-US" sz="1200" spc="-55" dirty="0" smtClean="0">
                <a:latin typeface="Arial"/>
                <a:cs typeface="Arial"/>
              </a:rPr>
              <a:t> </a:t>
            </a:r>
            <a:r>
              <a:rPr lang="en-US" sz="1200" spc="-20" dirty="0" smtClean="0">
                <a:latin typeface="Arial"/>
                <a:cs typeface="Arial"/>
              </a:rPr>
              <a:t>views  </a:t>
            </a:r>
            <a:r>
              <a:rPr lang="en-US" sz="1200" spc="-30" dirty="0" smtClean="0">
                <a:latin typeface="Arial"/>
                <a:cs typeface="Arial"/>
              </a:rPr>
              <a:t>depending </a:t>
            </a:r>
            <a:r>
              <a:rPr lang="en-US" sz="1200" spc="-25" dirty="0" smtClean="0">
                <a:latin typeface="Arial"/>
                <a:cs typeface="Arial"/>
              </a:rPr>
              <a:t>on </a:t>
            </a:r>
            <a:r>
              <a:rPr lang="en-US" sz="1200" spc="-15" dirty="0" smtClean="0">
                <a:latin typeface="Arial"/>
                <a:cs typeface="Arial"/>
              </a:rPr>
              <a:t>the </a:t>
            </a:r>
            <a:r>
              <a:rPr lang="en-US" sz="1200" spc="-30" dirty="0" smtClean="0">
                <a:latin typeface="Arial"/>
                <a:cs typeface="Arial"/>
              </a:rPr>
              <a:t>objective </a:t>
            </a:r>
            <a:r>
              <a:rPr lang="en-US" sz="1200" spc="-20" dirty="0" smtClean="0">
                <a:latin typeface="Arial"/>
                <a:cs typeface="Arial"/>
              </a:rPr>
              <a:t>of </a:t>
            </a:r>
            <a:r>
              <a:rPr lang="en-US" sz="1200" spc="-15" dirty="0" smtClean="0">
                <a:latin typeface="Arial"/>
                <a:cs typeface="Arial"/>
              </a:rPr>
              <a:t>the </a:t>
            </a:r>
            <a:r>
              <a:rPr lang="en-US" sz="1200" spc="-30" dirty="0" smtClean="0">
                <a:latin typeface="Arial"/>
                <a:cs typeface="Arial"/>
              </a:rPr>
              <a:t>application </a:t>
            </a:r>
            <a:r>
              <a:rPr lang="en-US" sz="1200" spc="-20" dirty="0" smtClean="0">
                <a:latin typeface="Arial"/>
                <a:cs typeface="Arial"/>
              </a:rPr>
              <a:t>and </a:t>
            </a:r>
            <a:r>
              <a:rPr lang="en-US" sz="1200" spc="-30" dirty="0" smtClean="0">
                <a:latin typeface="Arial"/>
                <a:cs typeface="Arial"/>
              </a:rPr>
              <a:t>the business</a:t>
            </a:r>
            <a:r>
              <a:rPr lang="en-US" sz="1200" spc="-155" dirty="0" smtClean="0">
                <a:latin typeface="Arial"/>
                <a:cs typeface="Arial"/>
              </a:rPr>
              <a:t> </a:t>
            </a:r>
            <a:r>
              <a:rPr lang="en-US" sz="1200" spc="-30" dirty="0" smtClean="0">
                <a:latin typeface="Arial"/>
                <a:cs typeface="Arial"/>
              </a:rPr>
              <a:t>requirements.</a:t>
            </a:r>
            <a:endParaRPr lang="en-US" sz="1200" dirty="0" smtClean="0">
              <a:latin typeface="Arial"/>
              <a:cs typeface="Arial"/>
            </a:endParaRPr>
          </a:p>
          <a:p>
            <a:pPr marL="12700" marR="60960">
              <a:lnSpc>
                <a:spcPts val="1610"/>
              </a:lnSpc>
              <a:spcBef>
                <a:spcPts val="640"/>
              </a:spcBef>
            </a:pP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goal</a:t>
            </a:r>
            <a:r>
              <a:rPr lang="en-US" sz="1200" spc="-45"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5" dirty="0" err="1" smtClean="0">
                <a:latin typeface="Arial"/>
                <a:cs typeface="Arial"/>
              </a:rPr>
              <a:t>GraphX</a:t>
            </a:r>
            <a:r>
              <a:rPr lang="en-US" sz="1200" spc="-65" dirty="0" smtClean="0">
                <a:latin typeface="Arial"/>
                <a:cs typeface="Arial"/>
              </a:rPr>
              <a:t> </a:t>
            </a:r>
            <a:r>
              <a:rPr lang="en-US" sz="1200" spc="-15" dirty="0" smtClean="0">
                <a:latin typeface="Arial"/>
                <a:cs typeface="Arial"/>
              </a:rPr>
              <a:t>is</a:t>
            </a:r>
            <a:r>
              <a:rPr lang="en-US" sz="1200" spc="-25" dirty="0" smtClean="0">
                <a:latin typeface="Arial"/>
                <a:cs typeface="Arial"/>
              </a:rPr>
              <a:t> </a:t>
            </a:r>
            <a:r>
              <a:rPr lang="en-US" sz="1200" spc="-20" dirty="0" smtClean="0">
                <a:latin typeface="Arial"/>
                <a:cs typeface="Arial"/>
              </a:rPr>
              <a:t>to</a:t>
            </a:r>
            <a:r>
              <a:rPr lang="en-US" sz="1200" spc="-30" dirty="0" smtClean="0">
                <a:latin typeface="Arial"/>
                <a:cs typeface="Arial"/>
              </a:rPr>
              <a:t> optimize the </a:t>
            </a:r>
            <a:r>
              <a:rPr lang="en-US" sz="1200" spc="-25" dirty="0" smtClean="0">
                <a:latin typeface="Arial"/>
                <a:cs typeface="Arial"/>
              </a:rPr>
              <a:t>process</a:t>
            </a:r>
            <a:r>
              <a:rPr lang="en-US" sz="1200" spc="-50" dirty="0" smtClean="0">
                <a:latin typeface="Arial"/>
                <a:cs typeface="Arial"/>
              </a:rPr>
              <a:t> </a:t>
            </a:r>
            <a:r>
              <a:rPr lang="en-US" sz="1200" spc="-10" dirty="0" smtClean="0">
                <a:latin typeface="Arial"/>
                <a:cs typeface="Arial"/>
              </a:rPr>
              <a:t>by</a:t>
            </a:r>
            <a:r>
              <a:rPr lang="en-US" sz="1200" spc="-75" dirty="0" smtClean="0">
                <a:latin typeface="Arial"/>
                <a:cs typeface="Arial"/>
              </a:rPr>
              <a:t> </a:t>
            </a:r>
            <a:r>
              <a:rPr lang="en-US" sz="1200" spc="-20" dirty="0" smtClean="0">
                <a:latin typeface="Arial"/>
                <a:cs typeface="Arial"/>
              </a:rPr>
              <a:t>making</a:t>
            </a:r>
            <a:r>
              <a:rPr lang="en-US" sz="1200" spc="-5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25" dirty="0" smtClean="0">
                <a:latin typeface="Arial"/>
                <a:cs typeface="Arial"/>
              </a:rPr>
              <a:t>easier</a:t>
            </a:r>
            <a:r>
              <a:rPr lang="en-US" sz="1200" spc="-30" dirty="0" smtClean="0">
                <a:latin typeface="Arial"/>
                <a:cs typeface="Arial"/>
              </a:rPr>
              <a:t> </a:t>
            </a:r>
            <a:r>
              <a:rPr lang="en-US" sz="1200" spc="-20" dirty="0" smtClean="0">
                <a:latin typeface="Arial"/>
                <a:cs typeface="Arial"/>
              </a:rPr>
              <a:t>to</a:t>
            </a:r>
            <a:r>
              <a:rPr lang="en-US" sz="1200" spc="-60" dirty="0" smtClean="0">
                <a:latin typeface="Arial"/>
                <a:cs typeface="Arial"/>
              </a:rPr>
              <a:t> </a:t>
            </a:r>
            <a:r>
              <a:rPr lang="en-US" sz="1200" spc="-15" dirty="0" smtClean="0">
                <a:latin typeface="Arial"/>
                <a:cs typeface="Arial"/>
              </a:rPr>
              <a:t>view</a:t>
            </a:r>
            <a:r>
              <a:rPr lang="en-US" sz="1200" spc="-75" dirty="0" smtClean="0">
                <a:latin typeface="Arial"/>
                <a:cs typeface="Arial"/>
              </a:rPr>
              <a:t> </a:t>
            </a:r>
            <a:r>
              <a:rPr lang="en-US" sz="1200" spc="-25" dirty="0" smtClean="0">
                <a:latin typeface="Arial"/>
                <a:cs typeface="Arial"/>
              </a:rPr>
              <a:t>data</a:t>
            </a:r>
            <a:r>
              <a:rPr lang="en-US" sz="1200" spc="-30" dirty="0" smtClean="0">
                <a:latin typeface="Arial"/>
                <a:cs typeface="Arial"/>
              </a:rPr>
              <a:t> </a:t>
            </a:r>
            <a:r>
              <a:rPr lang="en-US" sz="1200" spc="-25" dirty="0" smtClean="0">
                <a:latin typeface="Arial"/>
                <a:cs typeface="Arial"/>
              </a:rPr>
              <a:t>both</a:t>
            </a:r>
            <a:r>
              <a:rPr lang="en-US" sz="1200" spc="-60" dirty="0" smtClean="0">
                <a:latin typeface="Arial"/>
                <a:cs typeface="Arial"/>
              </a:rPr>
              <a:t> </a:t>
            </a:r>
            <a:r>
              <a:rPr lang="en-US" sz="1200" spc="-25" dirty="0" smtClean="0">
                <a:latin typeface="Arial"/>
                <a:cs typeface="Arial"/>
              </a:rPr>
              <a:t>as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graph</a:t>
            </a:r>
            <a:r>
              <a:rPr lang="en-US" sz="1200" spc="-60" dirty="0" smtClean="0">
                <a:latin typeface="Arial"/>
                <a:cs typeface="Arial"/>
              </a:rPr>
              <a:t> </a:t>
            </a:r>
            <a:r>
              <a:rPr lang="en-US" sz="1200" spc="-20" dirty="0" smtClean="0">
                <a:latin typeface="Arial"/>
                <a:cs typeface="Arial"/>
              </a:rPr>
              <a:t>and</a:t>
            </a:r>
            <a:r>
              <a:rPr lang="en-US" sz="1200" spc="-55" dirty="0" smtClean="0">
                <a:latin typeface="Arial"/>
                <a:cs typeface="Arial"/>
              </a:rPr>
              <a:t> </a:t>
            </a:r>
            <a:r>
              <a:rPr lang="en-US" sz="1200" spc="-10" dirty="0" smtClean="0">
                <a:latin typeface="Arial"/>
                <a:cs typeface="Arial"/>
              </a:rPr>
              <a:t>as</a:t>
            </a:r>
            <a:r>
              <a:rPr lang="en-US" sz="1200" spc="-55" dirty="0" smtClean="0">
                <a:latin typeface="Arial"/>
                <a:cs typeface="Arial"/>
              </a:rPr>
              <a:t> </a:t>
            </a:r>
            <a:r>
              <a:rPr lang="en-US" sz="1200" spc="-25" dirty="0" smtClean="0">
                <a:latin typeface="Arial"/>
                <a:cs typeface="Arial"/>
              </a:rPr>
              <a:t>collections,</a:t>
            </a:r>
            <a:r>
              <a:rPr lang="en-US" sz="1200" spc="-50" dirty="0" smtClean="0">
                <a:latin typeface="Arial"/>
                <a:cs typeface="Arial"/>
              </a:rPr>
              <a:t> </a:t>
            </a:r>
            <a:r>
              <a:rPr lang="en-US" sz="1200" spc="-20" dirty="0" smtClean="0">
                <a:latin typeface="Arial"/>
                <a:cs typeface="Arial"/>
              </a:rPr>
              <a:t>such</a:t>
            </a:r>
            <a:r>
              <a:rPr lang="en-US" sz="1200" spc="-60" dirty="0" smtClean="0">
                <a:latin typeface="Arial"/>
                <a:cs typeface="Arial"/>
              </a:rPr>
              <a:t> </a:t>
            </a:r>
            <a:r>
              <a:rPr lang="en-US" sz="1200" spc="-10" dirty="0" smtClean="0">
                <a:latin typeface="Arial"/>
                <a:cs typeface="Arial"/>
              </a:rPr>
              <a:t>as</a:t>
            </a:r>
            <a:r>
              <a:rPr lang="en-US" sz="1200" spc="-55" dirty="0" smtClean="0">
                <a:latin typeface="Arial"/>
                <a:cs typeface="Arial"/>
              </a:rPr>
              <a:t> </a:t>
            </a:r>
            <a:r>
              <a:rPr lang="en-US" sz="1200" spc="-20" dirty="0" smtClean="0">
                <a:latin typeface="Arial"/>
                <a:cs typeface="Arial"/>
              </a:rPr>
              <a:t>RDD,</a:t>
            </a:r>
            <a:r>
              <a:rPr lang="en-US" sz="1200" spc="-50" dirty="0" smtClean="0">
                <a:latin typeface="Arial"/>
                <a:cs typeface="Arial"/>
              </a:rPr>
              <a:t> </a:t>
            </a:r>
            <a:r>
              <a:rPr lang="en-US" sz="1200" spc="-25" dirty="0" smtClean="0">
                <a:latin typeface="Arial"/>
                <a:cs typeface="Arial"/>
              </a:rPr>
              <a:t>without</a:t>
            </a:r>
            <a:r>
              <a:rPr lang="en-US" sz="1200" spc="-55" dirty="0" smtClean="0">
                <a:latin typeface="Arial"/>
                <a:cs typeface="Arial"/>
              </a:rPr>
              <a:t> </a:t>
            </a:r>
            <a:r>
              <a:rPr lang="en-US" sz="1200" spc="-25" dirty="0" smtClean="0">
                <a:latin typeface="Arial"/>
                <a:cs typeface="Arial"/>
              </a:rPr>
              <a:t>data</a:t>
            </a:r>
            <a:r>
              <a:rPr lang="en-US" sz="1200" spc="-30" dirty="0" smtClean="0">
                <a:latin typeface="Arial"/>
                <a:cs typeface="Arial"/>
              </a:rPr>
              <a:t> movement</a:t>
            </a:r>
            <a:r>
              <a:rPr lang="en-US" sz="1200" spc="-35" dirty="0" smtClean="0">
                <a:latin typeface="Arial"/>
                <a:cs typeface="Arial"/>
              </a:rPr>
              <a:t> </a:t>
            </a:r>
            <a:r>
              <a:rPr lang="en-US" sz="1200" spc="-20" dirty="0" smtClean="0">
                <a:latin typeface="Arial"/>
                <a:cs typeface="Arial"/>
              </a:rPr>
              <a:t>or</a:t>
            </a:r>
            <a:r>
              <a:rPr lang="en-US" sz="1200" spc="-30" dirty="0" smtClean="0">
                <a:latin typeface="Arial"/>
                <a:cs typeface="Arial"/>
              </a:rPr>
              <a:t> duplication.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50</a:t>
            </a:fld>
            <a:endParaRPr lang="fr-FR"/>
          </a:p>
        </p:txBody>
      </p:sp>
    </p:spTree>
    <p:extLst>
      <p:ext uri="{BB962C8B-B14F-4D97-AF65-F5344CB8AC3E}">
        <p14:creationId xmlns:p14="http://schemas.microsoft.com/office/powerpoint/2010/main" val="34667019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pc="-30" dirty="0" smtClean="0">
                <a:latin typeface="Arial"/>
                <a:cs typeface="Arial"/>
              </a:rPr>
              <a:t>There are </a:t>
            </a:r>
            <a:r>
              <a:rPr lang="en-US" sz="1200" spc="-25" dirty="0" smtClean="0">
                <a:latin typeface="Arial"/>
                <a:cs typeface="Arial"/>
              </a:rPr>
              <a:t>three main </a:t>
            </a:r>
            <a:r>
              <a:rPr lang="en-US" sz="1200" spc="-30" dirty="0" smtClean="0">
                <a:latin typeface="Arial"/>
                <a:cs typeface="Arial"/>
              </a:rPr>
              <a:t>components </a:t>
            </a:r>
            <a:r>
              <a:rPr lang="en-US" sz="1200" spc="-20" dirty="0" smtClean="0">
                <a:latin typeface="Arial"/>
                <a:cs typeface="Arial"/>
              </a:rPr>
              <a:t>of </a:t>
            </a:r>
            <a:r>
              <a:rPr lang="en-US" sz="1200" spc="-5" dirty="0" smtClean="0">
                <a:latin typeface="Arial"/>
                <a:cs typeface="Arial"/>
              </a:rPr>
              <a:t>a </a:t>
            </a:r>
            <a:r>
              <a:rPr lang="en-US" sz="1200" spc="-25" dirty="0" smtClean="0">
                <a:latin typeface="Arial"/>
                <a:cs typeface="Arial"/>
              </a:rPr>
              <a:t>Spark cluster. You have </a:t>
            </a:r>
            <a:r>
              <a:rPr lang="en-US" sz="1200" spc="-20" dirty="0" smtClean="0">
                <a:latin typeface="Arial"/>
                <a:cs typeface="Arial"/>
              </a:rPr>
              <a:t>the </a:t>
            </a:r>
            <a:r>
              <a:rPr lang="en-US" sz="1200" spc="-30" dirty="0" smtClean="0">
                <a:latin typeface="Arial"/>
                <a:cs typeface="Arial"/>
              </a:rPr>
              <a:t>driver, where </a:t>
            </a:r>
            <a:r>
              <a:rPr lang="en-US" sz="1200" spc="-20" dirty="0" smtClean="0">
                <a:latin typeface="Arial"/>
                <a:cs typeface="Arial"/>
              </a:rPr>
              <a:t>the  </a:t>
            </a:r>
            <a:r>
              <a:rPr lang="en-US" sz="1200" spc="-30" dirty="0" err="1" smtClean="0">
                <a:latin typeface="Arial"/>
                <a:cs typeface="Arial"/>
              </a:rPr>
              <a:t>SparkContext</a:t>
            </a:r>
            <a:r>
              <a:rPr lang="en-US" sz="1200" spc="-30" dirty="0" smtClean="0">
                <a:latin typeface="Arial"/>
                <a:cs typeface="Arial"/>
              </a:rPr>
              <a:t> </a:t>
            </a:r>
            <a:r>
              <a:rPr lang="en-US" sz="1200" spc="-15" dirty="0" smtClean="0">
                <a:latin typeface="Arial"/>
                <a:cs typeface="Arial"/>
              </a:rPr>
              <a:t>is </a:t>
            </a:r>
            <a:r>
              <a:rPr lang="en-US" sz="1200" spc="-25" dirty="0" smtClean="0">
                <a:latin typeface="Arial"/>
                <a:cs typeface="Arial"/>
              </a:rPr>
              <a:t>located within </a:t>
            </a:r>
            <a:r>
              <a:rPr lang="en-US" sz="1200" spc="-15" dirty="0" smtClean="0">
                <a:latin typeface="Arial"/>
                <a:cs typeface="Arial"/>
              </a:rPr>
              <a:t>the </a:t>
            </a:r>
            <a:r>
              <a:rPr lang="en-US" sz="1200" spc="-20" dirty="0" smtClean="0">
                <a:latin typeface="Arial"/>
                <a:cs typeface="Arial"/>
              </a:rPr>
              <a:t>main </a:t>
            </a:r>
            <a:r>
              <a:rPr lang="en-US" sz="1200" spc="-30" dirty="0" smtClean="0">
                <a:latin typeface="Arial"/>
                <a:cs typeface="Arial"/>
              </a:rPr>
              <a:t>program. </a:t>
            </a:r>
            <a:r>
              <a:rPr lang="en-US" sz="1200" spc="-15" dirty="0" smtClean="0">
                <a:latin typeface="Arial"/>
                <a:cs typeface="Arial"/>
              </a:rPr>
              <a:t>To </a:t>
            </a:r>
            <a:r>
              <a:rPr lang="en-US" sz="1200" spc="-20" dirty="0" smtClean="0">
                <a:latin typeface="Arial"/>
                <a:cs typeface="Arial"/>
              </a:rPr>
              <a:t>run </a:t>
            </a:r>
            <a:r>
              <a:rPr lang="en-US" sz="1200" spc="-25" dirty="0" smtClean="0">
                <a:latin typeface="Arial"/>
                <a:cs typeface="Arial"/>
              </a:rPr>
              <a:t>on </a:t>
            </a:r>
            <a:r>
              <a:rPr lang="en-US" sz="1200" spc="-5" dirty="0" smtClean="0">
                <a:latin typeface="Arial"/>
                <a:cs typeface="Arial"/>
              </a:rPr>
              <a:t>a </a:t>
            </a:r>
            <a:r>
              <a:rPr lang="en-US" sz="1200" spc="-25" dirty="0" smtClean="0">
                <a:latin typeface="Arial"/>
                <a:cs typeface="Arial"/>
              </a:rPr>
              <a:t>cluster, you </a:t>
            </a:r>
            <a:r>
              <a:rPr lang="en-US" sz="1200" spc="-30" dirty="0" smtClean="0">
                <a:latin typeface="Arial"/>
                <a:cs typeface="Arial"/>
              </a:rPr>
              <a:t>would </a:t>
            </a:r>
            <a:r>
              <a:rPr lang="en-US" sz="1200" spc="-25" dirty="0" smtClean="0">
                <a:latin typeface="Arial"/>
                <a:cs typeface="Arial"/>
              </a:rPr>
              <a:t>need  some </a:t>
            </a:r>
            <a:r>
              <a:rPr lang="en-US" sz="1200" spc="-20" dirty="0" smtClean="0">
                <a:latin typeface="Arial"/>
                <a:cs typeface="Arial"/>
              </a:rPr>
              <a:t>sort of </a:t>
            </a:r>
            <a:r>
              <a:rPr lang="en-US" sz="1200" spc="-25" dirty="0" smtClean="0">
                <a:latin typeface="Arial"/>
                <a:cs typeface="Arial"/>
              </a:rPr>
              <a:t>cluster manager. This could be either </a:t>
            </a:r>
            <a:r>
              <a:rPr lang="en-US" sz="1200" spc="-20" dirty="0" smtClean="0">
                <a:latin typeface="Arial"/>
                <a:cs typeface="Arial"/>
              </a:rPr>
              <a:t>Spark's </a:t>
            </a:r>
            <a:r>
              <a:rPr lang="en-US" sz="1200" spc="-30" dirty="0" smtClean="0">
                <a:latin typeface="Arial"/>
                <a:cs typeface="Arial"/>
              </a:rPr>
              <a:t>standalone </a:t>
            </a:r>
            <a:r>
              <a:rPr lang="en-US" sz="1200" spc="-25" dirty="0" smtClean="0">
                <a:latin typeface="Arial"/>
                <a:cs typeface="Arial"/>
              </a:rPr>
              <a:t>cluster</a:t>
            </a:r>
            <a:r>
              <a:rPr lang="en-US" sz="1200" spc="-285" dirty="0" smtClean="0">
                <a:latin typeface="Arial"/>
                <a:cs typeface="Arial"/>
              </a:rPr>
              <a:t> </a:t>
            </a:r>
            <a:r>
              <a:rPr lang="en-US" sz="1200" spc="-25" dirty="0" smtClean="0">
                <a:latin typeface="Arial"/>
                <a:cs typeface="Arial"/>
              </a:rPr>
              <a:t>manager,  </a:t>
            </a:r>
            <a:r>
              <a:rPr lang="en-US" sz="1200" spc="-20" dirty="0" smtClean="0">
                <a:latin typeface="Arial"/>
                <a:cs typeface="Arial"/>
              </a:rPr>
              <a:t>or </a:t>
            </a:r>
            <a:r>
              <a:rPr lang="en-US" sz="1200" spc="-25" dirty="0" err="1" smtClean="0">
                <a:latin typeface="Arial"/>
                <a:cs typeface="Arial"/>
              </a:rPr>
              <a:t>Mesos</a:t>
            </a:r>
            <a:r>
              <a:rPr lang="en-US" sz="1200" spc="-25" dirty="0" smtClean="0">
                <a:latin typeface="Arial"/>
                <a:cs typeface="Arial"/>
              </a:rPr>
              <a:t> </a:t>
            </a:r>
            <a:r>
              <a:rPr lang="en-US" sz="1200" spc="-20" dirty="0" smtClean="0">
                <a:latin typeface="Arial"/>
                <a:cs typeface="Arial"/>
              </a:rPr>
              <a:t>or </a:t>
            </a:r>
            <a:r>
              <a:rPr lang="en-US" sz="1200" spc="-25" dirty="0" smtClean="0">
                <a:latin typeface="Arial"/>
                <a:cs typeface="Arial"/>
              </a:rPr>
              <a:t>YARN. </a:t>
            </a:r>
            <a:r>
              <a:rPr lang="en-US" sz="1200" spc="-20" dirty="0" smtClean="0">
                <a:latin typeface="Arial"/>
                <a:cs typeface="Arial"/>
              </a:rPr>
              <a:t>Then </a:t>
            </a:r>
            <a:r>
              <a:rPr lang="en-US" sz="1200" spc="-25" dirty="0" smtClean="0">
                <a:latin typeface="Arial"/>
                <a:cs typeface="Arial"/>
              </a:rPr>
              <a:t>you have your worker nodes </a:t>
            </a:r>
            <a:r>
              <a:rPr lang="en-US" sz="1200" spc="-30" dirty="0" smtClean="0">
                <a:latin typeface="Arial"/>
                <a:cs typeface="Arial"/>
              </a:rPr>
              <a:t>where </a:t>
            </a:r>
            <a:r>
              <a:rPr lang="en-US" sz="1200" spc="-20" dirty="0" smtClean="0">
                <a:latin typeface="Arial"/>
                <a:cs typeface="Arial"/>
              </a:rPr>
              <a:t>the </a:t>
            </a:r>
            <a:r>
              <a:rPr lang="en-US" sz="1200" spc="-25" dirty="0" smtClean="0">
                <a:latin typeface="Arial"/>
                <a:cs typeface="Arial"/>
              </a:rPr>
              <a:t>executors reside.</a:t>
            </a:r>
            <a:r>
              <a:rPr lang="en-US" sz="1200" spc="-275" dirty="0" smtClean="0">
                <a:latin typeface="Arial"/>
                <a:cs typeface="Arial"/>
              </a:rPr>
              <a:t> </a:t>
            </a:r>
            <a:r>
              <a:rPr lang="en-US" sz="1200" spc="-20" dirty="0" smtClean="0">
                <a:latin typeface="Arial"/>
                <a:cs typeface="Arial"/>
              </a:rPr>
              <a:t>The  </a:t>
            </a:r>
            <a:r>
              <a:rPr lang="en-US" sz="1200" spc="-30" dirty="0" smtClean="0">
                <a:latin typeface="Arial"/>
                <a:cs typeface="Arial"/>
              </a:rPr>
              <a:t>executors </a:t>
            </a:r>
            <a:r>
              <a:rPr lang="en-US" sz="1200" spc="-20" dirty="0" smtClean="0">
                <a:latin typeface="Arial"/>
                <a:cs typeface="Arial"/>
              </a:rPr>
              <a:t>are </a:t>
            </a:r>
            <a:r>
              <a:rPr lang="en-US" sz="1200" spc="-15" dirty="0" smtClean="0">
                <a:latin typeface="Arial"/>
                <a:cs typeface="Arial"/>
              </a:rPr>
              <a:t>the </a:t>
            </a:r>
            <a:r>
              <a:rPr lang="en-US" sz="1200" spc="-25" dirty="0" smtClean="0">
                <a:latin typeface="Arial"/>
                <a:cs typeface="Arial"/>
              </a:rPr>
              <a:t>processes that </a:t>
            </a:r>
            <a:r>
              <a:rPr lang="en-US" sz="1200" spc="-20" dirty="0" smtClean="0">
                <a:latin typeface="Arial"/>
                <a:cs typeface="Arial"/>
              </a:rPr>
              <a:t>run </a:t>
            </a:r>
            <a:r>
              <a:rPr lang="en-US" sz="1200" spc="-25" dirty="0" smtClean="0">
                <a:latin typeface="Arial"/>
                <a:cs typeface="Arial"/>
              </a:rPr>
              <a:t>computations </a:t>
            </a:r>
            <a:r>
              <a:rPr lang="en-US" sz="1200" spc="-20" dirty="0" smtClean="0">
                <a:latin typeface="Arial"/>
                <a:cs typeface="Arial"/>
              </a:rPr>
              <a:t>and </a:t>
            </a:r>
            <a:r>
              <a:rPr lang="en-US" sz="1200" spc="-25" dirty="0" smtClean="0">
                <a:latin typeface="Arial"/>
                <a:cs typeface="Arial"/>
              </a:rPr>
              <a:t>store </a:t>
            </a:r>
            <a:r>
              <a:rPr lang="en-US" sz="1200" spc="-15" dirty="0" smtClean="0">
                <a:latin typeface="Arial"/>
                <a:cs typeface="Arial"/>
              </a:rPr>
              <a:t>the </a:t>
            </a:r>
            <a:r>
              <a:rPr lang="en-US" sz="1200" spc="-30" dirty="0" smtClean="0">
                <a:latin typeface="Arial"/>
                <a:cs typeface="Arial"/>
              </a:rPr>
              <a:t>data </a:t>
            </a:r>
            <a:r>
              <a:rPr lang="en-US" sz="1200" spc="-20" dirty="0" smtClean="0">
                <a:latin typeface="Arial"/>
                <a:cs typeface="Arial"/>
              </a:rPr>
              <a:t>for the  </a:t>
            </a:r>
            <a:r>
              <a:rPr lang="en-US" sz="1200" spc="-30" dirty="0" smtClean="0">
                <a:latin typeface="Arial"/>
                <a:cs typeface="Arial"/>
              </a:rPr>
              <a:t>application. </a:t>
            </a:r>
            <a:r>
              <a:rPr lang="en-US" sz="1200" spc="-20" dirty="0" smtClean="0">
                <a:latin typeface="Arial"/>
                <a:cs typeface="Arial"/>
              </a:rPr>
              <a:t>The </a:t>
            </a:r>
            <a:r>
              <a:rPr lang="en-US" sz="1200" spc="-25" dirty="0" err="1" smtClean="0">
                <a:latin typeface="Arial"/>
                <a:cs typeface="Arial"/>
              </a:rPr>
              <a:t>SparkContext</a:t>
            </a:r>
            <a:r>
              <a:rPr lang="en-US" sz="1200" spc="-25" dirty="0" smtClean="0">
                <a:latin typeface="Arial"/>
                <a:cs typeface="Arial"/>
              </a:rPr>
              <a:t> </a:t>
            </a:r>
            <a:r>
              <a:rPr lang="en-US" sz="1200" spc="-20" dirty="0" smtClean="0">
                <a:latin typeface="Arial"/>
                <a:cs typeface="Arial"/>
              </a:rPr>
              <a:t>sends the </a:t>
            </a:r>
            <a:r>
              <a:rPr lang="en-US" sz="1200" spc="-30" dirty="0" smtClean="0">
                <a:latin typeface="Arial"/>
                <a:cs typeface="Arial"/>
              </a:rPr>
              <a:t>application, </a:t>
            </a:r>
            <a:r>
              <a:rPr lang="en-US" sz="1200" spc="-25" dirty="0" smtClean="0">
                <a:latin typeface="Arial"/>
                <a:cs typeface="Arial"/>
              </a:rPr>
              <a:t>defined as </a:t>
            </a:r>
            <a:r>
              <a:rPr lang="en-US" sz="1200" spc="-20" dirty="0" smtClean="0">
                <a:latin typeface="Arial"/>
                <a:cs typeface="Arial"/>
              </a:rPr>
              <a:t>JAR </a:t>
            </a:r>
            <a:r>
              <a:rPr lang="en-US" sz="1200" spc="-10" dirty="0" smtClean="0">
                <a:latin typeface="Arial"/>
                <a:cs typeface="Arial"/>
              </a:rPr>
              <a:t>or </a:t>
            </a:r>
            <a:r>
              <a:rPr lang="en-US" sz="1200" spc="-25" dirty="0" smtClean="0">
                <a:latin typeface="Arial"/>
                <a:cs typeface="Arial"/>
              </a:rPr>
              <a:t>Python </a:t>
            </a:r>
            <a:r>
              <a:rPr lang="en-US" sz="1200" spc="-30" dirty="0" smtClean="0">
                <a:latin typeface="Arial"/>
                <a:cs typeface="Arial"/>
              </a:rPr>
              <a:t>files </a:t>
            </a:r>
            <a:r>
              <a:rPr lang="en-US" sz="1200" spc="-20" dirty="0" smtClean="0">
                <a:latin typeface="Arial"/>
                <a:cs typeface="Arial"/>
              </a:rPr>
              <a:t>to  </a:t>
            </a:r>
            <a:r>
              <a:rPr lang="en-US" sz="1200" spc="-30" dirty="0" smtClean="0">
                <a:latin typeface="Arial"/>
                <a:cs typeface="Arial"/>
              </a:rPr>
              <a:t>each executor. Finally, </a:t>
            </a:r>
            <a:r>
              <a:rPr lang="en-US" sz="1200" spc="-15" dirty="0" smtClean="0">
                <a:latin typeface="Arial"/>
                <a:cs typeface="Arial"/>
              </a:rPr>
              <a:t>it </a:t>
            </a:r>
            <a:r>
              <a:rPr lang="en-US" sz="1200" spc="-25" dirty="0" smtClean="0">
                <a:latin typeface="Arial"/>
                <a:cs typeface="Arial"/>
              </a:rPr>
              <a:t>sends </a:t>
            </a:r>
            <a:r>
              <a:rPr lang="en-US" sz="1200" spc="-20" dirty="0" smtClean="0">
                <a:latin typeface="Arial"/>
                <a:cs typeface="Arial"/>
              </a:rPr>
              <a:t>the </a:t>
            </a:r>
            <a:r>
              <a:rPr lang="en-US" sz="1200" spc="-25" dirty="0" smtClean="0">
                <a:latin typeface="Arial"/>
                <a:cs typeface="Arial"/>
              </a:rPr>
              <a:t>tasks </a:t>
            </a:r>
            <a:r>
              <a:rPr lang="en-US" sz="1200" spc="-30" dirty="0" smtClean="0">
                <a:latin typeface="Arial"/>
                <a:cs typeface="Arial"/>
              </a:rPr>
              <a:t>for </a:t>
            </a:r>
            <a:r>
              <a:rPr lang="en-US" sz="1200" spc="-25" dirty="0" smtClean="0">
                <a:latin typeface="Arial"/>
                <a:cs typeface="Arial"/>
              </a:rPr>
              <a:t>each executor </a:t>
            </a:r>
            <a:r>
              <a:rPr lang="en-US" sz="1200" spc="-5" dirty="0" smtClean="0">
                <a:latin typeface="Arial"/>
                <a:cs typeface="Arial"/>
              </a:rPr>
              <a:t>to</a:t>
            </a:r>
            <a:r>
              <a:rPr lang="en-US" sz="1200" spc="-220" dirty="0" smtClean="0">
                <a:latin typeface="Arial"/>
                <a:cs typeface="Arial"/>
              </a:rPr>
              <a:t> </a:t>
            </a:r>
            <a:r>
              <a:rPr lang="en-US" sz="1200" spc="-25" dirty="0" smtClean="0">
                <a:latin typeface="Arial"/>
                <a:cs typeface="Arial"/>
              </a:rPr>
              <a:t>run.</a:t>
            </a:r>
            <a:endParaRPr lang="en-US" sz="1200" dirty="0" smtClean="0">
              <a:latin typeface="Arial"/>
              <a:cs typeface="Arial"/>
            </a:endParaRPr>
          </a:p>
          <a:p>
            <a:pPr marL="12700">
              <a:lnSpc>
                <a:spcPct val="100000"/>
              </a:lnSpc>
              <a:spcBef>
                <a:spcPts val="730"/>
              </a:spcBef>
            </a:pPr>
            <a:r>
              <a:rPr lang="en-US" sz="1200" spc="-30" dirty="0" smtClean="0">
                <a:latin typeface="Arial"/>
                <a:cs typeface="Arial"/>
              </a:rPr>
              <a:t>Several </a:t>
            </a:r>
            <a:r>
              <a:rPr lang="en-US" sz="1200" spc="-25" dirty="0" smtClean="0">
                <a:latin typeface="Arial"/>
                <a:cs typeface="Arial"/>
              </a:rPr>
              <a:t>things </a:t>
            </a:r>
            <a:r>
              <a:rPr lang="en-US" sz="1200" spc="-5" dirty="0" smtClean="0">
                <a:latin typeface="Arial"/>
                <a:cs typeface="Arial"/>
              </a:rPr>
              <a:t>to </a:t>
            </a:r>
            <a:r>
              <a:rPr lang="en-US" sz="1200" spc="-25" dirty="0" smtClean="0">
                <a:latin typeface="Arial"/>
                <a:cs typeface="Arial"/>
              </a:rPr>
              <a:t>understand </a:t>
            </a:r>
            <a:r>
              <a:rPr lang="en-US" sz="1200" spc="-30" dirty="0" smtClean="0">
                <a:latin typeface="Arial"/>
                <a:cs typeface="Arial"/>
              </a:rPr>
              <a:t>this</a:t>
            </a:r>
            <a:r>
              <a:rPr lang="en-US" sz="1200" spc="-145" dirty="0" smtClean="0">
                <a:latin typeface="Arial"/>
                <a:cs typeface="Arial"/>
              </a:rPr>
              <a:t> </a:t>
            </a:r>
            <a:r>
              <a:rPr lang="en-US" sz="1200" spc="-30" dirty="0" smtClean="0">
                <a:latin typeface="Arial"/>
                <a:cs typeface="Arial"/>
              </a:rPr>
              <a:t>architecture.</a:t>
            </a:r>
            <a:endParaRPr lang="en-US" sz="1200" dirty="0" smtClean="0">
              <a:latin typeface="Arial"/>
              <a:cs typeface="Arial"/>
            </a:endParaRPr>
          </a:p>
          <a:p>
            <a:pPr marL="586105" marR="19050" indent="-344805">
              <a:lnSpc>
                <a:spcPct val="95900"/>
              </a:lnSpc>
              <a:spcBef>
                <a:spcPts val="695"/>
              </a:spcBef>
              <a:buFont typeface="Symbol"/>
              <a:buChar char=""/>
              <a:tabLst>
                <a:tab pos="586105" algn="l"/>
                <a:tab pos="586740" algn="l"/>
              </a:tabLst>
            </a:pPr>
            <a:r>
              <a:rPr lang="en-US" sz="1200" spc="-25" dirty="0" smtClean="0">
                <a:latin typeface="Arial"/>
                <a:cs typeface="Arial"/>
              </a:rPr>
              <a:t>Each </a:t>
            </a:r>
            <a:r>
              <a:rPr lang="en-US" sz="1200" spc="-30" dirty="0" smtClean="0">
                <a:latin typeface="Arial"/>
                <a:cs typeface="Arial"/>
              </a:rPr>
              <a:t>application </a:t>
            </a:r>
            <a:r>
              <a:rPr lang="en-US" sz="1200" spc="-25" dirty="0" smtClean="0">
                <a:latin typeface="Arial"/>
                <a:cs typeface="Arial"/>
              </a:rPr>
              <a:t>gets its </a:t>
            </a:r>
            <a:r>
              <a:rPr lang="en-US" sz="1200" spc="-20" dirty="0" smtClean="0">
                <a:latin typeface="Arial"/>
                <a:cs typeface="Arial"/>
              </a:rPr>
              <a:t>own </a:t>
            </a:r>
            <a:r>
              <a:rPr lang="en-US" sz="1200" spc="-25" dirty="0" smtClean="0">
                <a:latin typeface="Arial"/>
                <a:cs typeface="Arial"/>
              </a:rPr>
              <a:t>executor </a:t>
            </a:r>
            <a:r>
              <a:rPr lang="en-US" sz="1200" spc="-30" dirty="0" smtClean="0">
                <a:latin typeface="Arial"/>
                <a:cs typeface="Arial"/>
              </a:rPr>
              <a:t>processes. </a:t>
            </a:r>
            <a:r>
              <a:rPr lang="en-US" sz="1200" spc="-20" dirty="0" smtClean="0">
                <a:latin typeface="Arial"/>
                <a:cs typeface="Arial"/>
              </a:rPr>
              <a:t>The </a:t>
            </a:r>
            <a:r>
              <a:rPr lang="en-US" sz="1200" spc="-25" dirty="0" smtClean="0">
                <a:latin typeface="Arial"/>
                <a:cs typeface="Arial"/>
              </a:rPr>
              <a:t>executor </a:t>
            </a:r>
            <a:r>
              <a:rPr lang="en-US" sz="1200" spc="-20" dirty="0" smtClean="0">
                <a:latin typeface="Arial"/>
                <a:cs typeface="Arial"/>
              </a:rPr>
              <a:t>stays </a:t>
            </a:r>
            <a:r>
              <a:rPr lang="en-US" sz="1200" spc="-25" dirty="0" smtClean="0">
                <a:latin typeface="Arial"/>
                <a:cs typeface="Arial"/>
              </a:rPr>
              <a:t>up </a:t>
            </a:r>
            <a:r>
              <a:rPr lang="en-US" sz="1200" spc="-15" dirty="0" smtClean="0">
                <a:latin typeface="Arial"/>
                <a:cs typeface="Arial"/>
              </a:rPr>
              <a:t>for</a:t>
            </a:r>
            <a:r>
              <a:rPr lang="en-US" sz="1200" spc="-240" dirty="0" smtClean="0">
                <a:latin typeface="Arial"/>
                <a:cs typeface="Arial"/>
              </a:rPr>
              <a:t> </a:t>
            </a:r>
            <a:r>
              <a:rPr lang="en-US" sz="1200" spc="-15" dirty="0" smtClean="0">
                <a:latin typeface="Arial"/>
                <a:cs typeface="Arial"/>
              </a:rPr>
              <a:t>the  </a:t>
            </a:r>
            <a:r>
              <a:rPr lang="en-US" sz="1200" spc="-25" dirty="0" smtClean="0">
                <a:latin typeface="Arial"/>
                <a:cs typeface="Arial"/>
              </a:rPr>
              <a:t>entire </a:t>
            </a:r>
            <a:r>
              <a:rPr lang="en-US" sz="1200" spc="-30" dirty="0" smtClean="0">
                <a:latin typeface="Arial"/>
                <a:cs typeface="Arial"/>
              </a:rPr>
              <a:t>duration </a:t>
            </a:r>
            <a:r>
              <a:rPr lang="en-US" sz="1200" spc="-25" dirty="0" smtClean="0">
                <a:latin typeface="Arial"/>
                <a:cs typeface="Arial"/>
              </a:rPr>
              <a:t>that </a:t>
            </a:r>
            <a:r>
              <a:rPr lang="en-US" sz="1200" spc="-20" dirty="0" smtClean="0">
                <a:latin typeface="Arial"/>
                <a:cs typeface="Arial"/>
              </a:rPr>
              <a:t>the </a:t>
            </a:r>
            <a:r>
              <a:rPr lang="en-US" sz="1200" spc="-30" dirty="0" smtClean="0">
                <a:latin typeface="Arial"/>
                <a:cs typeface="Arial"/>
              </a:rPr>
              <a:t>application </a:t>
            </a:r>
            <a:r>
              <a:rPr lang="en-US" sz="1200" spc="-15" dirty="0" smtClean="0">
                <a:latin typeface="Arial"/>
                <a:cs typeface="Arial"/>
              </a:rPr>
              <a:t>is </a:t>
            </a:r>
            <a:r>
              <a:rPr lang="en-US" sz="1200" spc="-30" dirty="0" smtClean="0">
                <a:latin typeface="Arial"/>
                <a:cs typeface="Arial"/>
              </a:rPr>
              <a:t>running. </a:t>
            </a:r>
            <a:r>
              <a:rPr lang="en-US" sz="1200" spc="-15" dirty="0" smtClean="0">
                <a:latin typeface="Arial"/>
                <a:cs typeface="Arial"/>
              </a:rPr>
              <a:t>The </a:t>
            </a:r>
            <a:r>
              <a:rPr lang="en-US" sz="1200" spc="-25" dirty="0" smtClean="0">
                <a:latin typeface="Arial"/>
                <a:cs typeface="Arial"/>
              </a:rPr>
              <a:t>benefit </a:t>
            </a:r>
            <a:r>
              <a:rPr lang="en-US" sz="1200" spc="-10" dirty="0" smtClean="0">
                <a:latin typeface="Arial"/>
                <a:cs typeface="Arial"/>
              </a:rPr>
              <a:t>of </a:t>
            </a:r>
            <a:r>
              <a:rPr lang="en-US" sz="1200" spc="-25" dirty="0" smtClean="0">
                <a:latin typeface="Arial"/>
                <a:cs typeface="Arial"/>
              </a:rPr>
              <a:t>this </a:t>
            </a:r>
            <a:r>
              <a:rPr lang="en-US" sz="1200" spc="-15" dirty="0" smtClean="0">
                <a:latin typeface="Arial"/>
                <a:cs typeface="Arial"/>
              </a:rPr>
              <a:t>is </a:t>
            </a:r>
            <a:r>
              <a:rPr lang="en-US" sz="1200" spc="-25" dirty="0" smtClean="0">
                <a:latin typeface="Arial"/>
                <a:cs typeface="Arial"/>
              </a:rPr>
              <a:t>that </a:t>
            </a:r>
            <a:r>
              <a:rPr lang="en-US" sz="1200" spc="-20" dirty="0" smtClean="0">
                <a:latin typeface="Arial"/>
                <a:cs typeface="Arial"/>
              </a:rPr>
              <a:t>the  </a:t>
            </a:r>
            <a:r>
              <a:rPr lang="en-US" sz="1200" spc="-30" dirty="0" smtClean="0">
                <a:latin typeface="Arial"/>
                <a:cs typeface="Arial"/>
              </a:rPr>
              <a:t>applications </a:t>
            </a:r>
            <a:r>
              <a:rPr lang="en-US" sz="1200" spc="-20" dirty="0" smtClean="0">
                <a:latin typeface="Arial"/>
                <a:cs typeface="Arial"/>
              </a:rPr>
              <a:t>are </a:t>
            </a:r>
            <a:r>
              <a:rPr lang="en-US" sz="1200" spc="-25" dirty="0" smtClean="0">
                <a:latin typeface="Arial"/>
                <a:cs typeface="Arial"/>
              </a:rPr>
              <a:t>isolated from each other, on </a:t>
            </a:r>
            <a:r>
              <a:rPr lang="en-US" sz="1200" spc="-30" dirty="0" smtClean="0">
                <a:latin typeface="Arial"/>
                <a:cs typeface="Arial"/>
              </a:rPr>
              <a:t>both </a:t>
            </a:r>
            <a:r>
              <a:rPr lang="en-US" sz="1200" spc="-20" dirty="0" smtClean="0">
                <a:latin typeface="Arial"/>
                <a:cs typeface="Arial"/>
              </a:rPr>
              <a:t>the </a:t>
            </a:r>
            <a:r>
              <a:rPr lang="en-US" sz="1200" spc="-30" dirty="0" smtClean="0">
                <a:latin typeface="Arial"/>
                <a:cs typeface="Arial"/>
              </a:rPr>
              <a:t>scheduling </a:t>
            </a:r>
            <a:r>
              <a:rPr lang="en-US" sz="1200" spc="-25" dirty="0" smtClean="0">
                <a:latin typeface="Arial"/>
                <a:cs typeface="Arial"/>
              </a:rPr>
              <a:t>side, </a:t>
            </a:r>
            <a:r>
              <a:rPr lang="en-US" sz="1200" spc="-20" dirty="0" smtClean="0">
                <a:latin typeface="Arial"/>
                <a:cs typeface="Arial"/>
              </a:rPr>
              <a:t>and  </a:t>
            </a:r>
            <a:r>
              <a:rPr lang="en-US" sz="1200" spc="-30" dirty="0" smtClean="0">
                <a:latin typeface="Arial"/>
                <a:cs typeface="Arial"/>
              </a:rPr>
              <a:t>running </a:t>
            </a:r>
            <a:r>
              <a:rPr lang="en-US" sz="1200" spc="-25" dirty="0" smtClean="0">
                <a:latin typeface="Arial"/>
                <a:cs typeface="Arial"/>
              </a:rPr>
              <a:t>on </a:t>
            </a:r>
            <a:r>
              <a:rPr lang="en-US" sz="1200" spc="-30" dirty="0" smtClean="0">
                <a:latin typeface="Arial"/>
                <a:cs typeface="Arial"/>
              </a:rPr>
              <a:t>different </a:t>
            </a:r>
            <a:r>
              <a:rPr lang="en-US" sz="1200" spc="-20" dirty="0" smtClean="0">
                <a:latin typeface="Arial"/>
                <a:cs typeface="Arial"/>
              </a:rPr>
              <a:t>JVMs. </a:t>
            </a:r>
            <a:r>
              <a:rPr lang="en-US" sz="1200" spc="-25" dirty="0" smtClean="0">
                <a:latin typeface="Arial"/>
                <a:cs typeface="Arial"/>
              </a:rPr>
              <a:t>However, </a:t>
            </a:r>
            <a:r>
              <a:rPr lang="en-US" sz="1200" spc="-20" dirty="0" smtClean="0">
                <a:latin typeface="Arial"/>
                <a:cs typeface="Arial"/>
              </a:rPr>
              <a:t>this </a:t>
            </a:r>
            <a:r>
              <a:rPr lang="en-US" sz="1200" spc="-30" dirty="0" smtClean="0">
                <a:latin typeface="Arial"/>
                <a:cs typeface="Arial"/>
              </a:rPr>
              <a:t>means </a:t>
            </a:r>
            <a:r>
              <a:rPr lang="en-US" sz="1200" spc="-20" dirty="0" smtClean="0">
                <a:latin typeface="Arial"/>
                <a:cs typeface="Arial"/>
              </a:rPr>
              <a:t>that </a:t>
            </a:r>
            <a:r>
              <a:rPr lang="en-US" sz="1200" spc="-35" dirty="0" smtClean="0">
                <a:latin typeface="Arial"/>
                <a:cs typeface="Arial"/>
              </a:rPr>
              <a:t>you </a:t>
            </a:r>
            <a:r>
              <a:rPr lang="en-US" sz="1200" spc="-30" dirty="0" smtClean="0">
                <a:latin typeface="Arial"/>
                <a:cs typeface="Arial"/>
              </a:rPr>
              <a:t>cannot </a:t>
            </a:r>
            <a:r>
              <a:rPr lang="en-US" sz="1200" spc="-25" dirty="0" smtClean="0">
                <a:latin typeface="Arial"/>
                <a:cs typeface="Arial"/>
              </a:rPr>
              <a:t>share data  across </a:t>
            </a:r>
            <a:r>
              <a:rPr lang="en-US" sz="1200" spc="-30" dirty="0" smtClean="0">
                <a:latin typeface="Arial"/>
                <a:cs typeface="Arial"/>
              </a:rPr>
              <a:t>applications. </a:t>
            </a:r>
            <a:r>
              <a:rPr lang="en-US" sz="1200" spc="-25" dirty="0" smtClean="0">
                <a:latin typeface="Arial"/>
                <a:cs typeface="Arial"/>
              </a:rPr>
              <a:t>You would need </a:t>
            </a:r>
            <a:r>
              <a:rPr lang="en-US" sz="1200" spc="-20" dirty="0" smtClean="0">
                <a:latin typeface="Arial"/>
                <a:cs typeface="Arial"/>
              </a:rPr>
              <a:t>to </a:t>
            </a:r>
            <a:r>
              <a:rPr lang="en-US" sz="1200" spc="-30" dirty="0" smtClean="0">
                <a:latin typeface="Arial"/>
                <a:cs typeface="Arial"/>
              </a:rPr>
              <a:t>externalize the </a:t>
            </a:r>
            <a:r>
              <a:rPr lang="en-US" sz="1200" spc="-25" dirty="0" smtClean="0">
                <a:latin typeface="Arial"/>
                <a:cs typeface="Arial"/>
              </a:rPr>
              <a:t>data </a:t>
            </a:r>
            <a:r>
              <a:rPr lang="en-US" sz="1200" spc="-15" dirty="0" smtClean="0">
                <a:latin typeface="Arial"/>
                <a:cs typeface="Arial"/>
              </a:rPr>
              <a:t>if </a:t>
            </a:r>
            <a:r>
              <a:rPr lang="en-US" sz="1200" spc="-25" dirty="0" smtClean="0">
                <a:latin typeface="Arial"/>
                <a:cs typeface="Arial"/>
              </a:rPr>
              <a:t>you wish </a:t>
            </a:r>
            <a:r>
              <a:rPr lang="en-US" sz="1200" spc="-5" dirty="0" smtClean="0">
                <a:latin typeface="Arial"/>
                <a:cs typeface="Arial"/>
              </a:rPr>
              <a:t>to </a:t>
            </a:r>
            <a:r>
              <a:rPr lang="en-US" sz="1200" spc="-25" dirty="0" smtClean="0">
                <a:latin typeface="Arial"/>
                <a:cs typeface="Arial"/>
              </a:rPr>
              <a:t>share  </a:t>
            </a:r>
            <a:r>
              <a:rPr lang="en-US" sz="1200" spc="-30" dirty="0" smtClean="0">
                <a:latin typeface="Arial"/>
                <a:cs typeface="Arial"/>
              </a:rPr>
              <a:t>data </a:t>
            </a:r>
            <a:r>
              <a:rPr lang="en-US" sz="1200" spc="-25" dirty="0" smtClean="0">
                <a:latin typeface="Arial"/>
                <a:cs typeface="Arial"/>
              </a:rPr>
              <a:t>between </a:t>
            </a:r>
            <a:r>
              <a:rPr lang="en-US" sz="1200" spc="-30" dirty="0" smtClean="0">
                <a:latin typeface="Arial"/>
                <a:cs typeface="Arial"/>
              </a:rPr>
              <a:t>different applications, </a:t>
            </a:r>
            <a:r>
              <a:rPr lang="en-US" sz="1200" spc="-25" dirty="0" smtClean="0">
                <a:latin typeface="Arial"/>
                <a:cs typeface="Arial"/>
              </a:rPr>
              <a:t>instances </a:t>
            </a:r>
            <a:r>
              <a:rPr lang="en-US" sz="1200" spc="-20" dirty="0" smtClean="0">
                <a:latin typeface="Arial"/>
                <a:cs typeface="Arial"/>
              </a:rPr>
              <a:t>of</a:t>
            </a:r>
            <a:r>
              <a:rPr lang="en-US" sz="1200" spc="-110" dirty="0" smtClean="0">
                <a:latin typeface="Arial"/>
                <a:cs typeface="Arial"/>
              </a:rPr>
              <a:t> </a:t>
            </a:r>
            <a:r>
              <a:rPr lang="en-US" sz="1200" spc="-30" dirty="0" err="1" smtClean="0">
                <a:latin typeface="Arial"/>
                <a:cs typeface="Arial"/>
              </a:rPr>
              <a:t>SparkContext</a:t>
            </a:r>
            <a:r>
              <a:rPr lang="en-US" sz="1200" spc="-30" dirty="0" smtClean="0">
                <a:latin typeface="Arial"/>
                <a:cs typeface="Arial"/>
              </a:rPr>
              <a:t>.</a:t>
            </a:r>
            <a:endParaRPr lang="en-US" sz="1200" dirty="0" smtClean="0">
              <a:latin typeface="Arial"/>
              <a:cs typeface="Arial"/>
            </a:endParaRPr>
          </a:p>
          <a:p>
            <a:pPr marL="586105" marR="111125" indent="-344805">
              <a:lnSpc>
                <a:spcPct val="96700"/>
              </a:lnSpc>
              <a:spcBef>
                <a:spcPts val="685"/>
              </a:spcBef>
              <a:buFont typeface="Symbol"/>
              <a:buChar char=""/>
              <a:tabLst>
                <a:tab pos="586105" algn="l"/>
                <a:tab pos="586740" algn="l"/>
              </a:tabLst>
            </a:pPr>
            <a:r>
              <a:rPr lang="en-US" sz="1200" spc="-30" dirty="0" smtClean="0">
                <a:latin typeface="Arial"/>
                <a:cs typeface="Arial"/>
              </a:rPr>
              <a:t>Spark applications </a:t>
            </a:r>
            <a:r>
              <a:rPr lang="en-US" sz="1200" spc="-25" dirty="0" smtClean="0">
                <a:latin typeface="Arial"/>
                <a:cs typeface="Arial"/>
              </a:rPr>
              <a:t>don't care about </a:t>
            </a:r>
            <a:r>
              <a:rPr lang="en-US" sz="1200" spc="-15" dirty="0" smtClean="0">
                <a:latin typeface="Arial"/>
                <a:cs typeface="Arial"/>
              </a:rPr>
              <a:t>the </a:t>
            </a:r>
            <a:r>
              <a:rPr lang="en-US" sz="1200" spc="-30" dirty="0" smtClean="0">
                <a:latin typeface="Arial"/>
                <a:cs typeface="Arial"/>
              </a:rPr>
              <a:t>underlying </a:t>
            </a:r>
            <a:r>
              <a:rPr lang="en-US" sz="1200" spc="-25" dirty="0" smtClean="0">
                <a:latin typeface="Arial"/>
                <a:cs typeface="Arial"/>
              </a:rPr>
              <a:t>cluster manager. </a:t>
            </a:r>
            <a:r>
              <a:rPr lang="en-US" sz="1200" spc="-15" dirty="0" smtClean="0">
                <a:latin typeface="Arial"/>
                <a:cs typeface="Arial"/>
              </a:rPr>
              <a:t>As </a:t>
            </a:r>
            <a:r>
              <a:rPr lang="en-US" sz="1200" spc="-25" dirty="0" smtClean="0">
                <a:latin typeface="Arial"/>
                <a:cs typeface="Arial"/>
              </a:rPr>
              <a:t>long as  </a:t>
            </a:r>
            <a:r>
              <a:rPr lang="en-US" sz="1200" spc="-15" dirty="0" smtClean="0">
                <a:latin typeface="Arial"/>
                <a:cs typeface="Arial"/>
              </a:rPr>
              <a:t>it </a:t>
            </a:r>
            <a:r>
              <a:rPr lang="en-US" sz="1200" spc="-25" dirty="0" smtClean="0">
                <a:latin typeface="Arial"/>
                <a:cs typeface="Arial"/>
              </a:rPr>
              <a:t>can </a:t>
            </a:r>
            <a:r>
              <a:rPr lang="en-US" sz="1200" spc="-30" dirty="0" smtClean="0">
                <a:latin typeface="Arial"/>
                <a:cs typeface="Arial"/>
              </a:rPr>
              <a:t>acquire executors and </a:t>
            </a:r>
            <a:r>
              <a:rPr lang="en-US" sz="1200" spc="-25" dirty="0" smtClean="0">
                <a:latin typeface="Arial"/>
                <a:cs typeface="Arial"/>
              </a:rPr>
              <a:t>communicate </a:t>
            </a:r>
            <a:r>
              <a:rPr lang="en-US" sz="1200" spc="-30" dirty="0" smtClean="0">
                <a:latin typeface="Arial"/>
                <a:cs typeface="Arial"/>
              </a:rPr>
              <a:t>with </a:t>
            </a:r>
            <a:r>
              <a:rPr lang="en-US" sz="1200" spc="-25" dirty="0" smtClean="0">
                <a:latin typeface="Arial"/>
                <a:cs typeface="Arial"/>
              </a:rPr>
              <a:t>each other, </a:t>
            </a:r>
            <a:r>
              <a:rPr lang="en-US" sz="1200" spc="-15" dirty="0" smtClean="0">
                <a:latin typeface="Arial"/>
                <a:cs typeface="Arial"/>
              </a:rPr>
              <a:t>it can </a:t>
            </a:r>
            <a:r>
              <a:rPr lang="en-US" sz="1200" spc="-20" dirty="0" smtClean="0">
                <a:latin typeface="Arial"/>
                <a:cs typeface="Arial"/>
              </a:rPr>
              <a:t>run </a:t>
            </a:r>
            <a:r>
              <a:rPr lang="en-US" sz="1200" spc="-25" dirty="0" smtClean="0">
                <a:latin typeface="Arial"/>
                <a:cs typeface="Arial"/>
              </a:rPr>
              <a:t>on </a:t>
            </a:r>
            <a:r>
              <a:rPr lang="en-US" sz="1200" spc="-20" dirty="0" smtClean="0">
                <a:latin typeface="Arial"/>
                <a:cs typeface="Arial"/>
              </a:rPr>
              <a:t>any  </a:t>
            </a:r>
            <a:r>
              <a:rPr lang="en-US" sz="1200" spc="-30" dirty="0" smtClean="0">
                <a:latin typeface="Arial"/>
                <a:cs typeface="Arial"/>
              </a:rPr>
              <a:t>cluster</a:t>
            </a:r>
            <a:r>
              <a:rPr lang="en-US" sz="1200" spc="-40" dirty="0" smtClean="0">
                <a:latin typeface="Arial"/>
                <a:cs typeface="Arial"/>
              </a:rPr>
              <a:t> </a:t>
            </a:r>
            <a:r>
              <a:rPr lang="en-US" sz="1200" spc="-25" dirty="0" smtClean="0">
                <a:latin typeface="Arial"/>
                <a:cs typeface="Arial"/>
              </a:rPr>
              <a:t>manager.</a:t>
            </a:r>
            <a:endParaRPr lang="en-US" sz="1200" dirty="0" smtClean="0">
              <a:latin typeface="Arial"/>
              <a:cs typeface="Arial"/>
            </a:endParaRPr>
          </a:p>
          <a:p>
            <a:pPr marL="586105" marR="141605" indent="-344805">
              <a:lnSpc>
                <a:spcPct val="95900"/>
              </a:lnSpc>
              <a:spcBef>
                <a:spcPts val="695"/>
              </a:spcBef>
              <a:buFont typeface="Symbol"/>
              <a:buChar char=""/>
              <a:tabLst>
                <a:tab pos="586105" algn="l"/>
                <a:tab pos="586740" algn="l"/>
              </a:tabLst>
            </a:pPr>
            <a:r>
              <a:rPr lang="en-US" sz="1200" spc="-25" dirty="0" smtClean="0">
                <a:latin typeface="Arial"/>
                <a:cs typeface="Arial"/>
              </a:rPr>
              <a:t>Because</a:t>
            </a:r>
            <a:r>
              <a:rPr lang="en-US" sz="1200" spc="-6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0" dirty="0" smtClean="0">
                <a:latin typeface="Arial"/>
                <a:cs typeface="Arial"/>
              </a:rPr>
              <a:t>driver</a:t>
            </a:r>
            <a:r>
              <a:rPr lang="en-US" sz="1200" spc="-60" dirty="0" smtClean="0">
                <a:latin typeface="Arial"/>
                <a:cs typeface="Arial"/>
              </a:rPr>
              <a:t> </a:t>
            </a:r>
            <a:r>
              <a:rPr lang="en-US" sz="1200" spc="-30" dirty="0" smtClean="0">
                <a:latin typeface="Arial"/>
                <a:cs typeface="Arial"/>
              </a:rPr>
              <a:t>program schedules</a:t>
            </a:r>
            <a:r>
              <a:rPr lang="en-US" sz="1200" spc="-55" dirty="0" smtClean="0">
                <a:latin typeface="Arial"/>
                <a:cs typeface="Arial"/>
              </a:rPr>
              <a:t> </a:t>
            </a:r>
            <a:r>
              <a:rPr lang="en-US" sz="1200" spc="-10" dirty="0" smtClean="0">
                <a:latin typeface="Arial"/>
                <a:cs typeface="Arial"/>
              </a:rPr>
              <a:t>tasks</a:t>
            </a:r>
            <a:r>
              <a:rPr lang="en-US" sz="1200" spc="-55" dirty="0" smtClean="0">
                <a:latin typeface="Arial"/>
                <a:cs typeface="Arial"/>
              </a:rPr>
              <a:t> </a:t>
            </a:r>
            <a:r>
              <a:rPr lang="en-US" sz="1200" spc="-25" dirty="0" smtClean="0">
                <a:latin typeface="Arial"/>
                <a:cs typeface="Arial"/>
              </a:rPr>
              <a:t>on</a:t>
            </a:r>
            <a:r>
              <a:rPr lang="en-US" sz="1200" spc="-60" dirty="0" smtClean="0">
                <a:latin typeface="Arial"/>
                <a:cs typeface="Arial"/>
              </a:rPr>
              <a:t> </a:t>
            </a:r>
            <a:r>
              <a:rPr lang="en-US" sz="1200" spc="-25" dirty="0" smtClean="0">
                <a:latin typeface="Arial"/>
                <a:cs typeface="Arial"/>
              </a:rPr>
              <a:t>the</a:t>
            </a:r>
            <a:r>
              <a:rPr lang="en-US" sz="1200" spc="-30" dirty="0" smtClean="0">
                <a:latin typeface="Arial"/>
                <a:cs typeface="Arial"/>
              </a:rPr>
              <a:t> </a:t>
            </a:r>
            <a:r>
              <a:rPr lang="en-US" sz="1200" spc="-25" dirty="0" smtClean="0">
                <a:latin typeface="Arial"/>
                <a:cs typeface="Arial"/>
              </a:rPr>
              <a:t>cluster,</a:t>
            </a:r>
            <a:r>
              <a:rPr lang="en-US" sz="1200" spc="-55" dirty="0" smtClean="0">
                <a:latin typeface="Arial"/>
                <a:cs typeface="Arial"/>
              </a:rPr>
              <a:t> </a:t>
            </a:r>
            <a:r>
              <a:rPr lang="en-US" sz="1200" spc="-15" dirty="0" smtClean="0">
                <a:latin typeface="Arial"/>
                <a:cs typeface="Arial"/>
              </a:rPr>
              <a:t>it</a:t>
            </a:r>
            <a:r>
              <a:rPr lang="en-US" sz="1200" spc="-35" dirty="0" smtClean="0">
                <a:latin typeface="Arial"/>
                <a:cs typeface="Arial"/>
              </a:rPr>
              <a:t> </a:t>
            </a:r>
            <a:r>
              <a:rPr lang="en-US" sz="1200" spc="-25" dirty="0" smtClean="0">
                <a:latin typeface="Arial"/>
                <a:cs typeface="Arial"/>
              </a:rPr>
              <a:t>should</a:t>
            </a:r>
            <a:r>
              <a:rPr lang="en-US" sz="1200" spc="-30" dirty="0" smtClean="0">
                <a:latin typeface="Arial"/>
                <a:cs typeface="Arial"/>
              </a:rPr>
              <a:t> </a:t>
            </a:r>
            <a:r>
              <a:rPr lang="en-US" sz="1200" spc="-20" dirty="0" smtClean="0">
                <a:latin typeface="Arial"/>
                <a:cs typeface="Arial"/>
              </a:rPr>
              <a:t>run</a:t>
            </a:r>
            <a:r>
              <a:rPr lang="en-US" sz="1200" spc="-60" dirty="0" smtClean="0">
                <a:latin typeface="Arial"/>
                <a:cs typeface="Arial"/>
              </a:rPr>
              <a:t> </a:t>
            </a:r>
            <a:r>
              <a:rPr lang="en-US" sz="1200" spc="-20" dirty="0" smtClean="0">
                <a:latin typeface="Arial"/>
                <a:cs typeface="Arial"/>
              </a:rPr>
              <a:t>close  to the </a:t>
            </a:r>
            <a:r>
              <a:rPr lang="en-US" sz="1200" spc="-25" dirty="0" smtClean="0">
                <a:latin typeface="Arial"/>
                <a:cs typeface="Arial"/>
              </a:rPr>
              <a:t>worker </a:t>
            </a:r>
            <a:r>
              <a:rPr lang="en-US" sz="1200" spc="-30" dirty="0" smtClean="0">
                <a:latin typeface="Arial"/>
                <a:cs typeface="Arial"/>
              </a:rPr>
              <a:t>nodes </a:t>
            </a:r>
            <a:r>
              <a:rPr lang="en-US" sz="1200" spc="-25" dirty="0" smtClean="0">
                <a:latin typeface="Arial"/>
                <a:cs typeface="Arial"/>
              </a:rPr>
              <a:t>on </a:t>
            </a:r>
            <a:r>
              <a:rPr lang="en-US" sz="1200" spc="-20" dirty="0" smtClean="0">
                <a:latin typeface="Arial"/>
                <a:cs typeface="Arial"/>
              </a:rPr>
              <a:t>the </a:t>
            </a:r>
            <a:r>
              <a:rPr lang="en-US" sz="1200" spc="-25" dirty="0" smtClean="0">
                <a:latin typeface="Arial"/>
                <a:cs typeface="Arial"/>
              </a:rPr>
              <a:t>same local network. </a:t>
            </a:r>
            <a:r>
              <a:rPr lang="en-US" sz="1200" spc="-30" dirty="0" smtClean="0">
                <a:latin typeface="Arial"/>
                <a:cs typeface="Arial"/>
              </a:rPr>
              <a:t>If </a:t>
            </a:r>
            <a:r>
              <a:rPr lang="en-US" sz="1200" spc="-25" dirty="0" smtClean="0">
                <a:latin typeface="Arial"/>
                <a:cs typeface="Arial"/>
              </a:rPr>
              <a:t>you </a:t>
            </a:r>
            <a:r>
              <a:rPr lang="en-US" sz="1200" spc="-15" dirty="0" smtClean="0">
                <a:latin typeface="Arial"/>
                <a:cs typeface="Arial"/>
              </a:rPr>
              <a:t>like </a:t>
            </a:r>
            <a:r>
              <a:rPr lang="en-US" sz="1200" spc="-20" dirty="0" smtClean="0">
                <a:latin typeface="Arial"/>
                <a:cs typeface="Arial"/>
              </a:rPr>
              <a:t>to </a:t>
            </a:r>
            <a:r>
              <a:rPr lang="en-US" sz="1200" spc="-25" dirty="0" smtClean="0">
                <a:latin typeface="Arial"/>
                <a:cs typeface="Arial"/>
              </a:rPr>
              <a:t>send </a:t>
            </a:r>
            <a:r>
              <a:rPr lang="en-US" sz="1200" spc="-30" dirty="0" smtClean="0">
                <a:latin typeface="Arial"/>
                <a:cs typeface="Arial"/>
              </a:rPr>
              <a:t>remote  requests </a:t>
            </a:r>
            <a:r>
              <a:rPr lang="en-US" sz="1200" spc="-20" dirty="0" smtClean="0">
                <a:latin typeface="Arial"/>
                <a:cs typeface="Arial"/>
              </a:rPr>
              <a:t>to </a:t>
            </a:r>
            <a:r>
              <a:rPr lang="en-US" sz="1200" spc="-15" dirty="0" smtClean="0">
                <a:latin typeface="Arial"/>
                <a:cs typeface="Arial"/>
              </a:rPr>
              <a:t>the </a:t>
            </a:r>
            <a:r>
              <a:rPr lang="en-US" sz="1200" spc="-25" dirty="0" smtClean="0">
                <a:latin typeface="Arial"/>
                <a:cs typeface="Arial"/>
              </a:rPr>
              <a:t>cluster, </a:t>
            </a:r>
            <a:r>
              <a:rPr lang="en-US" sz="1200" spc="-15" dirty="0" smtClean="0">
                <a:latin typeface="Arial"/>
                <a:cs typeface="Arial"/>
              </a:rPr>
              <a:t>it is </a:t>
            </a:r>
            <a:r>
              <a:rPr lang="en-US" sz="1200" spc="-25" dirty="0" smtClean="0">
                <a:latin typeface="Arial"/>
                <a:cs typeface="Arial"/>
              </a:rPr>
              <a:t>better </a:t>
            </a:r>
            <a:r>
              <a:rPr lang="en-US" sz="1200" spc="-20" dirty="0" smtClean="0">
                <a:latin typeface="Arial"/>
                <a:cs typeface="Arial"/>
              </a:rPr>
              <a:t>to </a:t>
            </a:r>
            <a:r>
              <a:rPr lang="en-US" sz="1200" spc="-25" dirty="0" smtClean="0">
                <a:latin typeface="Arial"/>
                <a:cs typeface="Arial"/>
              </a:rPr>
              <a:t>use </a:t>
            </a:r>
            <a:r>
              <a:rPr lang="en-US" sz="1200" spc="-5" dirty="0" smtClean="0">
                <a:latin typeface="Arial"/>
                <a:cs typeface="Arial"/>
              </a:rPr>
              <a:t>a </a:t>
            </a:r>
            <a:r>
              <a:rPr lang="en-US" sz="1200" spc="-20" dirty="0" smtClean="0">
                <a:latin typeface="Arial"/>
                <a:cs typeface="Arial"/>
              </a:rPr>
              <a:t>RPC and </a:t>
            </a:r>
            <a:r>
              <a:rPr lang="en-US" sz="1200" spc="-25" dirty="0" smtClean="0">
                <a:latin typeface="Arial"/>
                <a:cs typeface="Arial"/>
              </a:rPr>
              <a:t>have </a:t>
            </a:r>
            <a:r>
              <a:rPr lang="en-US" sz="1200" spc="-15" dirty="0" smtClean="0">
                <a:latin typeface="Arial"/>
                <a:cs typeface="Arial"/>
              </a:rPr>
              <a:t>it </a:t>
            </a:r>
            <a:r>
              <a:rPr lang="en-US" sz="1200" spc="-25" dirty="0" smtClean="0">
                <a:latin typeface="Arial"/>
                <a:cs typeface="Arial"/>
              </a:rPr>
              <a:t>submit </a:t>
            </a:r>
            <a:r>
              <a:rPr lang="en-US" sz="1200" spc="-30" dirty="0" smtClean="0">
                <a:latin typeface="Arial"/>
                <a:cs typeface="Arial"/>
              </a:rPr>
              <a:t>operations  from</a:t>
            </a:r>
            <a:r>
              <a:rPr lang="en-US" sz="1200" spc="-40" dirty="0" smtClean="0">
                <a:latin typeface="Arial"/>
                <a:cs typeface="Arial"/>
              </a:rPr>
              <a:t> </a:t>
            </a:r>
            <a:r>
              <a:rPr lang="en-US" sz="1200" spc="-25" dirty="0" smtClean="0">
                <a:latin typeface="Arial"/>
                <a:cs typeface="Arial"/>
              </a:rPr>
              <a:t>nearby.</a:t>
            </a:r>
            <a:endParaRPr lang="en-US" sz="1200" dirty="0" smtClean="0">
              <a:latin typeface="Arial"/>
              <a:cs typeface="Arial"/>
            </a:endParaRPr>
          </a:p>
          <a:p>
            <a:pPr marL="586105" marR="5080" indent="-344805">
              <a:lnSpc>
                <a:spcPts val="1610"/>
              </a:lnSpc>
              <a:spcBef>
                <a:spcPts val="740"/>
              </a:spcBef>
              <a:buFont typeface="Symbol"/>
              <a:buChar char=""/>
              <a:tabLst>
                <a:tab pos="586105" algn="l"/>
                <a:tab pos="586740" algn="l"/>
              </a:tabLst>
            </a:pPr>
            <a:r>
              <a:rPr lang="en-US" sz="1200" spc="-30" dirty="0" smtClean="0">
                <a:latin typeface="Arial"/>
                <a:cs typeface="Arial"/>
              </a:rPr>
              <a:t>There are </a:t>
            </a:r>
            <a:r>
              <a:rPr lang="en-US" sz="1200" spc="-25" dirty="0" smtClean="0">
                <a:latin typeface="Arial"/>
                <a:cs typeface="Arial"/>
              </a:rPr>
              <a:t>currently </a:t>
            </a:r>
            <a:r>
              <a:rPr lang="en-US" sz="1200" spc="-20" dirty="0" smtClean="0">
                <a:latin typeface="Arial"/>
                <a:cs typeface="Arial"/>
              </a:rPr>
              <a:t>three </a:t>
            </a:r>
            <a:r>
              <a:rPr lang="en-US" sz="1200" spc="-25" dirty="0" smtClean="0">
                <a:latin typeface="Arial"/>
                <a:cs typeface="Arial"/>
              </a:rPr>
              <a:t>supported </a:t>
            </a:r>
            <a:r>
              <a:rPr lang="en-US" sz="1200" spc="-20" dirty="0" smtClean="0">
                <a:latin typeface="Arial"/>
                <a:cs typeface="Arial"/>
              </a:rPr>
              <a:t>cluster </a:t>
            </a:r>
            <a:r>
              <a:rPr lang="en-US" sz="1200" spc="-25" dirty="0" smtClean="0">
                <a:latin typeface="Arial"/>
                <a:cs typeface="Arial"/>
              </a:rPr>
              <a:t>managers. Spark comes with </a:t>
            </a:r>
            <a:r>
              <a:rPr lang="en-US" sz="1200" spc="-5" dirty="0" smtClean="0">
                <a:latin typeface="Arial"/>
                <a:cs typeface="Arial"/>
              </a:rPr>
              <a:t>a  </a:t>
            </a:r>
            <a:r>
              <a:rPr lang="en-US" sz="1200" spc="-30" dirty="0" smtClean="0">
                <a:latin typeface="Arial"/>
                <a:cs typeface="Arial"/>
              </a:rPr>
              <a:t>standalone </a:t>
            </a:r>
            <a:r>
              <a:rPr lang="en-US" sz="1200" spc="-25" dirty="0" smtClean="0">
                <a:latin typeface="Arial"/>
                <a:cs typeface="Arial"/>
              </a:rPr>
              <a:t>manager </a:t>
            </a:r>
            <a:r>
              <a:rPr lang="en-US" sz="1200" spc="-20" dirty="0" smtClean="0">
                <a:latin typeface="Arial"/>
                <a:cs typeface="Arial"/>
              </a:rPr>
              <a:t>that </a:t>
            </a:r>
            <a:r>
              <a:rPr lang="en-US" sz="1200" spc="-35" dirty="0" smtClean="0">
                <a:latin typeface="Arial"/>
                <a:cs typeface="Arial"/>
              </a:rPr>
              <a:t>you </a:t>
            </a:r>
            <a:r>
              <a:rPr lang="en-US" sz="1200" spc="-25" dirty="0" smtClean="0">
                <a:latin typeface="Arial"/>
                <a:cs typeface="Arial"/>
              </a:rPr>
              <a:t>can </a:t>
            </a:r>
            <a:r>
              <a:rPr lang="en-US" sz="1200" spc="-15" dirty="0" smtClean="0">
                <a:latin typeface="Arial"/>
                <a:cs typeface="Arial"/>
              </a:rPr>
              <a:t>use </a:t>
            </a:r>
            <a:r>
              <a:rPr lang="en-US" sz="1200" spc="-20" dirty="0" smtClean="0">
                <a:latin typeface="Arial"/>
                <a:cs typeface="Arial"/>
              </a:rPr>
              <a:t>to </a:t>
            </a:r>
            <a:r>
              <a:rPr lang="en-US" sz="1200" spc="-30" dirty="0" smtClean="0">
                <a:latin typeface="Arial"/>
                <a:cs typeface="Arial"/>
              </a:rPr>
              <a:t>get </a:t>
            </a:r>
            <a:r>
              <a:rPr lang="en-US" sz="1200" spc="-25" dirty="0" smtClean="0">
                <a:latin typeface="Arial"/>
                <a:cs typeface="Arial"/>
              </a:rPr>
              <a:t>up </a:t>
            </a:r>
            <a:r>
              <a:rPr lang="en-US" sz="1200" spc="-20" dirty="0" smtClean="0">
                <a:latin typeface="Arial"/>
                <a:cs typeface="Arial"/>
              </a:rPr>
              <a:t>and </a:t>
            </a:r>
            <a:r>
              <a:rPr lang="en-US" sz="1200" spc="-30" dirty="0" smtClean="0">
                <a:latin typeface="Arial"/>
                <a:cs typeface="Arial"/>
              </a:rPr>
              <a:t>running. </a:t>
            </a:r>
            <a:r>
              <a:rPr lang="en-US" sz="1200" spc="-25" dirty="0" smtClean="0">
                <a:latin typeface="Arial"/>
                <a:cs typeface="Arial"/>
              </a:rPr>
              <a:t>You </a:t>
            </a:r>
            <a:r>
              <a:rPr lang="en-US" sz="1200" spc="-15" dirty="0" smtClean="0">
                <a:latin typeface="Arial"/>
                <a:cs typeface="Arial"/>
              </a:rPr>
              <a:t>can use  </a:t>
            </a:r>
            <a:r>
              <a:rPr lang="en-US" sz="1200" spc="-25" dirty="0" smtClean="0">
                <a:latin typeface="Arial"/>
                <a:cs typeface="Arial"/>
              </a:rPr>
              <a:t>Apache </a:t>
            </a:r>
            <a:r>
              <a:rPr lang="en-US" sz="1200" spc="-30" dirty="0" err="1" smtClean="0">
                <a:latin typeface="Arial"/>
                <a:cs typeface="Arial"/>
              </a:rPr>
              <a:t>Mesos</a:t>
            </a:r>
            <a:r>
              <a:rPr lang="en-US" sz="1200" spc="-30" dirty="0" smtClean="0">
                <a:latin typeface="Arial"/>
                <a:cs typeface="Arial"/>
              </a:rPr>
              <a:t>, </a:t>
            </a:r>
            <a:r>
              <a:rPr lang="en-US" sz="1200" spc="-5" dirty="0" smtClean="0">
                <a:latin typeface="Arial"/>
                <a:cs typeface="Arial"/>
              </a:rPr>
              <a:t>a </a:t>
            </a:r>
            <a:r>
              <a:rPr lang="en-US" sz="1200" spc="-30" dirty="0" smtClean="0">
                <a:latin typeface="Arial"/>
                <a:cs typeface="Arial"/>
              </a:rPr>
              <a:t>general </a:t>
            </a:r>
            <a:r>
              <a:rPr lang="en-US" sz="1200" spc="-25" dirty="0" smtClean="0">
                <a:latin typeface="Arial"/>
                <a:cs typeface="Arial"/>
              </a:rPr>
              <a:t>cluster manager that </a:t>
            </a:r>
            <a:r>
              <a:rPr lang="en-US" sz="1200" spc="-15" dirty="0" smtClean="0">
                <a:latin typeface="Arial"/>
                <a:cs typeface="Arial"/>
              </a:rPr>
              <a:t>can </a:t>
            </a:r>
            <a:r>
              <a:rPr lang="en-US" sz="1200" spc="-30" dirty="0" smtClean="0">
                <a:latin typeface="Arial"/>
                <a:cs typeface="Arial"/>
              </a:rPr>
              <a:t>run </a:t>
            </a:r>
            <a:r>
              <a:rPr lang="en-US" sz="1200" spc="-20" dirty="0" smtClean="0">
                <a:latin typeface="Arial"/>
                <a:cs typeface="Arial"/>
              </a:rPr>
              <a:t>and </a:t>
            </a:r>
            <a:r>
              <a:rPr lang="en-US" sz="1200" spc="-25" dirty="0" smtClean="0">
                <a:latin typeface="Arial"/>
                <a:cs typeface="Arial"/>
              </a:rPr>
              <a:t>service Hadoop  </a:t>
            </a:r>
            <a:r>
              <a:rPr lang="en-US" sz="1200" spc="-30" dirty="0" smtClean="0">
                <a:latin typeface="Arial"/>
                <a:cs typeface="Arial"/>
              </a:rPr>
              <a:t>jobs. Finally,</a:t>
            </a:r>
            <a:r>
              <a:rPr lang="en-US" sz="1200" spc="-10" dirty="0" smtClean="0">
                <a:latin typeface="Arial"/>
                <a:cs typeface="Arial"/>
              </a:rPr>
              <a:t> </a:t>
            </a:r>
            <a:r>
              <a:rPr lang="en-US" sz="1200" spc="-25" dirty="0" smtClean="0">
                <a:latin typeface="Arial"/>
                <a:cs typeface="Arial"/>
              </a:rPr>
              <a:t>you</a:t>
            </a:r>
            <a:r>
              <a:rPr lang="en-US" sz="1200" spc="-60"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20" dirty="0" smtClean="0">
                <a:latin typeface="Arial"/>
                <a:cs typeface="Arial"/>
              </a:rPr>
              <a:t>also</a:t>
            </a:r>
            <a:r>
              <a:rPr lang="en-US" sz="1200" spc="-60" dirty="0" smtClean="0">
                <a:latin typeface="Arial"/>
                <a:cs typeface="Arial"/>
              </a:rPr>
              <a:t> </a:t>
            </a:r>
            <a:r>
              <a:rPr lang="en-US" sz="1200" spc="-15" dirty="0" smtClean="0">
                <a:latin typeface="Arial"/>
                <a:cs typeface="Arial"/>
              </a:rPr>
              <a:t>use</a:t>
            </a:r>
            <a:r>
              <a:rPr lang="en-US" sz="1200" spc="-60" dirty="0" smtClean="0">
                <a:latin typeface="Arial"/>
                <a:cs typeface="Arial"/>
              </a:rPr>
              <a:t> </a:t>
            </a:r>
            <a:r>
              <a:rPr lang="en-US" sz="1200" spc="-25" dirty="0" smtClean="0">
                <a:latin typeface="Arial"/>
                <a:cs typeface="Arial"/>
              </a:rPr>
              <a:t>Hadoop</a:t>
            </a:r>
            <a:r>
              <a:rPr lang="en-US" sz="1200" spc="-30" dirty="0" smtClean="0">
                <a:latin typeface="Arial"/>
                <a:cs typeface="Arial"/>
              </a:rPr>
              <a:t> </a:t>
            </a:r>
            <a:r>
              <a:rPr lang="en-US" sz="1200" spc="-25" dirty="0" smtClean="0">
                <a:latin typeface="Arial"/>
                <a:cs typeface="Arial"/>
              </a:rPr>
              <a:t>YARN,</a:t>
            </a:r>
            <a:r>
              <a:rPr lang="en-US" sz="1200" spc="-55" dirty="0" smtClean="0">
                <a:latin typeface="Arial"/>
                <a:cs typeface="Arial"/>
              </a:rPr>
              <a:t> </a:t>
            </a:r>
            <a:r>
              <a:rPr lang="en-US" sz="1200" spc="-25" dirty="0" smtClean="0">
                <a:latin typeface="Arial"/>
                <a:cs typeface="Arial"/>
              </a:rPr>
              <a:t>the</a:t>
            </a:r>
            <a:r>
              <a:rPr lang="en-US" sz="1200" spc="-35" dirty="0" smtClean="0">
                <a:latin typeface="Arial"/>
                <a:cs typeface="Arial"/>
              </a:rPr>
              <a:t> </a:t>
            </a:r>
            <a:r>
              <a:rPr lang="en-US" sz="1200" spc="-25" dirty="0" smtClean="0">
                <a:latin typeface="Arial"/>
                <a:cs typeface="Arial"/>
              </a:rPr>
              <a:t>resource</a:t>
            </a:r>
            <a:r>
              <a:rPr lang="en-US" sz="1200" spc="-55" dirty="0" smtClean="0">
                <a:latin typeface="Arial"/>
                <a:cs typeface="Arial"/>
              </a:rPr>
              <a:t> </a:t>
            </a:r>
            <a:r>
              <a:rPr lang="en-US" sz="1200" spc="-25" dirty="0" smtClean="0">
                <a:latin typeface="Arial"/>
                <a:cs typeface="Arial"/>
              </a:rPr>
              <a:t>manager</a:t>
            </a:r>
            <a:r>
              <a:rPr lang="en-US" sz="1200" spc="-60" dirty="0" smtClean="0">
                <a:latin typeface="Arial"/>
                <a:cs typeface="Arial"/>
              </a:rPr>
              <a:t> </a:t>
            </a:r>
            <a:r>
              <a:rPr lang="en-US" sz="1200" spc="-5" dirty="0" smtClean="0">
                <a:latin typeface="Arial"/>
                <a:cs typeface="Arial"/>
              </a:rPr>
              <a:t>in</a:t>
            </a:r>
            <a:r>
              <a:rPr lang="en-US" sz="1200" spc="-55" dirty="0" smtClean="0">
                <a:latin typeface="Arial"/>
                <a:cs typeface="Arial"/>
              </a:rPr>
              <a:t> </a:t>
            </a:r>
            <a:r>
              <a:rPr lang="en-US" sz="1200" spc="-25" dirty="0" smtClean="0">
                <a:latin typeface="Arial"/>
                <a:cs typeface="Arial"/>
              </a:rPr>
              <a:t>Hadoop</a:t>
            </a:r>
            <a:endParaRPr lang="en-US" sz="1200" dirty="0" smtClean="0">
              <a:latin typeface="Arial"/>
              <a:cs typeface="Arial"/>
            </a:endParaRPr>
          </a:p>
          <a:p>
            <a:pPr marL="586105" marR="495300">
              <a:lnSpc>
                <a:spcPts val="1610"/>
              </a:lnSpc>
              <a:spcBef>
                <a:spcPts val="5"/>
              </a:spcBef>
            </a:pPr>
            <a:r>
              <a:rPr lang="en-US" sz="1200" spc="-20" dirty="0" smtClean="0">
                <a:latin typeface="Arial"/>
                <a:cs typeface="Arial"/>
              </a:rPr>
              <a:t>2. </a:t>
            </a:r>
            <a:r>
              <a:rPr lang="en-US" sz="1200" spc="-30" dirty="0" smtClean="0">
                <a:latin typeface="Arial"/>
                <a:cs typeface="Arial"/>
              </a:rPr>
              <a:t>In the </a:t>
            </a:r>
            <a:r>
              <a:rPr lang="en-US" sz="1200" spc="-25" dirty="0" smtClean="0">
                <a:latin typeface="Arial"/>
                <a:cs typeface="Arial"/>
              </a:rPr>
              <a:t>lab </a:t>
            </a:r>
            <a:r>
              <a:rPr lang="en-US" sz="1200" spc="-30" dirty="0" smtClean="0">
                <a:latin typeface="Arial"/>
                <a:cs typeface="Arial"/>
              </a:rPr>
              <a:t>exercise, </a:t>
            </a:r>
            <a:r>
              <a:rPr lang="en-US" sz="1200" spc="-25" dirty="0" smtClean="0">
                <a:latin typeface="Arial"/>
                <a:cs typeface="Arial"/>
              </a:rPr>
              <a:t>you </a:t>
            </a:r>
            <a:r>
              <a:rPr lang="en-US" sz="1200" spc="-30" dirty="0" smtClean="0">
                <a:latin typeface="Arial"/>
                <a:cs typeface="Arial"/>
              </a:rPr>
              <a:t>will </a:t>
            </a:r>
            <a:r>
              <a:rPr lang="en-US" sz="1200" spc="-25" dirty="0" smtClean="0">
                <a:latin typeface="Arial"/>
                <a:cs typeface="Arial"/>
              </a:rPr>
              <a:t>be using </a:t>
            </a:r>
            <a:r>
              <a:rPr lang="en-US" sz="1200" spc="-15" dirty="0" smtClean="0">
                <a:latin typeface="Arial"/>
                <a:cs typeface="Arial"/>
              </a:rPr>
              <a:t>HDP </a:t>
            </a:r>
            <a:r>
              <a:rPr lang="en-US" sz="1200" spc="-20" dirty="0" smtClean="0">
                <a:latin typeface="Arial"/>
                <a:cs typeface="Arial"/>
              </a:rPr>
              <a:t>with </a:t>
            </a:r>
            <a:r>
              <a:rPr lang="en-US" sz="1200" spc="-30" dirty="0" smtClean="0">
                <a:latin typeface="Arial"/>
                <a:cs typeface="Arial"/>
              </a:rPr>
              <a:t>YARN </a:t>
            </a:r>
            <a:r>
              <a:rPr lang="en-US" sz="1200" spc="-20" dirty="0" smtClean="0">
                <a:latin typeface="Arial"/>
                <a:cs typeface="Arial"/>
              </a:rPr>
              <a:t>to run </a:t>
            </a:r>
            <a:r>
              <a:rPr lang="en-US" sz="1200" spc="-30" dirty="0" smtClean="0">
                <a:latin typeface="Arial"/>
                <a:cs typeface="Arial"/>
              </a:rPr>
              <a:t>your </a:t>
            </a:r>
            <a:r>
              <a:rPr lang="en-US" sz="1200" spc="-25" dirty="0" smtClean="0">
                <a:latin typeface="Arial"/>
                <a:cs typeface="Arial"/>
              </a:rPr>
              <a:t>Spark  </a:t>
            </a:r>
            <a:r>
              <a:rPr lang="en-US" sz="1200" spc="-30" dirty="0" smtClean="0">
                <a:latin typeface="Arial"/>
                <a:cs typeface="Arial"/>
              </a:rPr>
              <a:t>applications.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51</a:t>
            </a:fld>
            <a:endParaRPr lang="fr-FR"/>
          </a:p>
        </p:txBody>
      </p:sp>
    </p:spTree>
    <p:extLst>
      <p:ext uri="{BB962C8B-B14F-4D97-AF65-F5344CB8AC3E}">
        <p14:creationId xmlns:p14="http://schemas.microsoft.com/office/powerpoint/2010/main" val="209053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6300"/>
              </a:lnSpc>
              <a:spcBef>
                <a:spcPts val="585"/>
              </a:spcBef>
            </a:pPr>
            <a:r>
              <a:rPr lang="en-US" sz="1200" spc="-30" dirty="0" smtClean="0">
                <a:latin typeface="Arial"/>
                <a:cs typeface="Arial"/>
              </a:rPr>
              <a:t>There are </a:t>
            </a:r>
            <a:r>
              <a:rPr lang="en-US" sz="1200" spc="-25" dirty="0" smtClean="0">
                <a:latin typeface="Arial"/>
                <a:cs typeface="Arial"/>
              </a:rPr>
              <a:t>three </a:t>
            </a:r>
            <a:r>
              <a:rPr lang="en-US" sz="1200" spc="-35" dirty="0" smtClean="0">
                <a:latin typeface="Arial"/>
                <a:cs typeface="Arial"/>
              </a:rPr>
              <a:t>ways </a:t>
            </a:r>
            <a:r>
              <a:rPr lang="en-US" sz="1200" spc="-20" dirty="0" smtClean="0">
                <a:latin typeface="Arial"/>
                <a:cs typeface="Arial"/>
              </a:rPr>
              <a:t>to </a:t>
            </a:r>
            <a:r>
              <a:rPr lang="en-US" sz="1200" spc="-25" dirty="0" smtClean="0">
                <a:latin typeface="Arial"/>
                <a:cs typeface="Arial"/>
              </a:rPr>
              <a:t>monitor </a:t>
            </a:r>
            <a:r>
              <a:rPr lang="en-US" sz="1200" spc="-20" dirty="0" smtClean="0">
                <a:latin typeface="Arial"/>
                <a:cs typeface="Arial"/>
              </a:rPr>
              <a:t>Spark </a:t>
            </a:r>
            <a:r>
              <a:rPr lang="en-US" sz="1200" spc="-30" dirty="0" smtClean="0">
                <a:latin typeface="Arial"/>
                <a:cs typeface="Arial"/>
              </a:rPr>
              <a:t>applications. </a:t>
            </a:r>
            <a:r>
              <a:rPr lang="en-US" sz="1200" spc="-15" dirty="0" smtClean="0">
                <a:latin typeface="Arial"/>
                <a:cs typeface="Arial"/>
              </a:rPr>
              <a:t>The </a:t>
            </a:r>
            <a:r>
              <a:rPr lang="en-US" sz="1200" spc="-20" dirty="0" smtClean="0">
                <a:latin typeface="Arial"/>
                <a:cs typeface="Arial"/>
              </a:rPr>
              <a:t>first </a:t>
            </a:r>
            <a:r>
              <a:rPr lang="en-US" sz="1200" spc="-25" dirty="0" smtClean="0">
                <a:latin typeface="Arial"/>
                <a:cs typeface="Arial"/>
              </a:rPr>
              <a:t>way </a:t>
            </a:r>
            <a:r>
              <a:rPr lang="en-US" sz="1200" spc="-15" dirty="0" smtClean="0">
                <a:latin typeface="Arial"/>
                <a:cs typeface="Arial"/>
              </a:rPr>
              <a:t>is </a:t>
            </a:r>
            <a:r>
              <a:rPr lang="en-US" sz="1200" spc="-20" dirty="0" smtClean="0">
                <a:latin typeface="Arial"/>
                <a:cs typeface="Arial"/>
              </a:rPr>
              <a:t>the </a:t>
            </a:r>
            <a:r>
              <a:rPr lang="en-US" sz="1200" dirty="0" smtClean="0">
                <a:latin typeface="Arial"/>
                <a:cs typeface="Arial"/>
              </a:rPr>
              <a:t>Web </a:t>
            </a:r>
            <a:r>
              <a:rPr lang="en-US" sz="1200" spc="-30" dirty="0" smtClean="0">
                <a:latin typeface="Arial"/>
                <a:cs typeface="Arial"/>
              </a:rPr>
              <a:t>UI. </a:t>
            </a:r>
            <a:r>
              <a:rPr lang="en-US" sz="1200" spc="-20" dirty="0" smtClean="0">
                <a:latin typeface="Arial"/>
                <a:cs typeface="Arial"/>
              </a:rPr>
              <a:t>The  </a:t>
            </a:r>
            <a:r>
              <a:rPr lang="en-US" sz="1200" spc="-30" dirty="0" smtClean="0">
                <a:latin typeface="Arial"/>
                <a:cs typeface="Arial"/>
              </a:rPr>
              <a:t>default</a:t>
            </a:r>
            <a:r>
              <a:rPr lang="en-US" sz="1200" spc="-55" dirty="0" smtClean="0">
                <a:latin typeface="Arial"/>
                <a:cs typeface="Arial"/>
              </a:rPr>
              <a:t> </a:t>
            </a:r>
            <a:r>
              <a:rPr lang="en-US" sz="1200" spc="-25" dirty="0" smtClean="0">
                <a:latin typeface="Arial"/>
                <a:cs typeface="Arial"/>
              </a:rPr>
              <a:t>port</a:t>
            </a:r>
            <a:r>
              <a:rPr lang="en-US" sz="1200" spc="-50" dirty="0" smtClean="0">
                <a:latin typeface="Arial"/>
                <a:cs typeface="Arial"/>
              </a:rPr>
              <a:t> </a:t>
            </a:r>
            <a:r>
              <a:rPr lang="en-US" sz="1200" spc="-5" dirty="0" smtClean="0">
                <a:latin typeface="Arial"/>
                <a:cs typeface="Arial"/>
              </a:rPr>
              <a:t>is</a:t>
            </a:r>
            <a:r>
              <a:rPr lang="en-US" sz="1200" spc="-45" dirty="0" smtClean="0">
                <a:latin typeface="Arial"/>
                <a:cs typeface="Arial"/>
              </a:rPr>
              <a:t> </a:t>
            </a:r>
            <a:r>
              <a:rPr lang="en-US" sz="1200" spc="-30" dirty="0" smtClean="0">
                <a:latin typeface="Arial"/>
                <a:cs typeface="Arial"/>
              </a:rPr>
              <a:t>4040. </a:t>
            </a:r>
            <a:r>
              <a:rPr lang="en-US" sz="1200" spc="-20" dirty="0" smtClean="0">
                <a:latin typeface="Arial"/>
                <a:cs typeface="Arial"/>
              </a:rPr>
              <a:t>The</a:t>
            </a:r>
            <a:r>
              <a:rPr lang="en-US" sz="1200" spc="-30" dirty="0" smtClean="0">
                <a:latin typeface="Arial"/>
                <a:cs typeface="Arial"/>
              </a:rPr>
              <a:t> port </a:t>
            </a:r>
            <a:r>
              <a:rPr lang="en-US" sz="1200" spc="-15"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45" dirty="0" smtClean="0">
                <a:latin typeface="Arial"/>
                <a:cs typeface="Arial"/>
              </a:rPr>
              <a:t> </a:t>
            </a:r>
            <a:r>
              <a:rPr lang="en-US" sz="1200" spc="-15" dirty="0" smtClean="0">
                <a:latin typeface="Arial"/>
                <a:cs typeface="Arial"/>
              </a:rPr>
              <a:t>lab</a:t>
            </a:r>
            <a:r>
              <a:rPr lang="en-US" sz="1200" spc="-60" dirty="0" smtClean="0">
                <a:latin typeface="Arial"/>
                <a:cs typeface="Arial"/>
              </a:rPr>
              <a:t> </a:t>
            </a:r>
            <a:r>
              <a:rPr lang="en-US" sz="1200" spc="-30" dirty="0" smtClean="0">
                <a:latin typeface="Arial"/>
                <a:cs typeface="Arial"/>
              </a:rPr>
              <a:t>environment</a:t>
            </a:r>
            <a:r>
              <a:rPr lang="en-US" sz="1200" spc="-50"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30" dirty="0" smtClean="0">
                <a:latin typeface="Arial"/>
                <a:cs typeface="Arial"/>
              </a:rPr>
              <a:t>8088.</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information</a:t>
            </a:r>
            <a:r>
              <a:rPr lang="en-US" sz="1200" spc="-30" dirty="0" smtClean="0">
                <a:latin typeface="Arial"/>
                <a:cs typeface="Arial"/>
              </a:rPr>
              <a:t> </a:t>
            </a:r>
            <a:r>
              <a:rPr lang="en-US" sz="1200" spc="-25" dirty="0" smtClean="0">
                <a:latin typeface="Arial"/>
                <a:cs typeface="Arial"/>
              </a:rPr>
              <a:t>on</a:t>
            </a:r>
            <a:r>
              <a:rPr lang="en-US" sz="1200" spc="-55" dirty="0" smtClean="0">
                <a:latin typeface="Arial"/>
                <a:cs typeface="Arial"/>
              </a:rPr>
              <a:t> </a:t>
            </a:r>
            <a:r>
              <a:rPr lang="en-US" sz="1200" spc="-20" dirty="0" smtClean="0">
                <a:latin typeface="Arial"/>
                <a:cs typeface="Arial"/>
              </a:rPr>
              <a:t>this</a:t>
            </a:r>
            <a:r>
              <a:rPr lang="en-US" sz="1200" spc="-55" dirty="0" smtClean="0">
                <a:latin typeface="Arial"/>
                <a:cs typeface="Arial"/>
              </a:rPr>
              <a:t> </a:t>
            </a:r>
            <a:r>
              <a:rPr lang="en-US" sz="1200" spc="-10" dirty="0" smtClean="0">
                <a:latin typeface="Arial"/>
                <a:cs typeface="Arial"/>
              </a:rPr>
              <a:t>UI  </a:t>
            </a:r>
            <a:r>
              <a:rPr lang="en-US" sz="1200" spc="-15" dirty="0" smtClean="0">
                <a:latin typeface="Arial"/>
                <a:cs typeface="Arial"/>
              </a:rPr>
              <a:t>is </a:t>
            </a:r>
            <a:r>
              <a:rPr lang="en-US" sz="1200" spc="-30" dirty="0" smtClean="0">
                <a:latin typeface="Arial"/>
                <a:cs typeface="Arial"/>
              </a:rPr>
              <a:t>available </a:t>
            </a:r>
            <a:r>
              <a:rPr lang="en-US" sz="1200" spc="-15" dirty="0" smtClean="0">
                <a:latin typeface="Arial"/>
                <a:cs typeface="Arial"/>
              </a:rPr>
              <a:t>for the </a:t>
            </a:r>
            <a:r>
              <a:rPr lang="en-US" sz="1200" spc="-30" dirty="0" smtClean="0">
                <a:latin typeface="Arial"/>
                <a:cs typeface="Arial"/>
              </a:rPr>
              <a:t>duration </a:t>
            </a:r>
            <a:r>
              <a:rPr lang="en-US" sz="1200" spc="-10" dirty="0" smtClean="0">
                <a:latin typeface="Arial"/>
                <a:cs typeface="Arial"/>
              </a:rPr>
              <a:t>of </a:t>
            </a:r>
            <a:r>
              <a:rPr lang="en-US" sz="1200" spc="-20" dirty="0" smtClean="0">
                <a:latin typeface="Arial"/>
                <a:cs typeface="Arial"/>
              </a:rPr>
              <a:t>the </a:t>
            </a:r>
            <a:r>
              <a:rPr lang="en-US" sz="1200" spc="-30" dirty="0" smtClean="0">
                <a:latin typeface="Arial"/>
                <a:cs typeface="Arial"/>
              </a:rPr>
              <a:t>application. </a:t>
            </a:r>
            <a:r>
              <a:rPr lang="en-US" sz="1200" spc="-20" dirty="0" smtClean="0">
                <a:latin typeface="Arial"/>
                <a:cs typeface="Arial"/>
              </a:rPr>
              <a:t>If </a:t>
            </a:r>
            <a:r>
              <a:rPr lang="en-US" sz="1200" spc="-25" dirty="0" smtClean="0">
                <a:latin typeface="Arial"/>
                <a:cs typeface="Arial"/>
              </a:rPr>
              <a:t>you </a:t>
            </a:r>
            <a:r>
              <a:rPr lang="en-US" sz="1200" spc="-30" dirty="0" smtClean="0">
                <a:latin typeface="Arial"/>
                <a:cs typeface="Arial"/>
              </a:rPr>
              <a:t>want </a:t>
            </a:r>
            <a:r>
              <a:rPr lang="en-US" sz="1200" spc="-5" dirty="0" smtClean="0">
                <a:latin typeface="Arial"/>
                <a:cs typeface="Arial"/>
              </a:rPr>
              <a:t>to </a:t>
            </a:r>
            <a:r>
              <a:rPr lang="en-US" sz="1200" spc="-15" dirty="0" smtClean="0">
                <a:latin typeface="Arial"/>
                <a:cs typeface="Arial"/>
              </a:rPr>
              <a:t>see </a:t>
            </a:r>
            <a:r>
              <a:rPr lang="en-US" sz="1200" spc="-20" dirty="0" smtClean="0">
                <a:latin typeface="Arial"/>
                <a:cs typeface="Arial"/>
              </a:rPr>
              <a:t>the </a:t>
            </a:r>
            <a:r>
              <a:rPr lang="en-US" sz="1200" spc="-25" dirty="0" smtClean="0">
                <a:latin typeface="Arial"/>
                <a:cs typeface="Arial"/>
              </a:rPr>
              <a:t>information </a:t>
            </a:r>
            <a:r>
              <a:rPr lang="en-US" sz="1200" spc="-20" dirty="0" smtClean="0">
                <a:latin typeface="Arial"/>
                <a:cs typeface="Arial"/>
              </a:rPr>
              <a:t>after  </a:t>
            </a:r>
            <a:r>
              <a:rPr lang="en-US" sz="1200" spc="-25" dirty="0" smtClean="0">
                <a:latin typeface="Arial"/>
                <a:cs typeface="Arial"/>
              </a:rPr>
              <a:t>the fact, </a:t>
            </a:r>
            <a:r>
              <a:rPr lang="en-US" sz="1200" spc="-15" dirty="0" smtClean="0">
                <a:latin typeface="Arial"/>
                <a:cs typeface="Arial"/>
              </a:rPr>
              <a:t>set the </a:t>
            </a:r>
            <a:r>
              <a:rPr lang="en-US" sz="1200" spc="-30" dirty="0" err="1" smtClean="0">
                <a:latin typeface="Arial"/>
                <a:cs typeface="Arial"/>
              </a:rPr>
              <a:t>spark.eventLog.enabled</a:t>
            </a:r>
            <a:r>
              <a:rPr lang="en-US" sz="1200" spc="-30" dirty="0" smtClean="0">
                <a:latin typeface="Arial"/>
                <a:cs typeface="Arial"/>
              </a:rPr>
              <a:t> </a:t>
            </a:r>
            <a:r>
              <a:rPr lang="en-US" sz="1200" spc="-20" dirty="0" smtClean="0">
                <a:latin typeface="Arial"/>
                <a:cs typeface="Arial"/>
              </a:rPr>
              <a:t>to </a:t>
            </a:r>
            <a:r>
              <a:rPr lang="en-US" sz="1200" spc="-25" dirty="0" smtClean="0">
                <a:latin typeface="Arial"/>
                <a:cs typeface="Arial"/>
              </a:rPr>
              <a:t>true </a:t>
            </a:r>
            <a:r>
              <a:rPr lang="en-US" sz="1200" spc="-30" dirty="0" smtClean="0">
                <a:latin typeface="Arial"/>
                <a:cs typeface="Arial"/>
              </a:rPr>
              <a:t>before starting </a:t>
            </a:r>
            <a:r>
              <a:rPr lang="en-US" sz="1200" spc="-20" dirty="0" smtClean="0">
                <a:latin typeface="Arial"/>
                <a:cs typeface="Arial"/>
              </a:rPr>
              <a:t>the </a:t>
            </a:r>
            <a:r>
              <a:rPr lang="en-US" sz="1200" spc="-30" dirty="0" smtClean="0">
                <a:latin typeface="Arial"/>
                <a:cs typeface="Arial"/>
              </a:rPr>
              <a:t>application. </a:t>
            </a:r>
            <a:r>
              <a:rPr lang="en-US" sz="1200" spc="-15" dirty="0" smtClean="0">
                <a:latin typeface="Arial"/>
                <a:cs typeface="Arial"/>
              </a:rPr>
              <a:t>The  </a:t>
            </a:r>
            <a:r>
              <a:rPr lang="en-US" sz="1200" spc="-30" dirty="0" smtClean="0">
                <a:latin typeface="Arial"/>
                <a:cs typeface="Arial"/>
              </a:rPr>
              <a:t>information will </a:t>
            </a:r>
            <a:r>
              <a:rPr lang="en-US" sz="1200" spc="-15" dirty="0" smtClean="0">
                <a:latin typeface="Arial"/>
                <a:cs typeface="Arial"/>
              </a:rPr>
              <a:t>then </a:t>
            </a:r>
            <a:r>
              <a:rPr lang="en-US" sz="1200" spc="-10" dirty="0" smtClean="0">
                <a:latin typeface="Arial"/>
                <a:cs typeface="Arial"/>
              </a:rPr>
              <a:t>be </a:t>
            </a:r>
            <a:r>
              <a:rPr lang="en-US" sz="1200" spc="-25" dirty="0" smtClean="0">
                <a:latin typeface="Arial"/>
                <a:cs typeface="Arial"/>
              </a:rPr>
              <a:t>persisted </a:t>
            </a:r>
            <a:r>
              <a:rPr lang="en-US" sz="1200" spc="-5" dirty="0" smtClean="0">
                <a:latin typeface="Arial"/>
                <a:cs typeface="Arial"/>
              </a:rPr>
              <a:t>to </a:t>
            </a:r>
            <a:r>
              <a:rPr lang="en-US" sz="1200" spc="-25" dirty="0" smtClean="0">
                <a:latin typeface="Arial"/>
                <a:cs typeface="Arial"/>
              </a:rPr>
              <a:t>storage as</a:t>
            </a:r>
            <a:r>
              <a:rPr lang="en-US" sz="1200" spc="-254" dirty="0" smtClean="0">
                <a:latin typeface="Arial"/>
                <a:cs typeface="Arial"/>
              </a:rPr>
              <a:t> </a:t>
            </a:r>
            <a:r>
              <a:rPr lang="en-US" sz="1200" spc="-30" dirty="0" smtClean="0">
                <a:latin typeface="Arial"/>
                <a:cs typeface="Arial"/>
              </a:rPr>
              <a:t>well.</a:t>
            </a:r>
            <a:endParaRPr lang="en-US" sz="1200" dirty="0" smtClean="0">
              <a:latin typeface="Arial"/>
              <a:cs typeface="Arial"/>
            </a:endParaRPr>
          </a:p>
          <a:p>
            <a:pPr marL="12700">
              <a:lnSpc>
                <a:spcPct val="100000"/>
              </a:lnSpc>
              <a:spcBef>
                <a:spcPts val="535"/>
              </a:spcBef>
            </a:pPr>
            <a:r>
              <a:rPr lang="en-US" sz="1200" spc="-20" dirty="0" smtClean="0">
                <a:latin typeface="Arial"/>
                <a:cs typeface="Arial"/>
              </a:rPr>
              <a:t>The </a:t>
            </a:r>
            <a:r>
              <a:rPr lang="en-US" sz="1200" b="1" spc="-15" dirty="0" smtClean="0">
                <a:latin typeface="Arial"/>
                <a:cs typeface="Arial"/>
              </a:rPr>
              <a:t>Web </a:t>
            </a:r>
            <a:r>
              <a:rPr lang="en-US" sz="1200" b="1" spc="-20" dirty="0" smtClean="0">
                <a:latin typeface="Arial"/>
                <a:cs typeface="Arial"/>
              </a:rPr>
              <a:t>UI </a:t>
            </a:r>
            <a:r>
              <a:rPr lang="en-US" sz="1200" spc="-20" dirty="0" smtClean="0">
                <a:latin typeface="Arial"/>
                <a:cs typeface="Arial"/>
              </a:rPr>
              <a:t>has </a:t>
            </a:r>
            <a:r>
              <a:rPr lang="en-US" sz="1200" spc="-15" dirty="0" smtClean="0">
                <a:latin typeface="Arial"/>
                <a:cs typeface="Arial"/>
              </a:rPr>
              <a:t>the </a:t>
            </a:r>
            <a:r>
              <a:rPr lang="en-US" sz="1200" spc="-25" dirty="0" smtClean="0">
                <a:latin typeface="Arial"/>
                <a:cs typeface="Arial"/>
              </a:rPr>
              <a:t>following</a:t>
            </a:r>
            <a:r>
              <a:rPr lang="en-US" sz="1200" spc="-270" dirty="0" smtClean="0">
                <a:latin typeface="Arial"/>
                <a:cs typeface="Arial"/>
              </a:rPr>
              <a:t> </a:t>
            </a:r>
            <a:r>
              <a:rPr lang="en-US" sz="1200" spc="-25" dirty="0" smtClean="0">
                <a:latin typeface="Arial"/>
                <a:cs typeface="Arial"/>
              </a:rPr>
              <a:t>information.</a:t>
            </a:r>
            <a:endParaRPr lang="en-US" sz="1200" dirty="0" smtClean="0">
              <a:latin typeface="Arial"/>
              <a:cs typeface="Arial"/>
            </a:endParaRPr>
          </a:p>
          <a:p>
            <a:pPr marL="586105" indent="-344805">
              <a:lnSpc>
                <a:spcPct val="100000"/>
              </a:lnSpc>
              <a:spcBef>
                <a:spcPts val="625"/>
              </a:spcBef>
              <a:buFont typeface="Symbol"/>
              <a:buChar char=""/>
              <a:tabLst>
                <a:tab pos="586105" algn="l"/>
                <a:tab pos="586740" algn="l"/>
              </a:tabLst>
            </a:pPr>
            <a:r>
              <a:rPr lang="en-US" sz="1200" spc="-5" dirty="0" smtClean="0">
                <a:latin typeface="Arial"/>
                <a:cs typeface="Arial"/>
              </a:rPr>
              <a:t>A </a:t>
            </a:r>
            <a:r>
              <a:rPr lang="en-US" sz="1200" spc="-25" dirty="0" smtClean="0">
                <a:latin typeface="Arial"/>
                <a:cs typeface="Arial"/>
              </a:rPr>
              <a:t>list </a:t>
            </a:r>
            <a:r>
              <a:rPr lang="en-US" sz="1200" spc="-20" dirty="0" smtClean="0">
                <a:latin typeface="Arial"/>
                <a:cs typeface="Arial"/>
              </a:rPr>
              <a:t>of </a:t>
            </a:r>
            <a:r>
              <a:rPr lang="en-US" sz="1200" spc="-25" dirty="0" smtClean="0">
                <a:latin typeface="Arial"/>
                <a:cs typeface="Arial"/>
              </a:rPr>
              <a:t>scheduler </a:t>
            </a:r>
            <a:r>
              <a:rPr lang="en-US" sz="1200" spc="-30" dirty="0" smtClean="0">
                <a:latin typeface="Arial"/>
                <a:cs typeface="Arial"/>
              </a:rPr>
              <a:t>stages </a:t>
            </a:r>
            <a:r>
              <a:rPr lang="en-US" sz="1200" spc="-20" dirty="0" smtClean="0">
                <a:latin typeface="Arial"/>
                <a:cs typeface="Arial"/>
              </a:rPr>
              <a:t>and</a:t>
            </a:r>
            <a:r>
              <a:rPr lang="en-US" sz="1200" spc="-200" dirty="0" smtClean="0">
                <a:latin typeface="Arial"/>
                <a:cs typeface="Arial"/>
              </a:rPr>
              <a:t> </a:t>
            </a:r>
            <a:r>
              <a:rPr lang="en-US" sz="1200" spc="-25" dirty="0" smtClean="0">
                <a:latin typeface="Arial"/>
                <a:cs typeface="Arial"/>
              </a:rPr>
              <a:t>tasks.</a:t>
            </a:r>
            <a:endParaRPr lang="en-US" sz="1200" dirty="0" smtClean="0">
              <a:latin typeface="Arial"/>
              <a:cs typeface="Arial"/>
            </a:endParaRPr>
          </a:p>
          <a:p>
            <a:pPr marL="586105" indent="-344805">
              <a:lnSpc>
                <a:spcPct val="100000"/>
              </a:lnSpc>
              <a:spcBef>
                <a:spcPts val="635"/>
              </a:spcBef>
              <a:buFont typeface="Symbol"/>
              <a:buChar char=""/>
              <a:tabLst>
                <a:tab pos="586105" algn="l"/>
                <a:tab pos="586740" algn="l"/>
              </a:tabLst>
            </a:pPr>
            <a:r>
              <a:rPr lang="en-US" sz="1200" spc="-5" dirty="0" smtClean="0">
                <a:latin typeface="Arial"/>
                <a:cs typeface="Arial"/>
              </a:rPr>
              <a:t>A </a:t>
            </a:r>
            <a:r>
              <a:rPr lang="en-US" sz="1200" spc="-25" dirty="0" smtClean="0">
                <a:latin typeface="Arial"/>
                <a:cs typeface="Arial"/>
              </a:rPr>
              <a:t>summary </a:t>
            </a:r>
            <a:r>
              <a:rPr lang="en-US" sz="1200" spc="-20" dirty="0" smtClean="0">
                <a:latin typeface="Arial"/>
                <a:cs typeface="Arial"/>
              </a:rPr>
              <a:t>of </a:t>
            </a:r>
            <a:r>
              <a:rPr lang="en-US" sz="1200" spc="-15" dirty="0" smtClean="0">
                <a:latin typeface="Arial"/>
                <a:cs typeface="Arial"/>
              </a:rPr>
              <a:t>RDD </a:t>
            </a:r>
            <a:r>
              <a:rPr lang="en-US" sz="1200" spc="-25" dirty="0" smtClean="0">
                <a:latin typeface="Arial"/>
                <a:cs typeface="Arial"/>
              </a:rPr>
              <a:t>sizes </a:t>
            </a:r>
            <a:r>
              <a:rPr lang="en-US" sz="1200" spc="-20" dirty="0" smtClean="0">
                <a:latin typeface="Arial"/>
                <a:cs typeface="Arial"/>
              </a:rPr>
              <a:t>and </a:t>
            </a:r>
            <a:r>
              <a:rPr lang="en-US" sz="1200" spc="-25" dirty="0" smtClean="0">
                <a:latin typeface="Arial"/>
                <a:cs typeface="Arial"/>
              </a:rPr>
              <a:t>memory</a:t>
            </a:r>
            <a:r>
              <a:rPr lang="en-US" sz="1200" spc="-265" dirty="0" smtClean="0">
                <a:latin typeface="Arial"/>
                <a:cs typeface="Arial"/>
              </a:rPr>
              <a:t> </a:t>
            </a:r>
            <a:r>
              <a:rPr lang="en-US" sz="1200" spc="-30" dirty="0" smtClean="0">
                <a:latin typeface="Arial"/>
                <a:cs typeface="Arial"/>
              </a:rPr>
              <a:t>usage.</a:t>
            </a:r>
            <a:endParaRPr lang="en-US" sz="1200" dirty="0" smtClean="0">
              <a:latin typeface="Arial"/>
              <a:cs typeface="Arial"/>
            </a:endParaRPr>
          </a:p>
          <a:p>
            <a:pPr marL="586105" indent="-344805">
              <a:lnSpc>
                <a:spcPct val="100000"/>
              </a:lnSpc>
              <a:spcBef>
                <a:spcPts val="625"/>
              </a:spcBef>
              <a:buFont typeface="Symbol"/>
              <a:buChar char=""/>
              <a:tabLst>
                <a:tab pos="586105" algn="l"/>
                <a:tab pos="586740" algn="l"/>
              </a:tabLst>
            </a:pPr>
            <a:r>
              <a:rPr lang="en-US" sz="1200" spc="-30" dirty="0" smtClean="0">
                <a:latin typeface="Arial"/>
                <a:cs typeface="Arial"/>
              </a:rPr>
              <a:t>Environmental </a:t>
            </a:r>
            <a:r>
              <a:rPr lang="en-US" sz="1200" spc="-25" dirty="0" smtClean="0">
                <a:latin typeface="Arial"/>
                <a:cs typeface="Arial"/>
              </a:rPr>
              <a:t>information </a:t>
            </a:r>
            <a:r>
              <a:rPr lang="en-US" sz="1200" spc="-20" dirty="0" smtClean="0">
                <a:latin typeface="Arial"/>
                <a:cs typeface="Arial"/>
              </a:rPr>
              <a:t>and </a:t>
            </a:r>
            <a:r>
              <a:rPr lang="en-US" sz="1200" spc="-25" dirty="0" smtClean="0">
                <a:latin typeface="Arial"/>
                <a:cs typeface="Arial"/>
              </a:rPr>
              <a:t>information </a:t>
            </a:r>
            <a:r>
              <a:rPr lang="en-US" sz="1200" spc="-30" dirty="0" smtClean="0">
                <a:latin typeface="Arial"/>
                <a:cs typeface="Arial"/>
              </a:rPr>
              <a:t>about the </a:t>
            </a:r>
            <a:r>
              <a:rPr lang="en-US" sz="1200" spc="-25" dirty="0" smtClean="0">
                <a:latin typeface="Arial"/>
                <a:cs typeface="Arial"/>
              </a:rPr>
              <a:t>running</a:t>
            </a:r>
            <a:r>
              <a:rPr lang="en-US" sz="1200" spc="-170" dirty="0" smtClean="0">
                <a:latin typeface="Arial"/>
                <a:cs typeface="Arial"/>
              </a:rPr>
              <a:t> </a:t>
            </a:r>
            <a:r>
              <a:rPr lang="en-US" sz="1200" spc="-25" dirty="0" smtClean="0">
                <a:latin typeface="Arial"/>
                <a:cs typeface="Arial"/>
              </a:rPr>
              <a:t>executors.</a:t>
            </a:r>
            <a:endParaRPr lang="en-US" sz="1200" dirty="0" smtClean="0">
              <a:latin typeface="Arial"/>
              <a:cs typeface="Arial"/>
            </a:endParaRPr>
          </a:p>
          <a:p>
            <a:pPr marL="12700" marR="8890">
              <a:lnSpc>
                <a:spcPct val="95900"/>
              </a:lnSpc>
              <a:spcBef>
                <a:spcPts val="600"/>
              </a:spcBef>
            </a:pPr>
            <a:r>
              <a:rPr lang="en-US" sz="1200" spc="-15" dirty="0" smtClean="0">
                <a:latin typeface="Arial"/>
                <a:cs typeface="Arial"/>
              </a:rPr>
              <a:t>To </a:t>
            </a:r>
            <a:r>
              <a:rPr lang="en-US" sz="1200" spc="-20" dirty="0" smtClean="0">
                <a:latin typeface="Arial"/>
                <a:cs typeface="Arial"/>
              </a:rPr>
              <a:t>view the </a:t>
            </a:r>
            <a:r>
              <a:rPr lang="en-US" sz="1200" spc="-25" dirty="0" smtClean="0">
                <a:latin typeface="Arial"/>
                <a:cs typeface="Arial"/>
              </a:rPr>
              <a:t>history </a:t>
            </a:r>
            <a:r>
              <a:rPr lang="en-US" sz="1200" spc="-20" dirty="0" smtClean="0">
                <a:latin typeface="Arial"/>
                <a:cs typeface="Arial"/>
              </a:rPr>
              <a:t>of </a:t>
            </a:r>
            <a:r>
              <a:rPr lang="en-US" sz="1200" spc="-25" dirty="0" smtClean="0">
                <a:latin typeface="Arial"/>
                <a:cs typeface="Arial"/>
              </a:rPr>
              <a:t>an </a:t>
            </a:r>
            <a:r>
              <a:rPr lang="en-US" sz="1200" spc="-30" dirty="0" smtClean="0">
                <a:latin typeface="Arial"/>
                <a:cs typeface="Arial"/>
              </a:rPr>
              <a:t>application </a:t>
            </a:r>
            <a:r>
              <a:rPr lang="en-US" sz="1200" spc="-25" dirty="0" smtClean="0">
                <a:latin typeface="Arial"/>
                <a:cs typeface="Arial"/>
              </a:rPr>
              <a:t>after </a:t>
            </a:r>
            <a:r>
              <a:rPr lang="en-US" sz="1200" spc="-15" dirty="0" smtClean="0">
                <a:latin typeface="Arial"/>
                <a:cs typeface="Arial"/>
              </a:rPr>
              <a:t>it </a:t>
            </a:r>
            <a:r>
              <a:rPr lang="en-US" sz="1200" spc="-30" dirty="0" smtClean="0">
                <a:latin typeface="Arial"/>
                <a:cs typeface="Arial"/>
              </a:rPr>
              <a:t>has running, </a:t>
            </a:r>
            <a:r>
              <a:rPr lang="en-US" sz="1200" spc="-25" dirty="0" smtClean="0">
                <a:latin typeface="Arial"/>
                <a:cs typeface="Arial"/>
              </a:rPr>
              <a:t>you </a:t>
            </a:r>
            <a:r>
              <a:rPr lang="en-US" sz="1200" spc="-15" dirty="0" smtClean="0">
                <a:latin typeface="Arial"/>
                <a:cs typeface="Arial"/>
              </a:rPr>
              <a:t>can </a:t>
            </a:r>
            <a:r>
              <a:rPr lang="en-US" sz="1200" spc="-25" dirty="0" smtClean="0">
                <a:latin typeface="Arial"/>
                <a:cs typeface="Arial"/>
              </a:rPr>
              <a:t>start up </a:t>
            </a:r>
            <a:r>
              <a:rPr lang="en-US" sz="1200" spc="-20" dirty="0" smtClean="0">
                <a:latin typeface="Arial"/>
                <a:cs typeface="Arial"/>
              </a:rPr>
              <a:t>the history  </a:t>
            </a:r>
            <a:r>
              <a:rPr lang="en-US" sz="1200" spc="-30" dirty="0" smtClean="0">
                <a:latin typeface="Arial"/>
                <a:cs typeface="Arial"/>
              </a:rPr>
              <a:t>server. </a:t>
            </a:r>
            <a:r>
              <a:rPr lang="en-US" sz="1200" spc="-20" dirty="0" smtClean="0">
                <a:latin typeface="Arial"/>
                <a:cs typeface="Arial"/>
              </a:rPr>
              <a:t>The </a:t>
            </a:r>
            <a:r>
              <a:rPr lang="en-US" sz="1200" spc="-25" dirty="0" smtClean="0">
                <a:latin typeface="Arial"/>
                <a:cs typeface="Arial"/>
              </a:rPr>
              <a:t>history server </a:t>
            </a:r>
            <a:r>
              <a:rPr lang="en-US" sz="1200" spc="-15" dirty="0" smtClean="0">
                <a:latin typeface="Arial"/>
                <a:cs typeface="Arial"/>
              </a:rPr>
              <a:t>can </a:t>
            </a:r>
            <a:r>
              <a:rPr lang="en-US" sz="1200" spc="-25" dirty="0" smtClean="0">
                <a:latin typeface="Arial"/>
                <a:cs typeface="Arial"/>
              </a:rPr>
              <a:t>be configured on </a:t>
            </a:r>
            <a:r>
              <a:rPr lang="en-US" sz="1200" spc="-15" dirty="0" smtClean="0">
                <a:latin typeface="Arial"/>
                <a:cs typeface="Arial"/>
              </a:rPr>
              <a:t>the </a:t>
            </a:r>
            <a:r>
              <a:rPr lang="en-US" sz="1200" spc="-25" dirty="0" smtClean="0">
                <a:latin typeface="Arial"/>
                <a:cs typeface="Arial"/>
              </a:rPr>
              <a:t>amount </a:t>
            </a:r>
            <a:r>
              <a:rPr lang="en-US" sz="1200" spc="-20" dirty="0" smtClean="0">
                <a:latin typeface="Arial"/>
                <a:cs typeface="Arial"/>
              </a:rPr>
              <a:t>of </a:t>
            </a:r>
            <a:r>
              <a:rPr lang="en-US" sz="1200" spc="-25" dirty="0" smtClean="0">
                <a:latin typeface="Arial"/>
                <a:cs typeface="Arial"/>
              </a:rPr>
              <a:t>memory </a:t>
            </a:r>
            <a:r>
              <a:rPr lang="en-US" sz="1200" spc="-30" dirty="0" smtClean="0">
                <a:latin typeface="Arial"/>
                <a:cs typeface="Arial"/>
              </a:rPr>
              <a:t>allocated </a:t>
            </a:r>
            <a:r>
              <a:rPr lang="en-US" sz="1200" spc="-20" dirty="0" smtClean="0">
                <a:latin typeface="Arial"/>
                <a:cs typeface="Arial"/>
              </a:rPr>
              <a:t>for it,  </a:t>
            </a:r>
            <a:r>
              <a:rPr lang="en-US" sz="1200" spc="-25" dirty="0" smtClean="0">
                <a:latin typeface="Arial"/>
                <a:cs typeface="Arial"/>
              </a:rPr>
              <a:t>the</a:t>
            </a:r>
            <a:r>
              <a:rPr lang="en-US" sz="1200" spc="-55" dirty="0" smtClean="0">
                <a:latin typeface="Arial"/>
                <a:cs typeface="Arial"/>
              </a:rPr>
              <a:t> </a:t>
            </a:r>
            <a:r>
              <a:rPr lang="en-US" sz="1200" spc="-25" dirty="0" smtClean="0">
                <a:latin typeface="Arial"/>
                <a:cs typeface="Arial"/>
              </a:rPr>
              <a:t>various</a:t>
            </a:r>
            <a:r>
              <a:rPr lang="en-US" sz="1200" spc="-50" dirty="0" smtClean="0">
                <a:latin typeface="Arial"/>
                <a:cs typeface="Arial"/>
              </a:rPr>
              <a:t> </a:t>
            </a:r>
            <a:r>
              <a:rPr lang="en-US" sz="1200" spc="-15" dirty="0" smtClean="0">
                <a:latin typeface="Arial"/>
                <a:cs typeface="Arial"/>
              </a:rPr>
              <a:t>JVM</a:t>
            </a:r>
            <a:r>
              <a:rPr lang="en-US" sz="1200" spc="-55" dirty="0" smtClean="0">
                <a:latin typeface="Arial"/>
                <a:cs typeface="Arial"/>
              </a:rPr>
              <a:t> </a:t>
            </a:r>
            <a:r>
              <a:rPr lang="en-US" sz="1200" spc="-25" dirty="0" smtClean="0">
                <a:latin typeface="Arial"/>
                <a:cs typeface="Arial"/>
              </a:rPr>
              <a:t>options,</a:t>
            </a:r>
            <a:r>
              <a:rPr lang="en-US" sz="1200" spc="-50"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public</a:t>
            </a:r>
            <a:r>
              <a:rPr lang="en-US" sz="1200" spc="-20" dirty="0" smtClean="0">
                <a:latin typeface="Arial"/>
                <a:cs typeface="Arial"/>
              </a:rPr>
              <a:t> </a:t>
            </a:r>
            <a:r>
              <a:rPr lang="en-US" sz="1200" spc="-25" dirty="0" smtClean="0">
                <a:latin typeface="Arial"/>
                <a:cs typeface="Arial"/>
              </a:rPr>
              <a:t>address</a:t>
            </a:r>
            <a:r>
              <a:rPr lang="en-US" sz="1200" spc="-50" dirty="0" smtClean="0">
                <a:latin typeface="Arial"/>
                <a:cs typeface="Arial"/>
              </a:rPr>
              <a:t> </a:t>
            </a:r>
            <a:r>
              <a:rPr lang="en-US" sz="1200" spc="-20" dirty="0" smtClean="0">
                <a:latin typeface="Arial"/>
                <a:cs typeface="Arial"/>
              </a:rPr>
              <a:t>for</a:t>
            </a:r>
            <a:r>
              <a:rPr lang="en-US" sz="1200" spc="-55" dirty="0" smtClean="0">
                <a:latin typeface="Arial"/>
                <a:cs typeface="Arial"/>
              </a:rPr>
              <a:t> </a:t>
            </a:r>
            <a:r>
              <a:rPr lang="en-US" sz="1200" spc="-20" dirty="0" smtClean="0">
                <a:latin typeface="Arial"/>
                <a:cs typeface="Arial"/>
              </a:rPr>
              <a:t>the</a:t>
            </a:r>
            <a:r>
              <a:rPr lang="en-US" sz="1200" spc="-55" dirty="0" smtClean="0">
                <a:latin typeface="Arial"/>
                <a:cs typeface="Arial"/>
              </a:rPr>
              <a:t> </a:t>
            </a:r>
            <a:r>
              <a:rPr lang="en-US" sz="1200" spc="-25" dirty="0" smtClean="0">
                <a:latin typeface="Arial"/>
                <a:cs typeface="Arial"/>
              </a:rPr>
              <a:t>server, </a:t>
            </a:r>
            <a:r>
              <a:rPr lang="en-US" sz="1200" spc="-30" dirty="0" smtClean="0">
                <a:latin typeface="Arial"/>
                <a:cs typeface="Arial"/>
              </a:rPr>
              <a:t>and </a:t>
            </a:r>
            <a:r>
              <a:rPr lang="en-US" sz="1200" spc="-5" dirty="0" smtClean="0">
                <a:latin typeface="Arial"/>
                <a:cs typeface="Arial"/>
              </a:rPr>
              <a:t>a</a:t>
            </a:r>
            <a:r>
              <a:rPr lang="en-US" sz="1200" spc="-60" dirty="0" smtClean="0">
                <a:latin typeface="Arial"/>
                <a:cs typeface="Arial"/>
              </a:rPr>
              <a:t> </a:t>
            </a:r>
            <a:r>
              <a:rPr lang="en-US" sz="1200" spc="-20" dirty="0" smtClean="0">
                <a:latin typeface="Arial"/>
                <a:cs typeface="Arial"/>
              </a:rPr>
              <a:t>number</a:t>
            </a:r>
            <a:r>
              <a:rPr lang="en-US" sz="1200" spc="-55" dirty="0" smtClean="0">
                <a:latin typeface="Arial"/>
                <a:cs typeface="Arial"/>
              </a:rPr>
              <a:t> </a:t>
            </a:r>
            <a:r>
              <a:rPr lang="en-US" sz="1200" spc="-20" dirty="0" smtClean="0">
                <a:latin typeface="Arial"/>
                <a:cs typeface="Arial"/>
              </a:rPr>
              <a:t>of</a:t>
            </a:r>
            <a:r>
              <a:rPr lang="en-US" sz="1200" spc="-25" dirty="0" smtClean="0">
                <a:latin typeface="Arial"/>
                <a:cs typeface="Arial"/>
              </a:rPr>
              <a:t> </a:t>
            </a:r>
            <a:r>
              <a:rPr lang="en-US" sz="1200" spc="-30" dirty="0" smtClean="0">
                <a:latin typeface="Arial"/>
                <a:cs typeface="Arial"/>
              </a:rPr>
              <a:t>properties.</a:t>
            </a:r>
            <a:endParaRPr lang="en-US" sz="1200" dirty="0" smtClean="0">
              <a:latin typeface="Arial"/>
              <a:cs typeface="Arial"/>
            </a:endParaRPr>
          </a:p>
          <a:p>
            <a:endParaRPr lang="fr-FR" dirty="0" smtClean="0"/>
          </a:p>
          <a:p>
            <a:pPr marL="12700" marR="5080">
              <a:lnSpc>
                <a:spcPts val="1610"/>
              </a:lnSpc>
              <a:spcBef>
                <a:spcPts val="204"/>
              </a:spcBef>
            </a:pPr>
            <a:r>
              <a:rPr lang="en-US" sz="1200" spc="-30" dirty="0" smtClean="0">
                <a:latin typeface="Arial"/>
                <a:cs typeface="Arial"/>
              </a:rPr>
              <a:t>Metrics </a:t>
            </a:r>
            <a:r>
              <a:rPr lang="en-US" sz="1200" spc="-20" dirty="0" smtClean="0">
                <a:latin typeface="Arial"/>
                <a:cs typeface="Arial"/>
              </a:rPr>
              <a:t>are </a:t>
            </a:r>
            <a:r>
              <a:rPr lang="en-US" sz="1200" spc="-5" dirty="0" smtClean="0">
                <a:latin typeface="Arial"/>
                <a:cs typeface="Arial"/>
              </a:rPr>
              <a:t>a</a:t>
            </a:r>
            <a:r>
              <a:rPr lang="en-US" sz="1200" spc="-285" dirty="0" smtClean="0">
                <a:latin typeface="Arial"/>
                <a:cs typeface="Arial"/>
              </a:rPr>
              <a:t> </a:t>
            </a:r>
            <a:r>
              <a:rPr lang="en-US" sz="1200" spc="-25" dirty="0" smtClean="0">
                <a:latin typeface="Arial"/>
                <a:cs typeface="Arial"/>
              </a:rPr>
              <a:t>second way </a:t>
            </a:r>
            <a:r>
              <a:rPr lang="en-US" sz="1200" spc="-20" dirty="0" smtClean="0">
                <a:latin typeface="Arial"/>
                <a:cs typeface="Arial"/>
              </a:rPr>
              <a:t>to </a:t>
            </a:r>
            <a:r>
              <a:rPr lang="en-US" sz="1200" spc="-25" dirty="0" smtClean="0">
                <a:latin typeface="Arial"/>
                <a:cs typeface="Arial"/>
              </a:rPr>
              <a:t>monitor Spark </a:t>
            </a:r>
            <a:r>
              <a:rPr lang="en-US" sz="1200" spc="-30" dirty="0" smtClean="0">
                <a:latin typeface="Arial"/>
                <a:cs typeface="Arial"/>
              </a:rPr>
              <a:t>applications. </a:t>
            </a:r>
            <a:r>
              <a:rPr lang="en-US" sz="1200" spc="-20" dirty="0" smtClean="0">
                <a:latin typeface="Arial"/>
                <a:cs typeface="Arial"/>
              </a:rPr>
              <a:t>The </a:t>
            </a:r>
            <a:r>
              <a:rPr lang="en-US" sz="1200" spc="-25" dirty="0" smtClean="0">
                <a:latin typeface="Arial"/>
                <a:cs typeface="Arial"/>
              </a:rPr>
              <a:t>metric system </a:t>
            </a:r>
            <a:r>
              <a:rPr lang="en-US" sz="1200" spc="-15" dirty="0" smtClean="0">
                <a:latin typeface="Arial"/>
                <a:cs typeface="Arial"/>
              </a:rPr>
              <a:t>is </a:t>
            </a:r>
            <a:r>
              <a:rPr lang="en-US" sz="1200" spc="-25" dirty="0" smtClean="0">
                <a:latin typeface="Arial"/>
                <a:cs typeface="Arial"/>
              </a:rPr>
              <a:t>based </a:t>
            </a:r>
            <a:r>
              <a:rPr lang="en-US" sz="1200" spc="-10" dirty="0" smtClean="0">
                <a:latin typeface="Arial"/>
                <a:cs typeface="Arial"/>
              </a:rPr>
              <a:t>on  </a:t>
            </a:r>
            <a:r>
              <a:rPr lang="en-US" sz="1200" spc="-25" dirty="0" smtClean="0">
                <a:latin typeface="Arial"/>
                <a:cs typeface="Arial"/>
              </a:rPr>
              <a:t>the Coda Hale </a:t>
            </a:r>
            <a:r>
              <a:rPr lang="en-US" sz="1200" spc="-30" dirty="0" smtClean="0">
                <a:latin typeface="Arial"/>
                <a:cs typeface="Arial"/>
              </a:rPr>
              <a:t>Metrics Library. </a:t>
            </a:r>
            <a:r>
              <a:rPr lang="en-US" sz="1200" spc="-25" dirty="0" smtClean="0">
                <a:latin typeface="Arial"/>
                <a:cs typeface="Arial"/>
              </a:rPr>
              <a:t>You can customize </a:t>
            </a:r>
            <a:r>
              <a:rPr lang="en-US" sz="1200" spc="-15" dirty="0" smtClean="0">
                <a:latin typeface="Arial"/>
                <a:cs typeface="Arial"/>
              </a:rPr>
              <a:t>it </a:t>
            </a:r>
            <a:r>
              <a:rPr lang="en-US" sz="1200" spc="-20" dirty="0" smtClean="0">
                <a:latin typeface="Arial"/>
                <a:cs typeface="Arial"/>
              </a:rPr>
              <a:t>so that </a:t>
            </a:r>
            <a:r>
              <a:rPr lang="en-US" sz="1200" spc="-15" dirty="0" smtClean="0">
                <a:latin typeface="Arial"/>
                <a:cs typeface="Arial"/>
              </a:rPr>
              <a:t>it </a:t>
            </a:r>
            <a:r>
              <a:rPr lang="en-US" sz="1200" spc="-25" dirty="0" smtClean="0">
                <a:latin typeface="Arial"/>
                <a:cs typeface="Arial"/>
              </a:rPr>
              <a:t>reports </a:t>
            </a:r>
            <a:r>
              <a:rPr lang="en-US" sz="1200" spc="-5" dirty="0" smtClean="0">
                <a:latin typeface="Arial"/>
                <a:cs typeface="Arial"/>
              </a:rPr>
              <a:t>to a </a:t>
            </a:r>
            <a:r>
              <a:rPr lang="en-US" sz="1200" spc="-20" dirty="0" smtClean="0">
                <a:latin typeface="Arial"/>
                <a:cs typeface="Arial"/>
              </a:rPr>
              <a:t>variety </a:t>
            </a:r>
            <a:r>
              <a:rPr lang="en-US" sz="1200" spc="-10" dirty="0" smtClean="0">
                <a:latin typeface="Arial"/>
                <a:cs typeface="Arial"/>
              </a:rPr>
              <a:t>of  </a:t>
            </a:r>
            <a:r>
              <a:rPr lang="en-US" sz="1200" spc="-20" dirty="0" smtClean="0">
                <a:latin typeface="Arial"/>
                <a:cs typeface="Arial"/>
              </a:rPr>
              <a:t>sinks </a:t>
            </a:r>
            <a:r>
              <a:rPr lang="en-US" sz="1200" spc="-25" dirty="0" smtClean="0">
                <a:latin typeface="Arial"/>
                <a:cs typeface="Arial"/>
              </a:rPr>
              <a:t>such </a:t>
            </a:r>
            <a:r>
              <a:rPr lang="en-US" sz="1200" spc="-10" dirty="0" smtClean="0">
                <a:latin typeface="Arial"/>
                <a:cs typeface="Arial"/>
              </a:rPr>
              <a:t>as </a:t>
            </a:r>
            <a:r>
              <a:rPr lang="en-US" sz="1200" spc="-20" dirty="0" smtClean="0">
                <a:latin typeface="Arial"/>
                <a:cs typeface="Arial"/>
              </a:rPr>
              <a:t>CSV. </a:t>
            </a:r>
            <a:r>
              <a:rPr lang="en-US" sz="1200" spc="-30" dirty="0" smtClean="0">
                <a:latin typeface="Arial"/>
                <a:cs typeface="Arial"/>
              </a:rPr>
              <a:t>You </a:t>
            </a:r>
            <a:r>
              <a:rPr lang="en-US" sz="1200" spc="-15" dirty="0" smtClean="0">
                <a:latin typeface="Arial"/>
                <a:cs typeface="Arial"/>
              </a:rPr>
              <a:t>can </a:t>
            </a:r>
            <a:r>
              <a:rPr lang="en-US" sz="1200" spc="-30" dirty="0" smtClean="0">
                <a:latin typeface="Arial"/>
                <a:cs typeface="Arial"/>
              </a:rPr>
              <a:t>configure </a:t>
            </a:r>
            <a:r>
              <a:rPr lang="en-US" sz="1200" spc="-20" dirty="0" smtClean="0">
                <a:latin typeface="Arial"/>
                <a:cs typeface="Arial"/>
              </a:rPr>
              <a:t>the </a:t>
            </a:r>
            <a:r>
              <a:rPr lang="en-US" sz="1200" spc="-30" dirty="0" smtClean="0">
                <a:latin typeface="Arial"/>
                <a:cs typeface="Arial"/>
              </a:rPr>
              <a:t>metrics </a:t>
            </a:r>
            <a:r>
              <a:rPr lang="en-US" sz="1200" spc="-25" dirty="0" smtClean="0">
                <a:latin typeface="Arial"/>
                <a:cs typeface="Arial"/>
              </a:rPr>
              <a:t>system </a:t>
            </a:r>
            <a:r>
              <a:rPr lang="en-US" sz="1200" spc="-15" dirty="0" smtClean="0">
                <a:latin typeface="Arial"/>
                <a:cs typeface="Arial"/>
              </a:rPr>
              <a:t>in </a:t>
            </a:r>
            <a:r>
              <a:rPr lang="en-US" sz="1200" spc="-30" dirty="0" smtClean="0">
                <a:latin typeface="Arial"/>
                <a:cs typeface="Arial"/>
              </a:rPr>
              <a:t>the </a:t>
            </a:r>
            <a:r>
              <a:rPr lang="en-US" sz="1200" spc="-30" dirty="0" err="1" smtClean="0">
                <a:latin typeface="Arial"/>
                <a:cs typeface="Arial"/>
              </a:rPr>
              <a:t>metrics.properties</a:t>
            </a:r>
            <a:r>
              <a:rPr lang="en-US" sz="1200" spc="-30" dirty="0" smtClean="0">
                <a:latin typeface="Arial"/>
                <a:cs typeface="Arial"/>
              </a:rPr>
              <a:t> </a:t>
            </a:r>
            <a:r>
              <a:rPr lang="en-US" sz="1200" spc="-25" dirty="0" smtClean="0">
                <a:latin typeface="Arial"/>
                <a:cs typeface="Arial"/>
              </a:rPr>
              <a:t>file  </a:t>
            </a:r>
            <a:r>
              <a:rPr lang="en-US" sz="1200" spc="-30" dirty="0" smtClean="0">
                <a:latin typeface="Arial"/>
                <a:cs typeface="Arial"/>
              </a:rPr>
              <a:t>under </a:t>
            </a:r>
            <a:r>
              <a:rPr lang="en-US" sz="1200" spc="-15" dirty="0" smtClean="0">
                <a:latin typeface="Arial"/>
                <a:cs typeface="Arial"/>
              </a:rPr>
              <a:t>the </a:t>
            </a:r>
            <a:r>
              <a:rPr lang="en-US" sz="1200" spc="-25" dirty="0" err="1" smtClean="0">
                <a:latin typeface="Arial"/>
                <a:cs typeface="Arial"/>
              </a:rPr>
              <a:t>conf</a:t>
            </a:r>
            <a:r>
              <a:rPr lang="en-US" sz="1200" spc="-110" dirty="0" smtClean="0">
                <a:latin typeface="Arial"/>
                <a:cs typeface="Arial"/>
              </a:rPr>
              <a:t> </a:t>
            </a:r>
            <a:r>
              <a:rPr lang="en-US" sz="1200" spc="-25" dirty="0" smtClean="0">
                <a:latin typeface="Arial"/>
                <a:cs typeface="Arial"/>
              </a:rPr>
              <a:t>directory.</a:t>
            </a:r>
            <a:endParaRPr lang="en-US" sz="1200" dirty="0" smtClean="0">
              <a:latin typeface="Arial"/>
              <a:cs typeface="Arial"/>
            </a:endParaRPr>
          </a:p>
          <a:p>
            <a:pPr marL="12700" marR="237490">
              <a:lnSpc>
                <a:spcPts val="1610"/>
              </a:lnSpc>
              <a:spcBef>
                <a:spcPts val="605"/>
              </a:spcBef>
            </a:pPr>
            <a:r>
              <a:rPr lang="en-US" sz="1200" spc="-20" dirty="0" smtClean="0">
                <a:latin typeface="Arial"/>
                <a:cs typeface="Arial"/>
              </a:rPr>
              <a:t>In </a:t>
            </a:r>
            <a:r>
              <a:rPr lang="en-US" sz="1200" spc="-30" dirty="0" smtClean="0">
                <a:latin typeface="Arial"/>
                <a:cs typeface="Arial"/>
              </a:rPr>
              <a:t>addition, </a:t>
            </a:r>
            <a:r>
              <a:rPr lang="en-US" sz="1200" spc="-25" dirty="0" smtClean="0">
                <a:latin typeface="Arial"/>
                <a:cs typeface="Arial"/>
              </a:rPr>
              <a:t>you </a:t>
            </a:r>
            <a:r>
              <a:rPr lang="en-US" sz="1200" spc="-15" dirty="0" smtClean="0">
                <a:latin typeface="Arial"/>
                <a:cs typeface="Arial"/>
              </a:rPr>
              <a:t>can </a:t>
            </a:r>
            <a:r>
              <a:rPr lang="en-US" sz="1200" spc="-25" dirty="0" smtClean="0">
                <a:latin typeface="Arial"/>
                <a:cs typeface="Arial"/>
              </a:rPr>
              <a:t>also use </a:t>
            </a:r>
            <a:r>
              <a:rPr lang="en-US" sz="1200" spc="-30" dirty="0" smtClean="0">
                <a:latin typeface="Arial"/>
                <a:cs typeface="Arial"/>
              </a:rPr>
              <a:t>external instrumentations </a:t>
            </a:r>
            <a:r>
              <a:rPr lang="en-US" sz="1200" spc="-5" dirty="0" smtClean="0">
                <a:latin typeface="Arial"/>
                <a:cs typeface="Arial"/>
              </a:rPr>
              <a:t>to </a:t>
            </a:r>
            <a:r>
              <a:rPr lang="en-US" sz="1200" spc="-25" dirty="0" smtClean="0">
                <a:latin typeface="Arial"/>
                <a:cs typeface="Arial"/>
              </a:rPr>
              <a:t>monitor </a:t>
            </a:r>
            <a:r>
              <a:rPr lang="en-US" sz="1200" spc="-20" dirty="0" smtClean="0">
                <a:latin typeface="Arial"/>
                <a:cs typeface="Arial"/>
              </a:rPr>
              <a:t>Spark. </a:t>
            </a:r>
            <a:r>
              <a:rPr lang="en-US" sz="1200" spc="-25" dirty="0" smtClean="0">
                <a:latin typeface="Arial"/>
                <a:cs typeface="Arial"/>
              </a:rPr>
              <a:t>Ganglia </a:t>
            </a:r>
            <a:r>
              <a:rPr lang="en-US" sz="1200" spc="-10" dirty="0" smtClean="0">
                <a:latin typeface="Arial"/>
                <a:cs typeface="Arial"/>
              </a:rPr>
              <a:t>is  </a:t>
            </a:r>
            <a:r>
              <a:rPr lang="en-US" sz="1200" spc="-30" dirty="0" smtClean="0">
                <a:latin typeface="Arial"/>
                <a:cs typeface="Arial"/>
              </a:rPr>
              <a:t>used </a:t>
            </a:r>
            <a:r>
              <a:rPr lang="en-US" sz="1200" spc="-20" dirty="0" smtClean="0">
                <a:latin typeface="Arial"/>
                <a:cs typeface="Arial"/>
              </a:rPr>
              <a:t>to </a:t>
            </a:r>
            <a:r>
              <a:rPr lang="en-US" sz="1200" spc="-15" dirty="0" smtClean="0">
                <a:latin typeface="Arial"/>
                <a:cs typeface="Arial"/>
              </a:rPr>
              <a:t>view </a:t>
            </a:r>
            <a:r>
              <a:rPr lang="en-US" sz="1200" spc="-25" dirty="0" smtClean="0">
                <a:latin typeface="Arial"/>
                <a:cs typeface="Arial"/>
              </a:rPr>
              <a:t>overall cluster </a:t>
            </a:r>
            <a:r>
              <a:rPr lang="en-US" sz="1200" spc="-30" dirty="0" smtClean="0">
                <a:latin typeface="Arial"/>
                <a:cs typeface="Arial"/>
              </a:rPr>
              <a:t>utilization </a:t>
            </a:r>
            <a:r>
              <a:rPr lang="en-US" sz="1200" spc="-10" dirty="0" smtClean="0">
                <a:latin typeface="Arial"/>
                <a:cs typeface="Arial"/>
              </a:rPr>
              <a:t>and </a:t>
            </a:r>
            <a:r>
              <a:rPr lang="en-US" sz="1200" spc="-25" dirty="0" smtClean="0">
                <a:latin typeface="Arial"/>
                <a:cs typeface="Arial"/>
              </a:rPr>
              <a:t>resource bottlenecks. </a:t>
            </a:r>
            <a:r>
              <a:rPr lang="en-US" sz="1200" spc="-30" dirty="0" smtClean="0">
                <a:latin typeface="Arial"/>
                <a:cs typeface="Arial"/>
              </a:rPr>
              <a:t>Various </a:t>
            </a:r>
            <a:r>
              <a:rPr lang="en-US" sz="1200" spc="-20" dirty="0" smtClean="0">
                <a:latin typeface="Arial"/>
                <a:cs typeface="Arial"/>
              </a:rPr>
              <a:t>OS </a:t>
            </a:r>
            <a:r>
              <a:rPr lang="en-US" sz="1200" spc="-30" dirty="0" smtClean="0">
                <a:latin typeface="Arial"/>
                <a:cs typeface="Arial"/>
              </a:rPr>
              <a:t>profiling  tools and </a:t>
            </a:r>
            <a:r>
              <a:rPr lang="en-US" sz="1200" spc="-15" dirty="0" smtClean="0">
                <a:latin typeface="Arial"/>
                <a:cs typeface="Arial"/>
              </a:rPr>
              <a:t>JVM </a:t>
            </a:r>
            <a:r>
              <a:rPr lang="en-US" sz="1200" spc="-30" dirty="0" smtClean="0">
                <a:latin typeface="Arial"/>
                <a:cs typeface="Arial"/>
              </a:rPr>
              <a:t>utilities </a:t>
            </a:r>
            <a:r>
              <a:rPr lang="en-US" sz="1200" spc="-15" dirty="0" smtClean="0">
                <a:latin typeface="Arial"/>
                <a:cs typeface="Arial"/>
              </a:rPr>
              <a:t>can </a:t>
            </a:r>
            <a:r>
              <a:rPr lang="en-US" sz="1200" spc="-25" dirty="0" smtClean="0">
                <a:latin typeface="Arial"/>
                <a:cs typeface="Arial"/>
              </a:rPr>
              <a:t>also be used </a:t>
            </a:r>
            <a:r>
              <a:rPr lang="en-US" sz="1200" spc="-15" dirty="0" smtClean="0">
                <a:latin typeface="Arial"/>
                <a:cs typeface="Arial"/>
              </a:rPr>
              <a:t>for </a:t>
            </a:r>
            <a:r>
              <a:rPr lang="en-US" sz="1200" spc="-25" dirty="0" smtClean="0">
                <a:latin typeface="Arial"/>
                <a:cs typeface="Arial"/>
              </a:rPr>
              <a:t>monitoring</a:t>
            </a:r>
            <a:r>
              <a:rPr lang="en-US" sz="1200" spc="-250" dirty="0" smtClean="0">
                <a:latin typeface="Arial"/>
                <a:cs typeface="Arial"/>
              </a:rPr>
              <a:t> </a:t>
            </a:r>
            <a:r>
              <a:rPr lang="en-US" sz="1200" spc="-20" dirty="0" smtClean="0">
                <a:latin typeface="Arial"/>
                <a:cs typeface="Arial"/>
              </a:rPr>
              <a:t>Spark.</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52</a:t>
            </a:fld>
            <a:endParaRPr lang="fr-FR"/>
          </a:p>
        </p:txBody>
      </p:sp>
    </p:spTree>
    <p:extLst>
      <p:ext uri="{BB962C8B-B14F-4D97-AF65-F5344CB8AC3E}">
        <p14:creationId xmlns:p14="http://schemas.microsoft.com/office/powerpoint/2010/main" val="150890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01930">
              <a:lnSpc>
                <a:spcPts val="1610"/>
              </a:lnSpc>
              <a:spcBef>
                <a:spcPts val="660"/>
              </a:spcBef>
            </a:pPr>
            <a:r>
              <a:rPr lang="en-US" sz="1200" spc="-30" dirty="0" smtClean="0">
                <a:latin typeface="Arial"/>
                <a:cs typeface="Arial"/>
              </a:rPr>
              <a:t>MapReduce </a:t>
            </a:r>
            <a:r>
              <a:rPr lang="en-US" sz="1200" spc="-25" dirty="0" smtClean="0">
                <a:latin typeface="Arial"/>
                <a:cs typeface="Arial"/>
              </a:rPr>
              <a:t>was developed over </a:t>
            </a:r>
            <a:r>
              <a:rPr lang="en-US" sz="1200" spc="-5" dirty="0" smtClean="0">
                <a:latin typeface="Arial"/>
                <a:cs typeface="Arial"/>
              </a:rPr>
              <a:t>a </a:t>
            </a:r>
            <a:r>
              <a:rPr lang="en-US" sz="1200" spc="-25" dirty="0" smtClean="0">
                <a:latin typeface="Arial"/>
                <a:cs typeface="Arial"/>
              </a:rPr>
              <a:t>decade </a:t>
            </a:r>
            <a:r>
              <a:rPr lang="en-US" sz="1200" spc="-20" dirty="0" smtClean="0">
                <a:latin typeface="Arial"/>
                <a:cs typeface="Arial"/>
              </a:rPr>
              <a:t>ago </a:t>
            </a:r>
            <a:r>
              <a:rPr lang="en-US" sz="1200" spc="-25" dirty="0" smtClean="0">
                <a:latin typeface="Arial"/>
                <a:cs typeface="Arial"/>
              </a:rPr>
              <a:t>as </a:t>
            </a:r>
            <a:r>
              <a:rPr lang="en-US" sz="1200" spc="-5" dirty="0" smtClean="0">
                <a:latin typeface="Arial"/>
                <a:cs typeface="Arial"/>
              </a:rPr>
              <a:t>a</a:t>
            </a:r>
            <a:r>
              <a:rPr lang="en-US" sz="1200" spc="-270" dirty="0" smtClean="0">
                <a:latin typeface="Arial"/>
                <a:cs typeface="Arial"/>
              </a:rPr>
              <a:t> </a:t>
            </a:r>
            <a:r>
              <a:rPr lang="en-US" sz="1200" spc="-25" dirty="0" smtClean="0">
                <a:latin typeface="Arial"/>
                <a:cs typeface="Arial"/>
              </a:rPr>
              <a:t>fault tolerant framework </a:t>
            </a:r>
            <a:r>
              <a:rPr lang="en-US" sz="1200" spc="-30" dirty="0" smtClean="0">
                <a:latin typeface="Arial"/>
                <a:cs typeface="Arial"/>
              </a:rPr>
              <a:t>that ran  </a:t>
            </a:r>
            <a:r>
              <a:rPr lang="en-US" sz="1200" spc="-25" dirty="0" smtClean="0">
                <a:latin typeface="Arial"/>
                <a:cs typeface="Arial"/>
              </a:rPr>
              <a:t>on commodity</a:t>
            </a:r>
            <a:r>
              <a:rPr lang="en-US" sz="1200" spc="-120" dirty="0" smtClean="0">
                <a:latin typeface="Arial"/>
                <a:cs typeface="Arial"/>
              </a:rPr>
              <a:t> </a:t>
            </a:r>
            <a:r>
              <a:rPr lang="en-US" sz="1200" spc="-25" dirty="0" smtClean="0">
                <a:latin typeface="Arial"/>
                <a:cs typeface="Arial"/>
              </a:rPr>
              <a:t>systems.</a:t>
            </a:r>
            <a:endParaRPr lang="en-US" sz="1200" dirty="0" smtClean="0">
              <a:latin typeface="Arial"/>
              <a:cs typeface="Arial"/>
            </a:endParaRPr>
          </a:p>
          <a:p>
            <a:pPr marL="12700" marR="110489">
              <a:lnSpc>
                <a:spcPts val="1610"/>
              </a:lnSpc>
              <a:spcBef>
                <a:spcPts val="605"/>
              </a:spcBef>
            </a:pPr>
            <a:r>
              <a:rPr lang="en-US" sz="1200" spc="-30" dirty="0" smtClean="0">
                <a:latin typeface="Arial"/>
                <a:cs typeface="Arial"/>
              </a:rPr>
              <a:t>MapReduce </a:t>
            </a:r>
            <a:r>
              <a:rPr lang="en-US" sz="1200" spc="-25" dirty="0" smtClean="0">
                <a:latin typeface="Arial"/>
                <a:cs typeface="Arial"/>
              </a:rPr>
              <a:t>started off as </a:t>
            </a:r>
            <a:r>
              <a:rPr lang="en-US" sz="1200" spc="-5" dirty="0" smtClean="0">
                <a:latin typeface="Arial"/>
                <a:cs typeface="Arial"/>
              </a:rPr>
              <a:t>a </a:t>
            </a:r>
            <a:r>
              <a:rPr lang="en-US" sz="1200" spc="-30" dirty="0" smtClean="0">
                <a:latin typeface="Arial"/>
                <a:cs typeface="Arial"/>
              </a:rPr>
              <a:t>general </a:t>
            </a:r>
            <a:r>
              <a:rPr lang="en-US" sz="1200" spc="-20" dirty="0" smtClean="0">
                <a:latin typeface="Arial"/>
                <a:cs typeface="Arial"/>
              </a:rPr>
              <a:t>batch </a:t>
            </a:r>
            <a:r>
              <a:rPr lang="en-US" sz="1200" spc="-30" dirty="0" smtClean="0">
                <a:latin typeface="Arial"/>
                <a:cs typeface="Arial"/>
              </a:rPr>
              <a:t>processing </a:t>
            </a:r>
            <a:r>
              <a:rPr lang="en-US" sz="1200" spc="-25" dirty="0" smtClean="0">
                <a:latin typeface="Arial"/>
                <a:cs typeface="Arial"/>
              </a:rPr>
              <a:t>system, </a:t>
            </a:r>
            <a:r>
              <a:rPr lang="en-US" sz="1200" spc="-30" dirty="0" smtClean="0">
                <a:latin typeface="Arial"/>
                <a:cs typeface="Arial"/>
              </a:rPr>
              <a:t>but </a:t>
            </a:r>
            <a:r>
              <a:rPr lang="en-US" sz="1200" spc="-20" dirty="0" smtClean="0">
                <a:latin typeface="Arial"/>
                <a:cs typeface="Arial"/>
              </a:rPr>
              <a:t>there </a:t>
            </a:r>
            <a:r>
              <a:rPr lang="en-US" sz="1200" spc="-30" dirty="0" smtClean="0">
                <a:latin typeface="Arial"/>
                <a:cs typeface="Arial"/>
              </a:rPr>
              <a:t>are </a:t>
            </a:r>
            <a:r>
              <a:rPr lang="en-US" sz="1200" spc="-25" dirty="0" smtClean="0">
                <a:latin typeface="Arial"/>
                <a:cs typeface="Arial"/>
              </a:rPr>
              <a:t>two major  </a:t>
            </a:r>
            <a:r>
              <a:rPr lang="en-US" sz="1200" spc="-30" dirty="0" smtClean="0">
                <a:latin typeface="Arial"/>
                <a:cs typeface="Arial"/>
              </a:rPr>
              <a:t>limitations.</a:t>
            </a:r>
            <a:endParaRPr lang="en-US" sz="1200" dirty="0" smtClean="0">
              <a:latin typeface="Arial"/>
              <a:cs typeface="Arial"/>
            </a:endParaRPr>
          </a:p>
          <a:p>
            <a:pPr marL="586105" indent="-344805">
              <a:lnSpc>
                <a:spcPct val="100000"/>
              </a:lnSpc>
              <a:spcBef>
                <a:spcPts val="590"/>
              </a:spcBef>
              <a:buFont typeface="Symbol"/>
              <a:buChar char=""/>
              <a:tabLst>
                <a:tab pos="586105" algn="l"/>
                <a:tab pos="586740" algn="l"/>
              </a:tabLst>
            </a:pPr>
            <a:r>
              <a:rPr lang="en-US" sz="1200" spc="-25" dirty="0" smtClean="0">
                <a:latin typeface="Arial"/>
                <a:cs typeface="Arial"/>
              </a:rPr>
              <a:t>Difficulty </a:t>
            </a:r>
            <a:r>
              <a:rPr lang="en-US" sz="1200" spc="-15" dirty="0" smtClean="0">
                <a:latin typeface="Arial"/>
                <a:cs typeface="Arial"/>
              </a:rPr>
              <a:t>in </a:t>
            </a:r>
            <a:r>
              <a:rPr lang="en-US" sz="1200" spc="-25" dirty="0" smtClean="0">
                <a:latin typeface="Arial"/>
                <a:cs typeface="Arial"/>
              </a:rPr>
              <a:t>programming directly </a:t>
            </a:r>
            <a:r>
              <a:rPr lang="en-US" sz="1200" spc="-5" dirty="0" smtClean="0">
                <a:latin typeface="Arial"/>
                <a:cs typeface="Arial"/>
              </a:rPr>
              <a:t>in</a:t>
            </a:r>
            <a:r>
              <a:rPr lang="en-US" sz="1200" spc="-190" dirty="0" smtClean="0">
                <a:latin typeface="Arial"/>
                <a:cs typeface="Arial"/>
              </a:rPr>
              <a:t> </a:t>
            </a:r>
            <a:r>
              <a:rPr lang="en-US" sz="1200" spc="-25" dirty="0" smtClean="0">
                <a:latin typeface="Arial"/>
                <a:cs typeface="Arial"/>
              </a:rPr>
              <a:t>MR.</a:t>
            </a:r>
            <a:endParaRPr lang="en-US" sz="1200" dirty="0" smtClean="0">
              <a:latin typeface="Arial"/>
              <a:cs typeface="Arial"/>
            </a:endParaRPr>
          </a:p>
          <a:p>
            <a:pPr marL="586105" indent="-344805">
              <a:lnSpc>
                <a:spcPct val="100000"/>
              </a:lnSpc>
              <a:spcBef>
                <a:spcPts val="625"/>
              </a:spcBef>
              <a:buFont typeface="Symbol"/>
              <a:buChar char=""/>
              <a:tabLst>
                <a:tab pos="586105" algn="l"/>
                <a:tab pos="586740" algn="l"/>
              </a:tabLst>
            </a:pPr>
            <a:r>
              <a:rPr lang="en-US" sz="1200" spc="-25" dirty="0" smtClean="0">
                <a:latin typeface="Arial"/>
                <a:cs typeface="Arial"/>
              </a:rPr>
              <a:t>Batch jobs </a:t>
            </a:r>
            <a:r>
              <a:rPr lang="en-US" sz="1200" spc="-10" dirty="0" smtClean="0">
                <a:latin typeface="Arial"/>
                <a:cs typeface="Arial"/>
              </a:rPr>
              <a:t>do </a:t>
            </a:r>
            <a:r>
              <a:rPr lang="en-US" sz="1200" spc="-20" dirty="0" smtClean="0">
                <a:latin typeface="Arial"/>
                <a:cs typeface="Arial"/>
              </a:rPr>
              <a:t>not fit many </a:t>
            </a:r>
            <a:r>
              <a:rPr lang="en-US" sz="1200" spc="-25" dirty="0" smtClean="0">
                <a:latin typeface="Arial"/>
                <a:cs typeface="Arial"/>
              </a:rPr>
              <a:t>use</a:t>
            </a:r>
            <a:r>
              <a:rPr lang="en-US" sz="1200" spc="-260" dirty="0" smtClean="0">
                <a:latin typeface="Arial"/>
                <a:cs typeface="Arial"/>
              </a:rPr>
              <a:t> </a:t>
            </a:r>
            <a:r>
              <a:rPr lang="en-US" sz="1200" spc="-20" dirty="0" smtClean="0">
                <a:latin typeface="Arial"/>
                <a:cs typeface="Arial"/>
              </a:rPr>
              <a:t>cases.</a:t>
            </a:r>
            <a:endParaRPr lang="en-US" sz="1200" dirty="0" smtClean="0">
              <a:latin typeface="Arial"/>
              <a:cs typeface="Arial"/>
            </a:endParaRPr>
          </a:p>
          <a:p>
            <a:pPr marL="12700" marR="205104">
              <a:lnSpc>
                <a:spcPct val="96000"/>
              </a:lnSpc>
              <a:spcBef>
                <a:spcPts val="600"/>
              </a:spcBef>
            </a:pPr>
            <a:r>
              <a:rPr lang="en-US" sz="1200" spc="-25" dirty="0" smtClean="0">
                <a:latin typeface="Arial"/>
                <a:cs typeface="Arial"/>
              </a:rPr>
              <a:t>This</a:t>
            </a:r>
            <a:r>
              <a:rPr lang="en-US" sz="1200" spc="-55" dirty="0" smtClean="0">
                <a:latin typeface="Arial"/>
                <a:cs typeface="Arial"/>
              </a:rPr>
              <a:t> </a:t>
            </a:r>
            <a:r>
              <a:rPr lang="en-US" sz="1200" spc="-30" dirty="0" smtClean="0">
                <a:latin typeface="Arial"/>
                <a:cs typeface="Arial"/>
              </a:rPr>
              <a:t>spawned </a:t>
            </a:r>
            <a:r>
              <a:rPr lang="en-US" sz="1200" spc="-25" dirty="0" smtClean="0">
                <a:latin typeface="Arial"/>
                <a:cs typeface="Arial"/>
              </a:rPr>
              <a:t>specialized</a:t>
            </a:r>
            <a:r>
              <a:rPr lang="en-US" sz="1200" spc="-60" dirty="0" smtClean="0">
                <a:latin typeface="Arial"/>
                <a:cs typeface="Arial"/>
              </a:rPr>
              <a:t> </a:t>
            </a:r>
            <a:r>
              <a:rPr lang="en-US" sz="1200" spc="-25" dirty="0" smtClean="0">
                <a:latin typeface="Arial"/>
                <a:cs typeface="Arial"/>
              </a:rPr>
              <a:t>systems</a:t>
            </a:r>
            <a:r>
              <a:rPr lang="en-US" sz="1200" spc="-5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30" dirty="0" smtClean="0">
                <a:latin typeface="Arial"/>
                <a:cs typeface="Arial"/>
              </a:rPr>
              <a:t>handle</a:t>
            </a:r>
            <a:r>
              <a:rPr lang="en-US" sz="1200" spc="-55" dirty="0" smtClean="0">
                <a:latin typeface="Arial"/>
                <a:cs typeface="Arial"/>
              </a:rPr>
              <a:t> </a:t>
            </a:r>
            <a:r>
              <a:rPr lang="en-US" sz="1200" spc="-15" dirty="0" smtClean="0">
                <a:latin typeface="Arial"/>
                <a:cs typeface="Arial"/>
              </a:rPr>
              <a:t>the</a:t>
            </a:r>
            <a:r>
              <a:rPr lang="en-US" sz="1200" spc="-30" dirty="0" smtClean="0">
                <a:latin typeface="Arial"/>
                <a:cs typeface="Arial"/>
              </a:rPr>
              <a:t> </a:t>
            </a:r>
            <a:r>
              <a:rPr lang="en-US" sz="1200" spc="-25" dirty="0" smtClean="0">
                <a:latin typeface="Arial"/>
                <a:cs typeface="Arial"/>
              </a:rPr>
              <a:t>other</a:t>
            </a:r>
            <a:r>
              <a:rPr lang="en-US" sz="1200" spc="-35" dirty="0" smtClean="0">
                <a:latin typeface="Arial"/>
                <a:cs typeface="Arial"/>
              </a:rPr>
              <a:t> </a:t>
            </a:r>
            <a:r>
              <a:rPr lang="en-US" sz="1200" spc="-25" dirty="0" smtClean="0">
                <a:latin typeface="Arial"/>
                <a:cs typeface="Arial"/>
              </a:rPr>
              <a:t>needed</a:t>
            </a:r>
            <a:r>
              <a:rPr lang="en-US" sz="1200" spc="-55" dirty="0" smtClean="0">
                <a:latin typeface="Arial"/>
                <a:cs typeface="Arial"/>
              </a:rPr>
              <a:t> </a:t>
            </a:r>
            <a:r>
              <a:rPr lang="en-US" sz="1200" spc="-15" dirty="0" smtClean="0">
                <a:latin typeface="Arial"/>
                <a:cs typeface="Arial"/>
              </a:rPr>
              <a:t>use</a:t>
            </a:r>
            <a:r>
              <a:rPr lang="en-US" sz="1200" spc="-60" dirty="0" smtClean="0">
                <a:latin typeface="Arial"/>
                <a:cs typeface="Arial"/>
              </a:rPr>
              <a:t> </a:t>
            </a:r>
            <a:r>
              <a:rPr lang="en-US" sz="1200" spc="-25" dirty="0" smtClean="0">
                <a:latin typeface="Arial"/>
                <a:cs typeface="Arial"/>
              </a:rPr>
              <a:t>cases.</a:t>
            </a:r>
            <a:r>
              <a:rPr lang="en-US" sz="1200" spc="-75" dirty="0" smtClean="0">
                <a:latin typeface="Arial"/>
                <a:cs typeface="Arial"/>
              </a:rPr>
              <a:t> </a:t>
            </a:r>
            <a:r>
              <a:rPr lang="en-US" sz="1200" spc="-10" dirty="0" smtClean="0">
                <a:latin typeface="Arial"/>
                <a:cs typeface="Arial"/>
              </a:rPr>
              <a:t>When</a:t>
            </a:r>
            <a:r>
              <a:rPr lang="en-US" sz="1200" spc="-30" dirty="0" smtClean="0">
                <a:latin typeface="Arial"/>
                <a:cs typeface="Arial"/>
              </a:rPr>
              <a:t> </a:t>
            </a:r>
            <a:r>
              <a:rPr lang="en-US" sz="1200" spc="-25" dirty="0" smtClean="0">
                <a:latin typeface="Arial"/>
                <a:cs typeface="Arial"/>
              </a:rPr>
              <a:t>you  </a:t>
            </a:r>
            <a:r>
              <a:rPr lang="en-US" sz="1200" spc="-20" dirty="0" smtClean="0">
                <a:latin typeface="Arial"/>
                <a:cs typeface="Arial"/>
              </a:rPr>
              <a:t>try to </a:t>
            </a:r>
            <a:r>
              <a:rPr lang="en-US" sz="1200" spc="-25" dirty="0" smtClean="0">
                <a:latin typeface="Arial"/>
                <a:cs typeface="Arial"/>
              </a:rPr>
              <a:t>combine these third </a:t>
            </a:r>
            <a:r>
              <a:rPr lang="en-US" sz="1200" spc="-20" dirty="0" smtClean="0">
                <a:latin typeface="Arial"/>
                <a:cs typeface="Arial"/>
              </a:rPr>
              <a:t>party </a:t>
            </a:r>
            <a:r>
              <a:rPr lang="en-US" sz="1200" spc="-30" dirty="0" smtClean="0">
                <a:latin typeface="Arial"/>
                <a:cs typeface="Arial"/>
              </a:rPr>
              <a:t>systems </a:t>
            </a:r>
            <a:r>
              <a:rPr lang="en-US" sz="1200" spc="-20" dirty="0" smtClean="0">
                <a:latin typeface="Arial"/>
                <a:cs typeface="Arial"/>
              </a:rPr>
              <a:t>into </a:t>
            </a:r>
            <a:r>
              <a:rPr lang="en-US" sz="1200" spc="-30" dirty="0" smtClean="0">
                <a:latin typeface="Arial"/>
                <a:cs typeface="Arial"/>
              </a:rPr>
              <a:t>your applications, there </a:t>
            </a:r>
            <a:r>
              <a:rPr lang="en-US" sz="1200" spc="-15" dirty="0" smtClean="0">
                <a:latin typeface="Arial"/>
                <a:cs typeface="Arial"/>
              </a:rPr>
              <a:t>is </a:t>
            </a:r>
            <a:r>
              <a:rPr lang="en-US" sz="1200" spc="-5" dirty="0" smtClean="0">
                <a:latin typeface="Arial"/>
                <a:cs typeface="Arial"/>
              </a:rPr>
              <a:t>a </a:t>
            </a:r>
            <a:r>
              <a:rPr lang="en-US" sz="1200" spc="-15" dirty="0" smtClean="0">
                <a:latin typeface="Arial"/>
                <a:cs typeface="Arial"/>
              </a:rPr>
              <a:t>lot </a:t>
            </a:r>
            <a:r>
              <a:rPr lang="en-US" sz="1200" spc="-20" dirty="0" smtClean="0">
                <a:latin typeface="Arial"/>
                <a:cs typeface="Arial"/>
              </a:rPr>
              <a:t>of  </a:t>
            </a:r>
            <a:r>
              <a:rPr lang="en-US" sz="1200" spc="-35" dirty="0" smtClean="0">
                <a:latin typeface="Arial"/>
                <a:cs typeface="Arial"/>
              </a:rPr>
              <a:t>overhead.</a:t>
            </a:r>
            <a:endParaRPr lang="en-US" sz="1200" dirty="0" smtClean="0">
              <a:latin typeface="Arial"/>
              <a:cs typeface="Arial"/>
            </a:endParaRPr>
          </a:p>
          <a:p>
            <a:pPr marL="12700" marR="5080">
              <a:lnSpc>
                <a:spcPts val="1610"/>
              </a:lnSpc>
              <a:spcBef>
                <a:spcPts val="665"/>
              </a:spcBef>
            </a:pPr>
            <a:r>
              <a:rPr lang="en-US" sz="1200" spc="-30" dirty="0" smtClean="0">
                <a:latin typeface="Arial"/>
                <a:cs typeface="Arial"/>
              </a:rPr>
              <a:t>Spark </a:t>
            </a:r>
            <a:r>
              <a:rPr lang="en-US" sz="1200" spc="-25" dirty="0" smtClean="0">
                <a:latin typeface="Arial"/>
                <a:cs typeface="Arial"/>
              </a:rPr>
              <a:t>comes </a:t>
            </a:r>
            <a:r>
              <a:rPr lang="en-US" sz="1200" spc="-20" dirty="0" smtClean="0">
                <a:latin typeface="Arial"/>
                <a:cs typeface="Arial"/>
              </a:rPr>
              <a:t>out </a:t>
            </a:r>
            <a:r>
              <a:rPr lang="en-US" sz="1200" spc="-30" dirty="0" smtClean="0">
                <a:latin typeface="Arial"/>
                <a:cs typeface="Arial"/>
              </a:rPr>
              <a:t>about </a:t>
            </a:r>
            <a:r>
              <a:rPr lang="en-US" sz="1200" spc="-5" dirty="0" smtClean="0">
                <a:latin typeface="Arial"/>
                <a:cs typeface="Arial"/>
              </a:rPr>
              <a:t>a </a:t>
            </a:r>
            <a:r>
              <a:rPr lang="en-US" sz="1200" spc="-25" dirty="0" smtClean="0">
                <a:latin typeface="Arial"/>
                <a:cs typeface="Arial"/>
              </a:rPr>
              <a:t>decade </a:t>
            </a:r>
            <a:r>
              <a:rPr lang="en-US" sz="1200" spc="-20" dirty="0" smtClean="0">
                <a:latin typeface="Arial"/>
                <a:cs typeface="Arial"/>
              </a:rPr>
              <a:t>later </a:t>
            </a:r>
            <a:r>
              <a:rPr lang="en-US" sz="1200" spc="-25" dirty="0" smtClean="0">
                <a:latin typeface="Arial"/>
                <a:cs typeface="Arial"/>
              </a:rPr>
              <a:t>with similar framework </a:t>
            </a:r>
            <a:r>
              <a:rPr lang="en-US" sz="1200" spc="-20" dirty="0" smtClean="0">
                <a:latin typeface="Arial"/>
                <a:cs typeface="Arial"/>
              </a:rPr>
              <a:t>to run </a:t>
            </a:r>
            <a:r>
              <a:rPr lang="en-US" sz="1200" spc="-30" dirty="0" smtClean="0">
                <a:latin typeface="Arial"/>
                <a:cs typeface="Arial"/>
              </a:rPr>
              <a:t>data </a:t>
            </a:r>
            <a:r>
              <a:rPr lang="en-US" sz="1200" spc="-25" dirty="0" smtClean="0">
                <a:latin typeface="Arial"/>
                <a:cs typeface="Arial"/>
              </a:rPr>
              <a:t>processing</a:t>
            </a:r>
            <a:r>
              <a:rPr lang="en-US" sz="1200" spc="-290" dirty="0" smtClean="0">
                <a:latin typeface="Arial"/>
                <a:cs typeface="Arial"/>
              </a:rPr>
              <a:t> </a:t>
            </a:r>
            <a:r>
              <a:rPr lang="en-US" sz="1200" spc="-10" dirty="0" smtClean="0">
                <a:latin typeface="Arial"/>
                <a:cs typeface="Arial"/>
              </a:rPr>
              <a:t>on  </a:t>
            </a:r>
            <a:r>
              <a:rPr lang="en-US" sz="1200" spc="-25" dirty="0" smtClean="0">
                <a:latin typeface="Arial"/>
                <a:cs typeface="Arial"/>
              </a:rPr>
              <a:t>commodity systems also using </a:t>
            </a:r>
            <a:r>
              <a:rPr lang="en-US" sz="1200" spc="-5" dirty="0" smtClean="0">
                <a:latin typeface="Arial"/>
                <a:cs typeface="Arial"/>
              </a:rPr>
              <a:t>a </a:t>
            </a:r>
            <a:r>
              <a:rPr lang="en-US" sz="1200" spc="-30" dirty="0" smtClean="0">
                <a:latin typeface="Arial"/>
                <a:cs typeface="Arial"/>
              </a:rPr>
              <a:t>fault </a:t>
            </a:r>
            <a:r>
              <a:rPr lang="en-US" sz="1200" spc="-25" dirty="0" smtClean="0">
                <a:latin typeface="Arial"/>
                <a:cs typeface="Arial"/>
              </a:rPr>
              <a:t>tolerant</a:t>
            </a:r>
            <a:r>
              <a:rPr lang="en-US" sz="1200" spc="-220" dirty="0" smtClean="0">
                <a:latin typeface="Arial"/>
                <a:cs typeface="Arial"/>
              </a:rPr>
              <a:t> </a:t>
            </a:r>
            <a:r>
              <a:rPr lang="en-US" sz="1200" spc="-25" dirty="0" smtClean="0">
                <a:latin typeface="Arial"/>
                <a:cs typeface="Arial"/>
              </a:rPr>
              <a:t>framework.</a:t>
            </a:r>
            <a:endParaRPr lang="en-US" sz="1200" dirty="0" smtClean="0">
              <a:latin typeface="Arial"/>
              <a:cs typeface="Arial"/>
            </a:endParaRPr>
          </a:p>
          <a:p>
            <a:pPr marL="12700" marR="123189">
              <a:lnSpc>
                <a:spcPts val="1610"/>
              </a:lnSpc>
              <a:spcBef>
                <a:spcPts val="605"/>
              </a:spcBef>
            </a:pPr>
            <a:r>
              <a:rPr lang="en-US" sz="1200" spc="-25" dirty="0" smtClean="0">
                <a:latin typeface="Arial"/>
                <a:cs typeface="Arial"/>
              </a:rPr>
              <a:t>Taking </a:t>
            </a:r>
            <a:r>
              <a:rPr lang="en-US" sz="1200" spc="-5" dirty="0" smtClean="0">
                <a:latin typeface="Arial"/>
                <a:cs typeface="Arial"/>
              </a:rPr>
              <a:t>a </a:t>
            </a:r>
            <a:r>
              <a:rPr lang="en-US" sz="1200" spc="-25" dirty="0" smtClean="0">
                <a:latin typeface="Arial"/>
                <a:cs typeface="Arial"/>
              </a:rPr>
              <a:t>looking </a:t>
            </a:r>
            <a:r>
              <a:rPr lang="en-US" sz="1200" spc="-20" dirty="0" smtClean="0">
                <a:latin typeface="Arial"/>
                <a:cs typeface="Arial"/>
              </a:rPr>
              <a:t>at </a:t>
            </a:r>
            <a:r>
              <a:rPr lang="en-US" sz="1200" spc="-15" dirty="0" smtClean="0">
                <a:latin typeface="Arial"/>
                <a:cs typeface="Arial"/>
              </a:rPr>
              <a:t>the </a:t>
            </a:r>
            <a:r>
              <a:rPr lang="en-US" sz="1200" spc="-25" dirty="0" smtClean="0">
                <a:latin typeface="Arial"/>
                <a:cs typeface="Arial"/>
              </a:rPr>
              <a:t>code size </a:t>
            </a:r>
            <a:r>
              <a:rPr lang="en-US" sz="1200" spc="-20" dirty="0" smtClean="0">
                <a:latin typeface="Arial"/>
                <a:cs typeface="Arial"/>
              </a:rPr>
              <a:t>of </a:t>
            </a:r>
            <a:r>
              <a:rPr lang="en-US" sz="1200" spc="-15" dirty="0" smtClean="0">
                <a:latin typeface="Arial"/>
                <a:cs typeface="Arial"/>
              </a:rPr>
              <a:t>some </a:t>
            </a:r>
            <a:r>
              <a:rPr lang="en-US" sz="1200" spc="-30" dirty="0" smtClean="0">
                <a:latin typeface="Arial"/>
                <a:cs typeface="Arial"/>
              </a:rPr>
              <a:t>applications </a:t>
            </a:r>
            <a:r>
              <a:rPr lang="en-US" sz="1200" spc="-25" dirty="0" smtClean="0">
                <a:latin typeface="Arial"/>
                <a:cs typeface="Arial"/>
              </a:rPr>
              <a:t>on </a:t>
            </a:r>
            <a:r>
              <a:rPr lang="en-US" sz="1200" spc="-15" dirty="0" smtClean="0">
                <a:latin typeface="Arial"/>
                <a:cs typeface="Arial"/>
              </a:rPr>
              <a:t>the </a:t>
            </a:r>
            <a:r>
              <a:rPr lang="en-US" sz="1200" spc="-30" dirty="0" smtClean="0">
                <a:latin typeface="Arial"/>
                <a:cs typeface="Arial"/>
              </a:rPr>
              <a:t>graph </a:t>
            </a:r>
            <a:r>
              <a:rPr lang="en-US" sz="1200" spc="-25" dirty="0" smtClean="0">
                <a:latin typeface="Arial"/>
                <a:cs typeface="Arial"/>
              </a:rPr>
              <a:t>on </a:t>
            </a:r>
            <a:r>
              <a:rPr lang="en-US" sz="1200" spc="-30" dirty="0" smtClean="0">
                <a:latin typeface="Arial"/>
                <a:cs typeface="Arial"/>
              </a:rPr>
              <a:t>this </a:t>
            </a:r>
            <a:r>
              <a:rPr lang="en-US" sz="1200" spc="-25" dirty="0" smtClean="0">
                <a:latin typeface="Arial"/>
                <a:cs typeface="Arial"/>
              </a:rPr>
              <a:t>slide, you  can</a:t>
            </a:r>
            <a:r>
              <a:rPr lang="en-US" sz="1200" spc="-60" dirty="0" smtClean="0">
                <a:latin typeface="Arial"/>
                <a:cs typeface="Arial"/>
              </a:rPr>
              <a:t> </a:t>
            </a:r>
            <a:r>
              <a:rPr lang="en-US" sz="1200" spc="-15" dirty="0" smtClean="0">
                <a:latin typeface="Arial"/>
                <a:cs typeface="Arial"/>
              </a:rPr>
              <a:t>see</a:t>
            </a:r>
            <a:r>
              <a:rPr lang="en-US" sz="1200" spc="-55" dirty="0" smtClean="0">
                <a:latin typeface="Arial"/>
                <a:cs typeface="Arial"/>
              </a:rPr>
              <a:t> </a:t>
            </a:r>
            <a:r>
              <a:rPr lang="en-US" sz="1200" spc="-20" dirty="0" smtClean="0">
                <a:latin typeface="Arial"/>
                <a:cs typeface="Arial"/>
              </a:rPr>
              <a:t>that</a:t>
            </a:r>
            <a:r>
              <a:rPr lang="en-US" sz="1200" spc="-50" dirty="0" smtClean="0">
                <a:latin typeface="Arial"/>
                <a:cs typeface="Arial"/>
              </a:rPr>
              <a:t> </a:t>
            </a:r>
            <a:r>
              <a:rPr lang="en-US" sz="1200" spc="-25" dirty="0" smtClean="0">
                <a:latin typeface="Arial"/>
                <a:cs typeface="Arial"/>
              </a:rPr>
              <a:t>Spark </a:t>
            </a:r>
            <a:r>
              <a:rPr lang="en-US" sz="1200" spc="-30" dirty="0" smtClean="0">
                <a:latin typeface="Arial"/>
                <a:cs typeface="Arial"/>
              </a:rPr>
              <a:t>requires</a:t>
            </a:r>
            <a:r>
              <a:rPr lang="en-US" sz="1200" spc="-20" dirty="0" smtClean="0">
                <a:latin typeface="Arial"/>
                <a:cs typeface="Arial"/>
              </a:rPr>
              <a:t>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considerable</a:t>
            </a:r>
            <a:r>
              <a:rPr lang="en-US" sz="1200" spc="-55" dirty="0" smtClean="0">
                <a:latin typeface="Arial"/>
                <a:cs typeface="Arial"/>
              </a:rPr>
              <a:t> </a:t>
            </a:r>
            <a:r>
              <a:rPr lang="en-US" sz="1200" spc="-25" dirty="0" smtClean="0">
                <a:latin typeface="Arial"/>
                <a:cs typeface="Arial"/>
              </a:rPr>
              <a:t>amount</a:t>
            </a:r>
            <a:r>
              <a:rPr lang="en-US" sz="1200" spc="-50" dirty="0" smtClean="0">
                <a:latin typeface="Arial"/>
                <a:cs typeface="Arial"/>
              </a:rPr>
              <a:t> </a:t>
            </a:r>
            <a:r>
              <a:rPr lang="en-US" sz="1200" spc="-20" dirty="0" smtClean="0">
                <a:latin typeface="Arial"/>
                <a:cs typeface="Arial"/>
              </a:rPr>
              <a:t>less.</a:t>
            </a:r>
            <a:r>
              <a:rPr lang="en-US" sz="1200" spc="-55" dirty="0" smtClean="0">
                <a:latin typeface="Arial"/>
                <a:cs typeface="Arial"/>
              </a:rPr>
              <a:t> </a:t>
            </a:r>
            <a:r>
              <a:rPr lang="en-US" sz="1200" spc="-20" dirty="0" smtClean="0">
                <a:latin typeface="Arial"/>
                <a:cs typeface="Arial"/>
              </a:rPr>
              <a:t>Even</a:t>
            </a:r>
            <a:r>
              <a:rPr lang="en-US" sz="1200" spc="-10" dirty="0" smtClean="0">
                <a:latin typeface="Arial"/>
                <a:cs typeface="Arial"/>
              </a:rPr>
              <a:t> </a:t>
            </a:r>
            <a:r>
              <a:rPr lang="en-US" sz="1200" spc="-30" dirty="0" smtClean="0">
                <a:latin typeface="Arial"/>
                <a:cs typeface="Arial"/>
              </a:rPr>
              <a:t>with</a:t>
            </a:r>
            <a:r>
              <a:rPr lang="en-US" sz="1200" spc="-55" dirty="0" smtClean="0">
                <a:latin typeface="Arial"/>
                <a:cs typeface="Arial"/>
              </a:rPr>
              <a:t> </a:t>
            </a:r>
            <a:r>
              <a:rPr lang="en-US" sz="1200" spc="-25" dirty="0" smtClean="0">
                <a:latin typeface="Arial"/>
                <a:cs typeface="Arial"/>
              </a:rPr>
              <a:t>Spark's</a:t>
            </a:r>
            <a:r>
              <a:rPr lang="en-US" sz="1200" spc="-50" dirty="0" smtClean="0">
                <a:latin typeface="Arial"/>
                <a:cs typeface="Arial"/>
              </a:rPr>
              <a:t> </a:t>
            </a:r>
            <a:r>
              <a:rPr lang="en-US" sz="1200" spc="-25" dirty="0" smtClean="0">
                <a:latin typeface="Arial"/>
                <a:cs typeface="Arial"/>
              </a:rPr>
              <a:t>libraries,</a:t>
            </a:r>
            <a:r>
              <a:rPr lang="en-US" sz="1200" spc="-50" dirty="0" smtClean="0">
                <a:latin typeface="Arial"/>
                <a:cs typeface="Arial"/>
              </a:rPr>
              <a:t> </a:t>
            </a:r>
            <a:r>
              <a:rPr lang="en-US" sz="1200" spc="-15" dirty="0" smtClean="0">
                <a:latin typeface="Arial"/>
                <a:cs typeface="Arial"/>
              </a:rPr>
              <a:t>it  </a:t>
            </a:r>
            <a:r>
              <a:rPr lang="en-US" sz="1200" spc="-25" dirty="0" smtClean="0">
                <a:latin typeface="Arial"/>
                <a:cs typeface="Arial"/>
              </a:rPr>
              <a:t>only adds </a:t>
            </a:r>
            <a:r>
              <a:rPr lang="en-US" sz="1200" spc="-5" dirty="0" smtClean="0">
                <a:latin typeface="Arial"/>
                <a:cs typeface="Arial"/>
              </a:rPr>
              <a:t>a </a:t>
            </a:r>
            <a:r>
              <a:rPr lang="en-US" sz="1200" spc="-25" dirty="0" smtClean="0">
                <a:latin typeface="Arial"/>
                <a:cs typeface="Arial"/>
              </a:rPr>
              <a:t>small amount </a:t>
            </a:r>
            <a:r>
              <a:rPr lang="en-US" sz="1200" spc="-20" dirty="0" smtClean="0">
                <a:latin typeface="Arial"/>
                <a:cs typeface="Arial"/>
              </a:rPr>
              <a:t>of </a:t>
            </a:r>
            <a:r>
              <a:rPr lang="en-US" sz="1200" spc="-15" dirty="0" smtClean="0">
                <a:latin typeface="Arial"/>
                <a:cs typeface="Arial"/>
              </a:rPr>
              <a:t>code </a:t>
            </a:r>
            <a:r>
              <a:rPr lang="en-US" sz="1200" spc="-20" dirty="0" smtClean="0">
                <a:latin typeface="Arial"/>
                <a:cs typeface="Arial"/>
              </a:rPr>
              <a:t>due </a:t>
            </a:r>
            <a:r>
              <a:rPr lang="en-US" sz="1200" spc="-5" dirty="0" smtClean="0">
                <a:latin typeface="Arial"/>
                <a:cs typeface="Arial"/>
              </a:rPr>
              <a:t>to </a:t>
            </a:r>
            <a:r>
              <a:rPr lang="en-US" sz="1200" spc="-20" dirty="0" smtClean="0">
                <a:latin typeface="Arial"/>
                <a:cs typeface="Arial"/>
              </a:rPr>
              <a:t>how </a:t>
            </a:r>
            <a:r>
              <a:rPr lang="en-US" sz="1200" spc="-25" dirty="0" smtClean="0">
                <a:latin typeface="Arial"/>
                <a:cs typeface="Arial"/>
              </a:rPr>
              <a:t>tightly </a:t>
            </a:r>
            <a:r>
              <a:rPr lang="en-US" sz="1200" spc="-30" dirty="0" smtClean="0">
                <a:latin typeface="Arial"/>
                <a:cs typeface="Arial"/>
              </a:rPr>
              <a:t>everything </a:t>
            </a:r>
            <a:r>
              <a:rPr lang="en-US" sz="1200" spc="-15" dirty="0" smtClean="0">
                <a:latin typeface="Arial"/>
                <a:cs typeface="Arial"/>
              </a:rPr>
              <a:t>is </a:t>
            </a:r>
            <a:r>
              <a:rPr lang="en-US" sz="1200" spc="-25" dirty="0" smtClean="0">
                <a:latin typeface="Arial"/>
                <a:cs typeface="Arial"/>
              </a:rPr>
              <a:t>with little overhead.  </a:t>
            </a:r>
            <a:r>
              <a:rPr lang="en-US" sz="1200" spc="-30" dirty="0" smtClean="0">
                <a:latin typeface="Arial"/>
                <a:cs typeface="Arial"/>
              </a:rPr>
              <a:t>There</a:t>
            </a:r>
            <a:r>
              <a:rPr lang="en-US" sz="1200" spc="-60" dirty="0" smtClean="0">
                <a:latin typeface="Arial"/>
                <a:cs typeface="Arial"/>
              </a:rPr>
              <a:t> </a:t>
            </a:r>
            <a:r>
              <a:rPr lang="en-US" sz="1200" spc="-15" dirty="0" smtClean="0">
                <a:latin typeface="Arial"/>
                <a:cs typeface="Arial"/>
              </a:rPr>
              <a:t>is</a:t>
            </a:r>
            <a:r>
              <a:rPr lang="en-US" sz="1200" spc="-25" dirty="0" smtClean="0">
                <a:latin typeface="Arial"/>
                <a:cs typeface="Arial"/>
              </a:rPr>
              <a:t> </a:t>
            </a:r>
            <a:r>
              <a:rPr lang="en-US" sz="1200" spc="-30" dirty="0" smtClean="0">
                <a:latin typeface="Arial"/>
                <a:cs typeface="Arial"/>
              </a:rPr>
              <a:t>great</a:t>
            </a:r>
            <a:r>
              <a:rPr lang="en-US" sz="1200" spc="-25" dirty="0" smtClean="0">
                <a:latin typeface="Arial"/>
                <a:cs typeface="Arial"/>
              </a:rPr>
              <a:t> value</a:t>
            </a:r>
            <a:r>
              <a:rPr lang="en-US" sz="1200" spc="-55"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be</a:t>
            </a:r>
            <a:r>
              <a:rPr lang="en-US" sz="1200" spc="-30" dirty="0" smtClean="0">
                <a:latin typeface="Arial"/>
                <a:cs typeface="Arial"/>
              </a:rPr>
              <a:t> </a:t>
            </a:r>
            <a:r>
              <a:rPr lang="en-US" sz="1200" spc="-25" dirty="0" smtClean="0">
                <a:latin typeface="Arial"/>
                <a:cs typeface="Arial"/>
              </a:rPr>
              <a:t>able</a:t>
            </a:r>
            <a:r>
              <a:rPr lang="en-US" sz="1200" spc="-50"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express</a:t>
            </a:r>
            <a:r>
              <a:rPr lang="en-US" sz="1200" spc="-50" dirty="0" smtClean="0">
                <a:latin typeface="Arial"/>
                <a:cs typeface="Arial"/>
              </a:rPr>
              <a:t> </a:t>
            </a:r>
            <a:r>
              <a:rPr lang="en-US" sz="1200" spc="-5" dirty="0" smtClean="0">
                <a:latin typeface="Arial"/>
                <a:cs typeface="Arial"/>
              </a:rPr>
              <a:t>a</a:t>
            </a:r>
            <a:r>
              <a:rPr lang="en-US" sz="1200" spc="-30" dirty="0" smtClean="0">
                <a:latin typeface="Arial"/>
                <a:cs typeface="Arial"/>
              </a:rPr>
              <a:t> </a:t>
            </a:r>
            <a:r>
              <a:rPr lang="en-US" sz="1200" spc="-25" dirty="0" smtClean="0">
                <a:latin typeface="Arial"/>
                <a:cs typeface="Arial"/>
              </a:rPr>
              <a:t>wide</a:t>
            </a:r>
            <a:r>
              <a:rPr lang="en-US" sz="1200" spc="-55" dirty="0" smtClean="0">
                <a:latin typeface="Arial"/>
                <a:cs typeface="Arial"/>
              </a:rPr>
              <a:t> </a:t>
            </a:r>
            <a:r>
              <a:rPr lang="en-US" sz="1200" spc="-25" dirty="0" smtClean="0">
                <a:latin typeface="Arial"/>
                <a:cs typeface="Arial"/>
              </a:rPr>
              <a:t>variety</a:t>
            </a:r>
            <a:r>
              <a:rPr lang="en-US" sz="1200" spc="-50" dirty="0" smtClean="0">
                <a:latin typeface="Arial"/>
                <a:cs typeface="Arial"/>
              </a:rPr>
              <a:t> </a:t>
            </a:r>
            <a:r>
              <a:rPr lang="en-US" sz="1200" spc="-20" dirty="0" smtClean="0">
                <a:latin typeface="Arial"/>
                <a:cs typeface="Arial"/>
              </a:rPr>
              <a:t>of</a:t>
            </a:r>
            <a:r>
              <a:rPr lang="en-US" sz="1200" spc="-25" dirty="0" smtClean="0">
                <a:latin typeface="Arial"/>
                <a:cs typeface="Arial"/>
              </a:rPr>
              <a:t> use</a:t>
            </a:r>
            <a:r>
              <a:rPr lang="en-US" sz="1200" spc="-55" dirty="0" smtClean="0">
                <a:latin typeface="Arial"/>
                <a:cs typeface="Arial"/>
              </a:rPr>
              <a:t> </a:t>
            </a:r>
            <a:r>
              <a:rPr lang="en-US" sz="1200" spc="-25" dirty="0" smtClean="0">
                <a:latin typeface="Arial"/>
                <a:cs typeface="Arial"/>
              </a:rPr>
              <a:t>cases</a:t>
            </a:r>
            <a:r>
              <a:rPr lang="en-US" sz="1200" dirty="0" smtClean="0">
                <a:latin typeface="Arial"/>
                <a:cs typeface="Arial"/>
              </a:rPr>
              <a:t> </a:t>
            </a:r>
            <a:r>
              <a:rPr lang="en-US" sz="1200" spc="-30" dirty="0" smtClean="0">
                <a:latin typeface="Arial"/>
                <a:cs typeface="Arial"/>
              </a:rPr>
              <a:t>with</a:t>
            </a:r>
            <a:r>
              <a:rPr lang="en-US" sz="1200" spc="-55" dirty="0" smtClean="0">
                <a:latin typeface="Arial"/>
                <a:cs typeface="Arial"/>
              </a:rPr>
              <a:t> </a:t>
            </a:r>
            <a:r>
              <a:rPr lang="en-US" sz="1200" spc="-10" dirty="0" smtClean="0">
                <a:latin typeface="Arial"/>
                <a:cs typeface="Arial"/>
              </a:rPr>
              <a:t>few</a:t>
            </a:r>
            <a:r>
              <a:rPr lang="en-US" sz="1200" spc="-70" dirty="0" smtClean="0">
                <a:latin typeface="Arial"/>
                <a:cs typeface="Arial"/>
              </a:rPr>
              <a:t> </a:t>
            </a:r>
            <a:r>
              <a:rPr lang="en-US" sz="1200" spc="-25" dirty="0" smtClean="0">
                <a:latin typeface="Arial"/>
                <a:cs typeface="Arial"/>
              </a:rPr>
              <a:t>lines</a:t>
            </a:r>
            <a:r>
              <a:rPr lang="en-US" sz="1200" spc="-55" dirty="0" smtClean="0">
                <a:latin typeface="Arial"/>
                <a:cs typeface="Arial"/>
              </a:rPr>
              <a:t> </a:t>
            </a:r>
            <a:r>
              <a:rPr lang="en-US" sz="1200" spc="-20" dirty="0" smtClean="0">
                <a:latin typeface="Arial"/>
                <a:cs typeface="Arial"/>
              </a:rPr>
              <a:t>of  </a:t>
            </a:r>
            <a:r>
              <a:rPr lang="en-US" sz="1200" spc="-30" dirty="0" smtClean="0">
                <a:latin typeface="Arial"/>
                <a:cs typeface="Arial"/>
              </a:rPr>
              <a:t>code </a:t>
            </a:r>
            <a:r>
              <a:rPr lang="en-US" sz="1200" spc="-20" dirty="0" smtClean="0">
                <a:latin typeface="Arial"/>
                <a:cs typeface="Arial"/>
              </a:rPr>
              <a:t>and the </a:t>
            </a:r>
            <a:r>
              <a:rPr lang="en-US" sz="1200" spc="-30" dirty="0" smtClean="0">
                <a:latin typeface="Arial"/>
                <a:cs typeface="Arial"/>
              </a:rPr>
              <a:t>corresponding </a:t>
            </a:r>
            <a:r>
              <a:rPr lang="en-US" sz="1200" spc="-25" dirty="0" smtClean="0">
                <a:latin typeface="Arial"/>
                <a:cs typeface="Arial"/>
              </a:rPr>
              <a:t>increase </a:t>
            </a:r>
            <a:r>
              <a:rPr lang="en-US" sz="1200" spc="-5" dirty="0" smtClean="0">
                <a:latin typeface="Arial"/>
                <a:cs typeface="Arial"/>
              </a:rPr>
              <a:t>in </a:t>
            </a:r>
            <a:r>
              <a:rPr lang="en-US" sz="1200" spc="-30" dirty="0" smtClean="0">
                <a:latin typeface="Arial"/>
                <a:cs typeface="Arial"/>
              </a:rPr>
              <a:t>programmer</a:t>
            </a:r>
            <a:r>
              <a:rPr lang="en-US" sz="1200" spc="-204" dirty="0" smtClean="0">
                <a:latin typeface="Arial"/>
                <a:cs typeface="Arial"/>
              </a:rPr>
              <a:t> </a:t>
            </a:r>
            <a:r>
              <a:rPr lang="en-US" sz="1200" spc="-25" dirty="0" smtClean="0">
                <a:latin typeface="Arial"/>
                <a:cs typeface="Arial"/>
              </a:rPr>
              <a:t>productivity.</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7</a:t>
            </a:fld>
            <a:endParaRPr lang="fr-FR"/>
          </a:p>
        </p:txBody>
      </p:sp>
    </p:spTree>
    <p:extLst>
      <p:ext uri="{BB962C8B-B14F-4D97-AF65-F5344CB8AC3E}">
        <p14:creationId xmlns:p14="http://schemas.microsoft.com/office/powerpoint/2010/main" val="3376624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116205">
              <a:lnSpc>
                <a:spcPct val="96400"/>
              </a:lnSpc>
              <a:spcBef>
                <a:spcPts val="585"/>
              </a:spcBef>
            </a:pPr>
            <a:r>
              <a:rPr lang="en-US" sz="1200" spc="-30" dirty="0" smtClean="0">
                <a:latin typeface="Arial"/>
                <a:cs typeface="Arial"/>
              </a:rPr>
              <a:t>Additional </a:t>
            </a:r>
            <a:r>
              <a:rPr lang="en-US" sz="1200" spc="-25" dirty="0" smtClean="0">
                <a:latin typeface="Arial"/>
                <a:cs typeface="Arial"/>
              </a:rPr>
              <a:t>information </a:t>
            </a:r>
            <a:r>
              <a:rPr lang="en-US" sz="1200" spc="-30" dirty="0" smtClean="0">
                <a:latin typeface="Arial"/>
                <a:cs typeface="Arial"/>
              </a:rPr>
              <a:t>and exercises </a:t>
            </a:r>
            <a:r>
              <a:rPr lang="en-US" sz="1200" spc="-20" dirty="0" smtClean="0">
                <a:latin typeface="Arial"/>
                <a:cs typeface="Arial"/>
              </a:rPr>
              <a:t>are </a:t>
            </a:r>
            <a:r>
              <a:rPr lang="en-US" sz="1200" spc="-30" dirty="0" smtClean="0">
                <a:latin typeface="Arial"/>
                <a:cs typeface="Arial"/>
              </a:rPr>
              <a:t>available </a:t>
            </a:r>
            <a:r>
              <a:rPr lang="en-US" sz="1200" spc="-15" dirty="0" smtClean="0">
                <a:latin typeface="Arial"/>
                <a:cs typeface="Arial"/>
              </a:rPr>
              <a:t>in </a:t>
            </a:r>
            <a:r>
              <a:rPr lang="en-US" sz="1200" spc="-30" dirty="0" smtClean="0">
                <a:latin typeface="Arial"/>
                <a:cs typeface="Arial"/>
              </a:rPr>
              <a:t>the Cognitive </a:t>
            </a:r>
            <a:r>
              <a:rPr lang="en-US" sz="1200" spc="-25" dirty="0" smtClean="0">
                <a:latin typeface="Arial"/>
                <a:cs typeface="Arial"/>
              </a:rPr>
              <a:t>Class course </a:t>
            </a:r>
            <a:r>
              <a:rPr lang="en-US" sz="1200" i="1" spc="-25" dirty="0" smtClean="0">
                <a:latin typeface="Arial"/>
                <a:cs typeface="Arial"/>
              </a:rPr>
              <a:t>Spark  </a:t>
            </a:r>
            <a:r>
              <a:rPr lang="en-US" sz="1200" i="1" spc="-30" dirty="0" smtClean="0">
                <a:latin typeface="Arial"/>
                <a:cs typeface="Arial"/>
              </a:rPr>
              <a:t>Fundamentals </a:t>
            </a:r>
            <a:r>
              <a:rPr lang="en-US" sz="1200" spc="-30" dirty="0" smtClean="0">
                <a:latin typeface="Arial"/>
                <a:cs typeface="Arial"/>
              </a:rPr>
              <a:t>available </a:t>
            </a:r>
            <a:r>
              <a:rPr lang="en-US" sz="1200" spc="-20" dirty="0" smtClean="0">
                <a:latin typeface="Arial"/>
                <a:cs typeface="Arial"/>
              </a:rPr>
              <a:t>at </a:t>
            </a:r>
            <a:r>
              <a:rPr lang="en-US" sz="1200" spc="-30" dirty="0" smtClean="0">
                <a:latin typeface="Arial"/>
                <a:cs typeface="Arial"/>
              </a:rPr>
              <a:t>https://cognitiveclass.ai/learn/spark/. </a:t>
            </a:r>
            <a:r>
              <a:rPr lang="en-US" sz="1200" spc="-25" dirty="0" smtClean="0">
                <a:latin typeface="Arial"/>
                <a:cs typeface="Arial"/>
              </a:rPr>
              <a:t>That course gets into  </a:t>
            </a:r>
            <a:r>
              <a:rPr lang="en-US" sz="1200" spc="-30" dirty="0" smtClean="0">
                <a:latin typeface="Arial"/>
                <a:cs typeface="Arial"/>
              </a:rPr>
              <a:t>further </a:t>
            </a:r>
            <a:r>
              <a:rPr lang="en-US" sz="1200" spc="-25" dirty="0" smtClean="0">
                <a:latin typeface="Arial"/>
                <a:cs typeface="Arial"/>
              </a:rPr>
              <a:t>details </a:t>
            </a:r>
            <a:r>
              <a:rPr lang="en-US" sz="1200" spc="-10" dirty="0" smtClean="0">
                <a:latin typeface="Arial"/>
                <a:cs typeface="Arial"/>
              </a:rPr>
              <a:t>on </a:t>
            </a:r>
            <a:r>
              <a:rPr lang="en-US" sz="1200" spc="-25" dirty="0" smtClean="0">
                <a:latin typeface="Arial"/>
                <a:cs typeface="Arial"/>
              </a:rPr>
              <a:t>most </a:t>
            </a:r>
            <a:r>
              <a:rPr lang="en-US" sz="1200" spc="-20" dirty="0" smtClean="0">
                <a:latin typeface="Arial"/>
                <a:cs typeface="Arial"/>
              </a:rPr>
              <a:t>of </a:t>
            </a:r>
            <a:r>
              <a:rPr lang="en-US" sz="1200" spc="-15" dirty="0" smtClean="0">
                <a:latin typeface="Arial"/>
                <a:cs typeface="Arial"/>
              </a:rPr>
              <a:t>the </a:t>
            </a:r>
            <a:r>
              <a:rPr lang="en-US" sz="1200" spc="-25" dirty="0" smtClean="0">
                <a:latin typeface="Arial"/>
                <a:cs typeface="Arial"/>
              </a:rPr>
              <a:t>topics </a:t>
            </a:r>
            <a:r>
              <a:rPr lang="en-US" sz="1200" spc="-20" dirty="0" smtClean="0">
                <a:latin typeface="Arial"/>
                <a:cs typeface="Arial"/>
              </a:rPr>
              <a:t>covered </a:t>
            </a:r>
            <a:r>
              <a:rPr lang="en-US" sz="1200" spc="-25" dirty="0" smtClean="0">
                <a:latin typeface="Arial"/>
                <a:cs typeface="Arial"/>
              </a:rPr>
              <a:t>here, especially Spark </a:t>
            </a:r>
            <a:r>
              <a:rPr lang="en-US" sz="1200" spc="-30" dirty="0" smtClean="0">
                <a:latin typeface="Arial"/>
                <a:cs typeface="Arial"/>
              </a:rPr>
              <a:t>configuration,  monitoring, and</a:t>
            </a:r>
            <a:r>
              <a:rPr lang="en-US" sz="1200" spc="-40" dirty="0" smtClean="0">
                <a:latin typeface="Arial"/>
                <a:cs typeface="Arial"/>
              </a:rPr>
              <a:t> </a:t>
            </a:r>
            <a:r>
              <a:rPr lang="en-US" sz="1200" spc="-30" dirty="0" smtClean="0">
                <a:latin typeface="Arial"/>
                <a:cs typeface="Arial"/>
              </a:rPr>
              <a:t>tuning.</a:t>
            </a:r>
            <a:endParaRPr lang="en-US" sz="1200" dirty="0" smtClean="0">
              <a:latin typeface="Arial"/>
              <a:cs typeface="Arial"/>
            </a:endParaRPr>
          </a:p>
          <a:p>
            <a:pPr marL="12700" marR="43180">
              <a:lnSpc>
                <a:spcPts val="1610"/>
              </a:lnSpc>
              <a:spcBef>
                <a:spcPts val="645"/>
              </a:spcBef>
            </a:pPr>
            <a:r>
              <a:rPr lang="en-US" sz="1200" spc="-30" dirty="0" smtClean="0">
                <a:latin typeface="Arial"/>
                <a:cs typeface="Arial"/>
              </a:rPr>
              <a:t>Cognitive</a:t>
            </a:r>
            <a:r>
              <a:rPr lang="en-US" sz="1200" spc="-60" dirty="0" smtClean="0">
                <a:latin typeface="Arial"/>
                <a:cs typeface="Arial"/>
              </a:rPr>
              <a:t> </a:t>
            </a:r>
            <a:r>
              <a:rPr lang="en-US" sz="1200" spc="-20" dirty="0" smtClean="0">
                <a:latin typeface="Arial"/>
                <a:cs typeface="Arial"/>
              </a:rPr>
              <a:t>Class</a:t>
            </a:r>
            <a:r>
              <a:rPr lang="en-US" sz="1200" spc="-50" dirty="0" smtClean="0">
                <a:latin typeface="Arial"/>
                <a:cs typeface="Arial"/>
              </a:rPr>
              <a:t> </a:t>
            </a:r>
            <a:r>
              <a:rPr lang="en-US" sz="1200" spc="-20" dirty="0" smtClean="0">
                <a:latin typeface="Arial"/>
                <a:cs typeface="Arial"/>
              </a:rPr>
              <a:t>has</a:t>
            </a:r>
            <a:r>
              <a:rPr lang="en-US" sz="1200" spc="-55" dirty="0" smtClean="0">
                <a:latin typeface="Arial"/>
                <a:cs typeface="Arial"/>
              </a:rPr>
              <a:t> </a:t>
            </a:r>
            <a:r>
              <a:rPr lang="en-US" sz="1200" spc="-25" dirty="0" smtClean="0">
                <a:latin typeface="Arial"/>
                <a:cs typeface="Arial"/>
              </a:rPr>
              <a:t>been</a:t>
            </a:r>
            <a:r>
              <a:rPr lang="en-US" sz="1200" spc="-35" dirty="0" smtClean="0">
                <a:latin typeface="Arial"/>
                <a:cs typeface="Arial"/>
              </a:rPr>
              <a:t> </a:t>
            </a:r>
            <a:r>
              <a:rPr lang="en-US" sz="1200" spc="-25" dirty="0" smtClean="0">
                <a:latin typeface="Arial"/>
                <a:cs typeface="Arial"/>
              </a:rPr>
              <a:t>chosen</a:t>
            </a:r>
            <a:r>
              <a:rPr lang="en-US" sz="1200" spc="-30" dirty="0" smtClean="0">
                <a:latin typeface="Arial"/>
                <a:cs typeface="Arial"/>
              </a:rPr>
              <a:t> </a:t>
            </a:r>
            <a:r>
              <a:rPr lang="en-US" sz="1200" spc="-10" dirty="0" smtClean="0">
                <a:latin typeface="Arial"/>
                <a:cs typeface="Arial"/>
              </a:rPr>
              <a:t>by</a:t>
            </a:r>
            <a:r>
              <a:rPr lang="en-US" sz="1200" spc="-50" dirty="0" smtClean="0">
                <a:latin typeface="Arial"/>
                <a:cs typeface="Arial"/>
              </a:rPr>
              <a:t> </a:t>
            </a:r>
            <a:r>
              <a:rPr lang="en-US" sz="1200" spc="-20" dirty="0" smtClean="0">
                <a:latin typeface="Arial"/>
                <a:cs typeface="Arial"/>
              </a:rPr>
              <a:t>IBM</a:t>
            </a:r>
            <a:r>
              <a:rPr lang="en-US" sz="1200" spc="-60" dirty="0" smtClean="0">
                <a:latin typeface="Arial"/>
                <a:cs typeface="Arial"/>
              </a:rPr>
              <a:t> </a:t>
            </a:r>
            <a:r>
              <a:rPr lang="en-US" sz="1200" spc="-25" dirty="0" smtClean="0">
                <a:latin typeface="Arial"/>
                <a:cs typeface="Arial"/>
              </a:rPr>
              <a:t>as </a:t>
            </a:r>
            <a:r>
              <a:rPr lang="en-US" sz="1200" spc="-20" dirty="0" smtClean="0">
                <a:latin typeface="Arial"/>
                <a:cs typeface="Arial"/>
              </a:rPr>
              <a:t>one</a:t>
            </a:r>
            <a:r>
              <a:rPr lang="en-US" sz="1200" spc="-60" dirty="0" smtClean="0">
                <a:latin typeface="Arial"/>
                <a:cs typeface="Arial"/>
              </a:rPr>
              <a:t> </a:t>
            </a:r>
            <a:r>
              <a:rPr lang="en-US" sz="1200" spc="-20" dirty="0" smtClean="0">
                <a:latin typeface="Arial"/>
                <a:cs typeface="Arial"/>
              </a:rPr>
              <a:t>of</a:t>
            </a:r>
            <a:r>
              <a:rPr lang="en-US" sz="1200" spc="-25" dirty="0" smtClean="0">
                <a:latin typeface="Arial"/>
                <a:cs typeface="Arial"/>
              </a:rPr>
              <a:t> </a:t>
            </a:r>
            <a:r>
              <a:rPr lang="en-US" sz="1200" spc="-30" dirty="0" smtClean="0">
                <a:latin typeface="Arial"/>
                <a:cs typeface="Arial"/>
              </a:rPr>
              <a:t>the</a:t>
            </a:r>
            <a:r>
              <a:rPr lang="en-US" sz="1200" spc="-35" dirty="0" smtClean="0">
                <a:latin typeface="Arial"/>
                <a:cs typeface="Arial"/>
              </a:rPr>
              <a:t> </a:t>
            </a:r>
            <a:r>
              <a:rPr lang="en-US" sz="1200" spc="-25" dirty="0" smtClean="0">
                <a:latin typeface="Arial"/>
                <a:cs typeface="Arial"/>
              </a:rPr>
              <a:t>issuers </a:t>
            </a:r>
            <a:r>
              <a:rPr lang="en-US" sz="1200" spc="-20" dirty="0" smtClean="0">
                <a:latin typeface="Arial"/>
                <a:cs typeface="Arial"/>
              </a:rPr>
              <a:t>of</a:t>
            </a:r>
            <a:r>
              <a:rPr lang="en-US" sz="1200" spc="-55" dirty="0" smtClean="0">
                <a:latin typeface="Arial"/>
                <a:cs typeface="Arial"/>
              </a:rPr>
              <a:t> </a:t>
            </a:r>
            <a:r>
              <a:rPr lang="en-US" sz="1200" spc="-25" dirty="0" smtClean="0">
                <a:latin typeface="Arial"/>
                <a:cs typeface="Arial"/>
              </a:rPr>
              <a:t>badges</a:t>
            </a:r>
            <a:r>
              <a:rPr lang="en-US" sz="1200" spc="-20" dirty="0" smtClean="0">
                <a:latin typeface="Arial"/>
                <a:cs typeface="Arial"/>
              </a:rPr>
              <a:t> </a:t>
            </a:r>
            <a:r>
              <a:rPr lang="en-US" sz="1200" spc="-25" dirty="0" smtClean="0">
                <a:latin typeface="Arial"/>
                <a:cs typeface="Arial"/>
              </a:rPr>
              <a:t>as</a:t>
            </a:r>
            <a:r>
              <a:rPr lang="en-US" sz="1200" spc="-55" dirty="0" smtClean="0">
                <a:latin typeface="Arial"/>
                <a:cs typeface="Arial"/>
              </a:rPr>
              <a:t> </a:t>
            </a:r>
            <a:r>
              <a:rPr lang="en-US" sz="1200" spc="-20" dirty="0" smtClean="0">
                <a:latin typeface="Arial"/>
                <a:cs typeface="Arial"/>
              </a:rPr>
              <a:t>part</a:t>
            </a:r>
            <a:r>
              <a:rPr lang="en-US" sz="1200" spc="-55" dirty="0" smtClean="0">
                <a:latin typeface="Arial"/>
                <a:cs typeface="Arial"/>
              </a:rPr>
              <a:t> </a:t>
            </a:r>
            <a:r>
              <a:rPr lang="en-US" sz="1200" spc="-20" dirty="0" smtClean="0">
                <a:latin typeface="Arial"/>
                <a:cs typeface="Arial"/>
              </a:rPr>
              <a:t>of</a:t>
            </a:r>
            <a:r>
              <a:rPr lang="en-US" sz="1200" spc="-55" dirty="0" smtClean="0">
                <a:latin typeface="Arial"/>
                <a:cs typeface="Arial"/>
              </a:rPr>
              <a:t> </a:t>
            </a:r>
            <a:r>
              <a:rPr lang="en-US" sz="1200" spc="-15" dirty="0" smtClean="0">
                <a:latin typeface="Arial"/>
                <a:cs typeface="Arial"/>
              </a:rPr>
              <a:t>the  </a:t>
            </a:r>
            <a:r>
              <a:rPr lang="en-US" sz="1200" spc="-20" dirty="0" smtClean="0">
                <a:latin typeface="Arial"/>
                <a:cs typeface="Arial"/>
              </a:rPr>
              <a:t>IBM </a:t>
            </a:r>
            <a:r>
              <a:rPr lang="en-US" sz="1200" spc="-25" dirty="0" smtClean="0">
                <a:latin typeface="Arial"/>
                <a:cs typeface="Arial"/>
              </a:rPr>
              <a:t>Open </a:t>
            </a:r>
            <a:r>
              <a:rPr lang="en-US" sz="1200" spc="-20" dirty="0" smtClean="0">
                <a:latin typeface="Arial"/>
                <a:cs typeface="Arial"/>
              </a:rPr>
              <a:t>Badge</a:t>
            </a:r>
            <a:r>
              <a:rPr lang="en-US" sz="1200" spc="-140" dirty="0" smtClean="0">
                <a:latin typeface="Arial"/>
                <a:cs typeface="Arial"/>
              </a:rPr>
              <a:t> </a:t>
            </a:r>
            <a:r>
              <a:rPr lang="en-US" sz="1200" spc="-25" dirty="0" smtClean="0">
                <a:latin typeface="Arial"/>
                <a:cs typeface="Arial"/>
              </a:rPr>
              <a:t>program.</a:t>
            </a:r>
            <a:endParaRPr lang="en-US" sz="1200" dirty="0" smtClean="0">
              <a:latin typeface="Arial"/>
              <a:cs typeface="Arial"/>
            </a:endParaRPr>
          </a:p>
          <a:p>
            <a:pPr marL="12700" marR="5080">
              <a:lnSpc>
                <a:spcPct val="95900"/>
              </a:lnSpc>
              <a:spcBef>
                <a:spcPts val="555"/>
              </a:spcBef>
            </a:pPr>
            <a:r>
              <a:rPr lang="en-US" sz="1200" spc="-30" dirty="0" smtClean="0">
                <a:latin typeface="Arial"/>
                <a:cs typeface="Arial"/>
              </a:rPr>
              <a:t>Cognitive </a:t>
            </a:r>
            <a:r>
              <a:rPr lang="en-US" sz="1200" spc="-20" dirty="0" smtClean="0">
                <a:latin typeface="Arial"/>
                <a:cs typeface="Arial"/>
              </a:rPr>
              <a:t>Class </a:t>
            </a:r>
            <a:r>
              <a:rPr lang="en-US" sz="1200" spc="-30" dirty="0" smtClean="0">
                <a:latin typeface="Arial"/>
                <a:cs typeface="Arial"/>
              </a:rPr>
              <a:t>leverages the services </a:t>
            </a:r>
            <a:r>
              <a:rPr lang="en-US" sz="1200" spc="-10" dirty="0" smtClean="0">
                <a:latin typeface="Arial"/>
                <a:cs typeface="Arial"/>
              </a:rPr>
              <a:t>of </a:t>
            </a:r>
            <a:r>
              <a:rPr lang="en-US" sz="1200" spc="-30" dirty="0" smtClean="0">
                <a:latin typeface="Arial"/>
                <a:cs typeface="Arial"/>
              </a:rPr>
              <a:t>Pearson </a:t>
            </a:r>
            <a:r>
              <a:rPr lang="en-US" sz="1200" spc="-20" dirty="0" smtClean="0">
                <a:latin typeface="Arial"/>
                <a:cs typeface="Arial"/>
              </a:rPr>
              <a:t>VUE </a:t>
            </a:r>
            <a:r>
              <a:rPr lang="en-US" sz="1200" spc="-25" dirty="0" smtClean="0">
                <a:latin typeface="Arial"/>
                <a:cs typeface="Arial"/>
              </a:rPr>
              <a:t>Acclaim </a:t>
            </a:r>
            <a:r>
              <a:rPr lang="en-US" sz="1200" spc="-20" dirty="0" smtClean="0">
                <a:latin typeface="Arial"/>
                <a:cs typeface="Arial"/>
              </a:rPr>
              <a:t>to </a:t>
            </a:r>
            <a:r>
              <a:rPr lang="en-US" sz="1200" spc="-25" dirty="0" smtClean="0">
                <a:latin typeface="Arial"/>
                <a:cs typeface="Arial"/>
              </a:rPr>
              <a:t>assist </a:t>
            </a:r>
            <a:r>
              <a:rPr lang="en-US" sz="1200" spc="-15" dirty="0" smtClean="0">
                <a:latin typeface="Arial"/>
                <a:cs typeface="Arial"/>
              </a:rPr>
              <a:t>in </a:t>
            </a:r>
            <a:r>
              <a:rPr lang="en-US" sz="1200" spc="-20" dirty="0" smtClean="0">
                <a:latin typeface="Arial"/>
                <a:cs typeface="Arial"/>
              </a:rPr>
              <a:t>the  </a:t>
            </a:r>
            <a:r>
              <a:rPr lang="en-US" sz="1200" spc="-30" dirty="0" smtClean="0">
                <a:latin typeface="Arial"/>
                <a:cs typeface="Arial"/>
              </a:rPr>
              <a:t>administration </a:t>
            </a:r>
            <a:r>
              <a:rPr lang="en-US" sz="1200" spc="-20" dirty="0" smtClean="0">
                <a:latin typeface="Arial"/>
                <a:cs typeface="Arial"/>
              </a:rPr>
              <a:t>of </a:t>
            </a:r>
            <a:r>
              <a:rPr lang="en-US" sz="1200" spc="-30" dirty="0" smtClean="0">
                <a:latin typeface="Arial"/>
                <a:cs typeface="Arial"/>
              </a:rPr>
              <a:t>the </a:t>
            </a:r>
            <a:r>
              <a:rPr lang="en-US" sz="1200" spc="-15" dirty="0" smtClean="0">
                <a:latin typeface="Arial"/>
                <a:cs typeface="Arial"/>
              </a:rPr>
              <a:t>IBM </a:t>
            </a:r>
            <a:r>
              <a:rPr lang="en-US" sz="1200" spc="-25" dirty="0" smtClean="0">
                <a:latin typeface="Arial"/>
                <a:cs typeface="Arial"/>
              </a:rPr>
              <a:t>Open Badge program. </a:t>
            </a:r>
            <a:r>
              <a:rPr lang="en-US" sz="1200" spc="-5" dirty="0" smtClean="0">
                <a:latin typeface="Arial"/>
                <a:cs typeface="Arial"/>
              </a:rPr>
              <a:t>By</a:t>
            </a:r>
            <a:r>
              <a:rPr lang="en-US" sz="1200" spc="-285" dirty="0" smtClean="0">
                <a:latin typeface="Arial"/>
                <a:cs typeface="Arial"/>
              </a:rPr>
              <a:t> </a:t>
            </a:r>
            <a:r>
              <a:rPr lang="en-US" sz="1200" spc="-25" dirty="0" smtClean="0">
                <a:latin typeface="Arial"/>
                <a:cs typeface="Arial"/>
              </a:rPr>
              <a:t>enrolling </a:t>
            </a:r>
            <a:r>
              <a:rPr lang="en-US" sz="1200" spc="-20" dirty="0" smtClean="0">
                <a:latin typeface="Arial"/>
                <a:cs typeface="Arial"/>
              </a:rPr>
              <a:t>into </a:t>
            </a:r>
            <a:r>
              <a:rPr lang="en-US" sz="1200" spc="-25" dirty="0" smtClean="0">
                <a:latin typeface="Arial"/>
                <a:cs typeface="Arial"/>
              </a:rPr>
              <a:t>this course, you </a:t>
            </a:r>
            <a:r>
              <a:rPr lang="en-US" sz="1200" spc="-30" dirty="0" smtClean="0">
                <a:latin typeface="Arial"/>
                <a:cs typeface="Arial"/>
              </a:rPr>
              <a:t>agree  </a:t>
            </a:r>
            <a:r>
              <a:rPr lang="en-US" sz="1200" spc="-20" dirty="0" smtClean="0">
                <a:latin typeface="Arial"/>
                <a:cs typeface="Arial"/>
              </a:rPr>
              <a:t>to </a:t>
            </a:r>
            <a:r>
              <a:rPr lang="en-US" sz="1200" spc="-30" dirty="0" smtClean="0">
                <a:latin typeface="Arial"/>
                <a:cs typeface="Arial"/>
              </a:rPr>
              <a:t>Cognitive </a:t>
            </a:r>
            <a:r>
              <a:rPr lang="en-US" sz="1200" spc="-25" dirty="0" smtClean="0">
                <a:latin typeface="Arial"/>
                <a:cs typeface="Arial"/>
              </a:rPr>
              <a:t>Class </a:t>
            </a:r>
            <a:r>
              <a:rPr lang="en-US" sz="1200" spc="-30" dirty="0" smtClean="0">
                <a:latin typeface="Arial"/>
                <a:cs typeface="Arial"/>
              </a:rPr>
              <a:t>sharing your details </a:t>
            </a:r>
            <a:r>
              <a:rPr lang="en-US" sz="1200" spc="-25" dirty="0" smtClean="0">
                <a:latin typeface="Arial"/>
                <a:cs typeface="Arial"/>
              </a:rPr>
              <a:t>with Pearson </a:t>
            </a:r>
            <a:r>
              <a:rPr lang="en-US" sz="1200" spc="-20" dirty="0" smtClean="0">
                <a:latin typeface="Arial"/>
                <a:cs typeface="Arial"/>
              </a:rPr>
              <a:t>VUE </a:t>
            </a:r>
            <a:r>
              <a:rPr lang="en-US" sz="1200" spc="-25" dirty="0" smtClean="0">
                <a:latin typeface="Arial"/>
                <a:cs typeface="Arial"/>
              </a:rPr>
              <a:t>Acclaim </a:t>
            </a:r>
            <a:r>
              <a:rPr lang="en-US" sz="1200" spc="-20" dirty="0" smtClean="0">
                <a:latin typeface="Arial"/>
                <a:cs typeface="Arial"/>
              </a:rPr>
              <a:t>for the </a:t>
            </a:r>
            <a:r>
              <a:rPr lang="en-US" sz="1200" spc="-25" dirty="0" smtClean="0">
                <a:latin typeface="Arial"/>
                <a:cs typeface="Arial"/>
              </a:rPr>
              <a:t>strict </a:t>
            </a:r>
            <a:r>
              <a:rPr lang="en-US" sz="1200" spc="-10" dirty="0" smtClean="0">
                <a:latin typeface="Arial"/>
                <a:cs typeface="Arial"/>
              </a:rPr>
              <a:t>use </a:t>
            </a:r>
            <a:r>
              <a:rPr lang="en-US" sz="1200" spc="-20" dirty="0" smtClean="0">
                <a:latin typeface="Arial"/>
                <a:cs typeface="Arial"/>
              </a:rPr>
              <a:t>of  </a:t>
            </a:r>
            <a:r>
              <a:rPr lang="en-US" sz="1200" spc="-30" dirty="0" smtClean="0">
                <a:latin typeface="Arial"/>
                <a:cs typeface="Arial"/>
              </a:rPr>
              <a:t>issuing your </a:t>
            </a:r>
            <a:r>
              <a:rPr lang="en-US" sz="1200" spc="-25" dirty="0" smtClean="0">
                <a:latin typeface="Arial"/>
                <a:cs typeface="Arial"/>
              </a:rPr>
              <a:t>badge </a:t>
            </a:r>
            <a:r>
              <a:rPr lang="en-US" sz="1200" spc="-20" dirty="0" smtClean="0">
                <a:latin typeface="Arial"/>
                <a:cs typeface="Arial"/>
              </a:rPr>
              <a:t>upon </a:t>
            </a:r>
            <a:r>
              <a:rPr lang="en-US" sz="1200" spc="-25" dirty="0" smtClean="0">
                <a:latin typeface="Arial"/>
                <a:cs typeface="Arial"/>
              </a:rPr>
              <a:t>completion </a:t>
            </a:r>
            <a:r>
              <a:rPr lang="en-US" sz="1200" spc="-20" dirty="0" smtClean="0">
                <a:latin typeface="Arial"/>
                <a:cs typeface="Arial"/>
              </a:rPr>
              <a:t>of </a:t>
            </a:r>
            <a:r>
              <a:rPr lang="en-US" sz="1200" spc="-10" dirty="0" smtClean="0">
                <a:latin typeface="Arial"/>
                <a:cs typeface="Arial"/>
              </a:rPr>
              <a:t>the </a:t>
            </a:r>
            <a:r>
              <a:rPr lang="en-US" sz="1200" spc="-25" dirty="0" smtClean="0">
                <a:latin typeface="Arial"/>
                <a:cs typeface="Arial"/>
              </a:rPr>
              <a:t>badge criteria. </a:t>
            </a:r>
            <a:r>
              <a:rPr lang="en-US" sz="1200" spc="-20" smtClean="0">
                <a:latin typeface="Arial"/>
                <a:cs typeface="Arial"/>
              </a:rPr>
              <a:t>The </a:t>
            </a:r>
            <a:r>
              <a:rPr lang="en-US" sz="1200" spc="-25" smtClean="0">
                <a:latin typeface="Arial"/>
                <a:cs typeface="Arial"/>
              </a:rPr>
              <a:t>course </a:t>
            </a:r>
            <a:r>
              <a:rPr lang="en-US" sz="1200" spc="-20" smtClean="0">
                <a:latin typeface="Arial"/>
                <a:cs typeface="Arial"/>
              </a:rPr>
              <a:t>comes </a:t>
            </a:r>
            <a:r>
              <a:rPr lang="en-US" sz="1200" spc="-30" smtClean="0">
                <a:latin typeface="Arial"/>
                <a:cs typeface="Arial"/>
              </a:rPr>
              <a:t>with </a:t>
            </a:r>
            <a:r>
              <a:rPr lang="en-US" sz="1200" spc="-5" smtClean="0">
                <a:latin typeface="Arial"/>
                <a:cs typeface="Arial"/>
              </a:rPr>
              <a:t>a  </a:t>
            </a:r>
            <a:r>
              <a:rPr lang="en-US" sz="1200" spc="-30" smtClean="0">
                <a:latin typeface="Arial"/>
                <a:cs typeface="Arial"/>
              </a:rPr>
              <a:t>final</a:t>
            </a:r>
            <a:r>
              <a:rPr lang="en-US" sz="1200" spc="-50" smtClean="0">
                <a:latin typeface="Arial"/>
                <a:cs typeface="Arial"/>
              </a:rPr>
              <a:t> </a:t>
            </a:r>
            <a:r>
              <a:rPr lang="en-US" sz="1200" spc="-20" smtClean="0">
                <a:latin typeface="Arial"/>
                <a:cs typeface="Arial"/>
              </a:rPr>
              <a:t>quiz</a:t>
            </a:r>
            <a:r>
              <a:rPr lang="en-US" sz="1200" spc="-50" smtClean="0">
                <a:latin typeface="Arial"/>
                <a:cs typeface="Arial"/>
              </a:rPr>
              <a:t> </a:t>
            </a:r>
            <a:r>
              <a:rPr lang="en-US" sz="1200" spc="-25" smtClean="0">
                <a:latin typeface="Arial"/>
                <a:cs typeface="Arial"/>
              </a:rPr>
              <a:t>where</a:t>
            </a:r>
            <a:r>
              <a:rPr lang="en-US" sz="1200" spc="-55" smtClean="0">
                <a:latin typeface="Arial"/>
                <a:cs typeface="Arial"/>
              </a:rPr>
              <a:t> </a:t>
            </a:r>
            <a:r>
              <a:rPr lang="en-US" sz="1200" spc="-20" smtClean="0">
                <a:latin typeface="Arial"/>
                <a:cs typeface="Arial"/>
              </a:rPr>
              <a:t>the</a:t>
            </a:r>
            <a:r>
              <a:rPr lang="en-US" sz="1200" spc="-60" smtClean="0">
                <a:latin typeface="Arial"/>
                <a:cs typeface="Arial"/>
              </a:rPr>
              <a:t> </a:t>
            </a:r>
            <a:r>
              <a:rPr lang="en-US" sz="1200" spc="-25" smtClean="0">
                <a:latin typeface="Arial"/>
                <a:cs typeface="Arial"/>
              </a:rPr>
              <a:t>minimum</a:t>
            </a:r>
            <a:r>
              <a:rPr lang="en-US" sz="1200" spc="-30" smtClean="0">
                <a:latin typeface="Arial"/>
                <a:cs typeface="Arial"/>
              </a:rPr>
              <a:t> </a:t>
            </a:r>
            <a:r>
              <a:rPr lang="en-US" sz="1200" spc="-25" smtClean="0">
                <a:latin typeface="Arial"/>
                <a:cs typeface="Arial"/>
              </a:rPr>
              <a:t>passing</a:t>
            </a:r>
            <a:r>
              <a:rPr lang="en-US" sz="1200" spc="-60" smtClean="0">
                <a:latin typeface="Arial"/>
                <a:cs typeface="Arial"/>
              </a:rPr>
              <a:t> </a:t>
            </a:r>
            <a:r>
              <a:rPr lang="en-US" sz="1200" spc="-20" smtClean="0">
                <a:latin typeface="Arial"/>
                <a:cs typeface="Arial"/>
              </a:rPr>
              <a:t>mark</a:t>
            </a:r>
            <a:r>
              <a:rPr lang="en-US" sz="1200" spc="-25" smtClean="0">
                <a:latin typeface="Arial"/>
                <a:cs typeface="Arial"/>
              </a:rPr>
              <a:t> for</a:t>
            </a:r>
            <a:r>
              <a:rPr lang="en-US" sz="1200" spc="-60" smtClean="0">
                <a:latin typeface="Arial"/>
                <a:cs typeface="Arial"/>
              </a:rPr>
              <a:t> </a:t>
            </a:r>
            <a:r>
              <a:rPr lang="en-US" sz="1200" spc="-15" smtClean="0">
                <a:latin typeface="Arial"/>
                <a:cs typeface="Arial"/>
              </a:rPr>
              <a:t>the</a:t>
            </a:r>
            <a:r>
              <a:rPr lang="en-US" sz="1200" spc="-60" smtClean="0">
                <a:latin typeface="Arial"/>
                <a:cs typeface="Arial"/>
              </a:rPr>
              <a:t> </a:t>
            </a:r>
            <a:r>
              <a:rPr lang="en-US" sz="1200" spc="-25" smtClean="0">
                <a:latin typeface="Arial"/>
                <a:cs typeface="Arial"/>
              </a:rPr>
              <a:t>course</a:t>
            </a:r>
            <a:r>
              <a:rPr lang="en-US" sz="1200" spc="-55" smtClean="0">
                <a:latin typeface="Arial"/>
                <a:cs typeface="Arial"/>
              </a:rPr>
              <a:t> </a:t>
            </a:r>
            <a:r>
              <a:rPr lang="en-US" sz="1200" spc="-15" smtClean="0">
                <a:latin typeface="Arial"/>
                <a:cs typeface="Arial"/>
              </a:rPr>
              <a:t>is</a:t>
            </a:r>
            <a:r>
              <a:rPr lang="en-US" sz="1200" spc="-25" smtClean="0">
                <a:latin typeface="Arial"/>
                <a:cs typeface="Arial"/>
              </a:rPr>
              <a:t> 60%, where</a:t>
            </a:r>
            <a:r>
              <a:rPr lang="en-US" sz="1200" spc="-60" smtClean="0">
                <a:latin typeface="Arial"/>
                <a:cs typeface="Arial"/>
              </a:rPr>
              <a:t> </a:t>
            </a:r>
            <a:r>
              <a:rPr lang="en-US" sz="1200" spc="-15" smtClean="0">
                <a:latin typeface="Arial"/>
                <a:cs typeface="Arial"/>
              </a:rPr>
              <a:t>the</a:t>
            </a:r>
            <a:r>
              <a:rPr lang="en-US" sz="1200" spc="-55" smtClean="0">
                <a:latin typeface="Arial"/>
                <a:cs typeface="Arial"/>
              </a:rPr>
              <a:t> </a:t>
            </a:r>
            <a:r>
              <a:rPr lang="en-US" sz="1200" spc="-25" smtClean="0">
                <a:latin typeface="Arial"/>
                <a:cs typeface="Arial"/>
              </a:rPr>
              <a:t>final</a:t>
            </a:r>
            <a:r>
              <a:rPr lang="en-US" sz="1200" spc="-30" smtClean="0">
                <a:latin typeface="Arial"/>
                <a:cs typeface="Arial"/>
              </a:rPr>
              <a:t> </a:t>
            </a:r>
            <a:r>
              <a:rPr lang="en-US" sz="1200" spc="-25" smtClean="0">
                <a:latin typeface="Arial"/>
                <a:cs typeface="Arial"/>
              </a:rPr>
              <a:t>test</a:t>
            </a:r>
            <a:r>
              <a:rPr lang="en-US" sz="1200" spc="-55" smtClean="0">
                <a:latin typeface="Arial"/>
                <a:cs typeface="Arial"/>
              </a:rPr>
              <a:t> </a:t>
            </a:r>
            <a:r>
              <a:rPr lang="en-US" sz="1200" spc="-15" smtClean="0">
                <a:latin typeface="Arial"/>
                <a:cs typeface="Arial"/>
              </a:rPr>
              <a:t>is  </a:t>
            </a:r>
            <a:r>
              <a:rPr lang="en-US" sz="1200" spc="-30" smtClean="0">
                <a:latin typeface="Arial"/>
                <a:cs typeface="Arial"/>
              </a:rPr>
              <a:t>worth </a:t>
            </a:r>
            <a:r>
              <a:rPr lang="en-US" sz="1200" spc="-25" smtClean="0">
                <a:latin typeface="Arial"/>
                <a:cs typeface="Arial"/>
              </a:rPr>
              <a:t>100% </a:t>
            </a:r>
            <a:r>
              <a:rPr lang="en-US" sz="1200" spc="-20" smtClean="0">
                <a:latin typeface="Arial"/>
                <a:cs typeface="Arial"/>
              </a:rPr>
              <a:t>of </a:t>
            </a:r>
            <a:r>
              <a:rPr lang="en-US" sz="1200" spc="-30" smtClean="0">
                <a:latin typeface="Arial"/>
                <a:cs typeface="Arial"/>
              </a:rPr>
              <a:t>the </a:t>
            </a:r>
            <a:r>
              <a:rPr lang="en-US" sz="1200" spc="-25" smtClean="0">
                <a:latin typeface="Arial"/>
                <a:cs typeface="Arial"/>
              </a:rPr>
              <a:t>course</a:t>
            </a:r>
            <a:r>
              <a:rPr lang="en-US" sz="1200" spc="-80" smtClean="0">
                <a:latin typeface="Arial"/>
                <a:cs typeface="Arial"/>
              </a:rPr>
              <a:t> </a:t>
            </a:r>
            <a:r>
              <a:rPr lang="en-US" sz="1200" spc="-20" smtClean="0">
                <a:latin typeface="Arial"/>
                <a:cs typeface="Arial"/>
              </a:rPr>
              <a:t>mark.</a:t>
            </a:r>
            <a:endParaRPr lang="en-US" sz="1200" smtClean="0">
              <a:latin typeface="Arial"/>
              <a:cs typeface="Arial"/>
            </a:endParaRPr>
          </a:p>
          <a:p>
            <a:endParaRPr lang="fr-FR"/>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54</a:t>
            </a:fld>
            <a:endParaRPr lang="fr-FR"/>
          </a:p>
        </p:txBody>
      </p:sp>
    </p:spTree>
    <p:extLst>
      <p:ext uri="{BB962C8B-B14F-4D97-AF65-F5344CB8AC3E}">
        <p14:creationId xmlns:p14="http://schemas.microsoft.com/office/powerpoint/2010/main" val="256466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68960">
              <a:lnSpc>
                <a:spcPts val="1610"/>
              </a:lnSpc>
              <a:spcBef>
                <a:spcPts val="660"/>
              </a:spcBef>
            </a:pPr>
            <a:r>
              <a:rPr lang="en-US" sz="1200" spc="-30" dirty="0" smtClean="0">
                <a:latin typeface="Arial"/>
                <a:cs typeface="Arial"/>
              </a:rPr>
              <a:t>Looking </a:t>
            </a:r>
            <a:r>
              <a:rPr lang="en-US" sz="1200" spc="-20" dirty="0" smtClean="0">
                <a:latin typeface="Arial"/>
                <a:cs typeface="Arial"/>
              </a:rPr>
              <a:t>at</a:t>
            </a:r>
            <a:r>
              <a:rPr lang="en-US" sz="1200" spc="-50" dirty="0" smtClean="0">
                <a:latin typeface="Arial"/>
                <a:cs typeface="Arial"/>
              </a:rPr>
              <a:t> </a:t>
            </a:r>
            <a:r>
              <a:rPr lang="en-US" sz="1200" spc="-20" dirty="0" smtClean="0">
                <a:latin typeface="Arial"/>
                <a:cs typeface="Arial"/>
              </a:rPr>
              <a:t>the</a:t>
            </a:r>
            <a:r>
              <a:rPr lang="en-US" sz="1200" spc="-50" dirty="0" smtClean="0">
                <a:latin typeface="Arial"/>
                <a:cs typeface="Arial"/>
              </a:rPr>
              <a:t> </a:t>
            </a:r>
            <a:r>
              <a:rPr lang="en-US" sz="1200" spc="-25" dirty="0" smtClean="0">
                <a:latin typeface="Arial"/>
                <a:cs typeface="Arial"/>
              </a:rPr>
              <a:t>core</a:t>
            </a:r>
            <a:r>
              <a:rPr lang="en-US" sz="1200" spc="-30" dirty="0" smtClean="0">
                <a:latin typeface="Arial"/>
                <a:cs typeface="Arial"/>
              </a:rPr>
              <a:t> </a:t>
            </a:r>
            <a:r>
              <a:rPr lang="en-US" sz="1200" spc="-20" dirty="0" smtClean="0">
                <a:latin typeface="Arial"/>
                <a:cs typeface="Arial"/>
              </a:rPr>
              <a:t>of</a:t>
            </a:r>
            <a:r>
              <a:rPr lang="en-US" sz="1200" spc="-45" dirty="0" smtClean="0">
                <a:latin typeface="Arial"/>
                <a:cs typeface="Arial"/>
              </a:rPr>
              <a:t> </a:t>
            </a:r>
            <a:r>
              <a:rPr lang="en-US" sz="1200" spc="-20" dirty="0" smtClean="0">
                <a:latin typeface="Arial"/>
                <a:cs typeface="Arial"/>
              </a:rPr>
              <a:t>Spark,</a:t>
            </a:r>
            <a:r>
              <a:rPr lang="en-US" sz="1200" spc="-50" dirty="0" smtClean="0">
                <a:latin typeface="Arial"/>
                <a:cs typeface="Arial"/>
              </a:rPr>
              <a:t> </a:t>
            </a:r>
            <a:r>
              <a:rPr lang="en-US" sz="1200" spc="-20" dirty="0" smtClean="0">
                <a:latin typeface="Arial"/>
                <a:cs typeface="Arial"/>
              </a:rPr>
              <a:t>Spark's</a:t>
            </a:r>
            <a:r>
              <a:rPr lang="en-US" sz="1200" spc="-50" dirty="0" smtClean="0">
                <a:latin typeface="Arial"/>
                <a:cs typeface="Arial"/>
              </a:rPr>
              <a:t> </a:t>
            </a:r>
            <a:r>
              <a:rPr lang="en-US" sz="1200" spc="-25" dirty="0" smtClean="0">
                <a:latin typeface="Arial"/>
                <a:cs typeface="Arial"/>
              </a:rPr>
              <a:t>primary</a:t>
            </a:r>
            <a:r>
              <a:rPr lang="en-US" sz="1200" spc="-70" dirty="0" smtClean="0">
                <a:latin typeface="Arial"/>
                <a:cs typeface="Arial"/>
              </a:rPr>
              <a:t> </a:t>
            </a:r>
            <a:r>
              <a:rPr lang="en-US" sz="1200" spc="-25" dirty="0" smtClean="0">
                <a:latin typeface="Arial"/>
                <a:cs typeface="Arial"/>
              </a:rPr>
              <a:t>core</a:t>
            </a:r>
            <a:r>
              <a:rPr lang="en-US" sz="1200" spc="-55" dirty="0" smtClean="0">
                <a:latin typeface="Arial"/>
                <a:cs typeface="Arial"/>
              </a:rPr>
              <a:t> </a:t>
            </a:r>
            <a:r>
              <a:rPr lang="en-US" sz="1200" spc="-25" dirty="0" smtClean="0">
                <a:latin typeface="Arial"/>
                <a:cs typeface="Arial"/>
              </a:rPr>
              <a:t>abstraction</a:t>
            </a:r>
            <a:r>
              <a:rPr lang="en-US" sz="1200" spc="-55" dirty="0" smtClean="0">
                <a:latin typeface="Arial"/>
                <a:cs typeface="Arial"/>
              </a:rPr>
              <a:t> </a:t>
            </a:r>
            <a:r>
              <a:rPr lang="en-US" sz="1200" spc="-15" dirty="0" smtClean="0">
                <a:latin typeface="Arial"/>
                <a:cs typeface="Arial"/>
              </a:rPr>
              <a:t>is</a:t>
            </a:r>
            <a:r>
              <a:rPr lang="en-US" sz="1200" spc="-45" dirty="0" smtClean="0">
                <a:latin typeface="Arial"/>
                <a:cs typeface="Arial"/>
              </a:rPr>
              <a:t> </a:t>
            </a:r>
            <a:r>
              <a:rPr lang="en-US" sz="1200" spc="-25" dirty="0" smtClean="0">
                <a:latin typeface="Arial"/>
                <a:cs typeface="Arial"/>
              </a:rPr>
              <a:t>called</a:t>
            </a:r>
            <a:r>
              <a:rPr lang="en-US" sz="1200" spc="-30" dirty="0" smtClean="0">
                <a:latin typeface="Arial"/>
                <a:cs typeface="Arial"/>
              </a:rPr>
              <a:t> Resilient  Distributed </a:t>
            </a:r>
            <a:r>
              <a:rPr lang="en-US" sz="1200" spc="-25" dirty="0" smtClean="0">
                <a:latin typeface="Arial"/>
                <a:cs typeface="Arial"/>
              </a:rPr>
              <a:t>Dataset</a:t>
            </a:r>
            <a:r>
              <a:rPr lang="en-US" sz="1200" spc="-40" dirty="0" smtClean="0">
                <a:latin typeface="Arial"/>
                <a:cs typeface="Arial"/>
              </a:rPr>
              <a:t> </a:t>
            </a:r>
            <a:r>
              <a:rPr lang="en-US" sz="1200" spc="-25" dirty="0" smtClean="0">
                <a:latin typeface="Arial"/>
                <a:cs typeface="Arial"/>
              </a:rPr>
              <a:t>(RDD).</a:t>
            </a:r>
            <a:endParaRPr lang="en-US" sz="1200" dirty="0" smtClean="0">
              <a:latin typeface="Arial"/>
              <a:cs typeface="Arial"/>
            </a:endParaRPr>
          </a:p>
          <a:p>
            <a:pPr marL="12700" marR="5080">
              <a:lnSpc>
                <a:spcPts val="1610"/>
              </a:lnSpc>
              <a:spcBef>
                <a:spcPts val="600"/>
              </a:spcBef>
            </a:pPr>
            <a:r>
              <a:rPr lang="en-US" sz="1200" spc="-25" dirty="0" smtClean="0">
                <a:latin typeface="Arial"/>
                <a:cs typeface="Arial"/>
              </a:rPr>
              <a:t>RDD </a:t>
            </a:r>
            <a:r>
              <a:rPr lang="en-US" sz="1200" spc="-30" dirty="0" smtClean="0">
                <a:latin typeface="Arial"/>
                <a:cs typeface="Arial"/>
              </a:rPr>
              <a:t>essentially </a:t>
            </a:r>
            <a:r>
              <a:rPr lang="en-US" sz="1200" spc="-15" dirty="0" smtClean="0">
                <a:latin typeface="Arial"/>
                <a:cs typeface="Arial"/>
              </a:rPr>
              <a:t>is </a:t>
            </a:r>
            <a:r>
              <a:rPr lang="en-US" sz="1200" spc="-25" dirty="0" smtClean="0">
                <a:latin typeface="Arial"/>
                <a:cs typeface="Arial"/>
              </a:rPr>
              <a:t>just </a:t>
            </a:r>
            <a:r>
              <a:rPr lang="en-US" sz="1200" spc="-5" dirty="0" smtClean="0">
                <a:latin typeface="Arial"/>
                <a:cs typeface="Arial"/>
              </a:rPr>
              <a:t>a </a:t>
            </a:r>
            <a:r>
              <a:rPr lang="en-US" sz="1200" spc="-25" dirty="0" smtClean="0">
                <a:latin typeface="Arial"/>
                <a:cs typeface="Arial"/>
              </a:rPr>
              <a:t>distributed </a:t>
            </a:r>
            <a:r>
              <a:rPr lang="en-US" sz="1200" spc="-30" dirty="0" smtClean="0">
                <a:latin typeface="Arial"/>
                <a:cs typeface="Arial"/>
              </a:rPr>
              <a:t>collection </a:t>
            </a:r>
            <a:r>
              <a:rPr lang="en-US" sz="1200" spc="-20" dirty="0" smtClean="0">
                <a:latin typeface="Arial"/>
                <a:cs typeface="Arial"/>
              </a:rPr>
              <a:t>of </a:t>
            </a:r>
            <a:r>
              <a:rPr lang="en-US" sz="1200" spc="-30" dirty="0" smtClean="0">
                <a:latin typeface="Arial"/>
                <a:cs typeface="Arial"/>
              </a:rPr>
              <a:t>elements that </a:t>
            </a:r>
            <a:r>
              <a:rPr lang="en-US" sz="1200" spc="-15" dirty="0" smtClean="0">
                <a:latin typeface="Arial"/>
                <a:cs typeface="Arial"/>
              </a:rPr>
              <a:t>is </a:t>
            </a:r>
            <a:r>
              <a:rPr lang="en-US" sz="1200" spc="-30" dirty="0" smtClean="0">
                <a:latin typeface="Arial"/>
                <a:cs typeface="Arial"/>
              </a:rPr>
              <a:t>parallelized </a:t>
            </a:r>
            <a:r>
              <a:rPr lang="en-US" sz="1200" spc="-25" dirty="0" smtClean="0">
                <a:latin typeface="Arial"/>
                <a:cs typeface="Arial"/>
              </a:rPr>
              <a:t>across the  </a:t>
            </a:r>
            <a:r>
              <a:rPr lang="en-US" sz="1200" spc="-30" dirty="0" smtClean="0">
                <a:latin typeface="Arial"/>
                <a:cs typeface="Arial"/>
              </a:rPr>
              <a:t>cluster.</a:t>
            </a:r>
            <a:endParaRPr lang="en-US" sz="1200" dirty="0" smtClean="0">
              <a:latin typeface="Arial"/>
              <a:cs typeface="Arial"/>
            </a:endParaRPr>
          </a:p>
          <a:p>
            <a:pPr marL="12700">
              <a:lnSpc>
                <a:spcPct val="100000"/>
              </a:lnSpc>
              <a:spcBef>
                <a:spcPts val="495"/>
              </a:spcBef>
            </a:pPr>
            <a:r>
              <a:rPr lang="en-US" sz="1200" spc="-30" dirty="0" smtClean="0">
                <a:latin typeface="Arial"/>
                <a:cs typeface="Arial"/>
              </a:rPr>
              <a:t>There are </a:t>
            </a:r>
            <a:r>
              <a:rPr lang="en-US" sz="1200" spc="-20" dirty="0" smtClean="0">
                <a:latin typeface="Arial"/>
                <a:cs typeface="Arial"/>
              </a:rPr>
              <a:t>two </a:t>
            </a:r>
            <a:r>
              <a:rPr lang="en-US" sz="1200" spc="-25" dirty="0" smtClean="0">
                <a:latin typeface="Arial"/>
                <a:cs typeface="Arial"/>
              </a:rPr>
              <a:t>types </a:t>
            </a:r>
            <a:r>
              <a:rPr lang="en-US" sz="1200" spc="-20" dirty="0" smtClean="0">
                <a:latin typeface="Arial"/>
                <a:cs typeface="Arial"/>
              </a:rPr>
              <a:t>of </a:t>
            </a:r>
            <a:r>
              <a:rPr lang="en-US" sz="1200" spc="-25" dirty="0" smtClean="0">
                <a:latin typeface="Arial"/>
                <a:cs typeface="Arial"/>
              </a:rPr>
              <a:t>RDD </a:t>
            </a:r>
            <a:r>
              <a:rPr lang="en-US" sz="1200" spc="-30" dirty="0" smtClean="0">
                <a:latin typeface="Arial"/>
                <a:cs typeface="Arial"/>
              </a:rPr>
              <a:t>operations: transformations </a:t>
            </a:r>
            <a:r>
              <a:rPr lang="en-US" sz="1200" spc="-20" dirty="0" smtClean="0">
                <a:latin typeface="Arial"/>
                <a:cs typeface="Arial"/>
              </a:rPr>
              <a:t>and</a:t>
            </a:r>
            <a:r>
              <a:rPr lang="en-US" sz="1200" spc="-155" dirty="0" smtClean="0">
                <a:latin typeface="Arial"/>
                <a:cs typeface="Arial"/>
              </a:rPr>
              <a:t> </a:t>
            </a:r>
            <a:r>
              <a:rPr lang="en-US" sz="1200" spc="-30" dirty="0" smtClean="0">
                <a:latin typeface="Arial"/>
                <a:cs typeface="Arial"/>
              </a:rPr>
              <a:t>actions.</a:t>
            </a:r>
            <a:endParaRPr lang="en-US" sz="1200" dirty="0" smtClean="0">
              <a:latin typeface="Arial"/>
              <a:cs typeface="Arial"/>
            </a:endParaRPr>
          </a:p>
          <a:p>
            <a:pPr marL="586105" marR="209550" indent="-344805">
              <a:lnSpc>
                <a:spcPct val="95900"/>
              </a:lnSpc>
              <a:spcBef>
                <a:spcPts val="695"/>
              </a:spcBef>
              <a:buFont typeface="Symbol"/>
              <a:buChar char=""/>
              <a:tabLst>
                <a:tab pos="586105" algn="l"/>
                <a:tab pos="586740" algn="l"/>
              </a:tabLst>
            </a:pPr>
            <a:r>
              <a:rPr lang="en-US" sz="1200" spc="-30" dirty="0" smtClean="0">
                <a:latin typeface="Arial"/>
                <a:cs typeface="Arial"/>
              </a:rPr>
              <a:t>Transformations </a:t>
            </a:r>
            <a:r>
              <a:rPr lang="en-US" sz="1200" spc="-10" dirty="0" smtClean="0">
                <a:latin typeface="Arial"/>
                <a:cs typeface="Arial"/>
              </a:rPr>
              <a:t>do </a:t>
            </a:r>
            <a:r>
              <a:rPr lang="en-US" sz="1200" spc="-20" dirty="0" smtClean="0">
                <a:latin typeface="Arial"/>
                <a:cs typeface="Arial"/>
              </a:rPr>
              <a:t>not </a:t>
            </a:r>
            <a:r>
              <a:rPr lang="en-US" sz="1200" spc="-25" dirty="0" smtClean="0">
                <a:latin typeface="Arial"/>
                <a:cs typeface="Arial"/>
              </a:rPr>
              <a:t>return </a:t>
            </a:r>
            <a:r>
              <a:rPr lang="en-US" sz="1200" spc="-5" dirty="0" smtClean="0">
                <a:latin typeface="Arial"/>
                <a:cs typeface="Arial"/>
              </a:rPr>
              <a:t>a </a:t>
            </a:r>
            <a:r>
              <a:rPr lang="en-US" sz="1200" spc="-25" dirty="0" smtClean="0">
                <a:latin typeface="Arial"/>
                <a:cs typeface="Arial"/>
              </a:rPr>
              <a:t>value. </a:t>
            </a:r>
            <a:r>
              <a:rPr lang="en-US" sz="1200" spc="-20" dirty="0" smtClean="0">
                <a:latin typeface="Arial"/>
                <a:cs typeface="Arial"/>
              </a:rPr>
              <a:t>In </a:t>
            </a:r>
            <a:r>
              <a:rPr lang="en-US" sz="1200" spc="-30" dirty="0" smtClean="0">
                <a:latin typeface="Arial"/>
                <a:cs typeface="Arial"/>
              </a:rPr>
              <a:t>fact, nothing </a:t>
            </a:r>
            <a:r>
              <a:rPr lang="en-US" sz="1200" spc="-15" dirty="0" smtClean="0">
                <a:latin typeface="Arial"/>
                <a:cs typeface="Arial"/>
              </a:rPr>
              <a:t>is </a:t>
            </a:r>
            <a:r>
              <a:rPr lang="en-US" sz="1200" spc="-30" dirty="0" smtClean="0">
                <a:latin typeface="Arial"/>
                <a:cs typeface="Arial"/>
              </a:rPr>
              <a:t>evaluated during </a:t>
            </a:r>
            <a:r>
              <a:rPr lang="en-US" sz="1200" spc="-25" dirty="0" smtClean="0">
                <a:latin typeface="Arial"/>
                <a:cs typeface="Arial"/>
              </a:rPr>
              <a:t>the  </a:t>
            </a:r>
            <a:r>
              <a:rPr lang="en-US" sz="1200" spc="-30" dirty="0" smtClean="0">
                <a:latin typeface="Arial"/>
                <a:cs typeface="Arial"/>
              </a:rPr>
              <a:t>definition </a:t>
            </a:r>
            <a:r>
              <a:rPr lang="en-US" sz="1200" spc="-20" dirty="0" smtClean="0">
                <a:latin typeface="Arial"/>
                <a:cs typeface="Arial"/>
              </a:rPr>
              <a:t>of </a:t>
            </a:r>
            <a:r>
              <a:rPr lang="en-US" sz="1200" spc="-30" dirty="0" smtClean="0">
                <a:latin typeface="Arial"/>
                <a:cs typeface="Arial"/>
              </a:rPr>
              <a:t>transformation </a:t>
            </a:r>
            <a:r>
              <a:rPr lang="en-US" sz="1200" spc="-25" dirty="0" smtClean="0">
                <a:latin typeface="Arial"/>
                <a:cs typeface="Arial"/>
              </a:rPr>
              <a:t>statements. Spark just creates </a:t>
            </a:r>
            <a:r>
              <a:rPr lang="en-US" sz="1200" spc="-30" dirty="0" smtClean="0">
                <a:latin typeface="Arial"/>
                <a:cs typeface="Arial"/>
              </a:rPr>
              <a:t>the </a:t>
            </a:r>
            <a:r>
              <a:rPr lang="en-US" sz="1200" spc="-25" dirty="0" smtClean="0">
                <a:latin typeface="Arial"/>
                <a:cs typeface="Arial"/>
              </a:rPr>
              <a:t>definition </a:t>
            </a:r>
            <a:r>
              <a:rPr lang="en-US" sz="1200" spc="-20" dirty="0" smtClean="0">
                <a:latin typeface="Arial"/>
                <a:cs typeface="Arial"/>
              </a:rPr>
              <a:t>of </a:t>
            </a:r>
            <a:r>
              <a:rPr lang="en-US" sz="1200" spc="-5" dirty="0" smtClean="0">
                <a:latin typeface="Arial"/>
                <a:cs typeface="Arial"/>
              </a:rPr>
              <a:t>a  </a:t>
            </a:r>
            <a:r>
              <a:rPr lang="en-US" sz="1200" spc="-30" dirty="0" smtClean="0">
                <a:latin typeface="Arial"/>
                <a:cs typeface="Arial"/>
              </a:rPr>
              <a:t>transformation that will </a:t>
            </a:r>
            <a:r>
              <a:rPr lang="en-US" sz="1200" spc="-25" dirty="0" smtClean="0">
                <a:latin typeface="Arial"/>
                <a:cs typeface="Arial"/>
              </a:rPr>
              <a:t>be evaluated </a:t>
            </a:r>
            <a:r>
              <a:rPr lang="en-US" sz="1200" spc="-20" dirty="0" smtClean="0">
                <a:latin typeface="Arial"/>
                <a:cs typeface="Arial"/>
              </a:rPr>
              <a:t>later at </a:t>
            </a:r>
            <a:r>
              <a:rPr lang="en-US" sz="1200" spc="-30" dirty="0" smtClean="0">
                <a:latin typeface="Arial"/>
                <a:cs typeface="Arial"/>
              </a:rPr>
              <a:t>runtime. </a:t>
            </a:r>
            <a:r>
              <a:rPr lang="en-US" sz="1200" spc="-25" dirty="0" smtClean="0">
                <a:latin typeface="Arial"/>
                <a:cs typeface="Arial"/>
              </a:rPr>
              <a:t>This </a:t>
            </a:r>
            <a:r>
              <a:rPr lang="en-US" sz="1200" spc="-15" dirty="0" smtClean="0">
                <a:latin typeface="Arial"/>
                <a:cs typeface="Arial"/>
              </a:rPr>
              <a:t>is </a:t>
            </a:r>
            <a:r>
              <a:rPr lang="en-US" sz="1200" spc="-25" dirty="0" smtClean="0">
                <a:latin typeface="Arial"/>
                <a:cs typeface="Arial"/>
              </a:rPr>
              <a:t>called </a:t>
            </a:r>
            <a:r>
              <a:rPr lang="en-US" sz="1200" spc="-20" dirty="0" smtClean="0">
                <a:latin typeface="Arial"/>
                <a:cs typeface="Arial"/>
              </a:rPr>
              <a:t>this lazy  </a:t>
            </a:r>
            <a:r>
              <a:rPr lang="en-US" sz="1200" spc="-30" dirty="0" smtClean="0">
                <a:latin typeface="Arial"/>
                <a:cs typeface="Arial"/>
              </a:rPr>
              <a:t>evaluation. </a:t>
            </a:r>
            <a:r>
              <a:rPr lang="en-US" sz="1200" spc="-20" dirty="0" smtClean="0">
                <a:latin typeface="Arial"/>
                <a:cs typeface="Arial"/>
              </a:rPr>
              <a:t>The </a:t>
            </a:r>
            <a:r>
              <a:rPr lang="en-US" sz="1200" spc="-30" dirty="0" smtClean="0">
                <a:latin typeface="Arial"/>
                <a:cs typeface="Arial"/>
              </a:rPr>
              <a:t>transformation </a:t>
            </a:r>
            <a:r>
              <a:rPr lang="en-US" sz="1200" spc="-15" dirty="0" smtClean="0">
                <a:latin typeface="Arial"/>
                <a:cs typeface="Arial"/>
              </a:rPr>
              <a:t>is </a:t>
            </a:r>
            <a:r>
              <a:rPr lang="en-US" sz="1200" spc="-25" dirty="0" smtClean="0">
                <a:latin typeface="Arial"/>
                <a:cs typeface="Arial"/>
              </a:rPr>
              <a:t>stored as </a:t>
            </a:r>
            <a:r>
              <a:rPr lang="en-US" sz="1200" spc="-5" dirty="0" smtClean="0">
                <a:latin typeface="Arial"/>
                <a:cs typeface="Arial"/>
              </a:rPr>
              <a:t>a </a:t>
            </a:r>
            <a:r>
              <a:rPr lang="en-US" sz="1200" spc="-30" dirty="0" smtClean="0">
                <a:latin typeface="Arial"/>
                <a:cs typeface="Arial"/>
              </a:rPr>
              <a:t>directed acyclic </a:t>
            </a:r>
            <a:r>
              <a:rPr lang="en-US" sz="1200" spc="-25" dirty="0" smtClean="0">
                <a:latin typeface="Arial"/>
                <a:cs typeface="Arial"/>
              </a:rPr>
              <a:t>graphs</a:t>
            </a:r>
            <a:r>
              <a:rPr lang="en-US" sz="1200" spc="-135" dirty="0" smtClean="0">
                <a:latin typeface="Arial"/>
                <a:cs typeface="Arial"/>
              </a:rPr>
              <a:t> </a:t>
            </a:r>
            <a:r>
              <a:rPr lang="en-US" sz="1200" spc="-25" dirty="0" smtClean="0">
                <a:latin typeface="Arial"/>
                <a:cs typeface="Arial"/>
              </a:rPr>
              <a:t>(DAG).</a:t>
            </a:r>
            <a:endParaRPr lang="en-US" sz="1200" dirty="0" smtClean="0">
              <a:latin typeface="Arial"/>
              <a:cs typeface="Arial"/>
            </a:endParaRPr>
          </a:p>
          <a:p>
            <a:pPr marL="586105" marR="153035" indent="-344805">
              <a:lnSpc>
                <a:spcPct val="95900"/>
              </a:lnSpc>
              <a:spcBef>
                <a:spcPts val="720"/>
              </a:spcBef>
              <a:buFont typeface="Symbol"/>
              <a:buChar char=""/>
              <a:tabLst>
                <a:tab pos="586105" algn="l"/>
                <a:tab pos="586740" algn="l"/>
              </a:tabLst>
            </a:pPr>
            <a:r>
              <a:rPr lang="en-US" sz="1200" spc="-30" dirty="0" smtClean="0">
                <a:latin typeface="Arial"/>
                <a:cs typeface="Arial"/>
              </a:rPr>
              <a:t>Actions </a:t>
            </a:r>
            <a:r>
              <a:rPr lang="en-US" sz="1200" spc="-25" dirty="0" smtClean="0">
                <a:latin typeface="Arial"/>
                <a:cs typeface="Arial"/>
              </a:rPr>
              <a:t>actually perform the </a:t>
            </a:r>
            <a:r>
              <a:rPr lang="en-US" sz="1200" spc="-30" dirty="0" smtClean="0">
                <a:latin typeface="Arial"/>
                <a:cs typeface="Arial"/>
              </a:rPr>
              <a:t>evaluation. </a:t>
            </a:r>
            <a:r>
              <a:rPr lang="en-US" sz="1200" spc="-20" dirty="0" smtClean="0">
                <a:latin typeface="Arial"/>
                <a:cs typeface="Arial"/>
              </a:rPr>
              <a:t>The </a:t>
            </a:r>
            <a:r>
              <a:rPr lang="en-US" sz="1200" spc="-25" dirty="0" smtClean="0">
                <a:latin typeface="Arial"/>
                <a:cs typeface="Arial"/>
              </a:rPr>
              <a:t>action </a:t>
            </a:r>
            <a:r>
              <a:rPr lang="en-US" sz="1200" spc="-15" dirty="0" smtClean="0">
                <a:latin typeface="Arial"/>
                <a:cs typeface="Arial"/>
              </a:rPr>
              <a:t>is </a:t>
            </a:r>
            <a:r>
              <a:rPr lang="en-US" sz="1200" spc="-25" dirty="0" smtClean="0">
                <a:latin typeface="Arial"/>
                <a:cs typeface="Arial"/>
              </a:rPr>
              <a:t>transformations </a:t>
            </a:r>
            <a:r>
              <a:rPr lang="en-US" sz="1200" spc="-20" dirty="0" smtClean="0">
                <a:latin typeface="Arial"/>
                <a:cs typeface="Arial"/>
              </a:rPr>
              <a:t>are  </a:t>
            </a:r>
            <a:r>
              <a:rPr lang="en-US" sz="1200" spc="-30" dirty="0" smtClean="0">
                <a:latin typeface="Arial"/>
                <a:cs typeface="Arial"/>
              </a:rPr>
              <a:t>performed</a:t>
            </a:r>
            <a:r>
              <a:rPr lang="en-US" sz="1200" spc="-35" dirty="0" smtClean="0">
                <a:latin typeface="Arial"/>
                <a:cs typeface="Arial"/>
              </a:rPr>
              <a:t> </a:t>
            </a:r>
            <a:r>
              <a:rPr lang="en-US" sz="1200" spc="-25" dirty="0" smtClean="0">
                <a:latin typeface="Arial"/>
                <a:cs typeface="Arial"/>
              </a:rPr>
              <a:t>along</a:t>
            </a:r>
            <a:r>
              <a:rPr lang="en-US" sz="1200" spc="-35" dirty="0" smtClean="0">
                <a:latin typeface="Arial"/>
                <a:cs typeface="Arial"/>
              </a:rPr>
              <a:t> </a:t>
            </a:r>
            <a:r>
              <a:rPr lang="en-US" sz="1200" spc="-25" dirty="0" smtClean="0">
                <a:latin typeface="Arial"/>
                <a:cs typeface="Arial"/>
              </a:rPr>
              <a:t>with</a:t>
            </a:r>
            <a:r>
              <a:rPr lang="en-US" sz="1200" spc="-65" dirty="0" smtClean="0">
                <a:latin typeface="Arial"/>
                <a:cs typeface="Arial"/>
              </a:rPr>
              <a:t> </a:t>
            </a:r>
            <a:r>
              <a:rPr lang="en-US" sz="1200" spc="-15" dirty="0" smtClean="0">
                <a:latin typeface="Arial"/>
                <a:cs typeface="Arial"/>
              </a:rPr>
              <a:t>the</a:t>
            </a:r>
            <a:r>
              <a:rPr lang="en-US" sz="1200" spc="-30" dirty="0" smtClean="0">
                <a:latin typeface="Arial"/>
                <a:cs typeface="Arial"/>
              </a:rPr>
              <a:t> work that</a:t>
            </a:r>
            <a:r>
              <a:rPr lang="en-US" sz="1200" spc="-3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25" dirty="0" smtClean="0">
                <a:latin typeface="Arial"/>
                <a:cs typeface="Arial"/>
              </a:rPr>
              <a:t>called</a:t>
            </a:r>
            <a:r>
              <a:rPr lang="en-US" sz="1200" spc="-60" dirty="0" smtClean="0">
                <a:latin typeface="Arial"/>
                <a:cs typeface="Arial"/>
              </a:rPr>
              <a:t> </a:t>
            </a:r>
            <a:r>
              <a:rPr lang="en-US" sz="1200" spc="-15" dirty="0" smtClean="0">
                <a:latin typeface="Arial"/>
                <a:cs typeface="Arial"/>
              </a:rPr>
              <a:t>for</a:t>
            </a:r>
            <a:r>
              <a:rPr lang="en-US" sz="1200" spc="-6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consume</a:t>
            </a:r>
            <a:r>
              <a:rPr lang="en-US" sz="1200" spc="-35" dirty="0" smtClean="0">
                <a:latin typeface="Arial"/>
                <a:cs typeface="Arial"/>
              </a:rPr>
              <a:t> </a:t>
            </a:r>
            <a:r>
              <a:rPr lang="en-US" sz="1200" spc="-20" dirty="0" smtClean="0">
                <a:latin typeface="Arial"/>
                <a:cs typeface="Arial"/>
              </a:rPr>
              <a:t>or</a:t>
            </a:r>
            <a:r>
              <a:rPr lang="en-US" sz="1200" spc="-35" dirty="0" smtClean="0">
                <a:latin typeface="Arial"/>
                <a:cs typeface="Arial"/>
              </a:rPr>
              <a:t> </a:t>
            </a:r>
            <a:r>
              <a:rPr lang="en-US" sz="1200" spc="-25" dirty="0" smtClean="0">
                <a:latin typeface="Arial"/>
                <a:cs typeface="Arial"/>
              </a:rPr>
              <a:t>produce</a:t>
            </a:r>
            <a:r>
              <a:rPr lang="en-US" sz="1200" spc="-55" dirty="0" smtClean="0">
                <a:latin typeface="Arial"/>
                <a:cs typeface="Arial"/>
              </a:rPr>
              <a:t> </a:t>
            </a:r>
            <a:r>
              <a:rPr lang="en-US" sz="1200" spc="-25" dirty="0" smtClean="0">
                <a:latin typeface="Arial"/>
                <a:cs typeface="Arial"/>
              </a:rPr>
              <a:t>RDDs.  </a:t>
            </a:r>
            <a:r>
              <a:rPr lang="en-US" sz="1200" spc="-30" dirty="0" smtClean="0">
                <a:latin typeface="Arial"/>
                <a:cs typeface="Arial"/>
              </a:rPr>
              <a:t>Actions return values. For </a:t>
            </a:r>
            <a:r>
              <a:rPr lang="en-US" sz="1200" spc="-25" dirty="0" smtClean="0">
                <a:latin typeface="Arial"/>
                <a:cs typeface="Arial"/>
              </a:rPr>
              <a:t>example, you can </a:t>
            </a:r>
            <a:r>
              <a:rPr lang="en-US" sz="1200" spc="-10" dirty="0" smtClean="0">
                <a:latin typeface="Arial"/>
                <a:cs typeface="Arial"/>
              </a:rPr>
              <a:t>do </a:t>
            </a:r>
            <a:r>
              <a:rPr lang="en-US" sz="1200" spc="-5" dirty="0" smtClean="0">
                <a:latin typeface="Arial"/>
                <a:cs typeface="Arial"/>
              </a:rPr>
              <a:t>a </a:t>
            </a:r>
            <a:r>
              <a:rPr lang="en-US" sz="1200" spc="-25" dirty="0" smtClean="0">
                <a:latin typeface="Arial"/>
                <a:cs typeface="Arial"/>
              </a:rPr>
              <a:t>count on </a:t>
            </a:r>
            <a:r>
              <a:rPr lang="en-US" sz="1200" spc="-5" dirty="0" smtClean="0">
                <a:latin typeface="Arial"/>
                <a:cs typeface="Arial"/>
              </a:rPr>
              <a:t>a </a:t>
            </a:r>
            <a:r>
              <a:rPr lang="en-US" sz="1200" spc="-25" dirty="0" smtClean="0">
                <a:latin typeface="Arial"/>
                <a:cs typeface="Arial"/>
              </a:rPr>
              <a:t>RDD, </a:t>
            </a:r>
            <a:r>
              <a:rPr lang="en-US" sz="1200" spc="-5" dirty="0" smtClean="0">
                <a:latin typeface="Arial"/>
                <a:cs typeface="Arial"/>
              </a:rPr>
              <a:t>to </a:t>
            </a:r>
            <a:r>
              <a:rPr lang="en-US" sz="1200" spc="-20" dirty="0" smtClean="0">
                <a:latin typeface="Arial"/>
                <a:cs typeface="Arial"/>
              </a:rPr>
              <a:t>get </a:t>
            </a:r>
            <a:r>
              <a:rPr lang="en-US" sz="1200" spc="-15" dirty="0" smtClean="0">
                <a:latin typeface="Arial"/>
                <a:cs typeface="Arial"/>
              </a:rPr>
              <a:t>the  </a:t>
            </a:r>
            <a:r>
              <a:rPr lang="en-US" sz="1200" spc="-25" dirty="0" smtClean="0">
                <a:latin typeface="Arial"/>
                <a:cs typeface="Arial"/>
              </a:rPr>
              <a:t>number </a:t>
            </a:r>
            <a:r>
              <a:rPr lang="en-US" sz="1200" spc="-20" dirty="0" smtClean="0">
                <a:latin typeface="Arial"/>
                <a:cs typeface="Arial"/>
              </a:rPr>
              <a:t>of </a:t>
            </a:r>
            <a:r>
              <a:rPr lang="en-US" sz="1200" spc="-30" dirty="0" smtClean="0">
                <a:latin typeface="Arial"/>
                <a:cs typeface="Arial"/>
              </a:rPr>
              <a:t>elements within </a:t>
            </a:r>
            <a:r>
              <a:rPr lang="en-US" sz="1200" spc="-20" dirty="0" smtClean="0">
                <a:latin typeface="Arial"/>
                <a:cs typeface="Arial"/>
              </a:rPr>
              <a:t>and that </a:t>
            </a:r>
            <a:r>
              <a:rPr lang="en-US" sz="1200" spc="-25" dirty="0" smtClean="0">
                <a:latin typeface="Arial"/>
                <a:cs typeface="Arial"/>
              </a:rPr>
              <a:t>value </a:t>
            </a:r>
            <a:r>
              <a:rPr lang="en-US" sz="1200" spc="-15" dirty="0" smtClean="0">
                <a:latin typeface="Arial"/>
                <a:cs typeface="Arial"/>
              </a:rPr>
              <a:t>is</a:t>
            </a:r>
            <a:r>
              <a:rPr lang="en-US" sz="1200" spc="-185" dirty="0" smtClean="0">
                <a:latin typeface="Arial"/>
                <a:cs typeface="Arial"/>
              </a:rPr>
              <a:t> </a:t>
            </a:r>
            <a:r>
              <a:rPr lang="en-US" sz="1200" spc="-30" dirty="0" smtClean="0">
                <a:latin typeface="Arial"/>
                <a:cs typeface="Arial"/>
              </a:rPr>
              <a:t>returned.</a:t>
            </a:r>
          </a:p>
          <a:p>
            <a:pPr marL="241300" marR="153035" indent="0">
              <a:lnSpc>
                <a:spcPct val="95900"/>
              </a:lnSpc>
              <a:spcBef>
                <a:spcPts val="720"/>
              </a:spcBef>
              <a:buFont typeface="Symbol"/>
              <a:buNone/>
              <a:tabLst>
                <a:tab pos="586105" algn="l"/>
                <a:tab pos="586740" algn="l"/>
              </a:tabLst>
            </a:pPr>
            <a:endParaRPr lang="en-US" sz="1200" spc="-30" dirty="0" smtClean="0">
              <a:latin typeface="Arial"/>
              <a:cs typeface="Arial"/>
            </a:endParaRPr>
          </a:p>
          <a:p>
            <a:pPr marL="12700" marR="215265">
              <a:lnSpc>
                <a:spcPts val="1610"/>
              </a:lnSpc>
              <a:spcBef>
                <a:spcPts val="204"/>
              </a:spcBef>
            </a:pPr>
            <a:r>
              <a:rPr lang="en-US" sz="1200" spc="-20" dirty="0" smtClean="0">
                <a:latin typeface="Arial"/>
                <a:cs typeface="Arial"/>
              </a:rPr>
              <a:t>The </a:t>
            </a:r>
            <a:r>
              <a:rPr lang="en-US" sz="1200" spc="-25" dirty="0" smtClean="0">
                <a:latin typeface="Arial"/>
                <a:cs typeface="Arial"/>
              </a:rPr>
              <a:t>fault </a:t>
            </a:r>
            <a:r>
              <a:rPr lang="en-US" sz="1200" spc="-30" dirty="0" smtClean="0">
                <a:latin typeface="Arial"/>
                <a:cs typeface="Arial"/>
              </a:rPr>
              <a:t>tolerance </a:t>
            </a:r>
            <a:r>
              <a:rPr lang="en-US" sz="1200" spc="-25" dirty="0" smtClean="0">
                <a:latin typeface="Arial"/>
                <a:cs typeface="Arial"/>
              </a:rPr>
              <a:t>aspect </a:t>
            </a:r>
            <a:r>
              <a:rPr lang="en-US" sz="1200" spc="-20" dirty="0" smtClean="0">
                <a:latin typeface="Arial"/>
                <a:cs typeface="Arial"/>
              </a:rPr>
              <a:t>of </a:t>
            </a:r>
            <a:r>
              <a:rPr lang="en-US" sz="1200" spc="-25" dirty="0" smtClean="0">
                <a:latin typeface="Arial"/>
                <a:cs typeface="Arial"/>
              </a:rPr>
              <a:t>RDDs allows </a:t>
            </a:r>
            <a:r>
              <a:rPr lang="en-US" sz="1200" spc="-30" dirty="0" smtClean="0">
                <a:latin typeface="Arial"/>
                <a:cs typeface="Arial"/>
              </a:rPr>
              <a:t>Spark </a:t>
            </a:r>
            <a:r>
              <a:rPr lang="en-US" sz="1200" spc="-20" dirty="0" smtClean="0">
                <a:latin typeface="Arial"/>
                <a:cs typeface="Arial"/>
              </a:rPr>
              <a:t>to </a:t>
            </a:r>
            <a:r>
              <a:rPr lang="en-US" sz="1200" spc="-30" dirty="0" smtClean="0">
                <a:latin typeface="Arial"/>
                <a:cs typeface="Arial"/>
              </a:rPr>
              <a:t>reconstruct </a:t>
            </a:r>
            <a:r>
              <a:rPr lang="en-US" sz="1200" spc="-25" dirty="0" smtClean="0">
                <a:latin typeface="Arial"/>
                <a:cs typeface="Arial"/>
              </a:rPr>
              <a:t>the transformations  </a:t>
            </a:r>
            <a:r>
              <a:rPr lang="en-US" sz="1200" spc="-30" dirty="0" smtClean="0">
                <a:latin typeface="Arial"/>
                <a:cs typeface="Arial"/>
              </a:rPr>
              <a:t>used </a:t>
            </a:r>
            <a:r>
              <a:rPr lang="en-US" sz="1200" spc="-20" dirty="0" smtClean="0">
                <a:latin typeface="Arial"/>
                <a:cs typeface="Arial"/>
              </a:rPr>
              <a:t>to </a:t>
            </a:r>
            <a:r>
              <a:rPr lang="en-US" sz="1200" spc="-30" dirty="0" smtClean="0">
                <a:latin typeface="Arial"/>
                <a:cs typeface="Arial"/>
              </a:rPr>
              <a:t>build the </a:t>
            </a:r>
            <a:r>
              <a:rPr lang="en-US" sz="1200" spc="-25" dirty="0" smtClean="0">
                <a:latin typeface="Arial"/>
                <a:cs typeface="Arial"/>
              </a:rPr>
              <a:t>lineage </a:t>
            </a:r>
            <a:r>
              <a:rPr lang="en-US" sz="1200" spc="-20" dirty="0" smtClean="0">
                <a:latin typeface="Arial"/>
                <a:cs typeface="Arial"/>
              </a:rPr>
              <a:t>to </a:t>
            </a:r>
            <a:r>
              <a:rPr lang="en-US" sz="1200" spc="-30" dirty="0" smtClean="0">
                <a:latin typeface="Arial"/>
                <a:cs typeface="Arial"/>
              </a:rPr>
              <a:t>get back </a:t>
            </a:r>
            <a:r>
              <a:rPr lang="en-US" sz="1200" spc="-20" dirty="0" smtClean="0">
                <a:latin typeface="Arial"/>
                <a:cs typeface="Arial"/>
              </a:rPr>
              <a:t>any </a:t>
            </a:r>
            <a:r>
              <a:rPr lang="en-US" sz="1200" spc="-25" dirty="0" smtClean="0">
                <a:latin typeface="Arial"/>
                <a:cs typeface="Arial"/>
              </a:rPr>
              <a:t>lost</a:t>
            </a:r>
            <a:r>
              <a:rPr lang="en-US" sz="1200" spc="-145" dirty="0" smtClean="0">
                <a:latin typeface="Arial"/>
                <a:cs typeface="Arial"/>
              </a:rPr>
              <a:t> </a:t>
            </a:r>
            <a:r>
              <a:rPr lang="en-US" sz="1200" spc="-25" dirty="0" smtClean="0">
                <a:latin typeface="Arial"/>
                <a:cs typeface="Arial"/>
              </a:rPr>
              <a:t>data.</a:t>
            </a:r>
            <a:endParaRPr lang="en-US" sz="1200" dirty="0" smtClean="0">
              <a:latin typeface="Arial"/>
              <a:cs typeface="Arial"/>
            </a:endParaRPr>
          </a:p>
          <a:p>
            <a:pPr marL="12700" marR="5080">
              <a:lnSpc>
                <a:spcPct val="95900"/>
              </a:lnSpc>
              <a:spcBef>
                <a:spcPts val="560"/>
              </a:spcBef>
            </a:pPr>
            <a:r>
              <a:rPr lang="en-US" sz="1200" spc="-20" dirty="0" smtClean="0">
                <a:latin typeface="Arial"/>
                <a:cs typeface="Arial"/>
              </a:rPr>
              <a:t>In the </a:t>
            </a:r>
            <a:r>
              <a:rPr lang="en-US" sz="1200" spc="-25" dirty="0" smtClean="0">
                <a:latin typeface="Arial"/>
                <a:cs typeface="Arial"/>
              </a:rPr>
              <a:t>example RDD </a:t>
            </a:r>
            <a:r>
              <a:rPr lang="en-US" sz="1200" spc="-20" dirty="0" smtClean="0">
                <a:latin typeface="Arial"/>
                <a:cs typeface="Arial"/>
              </a:rPr>
              <a:t>flow shown </a:t>
            </a:r>
            <a:r>
              <a:rPr lang="en-US" sz="1200" spc="-10" dirty="0" smtClean="0">
                <a:latin typeface="Arial"/>
                <a:cs typeface="Arial"/>
              </a:rPr>
              <a:t>on </a:t>
            </a:r>
            <a:r>
              <a:rPr lang="en-US" sz="1200" spc="-20" dirty="0" smtClean="0">
                <a:latin typeface="Arial"/>
                <a:cs typeface="Arial"/>
              </a:rPr>
              <a:t>the </a:t>
            </a:r>
            <a:r>
              <a:rPr lang="en-US" sz="1200" spc="-25" dirty="0" smtClean="0">
                <a:latin typeface="Arial"/>
                <a:cs typeface="Arial"/>
              </a:rPr>
              <a:t>slide, </a:t>
            </a:r>
            <a:r>
              <a:rPr lang="en-US" sz="1200" spc="-20" dirty="0" smtClean="0">
                <a:latin typeface="Arial"/>
                <a:cs typeface="Arial"/>
              </a:rPr>
              <a:t>the first step </a:t>
            </a:r>
            <a:r>
              <a:rPr lang="en-US" sz="1200" spc="-25" dirty="0" smtClean="0">
                <a:latin typeface="Arial"/>
                <a:cs typeface="Arial"/>
              </a:rPr>
              <a:t>loads </a:t>
            </a:r>
            <a:r>
              <a:rPr lang="en-US" sz="1200" spc="-20" dirty="0" smtClean="0">
                <a:latin typeface="Arial"/>
                <a:cs typeface="Arial"/>
              </a:rPr>
              <a:t>the </a:t>
            </a:r>
            <a:r>
              <a:rPr lang="en-US" sz="1200" spc="-25" dirty="0" smtClean="0">
                <a:latin typeface="Arial"/>
                <a:cs typeface="Arial"/>
              </a:rPr>
              <a:t>dataset from  </a:t>
            </a:r>
            <a:r>
              <a:rPr lang="en-US" sz="1200" spc="-30" dirty="0" smtClean="0">
                <a:latin typeface="Arial"/>
                <a:cs typeface="Arial"/>
              </a:rPr>
              <a:t>Hadoop. </a:t>
            </a:r>
            <a:r>
              <a:rPr lang="en-US" sz="1200" spc="-25" dirty="0" smtClean="0">
                <a:latin typeface="Arial"/>
                <a:cs typeface="Arial"/>
              </a:rPr>
              <a:t>Successive steps </a:t>
            </a:r>
            <a:r>
              <a:rPr lang="en-US" sz="1200" spc="-20" dirty="0" smtClean="0">
                <a:latin typeface="Arial"/>
                <a:cs typeface="Arial"/>
              </a:rPr>
              <a:t>apply </a:t>
            </a:r>
            <a:r>
              <a:rPr lang="en-US" sz="1200" spc="-30" dirty="0" smtClean="0">
                <a:latin typeface="Arial"/>
                <a:cs typeface="Arial"/>
              </a:rPr>
              <a:t>transformations </a:t>
            </a:r>
            <a:r>
              <a:rPr lang="en-US" sz="1200" spc="-10" dirty="0" smtClean="0">
                <a:latin typeface="Arial"/>
                <a:cs typeface="Arial"/>
              </a:rPr>
              <a:t>on </a:t>
            </a:r>
            <a:r>
              <a:rPr lang="en-US" sz="1200" spc="-20" dirty="0" smtClean="0">
                <a:latin typeface="Arial"/>
                <a:cs typeface="Arial"/>
              </a:rPr>
              <a:t>this </a:t>
            </a:r>
            <a:r>
              <a:rPr lang="en-US" sz="1200" spc="-25" dirty="0" smtClean="0">
                <a:latin typeface="Arial"/>
                <a:cs typeface="Arial"/>
              </a:rPr>
              <a:t>data </a:t>
            </a:r>
            <a:r>
              <a:rPr lang="en-US" sz="1200" spc="-20" dirty="0" smtClean="0">
                <a:latin typeface="Arial"/>
                <a:cs typeface="Arial"/>
              </a:rPr>
              <a:t>such </a:t>
            </a:r>
            <a:r>
              <a:rPr lang="en-US" sz="1200" spc="-25" dirty="0" smtClean="0">
                <a:latin typeface="Arial"/>
                <a:cs typeface="Arial"/>
              </a:rPr>
              <a:t>as filter, </a:t>
            </a:r>
            <a:r>
              <a:rPr lang="en-US" sz="1200" spc="-20" dirty="0" smtClean="0">
                <a:latin typeface="Arial"/>
                <a:cs typeface="Arial"/>
              </a:rPr>
              <a:t>map, or  </a:t>
            </a:r>
            <a:r>
              <a:rPr lang="en-US" sz="1200" spc="-30" dirty="0" smtClean="0">
                <a:latin typeface="Arial"/>
                <a:cs typeface="Arial"/>
              </a:rPr>
              <a:t>reduce. </a:t>
            </a:r>
            <a:r>
              <a:rPr lang="en-US" sz="1200" spc="-25" dirty="0" smtClean="0">
                <a:latin typeface="Arial"/>
                <a:cs typeface="Arial"/>
              </a:rPr>
              <a:t>Nothing actually </a:t>
            </a:r>
            <a:r>
              <a:rPr lang="en-US" sz="1200" spc="-30" dirty="0" smtClean="0">
                <a:latin typeface="Arial"/>
                <a:cs typeface="Arial"/>
              </a:rPr>
              <a:t>happens </a:t>
            </a:r>
            <a:r>
              <a:rPr lang="en-US" sz="1200" spc="-25" dirty="0" smtClean="0">
                <a:latin typeface="Arial"/>
                <a:cs typeface="Arial"/>
              </a:rPr>
              <a:t>until </a:t>
            </a:r>
            <a:r>
              <a:rPr lang="en-US" sz="1200" spc="-10" dirty="0" smtClean="0">
                <a:latin typeface="Arial"/>
                <a:cs typeface="Arial"/>
              </a:rPr>
              <a:t>an </a:t>
            </a:r>
            <a:r>
              <a:rPr lang="en-US" sz="1200" spc="-25" dirty="0" smtClean="0">
                <a:latin typeface="Arial"/>
                <a:cs typeface="Arial"/>
              </a:rPr>
              <a:t>action </a:t>
            </a:r>
            <a:r>
              <a:rPr lang="en-US" sz="1200" spc="-15" dirty="0" smtClean="0">
                <a:latin typeface="Arial"/>
                <a:cs typeface="Arial"/>
              </a:rPr>
              <a:t>is </a:t>
            </a:r>
            <a:r>
              <a:rPr lang="en-US" sz="1200" spc="-25" dirty="0" smtClean="0">
                <a:latin typeface="Arial"/>
                <a:cs typeface="Arial"/>
              </a:rPr>
              <a:t>called. </a:t>
            </a:r>
            <a:r>
              <a:rPr lang="en-US" sz="1200" spc="-20" dirty="0" smtClean="0">
                <a:latin typeface="Arial"/>
                <a:cs typeface="Arial"/>
              </a:rPr>
              <a:t>The </a:t>
            </a:r>
            <a:r>
              <a:rPr lang="en-US" sz="1200" spc="-15" dirty="0" smtClean="0">
                <a:latin typeface="Arial"/>
                <a:cs typeface="Arial"/>
              </a:rPr>
              <a:t>DAG is </a:t>
            </a:r>
            <a:r>
              <a:rPr lang="en-US" sz="1200" spc="-20" dirty="0" smtClean="0">
                <a:latin typeface="Arial"/>
                <a:cs typeface="Arial"/>
              </a:rPr>
              <a:t>just </a:t>
            </a:r>
            <a:r>
              <a:rPr lang="en-US" sz="1200" spc="-25" dirty="0" smtClean="0">
                <a:latin typeface="Arial"/>
                <a:cs typeface="Arial"/>
              </a:rPr>
              <a:t>updated  </a:t>
            </a:r>
            <a:r>
              <a:rPr lang="en-US" sz="1200" spc="-30" dirty="0" smtClean="0">
                <a:latin typeface="Arial"/>
                <a:cs typeface="Arial"/>
              </a:rPr>
              <a:t>each </a:t>
            </a:r>
            <a:r>
              <a:rPr lang="en-US" sz="1200" spc="-25" dirty="0" smtClean="0">
                <a:latin typeface="Arial"/>
                <a:cs typeface="Arial"/>
              </a:rPr>
              <a:t>time until an action </a:t>
            </a:r>
            <a:r>
              <a:rPr lang="en-US" sz="1200" spc="-15" dirty="0" smtClean="0">
                <a:latin typeface="Arial"/>
                <a:cs typeface="Arial"/>
              </a:rPr>
              <a:t>is </a:t>
            </a:r>
            <a:r>
              <a:rPr lang="en-US" sz="1200" spc="-25" dirty="0" smtClean="0">
                <a:latin typeface="Arial"/>
                <a:cs typeface="Arial"/>
              </a:rPr>
              <a:t>called. This provides fault </a:t>
            </a:r>
            <a:r>
              <a:rPr lang="en-US" sz="1200" spc="-30" dirty="0" smtClean="0">
                <a:latin typeface="Arial"/>
                <a:cs typeface="Arial"/>
              </a:rPr>
              <a:t>tolerance; </a:t>
            </a:r>
            <a:r>
              <a:rPr lang="en-US" sz="1200" spc="-20" dirty="0" smtClean="0">
                <a:latin typeface="Arial"/>
                <a:cs typeface="Arial"/>
              </a:rPr>
              <a:t>for </a:t>
            </a:r>
            <a:r>
              <a:rPr lang="en-US" sz="1200" spc="-25" dirty="0" smtClean="0">
                <a:latin typeface="Arial"/>
                <a:cs typeface="Arial"/>
              </a:rPr>
              <a:t>example, </a:t>
            </a:r>
            <a:r>
              <a:rPr lang="en-US" sz="1200" spc="-15" dirty="0" smtClean="0">
                <a:latin typeface="Arial"/>
                <a:cs typeface="Arial"/>
              </a:rPr>
              <a:t>if </a:t>
            </a:r>
            <a:r>
              <a:rPr lang="en-US" sz="1200" spc="-5" dirty="0" smtClean="0">
                <a:latin typeface="Arial"/>
                <a:cs typeface="Arial"/>
              </a:rPr>
              <a:t>a </a:t>
            </a:r>
            <a:r>
              <a:rPr lang="en-US" sz="1200" spc="-35" dirty="0" smtClean="0">
                <a:latin typeface="Arial"/>
                <a:cs typeface="Arial"/>
              </a:rPr>
              <a:t>node  </a:t>
            </a:r>
            <a:r>
              <a:rPr lang="en-US" sz="1200" spc="-30" dirty="0" smtClean="0">
                <a:latin typeface="Arial"/>
                <a:cs typeface="Arial"/>
              </a:rPr>
              <a:t>goes</a:t>
            </a:r>
            <a:r>
              <a:rPr lang="en-US" sz="1200" spc="-25" dirty="0" smtClean="0">
                <a:latin typeface="Arial"/>
                <a:cs typeface="Arial"/>
              </a:rPr>
              <a:t> </a:t>
            </a:r>
            <a:r>
              <a:rPr lang="en-US" sz="1200" spc="-30" dirty="0" smtClean="0">
                <a:latin typeface="Arial"/>
                <a:cs typeface="Arial"/>
              </a:rPr>
              <a:t>offline,</a:t>
            </a:r>
            <a:r>
              <a:rPr lang="en-US" sz="1200" spc="-25" dirty="0" smtClean="0">
                <a:latin typeface="Arial"/>
                <a:cs typeface="Arial"/>
              </a:rPr>
              <a:t> all</a:t>
            </a:r>
            <a:r>
              <a:rPr lang="en-US" sz="1200" spc="-45"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30" dirty="0" smtClean="0">
                <a:latin typeface="Arial"/>
                <a:cs typeface="Arial"/>
              </a:rPr>
              <a:t>needs</a:t>
            </a:r>
            <a:r>
              <a:rPr lang="en-US" sz="1200" spc="-25"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do</a:t>
            </a:r>
            <a:r>
              <a:rPr lang="en-US" sz="1200" spc="-30" dirty="0" smtClean="0">
                <a:latin typeface="Arial"/>
                <a:cs typeface="Arial"/>
              </a:rPr>
              <a:t> </a:t>
            </a:r>
            <a:r>
              <a:rPr lang="en-US" sz="1200" spc="-25" dirty="0" smtClean="0">
                <a:latin typeface="Arial"/>
                <a:cs typeface="Arial"/>
              </a:rPr>
              <a:t>when</a:t>
            </a:r>
            <a:r>
              <a:rPr lang="en-US" sz="1200" spc="-55" dirty="0" smtClean="0">
                <a:latin typeface="Arial"/>
                <a:cs typeface="Arial"/>
              </a:rPr>
              <a:t> </a:t>
            </a:r>
            <a:r>
              <a:rPr lang="en-US" sz="1200" spc="-15" dirty="0" smtClean="0">
                <a:latin typeface="Arial"/>
                <a:cs typeface="Arial"/>
              </a:rPr>
              <a:t>it</a:t>
            </a:r>
            <a:r>
              <a:rPr lang="en-US" sz="1200" spc="-55" dirty="0" smtClean="0">
                <a:latin typeface="Arial"/>
                <a:cs typeface="Arial"/>
              </a:rPr>
              <a:t> </a:t>
            </a:r>
            <a:r>
              <a:rPr lang="en-US" sz="1200" spc="-15" dirty="0" smtClean="0">
                <a:latin typeface="Arial"/>
                <a:cs typeface="Arial"/>
              </a:rPr>
              <a:t>comes</a:t>
            </a:r>
            <a:r>
              <a:rPr lang="en-US" sz="1200" spc="-50" dirty="0" smtClean="0">
                <a:latin typeface="Arial"/>
                <a:cs typeface="Arial"/>
              </a:rPr>
              <a:t> </a:t>
            </a:r>
            <a:r>
              <a:rPr lang="en-US" sz="1200" spc="-30" dirty="0" smtClean="0">
                <a:latin typeface="Arial"/>
                <a:cs typeface="Arial"/>
              </a:rPr>
              <a:t>back</a:t>
            </a:r>
            <a:r>
              <a:rPr lang="en-US" sz="1200" spc="-25" dirty="0" smtClean="0">
                <a:latin typeface="Arial"/>
                <a:cs typeface="Arial"/>
              </a:rPr>
              <a:t> online</a:t>
            </a:r>
            <a:r>
              <a:rPr lang="en-US" sz="1200" spc="-55" dirty="0" smtClean="0">
                <a:latin typeface="Arial"/>
                <a:cs typeface="Arial"/>
              </a:rPr>
              <a:t> </a:t>
            </a:r>
            <a:r>
              <a:rPr lang="en-US" sz="1200" spc="-15" dirty="0" smtClean="0">
                <a:latin typeface="Arial"/>
                <a:cs typeface="Arial"/>
              </a:rPr>
              <a:t>is</a:t>
            </a:r>
            <a:r>
              <a:rPr lang="en-US" sz="1200" spc="-50" dirty="0" smtClean="0">
                <a:latin typeface="Arial"/>
                <a:cs typeface="Arial"/>
              </a:rPr>
              <a:t> </a:t>
            </a:r>
            <a:r>
              <a:rPr lang="en-US" sz="1200" spc="-5" dirty="0" smtClean="0">
                <a:latin typeface="Arial"/>
                <a:cs typeface="Arial"/>
              </a:rPr>
              <a:t>to</a:t>
            </a:r>
            <a:r>
              <a:rPr lang="en-US" sz="1200" spc="-60" dirty="0" smtClean="0">
                <a:latin typeface="Arial"/>
                <a:cs typeface="Arial"/>
              </a:rPr>
              <a:t> </a:t>
            </a:r>
            <a:r>
              <a:rPr lang="en-US" sz="1200" spc="-25" dirty="0" smtClean="0">
                <a:latin typeface="Arial"/>
                <a:cs typeface="Arial"/>
              </a:rPr>
              <a:t>re-evaluate</a:t>
            </a:r>
            <a:r>
              <a:rPr lang="en-US" sz="1200" spc="-30" dirty="0" smtClean="0">
                <a:latin typeface="Arial"/>
                <a:cs typeface="Arial"/>
              </a:rPr>
              <a:t> the</a:t>
            </a:r>
            <a:r>
              <a:rPr lang="en-US" sz="1200" spc="-35" dirty="0" smtClean="0">
                <a:latin typeface="Arial"/>
                <a:cs typeface="Arial"/>
              </a:rPr>
              <a:t> </a:t>
            </a:r>
            <a:r>
              <a:rPr lang="en-US" sz="1200" spc="-25" dirty="0" smtClean="0">
                <a:latin typeface="Arial"/>
                <a:cs typeface="Arial"/>
              </a:rPr>
              <a:t>graph</a:t>
            </a:r>
            <a:r>
              <a:rPr lang="en-US" sz="1200" spc="-55" dirty="0" smtClean="0">
                <a:latin typeface="Arial"/>
                <a:cs typeface="Arial"/>
              </a:rPr>
              <a:t> </a:t>
            </a:r>
            <a:r>
              <a:rPr lang="en-US" sz="1200" spc="-5" dirty="0" smtClean="0">
                <a:latin typeface="Arial"/>
                <a:cs typeface="Arial"/>
              </a:rPr>
              <a:t>to  </a:t>
            </a:r>
            <a:r>
              <a:rPr lang="en-US" sz="1200" spc="-25" dirty="0" smtClean="0">
                <a:latin typeface="Arial"/>
                <a:cs typeface="Arial"/>
              </a:rPr>
              <a:t>where </a:t>
            </a:r>
            <a:r>
              <a:rPr lang="en-US" sz="1200" spc="-15" dirty="0" smtClean="0">
                <a:latin typeface="Arial"/>
                <a:cs typeface="Arial"/>
              </a:rPr>
              <a:t>it </a:t>
            </a:r>
            <a:r>
              <a:rPr lang="en-US" sz="1200" spc="-20" dirty="0" smtClean="0">
                <a:latin typeface="Arial"/>
                <a:cs typeface="Arial"/>
              </a:rPr>
              <a:t>left</a:t>
            </a:r>
            <a:r>
              <a:rPr lang="en-US" sz="1200" spc="-135" dirty="0" smtClean="0">
                <a:latin typeface="Arial"/>
                <a:cs typeface="Arial"/>
              </a:rPr>
              <a:t> </a:t>
            </a:r>
            <a:r>
              <a:rPr lang="en-US" sz="1200" spc="-20" dirty="0" smtClean="0">
                <a:latin typeface="Arial"/>
                <a:cs typeface="Arial"/>
              </a:rPr>
              <a:t>off.</a:t>
            </a:r>
            <a:endParaRPr lang="en-US" sz="1200" dirty="0" smtClean="0">
              <a:latin typeface="Arial"/>
              <a:cs typeface="Arial"/>
            </a:endParaRPr>
          </a:p>
          <a:p>
            <a:pPr marL="12700" marR="410845">
              <a:lnSpc>
                <a:spcPts val="1610"/>
              </a:lnSpc>
              <a:spcBef>
                <a:spcPts val="670"/>
              </a:spcBef>
            </a:pPr>
            <a:r>
              <a:rPr lang="en-US" sz="1200" spc="-30" dirty="0" smtClean="0">
                <a:latin typeface="Arial"/>
                <a:cs typeface="Arial"/>
              </a:rPr>
              <a:t>In-memory caching </a:t>
            </a:r>
            <a:r>
              <a:rPr lang="en-US" sz="1200" spc="-15" dirty="0" smtClean="0">
                <a:latin typeface="Arial"/>
                <a:cs typeface="Arial"/>
              </a:rPr>
              <a:t>is </a:t>
            </a:r>
            <a:r>
              <a:rPr lang="en-US" sz="1200" spc="-25" dirty="0" smtClean="0">
                <a:latin typeface="Arial"/>
                <a:cs typeface="Arial"/>
              </a:rPr>
              <a:t>provided with </a:t>
            </a:r>
            <a:r>
              <a:rPr lang="en-US" sz="1200" spc="-20" dirty="0" smtClean="0">
                <a:latin typeface="Arial"/>
                <a:cs typeface="Arial"/>
              </a:rPr>
              <a:t>Spark to </a:t>
            </a:r>
            <a:r>
              <a:rPr lang="en-US" sz="1200" spc="-30" dirty="0" smtClean="0">
                <a:latin typeface="Arial"/>
                <a:cs typeface="Arial"/>
              </a:rPr>
              <a:t>enable </a:t>
            </a:r>
            <a:r>
              <a:rPr lang="en-US" sz="1200" spc="-15" dirty="0" smtClean="0">
                <a:latin typeface="Arial"/>
                <a:cs typeface="Arial"/>
              </a:rPr>
              <a:t>the </a:t>
            </a:r>
            <a:r>
              <a:rPr lang="en-US" sz="1200" spc="-30" dirty="0" smtClean="0">
                <a:latin typeface="Arial"/>
                <a:cs typeface="Arial"/>
              </a:rPr>
              <a:t>processing </a:t>
            </a:r>
            <a:r>
              <a:rPr lang="en-US" sz="1200" spc="-5" dirty="0" smtClean="0">
                <a:latin typeface="Arial"/>
                <a:cs typeface="Arial"/>
              </a:rPr>
              <a:t>to </a:t>
            </a:r>
            <a:r>
              <a:rPr lang="en-US" sz="1200" spc="-25" dirty="0" smtClean="0">
                <a:latin typeface="Arial"/>
                <a:cs typeface="Arial"/>
              </a:rPr>
              <a:t>happen</a:t>
            </a:r>
            <a:r>
              <a:rPr lang="en-US" sz="1200" spc="-275" dirty="0" smtClean="0">
                <a:latin typeface="Arial"/>
                <a:cs typeface="Arial"/>
              </a:rPr>
              <a:t> </a:t>
            </a:r>
            <a:r>
              <a:rPr lang="en-US" sz="1200" spc="-10" dirty="0" smtClean="0">
                <a:latin typeface="Arial"/>
                <a:cs typeface="Arial"/>
              </a:rPr>
              <a:t>in  </a:t>
            </a:r>
            <a:r>
              <a:rPr lang="en-US" sz="1200" spc="-25" dirty="0" smtClean="0">
                <a:latin typeface="Arial"/>
                <a:cs typeface="Arial"/>
              </a:rPr>
              <a:t>memory.</a:t>
            </a:r>
            <a:r>
              <a:rPr lang="en-US" sz="1200" spc="-35" dirty="0" smtClean="0">
                <a:latin typeface="Arial"/>
                <a:cs typeface="Arial"/>
              </a:rPr>
              <a:t> </a:t>
            </a:r>
            <a:r>
              <a:rPr lang="en-US" sz="1200" spc="-30" dirty="0" smtClean="0">
                <a:latin typeface="Arial"/>
                <a:cs typeface="Arial"/>
              </a:rPr>
              <a:t>If</a:t>
            </a:r>
            <a:r>
              <a:rPr lang="en-US" sz="1200" spc="-55"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15" dirty="0" smtClean="0">
                <a:latin typeface="Arial"/>
                <a:cs typeface="Arial"/>
              </a:rPr>
              <a:t>RDD</a:t>
            </a:r>
            <a:r>
              <a:rPr lang="en-US" sz="1200" spc="-50" dirty="0" smtClean="0">
                <a:latin typeface="Arial"/>
                <a:cs typeface="Arial"/>
              </a:rPr>
              <a:t> </a:t>
            </a:r>
            <a:r>
              <a:rPr lang="en-US" sz="1200" spc="-25" dirty="0" smtClean="0">
                <a:latin typeface="Arial"/>
                <a:cs typeface="Arial"/>
              </a:rPr>
              <a:t>does </a:t>
            </a:r>
            <a:r>
              <a:rPr lang="en-US" sz="1200" spc="-30" dirty="0" smtClean="0">
                <a:latin typeface="Arial"/>
                <a:cs typeface="Arial"/>
              </a:rPr>
              <a:t>not</a:t>
            </a:r>
            <a:r>
              <a:rPr lang="en-US" sz="1200" spc="-55" dirty="0" smtClean="0">
                <a:latin typeface="Arial"/>
                <a:cs typeface="Arial"/>
              </a:rPr>
              <a:t> </a:t>
            </a:r>
            <a:r>
              <a:rPr lang="en-US" sz="1200" spc="-15" dirty="0" smtClean="0">
                <a:latin typeface="Arial"/>
                <a:cs typeface="Arial"/>
              </a:rPr>
              <a:t>fit</a:t>
            </a:r>
            <a:r>
              <a:rPr lang="en-US" sz="1200" spc="-55" dirty="0" smtClean="0">
                <a:latin typeface="Arial"/>
                <a:cs typeface="Arial"/>
              </a:rPr>
              <a:t> </a:t>
            </a:r>
            <a:r>
              <a:rPr lang="en-US" sz="1200" spc="-15" dirty="0" smtClean="0">
                <a:latin typeface="Arial"/>
                <a:cs typeface="Arial"/>
              </a:rPr>
              <a:t>in</a:t>
            </a:r>
            <a:r>
              <a:rPr lang="en-US" sz="1200" spc="-60" dirty="0" smtClean="0">
                <a:latin typeface="Arial"/>
                <a:cs typeface="Arial"/>
              </a:rPr>
              <a:t> </a:t>
            </a:r>
            <a:r>
              <a:rPr lang="en-US" sz="1200" spc="-25" dirty="0" smtClean="0">
                <a:latin typeface="Arial"/>
                <a:cs typeface="Arial"/>
              </a:rPr>
              <a:t>memory,</a:t>
            </a:r>
            <a:r>
              <a:rPr lang="en-US" sz="1200" spc="-55" dirty="0" smtClean="0">
                <a:latin typeface="Arial"/>
                <a:cs typeface="Arial"/>
              </a:rPr>
              <a:t> </a:t>
            </a:r>
            <a:r>
              <a:rPr lang="en-US" sz="1200" spc="-15" dirty="0" smtClean="0">
                <a:latin typeface="Arial"/>
                <a:cs typeface="Arial"/>
              </a:rPr>
              <a:t>it</a:t>
            </a:r>
            <a:r>
              <a:rPr lang="en-US" sz="1200" spc="-30" dirty="0" smtClean="0">
                <a:latin typeface="Arial"/>
                <a:cs typeface="Arial"/>
              </a:rPr>
              <a:t> will</a:t>
            </a:r>
            <a:r>
              <a:rPr lang="en-US" sz="1200" spc="-50" dirty="0" smtClean="0">
                <a:latin typeface="Arial"/>
                <a:cs typeface="Arial"/>
              </a:rPr>
              <a:t> </a:t>
            </a:r>
            <a:r>
              <a:rPr lang="en-US" sz="1200" spc="-20" dirty="0" smtClean="0">
                <a:latin typeface="Arial"/>
                <a:cs typeface="Arial"/>
              </a:rPr>
              <a:t>spill</a:t>
            </a:r>
            <a:r>
              <a:rPr lang="en-US" sz="1200" spc="-50" dirty="0" smtClean="0">
                <a:latin typeface="Arial"/>
                <a:cs typeface="Arial"/>
              </a:rPr>
              <a:t> </a:t>
            </a:r>
            <a:r>
              <a:rPr lang="en-US" sz="1200" spc="-20" dirty="0" smtClean="0">
                <a:latin typeface="Arial"/>
                <a:cs typeface="Arial"/>
              </a:rPr>
              <a:t>to</a:t>
            </a:r>
            <a:r>
              <a:rPr lang="en-US" sz="1200" spc="-35" dirty="0" smtClean="0">
                <a:latin typeface="Arial"/>
                <a:cs typeface="Arial"/>
              </a:rPr>
              <a:t> </a:t>
            </a:r>
            <a:r>
              <a:rPr lang="en-US" sz="1200" spc="-20" dirty="0" smtClean="0">
                <a:latin typeface="Arial"/>
                <a:cs typeface="Arial"/>
              </a:rPr>
              <a:t>disk.</a:t>
            </a:r>
            <a:endParaRPr lang="en-US" sz="1200" dirty="0" smtClean="0">
              <a:latin typeface="Arial"/>
              <a:cs typeface="Arial"/>
            </a:endParaRPr>
          </a:p>
          <a:p>
            <a:pPr marL="241300" marR="153035" indent="0">
              <a:lnSpc>
                <a:spcPct val="95900"/>
              </a:lnSpc>
              <a:spcBef>
                <a:spcPts val="720"/>
              </a:spcBef>
              <a:buFont typeface="Symbol"/>
              <a:buNone/>
              <a:tabLst>
                <a:tab pos="586105" algn="l"/>
                <a:tab pos="586740" algn="l"/>
              </a:tabLst>
            </a:pP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8</a:t>
            </a:fld>
            <a:endParaRPr lang="fr-FR"/>
          </a:p>
        </p:txBody>
      </p:sp>
    </p:spTree>
    <p:extLst>
      <p:ext uri="{BB962C8B-B14F-4D97-AF65-F5344CB8AC3E}">
        <p14:creationId xmlns:p14="http://schemas.microsoft.com/office/powerpoint/2010/main" val="86004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34925">
              <a:lnSpc>
                <a:spcPct val="95900"/>
              </a:lnSpc>
              <a:spcBef>
                <a:spcPts val="615"/>
              </a:spcBef>
            </a:pPr>
            <a:r>
              <a:rPr lang="en-US" sz="1200" spc="-30" dirty="0" smtClean="0">
                <a:latin typeface="Arial"/>
                <a:cs typeface="Arial"/>
              </a:rPr>
              <a:t>Spark jobs </a:t>
            </a:r>
            <a:r>
              <a:rPr lang="en-US" sz="1200" spc="-15" dirty="0" smtClean="0">
                <a:latin typeface="Arial"/>
                <a:cs typeface="Arial"/>
              </a:rPr>
              <a:t>can </a:t>
            </a:r>
            <a:r>
              <a:rPr lang="en-US" sz="1200" spc="-25" dirty="0" smtClean="0">
                <a:latin typeface="Arial"/>
                <a:cs typeface="Arial"/>
              </a:rPr>
              <a:t>be written </a:t>
            </a:r>
            <a:r>
              <a:rPr lang="en-US" sz="1200" spc="-15" dirty="0" smtClean="0">
                <a:latin typeface="Arial"/>
                <a:cs typeface="Arial"/>
              </a:rPr>
              <a:t>in </a:t>
            </a:r>
            <a:r>
              <a:rPr lang="en-US" sz="1200" spc="-25" dirty="0" smtClean="0">
                <a:latin typeface="Arial"/>
                <a:cs typeface="Arial"/>
              </a:rPr>
              <a:t>Scala, </a:t>
            </a:r>
            <a:r>
              <a:rPr lang="en-US" sz="1200" spc="-20" dirty="0" smtClean="0">
                <a:latin typeface="Arial"/>
                <a:cs typeface="Arial"/>
              </a:rPr>
              <a:t>Python or </a:t>
            </a:r>
            <a:r>
              <a:rPr lang="en-US" sz="1200" spc="-25" dirty="0" smtClean="0">
                <a:latin typeface="Arial"/>
                <a:cs typeface="Arial"/>
              </a:rPr>
              <a:t>Java. Spark </a:t>
            </a:r>
            <a:r>
              <a:rPr lang="en-US" sz="1200" spc="-30" dirty="0" smtClean="0">
                <a:latin typeface="Arial"/>
                <a:cs typeface="Arial"/>
              </a:rPr>
              <a:t>shells are available </a:t>
            </a:r>
            <a:r>
              <a:rPr lang="en-US" sz="1200" spc="-25" dirty="0" smtClean="0">
                <a:latin typeface="Arial"/>
                <a:cs typeface="Arial"/>
              </a:rPr>
              <a:t>for Scala  </a:t>
            </a:r>
            <a:r>
              <a:rPr lang="en-US" sz="1200" spc="-30" dirty="0" smtClean="0">
                <a:latin typeface="Arial"/>
                <a:cs typeface="Arial"/>
              </a:rPr>
              <a:t>(spark-shell) </a:t>
            </a:r>
            <a:r>
              <a:rPr lang="en-US" sz="1200" spc="-20" dirty="0" smtClean="0">
                <a:latin typeface="Arial"/>
                <a:cs typeface="Arial"/>
              </a:rPr>
              <a:t>and </a:t>
            </a:r>
            <a:r>
              <a:rPr lang="en-US" sz="1200" spc="-25" dirty="0" smtClean="0">
                <a:latin typeface="Arial"/>
                <a:cs typeface="Arial"/>
              </a:rPr>
              <a:t>Python </a:t>
            </a:r>
            <a:r>
              <a:rPr lang="en-US" sz="1200" spc="-30" dirty="0" smtClean="0">
                <a:latin typeface="Arial"/>
                <a:cs typeface="Arial"/>
              </a:rPr>
              <a:t>(</a:t>
            </a:r>
            <a:r>
              <a:rPr lang="en-US" sz="1200" spc="-30" dirty="0" err="1" smtClean="0">
                <a:latin typeface="Arial"/>
                <a:cs typeface="Arial"/>
              </a:rPr>
              <a:t>pyspark</a:t>
            </a:r>
            <a:r>
              <a:rPr lang="en-US" sz="1200" spc="-30" dirty="0" smtClean="0">
                <a:latin typeface="Arial"/>
                <a:cs typeface="Arial"/>
              </a:rPr>
              <a:t>). </a:t>
            </a:r>
            <a:r>
              <a:rPr lang="en-US" sz="1200" spc="-25" dirty="0" smtClean="0">
                <a:latin typeface="Arial"/>
                <a:cs typeface="Arial"/>
              </a:rPr>
              <a:t>This </a:t>
            </a:r>
            <a:r>
              <a:rPr lang="en-US" sz="1200" spc="-30" dirty="0" smtClean="0">
                <a:latin typeface="Arial"/>
                <a:cs typeface="Arial"/>
              </a:rPr>
              <a:t>course will </a:t>
            </a:r>
            <a:r>
              <a:rPr lang="en-US" sz="1200" spc="-20" dirty="0" smtClean="0">
                <a:latin typeface="Arial"/>
                <a:cs typeface="Arial"/>
              </a:rPr>
              <a:t>not teach </a:t>
            </a:r>
            <a:r>
              <a:rPr lang="en-US" sz="1200" spc="-15" dirty="0" smtClean="0">
                <a:latin typeface="Arial"/>
                <a:cs typeface="Arial"/>
              </a:rPr>
              <a:t>how </a:t>
            </a:r>
            <a:r>
              <a:rPr lang="en-US" sz="1200" spc="-20" dirty="0" smtClean="0">
                <a:latin typeface="Arial"/>
                <a:cs typeface="Arial"/>
              </a:rPr>
              <a:t>to </a:t>
            </a:r>
            <a:r>
              <a:rPr lang="en-US" sz="1200" spc="-30" dirty="0" smtClean="0">
                <a:latin typeface="Arial"/>
                <a:cs typeface="Arial"/>
              </a:rPr>
              <a:t>program </a:t>
            </a:r>
            <a:r>
              <a:rPr lang="en-US" sz="1200" spc="-15" dirty="0" smtClean="0">
                <a:latin typeface="Arial"/>
                <a:cs typeface="Arial"/>
              </a:rPr>
              <a:t>in </a:t>
            </a:r>
            <a:r>
              <a:rPr lang="en-US" sz="1200" spc="-25" dirty="0" smtClean="0">
                <a:latin typeface="Arial"/>
                <a:cs typeface="Arial"/>
              </a:rPr>
              <a:t>each  </a:t>
            </a:r>
            <a:r>
              <a:rPr lang="en-US" sz="1200" spc="-30" dirty="0" smtClean="0">
                <a:latin typeface="Arial"/>
                <a:cs typeface="Arial"/>
              </a:rPr>
              <a:t>specific </a:t>
            </a:r>
            <a:r>
              <a:rPr lang="en-US" sz="1200" spc="-25" dirty="0" smtClean="0">
                <a:latin typeface="Arial"/>
                <a:cs typeface="Arial"/>
              </a:rPr>
              <a:t>language, </a:t>
            </a:r>
            <a:r>
              <a:rPr lang="en-US" sz="1200" spc="-30" dirty="0" smtClean="0">
                <a:latin typeface="Arial"/>
                <a:cs typeface="Arial"/>
              </a:rPr>
              <a:t>but will </a:t>
            </a:r>
            <a:r>
              <a:rPr lang="en-US" sz="1200" spc="-25" dirty="0" smtClean="0">
                <a:latin typeface="Arial"/>
                <a:cs typeface="Arial"/>
              </a:rPr>
              <a:t>cover </a:t>
            </a:r>
            <a:r>
              <a:rPr lang="en-US" sz="1200" spc="-15" dirty="0" smtClean="0">
                <a:latin typeface="Arial"/>
                <a:cs typeface="Arial"/>
              </a:rPr>
              <a:t>how </a:t>
            </a:r>
            <a:r>
              <a:rPr lang="en-US" sz="1200" spc="-5" dirty="0" smtClean="0">
                <a:latin typeface="Arial"/>
                <a:cs typeface="Arial"/>
              </a:rPr>
              <a:t>to </a:t>
            </a:r>
            <a:r>
              <a:rPr lang="en-US" sz="1200" spc="-15" dirty="0" smtClean="0">
                <a:latin typeface="Arial"/>
                <a:cs typeface="Arial"/>
              </a:rPr>
              <a:t>use </a:t>
            </a:r>
            <a:r>
              <a:rPr lang="en-US" sz="1200" spc="-25" dirty="0" smtClean="0">
                <a:latin typeface="Arial"/>
                <a:cs typeface="Arial"/>
              </a:rPr>
              <a:t>them within </a:t>
            </a:r>
            <a:r>
              <a:rPr lang="en-US" sz="1200" spc="-30" dirty="0" smtClean="0">
                <a:latin typeface="Arial"/>
                <a:cs typeface="Arial"/>
              </a:rPr>
              <a:t>the context </a:t>
            </a:r>
            <a:r>
              <a:rPr lang="en-US" sz="1200" spc="-20" dirty="0" smtClean="0">
                <a:latin typeface="Arial"/>
                <a:cs typeface="Arial"/>
              </a:rPr>
              <a:t>of Spark. </a:t>
            </a:r>
            <a:r>
              <a:rPr lang="en-US" sz="1200" spc="-30" dirty="0" smtClean="0">
                <a:latin typeface="Arial"/>
                <a:cs typeface="Arial"/>
              </a:rPr>
              <a:t>It is  recommended </a:t>
            </a:r>
            <a:r>
              <a:rPr lang="en-US" sz="1200" spc="-25" dirty="0" smtClean="0">
                <a:latin typeface="Arial"/>
                <a:cs typeface="Arial"/>
              </a:rPr>
              <a:t>that you have </a:t>
            </a:r>
            <a:r>
              <a:rPr lang="en-US" sz="1200" spc="-20" dirty="0" smtClean="0">
                <a:latin typeface="Arial"/>
                <a:cs typeface="Arial"/>
              </a:rPr>
              <a:t>at </a:t>
            </a:r>
            <a:r>
              <a:rPr lang="en-US" sz="1200" spc="-25" dirty="0" smtClean="0">
                <a:latin typeface="Arial"/>
                <a:cs typeface="Arial"/>
              </a:rPr>
              <a:t>least </a:t>
            </a:r>
            <a:r>
              <a:rPr lang="en-US" sz="1200" spc="-10" dirty="0" smtClean="0">
                <a:latin typeface="Arial"/>
                <a:cs typeface="Arial"/>
              </a:rPr>
              <a:t>some </a:t>
            </a:r>
            <a:r>
              <a:rPr lang="en-US" sz="1200" spc="-30" dirty="0" smtClean="0">
                <a:latin typeface="Arial"/>
                <a:cs typeface="Arial"/>
              </a:rPr>
              <a:t>programming </a:t>
            </a:r>
            <a:r>
              <a:rPr lang="en-US" sz="1200" spc="-25" dirty="0" smtClean="0">
                <a:latin typeface="Arial"/>
                <a:cs typeface="Arial"/>
              </a:rPr>
              <a:t>background </a:t>
            </a:r>
            <a:r>
              <a:rPr lang="en-US" sz="1200" spc="-5" dirty="0" smtClean="0">
                <a:latin typeface="Arial"/>
                <a:cs typeface="Arial"/>
              </a:rPr>
              <a:t>to </a:t>
            </a:r>
            <a:r>
              <a:rPr lang="en-US" sz="1200" spc="-25" dirty="0" smtClean="0">
                <a:latin typeface="Arial"/>
                <a:cs typeface="Arial"/>
              </a:rPr>
              <a:t>understand  </a:t>
            </a:r>
            <a:r>
              <a:rPr lang="en-US" sz="1200" spc="-20" dirty="0" smtClean="0">
                <a:latin typeface="Arial"/>
                <a:cs typeface="Arial"/>
              </a:rPr>
              <a:t>how </a:t>
            </a:r>
            <a:r>
              <a:rPr lang="en-US" sz="1200" spc="-5" dirty="0" smtClean="0">
                <a:latin typeface="Arial"/>
                <a:cs typeface="Arial"/>
              </a:rPr>
              <a:t>to </a:t>
            </a:r>
            <a:r>
              <a:rPr lang="en-US" sz="1200" spc="-25" dirty="0" smtClean="0">
                <a:latin typeface="Arial"/>
                <a:cs typeface="Arial"/>
              </a:rPr>
              <a:t>code </a:t>
            </a:r>
            <a:r>
              <a:rPr lang="en-US" sz="1200" spc="-5" dirty="0" smtClean="0">
                <a:latin typeface="Arial"/>
                <a:cs typeface="Arial"/>
              </a:rPr>
              <a:t>in </a:t>
            </a:r>
            <a:r>
              <a:rPr lang="en-US" sz="1200" spc="-10" dirty="0" smtClean="0">
                <a:latin typeface="Arial"/>
                <a:cs typeface="Arial"/>
              </a:rPr>
              <a:t>any</a:t>
            </a:r>
            <a:r>
              <a:rPr lang="en-US" sz="1200" spc="-295" dirty="0" smtClean="0">
                <a:latin typeface="Arial"/>
                <a:cs typeface="Arial"/>
              </a:rPr>
              <a:t> </a:t>
            </a:r>
            <a:r>
              <a:rPr lang="en-US" sz="1200" spc="-20" dirty="0" smtClean="0">
                <a:latin typeface="Arial"/>
                <a:cs typeface="Arial"/>
              </a:rPr>
              <a:t>of </a:t>
            </a:r>
            <a:r>
              <a:rPr lang="en-US" sz="1200" spc="-30" dirty="0" smtClean="0">
                <a:latin typeface="Arial"/>
                <a:cs typeface="Arial"/>
              </a:rPr>
              <a:t>these.</a:t>
            </a:r>
            <a:endParaRPr lang="en-US" sz="1200" dirty="0" smtClean="0">
              <a:latin typeface="Arial"/>
              <a:cs typeface="Arial"/>
            </a:endParaRPr>
          </a:p>
          <a:p>
            <a:pPr marL="12700" marR="236854">
              <a:lnSpc>
                <a:spcPct val="96400"/>
              </a:lnSpc>
              <a:spcBef>
                <a:spcPts val="595"/>
              </a:spcBef>
            </a:pPr>
            <a:r>
              <a:rPr lang="en-US" sz="1200" spc="-30" dirty="0" smtClean="0">
                <a:latin typeface="Arial"/>
                <a:cs typeface="Arial"/>
              </a:rPr>
              <a:t>If </a:t>
            </a:r>
            <a:r>
              <a:rPr lang="en-US" sz="1200" spc="-35" dirty="0" smtClean="0">
                <a:latin typeface="Arial"/>
                <a:cs typeface="Arial"/>
              </a:rPr>
              <a:t>you </a:t>
            </a:r>
            <a:r>
              <a:rPr lang="en-US" sz="1200" spc="-20" dirty="0" smtClean="0">
                <a:latin typeface="Arial"/>
                <a:cs typeface="Arial"/>
              </a:rPr>
              <a:t>are </a:t>
            </a:r>
            <a:r>
              <a:rPr lang="en-US" sz="1200" spc="-25" dirty="0" smtClean="0">
                <a:latin typeface="Arial"/>
                <a:cs typeface="Arial"/>
              </a:rPr>
              <a:t>setting up </a:t>
            </a:r>
            <a:r>
              <a:rPr lang="en-US" sz="1200" spc="-20" dirty="0" smtClean="0">
                <a:latin typeface="Arial"/>
                <a:cs typeface="Arial"/>
              </a:rPr>
              <a:t>the </a:t>
            </a:r>
            <a:r>
              <a:rPr lang="en-US" sz="1200" spc="-25" dirty="0" smtClean="0">
                <a:latin typeface="Arial"/>
                <a:cs typeface="Arial"/>
              </a:rPr>
              <a:t>Spark </a:t>
            </a:r>
            <a:r>
              <a:rPr lang="en-US" sz="1200" spc="-30" dirty="0" smtClean="0">
                <a:latin typeface="Arial"/>
                <a:cs typeface="Arial"/>
              </a:rPr>
              <a:t>cluster yourself, </a:t>
            </a:r>
            <a:r>
              <a:rPr lang="en-US" sz="1200" spc="-25" dirty="0" smtClean="0">
                <a:latin typeface="Arial"/>
                <a:cs typeface="Arial"/>
              </a:rPr>
              <a:t>you </a:t>
            </a:r>
            <a:r>
              <a:rPr lang="en-US" sz="1200" spc="-30" dirty="0" smtClean="0">
                <a:latin typeface="Arial"/>
                <a:cs typeface="Arial"/>
              </a:rPr>
              <a:t>will </a:t>
            </a:r>
            <a:r>
              <a:rPr lang="en-US" sz="1200" spc="-25" dirty="0" smtClean="0">
                <a:latin typeface="Arial"/>
                <a:cs typeface="Arial"/>
              </a:rPr>
              <a:t>have </a:t>
            </a:r>
            <a:r>
              <a:rPr lang="en-US" sz="1200" spc="-5" dirty="0" smtClean="0">
                <a:latin typeface="Arial"/>
                <a:cs typeface="Arial"/>
              </a:rPr>
              <a:t>to </a:t>
            </a:r>
            <a:r>
              <a:rPr lang="en-US" sz="1200" spc="-15" dirty="0" smtClean="0">
                <a:latin typeface="Arial"/>
                <a:cs typeface="Arial"/>
              </a:rPr>
              <a:t>make </a:t>
            </a:r>
            <a:r>
              <a:rPr lang="en-US" sz="1200" spc="-25" dirty="0" smtClean="0">
                <a:latin typeface="Arial"/>
                <a:cs typeface="Arial"/>
              </a:rPr>
              <a:t>sure </a:t>
            </a:r>
            <a:r>
              <a:rPr lang="en-US" sz="1200" spc="-20" dirty="0" smtClean="0">
                <a:latin typeface="Arial"/>
                <a:cs typeface="Arial"/>
              </a:rPr>
              <a:t>that you  </a:t>
            </a:r>
            <a:r>
              <a:rPr lang="en-US" sz="1200" spc="-30" dirty="0" smtClean="0">
                <a:latin typeface="Arial"/>
                <a:cs typeface="Arial"/>
              </a:rPr>
              <a:t>have </a:t>
            </a:r>
            <a:r>
              <a:rPr lang="en-US" sz="1200" spc="-5" dirty="0" smtClean="0">
                <a:latin typeface="Arial"/>
                <a:cs typeface="Arial"/>
              </a:rPr>
              <a:t>a</a:t>
            </a:r>
            <a:r>
              <a:rPr lang="en-US" sz="1200" spc="-60" dirty="0" smtClean="0">
                <a:latin typeface="Arial"/>
                <a:cs typeface="Arial"/>
              </a:rPr>
              <a:t> </a:t>
            </a:r>
            <a:r>
              <a:rPr lang="en-US" sz="1200" spc="-25" dirty="0" smtClean="0">
                <a:latin typeface="Arial"/>
                <a:cs typeface="Arial"/>
              </a:rPr>
              <a:t>compatible</a:t>
            </a:r>
            <a:r>
              <a:rPr lang="en-US" sz="1200" spc="-50" dirty="0" smtClean="0">
                <a:latin typeface="Arial"/>
                <a:cs typeface="Arial"/>
              </a:rPr>
              <a:t> </a:t>
            </a:r>
            <a:r>
              <a:rPr lang="en-US" sz="1200" spc="-25" dirty="0" smtClean="0">
                <a:latin typeface="Arial"/>
                <a:cs typeface="Arial"/>
              </a:rPr>
              <a:t>version</a:t>
            </a:r>
            <a:r>
              <a:rPr lang="en-US" sz="1200" spc="-55" dirty="0" smtClean="0">
                <a:latin typeface="Arial"/>
                <a:cs typeface="Arial"/>
              </a:rPr>
              <a:t> </a:t>
            </a:r>
            <a:r>
              <a:rPr lang="en-US" sz="1200" spc="-20" dirty="0" smtClean="0">
                <a:latin typeface="Arial"/>
                <a:cs typeface="Arial"/>
              </a:rPr>
              <a:t>of</a:t>
            </a:r>
            <a:r>
              <a:rPr lang="en-US" sz="1200" spc="-50" dirty="0" smtClean="0">
                <a:latin typeface="Arial"/>
                <a:cs typeface="Arial"/>
              </a:rPr>
              <a:t> </a:t>
            </a:r>
            <a:r>
              <a:rPr lang="en-US" sz="1200" spc="-15" dirty="0" smtClean="0">
                <a:latin typeface="Arial"/>
                <a:cs typeface="Arial"/>
              </a:rPr>
              <a:t>it.</a:t>
            </a:r>
            <a:r>
              <a:rPr lang="en-US" sz="1200" spc="-5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25" dirty="0" smtClean="0">
                <a:latin typeface="Arial"/>
                <a:cs typeface="Arial"/>
              </a:rPr>
              <a:t>information</a:t>
            </a:r>
            <a:r>
              <a:rPr lang="en-US" sz="1200" spc="-55" dirty="0" smtClean="0">
                <a:latin typeface="Arial"/>
                <a:cs typeface="Arial"/>
              </a:rPr>
              <a:t> </a:t>
            </a:r>
            <a:r>
              <a:rPr lang="en-US" sz="1200" spc="-15" dirty="0" smtClean="0">
                <a:latin typeface="Arial"/>
                <a:cs typeface="Arial"/>
              </a:rPr>
              <a:t>can</a:t>
            </a:r>
            <a:r>
              <a:rPr lang="en-US" sz="1200" spc="-55" dirty="0" smtClean="0">
                <a:latin typeface="Arial"/>
                <a:cs typeface="Arial"/>
              </a:rPr>
              <a:t> </a:t>
            </a:r>
            <a:r>
              <a:rPr lang="en-US" sz="1200" spc="-10" dirty="0" smtClean="0">
                <a:latin typeface="Arial"/>
                <a:cs typeface="Arial"/>
              </a:rPr>
              <a:t>be</a:t>
            </a:r>
            <a:r>
              <a:rPr lang="en-US" sz="1200" spc="-55" dirty="0" smtClean="0">
                <a:latin typeface="Arial"/>
                <a:cs typeface="Arial"/>
              </a:rPr>
              <a:t> </a:t>
            </a:r>
            <a:r>
              <a:rPr lang="en-US" sz="1200" spc="-20" dirty="0" smtClean="0">
                <a:latin typeface="Arial"/>
                <a:cs typeface="Arial"/>
              </a:rPr>
              <a:t>found</a:t>
            </a:r>
            <a:r>
              <a:rPr lang="en-US" sz="1200" spc="-55" dirty="0" smtClean="0">
                <a:latin typeface="Arial"/>
                <a:cs typeface="Arial"/>
              </a:rPr>
              <a:t> </a:t>
            </a:r>
            <a:r>
              <a:rPr lang="en-US" sz="1200" spc="-10" dirty="0" smtClean="0">
                <a:latin typeface="Arial"/>
                <a:cs typeface="Arial"/>
              </a:rPr>
              <a:t>on</a:t>
            </a:r>
            <a:r>
              <a:rPr lang="en-US" sz="1200" spc="-55" dirty="0" smtClean="0">
                <a:latin typeface="Arial"/>
                <a:cs typeface="Arial"/>
              </a:rPr>
              <a:t> </a:t>
            </a:r>
            <a:r>
              <a:rPr lang="en-US" sz="1200" spc="-25" dirty="0" smtClean="0">
                <a:latin typeface="Arial"/>
                <a:cs typeface="Arial"/>
              </a:rPr>
              <a:t>Spark's</a:t>
            </a:r>
            <a:r>
              <a:rPr lang="en-US" sz="1200" spc="-50" dirty="0" smtClean="0">
                <a:latin typeface="Arial"/>
                <a:cs typeface="Arial"/>
              </a:rPr>
              <a:t> </a:t>
            </a:r>
            <a:r>
              <a:rPr lang="en-US" sz="1200" spc="-30" dirty="0" smtClean="0">
                <a:latin typeface="Arial"/>
                <a:cs typeface="Arial"/>
              </a:rPr>
              <a:t>website.</a:t>
            </a:r>
            <a:r>
              <a:rPr lang="en-US" sz="1200" spc="-25" dirty="0" smtClean="0">
                <a:latin typeface="Arial"/>
                <a:cs typeface="Arial"/>
              </a:rPr>
              <a:t> </a:t>
            </a:r>
            <a:r>
              <a:rPr lang="en-US" sz="1200" spc="-20" dirty="0" smtClean="0">
                <a:latin typeface="Arial"/>
                <a:cs typeface="Arial"/>
              </a:rPr>
              <a:t>In  </a:t>
            </a:r>
            <a:r>
              <a:rPr lang="en-US" sz="1200" spc="-25" dirty="0" smtClean="0">
                <a:latin typeface="Arial"/>
                <a:cs typeface="Arial"/>
              </a:rPr>
              <a:t>the </a:t>
            </a:r>
            <a:r>
              <a:rPr lang="en-US" sz="1200" spc="-15" dirty="0" smtClean="0">
                <a:latin typeface="Arial"/>
                <a:cs typeface="Arial"/>
              </a:rPr>
              <a:t>lab </a:t>
            </a:r>
            <a:r>
              <a:rPr lang="en-US" sz="1200" spc="-25" dirty="0" smtClean="0">
                <a:latin typeface="Arial"/>
                <a:cs typeface="Arial"/>
              </a:rPr>
              <a:t>environment, </a:t>
            </a:r>
            <a:r>
              <a:rPr lang="en-US" sz="1200" spc="-30" dirty="0" smtClean="0">
                <a:latin typeface="Arial"/>
                <a:cs typeface="Arial"/>
              </a:rPr>
              <a:t>everything </a:t>
            </a:r>
            <a:r>
              <a:rPr lang="en-US" sz="1200" spc="-20" dirty="0" smtClean="0">
                <a:latin typeface="Arial"/>
                <a:cs typeface="Arial"/>
              </a:rPr>
              <a:t>has been </a:t>
            </a:r>
            <a:r>
              <a:rPr lang="en-US" sz="1200" spc="-25" dirty="0" smtClean="0">
                <a:latin typeface="Arial"/>
                <a:cs typeface="Arial"/>
              </a:rPr>
              <a:t>set up </a:t>
            </a:r>
            <a:r>
              <a:rPr lang="en-US" sz="1200" spc="-30" dirty="0" smtClean="0">
                <a:latin typeface="Arial"/>
                <a:cs typeface="Arial"/>
              </a:rPr>
              <a:t>for </a:t>
            </a:r>
            <a:r>
              <a:rPr lang="en-US" sz="1200" spc="-35" dirty="0" smtClean="0">
                <a:latin typeface="Arial"/>
                <a:cs typeface="Arial"/>
              </a:rPr>
              <a:t>you </a:t>
            </a:r>
            <a:r>
              <a:rPr lang="en-US" sz="1200" spc="-5" dirty="0" smtClean="0">
                <a:latin typeface="Arial"/>
                <a:cs typeface="Arial"/>
              </a:rPr>
              <a:t>- </a:t>
            </a:r>
            <a:r>
              <a:rPr lang="en-US" sz="1200" spc="-25" dirty="0" smtClean="0">
                <a:latin typeface="Arial"/>
                <a:cs typeface="Arial"/>
              </a:rPr>
              <a:t>all </a:t>
            </a:r>
            <a:r>
              <a:rPr lang="en-US" sz="1200" spc="-35" dirty="0" smtClean="0">
                <a:latin typeface="Arial"/>
                <a:cs typeface="Arial"/>
              </a:rPr>
              <a:t>you </a:t>
            </a:r>
            <a:r>
              <a:rPr lang="en-US" sz="1200" spc="-25" dirty="0" smtClean="0">
                <a:latin typeface="Arial"/>
                <a:cs typeface="Arial"/>
              </a:rPr>
              <a:t>do </a:t>
            </a:r>
            <a:r>
              <a:rPr lang="en-US" sz="1200" spc="-5" dirty="0" smtClean="0">
                <a:latin typeface="Arial"/>
                <a:cs typeface="Arial"/>
              </a:rPr>
              <a:t>is </a:t>
            </a:r>
            <a:r>
              <a:rPr lang="en-US" sz="1200" spc="-25" dirty="0" smtClean="0">
                <a:latin typeface="Arial"/>
                <a:cs typeface="Arial"/>
              </a:rPr>
              <a:t>launch up </a:t>
            </a:r>
            <a:r>
              <a:rPr lang="en-US" sz="1200" spc="-20" dirty="0" smtClean="0">
                <a:latin typeface="Arial"/>
                <a:cs typeface="Arial"/>
              </a:rPr>
              <a:t>the  </a:t>
            </a:r>
            <a:r>
              <a:rPr lang="en-US" sz="1200" spc="-30" dirty="0" smtClean="0">
                <a:latin typeface="Arial"/>
                <a:cs typeface="Arial"/>
              </a:rPr>
              <a:t>shell </a:t>
            </a:r>
            <a:r>
              <a:rPr lang="en-US" sz="1200" spc="-20" dirty="0" smtClean="0">
                <a:latin typeface="Arial"/>
                <a:cs typeface="Arial"/>
              </a:rPr>
              <a:t>and </a:t>
            </a:r>
            <a:r>
              <a:rPr lang="en-US" sz="1200" spc="-25" dirty="0" smtClean="0">
                <a:latin typeface="Arial"/>
                <a:cs typeface="Arial"/>
              </a:rPr>
              <a:t>you </a:t>
            </a:r>
            <a:r>
              <a:rPr lang="en-US" sz="1200" spc="-20" dirty="0" smtClean="0">
                <a:latin typeface="Arial"/>
                <a:cs typeface="Arial"/>
              </a:rPr>
              <a:t>are </a:t>
            </a:r>
            <a:r>
              <a:rPr lang="en-US" sz="1200" spc="-25" dirty="0" smtClean="0">
                <a:latin typeface="Arial"/>
                <a:cs typeface="Arial"/>
              </a:rPr>
              <a:t>ready </a:t>
            </a:r>
            <a:r>
              <a:rPr lang="en-US" sz="1200" spc="-20" dirty="0" smtClean="0">
                <a:latin typeface="Arial"/>
                <a:cs typeface="Arial"/>
              </a:rPr>
              <a:t>to</a:t>
            </a:r>
            <a:r>
              <a:rPr lang="en-US" sz="1200" spc="-150" dirty="0" smtClean="0">
                <a:latin typeface="Arial"/>
                <a:cs typeface="Arial"/>
              </a:rPr>
              <a:t> </a:t>
            </a:r>
            <a:r>
              <a:rPr lang="en-US" sz="1200" spc="-30" dirty="0" smtClean="0">
                <a:latin typeface="Arial"/>
                <a:cs typeface="Arial"/>
              </a:rPr>
              <a:t>go.</a:t>
            </a:r>
            <a:endParaRPr lang="en-US" sz="1200" dirty="0" smtClean="0">
              <a:latin typeface="Arial"/>
              <a:cs typeface="Arial"/>
            </a:endParaRPr>
          </a:p>
          <a:p>
            <a:pPr marL="12700" marR="5080">
              <a:lnSpc>
                <a:spcPct val="95900"/>
              </a:lnSpc>
              <a:spcBef>
                <a:spcPts val="600"/>
              </a:spcBef>
            </a:pPr>
            <a:r>
              <a:rPr lang="en-US" sz="1200" spc="-30" dirty="0" smtClean="0">
                <a:latin typeface="Arial"/>
                <a:cs typeface="Arial"/>
              </a:rPr>
              <a:t>Spark itself </a:t>
            </a:r>
            <a:r>
              <a:rPr lang="en-US" sz="1200" spc="-15" dirty="0" smtClean="0">
                <a:latin typeface="Arial"/>
                <a:cs typeface="Arial"/>
              </a:rPr>
              <a:t>is </a:t>
            </a:r>
            <a:r>
              <a:rPr lang="en-US" sz="1200" spc="-25" dirty="0" smtClean="0">
                <a:latin typeface="Arial"/>
                <a:cs typeface="Arial"/>
              </a:rPr>
              <a:t>written </a:t>
            </a:r>
            <a:r>
              <a:rPr lang="en-US" sz="1200" spc="-15" dirty="0" smtClean="0">
                <a:latin typeface="Arial"/>
                <a:cs typeface="Arial"/>
              </a:rPr>
              <a:t>in </a:t>
            </a:r>
            <a:r>
              <a:rPr lang="en-US" sz="1200" spc="-30" dirty="0" smtClean="0">
                <a:latin typeface="Arial"/>
                <a:cs typeface="Arial"/>
              </a:rPr>
              <a:t>the </a:t>
            </a:r>
            <a:r>
              <a:rPr lang="en-US" sz="1200" spc="-25" dirty="0" smtClean="0">
                <a:latin typeface="Arial"/>
                <a:cs typeface="Arial"/>
              </a:rPr>
              <a:t>Scala language, </a:t>
            </a:r>
            <a:r>
              <a:rPr lang="en-US" sz="1200" spc="-5" dirty="0" smtClean="0">
                <a:latin typeface="Arial"/>
                <a:cs typeface="Arial"/>
              </a:rPr>
              <a:t>so </a:t>
            </a:r>
            <a:r>
              <a:rPr lang="en-US" sz="1200" spc="-15" dirty="0" smtClean="0">
                <a:latin typeface="Arial"/>
                <a:cs typeface="Arial"/>
              </a:rPr>
              <a:t>it is </a:t>
            </a:r>
            <a:r>
              <a:rPr lang="en-US" sz="1200" spc="-30" dirty="0" smtClean="0">
                <a:latin typeface="Arial"/>
                <a:cs typeface="Arial"/>
              </a:rPr>
              <a:t>natural </a:t>
            </a:r>
            <a:r>
              <a:rPr lang="en-US" sz="1200" spc="-20" dirty="0" smtClean="0">
                <a:latin typeface="Arial"/>
                <a:cs typeface="Arial"/>
              </a:rPr>
              <a:t>to </a:t>
            </a:r>
            <a:r>
              <a:rPr lang="en-US" sz="1200" spc="-25" dirty="0" smtClean="0">
                <a:latin typeface="Arial"/>
                <a:cs typeface="Arial"/>
              </a:rPr>
              <a:t>use </a:t>
            </a:r>
            <a:r>
              <a:rPr lang="en-US" sz="1200" spc="-20" dirty="0" smtClean="0">
                <a:latin typeface="Arial"/>
                <a:cs typeface="Arial"/>
              </a:rPr>
              <a:t>Scala </a:t>
            </a:r>
            <a:r>
              <a:rPr lang="en-US" sz="1200" spc="-5" dirty="0" smtClean="0">
                <a:latin typeface="Arial"/>
                <a:cs typeface="Arial"/>
              </a:rPr>
              <a:t>to </a:t>
            </a:r>
            <a:r>
              <a:rPr lang="en-US" sz="1200" spc="-25" dirty="0" smtClean="0">
                <a:latin typeface="Arial"/>
                <a:cs typeface="Arial"/>
              </a:rPr>
              <a:t>write Spark  </a:t>
            </a:r>
            <a:r>
              <a:rPr lang="en-US" sz="1200" spc="-30" dirty="0" smtClean="0">
                <a:latin typeface="Arial"/>
                <a:cs typeface="Arial"/>
              </a:rPr>
              <a:t>applications. </a:t>
            </a:r>
            <a:r>
              <a:rPr lang="en-US" sz="1200" spc="-25" dirty="0" smtClean="0">
                <a:latin typeface="Arial"/>
                <a:cs typeface="Arial"/>
              </a:rPr>
              <a:t>This course </a:t>
            </a:r>
            <a:r>
              <a:rPr lang="en-US" sz="1200" spc="-30" dirty="0" smtClean="0">
                <a:latin typeface="Arial"/>
                <a:cs typeface="Arial"/>
              </a:rPr>
              <a:t>will </a:t>
            </a:r>
            <a:r>
              <a:rPr lang="en-US" sz="1200" spc="-25" dirty="0" smtClean="0">
                <a:latin typeface="Arial"/>
                <a:cs typeface="Arial"/>
              </a:rPr>
              <a:t>cover code </a:t>
            </a:r>
            <a:r>
              <a:rPr lang="en-US" sz="1200" spc="-30" dirty="0" smtClean="0">
                <a:latin typeface="Arial"/>
                <a:cs typeface="Arial"/>
              </a:rPr>
              <a:t>examples from </a:t>
            </a:r>
            <a:r>
              <a:rPr lang="en-US" sz="1200" dirty="0" smtClean="0">
                <a:latin typeface="Arial"/>
                <a:cs typeface="Arial"/>
              </a:rPr>
              <a:t>by </a:t>
            </a:r>
            <a:r>
              <a:rPr lang="en-US" sz="1200" spc="-25" dirty="0" smtClean="0">
                <a:latin typeface="Arial"/>
                <a:cs typeface="Arial"/>
              </a:rPr>
              <a:t>Scala, Python, </a:t>
            </a:r>
            <a:r>
              <a:rPr lang="en-US" sz="1200" spc="-20" dirty="0" smtClean="0">
                <a:latin typeface="Arial"/>
                <a:cs typeface="Arial"/>
              </a:rPr>
              <a:t>and </a:t>
            </a:r>
            <a:r>
              <a:rPr lang="en-US" sz="1200" spc="-25" dirty="0" smtClean="0">
                <a:latin typeface="Arial"/>
                <a:cs typeface="Arial"/>
              </a:rPr>
              <a:t>Java.  Java </a:t>
            </a:r>
            <a:r>
              <a:rPr lang="en-US" sz="1200" spc="-5" dirty="0" smtClean="0">
                <a:latin typeface="Arial"/>
                <a:cs typeface="Arial"/>
              </a:rPr>
              <a:t>8 </a:t>
            </a:r>
            <a:r>
              <a:rPr lang="en-US" sz="1200" spc="-25" dirty="0" smtClean="0">
                <a:latin typeface="Arial"/>
                <a:cs typeface="Arial"/>
              </a:rPr>
              <a:t>actually supports </a:t>
            </a:r>
            <a:r>
              <a:rPr lang="en-US" sz="1200" spc="-20" dirty="0" smtClean="0">
                <a:latin typeface="Arial"/>
                <a:cs typeface="Arial"/>
              </a:rPr>
              <a:t>the </a:t>
            </a:r>
            <a:r>
              <a:rPr lang="en-US" sz="1200" spc="-30" dirty="0" smtClean="0">
                <a:latin typeface="Arial"/>
                <a:cs typeface="Arial"/>
              </a:rPr>
              <a:t>functional </a:t>
            </a:r>
            <a:r>
              <a:rPr lang="en-US" sz="1200" spc="-25" dirty="0" smtClean="0">
                <a:latin typeface="Arial"/>
                <a:cs typeface="Arial"/>
              </a:rPr>
              <a:t>programming style </a:t>
            </a:r>
            <a:r>
              <a:rPr lang="en-US" sz="1200" spc="-20" dirty="0" smtClean="0">
                <a:latin typeface="Arial"/>
                <a:cs typeface="Arial"/>
              </a:rPr>
              <a:t>to </a:t>
            </a:r>
            <a:r>
              <a:rPr lang="en-US" sz="1200" spc="-25" dirty="0" smtClean="0">
                <a:latin typeface="Arial"/>
                <a:cs typeface="Arial"/>
              </a:rPr>
              <a:t>include lambdas, which  concisely</a:t>
            </a:r>
            <a:r>
              <a:rPr lang="en-US" sz="1200" spc="-75" dirty="0" smtClean="0">
                <a:latin typeface="Arial"/>
                <a:cs typeface="Arial"/>
              </a:rPr>
              <a:t> </a:t>
            </a:r>
            <a:r>
              <a:rPr lang="en-US" sz="1200" spc="-30" dirty="0" smtClean="0">
                <a:latin typeface="Arial"/>
                <a:cs typeface="Arial"/>
              </a:rPr>
              <a:t>captures</a:t>
            </a:r>
            <a:r>
              <a:rPr lang="en-US" sz="1200" spc="-50"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functionality</a:t>
            </a:r>
            <a:r>
              <a:rPr lang="en-US" sz="1200" spc="-75" dirty="0" smtClean="0">
                <a:latin typeface="Arial"/>
                <a:cs typeface="Arial"/>
              </a:rPr>
              <a:t> </a:t>
            </a:r>
            <a:r>
              <a:rPr lang="en-US" sz="1200" spc="-25" dirty="0" smtClean="0">
                <a:latin typeface="Arial"/>
                <a:cs typeface="Arial"/>
              </a:rPr>
              <a:t>that </a:t>
            </a:r>
            <a:r>
              <a:rPr lang="en-US" sz="1200" spc="-20" dirty="0" smtClean="0">
                <a:latin typeface="Arial"/>
                <a:cs typeface="Arial"/>
              </a:rPr>
              <a:t>are</a:t>
            </a:r>
            <a:r>
              <a:rPr lang="en-US" sz="1200" spc="-55" dirty="0" smtClean="0">
                <a:latin typeface="Arial"/>
                <a:cs typeface="Arial"/>
              </a:rPr>
              <a:t> </a:t>
            </a:r>
            <a:r>
              <a:rPr lang="en-US" sz="1200" spc="-25" dirty="0" smtClean="0">
                <a:latin typeface="Arial"/>
                <a:cs typeface="Arial"/>
              </a:rPr>
              <a:t>executed</a:t>
            </a:r>
            <a:r>
              <a:rPr lang="en-US" sz="1200" spc="-30" dirty="0" smtClean="0">
                <a:latin typeface="Arial"/>
                <a:cs typeface="Arial"/>
              </a:rPr>
              <a:t> </a:t>
            </a:r>
            <a:r>
              <a:rPr lang="en-US" sz="1200" spc="-10" dirty="0" smtClean="0">
                <a:latin typeface="Arial"/>
                <a:cs typeface="Arial"/>
              </a:rPr>
              <a:t>by</a:t>
            </a:r>
            <a:r>
              <a:rPr lang="en-US" sz="1200" spc="-75" dirty="0" smtClean="0">
                <a:latin typeface="Arial"/>
                <a:cs typeface="Arial"/>
              </a:rPr>
              <a:t> </a:t>
            </a:r>
            <a:r>
              <a:rPr lang="en-US" sz="1200" spc="-15" dirty="0" smtClean="0">
                <a:latin typeface="Arial"/>
                <a:cs typeface="Arial"/>
              </a:rPr>
              <a:t>the</a:t>
            </a:r>
            <a:r>
              <a:rPr lang="en-US" sz="1200" spc="-55" dirty="0" smtClean="0">
                <a:latin typeface="Arial"/>
                <a:cs typeface="Arial"/>
              </a:rPr>
              <a:t> </a:t>
            </a:r>
            <a:r>
              <a:rPr lang="en-US" sz="1200" spc="-25" dirty="0" smtClean="0">
                <a:latin typeface="Arial"/>
                <a:cs typeface="Arial"/>
              </a:rPr>
              <a:t>Spark</a:t>
            </a:r>
            <a:r>
              <a:rPr lang="en-US" sz="1200" spc="-20" dirty="0" smtClean="0">
                <a:latin typeface="Arial"/>
                <a:cs typeface="Arial"/>
              </a:rPr>
              <a:t> </a:t>
            </a:r>
            <a:r>
              <a:rPr lang="en-US" sz="1200" spc="-25" dirty="0" smtClean="0">
                <a:latin typeface="Arial"/>
                <a:cs typeface="Arial"/>
              </a:rPr>
              <a:t>engine.</a:t>
            </a:r>
            <a:r>
              <a:rPr lang="en-US" sz="1200" spc="-50" dirty="0" smtClean="0">
                <a:latin typeface="Arial"/>
                <a:cs typeface="Arial"/>
              </a:rPr>
              <a:t> </a:t>
            </a:r>
            <a:r>
              <a:rPr lang="en-US" sz="1200" spc="-25" dirty="0" smtClean="0">
                <a:latin typeface="Arial"/>
                <a:cs typeface="Arial"/>
              </a:rPr>
              <a:t>This</a:t>
            </a:r>
            <a:r>
              <a:rPr lang="en-US" sz="1200" spc="-50" dirty="0" smtClean="0">
                <a:latin typeface="Arial"/>
                <a:cs typeface="Arial"/>
              </a:rPr>
              <a:t> </a:t>
            </a:r>
            <a:r>
              <a:rPr lang="en-US" sz="1200" spc="-25" dirty="0" smtClean="0">
                <a:latin typeface="Arial"/>
                <a:cs typeface="Arial"/>
              </a:rPr>
              <a:t>bridges  the </a:t>
            </a:r>
            <a:r>
              <a:rPr lang="en-US" sz="1200" spc="-30" dirty="0" smtClean="0">
                <a:latin typeface="Arial"/>
                <a:cs typeface="Arial"/>
              </a:rPr>
              <a:t>gap </a:t>
            </a:r>
            <a:r>
              <a:rPr lang="en-US" sz="1200" spc="-25" dirty="0" smtClean="0">
                <a:latin typeface="Arial"/>
                <a:cs typeface="Arial"/>
              </a:rPr>
              <a:t>between </a:t>
            </a:r>
            <a:r>
              <a:rPr lang="en-US" sz="1200" spc="-20" dirty="0" smtClean="0">
                <a:latin typeface="Arial"/>
                <a:cs typeface="Arial"/>
              </a:rPr>
              <a:t>Java and Scala </a:t>
            </a:r>
            <a:r>
              <a:rPr lang="en-US" sz="1200" spc="-15" dirty="0" smtClean="0">
                <a:latin typeface="Arial"/>
                <a:cs typeface="Arial"/>
              </a:rPr>
              <a:t>for </a:t>
            </a:r>
            <a:r>
              <a:rPr lang="en-US" sz="1200" spc="-30" dirty="0" smtClean="0">
                <a:latin typeface="Arial"/>
                <a:cs typeface="Arial"/>
              </a:rPr>
              <a:t>developing </a:t>
            </a:r>
            <a:r>
              <a:rPr lang="en-US" sz="1200" spc="-25" dirty="0" smtClean="0">
                <a:latin typeface="Arial"/>
                <a:cs typeface="Arial"/>
              </a:rPr>
              <a:t>applications on </a:t>
            </a:r>
            <a:r>
              <a:rPr lang="en-US" sz="1200" spc="-20" dirty="0" smtClean="0">
                <a:latin typeface="Arial"/>
                <a:cs typeface="Arial"/>
              </a:rPr>
              <a:t>Spark. </a:t>
            </a:r>
            <a:r>
              <a:rPr lang="en-US" sz="1200" spc="-25" dirty="0" smtClean="0">
                <a:latin typeface="Arial"/>
                <a:cs typeface="Arial"/>
              </a:rPr>
              <a:t>Java </a:t>
            </a:r>
            <a:r>
              <a:rPr lang="en-US" sz="1200" spc="-5" dirty="0" smtClean="0">
                <a:latin typeface="Arial"/>
                <a:cs typeface="Arial"/>
              </a:rPr>
              <a:t>6 </a:t>
            </a:r>
            <a:r>
              <a:rPr lang="en-US" sz="1200" spc="-10" dirty="0" smtClean="0">
                <a:latin typeface="Arial"/>
                <a:cs typeface="Arial"/>
              </a:rPr>
              <a:t>and </a:t>
            </a:r>
            <a:r>
              <a:rPr lang="en-US" sz="1200" spc="-5" dirty="0" smtClean="0">
                <a:latin typeface="Arial"/>
                <a:cs typeface="Arial"/>
              </a:rPr>
              <a:t>7 </a:t>
            </a:r>
            <a:r>
              <a:rPr lang="en-US" sz="1200" spc="-15" dirty="0" smtClean="0">
                <a:latin typeface="Arial"/>
                <a:cs typeface="Arial"/>
              </a:rPr>
              <a:t>is  </a:t>
            </a:r>
            <a:r>
              <a:rPr lang="en-US" sz="1200" spc="-30" dirty="0" smtClean="0">
                <a:latin typeface="Arial"/>
                <a:cs typeface="Arial"/>
              </a:rPr>
              <a:t>supported, but </a:t>
            </a:r>
            <a:r>
              <a:rPr lang="en-US" sz="1200" spc="-25" dirty="0" smtClean="0">
                <a:latin typeface="Arial"/>
                <a:cs typeface="Arial"/>
              </a:rPr>
              <a:t>would require </a:t>
            </a:r>
            <a:r>
              <a:rPr lang="en-US" sz="1200" spc="-20" dirty="0" smtClean="0">
                <a:latin typeface="Arial"/>
                <a:cs typeface="Arial"/>
              </a:rPr>
              <a:t>more </a:t>
            </a:r>
            <a:r>
              <a:rPr lang="en-US" sz="1200" spc="-30" dirty="0" smtClean="0">
                <a:latin typeface="Arial"/>
                <a:cs typeface="Arial"/>
              </a:rPr>
              <a:t>work and </a:t>
            </a:r>
            <a:r>
              <a:rPr lang="en-US" sz="1200" spc="-25" dirty="0" smtClean="0">
                <a:latin typeface="Arial"/>
                <a:cs typeface="Arial"/>
              </a:rPr>
              <a:t>an </a:t>
            </a:r>
            <a:r>
              <a:rPr lang="en-US" sz="1200" spc="-30" dirty="0" smtClean="0">
                <a:latin typeface="Arial"/>
                <a:cs typeface="Arial"/>
              </a:rPr>
              <a:t>additional </a:t>
            </a:r>
            <a:r>
              <a:rPr lang="en-US" sz="1200" spc="-25" dirty="0" smtClean="0">
                <a:latin typeface="Arial"/>
                <a:cs typeface="Arial"/>
              </a:rPr>
              <a:t>library </a:t>
            </a:r>
            <a:r>
              <a:rPr lang="en-US" sz="1200" spc="-20" dirty="0" smtClean="0">
                <a:latin typeface="Arial"/>
                <a:cs typeface="Arial"/>
              </a:rPr>
              <a:t>to </a:t>
            </a:r>
            <a:r>
              <a:rPr lang="en-US" sz="1200" spc="-30" dirty="0" smtClean="0">
                <a:latin typeface="Arial"/>
                <a:cs typeface="Arial"/>
              </a:rPr>
              <a:t>get </a:t>
            </a:r>
            <a:r>
              <a:rPr lang="en-US" sz="1200" spc="-15" dirty="0" smtClean="0">
                <a:latin typeface="Arial"/>
                <a:cs typeface="Arial"/>
              </a:rPr>
              <a:t>the same  </a:t>
            </a:r>
            <a:r>
              <a:rPr lang="en-US" sz="1200" spc="-30" dirty="0" smtClean="0">
                <a:latin typeface="Arial"/>
                <a:cs typeface="Arial"/>
              </a:rPr>
              <a:t>amount </a:t>
            </a:r>
            <a:r>
              <a:rPr lang="en-US" sz="1200" spc="-20" dirty="0" smtClean="0">
                <a:latin typeface="Arial"/>
                <a:cs typeface="Arial"/>
              </a:rPr>
              <a:t>of </a:t>
            </a:r>
            <a:r>
              <a:rPr lang="en-US" sz="1200" spc="-25" dirty="0" smtClean="0">
                <a:latin typeface="Arial"/>
                <a:cs typeface="Arial"/>
              </a:rPr>
              <a:t>functionality as </a:t>
            </a:r>
            <a:r>
              <a:rPr lang="en-US" sz="1200" spc="-35" dirty="0" smtClean="0">
                <a:latin typeface="Arial"/>
                <a:cs typeface="Arial"/>
              </a:rPr>
              <a:t>you </a:t>
            </a:r>
            <a:r>
              <a:rPr lang="en-US" sz="1200" spc="-30" dirty="0" smtClean="0">
                <a:latin typeface="Arial"/>
                <a:cs typeface="Arial"/>
              </a:rPr>
              <a:t>would </a:t>
            </a:r>
            <a:r>
              <a:rPr lang="en-US" sz="1200" spc="-20" dirty="0" smtClean="0">
                <a:latin typeface="Arial"/>
                <a:cs typeface="Arial"/>
              </a:rPr>
              <a:t>using </a:t>
            </a:r>
            <a:r>
              <a:rPr lang="en-US" sz="1200" spc="-25" dirty="0" smtClean="0">
                <a:latin typeface="Arial"/>
                <a:cs typeface="Arial"/>
              </a:rPr>
              <a:t>Scala </a:t>
            </a:r>
            <a:r>
              <a:rPr lang="en-US" sz="1200" spc="-20" dirty="0" smtClean="0">
                <a:latin typeface="Arial"/>
                <a:cs typeface="Arial"/>
              </a:rPr>
              <a:t>or</a:t>
            </a:r>
            <a:r>
              <a:rPr lang="en-US" sz="1200" spc="-185" dirty="0" smtClean="0">
                <a:latin typeface="Arial"/>
                <a:cs typeface="Arial"/>
              </a:rPr>
              <a:t> </a:t>
            </a:r>
            <a:r>
              <a:rPr lang="en-US" sz="1200" spc="-25" dirty="0" smtClean="0">
                <a:latin typeface="Arial"/>
                <a:cs typeface="Arial"/>
              </a:rPr>
              <a:t>Python.</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9</a:t>
            </a:fld>
            <a:endParaRPr lang="fr-FR"/>
          </a:p>
        </p:txBody>
      </p:sp>
    </p:spTree>
    <p:extLst>
      <p:ext uri="{BB962C8B-B14F-4D97-AF65-F5344CB8AC3E}">
        <p14:creationId xmlns:p14="http://schemas.microsoft.com/office/powerpoint/2010/main" val="60658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27940">
              <a:lnSpc>
                <a:spcPts val="1610"/>
              </a:lnSpc>
              <a:spcBef>
                <a:spcPts val="85"/>
              </a:spcBef>
            </a:pPr>
            <a:r>
              <a:rPr lang="en-US" sz="1200" spc="-30" dirty="0" smtClean="0">
                <a:latin typeface="Arial"/>
                <a:cs typeface="Arial"/>
              </a:rPr>
              <a:t>Everything </a:t>
            </a:r>
            <a:r>
              <a:rPr lang="en-US" sz="1200" spc="-5" dirty="0" smtClean="0">
                <a:latin typeface="Arial"/>
                <a:cs typeface="Arial"/>
              </a:rPr>
              <a:t>in </a:t>
            </a:r>
            <a:r>
              <a:rPr lang="en-US" sz="1200" spc="-25" dirty="0" smtClean="0">
                <a:latin typeface="Arial"/>
                <a:cs typeface="Arial"/>
              </a:rPr>
              <a:t>Scala </a:t>
            </a:r>
            <a:r>
              <a:rPr lang="en-US" sz="1200" spc="-15" dirty="0" smtClean="0">
                <a:latin typeface="Arial"/>
                <a:cs typeface="Arial"/>
              </a:rPr>
              <a:t>is </a:t>
            </a:r>
            <a:r>
              <a:rPr lang="en-US" sz="1200" spc="-10" dirty="0" smtClean="0">
                <a:latin typeface="Arial"/>
                <a:cs typeface="Arial"/>
              </a:rPr>
              <a:t>an </a:t>
            </a:r>
            <a:r>
              <a:rPr lang="en-US" sz="1200" spc="-30" dirty="0" smtClean="0">
                <a:latin typeface="Arial"/>
                <a:cs typeface="Arial"/>
              </a:rPr>
              <a:t>object. </a:t>
            </a:r>
            <a:r>
              <a:rPr lang="en-US" sz="1200" spc="-15" dirty="0" smtClean="0">
                <a:latin typeface="Arial"/>
                <a:cs typeface="Arial"/>
              </a:rPr>
              <a:t>The </a:t>
            </a:r>
            <a:r>
              <a:rPr lang="en-US" sz="1200" spc="-25" dirty="0" smtClean="0">
                <a:latin typeface="Arial"/>
                <a:cs typeface="Arial"/>
              </a:rPr>
              <a:t>primitive </a:t>
            </a:r>
            <a:r>
              <a:rPr lang="en-US" sz="1200" spc="-30" dirty="0" smtClean="0">
                <a:latin typeface="Arial"/>
                <a:cs typeface="Arial"/>
              </a:rPr>
              <a:t>types </a:t>
            </a:r>
            <a:r>
              <a:rPr lang="en-US" sz="1200" spc="-25" dirty="0" smtClean="0">
                <a:latin typeface="Arial"/>
                <a:cs typeface="Arial"/>
              </a:rPr>
              <a:t>defined </a:t>
            </a:r>
            <a:r>
              <a:rPr lang="en-US" sz="1200" spc="-10" dirty="0" smtClean="0">
                <a:latin typeface="Arial"/>
                <a:cs typeface="Arial"/>
              </a:rPr>
              <a:t>by </a:t>
            </a:r>
            <a:r>
              <a:rPr lang="en-US" sz="1200" spc="-20" dirty="0" smtClean="0">
                <a:latin typeface="Arial"/>
                <a:cs typeface="Arial"/>
              </a:rPr>
              <a:t>Java such </a:t>
            </a:r>
            <a:r>
              <a:rPr lang="en-US" sz="1200" spc="-25" dirty="0" smtClean="0">
                <a:latin typeface="Arial"/>
                <a:cs typeface="Arial"/>
              </a:rPr>
              <a:t>as </a:t>
            </a:r>
            <a:r>
              <a:rPr lang="en-US" sz="1200" spc="-25" dirty="0" err="1" smtClean="0">
                <a:latin typeface="Arial"/>
                <a:cs typeface="Arial"/>
              </a:rPr>
              <a:t>int</a:t>
            </a:r>
            <a:r>
              <a:rPr lang="en-US" sz="1200" spc="-25" dirty="0" smtClean="0">
                <a:latin typeface="Arial"/>
                <a:cs typeface="Arial"/>
              </a:rPr>
              <a:t> </a:t>
            </a:r>
            <a:r>
              <a:rPr lang="en-US" sz="1200" spc="-20" dirty="0" smtClean="0">
                <a:latin typeface="Arial"/>
                <a:cs typeface="Arial"/>
              </a:rPr>
              <a:t>or  </a:t>
            </a:r>
            <a:r>
              <a:rPr lang="en-US" sz="1200" spc="-30" dirty="0" err="1" smtClean="0">
                <a:latin typeface="Arial"/>
                <a:cs typeface="Arial"/>
              </a:rPr>
              <a:t>boolean</a:t>
            </a:r>
            <a:r>
              <a:rPr lang="en-US" sz="1200" spc="-30" dirty="0" smtClean="0">
                <a:latin typeface="Arial"/>
                <a:cs typeface="Arial"/>
              </a:rPr>
              <a:t> </a:t>
            </a:r>
            <a:r>
              <a:rPr lang="en-US" sz="1200" spc="-20" dirty="0" smtClean="0">
                <a:latin typeface="Arial"/>
                <a:cs typeface="Arial"/>
              </a:rPr>
              <a:t>are </a:t>
            </a:r>
            <a:r>
              <a:rPr lang="en-US" sz="1200" spc="-30" dirty="0" smtClean="0">
                <a:latin typeface="Arial"/>
                <a:cs typeface="Arial"/>
              </a:rPr>
              <a:t>objects </a:t>
            </a:r>
            <a:r>
              <a:rPr lang="en-US" sz="1200" spc="-5" dirty="0" smtClean="0">
                <a:latin typeface="Arial"/>
                <a:cs typeface="Arial"/>
              </a:rPr>
              <a:t>in </a:t>
            </a:r>
            <a:r>
              <a:rPr lang="en-US" sz="1200" spc="-25" dirty="0" smtClean="0">
                <a:latin typeface="Arial"/>
                <a:cs typeface="Arial"/>
              </a:rPr>
              <a:t>Scala. </a:t>
            </a:r>
            <a:r>
              <a:rPr lang="en-US" sz="1200" spc="-30" dirty="0" smtClean="0">
                <a:latin typeface="Arial"/>
                <a:cs typeface="Arial"/>
              </a:rPr>
              <a:t>Functions are objects </a:t>
            </a:r>
            <a:r>
              <a:rPr lang="en-US" sz="1200" spc="-15" dirty="0" smtClean="0">
                <a:latin typeface="Arial"/>
                <a:cs typeface="Arial"/>
              </a:rPr>
              <a:t>in </a:t>
            </a:r>
            <a:r>
              <a:rPr lang="en-US" sz="1200" spc="-20" dirty="0" smtClean="0">
                <a:latin typeface="Arial"/>
                <a:cs typeface="Arial"/>
              </a:rPr>
              <a:t>Scala </a:t>
            </a:r>
            <a:r>
              <a:rPr lang="en-US" sz="1200" spc="-15" dirty="0" smtClean="0">
                <a:latin typeface="Arial"/>
                <a:cs typeface="Arial"/>
              </a:rPr>
              <a:t>and play </a:t>
            </a:r>
            <a:r>
              <a:rPr lang="en-US" sz="1200" spc="-25" dirty="0" smtClean="0">
                <a:latin typeface="Arial"/>
                <a:cs typeface="Arial"/>
              </a:rPr>
              <a:t>an important</a:t>
            </a:r>
            <a:r>
              <a:rPr lang="en-US" sz="1200" spc="-285" dirty="0" smtClean="0">
                <a:latin typeface="Arial"/>
                <a:cs typeface="Arial"/>
              </a:rPr>
              <a:t> </a:t>
            </a:r>
            <a:r>
              <a:rPr lang="en-US" sz="1200" spc="-25" dirty="0" smtClean="0">
                <a:latin typeface="Arial"/>
                <a:cs typeface="Arial"/>
              </a:rPr>
              <a:t>role  </a:t>
            </a:r>
            <a:r>
              <a:rPr lang="en-US" sz="1200" spc="-15" dirty="0" smtClean="0">
                <a:latin typeface="Arial"/>
                <a:cs typeface="Arial"/>
              </a:rPr>
              <a:t>in </a:t>
            </a:r>
            <a:r>
              <a:rPr lang="en-US" sz="1200" spc="-20" dirty="0" smtClean="0">
                <a:latin typeface="Arial"/>
                <a:cs typeface="Arial"/>
              </a:rPr>
              <a:t>how </a:t>
            </a:r>
            <a:r>
              <a:rPr lang="en-US" sz="1200" spc="-30" dirty="0" smtClean="0">
                <a:latin typeface="Arial"/>
                <a:cs typeface="Arial"/>
              </a:rPr>
              <a:t>applications are written </a:t>
            </a:r>
            <a:r>
              <a:rPr lang="en-US" sz="1200" spc="-15" dirty="0" smtClean="0">
                <a:latin typeface="Arial"/>
                <a:cs typeface="Arial"/>
              </a:rPr>
              <a:t>for</a:t>
            </a:r>
            <a:r>
              <a:rPr lang="en-US" sz="1200" spc="-145" dirty="0" smtClean="0">
                <a:latin typeface="Arial"/>
                <a:cs typeface="Arial"/>
              </a:rPr>
              <a:t> </a:t>
            </a:r>
            <a:r>
              <a:rPr lang="en-US" sz="1200" spc="-20" dirty="0" smtClean="0">
                <a:latin typeface="Arial"/>
                <a:cs typeface="Arial"/>
              </a:rPr>
              <a:t>Spark.</a:t>
            </a:r>
            <a:endParaRPr lang="en-US" sz="1200" dirty="0" smtClean="0">
              <a:latin typeface="Arial"/>
              <a:cs typeface="Arial"/>
            </a:endParaRPr>
          </a:p>
          <a:p>
            <a:pPr marL="12700" marR="43180" algn="just">
              <a:lnSpc>
                <a:spcPts val="1610"/>
              </a:lnSpc>
              <a:spcBef>
                <a:spcPts val="605"/>
              </a:spcBef>
            </a:pPr>
            <a:r>
              <a:rPr lang="en-US" sz="1200" spc="-30" dirty="0" smtClean="0">
                <a:latin typeface="Arial"/>
                <a:cs typeface="Arial"/>
              </a:rPr>
              <a:t>Numbers</a:t>
            </a:r>
            <a:r>
              <a:rPr lang="en-US" sz="1200" spc="-25" dirty="0" smtClean="0">
                <a:latin typeface="Arial"/>
                <a:cs typeface="Arial"/>
              </a:rPr>
              <a:t> </a:t>
            </a:r>
            <a:r>
              <a:rPr lang="en-US" sz="1200" spc="-20" dirty="0" smtClean="0">
                <a:latin typeface="Arial"/>
                <a:cs typeface="Arial"/>
              </a:rPr>
              <a:t>are</a:t>
            </a:r>
            <a:r>
              <a:rPr lang="en-US" sz="1200" spc="-55" dirty="0" smtClean="0">
                <a:latin typeface="Arial"/>
                <a:cs typeface="Arial"/>
              </a:rPr>
              <a:t> </a:t>
            </a:r>
            <a:r>
              <a:rPr lang="en-US" sz="1200" spc="-30" dirty="0" smtClean="0">
                <a:latin typeface="Arial"/>
                <a:cs typeface="Arial"/>
              </a:rPr>
              <a:t>objects.</a:t>
            </a:r>
            <a:r>
              <a:rPr lang="en-US" sz="1200" spc="-25" dirty="0" smtClean="0">
                <a:latin typeface="Arial"/>
                <a:cs typeface="Arial"/>
              </a:rPr>
              <a:t> </a:t>
            </a:r>
            <a:r>
              <a:rPr lang="en-US" sz="1200" spc="-15" dirty="0" smtClean="0">
                <a:latin typeface="Arial"/>
                <a:cs typeface="Arial"/>
              </a:rPr>
              <a:t>As</a:t>
            </a:r>
            <a:r>
              <a:rPr lang="en-US" sz="1200" spc="-55" dirty="0" smtClean="0">
                <a:latin typeface="Arial"/>
                <a:cs typeface="Arial"/>
              </a:rPr>
              <a:t> </a:t>
            </a:r>
            <a:r>
              <a:rPr lang="en-US" sz="1200" spc="-10" dirty="0" smtClean="0">
                <a:latin typeface="Arial"/>
                <a:cs typeface="Arial"/>
              </a:rPr>
              <a:t>an</a:t>
            </a:r>
            <a:r>
              <a:rPr lang="en-US" sz="1200" spc="-55" dirty="0" smtClean="0">
                <a:latin typeface="Arial"/>
                <a:cs typeface="Arial"/>
              </a:rPr>
              <a:t> </a:t>
            </a:r>
            <a:r>
              <a:rPr lang="en-US" sz="1200" spc="-25" dirty="0" smtClean="0">
                <a:latin typeface="Arial"/>
                <a:cs typeface="Arial"/>
              </a:rPr>
              <a:t>example,</a:t>
            </a:r>
            <a:r>
              <a:rPr lang="en-US" sz="1200" spc="-50" dirty="0" smtClean="0">
                <a:latin typeface="Arial"/>
                <a:cs typeface="Arial"/>
              </a:rPr>
              <a:t> </a:t>
            </a:r>
            <a:r>
              <a:rPr lang="en-US" sz="1200" spc="-5" dirty="0" smtClean="0">
                <a:latin typeface="Arial"/>
                <a:cs typeface="Arial"/>
              </a:rPr>
              <a:t>in</a:t>
            </a:r>
            <a:r>
              <a:rPr lang="en-US" sz="1200" spc="-30" dirty="0" smtClean="0">
                <a:latin typeface="Arial"/>
                <a:cs typeface="Arial"/>
              </a:rPr>
              <a:t> </a:t>
            </a:r>
            <a:r>
              <a:rPr lang="en-US" sz="1200" spc="-25" dirty="0" smtClean="0">
                <a:latin typeface="Arial"/>
                <a:cs typeface="Arial"/>
              </a:rPr>
              <a:t>the</a:t>
            </a:r>
            <a:r>
              <a:rPr lang="en-US" sz="1200" spc="-30" dirty="0" smtClean="0">
                <a:latin typeface="Arial"/>
                <a:cs typeface="Arial"/>
              </a:rPr>
              <a:t> expression</a:t>
            </a:r>
            <a:r>
              <a:rPr lang="en-US" sz="1200" spc="-55" dirty="0" smtClean="0">
                <a:latin typeface="Arial"/>
                <a:cs typeface="Arial"/>
              </a:rPr>
              <a:t> </a:t>
            </a:r>
            <a:r>
              <a:rPr lang="en-US" sz="1200" spc="-25" dirty="0" smtClean="0">
                <a:latin typeface="Arial"/>
                <a:cs typeface="Arial"/>
              </a:rPr>
              <a:t>that you</a:t>
            </a:r>
            <a:r>
              <a:rPr lang="en-US" sz="1200" spc="-60" dirty="0" smtClean="0">
                <a:latin typeface="Arial"/>
                <a:cs typeface="Arial"/>
              </a:rPr>
              <a:t> </a:t>
            </a:r>
            <a:r>
              <a:rPr lang="en-US" sz="1200" spc="-15" dirty="0" smtClean="0">
                <a:latin typeface="Arial"/>
                <a:cs typeface="Arial"/>
              </a:rPr>
              <a:t>see</a:t>
            </a:r>
            <a:r>
              <a:rPr lang="en-US" sz="1200" spc="-30" dirty="0" smtClean="0">
                <a:latin typeface="Arial"/>
                <a:cs typeface="Arial"/>
              </a:rPr>
              <a:t> here:</a:t>
            </a:r>
            <a:r>
              <a:rPr lang="en-US" sz="1200" spc="-25" dirty="0" smtClean="0">
                <a:latin typeface="Arial"/>
                <a:cs typeface="Arial"/>
              </a:rPr>
              <a:t> </a:t>
            </a:r>
            <a:r>
              <a:rPr lang="en-US" sz="1200" spc="-5" dirty="0" smtClean="0">
                <a:latin typeface="Arial"/>
                <a:cs typeface="Arial"/>
              </a:rPr>
              <a:t>1</a:t>
            </a:r>
            <a:r>
              <a:rPr lang="en-US" sz="1200" spc="-65" dirty="0" smtClean="0">
                <a:latin typeface="Arial"/>
                <a:cs typeface="Arial"/>
              </a:rPr>
              <a:t> </a:t>
            </a:r>
            <a:r>
              <a:rPr lang="en-US" sz="1200" spc="-5" dirty="0" smtClean="0">
                <a:latin typeface="Arial"/>
                <a:cs typeface="Arial"/>
              </a:rPr>
              <a:t>+</a:t>
            </a:r>
            <a:r>
              <a:rPr lang="en-US" sz="1200" spc="-45" dirty="0" smtClean="0">
                <a:latin typeface="Arial"/>
                <a:cs typeface="Arial"/>
              </a:rPr>
              <a:t> </a:t>
            </a:r>
            <a:r>
              <a:rPr lang="en-US" sz="1200" spc="-5" dirty="0" smtClean="0">
                <a:latin typeface="Arial"/>
                <a:cs typeface="Arial"/>
              </a:rPr>
              <a:t>2</a:t>
            </a:r>
            <a:r>
              <a:rPr lang="en-US" sz="1200" spc="-30" dirty="0" smtClean="0">
                <a:latin typeface="Arial"/>
                <a:cs typeface="Arial"/>
              </a:rPr>
              <a:t> </a:t>
            </a:r>
            <a:r>
              <a:rPr lang="en-US" sz="1200" spc="-5" dirty="0" smtClean="0">
                <a:latin typeface="Arial"/>
                <a:cs typeface="Arial"/>
              </a:rPr>
              <a:t>*</a:t>
            </a:r>
            <a:r>
              <a:rPr lang="en-US" sz="1200" spc="-45" dirty="0" smtClean="0">
                <a:latin typeface="Arial"/>
                <a:cs typeface="Arial"/>
              </a:rPr>
              <a:t> </a:t>
            </a:r>
            <a:r>
              <a:rPr lang="en-US" sz="1200" spc="-5" dirty="0" smtClean="0">
                <a:latin typeface="Arial"/>
                <a:cs typeface="Arial"/>
              </a:rPr>
              <a:t>3</a:t>
            </a:r>
            <a:r>
              <a:rPr lang="en-US" sz="1200" spc="-55" dirty="0" smtClean="0">
                <a:latin typeface="Arial"/>
                <a:cs typeface="Arial"/>
              </a:rPr>
              <a:t> </a:t>
            </a:r>
            <a:r>
              <a:rPr lang="en-US" sz="1200" spc="-5" dirty="0" smtClean="0">
                <a:latin typeface="Arial"/>
                <a:cs typeface="Arial"/>
              </a:rPr>
              <a:t>/</a:t>
            </a:r>
            <a:r>
              <a:rPr lang="en-US" sz="1200" spc="-50" dirty="0" smtClean="0">
                <a:latin typeface="Arial"/>
                <a:cs typeface="Arial"/>
              </a:rPr>
              <a:t> </a:t>
            </a:r>
            <a:r>
              <a:rPr lang="en-US" sz="1200" spc="-5" dirty="0" smtClean="0">
                <a:latin typeface="Arial"/>
                <a:cs typeface="Arial"/>
              </a:rPr>
              <a:t>4  </a:t>
            </a:r>
            <a:r>
              <a:rPr lang="en-US" sz="1200" spc="-30" dirty="0" smtClean="0">
                <a:latin typeface="Arial"/>
                <a:cs typeface="Arial"/>
              </a:rPr>
              <a:t>actually </a:t>
            </a:r>
            <a:r>
              <a:rPr lang="en-US" sz="1200" spc="-25" dirty="0" smtClean="0">
                <a:latin typeface="Arial"/>
                <a:cs typeface="Arial"/>
              </a:rPr>
              <a:t>means that </a:t>
            </a:r>
            <a:r>
              <a:rPr lang="en-US" sz="1200" spc="-20" dirty="0" smtClean="0">
                <a:latin typeface="Arial"/>
                <a:cs typeface="Arial"/>
              </a:rPr>
              <a:t>the </a:t>
            </a:r>
            <a:r>
              <a:rPr lang="en-US" sz="1200" spc="-25" dirty="0" smtClean="0">
                <a:latin typeface="Arial"/>
                <a:cs typeface="Arial"/>
              </a:rPr>
              <a:t>individual numbers invoke </a:t>
            </a:r>
            <a:r>
              <a:rPr lang="en-US" sz="1200" spc="-15" dirty="0" smtClean="0">
                <a:latin typeface="Arial"/>
                <a:cs typeface="Arial"/>
              </a:rPr>
              <a:t>the </a:t>
            </a:r>
            <a:r>
              <a:rPr lang="en-US" sz="1200" spc="-25" dirty="0" smtClean="0">
                <a:latin typeface="Arial"/>
                <a:cs typeface="Arial"/>
              </a:rPr>
              <a:t>various </a:t>
            </a:r>
            <a:r>
              <a:rPr lang="en-US" sz="1200" spc="-30" dirty="0" smtClean="0">
                <a:latin typeface="Arial"/>
                <a:cs typeface="Arial"/>
              </a:rPr>
              <a:t>identifiers </a:t>
            </a:r>
            <a:r>
              <a:rPr lang="en-US" sz="1200" spc="-25" dirty="0" smtClean="0">
                <a:latin typeface="Arial"/>
                <a:cs typeface="Arial"/>
              </a:rPr>
              <a:t>+,-,*,/ </a:t>
            </a:r>
            <a:r>
              <a:rPr lang="en-US" sz="1200" spc="-20" dirty="0" smtClean="0">
                <a:latin typeface="Arial"/>
                <a:cs typeface="Arial"/>
              </a:rPr>
              <a:t>with the  </a:t>
            </a:r>
            <a:r>
              <a:rPr lang="en-US" sz="1200" spc="-25" dirty="0" smtClean="0">
                <a:latin typeface="Arial"/>
                <a:cs typeface="Arial"/>
              </a:rPr>
              <a:t>other numbers passed </a:t>
            </a:r>
            <a:r>
              <a:rPr lang="en-US" sz="1200" spc="-15" dirty="0" smtClean="0">
                <a:latin typeface="Arial"/>
                <a:cs typeface="Arial"/>
              </a:rPr>
              <a:t>in </a:t>
            </a:r>
            <a:r>
              <a:rPr lang="en-US" sz="1200" spc="-25" dirty="0" smtClean="0">
                <a:latin typeface="Arial"/>
                <a:cs typeface="Arial"/>
              </a:rPr>
              <a:t>as </a:t>
            </a:r>
            <a:r>
              <a:rPr lang="en-US" sz="1200" spc="-30" dirty="0" smtClean="0">
                <a:latin typeface="Arial"/>
                <a:cs typeface="Arial"/>
              </a:rPr>
              <a:t>arguments </a:t>
            </a:r>
            <a:r>
              <a:rPr lang="en-US" sz="1200" spc="-25" dirty="0" smtClean="0">
                <a:latin typeface="Arial"/>
                <a:cs typeface="Arial"/>
              </a:rPr>
              <a:t>using </a:t>
            </a:r>
            <a:r>
              <a:rPr lang="en-US" sz="1200" spc="-15" dirty="0" smtClean="0">
                <a:latin typeface="Arial"/>
                <a:cs typeface="Arial"/>
              </a:rPr>
              <a:t>the </a:t>
            </a:r>
            <a:r>
              <a:rPr lang="en-US" sz="1200" spc="-30" dirty="0" smtClean="0">
                <a:latin typeface="Arial"/>
                <a:cs typeface="Arial"/>
              </a:rPr>
              <a:t>dot</a:t>
            </a:r>
            <a:r>
              <a:rPr lang="en-US" sz="1200" spc="-220" dirty="0" smtClean="0">
                <a:latin typeface="Arial"/>
                <a:cs typeface="Arial"/>
              </a:rPr>
              <a:t> </a:t>
            </a:r>
            <a:r>
              <a:rPr lang="en-US" sz="1200" spc="-30" dirty="0" smtClean="0">
                <a:latin typeface="Arial"/>
                <a:cs typeface="Arial"/>
              </a:rPr>
              <a:t>notation.</a:t>
            </a:r>
            <a:endParaRPr lang="en-US" sz="1200" dirty="0" smtClean="0">
              <a:latin typeface="Arial"/>
              <a:cs typeface="Arial"/>
            </a:endParaRPr>
          </a:p>
          <a:p>
            <a:pPr marL="12700" marR="5080">
              <a:lnSpc>
                <a:spcPct val="96400"/>
              </a:lnSpc>
              <a:spcBef>
                <a:spcPts val="550"/>
              </a:spcBef>
            </a:pPr>
            <a:r>
              <a:rPr lang="en-US" sz="1200" spc="-30" dirty="0" smtClean="0">
                <a:latin typeface="Arial"/>
                <a:cs typeface="Arial"/>
              </a:rPr>
              <a:t>Functions </a:t>
            </a:r>
            <a:r>
              <a:rPr lang="en-US" sz="1200" spc="-20" dirty="0" smtClean="0">
                <a:latin typeface="Arial"/>
                <a:cs typeface="Arial"/>
              </a:rPr>
              <a:t>are </a:t>
            </a:r>
            <a:r>
              <a:rPr lang="en-US" sz="1200" spc="-25" dirty="0" smtClean="0">
                <a:latin typeface="Arial"/>
                <a:cs typeface="Arial"/>
              </a:rPr>
              <a:t>objects. </a:t>
            </a:r>
            <a:r>
              <a:rPr lang="en-US" sz="1200" spc="-30" dirty="0" smtClean="0">
                <a:latin typeface="Arial"/>
                <a:cs typeface="Arial"/>
              </a:rPr>
              <a:t>You </a:t>
            </a:r>
            <a:r>
              <a:rPr lang="en-US" sz="1200" spc="-15" dirty="0" smtClean="0">
                <a:latin typeface="Arial"/>
                <a:cs typeface="Arial"/>
              </a:rPr>
              <a:t>can </a:t>
            </a:r>
            <a:r>
              <a:rPr lang="en-US" sz="1200" spc="-25" dirty="0" smtClean="0">
                <a:latin typeface="Arial"/>
                <a:cs typeface="Arial"/>
              </a:rPr>
              <a:t>pass functions as </a:t>
            </a:r>
            <a:r>
              <a:rPr lang="en-US" sz="1200" spc="-30" dirty="0" smtClean="0">
                <a:latin typeface="Arial"/>
                <a:cs typeface="Arial"/>
              </a:rPr>
              <a:t>arguments </a:t>
            </a:r>
            <a:r>
              <a:rPr lang="en-US" sz="1200" spc="-20" dirty="0" smtClean="0">
                <a:latin typeface="Arial"/>
                <a:cs typeface="Arial"/>
              </a:rPr>
              <a:t>into </a:t>
            </a:r>
            <a:r>
              <a:rPr lang="en-US" sz="1200" spc="-25" dirty="0" smtClean="0">
                <a:latin typeface="Arial"/>
                <a:cs typeface="Arial"/>
              </a:rPr>
              <a:t>another function. </a:t>
            </a:r>
            <a:r>
              <a:rPr lang="en-US" sz="1200" spc="-30" dirty="0" smtClean="0">
                <a:latin typeface="Arial"/>
                <a:cs typeface="Arial"/>
              </a:rPr>
              <a:t>You  </a:t>
            </a:r>
            <a:r>
              <a:rPr lang="en-US" sz="1200" spc="-25" dirty="0" smtClean="0">
                <a:latin typeface="Arial"/>
                <a:cs typeface="Arial"/>
              </a:rPr>
              <a:t>can </a:t>
            </a:r>
            <a:r>
              <a:rPr lang="en-US" sz="1200" spc="-20" dirty="0" smtClean="0">
                <a:latin typeface="Arial"/>
                <a:cs typeface="Arial"/>
              </a:rPr>
              <a:t>store </a:t>
            </a:r>
            <a:r>
              <a:rPr lang="en-US" sz="1200" spc="-25" dirty="0" smtClean="0">
                <a:latin typeface="Arial"/>
                <a:cs typeface="Arial"/>
              </a:rPr>
              <a:t>them as variables. You </a:t>
            </a:r>
            <a:r>
              <a:rPr lang="en-US" sz="1200" spc="-15" dirty="0" smtClean="0">
                <a:latin typeface="Arial"/>
                <a:cs typeface="Arial"/>
              </a:rPr>
              <a:t>can </a:t>
            </a:r>
            <a:r>
              <a:rPr lang="en-US" sz="1200" spc="-30" dirty="0" smtClean="0">
                <a:latin typeface="Arial"/>
                <a:cs typeface="Arial"/>
              </a:rPr>
              <a:t>return </a:t>
            </a:r>
            <a:r>
              <a:rPr lang="en-US" sz="1200" spc="-25" dirty="0" smtClean="0">
                <a:latin typeface="Arial"/>
                <a:cs typeface="Arial"/>
              </a:rPr>
              <a:t>them from other functions. </a:t>
            </a:r>
            <a:r>
              <a:rPr lang="en-US" sz="1200" spc="-20" dirty="0" smtClean="0">
                <a:latin typeface="Arial"/>
                <a:cs typeface="Arial"/>
              </a:rPr>
              <a:t>The </a:t>
            </a:r>
            <a:r>
              <a:rPr lang="en-US" sz="1200" spc="-25" dirty="0" smtClean="0">
                <a:latin typeface="Arial"/>
                <a:cs typeface="Arial"/>
              </a:rPr>
              <a:t>function  </a:t>
            </a:r>
            <a:r>
              <a:rPr lang="en-US" sz="1200" spc="-30" dirty="0" smtClean="0">
                <a:latin typeface="Arial"/>
                <a:cs typeface="Arial"/>
              </a:rPr>
              <a:t>declaration </a:t>
            </a:r>
            <a:r>
              <a:rPr lang="en-US" sz="1200" spc="-15" dirty="0" smtClean="0">
                <a:latin typeface="Arial"/>
                <a:cs typeface="Arial"/>
              </a:rPr>
              <a:t>is the </a:t>
            </a:r>
            <a:r>
              <a:rPr lang="en-US" sz="1200" spc="-30" dirty="0" smtClean="0">
                <a:latin typeface="Arial"/>
                <a:cs typeface="Arial"/>
              </a:rPr>
              <a:t>function </a:t>
            </a:r>
            <a:r>
              <a:rPr lang="en-US" sz="1200" spc="-25" dirty="0" smtClean="0">
                <a:latin typeface="Arial"/>
                <a:cs typeface="Arial"/>
              </a:rPr>
              <a:t>name </a:t>
            </a:r>
            <a:r>
              <a:rPr lang="en-US" sz="1200" spc="-30" dirty="0" smtClean="0">
                <a:latin typeface="Arial"/>
                <a:cs typeface="Arial"/>
              </a:rPr>
              <a:t>followed </a:t>
            </a:r>
            <a:r>
              <a:rPr lang="en-US" sz="1200" spc="-10" dirty="0" smtClean="0">
                <a:latin typeface="Arial"/>
                <a:cs typeface="Arial"/>
              </a:rPr>
              <a:t>by </a:t>
            </a:r>
            <a:r>
              <a:rPr lang="en-US" sz="1200" spc="-20" dirty="0" smtClean="0">
                <a:latin typeface="Arial"/>
                <a:cs typeface="Arial"/>
              </a:rPr>
              <a:t>the </a:t>
            </a:r>
            <a:r>
              <a:rPr lang="en-US" sz="1200" spc="-25" dirty="0" smtClean="0">
                <a:latin typeface="Arial"/>
                <a:cs typeface="Arial"/>
              </a:rPr>
              <a:t>list </a:t>
            </a:r>
            <a:r>
              <a:rPr lang="en-US" sz="1200" spc="-20" dirty="0" smtClean="0">
                <a:latin typeface="Arial"/>
                <a:cs typeface="Arial"/>
              </a:rPr>
              <a:t>of </a:t>
            </a:r>
            <a:r>
              <a:rPr lang="en-US" sz="1200" spc="-25" dirty="0" smtClean="0">
                <a:latin typeface="Arial"/>
                <a:cs typeface="Arial"/>
              </a:rPr>
              <a:t>parameters </a:t>
            </a:r>
            <a:r>
              <a:rPr lang="en-US" sz="1200" spc="-20" dirty="0" smtClean="0">
                <a:latin typeface="Arial"/>
                <a:cs typeface="Arial"/>
              </a:rPr>
              <a:t>and </a:t>
            </a:r>
            <a:r>
              <a:rPr lang="en-US" sz="1200" spc="-25" dirty="0" smtClean="0">
                <a:latin typeface="Arial"/>
                <a:cs typeface="Arial"/>
              </a:rPr>
              <a:t>then </a:t>
            </a:r>
            <a:r>
              <a:rPr lang="en-US" sz="1200" spc="-20" dirty="0" smtClean="0">
                <a:latin typeface="Arial"/>
                <a:cs typeface="Arial"/>
              </a:rPr>
              <a:t>the </a:t>
            </a:r>
            <a:r>
              <a:rPr lang="en-US" sz="1200" spc="-25" dirty="0" smtClean="0">
                <a:latin typeface="Arial"/>
                <a:cs typeface="Arial"/>
              </a:rPr>
              <a:t>return  </a:t>
            </a:r>
            <a:r>
              <a:rPr lang="en-US" sz="1200" spc="-30" dirty="0" smtClean="0">
                <a:latin typeface="Arial"/>
                <a:cs typeface="Arial"/>
              </a:rPr>
              <a:t>type.</a:t>
            </a:r>
            <a:endParaRPr lang="en-US" sz="1200" dirty="0" smtClean="0">
              <a:latin typeface="Arial"/>
              <a:cs typeface="Arial"/>
            </a:endParaRPr>
          </a:p>
          <a:p>
            <a:pPr marL="12700" marR="169545">
              <a:lnSpc>
                <a:spcPts val="1610"/>
              </a:lnSpc>
              <a:spcBef>
                <a:spcPts val="204"/>
              </a:spcBef>
            </a:pPr>
            <a:r>
              <a:rPr lang="en-US" sz="1200" spc="-30" dirty="0" smtClean="0">
                <a:latin typeface="Arial"/>
                <a:cs typeface="Arial"/>
              </a:rPr>
              <a:t>If </a:t>
            </a:r>
            <a:r>
              <a:rPr lang="en-US" sz="1200" spc="-35" dirty="0" smtClean="0">
                <a:latin typeface="Arial"/>
                <a:cs typeface="Arial"/>
              </a:rPr>
              <a:t>you </a:t>
            </a:r>
            <a:r>
              <a:rPr lang="en-US" sz="1200" spc="-30" dirty="0" smtClean="0">
                <a:latin typeface="Arial"/>
                <a:cs typeface="Arial"/>
              </a:rPr>
              <a:t>want </a:t>
            </a:r>
            <a:r>
              <a:rPr lang="en-US" sz="1200" spc="-20" dirty="0" smtClean="0">
                <a:latin typeface="Arial"/>
                <a:cs typeface="Arial"/>
              </a:rPr>
              <a:t>to learn more </a:t>
            </a:r>
            <a:r>
              <a:rPr lang="en-US" sz="1200" spc="-25" dirty="0" smtClean="0">
                <a:latin typeface="Arial"/>
                <a:cs typeface="Arial"/>
              </a:rPr>
              <a:t>about Scala, check </a:t>
            </a:r>
            <a:r>
              <a:rPr lang="en-US" sz="1200" spc="-30" dirty="0" smtClean="0">
                <a:latin typeface="Arial"/>
                <a:cs typeface="Arial"/>
              </a:rPr>
              <a:t>out </a:t>
            </a:r>
            <a:r>
              <a:rPr lang="en-US" sz="1200" spc="-25" dirty="0" smtClean="0">
                <a:latin typeface="Arial"/>
                <a:cs typeface="Arial"/>
              </a:rPr>
              <a:t>its website </a:t>
            </a:r>
            <a:r>
              <a:rPr lang="en-US" sz="1200" spc="-20" dirty="0" smtClean="0">
                <a:latin typeface="Arial"/>
                <a:cs typeface="Arial"/>
              </a:rPr>
              <a:t>for </a:t>
            </a:r>
            <a:r>
              <a:rPr lang="en-US" sz="1200" spc="-25" dirty="0" smtClean="0">
                <a:latin typeface="Arial"/>
                <a:cs typeface="Arial"/>
              </a:rPr>
              <a:t>tutorials </a:t>
            </a:r>
            <a:r>
              <a:rPr lang="en-US" sz="1200" spc="-20" dirty="0" smtClean="0">
                <a:latin typeface="Arial"/>
                <a:cs typeface="Arial"/>
              </a:rPr>
              <a:t>and </a:t>
            </a:r>
            <a:r>
              <a:rPr lang="en-US" sz="1200" spc="-25" dirty="0" smtClean="0">
                <a:latin typeface="Arial"/>
                <a:cs typeface="Arial"/>
              </a:rPr>
              <a:t>guide.  </a:t>
            </a:r>
            <a:r>
              <a:rPr lang="en-US" sz="1200" spc="-30" dirty="0" smtClean="0">
                <a:latin typeface="Arial"/>
                <a:cs typeface="Arial"/>
              </a:rPr>
              <a:t>Throughout </a:t>
            </a:r>
            <a:r>
              <a:rPr lang="en-US" sz="1200" spc="-20" dirty="0" smtClean="0">
                <a:latin typeface="Arial"/>
                <a:cs typeface="Arial"/>
              </a:rPr>
              <a:t>this </a:t>
            </a:r>
            <a:r>
              <a:rPr lang="en-US" sz="1200" spc="-25" dirty="0" smtClean="0">
                <a:latin typeface="Arial"/>
                <a:cs typeface="Arial"/>
              </a:rPr>
              <a:t>course, you </a:t>
            </a:r>
            <a:r>
              <a:rPr lang="en-US" sz="1200" spc="-30" dirty="0" smtClean="0">
                <a:latin typeface="Arial"/>
                <a:cs typeface="Arial"/>
              </a:rPr>
              <a:t>will </a:t>
            </a:r>
            <a:r>
              <a:rPr lang="en-US" sz="1200" spc="-15" dirty="0" smtClean="0">
                <a:latin typeface="Arial"/>
                <a:cs typeface="Arial"/>
              </a:rPr>
              <a:t>see </a:t>
            </a:r>
            <a:r>
              <a:rPr lang="en-US" sz="1200" spc="-25" dirty="0" smtClean="0">
                <a:latin typeface="Arial"/>
                <a:cs typeface="Arial"/>
              </a:rPr>
              <a:t>examples </a:t>
            </a:r>
            <a:r>
              <a:rPr lang="en-US" sz="1200" spc="-15" dirty="0" smtClean="0">
                <a:latin typeface="Arial"/>
                <a:cs typeface="Arial"/>
              </a:rPr>
              <a:t>in </a:t>
            </a:r>
            <a:r>
              <a:rPr lang="en-US" sz="1200" spc="-20" dirty="0" smtClean="0">
                <a:latin typeface="Arial"/>
                <a:cs typeface="Arial"/>
              </a:rPr>
              <a:t>Scala </a:t>
            </a:r>
            <a:r>
              <a:rPr lang="en-US" sz="1200" spc="-25" dirty="0" smtClean="0">
                <a:latin typeface="Arial"/>
                <a:cs typeface="Arial"/>
              </a:rPr>
              <a:t>that </a:t>
            </a:r>
            <a:r>
              <a:rPr lang="en-US" sz="1200" spc="-30" dirty="0" smtClean="0">
                <a:latin typeface="Arial"/>
                <a:cs typeface="Arial"/>
              </a:rPr>
              <a:t>will have explanations </a:t>
            </a:r>
            <a:r>
              <a:rPr lang="en-US" sz="1200" spc="-25" dirty="0" smtClean="0">
                <a:latin typeface="Arial"/>
                <a:cs typeface="Arial"/>
              </a:rPr>
              <a:t>on  </a:t>
            </a:r>
            <a:r>
              <a:rPr lang="en-US" sz="1200" spc="-30" dirty="0" smtClean="0">
                <a:latin typeface="Arial"/>
                <a:cs typeface="Arial"/>
              </a:rPr>
              <a:t>what </a:t>
            </a:r>
            <a:r>
              <a:rPr lang="en-US" sz="1200" spc="-15" dirty="0" smtClean="0">
                <a:latin typeface="Arial"/>
                <a:cs typeface="Arial"/>
              </a:rPr>
              <a:t>it </a:t>
            </a:r>
            <a:r>
              <a:rPr lang="en-US" sz="1200" spc="-25" dirty="0" smtClean="0">
                <a:latin typeface="Arial"/>
                <a:cs typeface="Arial"/>
              </a:rPr>
              <a:t>does. Remember, the focus </a:t>
            </a:r>
            <a:r>
              <a:rPr lang="en-US" sz="1200" spc="-10" dirty="0" smtClean="0">
                <a:latin typeface="Arial"/>
                <a:cs typeface="Arial"/>
              </a:rPr>
              <a:t>of </a:t>
            </a:r>
            <a:r>
              <a:rPr lang="en-US" sz="1200" spc="-20" dirty="0" smtClean="0">
                <a:latin typeface="Arial"/>
                <a:cs typeface="Arial"/>
              </a:rPr>
              <a:t>this </a:t>
            </a:r>
            <a:r>
              <a:rPr lang="en-US" sz="1200" spc="-30" dirty="0" smtClean="0">
                <a:latin typeface="Arial"/>
                <a:cs typeface="Arial"/>
              </a:rPr>
              <a:t>unit </a:t>
            </a:r>
            <a:r>
              <a:rPr lang="en-US" sz="1200" spc="-15" dirty="0" smtClean="0">
                <a:latin typeface="Arial"/>
                <a:cs typeface="Arial"/>
              </a:rPr>
              <a:t>is </a:t>
            </a:r>
            <a:r>
              <a:rPr lang="en-US" sz="1200" spc="-25" dirty="0" smtClean="0">
                <a:latin typeface="Arial"/>
                <a:cs typeface="Arial"/>
              </a:rPr>
              <a:t>on </a:t>
            </a:r>
            <a:r>
              <a:rPr lang="en-US" sz="1200" spc="-30" dirty="0" smtClean="0">
                <a:latin typeface="Arial"/>
                <a:cs typeface="Arial"/>
              </a:rPr>
              <a:t>the context </a:t>
            </a:r>
            <a:r>
              <a:rPr lang="en-US" sz="1200" spc="-20" dirty="0" smtClean="0">
                <a:latin typeface="Arial"/>
                <a:cs typeface="Arial"/>
              </a:rPr>
              <a:t>of Spark, and </a:t>
            </a:r>
            <a:r>
              <a:rPr lang="en-US" sz="1200" spc="-15" dirty="0" smtClean="0">
                <a:latin typeface="Arial"/>
                <a:cs typeface="Arial"/>
              </a:rPr>
              <a:t>is </a:t>
            </a:r>
            <a:r>
              <a:rPr lang="en-US" sz="1200" spc="-20" dirty="0" smtClean="0">
                <a:latin typeface="Arial"/>
                <a:cs typeface="Arial"/>
              </a:rPr>
              <a:t>not  </a:t>
            </a:r>
            <a:r>
              <a:rPr lang="en-US" sz="1200" spc="-30" dirty="0" smtClean="0">
                <a:latin typeface="Arial"/>
                <a:cs typeface="Arial"/>
              </a:rPr>
              <a:t>intended </a:t>
            </a:r>
            <a:r>
              <a:rPr lang="en-US" sz="1200" spc="-20" dirty="0" smtClean="0">
                <a:latin typeface="Arial"/>
                <a:cs typeface="Arial"/>
              </a:rPr>
              <a:t>to teach </a:t>
            </a:r>
            <a:r>
              <a:rPr lang="en-US" sz="1200" spc="-25" dirty="0" smtClean="0">
                <a:latin typeface="Arial"/>
                <a:cs typeface="Arial"/>
              </a:rPr>
              <a:t>Scala, Python </a:t>
            </a:r>
            <a:r>
              <a:rPr lang="en-US" sz="1200" spc="-20" dirty="0" smtClean="0">
                <a:latin typeface="Arial"/>
                <a:cs typeface="Arial"/>
              </a:rPr>
              <a:t>or</a:t>
            </a:r>
            <a:r>
              <a:rPr lang="en-US" sz="1200" spc="-165" dirty="0" smtClean="0">
                <a:latin typeface="Arial"/>
                <a:cs typeface="Arial"/>
              </a:rPr>
              <a:t> </a:t>
            </a:r>
            <a:r>
              <a:rPr lang="en-US" sz="1200" spc="-25" dirty="0" smtClean="0">
                <a:latin typeface="Arial"/>
                <a:cs typeface="Arial"/>
              </a:rPr>
              <a:t>Java.</a:t>
            </a:r>
            <a:endParaRPr lang="en-US" sz="1200" dirty="0" smtClean="0">
              <a:latin typeface="Arial"/>
              <a:cs typeface="Arial"/>
            </a:endParaRPr>
          </a:p>
          <a:p>
            <a:pPr marL="12700">
              <a:lnSpc>
                <a:spcPct val="100000"/>
              </a:lnSpc>
              <a:spcBef>
                <a:spcPts val="495"/>
              </a:spcBef>
            </a:pPr>
            <a:r>
              <a:rPr lang="en-US" sz="1200" spc="-30" dirty="0" smtClean="0">
                <a:latin typeface="Arial"/>
                <a:cs typeface="Arial"/>
              </a:rPr>
              <a:t>References </a:t>
            </a:r>
            <a:r>
              <a:rPr lang="en-US" sz="1200" spc="-15" dirty="0" smtClean="0">
                <a:latin typeface="Arial"/>
                <a:cs typeface="Arial"/>
              </a:rPr>
              <a:t>for </a:t>
            </a:r>
            <a:r>
              <a:rPr lang="en-US" sz="1200" spc="-25" dirty="0" smtClean="0">
                <a:latin typeface="Arial"/>
                <a:cs typeface="Arial"/>
              </a:rPr>
              <a:t>learning</a:t>
            </a:r>
            <a:r>
              <a:rPr lang="en-US" sz="1200" spc="-135" dirty="0" smtClean="0">
                <a:latin typeface="Arial"/>
                <a:cs typeface="Arial"/>
              </a:rPr>
              <a:t> </a:t>
            </a:r>
            <a:r>
              <a:rPr lang="en-US" sz="1200" spc="-25" dirty="0" smtClean="0">
                <a:latin typeface="Arial"/>
                <a:cs typeface="Arial"/>
              </a:rPr>
              <a:t>Scala:</a:t>
            </a:r>
            <a:endParaRPr lang="en-US" sz="1200" dirty="0" smtClean="0">
              <a:latin typeface="Arial"/>
              <a:cs typeface="Arial"/>
            </a:endParaRPr>
          </a:p>
          <a:p>
            <a:pPr marL="586105" marR="447675" indent="-344805">
              <a:lnSpc>
                <a:spcPts val="1610"/>
              </a:lnSpc>
              <a:spcBef>
                <a:spcPts val="740"/>
              </a:spcBef>
              <a:buFont typeface="Symbol"/>
              <a:buChar char=""/>
              <a:tabLst>
                <a:tab pos="586105" algn="l"/>
                <a:tab pos="586740" algn="l"/>
              </a:tabLst>
            </a:pPr>
            <a:r>
              <a:rPr lang="en-US" sz="1200" spc="-30" dirty="0" err="1" smtClean="0">
                <a:latin typeface="Arial"/>
                <a:cs typeface="Arial"/>
              </a:rPr>
              <a:t>Horstmann</a:t>
            </a:r>
            <a:r>
              <a:rPr lang="en-US" sz="1200" spc="-30" dirty="0" smtClean="0">
                <a:latin typeface="Arial"/>
                <a:cs typeface="Arial"/>
              </a:rPr>
              <a:t>, </a:t>
            </a:r>
            <a:r>
              <a:rPr lang="en-US" sz="1200" spc="-20" dirty="0" smtClean="0">
                <a:latin typeface="Arial"/>
                <a:cs typeface="Arial"/>
              </a:rPr>
              <a:t>C. </a:t>
            </a:r>
            <a:r>
              <a:rPr lang="en-US" sz="1200" spc="-15" dirty="0" smtClean="0">
                <a:latin typeface="Arial"/>
                <a:cs typeface="Arial"/>
              </a:rPr>
              <a:t>S. </a:t>
            </a:r>
            <a:r>
              <a:rPr lang="en-US" sz="1200" spc="-30" dirty="0" smtClean="0">
                <a:latin typeface="Arial"/>
                <a:cs typeface="Arial"/>
              </a:rPr>
              <a:t>(2012). </a:t>
            </a:r>
            <a:r>
              <a:rPr lang="en-US" sz="1200" i="1" spc="-20" dirty="0" smtClean="0">
                <a:latin typeface="Arial"/>
                <a:cs typeface="Arial"/>
              </a:rPr>
              <a:t>Scala </a:t>
            </a:r>
            <a:r>
              <a:rPr lang="en-US" sz="1200" i="1" spc="-15" dirty="0" smtClean="0">
                <a:latin typeface="Arial"/>
                <a:cs typeface="Arial"/>
              </a:rPr>
              <a:t>for </a:t>
            </a:r>
            <a:r>
              <a:rPr lang="en-US" sz="1200" i="1" spc="-30" dirty="0" smtClean="0">
                <a:latin typeface="Arial"/>
                <a:cs typeface="Arial"/>
              </a:rPr>
              <a:t>the impatient</a:t>
            </a:r>
            <a:r>
              <a:rPr lang="en-US" sz="1200" spc="-30" dirty="0" smtClean="0">
                <a:latin typeface="Arial"/>
                <a:cs typeface="Arial"/>
              </a:rPr>
              <a:t>. </a:t>
            </a:r>
            <a:r>
              <a:rPr lang="en-US" sz="1200" spc="-25" dirty="0" smtClean="0">
                <a:latin typeface="Arial"/>
                <a:cs typeface="Arial"/>
              </a:rPr>
              <a:t>Upper Saddle River, </a:t>
            </a:r>
            <a:r>
              <a:rPr lang="en-US" sz="1200" spc="-15" dirty="0" smtClean="0">
                <a:latin typeface="Arial"/>
                <a:cs typeface="Arial"/>
              </a:rPr>
              <a:t>NJ:  </a:t>
            </a:r>
            <a:r>
              <a:rPr lang="en-US" sz="1200" spc="-25" dirty="0" smtClean="0">
                <a:latin typeface="Arial"/>
                <a:cs typeface="Arial"/>
              </a:rPr>
              <a:t>Addison-Wesley</a:t>
            </a:r>
            <a:r>
              <a:rPr lang="en-US" sz="1200" spc="-110" dirty="0" smtClean="0">
                <a:latin typeface="Arial"/>
                <a:cs typeface="Arial"/>
              </a:rPr>
              <a:t> </a:t>
            </a:r>
            <a:r>
              <a:rPr lang="en-US" sz="1200" spc="-25" dirty="0" smtClean="0">
                <a:latin typeface="Arial"/>
                <a:cs typeface="Arial"/>
              </a:rPr>
              <a:t>Professional</a:t>
            </a:r>
            <a:endParaRPr lang="en-US" sz="1200" dirty="0" smtClean="0">
              <a:latin typeface="Arial"/>
              <a:cs typeface="Arial"/>
            </a:endParaRPr>
          </a:p>
          <a:p>
            <a:pPr marL="586105" marR="5080" indent="-344805">
              <a:lnSpc>
                <a:spcPts val="1610"/>
              </a:lnSpc>
              <a:spcBef>
                <a:spcPts val="700"/>
              </a:spcBef>
              <a:buFont typeface="Symbol"/>
              <a:buChar char=""/>
              <a:tabLst>
                <a:tab pos="586105" algn="l"/>
                <a:tab pos="586740" algn="l"/>
              </a:tabLst>
            </a:pPr>
            <a:r>
              <a:rPr lang="en-US" sz="1200" spc="-30" dirty="0" err="1" smtClean="0">
                <a:latin typeface="Arial"/>
                <a:cs typeface="Arial"/>
              </a:rPr>
              <a:t>Odersky</a:t>
            </a:r>
            <a:r>
              <a:rPr lang="en-US" sz="1200" spc="-30" dirty="0" smtClean="0">
                <a:latin typeface="Arial"/>
                <a:cs typeface="Arial"/>
              </a:rPr>
              <a:t>, </a:t>
            </a:r>
            <a:r>
              <a:rPr lang="en-US" sz="1200" spc="-25" dirty="0" smtClean="0">
                <a:latin typeface="Arial"/>
                <a:cs typeface="Arial"/>
              </a:rPr>
              <a:t>M., Spoon, </a:t>
            </a:r>
            <a:r>
              <a:rPr lang="en-US" sz="1200" spc="-20" dirty="0" smtClean="0">
                <a:latin typeface="Arial"/>
                <a:cs typeface="Arial"/>
              </a:rPr>
              <a:t>L., </a:t>
            </a:r>
            <a:r>
              <a:rPr lang="en-US" sz="1200" spc="-5" dirty="0" smtClean="0">
                <a:latin typeface="Arial"/>
                <a:cs typeface="Arial"/>
              </a:rPr>
              <a:t>&amp; </a:t>
            </a:r>
            <a:r>
              <a:rPr lang="en-US" sz="1200" spc="-25" dirty="0" err="1" smtClean="0">
                <a:latin typeface="Arial"/>
                <a:cs typeface="Arial"/>
              </a:rPr>
              <a:t>Venners</a:t>
            </a:r>
            <a:r>
              <a:rPr lang="en-US" sz="1200" spc="-25" dirty="0" smtClean="0">
                <a:latin typeface="Arial"/>
                <a:cs typeface="Arial"/>
              </a:rPr>
              <a:t>, </a:t>
            </a:r>
            <a:r>
              <a:rPr lang="en-US" sz="1200" spc="-15" dirty="0" smtClean="0">
                <a:latin typeface="Arial"/>
                <a:cs typeface="Arial"/>
              </a:rPr>
              <a:t>B. </a:t>
            </a:r>
            <a:r>
              <a:rPr lang="en-US" sz="1200" spc="-30" dirty="0" smtClean="0">
                <a:latin typeface="Arial"/>
                <a:cs typeface="Arial"/>
              </a:rPr>
              <a:t>(2011). </a:t>
            </a:r>
            <a:r>
              <a:rPr lang="en-US" sz="1200" i="1" spc="-30" dirty="0" smtClean="0">
                <a:latin typeface="Arial"/>
                <a:cs typeface="Arial"/>
              </a:rPr>
              <a:t>Programming </a:t>
            </a:r>
            <a:r>
              <a:rPr lang="en-US" sz="1200" i="1" spc="-15" dirty="0" smtClean="0">
                <a:latin typeface="Arial"/>
                <a:cs typeface="Arial"/>
              </a:rPr>
              <a:t>in </a:t>
            </a:r>
            <a:r>
              <a:rPr lang="en-US" sz="1200" i="1" spc="-25" dirty="0" smtClean="0">
                <a:latin typeface="Arial"/>
                <a:cs typeface="Arial"/>
              </a:rPr>
              <a:t>Scala: </a:t>
            </a:r>
            <a:r>
              <a:rPr lang="en-US" sz="1200" i="1" spc="-5" dirty="0" smtClean="0">
                <a:latin typeface="Arial"/>
                <a:cs typeface="Arial"/>
              </a:rPr>
              <a:t>A  </a:t>
            </a:r>
            <a:r>
              <a:rPr lang="en-US" sz="1200" i="1" spc="-30" dirty="0" smtClean="0">
                <a:latin typeface="Arial"/>
                <a:cs typeface="Arial"/>
              </a:rPr>
              <a:t>Comprehensive </a:t>
            </a:r>
            <a:r>
              <a:rPr lang="en-US" sz="1200" i="1" spc="-25" dirty="0" smtClean="0">
                <a:latin typeface="Arial"/>
                <a:cs typeface="Arial"/>
              </a:rPr>
              <a:t>Step-by-Step </a:t>
            </a:r>
            <a:r>
              <a:rPr lang="en-US" sz="1200" i="1" spc="-20" dirty="0" smtClean="0">
                <a:latin typeface="Arial"/>
                <a:cs typeface="Arial"/>
              </a:rPr>
              <a:t>Guide </a:t>
            </a:r>
            <a:r>
              <a:rPr lang="en-US" sz="1200" spc="-20" dirty="0" smtClean="0">
                <a:latin typeface="Arial"/>
                <a:cs typeface="Arial"/>
              </a:rPr>
              <a:t>(2nd </a:t>
            </a:r>
            <a:r>
              <a:rPr lang="en-US" sz="1200" spc="-25" dirty="0" smtClean="0">
                <a:latin typeface="Arial"/>
                <a:cs typeface="Arial"/>
              </a:rPr>
              <a:t>ed.). </a:t>
            </a:r>
            <a:r>
              <a:rPr lang="en-US" sz="1200" spc="-20" dirty="0" smtClean="0">
                <a:latin typeface="Arial"/>
                <a:cs typeface="Arial"/>
              </a:rPr>
              <a:t>Walnut </a:t>
            </a:r>
            <a:r>
              <a:rPr lang="en-US" sz="1200" spc="-25" dirty="0" smtClean="0">
                <a:latin typeface="Arial"/>
                <a:cs typeface="Arial"/>
              </a:rPr>
              <a:t>Creek, </a:t>
            </a:r>
            <a:r>
              <a:rPr lang="en-US" sz="1200" spc="-20" dirty="0" smtClean="0">
                <a:latin typeface="Arial"/>
                <a:cs typeface="Arial"/>
              </a:rPr>
              <a:t>CA: </a:t>
            </a:r>
            <a:r>
              <a:rPr lang="en-US" sz="1200" spc="-25" dirty="0" err="1" smtClean="0">
                <a:latin typeface="Arial"/>
                <a:cs typeface="Arial"/>
              </a:rPr>
              <a:t>Artima</a:t>
            </a:r>
            <a:r>
              <a:rPr lang="en-US" sz="1200" spc="-280" dirty="0" smtClean="0">
                <a:latin typeface="Arial"/>
                <a:cs typeface="Arial"/>
              </a:rPr>
              <a:t> </a:t>
            </a:r>
            <a:r>
              <a:rPr lang="en-US" sz="1200" spc="-25" dirty="0" smtClean="0">
                <a:latin typeface="Arial"/>
                <a:cs typeface="Arial"/>
              </a:rPr>
              <a:t>Press</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10</a:t>
            </a:fld>
            <a:endParaRPr lang="fr-FR"/>
          </a:p>
        </p:txBody>
      </p:sp>
    </p:spTree>
    <p:extLst>
      <p:ext uri="{BB962C8B-B14F-4D97-AF65-F5344CB8AC3E}">
        <p14:creationId xmlns:p14="http://schemas.microsoft.com/office/powerpoint/2010/main" val="62465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95900"/>
              </a:lnSpc>
              <a:spcBef>
                <a:spcPts val="615"/>
              </a:spcBef>
            </a:pPr>
            <a:r>
              <a:rPr lang="en-US" sz="1200" spc="-30" dirty="0" smtClean="0">
                <a:latin typeface="Arial"/>
                <a:cs typeface="Arial"/>
              </a:rPr>
              <a:t>Anonymous </a:t>
            </a:r>
            <a:r>
              <a:rPr lang="en-US" sz="1200" spc="-25" dirty="0" smtClean="0">
                <a:latin typeface="Arial"/>
                <a:cs typeface="Arial"/>
              </a:rPr>
              <a:t>functions </a:t>
            </a:r>
            <a:r>
              <a:rPr lang="en-US" sz="1200" spc="-20" dirty="0" smtClean="0">
                <a:latin typeface="Arial"/>
                <a:cs typeface="Arial"/>
              </a:rPr>
              <a:t>are </a:t>
            </a:r>
            <a:r>
              <a:rPr lang="en-US" sz="1200" spc="-15" dirty="0" smtClean="0">
                <a:latin typeface="Arial"/>
                <a:cs typeface="Arial"/>
              </a:rPr>
              <a:t>very </a:t>
            </a:r>
            <a:r>
              <a:rPr lang="en-US" sz="1200" spc="-25" dirty="0" smtClean="0">
                <a:latin typeface="Arial"/>
                <a:cs typeface="Arial"/>
              </a:rPr>
              <a:t>common </a:t>
            </a:r>
            <a:r>
              <a:rPr lang="en-US" sz="1200" spc="-5" dirty="0" smtClean="0">
                <a:latin typeface="Arial"/>
                <a:cs typeface="Arial"/>
              </a:rPr>
              <a:t>in </a:t>
            </a:r>
            <a:r>
              <a:rPr lang="en-US" sz="1200" spc="-25" dirty="0" smtClean="0">
                <a:latin typeface="Arial"/>
                <a:cs typeface="Arial"/>
              </a:rPr>
              <a:t>Spark </a:t>
            </a:r>
            <a:r>
              <a:rPr lang="en-US" sz="1200" spc="-30" dirty="0" smtClean="0">
                <a:latin typeface="Arial"/>
                <a:cs typeface="Arial"/>
              </a:rPr>
              <a:t>applications. Essentially, </a:t>
            </a:r>
            <a:r>
              <a:rPr lang="en-US" sz="1200" spc="-15" dirty="0" smtClean="0">
                <a:latin typeface="Arial"/>
                <a:cs typeface="Arial"/>
              </a:rPr>
              <a:t>if </a:t>
            </a:r>
            <a:r>
              <a:rPr lang="en-US" sz="1200" spc="-20" dirty="0" smtClean="0">
                <a:latin typeface="Arial"/>
                <a:cs typeface="Arial"/>
              </a:rPr>
              <a:t>the  </a:t>
            </a:r>
            <a:r>
              <a:rPr lang="en-US" sz="1200" spc="-30" dirty="0" smtClean="0">
                <a:latin typeface="Arial"/>
                <a:cs typeface="Arial"/>
              </a:rPr>
              <a:t>function </a:t>
            </a:r>
            <a:r>
              <a:rPr lang="en-US" sz="1200" spc="-25" dirty="0" smtClean="0">
                <a:latin typeface="Arial"/>
                <a:cs typeface="Arial"/>
              </a:rPr>
              <a:t>you</a:t>
            </a:r>
            <a:r>
              <a:rPr lang="en-US" sz="1200" spc="-30" dirty="0" smtClean="0">
                <a:latin typeface="Arial"/>
                <a:cs typeface="Arial"/>
              </a:rPr>
              <a:t> </a:t>
            </a:r>
            <a:r>
              <a:rPr lang="en-US" sz="1200" spc="-25" dirty="0" smtClean="0">
                <a:latin typeface="Arial"/>
                <a:cs typeface="Arial"/>
              </a:rPr>
              <a:t>need</a:t>
            </a:r>
            <a:r>
              <a:rPr lang="en-US" sz="1200" spc="-55"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only</a:t>
            </a:r>
            <a:r>
              <a:rPr lang="en-US" sz="1200" spc="-45" dirty="0" smtClean="0">
                <a:latin typeface="Arial"/>
                <a:cs typeface="Arial"/>
              </a:rPr>
              <a:t> </a:t>
            </a:r>
            <a:r>
              <a:rPr lang="en-US" sz="1200" spc="-25" dirty="0" smtClean="0">
                <a:latin typeface="Arial"/>
                <a:cs typeface="Arial"/>
              </a:rPr>
              <a:t>going</a:t>
            </a:r>
            <a:r>
              <a:rPr lang="en-US" sz="1200" spc="-55" dirty="0" smtClean="0">
                <a:latin typeface="Arial"/>
                <a:cs typeface="Arial"/>
              </a:rPr>
              <a:t> </a:t>
            </a:r>
            <a:r>
              <a:rPr lang="en-US" sz="1200" spc="-20" dirty="0" smtClean="0">
                <a:latin typeface="Arial"/>
                <a:cs typeface="Arial"/>
              </a:rPr>
              <a:t>to</a:t>
            </a:r>
            <a:r>
              <a:rPr lang="en-US" sz="1200" spc="-30" dirty="0" smtClean="0">
                <a:latin typeface="Arial"/>
                <a:cs typeface="Arial"/>
              </a:rPr>
              <a:t> </a:t>
            </a:r>
            <a:r>
              <a:rPr lang="en-US" sz="1200" spc="-25" dirty="0" smtClean="0">
                <a:latin typeface="Arial"/>
                <a:cs typeface="Arial"/>
              </a:rPr>
              <a:t>be</a:t>
            </a:r>
            <a:r>
              <a:rPr lang="en-US" sz="1200" spc="-30" dirty="0" smtClean="0">
                <a:latin typeface="Arial"/>
                <a:cs typeface="Arial"/>
              </a:rPr>
              <a:t> required </a:t>
            </a:r>
            <a:r>
              <a:rPr lang="en-US" sz="1200" spc="-25" dirty="0" smtClean="0">
                <a:latin typeface="Arial"/>
                <a:cs typeface="Arial"/>
              </a:rPr>
              <a:t>once,</a:t>
            </a:r>
            <a:r>
              <a:rPr lang="en-US" sz="1200" spc="-50" dirty="0" smtClean="0">
                <a:latin typeface="Arial"/>
                <a:cs typeface="Arial"/>
              </a:rPr>
              <a:t> </a:t>
            </a:r>
            <a:r>
              <a:rPr lang="en-US" sz="1200" spc="-20" dirty="0" smtClean="0">
                <a:latin typeface="Arial"/>
                <a:cs typeface="Arial"/>
              </a:rPr>
              <a:t>there</a:t>
            </a:r>
            <a:r>
              <a:rPr lang="en-US" sz="1200" spc="-55" dirty="0" smtClean="0">
                <a:latin typeface="Arial"/>
                <a:cs typeface="Arial"/>
              </a:rPr>
              <a:t> </a:t>
            </a:r>
            <a:r>
              <a:rPr lang="en-US" sz="1200" spc="-15" dirty="0" smtClean="0">
                <a:latin typeface="Arial"/>
                <a:cs typeface="Arial"/>
              </a:rPr>
              <a:t>is</a:t>
            </a:r>
            <a:r>
              <a:rPr lang="en-US" sz="1200" spc="-20" dirty="0" smtClean="0">
                <a:latin typeface="Arial"/>
                <a:cs typeface="Arial"/>
              </a:rPr>
              <a:t> </a:t>
            </a:r>
            <a:r>
              <a:rPr lang="en-US" sz="1200" spc="-25" dirty="0" smtClean="0">
                <a:latin typeface="Arial"/>
                <a:cs typeface="Arial"/>
              </a:rPr>
              <a:t>really</a:t>
            </a:r>
            <a:r>
              <a:rPr lang="en-US" sz="1200" spc="-70" dirty="0" smtClean="0">
                <a:latin typeface="Arial"/>
                <a:cs typeface="Arial"/>
              </a:rPr>
              <a:t> </a:t>
            </a:r>
            <a:r>
              <a:rPr lang="en-US" sz="1200" spc="-25" dirty="0" smtClean="0">
                <a:latin typeface="Arial"/>
                <a:cs typeface="Arial"/>
              </a:rPr>
              <a:t>no</a:t>
            </a:r>
            <a:r>
              <a:rPr lang="en-US" sz="1200" spc="-30" dirty="0" smtClean="0">
                <a:latin typeface="Arial"/>
                <a:cs typeface="Arial"/>
              </a:rPr>
              <a:t> </a:t>
            </a:r>
            <a:r>
              <a:rPr lang="en-US" sz="1200" spc="-25" dirty="0" smtClean="0">
                <a:latin typeface="Arial"/>
                <a:cs typeface="Arial"/>
              </a:rPr>
              <a:t>value</a:t>
            </a:r>
            <a:r>
              <a:rPr lang="en-US" sz="1200" spc="-55" dirty="0" smtClean="0">
                <a:latin typeface="Arial"/>
                <a:cs typeface="Arial"/>
              </a:rPr>
              <a:t> </a:t>
            </a:r>
            <a:r>
              <a:rPr lang="en-US" sz="1200" spc="-15" dirty="0" smtClean="0">
                <a:latin typeface="Arial"/>
                <a:cs typeface="Arial"/>
              </a:rPr>
              <a:t>in</a:t>
            </a:r>
            <a:r>
              <a:rPr lang="en-US" sz="1200" spc="-30" dirty="0" smtClean="0">
                <a:latin typeface="Arial"/>
                <a:cs typeface="Arial"/>
              </a:rPr>
              <a:t> </a:t>
            </a:r>
            <a:r>
              <a:rPr lang="en-US" sz="1200" spc="-25" dirty="0" smtClean="0">
                <a:latin typeface="Arial"/>
                <a:cs typeface="Arial"/>
              </a:rPr>
              <a:t>naming</a:t>
            </a:r>
            <a:r>
              <a:rPr lang="en-US" sz="1200" spc="-55" dirty="0" smtClean="0">
                <a:latin typeface="Arial"/>
                <a:cs typeface="Arial"/>
              </a:rPr>
              <a:t> </a:t>
            </a:r>
            <a:r>
              <a:rPr lang="en-US" sz="1200" spc="-20" dirty="0" smtClean="0">
                <a:latin typeface="Arial"/>
                <a:cs typeface="Arial"/>
              </a:rPr>
              <a:t>it.  </a:t>
            </a:r>
            <a:r>
              <a:rPr lang="en-US" sz="1200" spc="-25" dirty="0" smtClean="0">
                <a:latin typeface="Arial"/>
                <a:cs typeface="Arial"/>
              </a:rPr>
              <a:t>Just </a:t>
            </a:r>
            <a:r>
              <a:rPr lang="en-US" sz="1200" spc="-15" dirty="0" smtClean="0">
                <a:latin typeface="Arial"/>
                <a:cs typeface="Arial"/>
              </a:rPr>
              <a:t>use it </a:t>
            </a:r>
            <a:r>
              <a:rPr lang="en-US" sz="1200" spc="-30" dirty="0" smtClean="0">
                <a:latin typeface="Arial"/>
                <a:cs typeface="Arial"/>
              </a:rPr>
              <a:t>anonymously </a:t>
            </a:r>
            <a:r>
              <a:rPr lang="en-US" sz="1200" spc="-25" dirty="0" smtClean="0">
                <a:latin typeface="Arial"/>
                <a:cs typeface="Arial"/>
              </a:rPr>
              <a:t>on </a:t>
            </a:r>
            <a:r>
              <a:rPr lang="en-US" sz="1200" spc="-20" dirty="0" smtClean="0">
                <a:latin typeface="Arial"/>
                <a:cs typeface="Arial"/>
              </a:rPr>
              <a:t>the </a:t>
            </a:r>
            <a:r>
              <a:rPr lang="en-US" sz="1200" spc="-25" dirty="0" smtClean="0">
                <a:latin typeface="Arial"/>
                <a:cs typeface="Arial"/>
              </a:rPr>
              <a:t>go </a:t>
            </a:r>
            <a:r>
              <a:rPr lang="en-US" sz="1200" spc="-20" dirty="0" smtClean="0">
                <a:latin typeface="Arial"/>
                <a:cs typeface="Arial"/>
              </a:rPr>
              <a:t>and </a:t>
            </a:r>
            <a:r>
              <a:rPr lang="en-US" sz="1200" spc="-25" dirty="0" smtClean="0">
                <a:latin typeface="Arial"/>
                <a:cs typeface="Arial"/>
              </a:rPr>
              <a:t>forget </a:t>
            </a:r>
            <a:r>
              <a:rPr lang="en-US" sz="1200" spc="-30" dirty="0" smtClean="0">
                <a:latin typeface="Arial"/>
                <a:cs typeface="Arial"/>
              </a:rPr>
              <a:t>about </a:t>
            </a:r>
            <a:r>
              <a:rPr lang="en-US" sz="1200" spc="-10" dirty="0" smtClean="0">
                <a:latin typeface="Arial"/>
                <a:cs typeface="Arial"/>
              </a:rPr>
              <a:t>it. </a:t>
            </a:r>
            <a:r>
              <a:rPr lang="en-US" sz="1200" spc="-20" dirty="0" smtClean="0">
                <a:latin typeface="Arial"/>
                <a:cs typeface="Arial"/>
              </a:rPr>
              <a:t>For </a:t>
            </a:r>
            <a:r>
              <a:rPr lang="en-US" sz="1200" spc="-25" dirty="0" smtClean="0">
                <a:latin typeface="Arial"/>
                <a:cs typeface="Arial"/>
              </a:rPr>
              <a:t>example, </a:t>
            </a:r>
            <a:r>
              <a:rPr lang="en-US" sz="1200" spc="-15" dirty="0" smtClean="0">
                <a:latin typeface="Arial"/>
                <a:cs typeface="Arial"/>
              </a:rPr>
              <a:t>if </a:t>
            </a:r>
            <a:r>
              <a:rPr lang="en-US" sz="1200" spc="-25" dirty="0" smtClean="0">
                <a:latin typeface="Arial"/>
                <a:cs typeface="Arial"/>
              </a:rPr>
              <a:t>you </a:t>
            </a:r>
            <a:r>
              <a:rPr lang="en-US" sz="1200" spc="-30" dirty="0" smtClean="0">
                <a:latin typeface="Arial"/>
                <a:cs typeface="Arial"/>
              </a:rPr>
              <a:t>have </a:t>
            </a:r>
            <a:r>
              <a:rPr lang="en-US" sz="1200" spc="-5" dirty="0" smtClean="0">
                <a:latin typeface="Arial"/>
                <a:cs typeface="Arial"/>
              </a:rPr>
              <a:t>a  </a:t>
            </a:r>
            <a:r>
              <a:rPr lang="en-US" sz="1200" spc="-30" dirty="0" err="1" smtClean="0">
                <a:latin typeface="Arial"/>
                <a:cs typeface="Arial"/>
              </a:rPr>
              <a:t>timeFlies</a:t>
            </a:r>
            <a:r>
              <a:rPr lang="en-US" sz="1200" spc="-30" dirty="0" smtClean="0">
                <a:latin typeface="Arial"/>
                <a:cs typeface="Arial"/>
              </a:rPr>
              <a:t> </a:t>
            </a:r>
            <a:r>
              <a:rPr lang="en-US" sz="1200" spc="-25" dirty="0" smtClean="0">
                <a:latin typeface="Arial"/>
                <a:cs typeface="Arial"/>
              </a:rPr>
              <a:t>function </a:t>
            </a:r>
            <a:r>
              <a:rPr lang="en-US" sz="1200" spc="-30" dirty="0" smtClean="0">
                <a:latin typeface="Arial"/>
                <a:cs typeface="Arial"/>
              </a:rPr>
              <a:t>and </a:t>
            </a:r>
            <a:r>
              <a:rPr lang="en-US" sz="1200" spc="-15" dirty="0" smtClean="0">
                <a:latin typeface="Arial"/>
                <a:cs typeface="Arial"/>
              </a:rPr>
              <a:t>in </a:t>
            </a:r>
            <a:r>
              <a:rPr lang="en-US" sz="1200" spc="-20" dirty="0" smtClean="0">
                <a:latin typeface="Arial"/>
                <a:cs typeface="Arial"/>
              </a:rPr>
              <a:t>it, </a:t>
            </a:r>
            <a:r>
              <a:rPr lang="en-US" sz="1200" spc="-35" dirty="0" smtClean="0">
                <a:latin typeface="Arial"/>
                <a:cs typeface="Arial"/>
              </a:rPr>
              <a:t>you </a:t>
            </a:r>
            <a:r>
              <a:rPr lang="en-US" sz="1200" spc="-25" dirty="0" smtClean="0">
                <a:latin typeface="Arial"/>
                <a:cs typeface="Arial"/>
              </a:rPr>
              <a:t>just print </a:t>
            </a:r>
            <a:r>
              <a:rPr lang="en-US" sz="1200" spc="-5" dirty="0" smtClean="0">
                <a:latin typeface="Arial"/>
                <a:cs typeface="Arial"/>
              </a:rPr>
              <a:t>a </a:t>
            </a:r>
            <a:r>
              <a:rPr lang="en-US" sz="1200" spc="-30" dirty="0" smtClean="0">
                <a:latin typeface="Arial"/>
                <a:cs typeface="Arial"/>
              </a:rPr>
              <a:t>statement </a:t>
            </a:r>
            <a:r>
              <a:rPr lang="en-US" sz="1200" spc="-20" dirty="0" smtClean="0">
                <a:latin typeface="Arial"/>
                <a:cs typeface="Arial"/>
              </a:rPr>
              <a:t>to </a:t>
            </a:r>
            <a:r>
              <a:rPr lang="en-US" sz="1200" spc="-15" dirty="0" smtClean="0">
                <a:latin typeface="Arial"/>
                <a:cs typeface="Arial"/>
              </a:rPr>
              <a:t>the </a:t>
            </a:r>
            <a:r>
              <a:rPr lang="en-US" sz="1200" spc="-25" dirty="0" smtClean="0">
                <a:latin typeface="Arial"/>
                <a:cs typeface="Arial"/>
              </a:rPr>
              <a:t>console. </a:t>
            </a:r>
            <a:r>
              <a:rPr lang="en-US" sz="1200" spc="-20" dirty="0" smtClean="0">
                <a:latin typeface="Arial"/>
                <a:cs typeface="Arial"/>
              </a:rPr>
              <a:t>In </a:t>
            </a:r>
            <a:r>
              <a:rPr lang="en-US" sz="1200" spc="-25" dirty="0" smtClean="0">
                <a:latin typeface="Arial"/>
                <a:cs typeface="Arial"/>
              </a:rPr>
              <a:t>another</a:t>
            </a:r>
            <a:r>
              <a:rPr lang="en-US" sz="1200" spc="-254" dirty="0" smtClean="0">
                <a:latin typeface="Arial"/>
                <a:cs typeface="Arial"/>
              </a:rPr>
              <a:t> </a:t>
            </a:r>
            <a:r>
              <a:rPr lang="en-US" sz="1200" spc="-25" dirty="0" smtClean="0">
                <a:latin typeface="Arial"/>
                <a:cs typeface="Arial"/>
              </a:rPr>
              <a:t>function,  </a:t>
            </a:r>
            <a:r>
              <a:rPr lang="en-US" sz="1200" spc="-30" dirty="0" err="1" smtClean="0">
                <a:latin typeface="Arial"/>
                <a:cs typeface="Arial"/>
              </a:rPr>
              <a:t>oncePerSecond</a:t>
            </a:r>
            <a:r>
              <a:rPr lang="en-US" sz="1200" spc="-30" dirty="0" smtClean="0">
                <a:latin typeface="Arial"/>
                <a:cs typeface="Arial"/>
              </a:rPr>
              <a:t>, </a:t>
            </a:r>
            <a:r>
              <a:rPr lang="en-US" sz="1200" spc="-25" dirty="0" smtClean="0">
                <a:latin typeface="Arial"/>
                <a:cs typeface="Arial"/>
              </a:rPr>
              <a:t>you need </a:t>
            </a:r>
            <a:r>
              <a:rPr lang="en-US" sz="1200" spc="-20" dirty="0" smtClean="0">
                <a:latin typeface="Arial"/>
                <a:cs typeface="Arial"/>
              </a:rPr>
              <a:t>to call </a:t>
            </a:r>
            <a:r>
              <a:rPr lang="en-US" sz="1200" spc="-25" dirty="0" smtClean="0">
                <a:latin typeface="Arial"/>
                <a:cs typeface="Arial"/>
              </a:rPr>
              <a:t>this </a:t>
            </a:r>
            <a:r>
              <a:rPr lang="en-US" sz="1200" spc="-30" dirty="0" err="1" smtClean="0">
                <a:latin typeface="Arial"/>
                <a:cs typeface="Arial"/>
              </a:rPr>
              <a:t>timeFlies</a:t>
            </a:r>
            <a:r>
              <a:rPr lang="en-US" sz="1200" spc="-30" dirty="0" smtClean="0">
                <a:latin typeface="Arial"/>
                <a:cs typeface="Arial"/>
              </a:rPr>
              <a:t> function. </a:t>
            </a:r>
            <a:r>
              <a:rPr lang="en-US" sz="1200" spc="-20" dirty="0" smtClean="0">
                <a:latin typeface="Arial"/>
                <a:cs typeface="Arial"/>
              </a:rPr>
              <a:t>Without </a:t>
            </a:r>
            <a:r>
              <a:rPr lang="en-US" sz="1200" spc="-25" dirty="0" smtClean="0">
                <a:latin typeface="Arial"/>
                <a:cs typeface="Arial"/>
              </a:rPr>
              <a:t>anonymous functions,  you </a:t>
            </a:r>
            <a:r>
              <a:rPr lang="en-US" sz="1200" spc="-30" dirty="0" smtClean="0">
                <a:latin typeface="Arial"/>
                <a:cs typeface="Arial"/>
              </a:rPr>
              <a:t>would </a:t>
            </a:r>
            <a:r>
              <a:rPr lang="en-US" sz="1200" spc="-25" dirty="0" smtClean="0">
                <a:latin typeface="Arial"/>
                <a:cs typeface="Arial"/>
              </a:rPr>
              <a:t>code </a:t>
            </a:r>
            <a:r>
              <a:rPr lang="en-US" sz="1200" spc="-15" dirty="0" smtClean="0">
                <a:latin typeface="Arial"/>
                <a:cs typeface="Arial"/>
              </a:rPr>
              <a:t>it like </a:t>
            </a:r>
            <a:r>
              <a:rPr lang="en-US" sz="1200" spc="-20" dirty="0" smtClean="0">
                <a:latin typeface="Arial"/>
                <a:cs typeface="Arial"/>
              </a:rPr>
              <a:t>the top </a:t>
            </a:r>
            <a:r>
              <a:rPr lang="en-US" sz="1200" spc="-25" dirty="0" smtClean="0">
                <a:latin typeface="Arial"/>
                <a:cs typeface="Arial"/>
              </a:rPr>
              <a:t>example </a:t>
            </a:r>
            <a:r>
              <a:rPr lang="en-US" sz="1200" spc="-10" dirty="0" smtClean="0">
                <a:latin typeface="Arial"/>
                <a:cs typeface="Arial"/>
              </a:rPr>
              <a:t>by </a:t>
            </a:r>
            <a:r>
              <a:rPr lang="en-US" sz="1200" spc="-30" dirty="0" smtClean="0">
                <a:latin typeface="Arial"/>
                <a:cs typeface="Arial"/>
              </a:rPr>
              <a:t>defining </a:t>
            </a:r>
            <a:r>
              <a:rPr lang="en-US" sz="1200" spc="-15" dirty="0" smtClean="0">
                <a:latin typeface="Arial"/>
                <a:cs typeface="Arial"/>
              </a:rPr>
              <a:t>the </a:t>
            </a:r>
            <a:r>
              <a:rPr lang="en-US" sz="1200" spc="-30" dirty="0" err="1" smtClean="0">
                <a:latin typeface="Arial"/>
                <a:cs typeface="Arial"/>
              </a:rPr>
              <a:t>timeFlies</a:t>
            </a:r>
            <a:r>
              <a:rPr lang="en-US" sz="1200" spc="-30" dirty="0" smtClean="0">
                <a:latin typeface="Arial"/>
                <a:cs typeface="Arial"/>
              </a:rPr>
              <a:t> </a:t>
            </a:r>
            <a:r>
              <a:rPr lang="en-US" sz="1200" spc="-25" dirty="0" smtClean="0">
                <a:latin typeface="Arial"/>
                <a:cs typeface="Arial"/>
              </a:rPr>
              <a:t>function. </a:t>
            </a:r>
            <a:r>
              <a:rPr lang="en-US" sz="1200" spc="-20" dirty="0" smtClean="0">
                <a:latin typeface="Arial"/>
                <a:cs typeface="Arial"/>
              </a:rPr>
              <a:t>Using the  </a:t>
            </a:r>
            <a:r>
              <a:rPr lang="en-US" sz="1200" spc="-30" dirty="0" smtClean="0">
                <a:latin typeface="Arial"/>
                <a:cs typeface="Arial"/>
              </a:rPr>
              <a:t>anonymous </a:t>
            </a:r>
            <a:r>
              <a:rPr lang="en-US" sz="1200" spc="-25" dirty="0" smtClean="0">
                <a:latin typeface="Arial"/>
                <a:cs typeface="Arial"/>
              </a:rPr>
              <a:t>function </a:t>
            </a:r>
            <a:r>
              <a:rPr lang="en-US" sz="1200" spc="-30" dirty="0" smtClean="0">
                <a:latin typeface="Arial"/>
                <a:cs typeface="Arial"/>
              </a:rPr>
              <a:t>capability, </a:t>
            </a:r>
            <a:r>
              <a:rPr lang="en-US" sz="1200" spc="-35" dirty="0" smtClean="0">
                <a:latin typeface="Arial"/>
                <a:cs typeface="Arial"/>
              </a:rPr>
              <a:t>you </a:t>
            </a:r>
            <a:r>
              <a:rPr lang="en-US" sz="1200" spc="-25" dirty="0" smtClean="0">
                <a:latin typeface="Arial"/>
                <a:cs typeface="Arial"/>
              </a:rPr>
              <a:t>just provide </a:t>
            </a:r>
            <a:r>
              <a:rPr lang="en-US" sz="1200" spc="-20" dirty="0" smtClean="0">
                <a:latin typeface="Arial"/>
                <a:cs typeface="Arial"/>
              </a:rPr>
              <a:t>the </a:t>
            </a:r>
            <a:r>
              <a:rPr lang="en-US" sz="1200" spc="-25" dirty="0" smtClean="0">
                <a:latin typeface="Arial"/>
                <a:cs typeface="Arial"/>
              </a:rPr>
              <a:t>function with </a:t>
            </a:r>
            <a:r>
              <a:rPr lang="en-US" sz="1200" spc="-30" dirty="0" smtClean="0">
                <a:latin typeface="Arial"/>
                <a:cs typeface="Arial"/>
              </a:rPr>
              <a:t>arguments, </a:t>
            </a:r>
            <a:r>
              <a:rPr lang="en-US" sz="1200" spc="-15" dirty="0" smtClean="0">
                <a:latin typeface="Arial"/>
                <a:cs typeface="Arial"/>
              </a:rPr>
              <a:t>the </a:t>
            </a:r>
            <a:r>
              <a:rPr lang="en-US" sz="1200" spc="-25" dirty="0" smtClean="0">
                <a:latin typeface="Arial"/>
                <a:cs typeface="Arial"/>
              </a:rPr>
              <a:t>right  </a:t>
            </a:r>
            <a:r>
              <a:rPr lang="en-US" sz="1200" spc="-30" dirty="0" smtClean="0">
                <a:latin typeface="Arial"/>
                <a:cs typeface="Arial"/>
              </a:rPr>
              <a:t>arrow,</a:t>
            </a:r>
            <a:r>
              <a:rPr lang="en-US" sz="1200" spc="-55"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15" dirty="0" smtClean="0">
                <a:latin typeface="Arial"/>
                <a:cs typeface="Arial"/>
              </a:rPr>
              <a:t>the</a:t>
            </a:r>
            <a:r>
              <a:rPr lang="en-US" sz="1200" spc="-30" dirty="0" smtClean="0">
                <a:latin typeface="Arial"/>
                <a:cs typeface="Arial"/>
              </a:rPr>
              <a:t> </a:t>
            </a:r>
            <a:r>
              <a:rPr lang="en-US" sz="1200" spc="-20" dirty="0" smtClean="0">
                <a:latin typeface="Arial"/>
                <a:cs typeface="Arial"/>
              </a:rPr>
              <a:t>body</a:t>
            </a:r>
            <a:r>
              <a:rPr lang="en-US" sz="1200" spc="-80" dirty="0" smtClean="0">
                <a:latin typeface="Arial"/>
                <a:cs typeface="Arial"/>
              </a:rPr>
              <a:t> </a:t>
            </a:r>
            <a:r>
              <a:rPr lang="en-US" sz="1200" spc="-20" dirty="0" smtClean="0">
                <a:latin typeface="Arial"/>
                <a:cs typeface="Arial"/>
              </a:rPr>
              <a:t>of</a:t>
            </a:r>
            <a:r>
              <a:rPr lang="en-US" sz="1200" spc="-30" dirty="0" smtClean="0">
                <a:latin typeface="Arial"/>
                <a:cs typeface="Arial"/>
              </a:rPr>
              <a:t> </a:t>
            </a:r>
            <a:r>
              <a:rPr lang="en-US" sz="1200" spc="-20" dirty="0" smtClean="0">
                <a:latin typeface="Arial"/>
                <a:cs typeface="Arial"/>
              </a:rPr>
              <a:t>the</a:t>
            </a:r>
            <a:r>
              <a:rPr lang="en-US" sz="1200" spc="-60" dirty="0" smtClean="0">
                <a:latin typeface="Arial"/>
                <a:cs typeface="Arial"/>
              </a:rPr>
              <a:t> </a:t>
            </a:r>
            <a:r>
              <a:rPr lang="en-US" sz="1200" spc="-25" dirty="0" smtClean="0">
                <a:latin typeface="Arial"/>
                <a:cs typeface="Arial"/>
              </a:rPr>
              <a:t>function</a:t>
            </a:r>
            <a:r>
              <a:rPr lang="en-US" sz="1200" spc="-60" dirty="0" smtClean="0">
                <a:latin typeface="Arial"/>
                <a:cs typeface="Arial"/>
              </a:rPr>
              <a:t> </a:t>
            </a:r>
            <a:r>
              <a:rPr lang="en-US" sz="1200" spc="-25" dirty="0" smtClean="0">
                <a:latin typeface="Arial"/>
                <a:cs typeface="Arial"/>
              </a:rPr>
              <a:t>after</a:t>
            </a:r>
            <a:r>
              <a:rPr lang="en-US" sz="1200" spc="-30" dirty="0" smtClean="0">
                <a:latin typeface="Arial"/>
                <a:cs typeface="Arial"/>
              </a:rPr>
              <a:t> </a:t>
            </a:r>
            <a:r>
              <a:rPr lang="en-US" sz="1200" spc="-15" dirty="0" smtClean="0">
                <a:latin typeface="Arial"/>
                <a:cs typeface="Arial"/>
              </a:rPr>
              <a:t>the</a:t>
            </a:r>
            <a:r>
              <a:rPr lang="en-US" sz="1200" spc="-60" dirty="0" smtClean="0">
                <a:latin typeface="Arial"/>
                <a:cs typeface="Arial"/>
              </a:rPr>
              <a:t> </a:t>
            </a:r>
            <a:r>
              <a:rPr lang="en-US" sz="1200" spc="-25" dirty="0" smtClean="0">
                <a:latin typeface="Arial"/>
                <a:cs typeface="Arial"/>
              </a:rPr>
              <a:t>right arrow</a:t>
            </a:r>
            <a:r>
              <a:rPr lang="en-US" sz="1200" spc="-50" dirty="0" smtClean="0">
                <a:latin typeface="Arial"/>
                <a:cs typeface="Arial"/>
              </a:rPr>
              <a:t> </a:t>
            </a:r>
            <a:r>
              <a:rPr lang="en-US" sz="1200" spc="-25" dirty="0" smtClean="0">
                <a:latin typeface="Arial"/>
                <a:cs typeface="Arial"/>
              </a:rPr>
              <a:t>as</a:t>
            </a:r>
            <a:r>
              <a:rPr lang="en-US" sz="1200" spc="-55" dirty="0" smtClean="0">
                <a:latin typeface="Arial"/>
                <a:cs typeface="Arial"/>
              </a:rPr>
              <a:t> </a:t>
            </a:r>
            <a:r>
              <a:rPr lang="en-US" sz="1200" spc="-15" dirty="0" smtClean="0">
                <a:latin typeface="Arial"/>
                <a:cs typeface="Arial"/>
              </a:rPr>
              <a:t>in</a:t>
            </a:r>
            <a:r>
              <a:rPr lang="en-US" sz="1200" spc="-55" dirty="0" smtClean="0">
                <a:latin typeface="Arial"/>
                <a:cs typeface="Arial"/>
              </a:rPr>
              <a:t> </a:t>
            </a:r>
            <a:r>
              <a:rPr lang="en-US" sz="1200" spc="-15" dirty="0" smtClean="0">
                <a:latin typeface="Arial"/>
                <a:cs typeface="Arial"/>
              </a:rPr>
              <a:t>the</a:t>
            </a:r>
            <a:r>
              <a:rPr lang="en-US" sz="1200" spc="-35" dirty="0" smtClean="0">
                <a:latin typeface="Arial"/>
                <a:cs typeface="Arial"/>
              </a:rPr>
              <a:t> </a:t>
            </a:r>
            <a:r>
              <a:rPr lang="en-US" sz="1200" spc="-30" dirty="0" smtClean="0">
                <a:latin typeface="Arial"/>
                <a:cs typeface="Arial"/>
              </a:rPr>
              <a:t>bottom</a:t>
            </a:r>
            <a:r>
              <a:rPr lang="en-US" sz="1200" spc="-15" dirty="0" smtClean="0">
                <a:latin typeface="Arial"/>
                <a:cs typeface="Arial"/>
              </a:rPr>
              <a:t> </a:t>
            </a:r>
            <a:r>
              <a:rPr lang="en-US" sz="1200" spc="-25" dirty="0" smtClean="0">
                <a:latin typeface="Arial"/>
                <a:cs typeface="Arial"/>
              </a:rPr>
              <a:t>example.</a:t>
            </a:r>
            <a:endParaRPr lang="en-US" sz="1200" dirty="0" smtClean="0">
              <a:latin typeface="Arial"/>
              <a:cs typeface="Arial"/>
            </a:endParaRPr>
          </a:p>
          <a:p>
            <a:pPr marL="12700" marR="141605">
              <a:lnSpc>
                <a:spcPts val="1610"/>
              </a:lnSpc>
              <a:spcBef>
                <a:spcPts val="70"/>
              </a:spcBef>
            </a:pPr>
            <a:r>
              <a:rPr lang="en-US" sz="1200" spc="-25" dirty="0" smtClean="0">
                <a:latin typeface="Arial"/>
                <a:cs typeface="Arial"/>
              </a:rPr>
              <a:t>Because this </a:t>
            </a:r>
            <a:r>
              <a:rPr lang="en-US" sz="1200" spc="-15" dirty="0" smtClean="0">
                <a:latin typeface="Arial"/>
                <a:cs typeface="Arial"/>
              </a:rPr>
              <a:t>is </a:t>
            </a:r>
            <a:r>
              <a:rPr lang="en-US" sz="1200" spc="-20" dirty="0" smtClean="0">
                <a:latin typeface="Arial"/>
                <a:cs typeface="Arial"/>
              </a:rPr>
              <a:t>the only </a:t>
            </a:r>
            <a:r>
              <a:rPr lang="en-US" sz="1200" spc="-25" dirty="0" smtClean="0">
                <a:latin typeface="Arial"/>
                <a:cs typeface="Arial"/>
              </a:rPr>
              <a:t>place you </a:t>
            </a:r>
            <a:r>
              <a:rPr lang="en-US" sz="1200" spc="-30" dirty="0" smtClean="0">
                <a:latin typeface="Arial"/>
                <a:cs typeface="Arial"/>
              </a:rPr>
              <a:t>will </a:t>
            </a:r>
            <a:r>
              <a:rPr lang="en-US" sz="1200" spc="-25" dirty="0" smtClean="0">
                <a:latin typeface="Arial"/>
                <a:cs typeface="Arial"/>
              </a:rPr>
              <a:t>be </a:t>
            </a:r>
            <a:r>
              <a:rPr lang="en-US" sz="1200" spc="-30" dirty="0" smtClean="0">
                <a:latin typeface="Arial"/>
                <a:cs typeface="Arial"/>
              </a:rPr>
              <a:t>using </a:t>
            </a:r>
            <a:r>
              <a:rPr lang="en-US" sz="1200" spc="-25" dirty="0" smtClean="0">
                <a:latin typeface="Arial"/>
                <a:cs typeface="Arial"/>
              </a:rPr>
              <a:t>this function, </a:t>
            </a:r>
            <a:r>
              <a:rPr lang="en-US" sz="1200" spc="-35" dirty="0" smtClean="0">
                <a:latin typeface="Arial"/>
                <a:cs typeface="Arial"/>
              </a:rPr>
              <a:t>you </a:t>
            </a:r>
            <a:r>
              <a:rPr lang="en-US" sz="1200" spc="-25" dirty="0" smtClean="0">
                <a:latin typeface="Arial"/>
                <a:cs typeface="Arial"/>
              </a:rPr>
              <a:t>do </a:t>
            </a:r>
            <a:r>
              <a:rPr lang="en-US" sz="1200" spc="-20" dirty="0" smtClean="0">
                <a:latin typeface="Arial"/>
                <a:cs typeface="Arial"/>
              </a:rPr>
              <a:t>not </a:t>
            </a:r>
            <a:r>
              <a:rPr lang="en-US" sz="1200" spc="-25" dirty="0" smtClean="0">
                <a:latin typeface="Arial"/>
                <a:cs typeface="Arial"/>
              </a:rPr>
              <a:t>need </a:t>
            </a:r>
            <a:r>
              <a:rPr lang="en-US" sz="1200" spc="-20" dirty="0" smtClean="0">
                <a:latin typeface="Arial"/>
                <a:cs typeface="Arial"/>
              </a:rPr>
              <a:t>to</a:t>
            </a:r>
            <a:r>
              <a:rPr lang="en-US" sz="1200" spc="-265" dirty="0" smtClean="0">
                <a:latin typeface="Arial"/>
                <a:cs typeface="Arial"/>
              </a:rPr>
              <a:t> </a:t>
            </a:r>
            <a:r>
              <a:rPr lang="en-US" sz="1200" spc="-20" dirty="0" smtClean="0">
                <a:latin typeface="Arial"/>
                <a:cs typeface="Arial"/>
              </a:rPr>
              <a:t>name  </a:t>
            </a:r>
            <a:r>
              <a:rPr lang="en-US" sz="1200" spc="-25" dirty="0" smtClean="0">
                <a:latin typeface="Arial"/>
                <a:cs typeface="Arial"/>
              </a:rPr>
              <a:t>the</a:t>
            </a:r>
            <a:r>
              <a:rPr lang="en-US" sz="1200" spc="-65" dirty="0" smtClean="0">
                <a:latin typeface="Arial"/>
                <a:cs typeface="Arial"/>
              </a:rPr>
              <a:t> </a:t>
            </a:r>
            <a:r>
              <a:rPr lang="en-US" sz="1200" spc="-25" dirty="0" smtClean="0">
                <a:latin typeface="Arial"/>
                <a:cs typeface="Arial"/>
              </a:rPr>
              <a:t>function.'</a:t>
            </a:r>
            <a:endParaRPr lang="en-US" sz="1200" dirty="0" smtClean="0">
              <a:latin typeface="Arial"/>
              <a:cs typeface="Arial"/>
            </a:endParaRPr>
          </a:p>
          <a:p>
            <a:pPr marL="12700" marR="83185">
              <a:lnSpc>
                <a:spcPct val="95900"/>
              </a:lnSpc>
              <a:spcBef>
                <a:spcPts val="560"/>
              </a:spcBef>
            </a:pPr>
            <a:r>
              <a:rPr lang="en-US" sz="1200" spc="-25" dirty="0" smtClean="0">
                <a:latin typeface="Arial"/>
                <a:cs typeface="Arial"/>
              </a:rPr>
              <a:t>Python's</a:t>
            </a:r>
            <a:r>
              <a:rPr lang="en-US" sz="1200" spc="-55" dirty="0" smtClean="0">
                <a:latin typeface="Arial"/>
                <a:cs typeface="Arial"/>
              </a:rPr>
              <a:t> </a:t>
            </a:r>
            <a:r>
              <a:rPr lang="en-US" sz="1200" spc="-20" dirty="0" smtClean="0">
                <a:latin typeface="Arial"/>
                <a:cs typeface="Arial"/>
              </a:rPr>
              <a:t>syntax</a:t>
            </a:r>
            <a:r>
              <a:rPr lang="en-US" sz="1200" spc="-80" dirty="0" smtClean="0">
                <a:latin typeface="Arial"/>
                <a:cs typeface="Arial"/>
              </a:rPr>
              <a:t> </a:t>
            </a:r>
            <a:r>
              <a:rPr lang="en-US" sz="1200" spc="-15" dirty="0" smtClean="0">
                <a:latin typeface="Arial"/>
                <a:cs typeface="Arial"/>
              </a:rPr>
              <a:t>is</a:t>
            </a:r>
            <a:r>
              <a:rPr lang="en-US" sz="1200" spc="-25" dirty="0" smtClean="0">
                <a:latin typeface="Arial"/>
                <a:cs typeface="Arial"/>
              </a:rPr>
              <a:t> relatively</a:t>
            </a:r>
            <a:r>
              <a:rPr lang="en-US" sz="1200" spc="-75" dirty="0" smtClean="0">
                <a:latin typeface="Arial"/>
                <a:cs typeface="Arial"/>
              </a:rPr>
              <a:t> </a:t>
            </a:r>
            <a:r>
              <a:rPr lang="en-US" sz="1200" spc="-25" dirty="0" smtClean="0">
                <a:latin typeface="Arial"/>
                <a:cs typeface="Arial"/>
              </a:rPr>
              <a:t>convenient</a:t>
            </a:r>
            <a:r>
              <a:rPr lang="en-US" sz="1200" spc="-30" dirty="0" smtClean="0">
                <a:latin typeface="Arial"/>
                <a:cs typeface="Arial"/>
              </a:rPr>
              <a:t> </a:t>
            </a:r>
            <a:r>
              <a:rPr lang="en-US" sz="1200" spc="-20" dirty="0" smtClean="0">
                <a:latin typeface="Arial"/>
                <a:cs typeface="Arial"/>
              </a:rPr>
              <a:t>and</a:t>
            </a:r>
            <a:r>
              <a:rPr lang="en-US" sz="1200" spc="-60" dirty="0" smtClean="0">
                <a:latin typeface="Arial"/>
                <a:cs typeface="Arial"/>
              </a:rPr>
              <a:t> </a:t>
            </a:r>
            <a:r>
              <a:rPr lang="en-US" sz="1200" spc="-15" dirty="0" smtClean="0">
                <a:latin typeface="Arial"/>
                <a:cs typeface="Arial"/>
              </a:rPr>
              <a:t>easy</a:t>
            </a:r>
            <a:r>
              <a:rPr lang="en-US" sz="1200" spc="-80" dirty="0" smtClean="0">
                <a:latin typeface="Arial"/>
                <a:cs typeface="Arial"/>
              </a:rPr>
              <a:t> </a:t>
            </a:r>
            <a:r>
              <a:rPr lang="en-US" sz="1200" spc="-5" dirty="0" smtClean="0">
                <a:latin typeface="Arial"/>
                <a:cs typeface="Arial"/>
              </a:rPr>
              <a:t>to</a:t>
            </a:r>
            <a:r>
              <a:rPr lang="en-US" sz="1200" spc="-35" dirty="0" smtClean="0">
                <a:latin typeface="Arial"/>
                <a:cs typeface="Arial"/>
              </a:rPr>
              <a:t> </a:t>
            </a:r>
            <a:r>
              <a:rPr lang="en-US" sz="1200" spc="-30" dirty="0" smtClean="0">
                <a:latin typeface="Arial"/>
                <a:cs typeface="Arial"/>
              </a:rPr>
              <a:t>work </a:t>
            </a:r>
            <a:r>
              <a:rPr lang="en-US" sz="1200" spc="-25" dirty="0" smtClean="0">
                <a:latin typeface="Arial"/>
                <a:cs typeface="Arial"/>
              </a:rPr>
              <a:t>with,</a:t>
            </a:r>
            <a:r>
              <a:rPr lang="en-US" sz="1200" spc="-50" dirty="0" smtClean="0">
                <a:latin typeface="Arial"/>
                <a:cs typeface="Arial"/>
              </a:rPr>
              <a:t> </a:t>
            </a:r>
            <a:r>
              <a:rPr lang="en-US" sz="1200" spc="-20" dirty="0" smtClean="0">
                <a:latin typeface="Arial"/>
                <a:cs typeface="Arial"/>
              </a:rPr>
              <a:t>but</a:t>
            </a:r>
            <a:r>
              <a:rPr lang="en-US" sz="1200" spc="-55" dirty="0" smtClean="0">
                <a:latin typeface="Arial"/>
                <a:cs typeface="Arial"/>
              </a:rPr>
              <a:t> </a:t>
            </a:r>
            <a:r>
              <a:rPr lang="en-US" sz="1200" spc="-25" dirty="0" smtClean="0">
                <a:latin typeface="Arial"/>
                <a:cs typeface="Arial"/>
              </a:rPr>
              <a:t>aside</a:t>
            </a:r>
            <a:r>
              <a:rPr lang="en-US" sz="1200" spc="-35" dirty="0" smtClean="0">
                <a:latin typeface="Arial"/>
                <a:cs typeface="Arial"/>
              </a:rPr>
              <a:t> </a:t>
            </a:r>
            <a:r>
              <a:rPr lang="en-US" sz="1200" spc="-30" dirty="0" smtClean="0">
                <a:latin typeface="Arial"/>
                <a:cs typeface="Arial"/>
              </a:rPr>
              <a:t>from</a:t>
            </a:r>
            <a:r>
              <a:rPr lang="en-US" sz="1200" spc="-35" dirty="0" smtClean="0">
                <a:latin typeface="Arial"/>
                <a:cs typeface="Arial"/>
              </a:rPr>
              <a:t> </a:t>
            </a:r>
            <a:r>
              <a:rPr lang="en-US" sz="1200" spc="-15" dirty="0" smtClean="0">
                <a:latin typeface="Arial"/>
                <a:cs typeface="Arial"/>
              </a:rPr>
              <a:t>the</a:t>
            </a:r>
            <a:r>
              <a:rPr lang="en-US" sz="1200" spc="-35" dirty="0" smtClean="0">
                <a:latin typeface="Arial"/>
                <a:cs typeface="Arial"/>
              </a:rPr>
              <a:t> </a:t>
            </a:r>
            <a:r>
              <a:rPr lang="en-US" sz="1200" spc="-30" dirty="0" smtClean="0">
                <a:latin typeface="Arial"/>
                <a:cs typeface="Arial"/>
              </a:rPr>
              <a:t>basic  </a:t>
            </a:r>
            <a:r>
              <a:rPr lang="en-US" sz="1200" spc="-25" dirty="0" smtClean="0">
                <a:latin typeface="Arial"/>
                <a:cs typeface="Arial"/>
              </a:rPr>
              <a:t>structure </a:t>
            </a:r>
            <a:r>
              <a:rPr lang="en-US" sz="1200" spc="-20" dirty="0" smtClean="0">
                <a:latin typeface="Arial"/>
                <a:cs typeface="Arial"/>
              </a:rPr>
              <a:t>of </a:t>
            </a:r>
            <a:r>
              <a:rPr lang="en-US" sz="1200" spc="-30" dirty="0" smtClean="0">
                <a:latin typeface="Arial"/>
                <a:cs typeface="Arial"/>
              </a:rPr>
              <a:t>the language </a:t>
            </a:r>
            <a:r>
              <a:rPr lang="en-US" sz="1200" spc="-20" dirty="0" smtClean="0">
                <a:latin typeface="Arial"/>
                <a:cs typeface="Arial"/>
              </a:rPr>
              <a:t>Python </a:t>
            </a:r>
            <a:r>
              <a:rPr lang="en-US" sz="1200" spc="-15" dirty="0" smtClean="0">
                <a:latin typeface="Arial"/>
                <a:cs typeface="Arial"/>
              </a:rPr>
              <a:t>is </a:t>
            </a:r>
            <a:r>
              <a:rPr lang="en-US" sz="1200" spc="-20" dirty="0" smtClean="0">
                <a:latin typeface="Arial"/>
                <a:cs typeface="Arial"/>
              </a:rPr>
              <a:t>also </a:t>
            </a:r>
            <a:r>
              <a:rPr lang="en-US" sz="1200" spc="-30" dirty="0" smtClean="0">
                <a:latin typeface="Arial"/>
                <a:cs typeface="Arial"/>
              </a:rPr>
              <a:t>sprinkled </a:t>
            </a:r>
            <a:r>
              <a:rPr lang="en-US" sz="1200" spc="-25" dirty="0" smtClean="0">
                <a:latin typeface="Arial"/>
                <a:cs typeface="Arial"/>
              </a:rPr>
              <a:t>with small </a:t>
            </a:r>
            <a:r>
              <a:rPr lang="en-US" sz="1200" spc="-20" dirty="0" smtClean="0">
                <a:latin typeface="Arial"/>
                <a:cs typeface="Arial"/>
              </a:rPr>
              <a:t>syntax </a:t>
            </a:r>
            <a:r>
              <a:rPr lang="en-US" sz="1200" spc="-25" dirty="0" smtClean="0">
                <a:latin typeface="Arial"/>
                <a:cs typeface="Arial"/>
              </a:rPr>
              <a:t>structures </a:t>
            </a:r>
            <a:r>
              <a:rPr lang="en-US" sz="1200" spc="-15" dirty="0" smtClean="0">
                <a:latin typeface="Arial"/>
                <a:cs typeface="Arial"/>
              </a:rPr>
              <a:t>that  make </a:t>
            </a:r>
            <a:r>
              <a:rPr lang="en-US" sz="1200" spc="-30" dirty="0" smtClean="0">
                <a:latin typeface="Arial"/>
                <a:cs typeface="Arial"/>
              </a:rPr>
              <a:t>certain </a:t>
            </a:r>
            <a:r>
              <a:rPr lang="en-US" sz="1200" spc="-25" dirty="0" smtClean="0">
                <a:latin typeface="Arial"/>
                <a:cs typeface="Arial"/>
              </a:rPr>
              <a:t>tasks especially convenient. </a:t>
            </a:r>
            <a:r>
              <a:rPr lang="en-US" sz="1200" spc="-20" dirty="0" smtClean="0">
                <a:latin typeface="Arial"/>
                <a:cs typeface="Arial"/>
              </a:rPr>
              <a:t>The </a:t>
            </a:r>
            <a:r>
              <a:rPr lang="en-US" sz="1200" spc="-25" dirty="0" smtClean="0">
                <a:latin typeface="Arial"/>
                <a:cs typeface="Arial"/>
              </a:rPr>
              <a:t>lambda keyword/function construct </a:t>
            </a:r>
            <a:r>
              <a:rPr lang="en-US" sz="1200" spc="-15" dirty="0" smtClean="0">
                <a:latin typeface="Arial"/>
                <a:cs typeface="Arial"/>
              </a:rPr>
              <a:t>is  </a:t>
            </a:r>
            <a:r>
              <a:rPr lang="en-US" sz="1200" spc="-30" dirty="0" smtClean="0">
                <a:latin typeface="Arial"/>
                <a:cs typeface="Arial"/>
              </a:rPr>
              <a:t>one </a:t>
            </a:r>
            <a:r>
              <a:rPr lang="en-US" sz="1200" spc="-20" dirty="0" smtClean="0">
                <a:latin typeface="Arial"/>
                <a:cs typeface="Arial"/>
              </a:rPr>
              <a:t>of </a:t>
            </a:r>
            <a:r>
              <a:rPr lang="en-US" sz="1200" spc="-25" dirty="0" smtClean="0">
                <a:latin typeface="Arial"/>
                <a:cs typeface="Arial"/>
              </a:rPr>
              <a:t>these, where </a:t>
            </a:r>
            <a:r>
              <a:rPr lang="en-US" sz="1200" spc="-20" dirty="0" smtClean="0">
                <a:latin typeface="Arial"/>
                <a:cs typeface="Arial"/>
              </a:rPr>
              <a:t>the </a:t>
            </a:r>
            <a:r>
              <a:rPr lang="en-US" sz="1200" spc="-25" dirty="0" smtClean="0">
                <a:latin typeface="Arial"/>
                <a:cs typeface="Arial"/>
              </a:rPr>
              <a:t>creators </a:t>
            </a:r>
            <a:r>
              <a:rPr lang="en-US" sz="1200" spc="-20" dirty="0" smtClean="0">
                <a:latin typeface="Arial"/>
                <a:cs typeface="Arial"/>
              </a:rPr>
              <a:t>call </a:t>
            </a:r>
            <a:r>
              <a:rPr lang="en-US" sz="1200" spc="-15" dirty="0" smtClean="0">
                <a:latin typeface="Arial"/>
                <a:cs typeface="Arial"/>
              </a:rPr>
              <a:t>it </a:t>
            </a:r>
            <a:r>
              <a:rPr lang="en-US" sz="1200" spc="-25" dirty="0" smtClean="0">
                <a:latin typeface="Arial"/>
                <a:cs typeface="Arial"/>
              </a:rPr>
              <a:t>"syntactical</a:t>
            </a:r>
            <a:r>
              <a:rPr lang="en-US" sz="1200" spc="-270" dirty="0" smtClean="0">
                <a:latin typeface="Arial"/>
                <a:cs typeface="Arial"/>
              </a:rPr>
              <a:t> </a:t>
            </a:r>
            <a:r>
              <a:rPr lang="en-US" sz="1200" spc="-30" dirty="0" smtClean="0">
                <a:latin typeface="Arial"/>
                <a:cs typeface="Arial"/>
              </a:rPr>
              <a:t>candy."</a:t>
            </a:r>
            <a:endParaRPr lang="en-US" sz="1200" dirty="0" smtClean="0">
              <a:latin typeface="Arial"/>
              <a:cs typeface="Arial"/>
            </a:endParaRPr>
          </a:p>
          <a:p>
            <a:pPr marL="12700">
              <a:lnSpc>
                <a:spcPct val="100000"/>
              </a:lnSpc>
              <a:spcBef>
                <a:spcPts val="530"/>
              </a:spcBef>
            </a:pPr>
            <a:r>
              <a:rPr lang="en-US" sz="1200" spc="-30" dirty="0" smtClean="0">
                <a:latin typeface="Arial"/>
                <a:cs typeface="Arial"/>
              </a:rPr>
              <a:t>References:</a:t>
            </a:r>
            <a:endParaRPr lang="en-US" sz="1200" dirty="0" smtClean="0">
              <a:latin typeface="Arial"/>
              <a:cs typeface="Arial"/>
            </a:endParaRPr>
          </a:p>
          <a:p>
            <a:pPr marL="586105" indent="-344805">
              <a:lnSpc>
                <a:spcPct val="100000"/>
              </a:lnSpc>
              <a:spcBef>
                <a:spcPts val="630"/>
              </a:spcBef>
              <a:buFont typeface="Symbol"/>
              <a:buChar char=""/>
              <a:tabLst>
                <a:tab pos="586105" algn="l"/>
                <a:tab pos="586740" algn="l"/>
              </a:tabLst>
            </a:pPr>
            <a:r>
              <a:rPr lang="en-US" sz="1200" spc="-30" dirty="0" smtClean="0">
                <a:latin typeface="Arial"/>
                <a:cs typeface="Arial"/>
                <a:hlinkClick r:id="rId3"/>
              </a:rPr>
              <a:t>http://docs.scala-lang.org/tutorials/scala-for-java-programmers.html</a:t>
            </a:r>
            <a:endParaRPr lang="fr-FR" dirty="0"/>
          </a:p>
        </p:txBody>
      </p:sp>
      <p:sp>
        <p:nvSpPr>
          <p:cNvPr id="4" name="Espace réservé du numéro de diapositive 3"/>
          <p:cNvSpPr>
            <a:spLocks noGrp="1"/>
          </p:cNvSpPr>
          <p:nvPr>
            <p:ph type="sldNum" sz="quarter" idx="10"/>
          </p:nvPr>
        </p:nvSpPr>
        <p:spPr/>
        <p:txBody>
          <a:bodyPr/>
          <a:lstStyle/>
          <a:p>
            <a:fld id="{3BD414F2-576A-4C5D-AD75-D4B866D424ED}" type="slidenum">
              <a:rPr lang="fr-FR" smtClean="0"/>
              <a:t>11</a:t>
            </a:fld>
            <a:endParaRPr lang="fr-FR"/>
          </a:p>
        </p:txBody>
      </p:sp>
    </p:spTree>
    <p:extLst>
      <p:ext uri="{BB962C8B-B14F-4D97-AF65-F5344CB8AC3E}">
        <p14:creationId xmlns:p14="http://schemas.microsoft.com/office/powerpoint/2010/main" val="3068903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14"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 y="415930"/>
            <a:ext cx="4136204"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p:nvSpPr>
        <p:spPr bwMode="auto">
          <a:xfrm>
            <a:off x="1714500" y="6465488"/>
            <a:ext cx="57150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ts val="100"/>
              </a:spcBef>
            </a:pPr>
            <a:r>
              <a:rPr lang="en-US" sz="1000" dirty="0">
                <a:solidFill>
                  <a:srgbClr val="008ABF"/>
                </a:solidFill>
                <a:latin typeface="Arial" panose="020B0604020202020204" pitchFamily="34" charset="0"/>
              </a:rPr>
              <a:t>© Copyright IBM Corporation 2018</a:t>
            </a:r>
          </a:p>
          <a:p>
            <a:pPr algn="ctr" eaLnBrk="1" hangingPunct="1">
              <a:spcBef>
                <a:spcPts val="100"/>
              </a:spcBef>
            </a:pPr>
            <a:r>
              <a:rPr lang="en-US" sz="1000" dirty="0">
                <a:solidFill>
                  <a:srgbClr val="008ABF"/>
                </a:solidFill>
                <a:latin typeface="Arial" panose="020B0604020202020204" pitchFamily="34" charset="0"/>
              </a:rPr>
              <a:t>Course materials may not be reproduced in whole or in part without the written permission of IBM.</a:t>
            </a:r>
          </a:p>
        </p:txBody>
      </p:sp>
      <p:sp>
        <p:nvSpPr>
          <p:cNvPr id="234506" name="Rectangle 10"/>
          <p:cNvSpPr>
            <a:spLocks noGrp="1" noChangeArrowheads="1"/>
          </p:cNvSpPr>
          <p:nvPr>
            <p:ph type="ctrTitle" sz="quarter"/>
          </p:nvPr>
        </p:nvSpPr>
        <p:spPr>
          <a:xfrm>
            <a:off x="3462337" y="1472184"/>
            <a:ext cx="5541264" cy="538585"/>
          </a:xfrm>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5875" algn="ctr">
                <a:solidFill>
                  <a:schemeClr val="accent2"/>
                </a:solidFill>
                <a:miter lim="800000"/>
                <a:headEnd/>
                <a:tailEnd/>
              </a14:hiddenLine>
            </a:ext>
          </a:extLst>
        </p:spPr>
        <p:txBody>
          <a:bodyPr wrap="square" lIns="91416" tIns="45708" rIns="91416" bIns="45708" anchor="t">
            <a:spAutoFit/>
          </a:bodyPr>
          <a:lstStyle>
            <a:lvl1pPr algn="l" defTabSz="1370868" eaLnBrk="0" hangingPunct="0">
              <a:spcBef>
                <a:spcPct val="50000"/>
              </a:spcBef>
              <a:defRPr sz="2900" b="1" i="0" baseline="0">
                <a:solidFill>
                  <a:srgbClr val="00649D"/>
                </a:solidFill>
                <a:latin typeface="Arial" panose="020B0604020202020204" pitchFamily="34" charset="0"/>
              </a:defRPr>
            </a:lvl1pPr>
          </a:lstStyle>
          <a:p>
            <a:pPr lvl="0"/>
            <a:r>
              <a:rPr lang="fr-FR" noProof="0" smtClean="0"/>
              <a:t>Modifiez le style du titre</a:t>
            </a:r>
            <a:endParaRPr lang="en-US" noProof="0" dirty="0"/>
          </a:p>
        </p:txBody>
      </p:sp>
      <p:sp>
        <p:nvSpPr>
          <p:cNvPr id="3" name="Text Placeholder 2"/>
          <p:cNvSpPr>
            <a:spLocks noGrp="1"/>
          </p:cNvSpPr>
          <p:nvPr>
            <p:ph type="body" sz="quarter" idx="10"/>
          </p:nvPr>
        </p:nvSpPr>
        <p:spPr>
          <a:xfrm>
            <a:off x="3452612" y="5441087"/>
            <a:ext cx="5146675" cy="544513"/>
          </a:xfrm>
          <a:prstGeom prst="rect">
            <a:avLst/>
          </a:prstGeom>
        </p:spPr>
        <p:txBody>
          <a:bodyPr/>
          <a:lstStyle>
            <a:lvl1pPr marL="0" indent="0">
              <a:buNone/>
              <a:defRPr sz="2300">
                <a:solidFill>
                  <a:srgbClr val="008ABF"/>
                </a:solidFill>
                <a:latin typeface="Arial" panose="020B0604020202020204" pitchFamily="34" charset="0"/>
                <a:cs typeface="Arial" panose="020B0604020202020204" pitchFamily="34" charset="0"/>
              </a:defRPr>
            </a:lvl1pPr>
          </a:lstStyle>
          <a:p>
            <a:pPr lvl="0"/>
            <a:r>
              <a:rPr lang="fr-FR" smtClean="0"/>
              <a:t>Modifiez les styles du texte du masque</a:t>
            </a:r>
          </a:p>
        </p:txBody>
      </p:sp>
      <p:sp>
        <p:nvSpPr>
          <p:cNvPr id="8"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spTree>
    <p:extLst>
      <p:ext uri="{BB962C8B-B14F-4D97-AF65-F5344CB8AC3E}">
        <p14:creationId xmlns:p14="http://schemas.microsoft.com/office/powerpoint/2010/main" val="34005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237744" y="1188720"/>
            <a:ext cx="8805672" cy="5358384"/>
          </a:xfrm>
          <a:prstGeom prst="rect">
            <a:avLst/>
          </a:prstGeom>
        </p:spPr>
        <p:txBody>
          <a:bodyPr/>
          <a:lstStyle>
            <a:lvl1pPr marL="231775" indent="-231775">
              <a:buClr>
                <a:srgbClr val="00649D"/>
              </a:buClr>
              <a:buSzPct val="120000"/>
              <a:buFont typeface="Arial" panose="020B0604020202020204" pitchFamily="34" charset="0"/>
              <a:buChar char="•"/>
              <a:defRPr sz="2100">
                <a:latin typeface="Arial" panose="020B0604020202020204" pitchFamily="34" charset="0"/>
                <a:cs typeface="Arial" panose="020B0604020202020204" pitchFamily="34" charset="0"/>
              </a:defRPr>
            </a:lvl1pPr>
            <a:lvl2pPr marL="457200" indent="-166688">
              <a:buClr>
                <a:srgbClr val="008ABF"/>
              </a:buClr>
              <a:buSzPct val="80000"/>
              <a:defRPr lang="en-US" sz="1900" smtClean="0">
                <a:solidFill>
                  <a:schemeClr val="tx1"/>
                </a:solidFill>
                <a:latin typeface="Arial" panose="020B0604020202020204" pitchFamily="34" charset="0"/>
                <a:ea typeface="+mn-ea"/>
                <a:cs typeface="Arial" panose="020B0604020202020204" pitchFamily="34" charset="0"/>
              </a:defRPr>
            </a:lvl2pPr>
            <a:lvl3pPr marL="685800" indent="-166688">
              <a:buClr>
                <a:srgbClr val="008ABF"/>
              </a:buClr>
              <a:buSzPct val="80000"/>
              <a:buFont typeface="Verdana" panose="020B0604030504040204" pitchFamily="34" charset="0"/>
              <a:buChar char="−"/>
              <a:defRPr lang="en-US" sz="1700" dirty="0" smtClean="0">
                <a:solidFill>
                  <a:schemeClr val="tx1"/>
                </a:solidFill>
                <a:latin typeface="Arial" panose="020B0604020202020204" pitchFamily="34" charset="0"/>
                <a:ea typeface="+mn-ea"/>
                <a:cs typeface="Arial" panose="020B0604020202020204" pitchFamily="34" charset="0"/>
              </a:defRPr>
            </a:lvl3pPr>
            <a:lvl4pPr>
              <a:defRPr sz="1700"/>
            </a:lvl4pPr>
            <a:lvl5pPr>
              <a:defRPr sz="17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50838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2" y="423863"/>
            <a:ext cx="4114800" cy="60988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3465576" y="1481328"/>
            <a:ext cx="4968264"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baseline="0">
                <a:solidFill>
                  <a:srgbClr val="00649D"/>
                </a:solidFill>
              </a:defRPr>
            </a:lvl1pPr>
          </a:lstStyle>
          <a:p>
            <a:pPr lvl="0"/>
            <a:r>
              <a:rPr lang="en-US" noProof="0" dirty="0"/>
              <a:t>Topic title</a:t>
            </a:r>
            <a:br>
              <a:rPr lang="en-US" noProof="0" dirty="0"/>
            </a:br>
            <a:endParaRPr lang="en-US" noProof="0" dirty="0"/>
          </a:p>
        </p:txBody>
      </p:sp>
      <p:pic>
        <p:nvPicPr>
          <p:cNvPr id="8" name="Picture 6" descr="C:\!!Templates\Cross-brand_Ppt_template\!!Masthead_Final-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172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505" name="Rectangle 33"/>
          <p:cNvSpPr>
            <a:spLocks noGrp="1" noChangeArrowheads="1"/>
          </p:cNvSpPr>
          <p:nvPr>
            <p:ph type="title"/>
          </p:nvPr>
        </p:nvSpPr>
        <p:spPr bwMode="auto">
          <a:xfrm>
            <a:off x="219456" y="457200"/>
            <a:ext cx="8833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10" name="TextBox 10"/>
          <p:cNvSpPr txBox="1">
            <a:spLocks noChangeArrowheads="1"/>
          </p:cNvSpPr>
          <p:nvPr/>
        </p:nvSpPr>
        <p:spPr bwMode="auto">
          <a:xfrm>
            <a:off x="7013577" y="6640513"/>
            <a:ext cx="2035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000" dirty="0">
                <a:solidFill>
                  <a:srgbClr val="008ABF"/>
                </a:solidFill>
                <a:latin typeface="Arial" panose="020B0604020202020204" pitchFamily="34" charset="0"/>
              </a:rPr>
              <a:t>© Copyright IBM Corporation 2018</a:t>
            </a:r>
          </a:p>
        </p:txBody>
      </p:sp>
      <p:sp>
        <p:nvSpPr>
          <p:cNvPr id="2" name="FullPath"/>
          <p:cNvSpPr txBox="1"/>
          <p:nvPr/>
        </p:nvSpPr>
        <p:spPr>
          <a:xfrm>
            <a:off x="220980" y="6593844"/>
            <a:ext cx="3810000" cy="246221"/>
          </a:xfrm>
          <a:prstGeom prst="rect">
            <a:avLst/>
          </a:prstGeom>
          <a:noFill/>
        </p:spPr>
        <p:txBody>
          <a:bodyPr vert="horz" rtlCol="0">
            <a:spAutoFit/>
          </a:bodyPr>
          <a:lstStyle/>
          <a:p>
            <a:r>
              <a:rPr lang="en-US" sz="1000">
                <a:solidFill>
                  <a:srgbClr val="008ABF"/>
                </a:solidFill>
                <a:latin typeface="Arial" panose="020B0604020202020204" pitchFamily="34" charset="0"/>
              </a:rPr>
              <a:t>Introduction to Big Data and Data Analytics</a:t>
            </a:r>
            <a:endParaRPr lang="en-US" sz="1000" dirty="0">
              <a:solidFill>
                <a:srgbClr val="008ABF"/>
              </a:solidFill>
              <a:latin typeface="Arial" panose="020B0604020202020204" pitchFamily="34" charset="0"/>
            </a:endParaRPr>
          </a:p>
        </p:txBody>
      </p:sp>
      <p:sp>
        <p:nvSpPr>
          <p:cNvPr id="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3"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4"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5"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6"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7"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8"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19"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0"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1"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4" name="Rectangle 10"/>
          <p:cNvSpPr>
            <a:spLocks noGrp="1" noChangeArrowheads="1"/>
          </p:cNvSpPr>
          <p:nvPr>
            <p:ph type="body" idx="1"/>
          </p:nvPr>
        </p:nvSpPr>
        <p:spPr bwMode="auto">
          <a:xfrm>
            <a:off x="237744" y="1188720"/>
            <a:ext cx="8805672" cy="5358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16" tIns="45708" rIns="91416" bIns="45708" numCol="1" anchor="t" anchorCtr="0" compatLnSpc="1">
            <a:prstTxWarp prst="textNoShape">
              <a:avLst/>
            </a:prstTxWarp>
          </a:bodyPr>
          <a:lstStyle/>
          <a:p>
            <a:pPr lvl="0"/>
            <a:endParaRPr lang="en-US" dirty="0"/>
          </a:p>
        </p:txBody>
      </p:sp>
      <p:sp>
        <p:nvSpPr>
          <p:cNvPr id="22" name="FullPath"/>
          <p:cNvSpPr txBox="1"/>
          <p:nvPr/>
        </p:nvSpPr>
        <p:spPr>
          <a:xfrm>
            <a:off x="220980" y="6593844"/>
            <a:ext cx="3810000" cy="246221"/>
          </a:xfrm>
          <a:prstGeom prst="rect">
            <a:avLst/>
          </a:prstGeom>
          <a:noFill/>
        </p:spPr>
        <p:txBody>
          <a:bodyPr vert="horz" rtlCol="0">
            <a:spAutoFit/>
          </a:bodyPr>
          <a:lstStyle/>
          <a:p>
            <a:endParaRPr lang="en-US" sz="1000" dirty="0">
              <a:solidFill>
                <a:srgbClr val="008ABF"/>
              </a:solidFill>
              <a:latin typeface="Arial" panose="020B0604020202020204" pitchFamily="34" charset="0"/>
            </a:endParaRPr>
          </a:p>
        </p:txBody>
      </p:sp>
      <p:sp>
        <p:nvSpPr>
          <p:cNvPr id="25" name="Rectangle 18"/>
          <p:cNvSpPr>
            <a:spLocks noChangeArrowheads="1"/>
          </p:cNvSpPr>
          <p:nvPr/>
        </p:nvSpPr>
        <p:spPr bwMode="auto">
          <a:xfrm>
            <a:off x="2066" y="2382"/>
            <a:ext cx="9141621" cy="6855618"/>
          </a:xfrm>
          <a:prstGeom prst="rect">
            <a:avLst/>
          </a:prstGeom>
          <a:noFill/>
          <a:ln w="6350" algn="ctr">
            <a:solidFill>
              <a:srgbClr val="00649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7053" tIns="68526" rIns="137053" bIns="68526" anchor="ctr"/>
          <a:lstStyle/>
          <a:p>
            <a:endParaRPr lang="en-US" sz="1800" dirty="0">
              <a:latin typeface="Arial" panose="020B0604020202020204" pitchFamily="34" charset="0"/>
            </a:endParaRPr>
          </a:p>
        </p:txBody>
      </p:sp>
      <p:pic>
        <p:nvPicPr>
          <p:cNvPr id="8" name="Picture 6" descr="C:\!!Templates\Cross-brand_Ppt_template\!!Masthead_Final-1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ullPath"/>
          <p:cNvSpPr txBox="1"/>
          <p:nvPr/>
        </p:nvSpPr>
        <p:spPr>
          <a:xfrm>
            <a:off x="220980" y="6593844"/>
            <a:ext cx="3810000" cy="246221"/>
          </a:xfrm>
          <a:prstGeom prst="rect">
            <a:avLst/>
          </a:prstGeom>
          <a:noFill/>
        </p:spPr>
        <p:txBody>
          <a:bodyPr vert="horz" rtlCol="0">
            <a:spAutoFit/>
          </a:bodyPr>
          <a:lstStyle/>
          <a:p>
            <a:endParaRPr lang="en-US" sz="1000">
              <a:solidFill>
                <a:srgbClr val="008ABF"/>
              </a:solidFill>
              <a:latin typeface="Arial" panose="020B0604020202020204" pitchFamily="34" charset="0"/>
            </a:endParaRPr>
          </a:p>
        </p:txBody>
      </p:sp>
    </p:spTree>
    <p:extLst>
      <p:ext uri="{BB962C8B-B14F-4D97-AF65-F5344CB8AC3E}">
        <p14:creationId xmlns:p14="http://schemas.microsoft.com/office/powerpoint/2010/main" val="133479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912" rtl="0" eaLnBrk="1" fontAlgn="base" hangingPunct="1">
        <a:spcBef>
          <a:spcPct val="0"/>
        </a:spcBef>
        <a:spcAft>
          <a:spcPct val="0"/>
        </a:spcAft>
        <a:defRPr sz="2400" b="1">
          <a:solidFill>
            <a:srgbClr val="00649D"/>
          </a:solidFill>
          <a:latin typeface="Arial" panose="020B0604020202020204" pitchFamily="34" charset="0"/>
          <a:ea typeface="+mj-ea"/>
          <a:cs typeface="Arial" panose="020B0604020202020204" pitchFamily="34" charset="0"/>
        </a:defRPr>
      </a:lvl1pPr>
      <a:lvl2pPr algn="l" defTabSz="913912" rtl="0" eaLnBrk="1" fontAlgn="base" hangingPunct="1">
        <a:spcBef>
          <a:spcPct val="0"/>
        </a:spcBef>
        <a:spcAft>
          <a:spcPct val="0"/>
        </a:spcAft>
        <a:defRPr sz="3598" b="1">
          <a:solidFill>
            <a:schemeClr val="tx1"/>
          </a:solidFill>
          <a:latin typeface="Tahoma" pitchFamily="34" charset="0"/>
        </a:defRPr>
      </a:lvl2pPr>
      <a:lvl3pPr algn="l" defTabSz="913912" rtl="0" eaLnBrk="1" fontAlgn="base" hangingPunct="1">
        <a:spcBef>
          <a:spcPct val="0"/>
        </a:spcBef>
        <a:spcAft>
          <a:spcPct val="0"/>
        </a:spcAft>
        <a:defRPr sz="3598" b="1">
          <a:solidFill>
            <a:schemeClr val="tx1"/>
          </a:solidFill>
          <a:latin typeface="Tahoma" pitchFamily="34" charset="0"/>
        </a:defRPr>
      </a:lvl3pPr>
      <a:lvl4pPr algn="l" defTabSz="913912" rtl="0" eaLnBrk="1" fontAlgn="base" hangingPunct="1">
        <a:spcBef>
          <a:spcPct val="0"/>
        </a:spcBef>
        <a:spcAft>
          <a:spcPct val="0"/>
        </a:spcAft>
        <a:defRPr sz="3598" b="1">
          <a:solidFill>
            <a:schemeClr val="tx1"/>
          </a:solidFill>
          <a:latin typeface="Tahoma" pitchFamily="34" charset="0"/>
        </a:defRPr>
      </a:lvl4pPr>
      <a:lvl5pPr algn="l" defTabSz="913912" rtl="0" eaLnBrk="1" fontAlgn="base" hangingPunct="1">
        <a:spcBef>
          <a:spcPct val="0"/>
        </a:spcBef>
        <a:spcAft>
          <a:spcPct val="0"/>
        </a:spcAft>
        <a:defRPr sz="3598" b="1">
          <a:solidFill>
            <a:schemeClr val="tx1"/>
          </a:solidFill>
          <a:latin typeface="Tahoma" pitchFamily="34" charset="0"/>
        </a:defRPr>
      </a:lvl5pPr>
      <a:lvl6pPr marL="685434" algn="l" defTabSz="913912" rtl="0" eaLnBrk="1" fontAlgn="base" hangingPunct="1">
        <a:spcBef>
          <a:spcPct val="0"/>
        </a:spcBef>
        <a:spcAft>
          <a:spcPct val="0"/>
        </a:spcAft>
        <a:defRPr sz="3598" b="1">
          <a:solidFill>
            <a:schemeClr val="tx1"/>
          </a:solidFill>
          <a:latin typeface="Tahoma" pitchFamily="34" charset="0"/>
        </a:defRPr>
      </a:lvl6pPr>
      <a:lvl7pPr marL="1370868" algn="l" defTabSz="913912" rtl="0" eaLnBrk="1" fontAlgn="base" hangingPunct="1">
        <a:spcBef>
          <a:spcPct val="0"/>
        </a:spcBef>
        <a:spcAft>
          <a:spcPct val="0"/>
        </a:spcAft>
        <a:defRPr sz="3598" b="1">
          <a:solidFill>
            <a:schemeClr val="tx1"/>
          </a:solidFill>
          <a:latin typeface="Tahoma" pitchFamily="34" charset="0"/>
        </a:defRPr>
      </a:lvl7pPr>
      <a:lvl8pPr marL="2056303" algn="l" defTabSz="913912" rtl="0" eaLnBrk="1" fontAlgn="base" hangingPunct="1">
        <a:spcBef>
          <a:spcPct val="0"/>
        </a:spcBef>
        <a:spcAft>
          <a:spcPct val="0"/>
        </a:spcAft>
        <a:defRPr sz="3598" b="1">
          <a:solidFill>
            <a:schemeClr val="tx1"/>
          </a:solidFill>
          <a:latin typeface="Tahoma" pitchFamily="34" charset="0"/>
        </a:defRPr>
      </a:lvl8pPr>
      <a:lvl9pPr marL="2741737" algn="l" defTabSz="913912" rtl="0" eaLnBrk="1" fontAlgn="base" hangingPunct="1">
        <a:spcBef>
          <a:spcPct val="0"/>
        </a:spcBef>
        <a:spcAft>
          <a:spcPct val="0"/>
        </a:spcAft>
        <a:defRPr sz="3598" b="1">
          <a:solidFill>
            <a:schemeClr val="tx1"/>
          </a:solidFill>
          <a:latin typeface="Tahoma" pitchFamily="34" charset="0"/>
        </a:defRPr>
      </a:lvl9pPr>
    </p:titleStyle>
    <p:bodyStyle>
      <a:lvl1pPr marL="230859" indent="-230859" algn="l" defTabSz="913912" rtl="0" eaLnBrk="1" fontAlgn="base" hangingPunct="1">
        <a:spcBef>
          <a:spcPct val="30000"/>
        </a:spcBef>
        <a:spcAft>
          <a:spcPct val="0"/>
        </a:spcAft>
        <a:buClr>
          <a:schemeClr val="tx1"/>
        </a:buClr>
        <a:buFont typeface="Wingdings" pitchFamily="2" charset="2"/>
        <a:buChar char="§"/>
        <a:defRPr sz="2100">
          <a:solidFill>
            <a:schemeClr val="tx1"/>
          </a:solidFill>
          <a:latin typeface="+mn-lt"/>
          <a:ea typeface="+mn-ea"/>
          <a:cs typeface="+mn-cs"/>
        </a:defRPr>
      </a:lvl1pPr>
      <a:lvl2pPr marL="685434" indent="-228478"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2pPr>
      <a:lvl3pPr marL="1030532" indent="-173739" algn="l" defTabSz="913912" rtl="0" eaLnBrk="1" fontAlgn="base" hangingPunct="1">
        <a:spcBef>
          <a:spcPct val="30000"/>
        </a:spcBef>
        <a:spcAft>
          <a:spcPct val="0"/>
        </a:spcAft>
        <a:buClr>
          <a:schemeClr val="tx1"/>
        </a:buClr>
        <a:buFont typeface="Wingdings" pitchFamily="2" charset="2"/>
        <a:buChar char="§"/>
        <a:defRPr lang="en-US" sz="2100" dirty="0" smtClean="0">
          <a:solidFill>
            <a:schemeClr val="tx1"/>
          </a:solidFill>
          <a:latin typeface="Arial" panose="020B0604020202020204" pitchFamily="34" charset="0"/>
          <a:ea typeface="+mn-ea"/>
          <a:cs typeface="Arial" panose="020B0604020202020204" pitchFamily="34" charset="0"/>
        </a:defRPr>
      </a:lvl3pPr>
      <a:lvl4pPr marL="1370868"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4pPr>
      <a:lvl5pPr marL="1656466"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5pPr>
      <a:lvl6pPr marL="2341900"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6pPr>
      <a:lvl7pPr marL="3027335"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7pPr>
      <a:lvl8pPr marL="3712769"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8pPr>
      <a:lvl9pPr marL="4398203" indent="-171359" algn="l" defTabSz="913912" rtl="0" eaLnBrk="1" fontAlgn="base" hangingPunct="1">
        <a:spcBef>
          <a:spcPct val="30000"/>
        </a:spcBef>
        <a:spcAft>
          <a:spcPct val="0"/>
        </a:spcAft>
        <a:buClr>
          <a:srgbClr val="969696"/>
        </a:buClr>
        <a:buChar char="•"/>
        <a:defRPr sz="1649">
          <a:solidFill>
            <a:srgbClr val="4C4C4C"/>
          </a:solidFill>
          <a:latin typeface="Arial" charset="0"/>
        </a:defRPr>
      </a:lvl9pPr>
    </p:bodyStyle>
    <p:otherStyle>
      <a:defPPr>
        <a:defRPr lang="en-US"/>
      </a:defPPr>
      <a:lvl1pPr marL="0" algn="l" defTabSz="1370868" rtl="0" eaLnBrk="1" latinLnBrk="0" hangingPunct="1">
        <a:defRPr sz="2699" kern="1200">
          <a:solidFill>
            <a:schemeClr val="tx1"/>
          </a:solidFill>
          <a:latin typeface="+mn-lt"/>
          <a:ea typeface="+mn-ea"/>
          <a:cs typeface="+mn-cs"/>
        </a:defRPr>
      </a:lvl1pPr>
      <a:lvl2pPr marL="685434" algn="l" defTabSz="1370868" rtl="0" eaLnBrk="1" latinLnBrk="0" hangingPunct="1">
        <a:defRPr sz="2699" kern="1200">
          <a:solidFill>
            <a:schemeClr val="tx1"/>
          </a:solidFill>
          <a:latin typeface="+mn-lt"/>
          <a:ea typeface="+mn-ea"/>
          <a:cs typeface="+mn-cs"/>
        </a:defRPr>
      </a:lvl2pPr>
      <a:lvl3pPr marL="1370868" algn="l" defTabSz="1370868" rtl="0" eaLnBrk="1" latinLnBrk="0" hangingPunct="1">
        <a:defRPr sz="2699" kern="1200">
          <a:solidFill>
            <a:schemeClr val="tx1"/>
          </a:solidFill>
          <a:latin typeface="+mn-lt"/>
          <a:ea typeface="+mn-ea"/>
          <a:cs typeface="+mn-cs"/>
        </a:defRPr>
      </a:lvl3pPr>
      <a:lvl4pPr marL="2056303" algn="l" defTabSz="1370868" rtl="0" eaLnBrk="1" latinLnBrk="0" hangingPunct="1">
        <a:defRPr sz="2699" kern="1200">
          <a:solidFill>
            <a:schemeClr val="tx1"/>
          </a:solidFill>
          <a:latin typeface="+mn-lt"/>
          <a:ea typeface="+mn-ea"/>
          <a:cs typeface="+mn-cs"/>
        </a:defRPr>
      </a:lvl4pPr>
      <a:lvl5pPr marL="2741737" algn="l" defTabSz="1370868" rtl="0" eaLnBrk="1" latinLnBrk="0" hangingPunct="1">
        <a:defRPr sz="2699" kern="1200">
          <a:solidFill>
            <a:schemeClr val="tx1"/>
          </a:solidFill>
          <a:latin typeface="+mn-lt"/>
          <a:ea typeface="+mn-ea"/>
          <a:cs typeface="+mn-cs"/>
        </a:defRPr>
      </a:lvl5pPr>
      <a:lvl6pPr marL="3427171" algn="l" defTabSz="1370868" rtl="0" eaLnBrk="1" latinLnBrk="0" hangingPunct="1">
        <a:defRPr sz="2699" kern="1200">
          <a:solidFill>
            <a:schemeClr val="tx1"/>
          </a:solidFill>
          <a:latin typeface="+mn-lt"/>
          <a:ea typeface="+mn-ea"/>
          <a:cs typeface="+mn-cs"/>
        </a:defRPr>
      </a:lvl6pPr>
      <a:lvl7pPr marL="4112605" algn="l" defTabSz="1370868" rtl="0" eaLnBrk="1" latinLnBrk="0" hangingPunct="1">
        <a:defRPr sz="2699" kern="1200">
          <a:solidFill>
            <a:schemeClr val="tx1"/>
          </a:solidFill>
          <a:latin typeface="+mn-lt"/>
          <a:ea typeface="+mn-ea"/>
          <a:cs typeface="+mn-cs"/>
        </a:defRPr>
      </a:lvl7pPr>
      <a:lvl8pPr marL="4798040" algn="l" defTabSz="1370868" rtl="0" eaLnBrk="1" latinLnBrk="0" hangingPunct="1">
        <a:defRPr sz="2699" kern="1200">
          <a:solidFill>
            <a:schemeClr val="tx1"/>
          </a:solidFill>
          <a:latin typeface="+mn-lt"/>
          <a:ea typeface="+mn-ea"/>
          <a:cs typeface="+mn-cs"/>
        </a:defRPr>
      </a:lvl8pPr>
      <a:lvl9pPr marL="5483474" algn="l" defTabSz="1370868"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docs/1.6.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3462337" y="1472184"/>
            <a:ext cx="5541264" cy="584751"/>
          </a:xfrm>
        </p:spPr>
        <p:txBody>
          <a:bodyPr/>
          <a:lstStyle/>
          <a:p>
            <a:r>
              <a:rPr lang="fr-FR" sz="3200" spc="-10" dirty="0">
                <a:latin typeface="Arial"/>
                <a:cs typeface="Arial"/>
              </a:rPr>
              <a:t>Apache</a:t>
            </a:r>
            <a:r>
              <a:rPr lang="fr-FR" sz="3200" spc="-35" dirty="0">
                <a:latin typeface="Arial"/>
                <a:cs typeface="Arial"/>
              </a:rPr>
              <a:t> </a:t>
            </a:r>
            <a:r>
              <a:rPr lang="fr-FR" sz="3200" spc="-5" dirty="0" err="1" smtClean="0">
                <a:latin typeface="Arial"/>
                <a:cs typeface="Arial"/>
              </a:rPr>
              <a:t>Spark</a:t>
            </a:r>
            <a:endParaRPr lang="fr-FR" dirty="0"/>
          </a:p>
        </p:txBody>
      </p:sp>
      <p:sp>
        <p:nvSpPr>
          <p:cNvPr id="3" name="Sous-titre 2"/>
          <p:cNvSpPr>
            <a:spLocks noGrp="1"/>
          </p:cNvSpPr>
          <p:nvPr>
            <p:ph type="body" sz="quarter" idx="10"/>
          </p:nvPr>
        </p:nvSpPr>
        <p:spPr/>
        <p:txBody>
          <a:bodyPr/>
          <a:lstStyle/>
          <a:p>
            <a:r>
              <a:rPr lang="fr-FR" sz="2400" spc="15" dirty="0">
                <a:latin typeface="Arial"/>
                <a:cs typeface="Arial"/>
              </a:rPr>
              <a:t>Data </a:t>
            </a:r>
            <a:r>
              <a:rPr lang="fr-FR" sz="2400" spc="10" dirty="0">
                <a:latin typeface="Arial"/>
                <a:cs typeface="Arial"/>
              </a:rPr>
              <a:t>Science</a:t>
            </a:r>
            <a:r>
              <a:rPr lang="fr-FR" sz="2400" spc="-40" dirty="0">
                <a:latin typeface="Arial"/>
                <a:cs typeface="Arial"/>
              </a:rPr>
              <a:t> </a:t>
            </a:r>
            <a:r>
              <a:rPr lang="fr-FR" sz="2400" spc="10" dirty="0" err="1" smtClean="0">
                <a:latin typeface="Arial"/>
                <a:cs typeface="Arial"/>
              </a:rPr>
              <a:t>Foundations</a:t>
            </a:r>
            <a:endParaRPr lang="fr-FR" sz="2400" dirty="0">
              <a:latin typeface="Arial"/>
              <a:cs typeface="Arial"/>
            </a:endParaRPr>
          </a:p>
        </p:txBody>
      </p:sp>
    </p:spTree>
    <p:extLst>
      <p:ext uri="{BB962C8B-B14F-4D97-AF65-F5344CB8AC3E}">
        <p14:creationId xmlns:p14="http://schemas.microsoft.com/office/powerpoint/2010/main" val="40134053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Brief</a:t>
            </a:r>
            <a:r>
              <a:rPr lang="fr-FR" spc="-5" dirty="0">
                <a:latin typeface="Arial"/>
                <a:cs typeface="Arial"/>
              </a:rPr>
              <a:t> </a:t>
            </a:r>
            <a:r>
              <a:rPr lang="fr-FR" spc="-10" dirty="0" err="1">
                <a:latin typeface="Arial"/>
                <a:cs typeface="Arial"/>
              </a:rPr>
              <a:t>overview</a:t>
            </a:r>
            <a:r>
              <a:rPr lang="fr-FR" spc="-10" dirty="0">
                <a:latin typeface="Arial"/>
                <a:cs typeface="Arial"/>
              </a:rPr>
              <a:t> </a:t>
            </a:r>
            <a:r>
              <a:rPr lang="fr-FR" spc="-5" dirty="0">
                <a:latin typeface="Arial"/>
                <a:cs typeface="Arial"/>
              </a:rPr>
              <a:t>of</a:t>
            </a:r>
            <a:r>
              <a:rPr lang="fr-FR" spc="10" dirty="0">
                <a:latin typeface="Arial"/>
                <a:cs typeface="Arial"/>
              </a:rPr>
              <a:t> </a:t>
            </a:r>
            <a:r>
              <a:rPr lang="fr-FR" spc="-5" dirty="0" smtClean="0">
                <a:latin typeface="Arial"/>
                <a:cs typeface="Arial"/>
              </a:rPr>
              <a:t>Scala</a:t>
            </a:r>
            <a:endParaRPr lang="fr-FR" dirty="0"/>
          </a:p>
        </p:txBody>
      </p:sp>
      <p:sp>
        <p:nvSpPr>
          <p:cNvPr id="3" name="Espace réservé du contenu 2"/>
          <p:cNvSpPr>
            <a:spLocks noGrp="1"/>
          </p:cNvSpPr>
          <p:nvPr>
            <p:ph idx="1"/>
          </p:nvPr>
        </p:nvSpPr>
        <p:spPr>
          <a:xfrm>
            <a:off x="-252536" y="1188720"/>
            <a:ext cx="8805672" cy="5358384"/>
          </a:xfrm>
        </p:spPr>
        <p:txBody>
          <a:bodyPr/>
          <a:lstStyle/>
          <a:p>
            <a:pPr marL="916305" indent="-139700">
              <a:spcBef>
                <a:spcPts val="1315"/>
              </a:spcBef>
              <a:tabLst>
                <a:tab pos="916940" algn="l"/>
              </a:tabLst>
            </a:pPr>
            <a:r>
              <a:rPr lang="en-US" sz="1800" b="1" dirty="0">
                <a:latin typeface="Arial"/>
                <a:cs typeface="Arial"/>
              </a:rPr>
              <a:t>Everything </a:t>
            </a:r>
            <a:r>
              <a:rPr lang="en-US" sz="1800" b="1" spc="5" dirty="0">
                <a:latin typeface="Arial"/>
                <a:cs typeface="Arial"/>
              </a:rPr>
              <a:t>is an</a:t>
            </a:r>
            <a:r>
              <a:rPr lang="en-US" sz="1800" b="1" spc="-45" dirty="0">
                <a:latin typeface="Arial"/>
                <a:cs typeface="Arial"/>
              </a:rPr>
              <a:t> </a:t>
            </a:r>
            <a:r>
              <a:rPr lang="en-US" sz="1800" b="1" spc="5" dirty="0">
                <a:latin typeface="Arial"/>
                <a:cs typeface="Arial"/>
              </a:rPr>
              <a:t>Object:</a:t>
            </a:r>
            <a:endParaRPr lang="en-US" sz="1800" b="1" dirty="0">
              <a:latin typeface="Arial"/>
              <a:cs typeface="Arial"/>
            </a:endParaRPr>
          </a:p>
          <a:p>
            <a:pPr marL="1052195" lvl="1" indent="-100965">
              <a:spcBef>
                <a:spcPts val="400"/>
              </a:spcBef>
              <a:buSzPct val="78260"/>
              <a:buFont typeface="Wingdings"/>
              <a:buChar char=""/>
              <a:tabLst>
                <a:tab pos="1052830" algn="l"/>
              </a:tabLst>
            </a:pPr>
            <a:r>
              <a:rPr lang="en-US" sz="1800" spc="-5" dirty="0">
                <a:latin typeface="Arial"/>
                <a:cs typeface="Arial"/>
              </a:rPr>
              <a:t>Primitive </a:t>
            </a:r>
            <a:r>
              <a:rPr lang="en-US" sz="1800" spc="-10" dirty="0">
                <a:latin typeface="Arial"/>
                <a:cs typeface="Arial"/>
              </a:rPr>
              <a:t>types </a:t>
            </a:r>
            <a:r>
              <a:rPr lang="en-US" sz="1800" spc="-5" dirty="0">
                <a:latin typeface="Arial"/>
                <a:cs typeface="Arial"/>
              </a:rPr>
              <a:t>such </a:t>
            </a:r>
            <a:r>
              <a:rPr lang="en-US" sz="1800" spc="-10" dirty="0">
                <a:latin typeface="Arial"/>
                <a:cs typeface="Arial"/>
              </a:rPr>
              <a:t>as numbers </a:t>
            </a:r>
            <a:r>
              <a:rPr lang="en-US" sz="1800" spc="-5" dirty="0">
                <a:latin typeface="Arial"/>
                <a:cs typeface="Arial"/>
              </a:rPr>
              <a:t>or</a:t>
            </a:r>
            <a:r>
              <a:rPr lang="en-US" sz="1800" spc="70" dirty="0">
                <a:latin typeface="Arial"/>
                <a:cs typeface="Arial"/>
              </a:rPr>
              <a:t> </a:t>
            </a:r>
            <a:r>
              <a:rPr lang="en-US" sz="1800" spc="-5" dirty="0">
                <a:latin typeface="Arial"/>
                <a:cs typeface="Arial"/>
              </a:rPr>
              <a:t>Boolean</a:t>
            </a:r>
            <a:endParaRPr lang="en-US" sz="1800" dirty="0">
              <a:latin typeface="Arial"/>
              <a:cs typeface="Arial"/>
            </a:endParaRPr>
          </a:p>
          <a:p>
            <a:pPr marL="1052195" lvl="1" indent="-100965">
              <a:spcBef>
                <a:spcPts val="459"/>
              </a:spcBef>
              <a:buSzPct val="81818"/>
              <a:buFont typeface="Wingdings"/>
              <a:buChar char=""/>
              <a:tabLst>
                <a:tab pos="1052830" algn="l"/>
              </a:tabLst>
            </a:pPr>
            <a:r>
              <a:rPr lang="en-US" sz="1800" spc="15" dirty="0">
                <a:latin typeface="Arial"/>
                <a:cs typeface="Arial"/>
              </a:rPr>
              <a:t>Functions</a:t>
            </a:r>
            <a:endParaRPr lang="en-US" sz="1800" dirty="0">
              <a:latin typeface="Arial"/>
              <a:cs typeface="Arial"/>
            </a:endParaRPr>
          </a:p>
          <a:p>
            <a:pPr marL="916305" indent="-139700">
              <a:spcBef>
                <a:spcPts val="480"/>
              </a:spcBef>
              <a:tabLst>
                <a:tab pos="916940" algn="l"/>
              </a:tabLst>
            </a:pPr>
            <a:r>
              <a:rPr lang="en-US" sz="1800" b="1" spc="10" dirty="0">
                <a:latin typeface="Arial"/>
                <a:cs typeface="Arial"/>
              </a:rPr>
              <a:t>Numbers </a:t>
            </a:r>
            <a:r>
              <a:rPr lang="en-US" sz="1800" b="1" spc="5" dirty="0">
                <a:latin typeface="Arial"/>
                <a:cs typeface="Arial"/>
              </a:rPr>
              <a:t>are</a:t>
            </a:r>
            <a:r>
              <a:rPr lang="en-US" sz="1800" b="1" spc="-65" dirty="0">
                <a:latin typeface="Arial"/>
                <a:cs typeface="Arial"/>
              </a:rPr>
              <a:t> </a:t>
            </a:r>
            <a:r>
              <a:rPr lang="en-US" sz="1800" b="1" spc="5" dirty="0">
                <a:latin typeface="Arial"/>
                <a:cs typeface="Arial"/>
              </a:rPr>
              <a:t>objects</a:t>
            </a:r>
            <a:endParaRPr lang="en-US" sz="1800" b="1" dirty="0">
              <a:latin typeface="Arial"/>
              <a:cs typeface="Arial"/>
            </a:endParaRPr>
          </a:p>
          <a:p>
            <a:pPr marL="1052195" lvl="1" indent="-100965">
              <a:spcBef>
                <a:spcPts val="400"/>
              </a:spcBef>
              <a:buSzPct val="78260"/>
              <a:buFont typeface="Wingdings"/>
              <a:buChar char=""/>
              <a:tabLst>
                <a:tab pos="1052830" algn="l"/>
              </a:tabLst>
            </a:pPr>
            <a:r>
              <a:rPr lang="en-US" sz="1800" spc="-5" dirty="0">
                <a:latin typeface="Arial"/>
                <a:cs typeface="Arial"/>
              </a:rPr>
              <a:t>1 + 2 * 3 / 4 </a:t>
            </a:r>
            <a:r>
              <a:rPr lang="en-US" sz="1800" spc="2195" dirty="0">
                <a:latin typeface="Wingdings"/>
                <a:cs typeface="Wingdings"/>
              </a:rPr>
              <a:t>€</a:t>
            </a:r>
            <a:r>
              <a:rPr lang="en-US" sz="1800" spc="25" dirty="0">
                <a:latin typeface="Times New Roman"/>
                <a:cs typeface="Times New Roman"/>
              </a:rPr>
              <a:t> </a:t>
            </a:r>
            <a:r>
              <a:rPr lang="en-US" sz="1800" spc="-10" dirty="0">
                <a:latin typeface="Arial"/>
                <a:cs typeface="Arial"/>
              </a:rPr>
              <a:t>(1).+(((2).*(3))./(x)))</a:t>
            </a:r>
            <a:endParaRPr lang="en-US" sz="1800" dirty="0">
              <a:latin typeface="Arial"/>
              <a:cs typeface="Arial"/>
            </a:endParaRPr>
          </a:p>
          <a:p>
            <a:pPr marL="1052195" lvl="1" indent="-100965">
              <a:spcBef>
                <a:spcPts val="445"/>
              </a:spcBef>
              <a:buSzPct val="81818"/>
              <a:buFont typeface="Wingdings"/>
              <a:buChar char=""/>
              <a:tabLst>
                <a:tab pos="1052830" algn="l"/>
              </a:tabLst>
            </a:pPr>
            <a:r>
              <a:rPr lang="en-US" sz="1800" spc="25" dirty="0">
                <a:latin typeface="Arial"/>
                <a:cs typeface="Arial"/>
              </a:rPr>
              <a:t>Where </a:t>
            </a:r>
            <a:r>
              <a:rPr lang="en-US" sz="1800" spc="15" dirty="0">
                <a:latin typeface="Arial"/>
                <a:cs typeface="Arial"/>
              </a:rPr>
              <a:t>the +, *, </a:t>
            </a:r>
            <a:r>
              <a:rPr lang="en-US" sz="1800" spc="10" dirty="0">
                <a:latin typeface="Arial"/>
                <a:cs typeface="Arial"/>
              </a:rPr>
              <a:t>/ </a:t>
            </a:r>
            <a:r>
              <a:rPr lang="en-US" sz="1800" spc="15" dirty="0">
                <a:latin typeface="Arial"/>
                <a:cs typeface="Arial"/>
              </a:rPr>
              <a:t>are valid identifiers in</a:t>
            </a:r>
            <a:r>
              <a:rPr lang="en-US" sz="1800" spc="-55" dirty="0">
                <a:latin typeface="Arial"/>
                <a:cs typeface="Arial"/>
              </a:rPr>
              <a:t> </a:t>
            </a:r>
            <a:r>
              <a:rPr lang="en-US" sz="1800" spc="20" dirty="0">
                <a:latin typeface="Arial"/>
                <a:cs typeface="Arial"/>
              </a:rPr>
              <a:t>Scala</a:t>
            </a:r>
            <a:endParaRPr lang="en-US" sz="1800" dirty="0">
              <a:latin typeface="Arial"/>
              <a:cs typeface="Arial"/>
            </a:endParaRPr>
          </a:p>
          <a:p>
            <a:pPr marL="916305" indent="-139700">
              <a:spcBef>
                <a:spcPts val="475"/>
              </a:spcBef>
              <a:tabLst>
                <a:tab pos="916940" algn="l"/>
              </a:tabLst>
            </a:pPr>
            <a:r>
              <a:rPr lang="en-US" sz="1800" b="1" spc="5" dirty="0">
                <a:latin typeface="Arial"/>
                <a:cs typeface="Arial"/>
              </a:rPr>
              <a:t>Functions are</a:t>
            </a:r>
            <a:r>
              <a:rPr lang="en-US" sz="1800" b="1" spc="-60" dirty="0">
                <a:latin typeface="Arial"/>
                <a:cs typeface="Arial"/>
              </a:rPr>
              <a:t> </a:t>
            </a:r>
            <a:r>
              <a:rPr lang="en-US" sz="1800" b="1" spc="5" dirty="0">
                <a:latin typeface="Arial"/>
                <a:cs typeface="Arial"/>
              </a:rPr>
              <a:t>objects</a:t>
            </a:r>
            <a:endParaRPr lang="en-US" sz="1800" b="1" dirty="0">
              <a:latin typeface="Arial"/>
              <a:cs typeface="Arial"/>
            </a:endParaRPr>
          </a:p>
          <a:p>
            <a:pPr marL="1052195" lvl="1" indent="-100965">
              <a:spcBef>
                <a:spcPts val="455"/>
              </a:spcBef>
              <a:buSzPct val="81818"/>
              <a:buFont typeface="Wingdings"/>
              <a:buChar char=""/>
              <a:tabLst>
                <a:tab pos="1052830" algn="l"/>
              </a:tabLst>
            </a:pPr>
            <a:r>
              <a:rPr lang="en-US" sz="1800" spc="20" dirty="0">
                <a:latin typeface="Arial"/>
                <a:cs typeface="Arial"/>
              </a:rPr>
              <a:t>Pass </a:t>
            </a:r>
            <a:r>
              <a:rPr lang="en-US" sz="1800" spc="15" dirty="0">
                <a:latin typeface="Arial"/>
                <a:cs typeface="Arial"/>
              </a:rPr>
              <a:t>functions as</a:t>
            </a:r>
            <a:r>
              <a:rPr lang="en-US" sz="1800" spc="-35" dirty="0">
                <a:latin typeface="Arial"/>
                <a:cs typeface="Arial"/>
              </a:rPr>
              <a:t> </a:t>
            </a:r>
            <a:r>
              <a:rPr lang="en-US" sz="1800" spc="15" dirty="0">
                <a:latin typeface="Arial"/>
                <a:cs typeface="Arial"/>
              </a:rPr>
              <a:t>arguments</a:t>
            </a:r>
            <a:endParaRPr lang="en-US" sz="1800" dirty="0">
              <a:latin typeface="Arial"/>
              <a:cs typeface="Arial"/>
            </a:endParaRPr>
          </a:p>
          <a:p>
            <a:pPr marL="1052195" lvl="1" indent="-100965">
              <a:spcBef>
                <a:spcPts val="470"/>
              </a:spcBef>
              <a:buSzPct val="81818"/>
              <a:buFont typeface="Wingdings"/>
              <a:buChar char=""/>
              <a:tabLst>
                <a:tab pos="1052830" algn="l"/>
              </a:tabLst>
            </a:pPr>
            <a:r>
              <a:rPr lang="en-US" sz="1800" spc="20" dirty="0">
                <a:latin typeface="Arial"/>
                <a:cs typeface="Arial"/>
              </a:rPr>
              <a:t>Store them </a:t>
            </a:r>
            <a:r>
              <a:rPr lang="en-US" sz="1800" spc="15" dirty="0">
                <a:latin typeface="Arial"/>
                <a:cs typeface="Arial"/>
              </a:rPr>
              <a:t>in</a:t>
            </a:r>
            <a:r>
              <a:rPr lang="en-US" sz="1800" spc="5" dirty="0">
                <a:latin typeface="Arial"/>
                <a:cs typeface="Arial"/>
              </a:rPr>
              <a:t> </a:t>
            </a:r>
            <a:r>
              <a:rPr lang="en-US" sz="1800" spc="10" dirty="0">
                <a:latin typeface="Arial"/>
                <a:cs typeface="Arial"/>
              </a:rPr>
              <a:t>variables</a:t>
            </a:r>
            <a:endParaRPr lang="en-US" sz="1800" dirty="0">
              <a:latin typeface="Arial"/>
              <a:cs typeface="Arial"/>
            </a:endParaRPr>
          </a:p>
          <a:p>
            <a:pPr marL="1052195" lvl="1" indent="-100965">
              <a:spcBef>
                <a:spcPts val="450"/>
              </a:spcBef>
              <a:buSzPct val="81818"/>
              <a:buFont typeface="Wingdings"/>
              <a:buChar char=""/>
              <a:tabLst>
                <a:tab pos="1052830" algn="l"/>
              </a:tabLst>
            </a:pPr>
            <a:r>
              <a:rPr lang="en-US" sz="1800" spc="15" dirty="0">
                <a:latin typeface="Arial"/>
                <a:cs typeface="Arial"/>
              </a:rPr>
              <a:t>Return </a:t>
            </a:r>
            <a:r>
              <a:rPr lang="en-US" sz="1800" spc="20" dirty="0">
                <a:latin typeface="Arial"/>
                <a:cs typeface="Arial"/>
              </a:rPr>
              <a:t>them from </a:t>
            </a:r>
            <a:r>
              <a:rPr lang="en-US" sz="1800" spc="15" dirty="0">
                <a:latin typeface="Arial"/>
                <a:cs typeface="Arial"/>
              </a:rPr>
              <a:t>other</a:t>
            </a:r>
            <a:r>
              <a:rPr lang="en-US" sz="1800" spc="25" dirty="0">
                <a:latin typeface="Arial"/>
                <a:cs typeface="Arial"/>
              </a:rPr>
              <a:t> </a:t>
            </a:r>
            <a:r>
              <a:rPr lang="en-US" sz="1800" spc="15" dirty="0">
                <a:latin typeface="Arial"/>
                <a:cs typeface="Arial"/>
              </a:rPr>
              <a:t>functions</a:t>
            </a:r>
            <a:endParaRPr lang="en-US" sz="1800" dirty="0">
              <a:latin typeface="Arial"/>
              <a:cs typeface="Arial"/>
            </a:endParaRPr>
          </a:p>
          <a:p>
            <a:pPr marL="916305" indent="-139700">
              <a:spcBef>
                <a:spcPts val="475"/>
              </a:spcBef>
              <a:tabLst>
                <a:tab pos="916940" algn="l"/>
              </a:tabLst>
            </a:pPr>
            <a:r>
              <a:rPr lang="en-US" sz="1800" b="1" spc="5" dirty="0">
                <a:latin typeface="Arial"/>
                <a:cs typeface="Arial"/>
              </a:rPr>
              <a:t>Function</a:t>
            </a:r>
            <a:r>
              <a:rPr lang="en-US" sz="1800" b="1" spc="-50" dirty="0">
                <a:latin typeface="Arial"/>
                <a:cs typeface="Arial"/>
              </a:rPr>
              <a:t> </a:t>
            </a:r>
            <a:r>
              <a:rPr lang="en-US" sz="1800" b="1" spc="5" dirty="0">
                <a:latin typeface="Arial"/>
                <a:cs typeface="Arial"/>
              </a:rPr>
              <a:t>declaration</a:t>
            </a:r>
            <a:endParaRPr lang="en-US" sz="1800" b="1" dirty="0">
              <a:latin typeface="Arial"/>
              <a:cs typeface="Arial"/>
            </a:endParaRPr>
          </a:p>
          <a:p>
            <a:pPr marL="1052195" lvl="1" indent="-100965">
              <a:spcBef>
                <a:spcPts val="405"/>
              </a:spcBef>
              <a:buSzPct val="78260"/>
              <a:buFont typeface="Wingdings"/>
              <a:buChar char=""/>
              <a:tabLst>
                <a:tab pos="1052830" algn="l"/>
              </a:tabLst>
            </a:pPr>
            <a:r>
              <a:rPr lang="en-US" sz="1800" spc="-10" dirty="0" err="1">
                <a:latin typeface="Arial"/>
                <a:cs typeface="Arial"/>
              </a:rPr>
              <a:t>def</a:t>
            </a:r>
            <a:r>
              <a:rPr lang="en-US" sz="1800" spc="-10" dirty="0">
                <a:latin typeface="Arial"/>
                <a:cs typeface="Arial"/>
              </a:rPr>
              <a:t> </a:t>
            </a:r>
            <a:r>
              <a:rPr lang="en-US" sz="1800" spc="-10" dirty="0" err="1">
                <a:latin typeface="Arial"/>
                <a:cs typeface="Arial"/>
              </a:rPr>
              <a:t>functionName</a:t>
            </a:r>
            <a:r>
              <a:rPr lang="en-US" sz="1800" spc="-10" dirty="0">
                <a:latin typeface="Arial"/>
                <a:cs typeface="Arial"/>
              </a:rPr>
              <a:t> </a:t>
            </a:r>
            <a:r>
              <a:rPr lang="en-US" sz="1800" spc="-5" dirty="0">
                <a:latin typeface="Arial"/>
                <a:cs typeface="Arial"/>
              </a:rPr>
              <a:t>([list of </a:t>
            </a:r>
            <a:r>
              <a:rPr lang="en-US" sz="1800" spc="-10" dirty="0">
                <a:latin typeface="Arial"/>
                <a:cs typeface="Arial"/>
              </a:rPr>
              <a:t>parameters]) </a:t>
            </a:r>
            <a:r>
              <a:rPr lang="en-US" sz="1800" spc="-5" dirty="0">
                <a:latin typeface="Arial"/>
                <a:cs typeface="Arial"/>
              </a:rPr>
              <a:t>: </a:t>
            </a:r>
            <a:r>
              <a:rPr lang="en-US" sz="1800" spc="-10" dirty="0">
                <a:latin typeface="Arial"/>
                <a:cs typeface="Arial"/>
              </a:rPr>
              <a:t>[return</a:t>
            </a:r>
            <a:r>
              <a:rPr lang="en-US" sz="1800" spc="75" dirty="0">
                <a:latin typeface="Arial"/>
                <a:cs typeface="Arial"/>
              </a:rPr>
              <a:t> </a:t>
            </a:r>
            <a:r>
              <a:rPr lang="en-US" sz="1800" spc="-10" dirty="0">
                <a:latin typeface="Arial"/>
                <a:cs typeface="Arial"/>
              </a:rPr>
              <a:t>type]</a:t>
            </a:r>
            <a:endParaRPr lang="en-US" sz="1800" dirty="0">
              <a:latin typeface="Arial"/>
              <a:cs typeface="Arial"/>
            </a:endParaRPr>
          </a:p>
          <a:p>
            <a:endParaRPr lang="fr-FR" sz="1800" dirty="0"/>
          </a:p>
        </p:txBody>
      </p:sp>
    </p:spTree>
    <p:extLst>
      <p:ext uri="{BB962C8B-B14F-4D97-AF65-F5344CB8AC3E}">
        <p14:creationId xmlns:p14="http://schemas.microsoft.com/office/powerpoint/2010/main" val="25983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Scala: </a:t>
            </a:r>
            <a:r>
              <a:rPr lang="en-US" spc="-15" dirty="0">
                <a:latin typeface="Arial"/>
                <a:cs typeface="Arial"/>
              </a:rPr>
              <a:t>Anonymous </a:t>
            </a:r>
            <a:r>
              <a:rPr lang="en-US" spc="-5" dirty="0">
                <a:latin typeface="Arial"/>
                <a:cs typeface="Arial"/>
              </a:rPr>
              <a:t>functions, aka </a:t>
            </a:r>
            <a:r>
              <a:rPr lang="en-US" spc="-10" dirty="0">
                <a:latin typeface="Arial"/>
                <a:cs typeface="Arial"/>
              </a:rPr>
              <a:t>Lambda</a:t>
            </a:r>
            <a:r>
              <a:rPr lang="en-US" spc="25" dirty="0">
                <a:latin typeface="Arial"/>
                <a:cs typeface="Arial"/>
              </a:rPr>
              <a:t> </a:t>
            </a:r>
            <a:r>
              <a:rPr lang="en-US" spc="-5" dirty="0" smtClean="0">
                <a:latin typeface="Arial"/>
                <a:cs typeface="Arial"/>
              </a:rPr>
              <a:t>functions</a:t>
            </a:r>
            <a:endParaRPr lang="fr-FR" dirty="0"/>
          </a:p>
        </p:txBody>
      </p:sp>
      <p:sp>
        <p:nvSpPr>
          <p:cNvPr id="3" name="Espace réservé du contenu 2"/>
          <p:cNvSpPr>
            <a:spLocks noGrp="1"/>
          </p:cNvSpPr>
          <p:nvPr>
            <p:ph idx="1"/>
          </p:nvPr>
        </p:nvSpPr>
        <p:spPr/>
        <p:txBody>
          <a:bodyPr/>
          <a:lstStyle/>
          <a:p>
            <a:pPr marL="163195" indent="-139700">
              <a:spcBef>
                <a:spcPts val="1340"/>
              </a:spcBef>
              <a:buSzPct val="123809"/>
              <a:tabLst>
                <a:tab pos="163830" algn="l"/>
              </a:tabLst>
            </a:pPr>
            <a:r>
              <a:rPr lang="en-US" sz="1800" b="1" spc="15" dirty="0">
                <a:latin typeface="Arial"/>
                <a:cs typeface="Arial"/>
              </a:rPr>
              <a:t>Lambda</a:t>
            </a:r>
            <a:r>
              <a:rPr lang="en-US" sz="1800" spc="15" dirty="0">
                <a:latin typeface="Arial"/>
                <a:cs typeface="Arial"/>
              </a:rPr>
              <a:t>, or </a:t>
            </a:r>
            <a:r>
              <a:rPr lang="en-US" sz="1800" b="1" spc="20" dirty="0">
                <a:latin typeface="Arial"/>
                <a:cs typeface="Arial"/>
              </a:rPr>
              <a:t>=&gt;</a:t>
            </a:r>
            <a:r>
              <a:rPr lang="en-US" sz="1800" spc="20" dirty="0">
                <a:latin typeface="Arial"/>
                <a:cs typeface="Arial"/>
              </a:rPr>
              <a:t> </a:t>
            </a:r>
            <a:r>
              <a:rPr lang="en-US" sz="1800" spc="10" dirty="0">
                <a:latin typeface="Arial"/>
                <a:cs typeface="Arial"/>
              </a:rPr>
              <a:t>syntax: </a:t>
            </a:r>
            <a:r>
              <a:rPr lang="en-US" sz="1800" spc="15" dirty="0">
                <a:latin typeface="Arial"/>
                <a:cs typeface="Arial"/>
              </a:rPr>
              <a:t>functions </a:t>
            </a:r>
            <a:r>
              <a:rPr lang="en-US" sz="1800" spc="10" dirty="0">
                <a:latin typeface="Arial"/>
                <a:cs typeface="Arial"/>
              </a:rPr>
              <a:t>without </a:t>
            </a:r>
            <a:r>
              <a:rPr lang="en-US" sz="1800" spc="15" dirty="0">
                <a:latin typeface="Arial"/>
                <a:cs typeface="Arial"/>
              </a:rPr>
              <a:t>a </a:t>
            </a:r>
            <a:r>
              <a:rPr lang="en-US" sz="1800" spc="20" dirty="0">
                <a:latin typeface="Arial"/>
                <a:cs typeface="Arial"/>
              </a:rPr>
              <a:t>name </a:t>
            </a:r>
            <a:r>
              <a:rPr lang="en-US" sz="1800" spc="15" dirty="0">
                <a:latin typeface="Arial"/>
                <a:cs typeface="Arial"/>
              </a:rPr>
              <a:t>created for </a:t>
            </a:r>
            <a:r>
              <a:rPr lang="en-US" sz="1800" spc="20" dirty="0">
                <a:latin typeface="Arial"/>
                <a:cs typeface="Arial"/>
              </a:rPr>
              <a:t>one-time use </a:t>
            </a:r>
            <a:r>
              <a:rPr lang="en-US" sz="1800" spc="10" dirty="0">
                <a:latin typeface="Arial"/>
                <a:cs typeface="Arial"/>
              </a:rPr>
              <a:t>to</a:t>
            </a:r>
            <a:r>
              <a:rPr lang="en-US" sz="1800" spc="-190" dirty="0">
                <a:latin typeface="Arial"/>
                <a:cs typeface="Arial"/>
              </a:rPr>
              <a:t> </a:t>
            </a:r>
            <a:r>
              <a:rPr lang="en-US" sz="1800" spc="15" dirty="0" smtClean="0">
                <a:latin typeface="Arial"/>
                <a:cs typeface="Arial"/>
              </a:rPr>
              <a:t>pass to </a:t>
            </a:r>
            <a:r>
              <a:rPr lang="en-US" sz="1800" spc="15" dirty="0">
                <a:latin typeface="Arial"/>
                <a:cs typeface="Arial"/>
              </a:rPr>
              <a:t>another</a:t>
            </a:r>
            <a:r>
              <a:rPr lang="en-US" sz="1800" spc="-35" dirty="0">
                <a:latin typeface="Arial"/>
                <a:cs typeface="Arial"/>
              </a:rPr>
              <a:t> </a:t>
            </a:r>
            <a:r>
              <a:rPr lang="en-US" sz="1800" spc="15" dirty="0">
                <a:latin typeface="Arial"/>
                <a:cs typeface="Arial"/>
              </a:rPr>
              <a:t>function</a:t>
            </a:r>
            <a:endParaRPr lang="en-US" sz="1800" dirty="0">
              <a:latin typeface="Arial"/>
              <a:cs typeface="Arial"/>
            </a:endParaRPr>
          </a:p>
          <a:p>
            <a:pPr marL="163195" marR="88900" indent="-139700">
              <a:lnSpc>
                <a:spcPct val="103000"/>
              </a:lnSpc>
              <a:spcBef>
                <a:spcPts val="390"/>
              </a:spcBef>
              <a:buSzPct val="123809"/>
              <a:tabLst>
                <a:tab pos="163830" algn="l"/>
              </a:tabLst>
            </a:pPr>
            <a:r>
              <a:rPr lang="en-US" sz="1800" spc="10" dirty="0">
                <a:latin typeface="Arial"/>
                <a:cs typeface="Arial"/>
              </a:rPr>
              <a:t>The left </a:t>
            </a:r>
            <a:r>
              <a:rPr lang="en-US" sz="1800" spc="15" dirty="0">
                <a:latin typeface="Arial"/>
                <a:cs typeface="Arial"/>
              </a:rPr>
              <a:t>side </a:t>
            </a:r>
            <a:r>
              <a:rPr lang="en-US" sz="1800" spc="10" dirty="0">
                <a:latin typeface="Arial"/>
                <a:cs typeface="Arial"/>
              </a:rPr>
              <a:t>of </a:t>
            </a:r>
            <a:r>
              <a:rPr lang="en-US" sz="1800" spc="15" dirty="0">
                <a:latin typeface="Arial"/>
                <a:cs typeface="Arial"/>
              </a:rPr>
              <a:t>the </a:t>
            </a:r>
            <a:r>
              <a:rPr lang="en-US" sz="1800" spc="10" dirty="0">
                <a:latin typeface="Arial"/>
                <a:cs typeface="Arial"/>
              </a:rPr>
              <a:t>right </a:t>
            </a:r>
            <a:r>
              <a:rPr lang="en-US" sz="1800" spc="15" dirty="0">
                <a:latin typeface="Arial"/>
                <a:cs typeface="Arial"/>
              </a:rPr>
              <a:t>arrow </a:t>
            </a:r>
            <a:r>
              <a:rPr lang="en-US" sz="1800" b="1" spc="20" dirty="0">
                <a:latin typeface="Arial"/>
                <a:cs typeface="Arial"/>
              </a:rPr>
              <a:t>=&gt;</a:t>
            </a:r>
            <a:r>
              <a:rPr lang="en-US" sz="1800" spc="20" dirty="0">
                <a:latin typeface="Arial"/>
                <a:cs typeface="Arial"/>
              </a:rPr>
              <a:t> </a:t>
            </a:r>
            <a:r>
              <a:rPr lang="en-US" sz="1800" spc="10" dirty="0">
                <a:latin typeface="Arial"/>
                <a:cs typeface="Arial"/>
              </a:rPr>
              <a:t>is where </a:t>
            </a:r>
            <a:r>
              <a:rPr lang="en-US" sz="1800" spc="15" dirty="0">
                <a:latin typeface="Arial"/>
                <a:cs typeface="Arial"/>
              </a:rPr>
              <a:t>the argument are placed resides (no  arguments </a:t>
            </a:r>
            <a:r>
              <a:rPr lang="en-US" sz="1800" spc="10" dirty="0">
                <a:latin typeface="Arial"/>
                <a:cs typeface="Arial"/>
              </a:rPr>
              <a:t>in </a:t>
            </a:r>
            <a:r>
              <a:rPr lang="en-US" sz="1800" spc="15" dirty="0">
                <a:latin typeface="Arial"/>
                <a:cs typeface="Arial"/>
              </a:rPr>
              <a:t>the</a:t>
            </a:r>
            <a:r>
              <a:rPr lang="en-US" sz="1800" spc="-55" dirty="0">
                <a:latin typeface="Arial"/>
                <a:cs typeface="Arial"/>
              </a:rPr>
              <a:t> </a:t>
            </a:r>
            <a:r>
              <a:rPr lang="en-US" sz="1800" spc="15" dirty="0">
                <a:latin typeface="Arial"/>
                <a:cs typeface="Arial"/>
              </a:rPr>
              <a:t>example)</a:t>
            </a:r>
            <a:endParaRPr lang="en-US" sz="1800" dirty="0">
              <a:latin typeface="Arial"/>
              <a:cs typeface="Arial"/>
            </a:endParaRPr>
          </a:p>
          <a:p>
            <a:pPr marL="163195" indent="-139700">
              <a:spcBef>
                <a:spcPts val="375"/>
              </a:spcBef>
              <a:buSzPct val="123809"/>
              <a:tabLst>
                <a:tab pos="163830" algn="l"/>
              </a:tabLst>
            </a:pPr>
            <a:r>
              <a:rPr lang="en-US" sz="1800" spc="15" dirty="0">
                <a:latin typeface="Arial"/>
                <a:cs typeface="Arial"/>
              </a:rPr>
              <a:t>Right side </a:t>
            </a:r>
            <a:r>
              <a:rPr lang="en-US" sz="1800" spc="10" dirty="0">
                <a:latin typeface="Arial"/>
                <a:cs typeface="Arial"/>
              </a:rPr>
              <a:t>of </a:t>
            </a:r>
            <a:r>
              <a:rPr lang="en-US" sz="1800" spc="15" dirty="0">
                <a:latin typeface="Arial"/>
                <a:cs typeface="Arial"/>
              </a:rPr>
              <a:t>the arrow </a:t>
            </a:r>
            <a:r>
              <a:rPr lang="en-US" sz="1800" spc="10" dirty="0">
                <a:latin typeface="Arial"/>
                <a:cs typeface="Arial"/>
              </a:rPr>
              <a:t>is </a:t>
            </a:r>
            <a:r>
              <a:rPr lang="en-US" sz="1800" spc="15" dirty="0">
                <a:latin typeface="Arial"/>
                <a:cs typeface="Arial"/>
              </a:rPr>
              <a:t>the body </a:t>
            </a:r>
            <a:r>
              <a:rPr lang="en-US" sz="1800" spc="10" dirty="0">
                <a:latin typeface="Arial"/>
                <a:cs typeface="Arial"/>
              </a:rPr>
              <a:t>of </a:t>
            </a:r>
            <a:r>
              <a:rPr lang="en-US" sz="1800" spc="15" dirty="0">
                <a:latin typeface="Arial"/>
                <a:cs typeface="Arial"/>
              </a:rPr>
              <a:t>the function (here the </a:t>
            </a:r>
            <a:r>
              <a:rPr lang="en-US" sz="1800" i="1" spc="-5" dirty="0" err="1">
                <a:latin typeface="Arial"/>
                <a:cs typeface="Arial"/>
              </a:rPr>
              <a:t>println</a:t>
            </a:r>
            <a:r>
              <a:rPr lang="en-US" sz="1800" i="1" spc="-195" dirty="0">
                <a:latin typeface="Arial"/>
                <a:cs typeface="Arial"/>
              </a:rPr>
              <a:t> </a:t>
            </a:r>
            <a:r>
              <a:rPr lang="en-US" sz="1800" spc="15" dirty="0">
                <a:latin typeface="Arial"/>
                <a:cs typeface="Arial"/>
              </a:rPr>
              <a:t>statement)</a:t>
            </a:r>
            <a:endParaRPr lang="en-US" sz="1800" dirty="0">
              <a:latin typeface="Arial"/>
              <a:cs typeface="Aria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19" y="2060849"/>
            <a:ext cx="11590702"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03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10" dirty="0">
                <a:latin typeface="Arial"/>
                <a:cs typeface="Arial"/>
              </a:rPr>
              <a:t>Computing </a:t>
            </a:r>
            <a:r>
              <a:rPr lang="en-US" dirty="0" err="1">
                <a:latin typeface="Arial"/>
                <a:cs typeface="Arial"/>
              </a:rPr>
              <a:t>wordcount</a:t>
            </a:r>
            <a:r>
              <a:rPr lang="en-US" dirty="0">
                <a:latin typeface="Arial"/>
                <a:cs typeface="Arial"/>
              </a:rPr>
              <a:t> </a:t>
            </a:r>
            <a:r>
              <a:rPr lang="en-US" spc="-5" dirty="0">
                <a:latin typeface="Arial"/>
                <a:cs typeface="Arial"/>
              </a:rPr>
              <a:t>using </a:t>
            </a:r>
            <a:r>
              <a:rPr lang="en-US" spc="-10" dirty="0">
                <a:latin typeface="Arial"/>
                <a:cs typeface="Arial"/>
              </a:rPr>
              <a:t>Lambda</a:t>
            </a:r>
            <a:r>
              <a:rPr lang="en-US" spc="-85" dirty="0">
                <a:latin typeface="Arial"/>
                <a:cs typeface="Arial"/>
              </a:rPr>
              <a:t> </a:t>
            </a:r>
            <a:r>
              <a:rPr lang="en-US" spc="-5" dirty="0" smtClean="0">
                <a:latin typeface="Arial"/>
                <a:cs typeface="Arial"/>
              </a:rPr>
              <a:t>functions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The </a:t>
            </a:r>
            <a:r>
              <a:rPr lang="en-US" sz="1800" spc="5" dirty="0">
                <a:latin typeface="Arial"/>
                <a:cs typeface="Arial"/>
              </a:rPr>
              <a:t>classic </a:t>
            </a:r>
            <a:r>
              <a:rPr lang="en-US" sz="1800" spc="5" dirty="0" err="1">
                <a:latin typeface="Arial"/>
                <a:cs typeface="Arial"/>
              </a:rPr>
              <a:t>wordcount</a:t>
            </a:r>
            <a:r>
              <a:rPr lang="en-US" sz="1800" spc="5" dirty="0">
                <a:latin typeface="Arial"/>
                <a:cs typeface="Arial"/>
              </a:rPr>
              <a:t> program </a:t>
            </a:r>
            <a:r>
              <a:rPr lang="en-US" sz="1800" spc="10" dirty="0">
                <a:latin typeface="Arial"/>
                <a:cs typeface="Arial"/>
              </a:rPr>
              <a:t>can </a:t>
            </a:r>
            <a:r>
              <a:rPr lang="en-US" sz="1800" spc="5" dirty="0">
                <a:latin typeface="Arial"/>
                <a:cs typeface="Arial"/>
              </a:rPr>
              <a:t>be </a:t>
            </a:r>
            <a:r>
              <a:rPr lang="en-US" sz="1800" dirty="0">
                <a:latin typeface="Arial"/>
                <a:cs typeface="Arial"/>
              </a:rPr>
              <a:t>written with</a:t>
            </a:r>
            <a:r>
              <a:rPr lang="en-US" sz="1800" spc="-175" dirty="0">
                <a:latin typeface="Arial"/>
                <a:cs typeface="Arial"/>
              </a:rPr>
              <a:t> </a:t>
            </a:r>
            <a:r>
              <a:rPr lang="en-US" sz="1800" spc="5" dirty="0" smtClean="0">
                <a:latin typeface="Arial"/>
                <a:cs typeface="Arial"/>
              </a:rPr>
              <a:t>anonymous (Lambda</a:t>
            </a:r>
            <a:r>
              <a:rPr lang="en-US" sz="1800" spc="5" dirty="0">
                <a:latin typeface="Arial"/>
                <a:cs typeface="Arial"/>
              </a:rPr>
              <a:t>)</a:t>
            </a:r>
            <a:r>
              <a:rPr lang="en-US" sz="1800" spc="-40" dirty="0">
                <a:latin typeface="Arial"/>
                <a:cs typeface="Arial"/>
              </a:rPr>
              <a:t> </a:t>
            </a:r>
            <a:r>
              <a:rPr lang="en-US" sz="1800" spc="5" dirty="0">
                <a:latin typeface="Arial"/>
                <a:cs typeface="Arial"/>
              </a:rPr>
              <a:t>functions</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Three functions are</a:t>
            </a:r>
            <a:r>
              <a:rPr lang="en-US" sz="1800" spc="-80" dirty="0">
                <a:latin typeface="Arial"/>
                <a:cs typeface="Arial"/>
              </a:rPr>
              <a:t> </a:t>
            </a:r>
            <a:r>
              <a:rPr lang="en-US" sz="1800" spc="5" dirty="0">
                <a:latin typeface="Arial"/>
                <a:cs typeface="Arial"/>
              </a:rPr>
              <a:t>needed:</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b="1" spc="20" dirty="0">
                <a:latin typeface="Arial"/>
                <a:cs typeface="Arial"/>
              </a:rPr>
              <a:t>Tokenize </a:t>
            </a:r>
            <a:r>
              <a:rPr lang="en-US" sz="1800" spc="20" dirty="0">
                <a:latin typeface="Arial"/>
                <a:cs typeface="Arial"/>
              </a:rPr>
              <a:t>each </a:t>
            </a:r>
            <a:r>
              <a:rPr lang="en-US" sz="1800" spc="15" dirty="0">
                <a:latin typeface="Arial"/>
                <a:cs typeface="Arial"/>
              </a:rPr>
              <a:t>line into words (with </a:t>
            </a:r>
            <a:r>
              <a:rPr lang="en-US" sz="1800" spc="20" dirty="0">
                <a:latin typeface="Arial"/>
                <a:cs typeface="Arial"/>
              </a:rPr>
              <a:t>space </a:t>
            </a:r>
            <a:r>
              <a:rPr lang="en-US" sz="1800" spc="15" dirty="0">
                <a:latin typeface="Arial"/>
                <a:cs typeface="Arial"/>
              </a:rPr>
              <a:t>as</a:t>
            </a:r>
            <a:r>
              <a:rPr lang="en-US" sz="1800" spc="5" dirty="0">
                <a:latin typeface="Arial"/>
                <a:cs typeface="Arial"/>
              </a:rPr>
              <a:t> </a:t>
            </a:r>
            <a:r>
              <a:rPr lang="en-US" sz="1800" spc="15" dirty="0">
                <a:latin typeface="Arial"/>
                <a:cs typeface="Arial"/>
              </a:rPr>
              <a:t>delimiter)</a:t>
            </a:r>
            <a:endParaRPr lang="en-US" sz="1800" dirty="0">
              <a:latin typeface="Arial"/>
              <a:cs typeface="Arial"/>
            </a:endParaRPr>
          </a:p>
          <a:p>
            <a:pPr marL="299085" lvl="1" indent="-100965">
              <a:spcBef>
                <a:spcPts val="350"/>
              </a:spcBef>
              <a:buSzPct val="81818"/>
              <a:buFont typeface="Wingdings"/>
              <a:buChar char=""/>
              <a:tabLst>
                <a:tab pos="299720" algn="l"/>
              </a:tabLst>
            </a:pPr>
            <a:r>
              <a:rPr lang="en-US" sz="1800" b="1" spc="30" dirty="0">
                <a:latin typeface="Arial"/>
                <a:cs typeface="Arial"/>
              </a:rPr>
              <a:t>Map </a:t>
            </a:r>
            <a:r>
              <a:rPr lang="en-US" sz="1800" spc="15" dirty="0">
                <a:latin typeface="Arial"/>
                <a:cs typeface="Arial"/>
              </a:rPr>
              <a:t>to produce the </a:t>
            </a:r>
            <a:r>
              <a:rPr lang="en-US" sz="1800" spc="-20" dirty="0">
                <a:latin typeface="Arial"/>
                <a:cs typeface="Arial"/>
              </a:rPr>
              <a:t>&lt;</a:t>
            </a:r>
            <a:r>
              <a:rPr lang="en-US" sz="1800" i="1" spc="-20" dirty="0">
                <a:latin typeface="Arial"/>
                <a:cs typeface="Arial"/>
              </a:rPr>
              <a:t>word</a:t>
            </a:r>
            <a:r>
              <a:rPr lang="en-US" sz="1800" spc="-20" dirty="0">
                <a:latin typeface="Arial"/>
                <a:cs typeface="Arial"/>
              </a:rPr>
              <a:t>, </a:t>
            </a:r>
            <a:r>
              <a:rPr lang="en-US" sz="1800" spc="20" dirty="0">
                <a:latin typeface="Arial"/>
                <a:cs typeface="Arial"/>
              </a:rPr>
              <a:t>1&gt; </a:t>
            </a:r>
            <a:r>
              <a:rPr lang="en-US" sz="1800" spc="15" dirty="0">
                <a:latin typeface="Arial"/>
                <a:cs typeface="Arial"/>
              </a:rPr>
              <a:t>key/value pair </a:t>
            </a:r>
            <a:r>
              <a:rPr lang="en-US" sz="1800" spc="20" dirty="0">
                <a:latin typeface="Arial"/>
                <a:cs typeface="Arial"/>
              </a:rPr>
              <a:t>from each </a:t>
            </a:r>
            <a:r>
              <a:rPr lang="en-US" sz="1800" spc="15" dirty="0">
                <a:latin typeface="Arial"/>
                <a:cs typeface="Arial"/>
              </a:rPr>
              <a:t>word that is</a:t>
            </a:r>
            <a:r>
              <a:rPr lang="en-US" sz="1800" spc="80" dirty="0">
                <a:latin typeface="Arial"/>
                <a:cs typeface="Arial"/>
              </a:rPr>
              <a:t> </a:t>
            </a:r>
            <a:r>
              <a:rPr lang="en-US" sz="1800" spc="15" dirty="0">
                <a:latin typeface="Arial"/>
                <a:cs typeface="Arial"/>
              </a:rPr>
              <a:t>read</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b="1" spc="20" dirty="0">
                <a:latin typeface="Arial"/>
                <a:cs typeface="Arial"/>
              </a:rPr>
              <a:t>Reduce </a:t>
            </a:r>
            <a:r>
              <a:rPr lang="en-US" sz="1800" spc="15" dirty="0">
                <a:latin typeface="Arial"/>
                <a:cs typeface="Arial"/>
              </a:rPr>
              <a:t>to aggregate the counts for </a:t>
            </a:r>
            <a:r>
              <a:rPr lang="en-US" sz="1800" spc="20" dirty="0">
                <a:latin typeface="Arial"/>
                <a:cs typeface="Arial"/>
              </a:rPr>
              <a:t>each </a:t>
            </a:r>
            <a:r>
              <a:rPr lang="en-US" sz="1800" spc="15" dirty="0">
                <a:latin typeface="Arial"/>
                <a:cs typeface="Arial"/>
              </a:rPr>
              <a:t>word individually</a:t>
            </a:r>
            <a:r>
              <a:rPr lang="en-US" sz="1800" spc="85" dirty="0">
                <a:latin typeface="Arial"/>
                <a:cs typeface="Arial"/>
              </a:rPr>
              <a:t> </a:t>
            </a:r>
            <a:r>
              <a:rPr lang="en-US" sz="1800" spc="15" dirty="0">
                <a:latin typeface="Arial"/>
                <a:cs typeface="Arial"/>
              </a:rPr>
              <a:t>(</a:t>
            </a:r>
            <a:r>
              <a:rPr lang="en-US" sz="1800" spc="15" dirty="0" err="1">
                <a:latin typeface="Arial"/>
                <a:cs typeface="Arial"/>
              </a:rPr>
              <a:t>reduceByKey</a:t>
            </a:r>
            <a:r>
              <a:rPr lang="en-US" sz="1800" spc="15" dirty="0">
                <a:latin typeface="Arial"/>
                <a:cs typeface="Arial"/>
              </a:rPr>
              <a:t>)</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The </a:t>
            </a:r>
            <a:r>
              <a:rPr lang="en-US" sz="1800" spc="5" dirty="0">
                <a:latin typeface="Arial"/>
                <a:cs typeface="Arial"/>
              </a:rPr>
              <a:t>results are </a:t>
            </a:r>
            <a:r>
              <a:rPr lang="en-US" sz="1800" dirty="0">
                <a:latin typeface="Arial"/>
                <a:cs typeface="Arial"/>
              </a:rPr>
              <a:t>written to</a:t>
            </a:r>
            <a:r>
              <a:rPr lang="en-US" sz="1800" spc="-80" dirty="0">
                <a:latin typeface="Arial"/>
                <a:cs typeface="Arial"/>
              </a:rPr>
              <a:t> </a:t>
            </a:r>
            <a:r>
              <a:rPr lang="en-US" sz="1800" spc="15" dirty="0" smtClean="0">
                <a:latin typeface="Arial"/>
                <a:cs typeface="Arial"/>
              </a:rPr>
              <a:t>HDFS</a:t>
            </a:r>
          </a:p>
          <a:p>
            <a:pPr marL="163195" indent="-139700">
              <a:spcBef>
                <a:spcPts val="475"/>
              </a:spcBef>
              <a:tabLst>
                <a:tab pos="163830" algn="l"/>
              </a:tabLst>
            </a:pPr>
            <a:endParaRPr lang="en-US" sz="1800" spc="15" dirty="0">
              <a:latin typeface="Arial"/>
              <a:cs typeface="Arial"/>
            </a:endParaRPr>
          </a:p>
          <a:p>
            <a:pPr marL="163195" indent="-139700">
              <a:spcBef>
                <a:spcPts val="475"/>
              </a:spcBef>
              <a:tabLst>
                <a:tab pos="163830" algn="l"/>
              </a:tabLst>
            </a:pPr>
            <a:endParaRPr lang="en-US" sz="1800" spc="15" dirty="0" smtClean="0">
              <a:latin typeface="Arial"/>
              <a:cs typeface="Arial"/>
            </a:endParaRPr>
          </a:p>
          <a:p>
            <a:pPr marL="163195" indent="-139700">
              <a:spcBef>
                <a:spcPts val="475"/>
              </a:spcBef>
              <a:tabLst>
                <a:tab pos="163830" algn="l"/>
              </a:tabLst>
            </a:pPr>
            <a:endParaRPr lang="en-US" sz="1800" spc="15" dirty="0">
              <a:latin typeface="Arial"/>
              <a:cs typeface="Arial"/>
            </a:endParaRPr>
          </a:p>
          <a:p>
            <a:pPr marL="163195" indent="-139700">
              <a:spcBef>
                <a:spcPts val="475"/>
              </a:spcBef>
              <a:tabLst>
                <a:tab pos="163830" algn="l"/>
              </a:tabLst>
            </a:pPr>
            <a:endParaRPr lang="en-US" sz="1800" spc="15" dirty="0" smtClean="0">
              <a:latin typeface="Arial"/>
              <a:cs typeface="Arial"/>
            </a:endParaRPr>
          </a:p>
          <a:p>
            <a:pPr marL="163195" indent="-139700">
              <a:spcBef>
                <a:spcPts val="475"/>
              </a:spcBef>
              <a:tabLst>
                <a:tab pos="163830" algn="l"/>
              </a:tabLst>
            </a:pPr>
            <a:endParaRPr lang="en-US" sz="1800" spc="15" dirty="0">
              <a:latin typeface="Arial"/>
              <a:cs typeface="Arial"/>
            </a:endParaRPr>
          </a:p>
          <a:p>
            <a:pPr marL="163195" indent="-139700">
              <a:spcBef>
                <a:spcPts val="475"/>
              </a:spcBef>
              <a:tabLst>
                <a:tab pos="163830" algn="l"/>
              </a:tabLst>
            </a:pPr>
            <a:endParaRPr lang="en-US" sz="1800" spc="15" dirty="0" smtClean="0">
              <a:latin typeface="Arial"/>
              <a:cs typeface="Arial"/>
            </a:endParaRPr>
          </a:p>
          <a:p>
            <a:pPr marL="163195" indent="-139700">
              <a:spcBef>
                <a:spcPts val="475"/>
              </a:spcBef>
              <a:tabLst>
                <a:tab pos="163830" algn="l"/>
              </a:tabLst>
            </a:pPr>
            <a:endParaRPr lang="en-US" sz="1800" spc="15" dirty="0">
              <a:latin typeface="Arial"/>
              <a:cs typeface="Arial"/>
            </a:endParaRPr>
          </a:p>
          <a:p>
            <a:pPr marL="439738" indent="-254000">
              <a:spcBef>
                <a:spcPts val="120"/>
              </a:spcBef>
              <a:tabLst>
                <a:tab pos="355600" algn="l"/>
              </a:tabLst>
            </a:pPr>
            <a:r>
              <a:rPr lang="en-US" sz="1800" spc="10" dirty="0">
                <a:latin typeface="Arial"/>
                <a:cs typeface="Arial"/>
              </a:rPr>
              <a:t>Lambda</a:t>
            </a:r>
            <a:r>
              <a:rPr lang="en-US" sz="1800" spc="-20" dirty="0">
                <a:latin typeface="Arial"/>
                <a:cs typeface="Arial"/>
              </a:rPr>
              <a:t> </a:t>
            </a:r>
            <a:r>
              <a:rPr lang="en-US" sz="1800" dirty="0">
                <a:latin typeface="Arial"/>
                <a:cs typeface="Arial"/>
              </a:rPr>
              <a:t>functions</a:t>
            </a:r>
            <a:r>
              <a:rPr lang="en-US" sz="1800" spc="-35" dirty="0">
                <a:latin typeface="Arial"/>
                <a:cs typeface="Arial"/>
              </a:rPr>
              <a:t> </a:t>
            </a:r>
            <a:r>
              <a:rPr lang="en-US" sz="1800" spc="10" dirty="0">
                <a:latin typeface="Arial"/>
                <a:cs typeface="Arial"/>
              </a:rPr>
              <a:t>can</a:t>
            </a:r>
            <a:r>
              <a:rPr lang="en-US" sz="1800" spc="-20" dirty="0">
                <a:latin typeface="Arial"/>
                <a:cs typeface="Arial"/>
              </a:rPr>
              <a:t> </a:t>
            </a:r>
            <a:r>
              <a:rPr lang="en-US" sz="1800" spc="10" dirty="0">
                <a:latin typeface="Arial"/>
                <a:cs typeface="Arial"/>
              </a:rPr>
              <a:t>be</a:t>
            </a:r>
            <a:r>
              <a:rPr lang="en-US" sz="1800" spc="-20" dirty="0">
                <a:latin typeface="Arial"/>
                <a:cs typeface="Arial"/>
              </a:rPr>
              <a:t> </a:t>
            </a:r>
            <a:r>
              <a:rPr lang="en-US" sz="1800" spc="5" dirty="0">
                <a:latin typeface="Arial"/>
                <a:cs typeface="Arial"/>
              </a:rPr>
              <a:t>used</a:t>
            </a:r>
            <a:r>
              <a:rPr lang="en-US" sz="1800" spc="-15" dirty="0">
                <a:latin typeface="Arial"/>
                <a:cs typeface="Arial"/>
              </a:rPr>
              <a:t> </a:t>
            </a:r>
            <a:r>
              <a:rPr lang="en-US" sz="1800" dirty="0">
                <a:latin typeface="Arial"/>
                <a:cs typeface="Arial"/>
              </a:rPr>
              <a:t>with</a:t>
            </a:r>
            <a:r>
              <a:rPr lang="en-US" sz="1800" spc="-20" dirty="0">
                <a:latin typeface="Arial"/>
                <a:cs typeface="Arial"/>
              </a:rPr>
              <a:t> </a:t>
            </a:r>
            <a:r>
              <a:rPr lang="en-US" sz="1800" spc="10" dirty="0">
                <a:latin typeface="Arial"/>
                <a:cs typeface="Arial"/>
              </a:rPr>
              <a:t>Scala,</a:t>
            </a:r>
            <a:r>
              <a:rPr lang="en-US" sz="1800" spc="-40" dirty="0">
                <a:latin typeface="Arial"/>
                <a:cs typeface="Arial"/>
              </a:rPr>
              <a:t> </a:t>
            </a:r>
            <a:r>
              <a:rPr lang="en-US" sz="1800" spc="5" dirty="0">
                <a:latin typeface="Arial"/>
                <a:cs typeface="Arial"/>
              </a:rPr>
              <a:t>Python,</a:t>
            </a:r>
            <a:r>
              <a:rPr lang="en-US" sz="1800" spc="-10" dirty="0">
                <a:latin typeface="Arial"/>
                <a:cs typeface="Arial"/>
              </a:rPr>
              <a:t> </a:t>
            </a:r>
            <a:r>
              <a:rPr lang="en-US" sz="1800" spc="10" dirty="0">
                <a:latin typeface="Arial"/>
                <a:cs typeface="Arial"/>
              </a:rPr>
              <a:t>and</a:t>
            </a:r>
            <a:r>
              <a:rPr lang="en-US" sz="1800" spc="-15" dirty="0">
                <a:latin typeface="Arial"/>
                <a:cs typeface="Arial"/>
              </a:rPr>
              <a:t> </a:t>
            </a:r>
            <a:r>
              <a:rPr lang="en-US" sz="1800" spc="5" dirty="0">
                <a:latin typeface="Arial"/>
                <a:cs typeface="Arial"/>
              </a:rPr>
              <a:t>Java</a:t>
            </a:r>
            <a:r>
              <a:rPr lang="en-US" sz="1800" spc="-5" dirty="0">
                <a:latin typeface="Arial"/>
                <a:cs typeface="Arial"/>
              </a:rPr>
              <a:t> </a:t>
            </a:r>
            <a:r>
              <a:rPr lang="en-US" sz="1800" spc="10" dirty="0">
                <a:latin typeface="Arial"/>
                <a:cs typeface="Arial"/>
              </a:rPr>
              <a:t>v8;</a:t>
            </a:r>
            <a:r>
              <a:rPr lang="en-US" sz="1800" dirty="0">
                <a:latin typeface="Arial"/>
                <a:cs typeface="Arial"/>
              </a:rPr>
              <a:t> </a:t>
            </a:r>
            <a:r>
              <a:rPr lang="en-US" sz="1800" spc="5" dirty="0" smtClean="0">
                <a:latin typeface="Arial"/>
                <a:cs typeface="Arial"/>
              </a:rPr>
              <a:t>this</a:t>
            </a:r>
            <a:r>
              <a:rPr lang="en-US" sz="1800" dirty="0" smtClean="0">
                <a:latin typeface="Arial"/>
                <a:cs typeface="Arial"/>
              </a:rPr>
              <a:t> </a:t>
            </a:r>
            <a:r>
              <a:rPr lang="en-US" sz="1800" spc="5" dirty="0" smtClean="0">
                <a:latin typeface="Arial"/>
                <a:cs typeface="Arial"/>
              </a:rPr>
              <a:t>example </a:t>
            </a:r>
            <a:r>
              <a:rPr lang="en-US" sz="1800" spc="5" dirty="0">
                <a:latin typeface="Arial"/>
                <a:cs typeface="Arial"/>
              </a:rPr>
              <a:t>is</a:t>
            </a:r>
            <a:r>
              <a:rPr lang="en-US" sz="1800" spc="-55" dirty="0">
                <a:latin typeface="Arial"/>
                <a:cs typeface="Arial"/>
              </a:rPr>
              <a:t> </a:t>
            </a:r>
            <a:r>
              <a:rPr lang="en-US" sz="1800" spc="10" dirty="0">
                <a:latin typeface="Arial"/>
                <a:cs typeface="Arial"/>
              </a:rPr>
              <a:t>Scala</a:t>
            </a:r>
            <a:endParaRPr lang="en-US" sz="1800" dirty="0">
              <a:latin typeface="Arial"/>
              <a:cs typeface="Arial"/>
            </a:endParaRPr>
          </a:p>
          <a:p>
            <a:pPr marL="163195" indent="-139700">
              <a:spcBef>
                <a:spcPts val="475"/>
              </a:spcBef>
              <a:tabLst>
                <a:tab pos="163830" algn="l"/>
              </a:tabLst>
            </a:pPr>
            <a:endParaRPr lang="en-US" sz="1800" dirty="0" smtClean="0">
              <a:latin typeface="Arial"/>
              <a:cs typeface="Arial"/>
            </a:endParaRPr>
          </a:p>
          <a:p>
            <a:endParaRPr lang="fr-FR" sz="1800" dirty="0"/>
          </a:p>
        </p:txBody>
      </p:sp>
      <p:sp>
        <p:nvSpPr>
          <p:cNvPr id="4" name="object 6"/>
          <p:cNvSpPr txBox="1"/>
          <p:nvPr/>
        </p:nvSpPr>
        <p:spPr>
          <a:xfrm>
            <a:off x="1763688" y="3378927"/>
            <a:ext cx="5594581" cy="1764586"/>
          </a:xfrm>
          <a:prstGeom prst="rect">
            <a:avLst/>
          </a:prstGeom>
          <a:solidFill>
            <a:srgbClr val="FFF5CC"/>
          </a:solidFill>
          <a:ln w="5721">
            <a:solidFill>
              <a:srgbClr val="000000"/>
            </a:solidFill>
          </a:ln>
        </p:spPr>
        <p:txBody>
          <a:bodyPr vert="horz" wrap="square" lIns="0" tIns="33020" rIns="0" bIns="0" rtlCol="0">
            <a:spAutoFit/>
          </a:bodyPr>
          <a:lstStyle/>
          <a:p>
            <a:pPr marL="55244">
              <a:lnSpc>
                <a:spcPct val="150000"/>
              </a:lnSpc>
              <a:spcBef>
                <a:spcPts val="260"/>
              </a:spcBef>
            </a:pPr>
            <a:r>
              <a:rPr sz="1500" b="1" spc="10" dirty="0">
                <a:latin typeface="Arial"/>
                <a:cs typeface="Arial"/>
              </a:rPr>
              <a:t>text_file </a:t>
            </a:r>
            <a:r>
              <a:rPr sz="1500" b="1" spc="20" dirty="0">
                <a:latin typeface="Arial"/>
                <a:cs typeface="Arial"/>
              </a:rPr>
              <a:t>=</a:t>
            </a:r>
            <a:r>
              <a:rPr sz="1500" b="1" spc="-15" dirty="0">
                <a:latin typeface="Arial"/>
                <a:cs typeface="Arial"/>
              </a:rPr>
              <a:t> </a:t>
            </a:r>
            <a:r>
              <a:rPr sz="1500" b="1" spc="10" dirty="0">
                <a:latin typeface="Arial"/>
                <a:cs typeface="Arial"/>
              </a:rPr>
              <a:t>spark.textFile("hdfs://...")</a:t>
            </a:r>
            <a:endParaRPr sz="1500" dirty="0">
              <a:latin typeface="Arial"/>
              <a:cs typeface="Arial"/>
            </a:endParaRPr>
          </a:p>
          <a:p>
            <a:pPr marL="55244">
              <a:lnSpc>
                <a:spcPct val="150000"/>
              </a:lnSpc>
              <a:spcBef>
                <a:spcPts val="40"/>
              </a:spcBef>
            </a:pPr>
            <a:r>
              <a:rPr sz="1500" b="1" spc="15" dirty="0">
                <a:latin typeface="Arial"/>
                <a:cs typeface="Arial"/>
              </a:rPr>
              <a:t>counts </a:t>
            </a:r>
            <a:r>
              <a:rPr sz="1500" b="1" spc="20" dirty="0">
                <a:latin typeface="Arial"/>
                <a:cs typeface="Arial"/>
              </a:rPr>
              <a:t>= </a:t>
            </a:r>
            <a:r>
              <a:rPr sz="1500" b="1" spc="15" dirty="0">
                <a:latin typeface="Arial"/>
                <a:cs typeface="Arial"/>
              </a:rPr>
              <a:t>text_file.flatMap(lambda line: </a:t>
            </a:r>
            <a:r>
              <a:rPr sz="1500" b="1" spc="10" dirty="0">
                <a:latin typeface="Arial"/>
                <a:cs typeface="Arial"/>
              </a:rPr>
              <a:t>line.split(" "))</a:t>
            </a:r>
            <a:r>
              <a:rPr sz="1500" b="1" spc="-95" dirty="0">
                <a:latin typeface="Arial"/>
                <a:cs typeface="Arial"/>
              </a:rPr>
              <a:t> </a:t>
            </a:r>
            <a:r>
              <a:rPr sz="1500" b="1" spc="5" dirty="0">
                <a:latin typeface="Arial"/>
                <a:cs typeface="Arial"/>
              </a:rPr>
              <a:t>\</a:t>
            </a:r>
            <a:endParaRPr sz="1500" dirty="0">
              <a:latin typeface="Arial"/>
              <a:cs typeface="Arial"/>
            </a:endParaRPr>
          </a:p>
          <a:p>
            <a:pPr marL="553085">
              <a:lnSpc>
                <a:spcPct val="150000"/>
              </a:lnSpc>
              <a:spcBef>
                <a:spcPts val="35"/>
              </a:spcBef>
            </a:pPr>
            <a:r>
              <a:rPr sz="1500" b="1" spc="15" dirty="0">
                <a:latin typeface="Arial"/>
                <a:cs typeface="Arial"/>
              </a:rPr>
              <a:t>.map(lambda </a:t>
            </a:r>
            <a:r>
              <a:rPr sz="1500" b="1" spc="20" dirty="0">
                <a:latin typeface="Arial"/>
                <a:cs typeface="Arial"/>
              </a:rPr>
              <a:t>word: (word, </a:t>
            </a:r>
            <a:r>
              <a:rPr sz="1500" b="1" spc="10" dirty="0">
                <a:latin typeface="Arial"/>
                <a:cs typeface="Arial"/>
              </a:rPr>
              <a:t>1))</a:t>
            </a:r>
            <a:r>
              <a:rPr sz="1500" b="1" spc="-95" dirty="0">
                <a:latin typeface="Arial"/>
                <a:cs typeface="Arial"/>
              </a:rPr>
              <a:t> </a:t>
            </a:r>
            <a:r>
              <a:rPr sz="1500" b="1" spc="5" dirty="0">
                <a:latin typeface="Arial"/>
                <a:cs typeface="Arial"/>
              </a:rPr>
              <a:t>\</a:t>
            </a:r>
            <a:endParaRPr sz="1500" dirty="0">
              <a:latin typeface="Arial"/>
              <a:cs typeface="Arial"/>
            </a:endParaRPr>
          </a:p>
          <a:p>
            <a:pPr marL="553085">
              <a:lnSpc>
                <a:spcPct val="150000"/>
              </a:lnSpc>
              <a:spcBef>
                <a:spcPts val="40"/>
              </a:spcBef>
            </a:pPr>
            <a:r>
              <a:rPr sz="1500" b="1" spc="10" dirty="0">
                <a:latin typeface="Arial"/>
                <a:cs typeface="Arial"/>
              </a:rPr>
              <a:t>.reduceByKey(lambda a, </a:t>
            </a:r>
            <a:r>
              <a:rPr sz="1500" b="1" spc="15" dirty="0">
                <a:latin typeface="Arial"/>
                <a:cs typeface="Arial"/>
              </a:rPr>
              <a:t>b: </a:t>
            </a:r>
            <a:r>
              <a:rPr sz="1500" b="1" spc="20" dirty="0">
                <a:latin typeface="Arial"/>
                <a:cs typeface="Arial"/>
              </a:rPr>
              <a:t>a +</a:t>
            </a:r>
            <a:r>
              <a:rPr sz="1500" b="1" spc="5" dirty="0">
                <a:latin typeface="Arial"/>
                <a:cs typeface="Arial"/>
              </a:rPr>
              <a:t> </a:t>
            </a:r>
            <a:r>
              <a:rPr sz="1500" b="1" spc="15" dirty="0">
                <a:latin typeface="Arial"/>
                <a:cs typeface="Arial"/>
              </a:rPr>
              <a:t>b)</a:t>
            </a:r>
            <a:endParaRPr sz="1500" dirty="0">
              <a:latin typeface="Arial"/>
              <a:cs typeface="Arial"/>
            </a:endParaRPr>
          </a:p>
          <a:p>
            <a:pPr marL="55244">
              <a:lnSpc>
                <a:spcPct val="150000"/>
              </a:lnSpc>
              <a:spcBef>
                <a:spcPts val="40"/>
              </a:spcBef>
            </a:pPr>
            <a:r>
              <a:rPr sz="1500" b="1" spc="15" dirty="0">
                <a:latin typeface="Arial"/>
                <a:cs typeface="Arial"/>
              </a:rPr>
              <a:t>counts.saveAsTextFile("hdfs://...")</a:t>
            </a:r>
            <a:endParaRPr sz="1500" dirty="0">
              <a:latin typeface="Arial"/>
              <a:cs typeface="Arial"/>
            </a:endParaRPr>
          </a:p>
        </p:txBody>
      </p:sp>
    </p:spTree>
    <p:extLst>
      <p:ext uri="{BB962C8B-B14F-4D97-AF65-F5344CB8AC3E}">
        <p14:creationId xmlns:p14="http://schemas.microsoft.com/office/powerpoint/2010/main" val="20899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0"/>
              </a:spcBef>
            </a:pPr>
            <a:r>
              <a:rPr lang="fr-FR" spc="-5" dirty="0" err="1">
                <a:latin typeface="Arial"/>
                <a:cs typeface="Arial"/>
              </a:rPr>
              <a:t>Resilient</a:t>
            </a:r>
            <a:r>
              <a:rPr lang="fr-FR" spc="-5" dirty="0">
                <a:latin typeface="Arial"/>
                <a:cs typeface="Arial"/>
              </a:rPr>
              <a:t> </a:t>
            </a:r>
            <a:r>
              <a:rPr lang="fr-FR" spc="-5" dirty="0" err="1">
                <a:latin typeface="Arial"/>
                <a:cs typeface="Arial"/>
              </a:rPr>
              <a:t>Distributed</a:t>
            </a:r>
            <a:r>
              <a:rPr lang="fr-FR" spc="-5" dirty="0">
                <a:latin typeface="Arial"/>
                <a:cs typeface="Arial"/>
              </a:rPr>
              <a:t> </a:t>
            </a:r>
            <a:r>
              <a:rPr lang="fr-FR" spc="-5" dirty="0" err="1">
                <a:latin typeface="Arial"/>
                <a:cs typeface="Arial"/>
              </a:rPr>
              <a:t>Dataset</a:t>
            </a:r>
            <a:r>
              <a:rPr lang="fr-FR" spc="-50" dirty="0">
                <a:latin typeface="Arial"/>
                <a:cs typeface="Arial"/>
              </a:rPr>
              <a:t> </a:t>
            </a:r>
            <a:r>
              <a:rPr lang="fr-FR" spc="-10" dirty="0">
                <a:latin typeface="Arial"/>
                <a:cs typeface="Arial"/>
              </a:rPr>
              <a:t>(RDD)</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Fault-tolerant collection of elements </a:t>
            </a:r>
            <a:r>
              <a:rPr lang="en-US" sz="1800" dirty="0">
                <a:latin typeface="Arial"/>
                <a:cs typeface="Arial"/>
              </a:rPr>
              <a:t>that </a:t>
            </a:r>
            <a:r>
              <a:rPr lang="en-US" sz="1800" spc="10" dirty="0">
                <a:latin typeface="Arial"/>
                <a:cs typeface="Arial"/>
              </a:rPr>
              <a:t>can </a:t>
            </a:r>
            <a:r>
              <a:rPr lang="en-US" sz="1800" spc="5" dirty="0">
                <a:latin typeface="Arial"/>
                <a:cs typeface="Arial"/>
              </a:rPr>
              <a:t>be operated</a:t>
            </a:r>
            <a:r>
              <a:rPr lang="en-US" sz="1800" spc="-254" dirty="0">
                <a:latin typeface="Arial"/>
                <a:cs typeface="Arial"/>
              </a:rPr>
              <a:t> </a:t>
            </a:r>
            <a:r>
              <a:rPr lang="en-US" sz="1800" spc="5" dirty="0">
                <a:latin typeface="Arial"/>
                <a:cs typeface="Arial"/>
              </a:rPr>
              <a:t>on in parallel</a:t>
            </a:r>
            <a:endParaRPr lang="en-US" sz="1800" dirty="0">
              <a:latin typeface="Arial"/>
              <a:cs typeface="Arial"/>
            </a:endParaRPr>
          </a:p>
          <a:p>
            <a:pPr marL="163195" indent="-139700">
              <a:spcBef>
                <a:spcPts val="475"/>
              </a:spcBef>
              <a:tabLst>
                <a:tab pos="163830" algn="l"/>
              </a:tabLst>
            </a:pPr>
            <a:r>
              <a:rPr lang="en-US" sz="1800" spc="15" dirty="0">
                <a:latin typeface="Arial"/>
                <a:cs typeface="Arial"/>
              </a:rPr>
              <a:t>RDDs </a:t>
            </a:r>
            <a:r>
              <a:rPr lang="en-US" sz="1800" spc="5" dirty="0">
                <a:latin typeface="Arial"/>
                <a:cs typeface="Arial"/>
              </a:rPr>
              <a:t>are</a:t>
            </a:r>
            <a:r>
              <a:rPr lang="en-US" sz="1800" spc="-75" dirty="0">
                <a:latin typeface="Arial"/>
                <a:cs typeface="Arial"/>
              </a:rPr>
              <a:t> </a:t>
            </a:r>
            <a:r>
              <a:rPr lang="en-US" sz="1800" spc="5" dirty="0">
                <a:latin typeface="Arial"/>
                <a:cs typeface="Arial"/>
              </a:rPr>
              <a:t>immutable</a:t>
            </a:r>
            <a:endParaRPr lang="en-US" sz="1800" dirty="0">
              <a:latin typeface="Arial"/>
              <a:cs typeface="Arial"/>
            </a:endParaRPr>
          </a:p>
          <a:p>
            <a:pPr marL="163195" indent="-139700">
              <a:spcBef>
                <a:spcPts val="464"/>
              </a:spcBef>
              <a:tabLst>
                <a:tab pos="163830" algn="l"/>
              </a:tabLst>
            </a:pPr>
            <a:r>
              <a:rPr lang="en-US" sz="1800" spc="5" dirty="0">
                <a:latin typeface="Arial"/>
                <a:cs typeface="Arial"/>
              </a:rPr>
              <a:t>Three methods for creating</a:t>
            </a:r>
            <a:r>
              <a:rPr lang="en-US" sz="1800" spc="-130" dirty="0">
                <a:latin typeface="Arial"/>
                <a:cs typeface="Arial"/>
              </a:rPr>
              <a:t> </a:t>
            </a:r>
            <a:r>
              <a:rPr lang="en-US" sz="1800" spc="15" dirty="0">
                <a:latin typeface="Arial"/>
                <a:cs typeface="Arial"/>
              </a:rPr>
              <a:t>RDD</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15" dirty="0">
                <a:latin typeface="Arial"/>
                <a:cs typeface="Arial"/>
              </a:rPr>
              <a:t>Parallelizing </a:t>
            </a:r>
            <a:r>
              <a:rPr lang="en-US" sz="1800" spc="20" dirty="0">
                <a:latin typeface="Arial"/>
                <a:cs typeface="Arial"/>
              </a:rPr>
              <a:t>an </a:t>
            </a:r>
            <a:r>
              <a:rPr lang="en-US" sz="1800" spc="15" dirty="0">
                <a:latin typeface="Arial"/>
                <a:cs typeface="Arial"/>
              </a:rPr>
              <a:t>existing</a:t>
            </a:r>
            <a:r>
              <a:rPr lang="en-US" sz="1800" spc="-5" dirty="0">
                <a:latin typeface="Arial"/>
                <a:cs typeface="Arial"/>
              </a:rPr>
              <a:t> </a:t>
            </a:r>
            <a:r>
              <a:rPr lang="en-US" sz="1800" spc="15" dirty="0" smtClean="0">
                <a:latin typeface="Arial"/>
                <a:cs typeface="Arial"/>
              </a:rPr>
              <a:t>collection</a:t>
            </a:r>
            <a:r>
              <a:rPr lang="en-US" sz="1800" i="1" spc="15" dirty="0" smtClean="0">
                <a:latin typeface="Arial"/>
                <a:cs typeface="Arial"/>
              </a:rPr>
              <a:t> </a:t>
            </a:r>
            <a:r>
              <a:rPr lang="en-US" sz="1600" i="1" spc="15" dirty="0" smtClean="0">
                <a:latin typeface="Arial"/>
                <a:cs typeface="Arial"/>
              </a:rPr>
              <a:t>(</a:t>
            </a:r>
            <a:r>
              <a:rPr lang="en-US" sz="1600" i="1" spc="-25" dirty="0">
                <a:latin typeface="Arial"/>
                <a:cs typeface="Arial"/>
              </a:rPr>
              <a:t>This </a:t>
            </a:r>
            <a:r>
              <a:rPr lang="en-US" sz="1600" i="1" spc="-30" dirty="0">
                <a:latin typeface="Arial"/>
                <a:cs typeface="Arial"/>
              </a:rPr>
              <a:t>means </a:t>
            </a:r>
            <a:r>
              <a:rPr lang="en-US" sz="1600" i="1" spc="-20" dirty="0">
                <a:latin typeface="Arial"/>
                <a:cs typeface="Arial"/>
              </a:rPr>
              <a:t>that </a:t>
            </a:r>
            <a:r>
              <a:rPr lang="en-US" sz="1600" i="1" spc="-30" dirty="0">
                <a:latin typeface="Arial"/>
                <a:cs typeface="Arial"/>
              </a:rPr>
              <a:t>the </a:t>
            </a:r>
            <a:r>
              <a:rPr lang="en-US" sz="1600" i="1" spc="-25" dirty="0">
                <a:latin typeface="Arial"/>
                <a:cs typeface="Arial"/>
              </a:rPr>
              <a:t>data already </a:t>
            </a:r>
            <a:r>
              <a:rPr lang="en-US" sz="1600" i="1" spc="-30" dirty="0">
                <a:latin typeface="Arial"/>
                <a:cs typeface="Arial"/>
              </a:rPr>
              <a:t>resides </a:t>
            </a:r>
            <a:r>
              <a:rPr lang="en-US" sz="1600" i="1" spc="-25" dirty="0">
                <a:latin typeface="Arial"/>
                <a:cs typeface="Arial"/>
              </a:rPr>
              <a:t>within Spark </a:t>
            </a:r>
            <a:r>
              <a:rPr lang="en-US" sz="1600" i="1" spc="-20" dirty="0">
                <a:latin typeface="Arial"/>
                <a:cs typeface="Arial"/>
              </a:rPr>
              <a:t>and </a:t>
            </a:r>
            <a:r>
              <a:rPr lang="en-US" sz="1600" i="1" spc="-15" dirty="0">
                <a:latin typeface="Arial"/>
                <a:cs typeface="Arial"/>
              </a:rPr>
              <a:t>can now </a:t>
            </a:r>
            <a:r>
              <a:rPr lang="en-US" sz="1600" i="1" spc="-10" dirty="0">
                <a:latin typeface="Arial"/>
                <a:cs typeface="Arial"/>
              </a:rPr>
              <a:t>be </a:t>
            </a:r>
            <a:r>
              <a:rPr lang="en-US" sz="1600" i="1" spc="-25" dirty="0">
                <a:latin typeface="Arial"/>
                <a:cs typeface="Arial"/>
              </a:rPr>
              <a:t>operated </a:t>
            </a:r>
            <a:r>
              <a:rPr lang="en-US" sz="1600" i="1" spc="-10" dirty="0">
                <a:latin typeface="Arial"/>
                <a:cs typeface="Arial"/>
              </a:rPr>
              <a:t>on </a:t>
            </a:r>
            <a:r>
              <a:rPr lang="en-US" sz="1600" i="1" spc="-15" dirty="0">
                <a:latin typeface="Arial"/>
                <a:cs typeface="Arial"/>
              </a:rPr>
              <a:t>in  </a:t>
            </a:r>
            <a:r>
              <a:rPr lang="en-US" sz="1600" i="1" spc="-30" dirty="0">
                <a:latin typeface="Arial"/>
                <a:cs typeface="Arial"/>
              </a:rPr>
              <a:t>parallel.</a:t>
            </a:r>
            <a:r>
              <a:rPr lang="en-US" sz="1600" i="1" spc="-55" dirty="0">
                <a:latin typeface="Arial"/>
                <a:cs typeface="Arial"/>
              </a:rPr>
              <a:t> </a:t>
            </a:r>
            <a:r>
              <a:rPr lang="en-US" sz="1600" i="1" spc="-15" dirty="0">
                <a:latin typeface="Arial"/>
                <a:cs typeface="Arial"/>
              </a:rPr>
              <a:t>As</a:t>
            </a:r>
            <a:r>
              <a:rPr lang="en-US" sz="1600" i="1" spc="-20" dirty="0">
                <a:latin typeface="Arial"/>
                <a:cs typeface="Arial"/>
              </a:rPr>
              <a:t> </a:t>
            </a:r>
            <a:r>
              <a:rPr lang="en-US" sz="1600" i="1" spc="-25" dirty="0">
                <a:latin typeface="Arial"/>
                <a:cs typeface="Arial"/>
              </a:rPr>
              <a:t>an</a:t>
            </a:r>
            <a:r>
              <a:rPr lang="en-US" sz="1600" i="1" spc="-30" dirty="0">
                <a:latin typeface="Arial"/>
                <a:cs typeface="Arial"/>
              </a:rPr>
              <a:t> example, </a:t>
            </a:r>
            <a:r>
              <a:rPr lang="en-US" sz="1600" i="1" spc="-15" dirty="0">
                <a:latin typeface="Arial"/>
                <a:cs typeface="Arial"/>
              </a:rPr>
              <a:t>if</a:t>
            </a:r>
            <a:r>
              <a:rPr lang="en-US" sz="1600" i="1" spc="-25" dirty="0">
                <a:latin typeface="Arial"/>
                <a:cs typeface="Arial"/>
              </a:rPr>
              <a:t> you</a:t>
            </a:r>
            <a:r>
              <a:rPr lang="en-US" sz="1600" i="1" spc="-60" dirty="0">
                <a:latin typeface="Arial"/>
                <a:cs typeface="Arial"/>
              </a:rPr>
              <a:t> </a:t>
            </a:r>
            <a:r>
              <a:rPr lang="en-US" sz="1600" i="1" spc="-25" dirty="0">
                <a:latin typeface="Arial"/>
                <a:cs typeface="Arial"/>
              </a:rPr>
              <a:t>have</a:t>
            </a:r>
            <a:r>
              <a:rPr lang="en-US" sz="1600" i="1" spc="-30" dirty="0">
                <a:latin typeface="Arial"/>
                <a:cs typeface="Arial"/>
              </a:rPr>
              <a:t> </a:t>
            </a:r>
            <a:r>
              <a:rPr lang="en-US" sz="1600" i="1" spc="-25" dirty="0">
                <a:latin typeface="Arial"/>
                <a:cs typeface="Arial"/>
              </a:rPr>
              <a:t>an</a:t>
            </a:r>
            <a:r>
              <a:rPr lang="en-US" sz="1600" i="1" spc="-30" dirty="0">
                <a:latin typeface="Arial"/>
                <a:cs typeface="Arial"/>
              </a:rPr>
              <a:t> </a:t>
            </a:r>
            <a:r>
              <a:rPr lang="en-US" sz="1600" i="1" spc="-25" dirty="0">
                <a:latin typeface="Arial"/>
                <a:cs typeface="Arial"/>
              </a:rPr>
              <a:t>array</a:t>
            </a:r>
            <a:r>
              <a:rPr lang="en-US" sz="1600" i="1" spc="-45" dirty="0">
                <a:latin typeface="Arial"/>
                <a:cs typeface="Arial"/>
              </a:rPr>
              <a:t> </a:t>
            </a:r>
            <a:r>
              <a:rPr lang="en-US" sz="1600" i="1" spc="-20" dirty="0">
                <a:latin typeface="Arial"/>
                <a:cs typeface="Arial"/>
              </a:rPr>
              <a:t>of</a:t>
            </a:r>
            <a:r>
              <a:rPr lang="en-US" sz="1600" i="1" spc="-25" dirty="0">
                <a:latin typeface="Arial"/>
                <a:cs typeface="Arial"/>
              </a:rPr>
              <a:t> data,</a:t>
            </a:r>
            <a:r>
              <a:rPr lang="en-US" sz="1600" i="1" spc="-30" dirty="0">
                <a:latin typeface="Arial"/>
                <a:cs typeface="Arial"/>
              </a:rPr>
              <a:t> </a:t>
            </a:r>
            <a:r>
              <a:rPr lang="en-US" sz="1600" i="1" spc="-25" dirty="0">
                <a:latin typeface="Arial"/>
                <a:cs typeface="Arial"/>
              </a:rPr>
              <a:t>you</a:t>
            </a:r>
            <a:r>
              <a:rPr lang="en-US" sz="1600" i="1" spc="-55" dirty="0">
                <a:latin typeface="Arial"/>
                <a:cs typeface="Arial"/>
              </a:rPr>
              <a:t> </a:t>
            </a:r>
            <a:r>
              <a:rPr lang="en-US" sz="1600" i="1" spc="-15" dirty="0">
                <a:latin typeface="Arial"/>
                <a:cs typeface="Arial"/>
              </a:rPr>
              <a:t>can</a:t>
            </a:r>
            <a:r>
              <a:rPr lang="en-US" sz="1600" i="1" spc="-55" dirty="0">
                <a:latin typeface="Arial"/>
                <a:cs typeface="Arial"/>
              </a:rPr>
              <a:t> </a:t>
            </a:r>
            <a:r>
              <a:rPr lang="en-US" sz="1600" i="1" spc="-25" dirty="0">
                <a:latin typeface="Arial"/>
                <a:cs typeface="Arial"/>
              </a:rPr>
              <a:t>create</a:t>
            </a:r>
            <a:r>
              <a:rPr lang="en-US" sz="1600" i="1" spc="-60" dirty="0">
                <a:latin typeface="Arial"/>
                <a:cs typeface="Arial"/>
              </a:rPr>
              <a:t> </a:t>
            </a:r>
            <a:r>
              <a:rPr lang="en-US" sz="1600" i="1" spc="-5" dirty="0">
                <a:latin typeface="Arial"/>
                <a:cs typeface="Arial"/>
              </a:rPr>
              <a:t>a</a:t>
            </a:r>
            <a:r>
              <a:rPr lang="en-US" sz="1600" i="1" spc="-35" dirty="0">
                <a:latin typeface="Arial"/>
                <a:cs typeface="Arial"/>
              </a:rPr>
              <a:t> </a:t>
            </a:r>
            <a:r>
              <a:rPr lang="en-US" sz="1600" i="1" spc="-25" dirty="0">
                <a:latin typeface="Arial"/>
                <a:cs typeface="Arial"/>
              </a:rPr>
              <a:t>RDD</a:t>
            </a:r>
            <a:r>
              <a:rPr lang="en-US" sz="1600" i="1" spc="-45" dirty="0">
                <a:latin typeface="Arial"/>
                <a:cs typeface="Arial"/>
              </a:rPr>
              <a:t> </a:t>
            </a:r>
            <a:r>
              <a:rPr lang="en-US" sz="1600" i="1" spc="-20" dirty="0">
                <a:latin typeface="Arial"/>
                <a:cs typeface="Arial"/>
              </a:rPr>
              <a:t>out</a:t>
            </a:r>
            <a:r>
              <a:rPr lang="en-US" sz="1600" i="1" spc="-50" dirty="0">
                <a:latin typeface="Arial"/>
                <a:cs typeface="Arial"/>
              </a:rPr>
              <a:t> </a:t>
            </a:r>
            <a:r>
              <a:rPr lang="en-US" sz="1600" i="1" spc="-10" dirty="0">
                <a:latin typeface="Arial"/>
                <a:cs typeface="Arial"/>
              </a:rPr>
              <a:t>of</a:t>
            </a:r>
            <a:r>
              <a:rPr lang="en-US" sz="1600" i="1" spc="-30" dirty="0">
                <a:latin typeface="Arial"/>
                <a:cs typeface="Arial"/>
              </a:rPr>
              <a:t> </a:t>
            </a:r>
            <a:r>
              <a:rPr lang="en-US" sz="1600" i="1" spc="-15" dirty="0">
                <a:latin typeface="Arial"/>
                <a:cs typeface="Arial"/>
              </a:rPr>
              <a:t>it</a:t>
            </a:r>
            <a:r>
              <a:rPr lang="en-US" sz="1600" i="1" spc="-50" dirty="0">
                <a:latin typeface="Arial"/>
                <a:cs typeface="Arial"/>
              </a:rPr>
              <a:t> </a:t>
            </a:r>
            <a:r>
              <a:rPr lang="en-US" sz="1600" i="1" spc="-10" dirty="0">
                <a:latin typeface="Arial"/>
                <a:cs typeface="Arial"/>
              </a:rPr>
              <a:t>by  </a:t>
            </a:r>
            <a:r>
              <a:rPr lang="en-US" sz="1600" i="1" spc="-30" dirty="0">
                <a:latin typeface="Arial"/>
                <a:cs typeface="Arial"/>
              </a:rPr>
              <a:t>calling </a:t>
            </a:r>
            <a:r>
              <a:rPr lang="en-US" sz="1600" i="1" spc="-15" dirty="0">
                <a:latin typeface="Arial"/>
                <a:cs typeface="Arial"/>
              </a:rPr>
              <a:t>the </a:t>
            </a:r>
            <a:r>
              <a:rPr lang="en-US" sz="1600" i="1" spc="-30" dirty="0">
                <a:latin typeface="Arial"/>
                <a:cs typeface="Arial"/>
              </a:rPr>
              <a:t>parallelized </a:t>
            </a:r>
            <a:r>
              <a:rPr lang="en-US" sz="1600" i="1" spc="-25" dirty="0">
                <a:latin typeface="Arial"/>
                <a:cs typeface="Arial"/>
              </a:rPr>
              <a:t>method. This method returns </a:t>
            </a:r>
            <a:r>
              <a:rPr lang="en-US" sz="1600" i="1" spc="-5" dirty="0">
                <a:latin typeface="Arial"/>
                <a:cs typeface="Arial"/>
              </a:rPr>
              <a:t>a </a:t>
            </a:r>
            <a:r>
              <a:rPr lang="en-US" sz="1600" i="1" spc="-30" dirty="0">
                <a:latin typeface="Arial"/>
                <a:cs typeface="Arial"/>
              </a:rPr>
              <a:t>pointer </a:t>
            </a:r>
            <a:r>
              <a:rPr lang="en-US" sz="1600" i="1" spc="-20" dirty="0">
                <a:latin typeface="Arial"/>
                <a:cs typeface="Arial"/>
              </a:rPr>
              <a:t>to </a:t>
            </a:r>
            <a:r>
              <a:rPr lang="en-US" sz="1600" i="1" spc="-15" dirty="0">
                <a:latin typeface="Arial"/>
                <a:cs typeface="Arial"/>
              </a:rPr>
              <a:t>the </a:t>
            </a:r>
            <a:r>
              <a:rPr lang="en-US" sz="1600" i="1" spc="-20" dirty="0">
                <a:latin typeface="Arial"/>
                <a:cs typeface="Arial"/>
              </a:rPr>
              <a:t>RDD. </a:t>
            </a:r>
            <a:r>
              <a:rPr lang="en-US" sz="1600" i="1" spc="-15" dirty="0">
                <a:latin typeface="Arial"/>
                <a:cs typeface="Arial"/>
              </a:rPr>
              <a:t>So </a:t>
            </a:r>
            <a:r>
              <a:rPr lang="en-US" sz="1600" i="1" spc="-20" dirty="0">
                <a:latin typeface="Arial"/>
                <a:cs typeface="Arial"/>
              </a:rPr>
              <a:t>this new  </a:t>
            </a:r>
            <a:r>
              <a:rPr lang="en-US" sz="1600" i="1" spc="-30" dirty="0">
                <a:latin typeface="Arial"/>
                <a:cs typeface="Arial"/>
              </a:rPr>
              <a:t>distributed</a:t>
            </a:r>
            <a:r>
              <a:rPr lang="en-US" sz="1600" i="1" spc="-60" dirty="0">
                <a:latin typeface="Arial"/>
                <a:cs typeface="Arial"/>
              </a:rPr>
              <a:t> </a:t>
            </a:r>
            <a:r>
              <a:rPr lang="en-US" sz="1600" i="1" spc="-25" dirty="0">
                <a:latin typeface="Arial"/>
                <a:cs typeface="Arial"/>
              </a:rPr>
              <a:t>dataset</a:t>
            </a:r>
            <a:r>
              <a:rPr lang="en-US" sz="1600" i="1" spc="-50" dirty="0">
                <a:latin typeface="Arial"/>
                <a:cs typeface="Arial"/>
              </a:rPr>
              <a:t> </a:t>
            </a:r>
            <a:r>
              <a:rPr lang="en-US" sz="1600" i="1" spc="-15" dirty="0">
                <a:latin typeface="Arial"/>
                <a:cs typeface="Arial"/>
              </a:rPr>
              <a:t>can</a:t>
            </a:r>
            <a:r>
              <a:rPr lang="en-US" sz="1600" i="1" spc="-60" dirty="0">
                <a:latin typeface="Arial"/>
                <a:cs typeface="Arial"/>
              </a:rPr>
              <a:t> </a:t>
            </a:r>
            <a:r>
              <a:rPr lang="en-US" sz="1600" i="1" spc="-15" dirty="0">
                <a:latin typeface="Arial"/>
                <a:cs typeface="Arial"/>
              </a:rPr>
              <a:t>now</a:t>
            </a:r>
            <a:r>
              <a:rPr lang="en-US" sz="1600" i="1" spc="-70" dirty="0">
                <a:latin typeface="Arial"/>
                <a:cs typeface="Arial"/>
              </a:rPr>
              <a:t> </a:t>
            </a:r>
            <a:r>
              <a:rPr lang="en-US" sz="1600" i="1" spc="-10" dirty="0">
                <a:latin typeface="Arial"/>
                <a:cs typeface="Arial"/>
              </a:rPr>
              <a:t>be</a:t>
            </a:r>
            <a:r>
              <a:rPr lang="en-US" sz="1600" i="1" spc="-60" dirty="0">
                <a:latin typeface="Arial"/>
                <a:cs typeface="Arial"/>
              </a:rPr>
              <a:t> </a:t>
            </a:r>
            <a:r>
              <a:rPr lang="en-US" sz="1600" i="1" spc="-25" dirty="0">
                <a:latin typeface="Arial"/>
                <a:cs typeface="Arial"/>
              </a:rPr>
              <a:t>operated</a:t>
            </a:r>
            <a:r>
              <a:rPr lang="en-US" sz="1600" i="1" spc="-30" dirty="0">
                <a:latin typeface="Arial"/>
                <a:cs typeface="Arial"/>
              </a:rPr>
              <a:t> </a:t>
            </a:r>
            <a:r>
              <a:rPr lang="en-US" sz="1600" i="1" spc="-25" dirty="0">
                <a:latin typeface="Arial"/>
                <a:cs typeface="Arial"/>
              </a:rPr>
              <a:t>upon</a:t>
            </a:r>
            <a:r>
              <a:rPr lang="en-US" sz="1600" i="1" spc="-55" dirty="0">
                <a:latin typeface="Arial"/>
                <a:cs typeface="Arial"/>
              </a:rPr>
              <a:t> </a:t>
            </a:r>
            <a:r>
              <a:rPr lang="en-US" sz="1600" i="1" spc="-15" dirty="0">
                <a:latin typeface="Arial"/>
                <a:cs typeface="Arial"/>
              </a:rPr>
              <a:t>in</a:t>
            </a:r>
            <a:r>
              <a:rPr lang="en-US" sz="1600" i="1" spc="-35" dirty="0">
                <a:latin typeface="Arial"/>
                <a:cs typeface="Arial"/>
              </a:rPr>
              <a:t> </a:t>
            </a:r>
            <a:r>
              <a:rPr lang="en-US" sz="1600" i="1" spc="-30" dirty="0">
                <a:latin typeface="Arial"/>
                <a:cs typeface="Arial"/>
              </a:rPr>
              <a:t>parallel</a:t>
            </a:r>
            <a:r>
              <a:rPr lang="en-US" sz="1600" i="1" spc="-45" dirty="0">
                <a:latin typeface="Arial"/>
                <a:cs typeface="Arial"/>
              </a:rPr>
              <a:t> </a:t>
            </a:r>
            <a:r>
              <a:rPr lang="en-US" sz="1600" i="1" spc="-25" dirty="0">
                <a:latin typeface="Arial"/>
                <a:cs typeface="Arial"/>
              </a:rPr>
              <a:t>throughout</a:t>
            </a:r>
            <a:r>
              <a:rPr lang="en-US" sz="1600" i="1" spc="-55" dirty="0">
                <a:latin typeface="Arial"/>
                <a:cs typeface="Arial"/>
              </a:rPr>
              <a:t> </a:t>
            </a:r>
            <a:r>
              <a:rPr lang="en-US" sz="1600" i="1" spc="-20" dirty="0">
                <a:latin typeface="Arial"/>
                <a:cs typeface="Arial"/>
              </a:rPr>
              <a:t>the</a:t>
            </a:r>
            <a:r>
              <a:rPr lang="en-US" sz="1600" i="1" spc="-55" dirty="0">
                <a:latin typeface="Arial"/>
                <a:cs typeface="Arial"/>
              </a:rPr>
              <a:t> </a:t>
            </a:r>
            <a:r>
              <a:rPr lang="en-US" sz="1600" i="1" spc="-25" dirty="0" smtClean="0">
                <a:latin typeface="Arial"/>
                <a:cs typeface="Arial"/>
              </a:rPr>
              <a:t>cluster</a:t>
            </a:r>
            <a:r>
              <a:rPr lang="en-US" sz="1600" i="1" spc="-25" dirty="0">
                <a:latin typeface="Arial"/>
                <a:cs typeface="Arial"/>
              </a:rPr>
              <a:t>)</a:t>
            </a:r>
            <a:endParaRPr lang="en-US" sz="1600" i="1" dirty="0">
              <a:latin typeface="Arial"/>
              <a:cs typeface="Arial"/>
            </a:endParaRPr>
          </a:p>
          <a:p>
            <a:pPr marL="299085" lvl="1" indent="-100965">
              <a:spcBef>
                <a:spcPts val="415"/>
              </a:spcBef>
              <a:buSzPct val="78260"/>
              <a:buFont typeface="Wingdings"/>
              <a:buChar char=""/>
              <a:tabLst>
                <a:tab pos="299720" algn="l"/>
              </a:tabLst>
            </a:pPr>
            <a:r>
              <a:rPr lang="en-US" sz="1800" spc="-10" dirty="0">
                <a:latin typeface="Arial"/>
                <a:cs typeface="Arial"/>
              </a:rPr>
              <a:t>Referencing </a:t>
            </a:r>
            <a:r>
              <a:rPr lang="en-US" sz="1800" spc="-5" dirty="0">
                <a:latin typeface="Arial"/>
                <a:cs typeface="Arial"/>
              </a:rPr>
              <a:t>a</a:t>
            </a:r>
            <a:r>
              <a:rPr lang="en-US" sz="1800" spc="10" dirty="0">
                <a:latin typeface="Arial"/>
                <a:cs typeface="Arial"/>
              </a:rPr>
              <a:t> </a:t>
            </a:r>
            <a:r>
              <a:rPr lang="en-US" sz="1800" spc="-10" dirty="0" smtClean="0">
                <a:latin typeface="Arial"/>
                <a:cs typeface="Arial"/>
              </a:rPr>
              <a:t>dataset </a:t>
            </a:r>
            <a:r>
              <a:rPr lang="en-US" sz="1600" i="1" spc="-25" dirty="0">
                <a:latin typeface="Arial"/>
                <a:cs typeface="Arial"/>
              </a:rPr>
              <a:t>(This dataset can come  from any storage source supported by Hadoop such as HDFS, Cassandra, </a:t>
            </a:r>
            <a:r>
              <a:rPr lang="en-US" sz="1600" i="1" spc="-25" dirty="0" err="1">
                <a:latin typeface="Arial"/>
                <a:cs typeface="Arial"/>
              </a:rPr>
              <a:t>HBase</a:t>
            </a:r>
            <a:r>
              <a:rPr lang="en-US" sz="1600" i="1" spc="-25" dirty="0">
                <a:latin typeface="Arial"/>
                <a:cs typeface="Arial"/>
              </a:rPr>
              <a:t>,  Amazon S3, etc.)</a:t>
            </a:r>
          </a:p>
          <a:p>
            <a:pPr marL="299085" lvl="1" indent="-100965">
              <a:spcBef>
                <a:spcPts val="450"/>
              </a:spcBef>
              <a:buSzPct val="81818"/>
              <a:buFont typeface="Wingdings"/>
              <a:buChar char=""/>
              <a:tabLst>
                <a:tab pos="299720" algn="l"/>
              </a:tabLst>
            </a:pPr>
            <a:r>
              <a:rPr lang="en-US" sz="1800" spc="15" dirty="0">
                <a:latin typeface="Arial"/>
                <a:cs typeface="Arial"/>
              </a:rPr>
              <a:t>Transformation </a:t>
            </a:r>
            <a:r>
              <a:rPr lang="en-US" sz="1800" spc="20" dirty="0">
                <a:latin typeface="Arial"/>
                <a:cs typeface="Arial"/>
              </a:rPr>
              <a:t>from an </a:t>
            </a:r>
            <a:r>
              <a:rPr lang="en-US" sz="1800" spc="15" dirty="0">
                <a:latin typeface="Arial"/>
                <a:cs typeface="Arial"/>
              </a:rPr>
              <a:t>existing </a:t>
            </a:r>
            <a:r>
              <a:rPr lang="en-US" sz="1800" spc="25" dirty="0" smtClean="0">
                <a:latin typeface="Arial"/>
                <a:cs typeface="Arial"/>
              </a:rPr>
              <a:t>RDD </a:t>
            </a:r>
            <a:r>
              <a:rPr lang="en-US" sz="1600" i="1" spc="-25" dirty="0">
                <a:latin typeface="Arial"/>
                <a:cs typeface="Arial"/>
              </a:rPr>
              <a:t>(if you have the array of data that you parallelized earlier, and you  want to filter out the records available. A new RDD is created using the filter method</a:t>
            </a:r>
            <a:r>
              <a:rPr lang="en-US" sz="1600" i="1" spc="-25" dirty="0" smtClean="0">
                <a:latin typeface="Arial"/>
                <a:cs typeface="Arial"/>
              </a:rPr>
              <a:t>)</a:t>
            </a:r>
            <a:endParaRPr lang="en-US" sz="1600" i="1" spc="-25" dirty="0">
              <a:latin typeface="Arial"/>
              <a:cs typeface="Arial"/>
            </a:endParaRPr>
          </a:p>
        </p:txBody>
      </p:sp>
    </p:spTree>
    <p:extLst>
      <p:ext uri="{BB962C8B-B14F-4D97-AF65-F5344CB8AC3E}">
        <p14:creationId xmlns:p14="http://schemas.microsoft.com/office/powerpoint/2010/main" val="13631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Resilient</a:t>
            </a:r>
            <a:r>
              <a:rPr lang="fr-FR" spc="-5" dirty="0">
                <a:latin typeface="Arial"/>
                <a:cs typeface="Arial"/>
              </a:rPr>
              <a:t> </a:t>
            </a:r>
            <a:r>
              <a:rPr lang="fr-FR" spc="-5" dirty="0" err="1">
                <a:latin typeface="Arial"/>
                <a:cs typeface="Arial"/>
              </a:rPr>
              <a:t>Distributed</a:t>
            </a:r>
            <a:r>
              <a:rPr lang="fr-FR" spc="-5" dirty="0">
                <a:latin typeface="Arial"/>
                <a:cs typeface="Arial"/>
              </a:rPr>
              <a:t> </a:t>
            </a:r>
            <a:r>
              <a:rPr lang="fr-FR" spc="-5" dirty="0" err="1">
                <a:latin typeface="Arial"/>
                <a:cs typeface="Arial"/>
              </a:rPr>
              <a:t>Dataset</a:t>
            </a:r>
            <a:r>
              <a:rPr lang="fr-FR" spc="-50" dirty="0">
                <a:latin typeface="Arial"/>
                <a:cs typeface="Arial"/>
              </a:rPr>
              <a:t> </a:t>
            </a:r>
            <a:r>
              <a:rPr lang="fr-FR" spc="-10" dirty="0">
                <a:latin typeface="Arial"/>
                <a:cs typeface="Arial"/>
              </a:rPr>
              <a:t>(RDD)</a:t>
            </a:r>
            <a:endParaRPr lang="fr-FR" dirty="0"/>
          </a:p>
        </p:txBody>
      </p:sp>
      <p:sp>
        <p:nvSpPr>
          <p:cNvPr id="3" name="Espace réservé du contenu 2"/>
          <p:cNvSpPr>
            <a:spLocks noGrp="1"/>
          </p:cNvSpPr>
          <p:nvPr>
            <p:ph idx="1"/>
          </p:nvPr>
        </p:nvSpPr>
        <p:spPr/>
        <p:txBody>
          <a:bodyPr/>
          <a:lstStyle/>
          <a:p>
            <a:pPr marL="163195" indent="-139700">
              <a:spcBef>
                <a:spcPts val="475"/>
              </a:spcBef>
              <a:tabLst>
                <a:tab pos="163830" algn="l"/>
              </a:tabLst>
            </a:pPr>
            <a:r>
              <a:rPr lang="en-US" sz="1800" spc="10" dirty="0">
                <a:latin typeface="Arial"/>
                <a:cs typeface="Arial"/>
              </a:rPr>
              <a:t>Two </a:t>
            </a:r>
            <a:r>
              <a:rPr lang="en-US" sz="1800" dirty="0">
                <a:latin typeface="Arial"/>
                <a:cs typeface="Arial"/>
              </a:rPr>
              <a:t>types </a:t>
            </a:r>
            <a:r>
              <a:rPr lang="en-US" sz="1800" spc="5" dirty="0">
                <a:latin typeface="Arial"/>
                <a:cs typeface="Arial"/>
              </a:rPr>
              <a:t>of </a:t>
            </a:r>
            <a:r>
              <a:rPr lang="en-US" sz="1800" spc="15" dirty="0">
                <a:latin typeface="Arial"/>
                <a:cs typeface="Arial"/>
              </a:rPr>
              <a:t>RDD</a:t>
            </a:r>
            <a:r>
              <a:rPr lang="en-US" sz="1800" spc="-55" dirty="0">
                <a:latin typeface="Arial"/>
                <a:cs typeface="Arial"/>
              </a:rPr>
              <a:t> </a:t>
            </a:r>
            <a:r>
              <a:rPr lang="en-US" sz="1800" dirty="0">
                <a:latin typeface="Arial"/>
                <a:cs typeface="Arial"/>
              </a:rPr>
              <a:t>operations</a:t>
            </a:r>
          </a:p>
          <a:p>
            <a:pPr marL="299085" lvl="1" indent="-100965">
              <a:spcBef>
                <a:spcPts val="450"/>
              </a:spcBef>
              <a:buSzPct val="81818"/>
              <a:buFont typeface="Wingdings"/>
              <a:buChar char=""/>
              <a:tabLst>
                <a:tab pos="299720" algn="l"/>
              </a:tabLst>
            </a:pPr>
            <a:r>
              <a:rPr lang="en-US" sz="1800" spc="15" dirty="0">
                <a:latin typeface="Arial"/>
                <a:cs typeface="Arial"/>
              </a:rPr>
              <a:t>Transformations</a:t>
            </a:r>
            <a:endParaRPr lang="en-US" sz="1800" dirty="0">
              <a:latin typeface="Arial"/>
              <a:cs typeface="Arial"/>
            </a:endParaRPr>
          </a:p>
          <a:p>
            <a:pPr marL="299085" lvl="1" indent="-100965">
              <a:spcBef>
                <a:spcPts val="470"/>
              </a:spcBef>
              <a:buSzPct val="81818"/>
              <a:buFont typeface="Wingdings"/>
              <a:buChar char=""/>
              <a:tabLst>
                <a:tab pos="299720" algn="l"/>
              </a:tabLst>
            </a:pPr>
            <a:r>
              <a:rPr lang="en-US" sz="1800" spc="15" dirty="0">
                <a:latin typeface="Arial"/>
                <a:cs typeface="Arial"/>
              </a:rPr>
              <a:t>Actions</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Dataset from any storage supported by</a:t>
            </a:r>
            <a:r>
              <a:rPr lang="en-US" sz="1800" spc="-160" dirty="0">
                <a:latin typeface="Arial"/>
                <a:cs typeface="Arial"/>
              </a:rPr>
              <a:t> </a:t>
            </a:r>
            <a:r>
              <a:rPr lang="en-US" sz="1800" spc="10" dirty="0">
                <a:latin typeface="Arial"/>
                <a:cs typeface="Arial"/>
              </a:rPr>
              <a:t>Hadoop</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HDFS, </a:t>
            </a:r>
            <a:r>
              <a:rPr lang="en-US" sz="1800" spc="15" dirty="0">
                <a:latin typeface="Arial"/>
                <a:cs typeface="Arial"/>
              </a:rPr>
              <a:t>Cassandra, </a:t>
            </a:r>
            <a:r>
              <a:rPr lang="en-US" sz="1800" spc="20" dirty="0" err="1">
                <a:latin typeface="Arial"/>
                <a:cs typeface="Arial"/>
              </a:rPr>
              <a:t>HBase</a:t>
            </a:r>
            <a:r>
              <a:rPr lang="en-US" sz="1800" spc="20" dirty="0">
                <a:latin typeface="Arial"/>
                <a:cs typeface="Arial"/>
              </a:rPr>
              <a:t>, Amazon </a:t>
            </a:r>
            <a:r>
              <a:rPr lang="en-US" sz="1800" spc="25" dirty="0">
                <a:latin typeface="Arial"/>
                <a:cs typeface="Arial"/>
              </a:rPr>
              <a:t>S3,</a:t>
            </a:r>
            <a:r>
              <a:rPr lang="en-US" sz="1800" spc="15" dirty="0">
                <a:latin typeface="Arial"/>
                <a:cs typeface="Arial"/>
              </a:rPr>
              <a:t> etc.</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Types of files</a:t>
            </a:r>
            <a:r>
              <a:rPr lang="en-US" sz="1800" spc="-65" dirty="0">
                <a:latin typeface="Arial"/>
                <a:cs typeface="Arial"/>
              </a:rPr>
              <a:t> </a:t>
            </a:r>
            <a:r>
              <a:rPr lang="en-US" sz="1800" spc="5" dirty="0">
                <a:latin typeface="Arial"/>
                <a:cs typeface="Arial"/>
              </a:rPr>
              <a:t>supported:</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Text files, </a:t>
            </a:r>
            <a:r>
              <a:rPr lang="en-US" sz="1800" spc="15" dirty="0" err="1">
                <a:latin typeface="Arial"/>
                <a:cs typeface="Arial"/>
              </a:rPr>
              <a:t>SequenceFiles</a:t>
            </a:r>
            <a:r>
              <a:rPr lang="en-US" sz="1800" spc="15" dirty="0">
                <a:latin typeface="Arial"/>
                <a:cs typeface="Arial"/>
              </a:rPr>
              <a:t>, </a:t>
            </a:r>
            <a:r>
              <a:rPr lang="en-US" sz="1800" spc="20" dirty="0">
                <a:latin typeface="Arial"/>
                <a:cs typeface="Arial"/>
              </a:rPr>
              <a:t>Hadoop </a:t>
            </a:r>
            <a:r>
              <a:rPr lang="en-US" sz="1800" spc="15" dirty="0" err="1">
                <a:latin typeface="Arial"/>
                <a:cs typeface="Arial"/>
              </a:rPr>
              <a:t>InputFormat</a:t>
            </a:r>
            <a:r>
              <a:rPr lang="en-US" sz="1800" spc="15" dirty="0">
                <a:latin typeface="Arial"/>
                <a:cs typeface="Arial"/>
              </a:rPr>
              <a:t>,</a:t>
            </a:r>
            <a:r>
              <a:rPr lang="en-US" sz="1800" spc="35" dirty="0">
                <a:latin typeface="Arial"/>
                <a:cs typeface="Arial"/>
              </a:rPr>
              <a:t> </a:t>
            </a:r>
            <a:r>
              <a:rPr lang="en-US" sz="1800" spc="10" dirty="0" err="1">
                <a:latin typeface="Arial"/>
                <a:cs typeface="Arial"/>
              </a:rPr>
              <a:t>etc</a:t>
            </a:r>
            <a:endParaRPr lang="en-US" sz="1800" dirty="0">
              <a:latin typeface="Arial"/>
              <a:cs typeface="Arial"/>
            </a:endParaRPr>
          </a:p>
          <a:p>
            <a:endParaRPr lang="fr-FR" dirty="0"/>
          </a:p>
        </p:txBody>
      </p:sp>
    </p:spTree>
    <p:extLst>
      <p:ext uri="{BB962C8B-B14F-4D97-AF65-F5344CB8AC3E}">
        <p14:creationId xmlns:p14="http://schemas.microsoft.com/office/powerpoint/2010/main" val="2775339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Creating</a:t>
            </a:r>
            <a:r>
              <a:rPr lang="fr-FR" spc="-5" dirty="0">
                <a:latin typeface="Arial"/>
                <a:cs typeface="Arial"/>
              </a:rPr>
              <a:t> an</a:t>
            </a:r>
            <a:r>
              <a:rPr lang="fr-FR" spc="-25" dirty="0">
                <a:latin typeface="Arial"/>
                <a:cs typeface="Arial"/>
              </a:rPr>
              <a:t> </a:t>
            </a:r>
            <a:r>
              <a:rPr lang="fr-FR" spc="-10" dirty="0" smtClean="0">
                <a:latin typeface="Arial"/>
                <a:cs typeface="Arial"/>
              </a:rPr>
              <a:t>RDD</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fr-FR" sz="1800" spc="5" dirty="0" err="1">
                <a:latin typeface="Arial"/>
                <a:cs typeface="Arial"/>
              </a:rPr>
              <a:t>Launch</a:t>
            </a:r>
            <a:r>
              <a:rPr lang="fr-FR" sz="1800" spc="5" dirty="0">
                <a:latin typeface="Arial"/>
                <a:cs typeface="Arial"/>
              </a:rPr>
              <a:t> the </a:t>
            </a:r>
            <a:r>
              <a:rPr lang="fr-FR" sz="1800" spc="5" dirty="0" err="1">
                <a:latin typeface="Arial"/>
                <a:cs typeface="Arial"/>
              </a:rPr>
              <a:t>Spark</a:t>
            </a:r>
            <a:r>
              <a:rPr lang="fr-FR" sz="1800" spc="5" dirty="0">
                <a:latin typeface="Arial"/>
                <a:cs typeface="Arial"/>
              </a:rPr>
              <a:t> </a:t>
            </a:r>
            <a:r>
              <a:rPr lang="fr-FR" sz="1800" spc="10" dirty="0" err="1">
                <a:latin typeface="Arial"/>
                <a:cs typeface="Arial"/>
              </a:rPr>
              <a:t>shell</a:t>
            </a:r>
            <a:r>
              <a:rPr lang="fr-FR" sz="1800" spc="10" dirty="0">
                <a:latin typeface="Arial"/>
                <a:cs typeface="Arial"/>
              </a:rPr>
              <a:t> </a:t>
            </a:r>
            <a:r>
              <a:rPr lang="fr-FR" sz="1800" spc="5" dirty="0">
                <a:latin typeface="Arial"/>
                <a:cs typeface="Arial"/>
              </a:rPr>
              <a:t>(</a:t>
            </a:r>
            <a:r>
              <a:rPr lang="fr-FR" sz="1800" spc="5" dirty="0" err="1">
                <a:latin typeface="Arial"/>
                <a:cs typeface="Arial"/>
              </a:rPr>
              <a:t>requires</a:t>
            </a:r>
            <a:r>
              <a:rPr lang="fr-FR" sz="1800" spc="5" dirty="0">
                <a:latin typeface="Arial"/>
                <a:cs typeface="Arial"/>
              </a:rPr>
              <a:t> </a:t>
            </a:r>
            <a:r>
              <a:rPr lang="fr-FR" sz="1800" spc="10" dirty="0">
                <a:latin typeface="Arial"/>
                <a:cs typeface="Arial"/>
              </a:rPr>
              <a:t>PATH </a:t>
            </a:r>
            <a:r>
              <a:rPr lang="fr-FR" sz="1800" spc="5" dirty="0" err="1">
                <a:latin typeface="Arial"/>
                <a:cs typeface="Arial"/>
              </a:rPr>
              <a:t>environment</a:t>
            </a:r>
            <a:r>
              <a:rPr lang="fr-FR" sz="1800" spc="-240" dirty="0">
                <a:latin typeface="Arial"/>
                <a:cs typeface="Arial"/>
              </a:rPr>
              <a:t> </a:t>
            </a:r>
            <a:r>
              <a:rPr lang="fr-FR" sz="1800" dirty="0" smtClean="0">
                <a:latin typeface="Arial"/>
                <a:cs typeface="Arial"/>
              </a:rPr>
              <a:t>)</a:t>
            </a:r>
            <a:endParaRPr lang="fr-FR" sz="1800" dirty="0">
              <a:latin typeface="Arial"/>
              <a:cs typeface="Arial"/>
            </a:endParaRPr>
          </a:p>
          <a:p>
            <a:pPr marL="511809">
              <a:lnSpc>
                <a:spcPct val="100000"/>
              </a:lnSpc>
              <a:spcBef>
                <a:spcPts val="330"/>
              </a:spcBef>
            </a:pPr>
            <a:r>
              <a:rPr lang="fr-FR" sz="1600" spc="15" dirty="0" err="1">
                <a:latin typeface="Courier New"/>
                <a:cs typeface="Courier New"/>
              </a:rPr>
              <a:t>spark-shell</a:t>
            </a:r>
            <a:endParaRPr lang="fr-FR" sz="1600" dirty="0">
              <a:latin typeface="Courier New"/>
              <a:cs typeface="Courier New"/>
            </a:endParaRPr>
          </a:p>
          <a:p>
            <a:pPr marL="163195" indent="-139700">
              <a:spcBef>
                <a:spcPts val="575"/>
              </a:spcBef>
              <a:tabLst>
                <a:tab pos="163830" algn="l"/>
              </a:tabLst>
            </a:pPr>
            <a:r>
              <a:rPr lang="fr-FR" sz="1800" spc="5" dirty="0" err="1">
                <a:latin typeface="Arial"/>
                <a:cs typeface="Arial"/>
              </a:rPr>
              <a:t>Create</a:t>
            </a:r>
            <a:r>
              <a:rPr lang="fr-FR" sz="1800" spc="5" dirty="0">
                <a:latin typeface="Arial"/>
                <a:cs typeface="Arial"/>
              </a:rPr>
              <a:t> </a:t>
            </a:r>
            <a:r>
              <a:rPr lang="fr-FR" sz="1800" spc="15" dirty="0" err="1">
                <a:latin typeface="Arial"/>
                <a:cs typeface="Arial"/>
              </a:rPr>
              <a:t>some</a:t>
            </a:r>
            <a:r>
              <a:rPr lang="fr-FR" sz="1800" spc="-70" dirty="0">
                <a:latin typeface="Arial"/>
                <a:cs typeface="Arial"/>
              </a:rPr>
              <a:t> </a:t>
            </a:r>
            <a:r>
              <a:rPr lang="fr-FR" sz="1800" spc="5" dirty="0">
                <a:latin typeface="Arial"/>
                <a:cs typeface="Arial"/>
              </a:rPr>
              <a:t>data</a:t>
            </a:r>
            <a:endParaRPr lang="fr-FR" sz="1800" dirty="0">
              <a:latin typeface="Arial"/>
              <a:cs typeface="Arial"/>
            </a:endParaRPr>
          </a:p>
          <a:p>
            <a:pPr marL="511809">
              <a:lnSpc>
                <a:spcPct val="100000"/>
              </a:lnSpc>
              <a:spcBef>
                <a:spcPts val="270"/>
              </a:spcBef>
            </a:pPr>
            <a:r>
              <a:rPr lang="fr-FR" sz="1400" spc="5" dirty="0">
                <a:latin typeface="Courier New"/>
                <a:cs typeface="Courier New"/>
              </a:rPr>
              <a:t>val data </a:t>
            </a:r>
            <a:r>
              <a:rPr lang="fr-FR" sz="1400" spc="10" dirty="0">
                <a:latin typeface="Courier New"/>
                <a:cs typeface="Courier New"/>
              </a:rPr>
              <a:t>= 1 </a:t>
            </a:r>
            <a:r>
              <a:rPr lang="fr-FR" sz="1400" spc="15" dirty="0">
                <a:latin typeface="Courier New"/>
                <a:cs typeface="Courier New"/>
              </a:rPr>
              <a:t>to</a:t>
            </a:r>
            <a:r>
              <a:rPr lang="fr-FR" sz="1400" spc="-20" dirty="0">
                <a:latin typeface="Courier New"/>
                <a:cs typeface="Courier New"/>
              </a:rPr>
              <a:t> </a:t>
            </a:r>
            <a:r>
              <a:rPr lang="fr-FR" sz="1400" spc="5" dirty="0">
                <a:latin typeface="Courier New"/>
                <a:cs typeface="Courier New"/>
              </a:rPr>
              <a:t>10000</a:t>
            </a:r>
            <a:endParaRPr lang="fr-FR" sz="1400" dirty="0">
              <a:latin typeface="Courier New"/>
              <a:cs typeface="Courier New"/>
            </a:endParaRPr>
          </a:p>
          <a:p>
            <a:pPr marL="163195" indent="-139700">
              <a:spcBef>
                <a:spcPts val="550"/>
              </a:spcBef>
              <a:tabLst>
                <a:tab pos="163830" algn="l"/>
              </a:tabLst>
            </a:pPr>
            <a:r>
              <a:rPr lang="fr-FR" sz="1800" dirty="0" err="1">
                <a:latin typeface="Arial"/>
                <a:cs typeface="Arial"/>
              </a:rPr>
              <a:t>Parallelize</a:t>
            </a:r>
            <a:r>
              <a:rPr lang="fr-FR" sz="1800" dirty="0">
                <a:latin typeface="Arial"/>
                <a:cs typeface="Arial"/>
              </a:rPr>
              <a:t> </a:t>
            </a:r>
            <a:r>
              <a:rPr lang="fr-FR" sz="1800" dirty="0" err="1">
                <a:latin typeface="Arial"/>
                <a:cs typeface="Arial"/>
              </a:rPr>
              <a:t>that</a:t>
            </a:r>
            <a:r>
              <a:rPr lang="fr-FR" sz="1800" dirty="0">
                <a:latin typeface="Arial"/>
                <a:cs typeface="Arial"/>
              </a:rPr>
              <a:t> </a:t>
            </a:r>
            <a:r>
              <a:rPr lang="fr-FR" sz="1800" spc="5" dirty="0">
                <a:latin typeface="Arial"/>
                <a:cs typeface="Arial"/>
              </a:rPr>
              <a:t>data (</a:t>
            </a:r>
            <a:r>
              <a:rPr lang="fr-FR" sz="1800" spc="5" dirty="0" err="1">
                <a:latin typeface="Arial"/>
                <a:cs typeface="Arial"/>
              </a:rPr>
              <a:t>creating</a:t>
            </a:r>
            <a:r>
              <a:rPr lang="fr-FR" sz="1800" spc="5" dirty="0">
                <a:latin typeface="Arial"/>
                <a:cs typeface="Arial"/>
              </a:rPr>
              <a:t> the</a:t>
            </a:r>
            <a:r>
              <a:rPr lang="fr-FR" sz="1800" spc="-100" dirty="0">
                <a:latin typeface="Arial"/>
                <a:cs typeface="Arial"/>
              </a:rPr>
              <a:t> </a:t>
            </a:r>
            <a:r>
              <a:rPr lang="fr-FR" sz="1800" spc="10" dirty="0">
                <a:latin typeface="Arial"/>
                <a:cs typeface="Arial"/>
              </a:rPr>
              <a:t>RDD)</a:t>
            </a:r>
            <a:endParaRPr lang="fr-FR" sz="1800" dirty="0">
              <a:latin typeface="Arial"/>
              <a:cs typeface="Arial"/>
            </a:endParaRPr>
          </a:p>
          <a:p>
            <a:pPr marL="511809">
              <a:lnSpc>
                <a:spcPct val="100000"/>
              </a:lnSpc>
              <a:spcBef>
                <a:spcPts val="330"/>
              </a:spcBef>
            </a:pPr>
            <a:r>
              <a:rPr lang="fr-FR" sz="1600" spc="15" dirty="0">
                <a:latin typeface="Courier New"/>
                <a:cs typeface="Courier New"/>
              </a:rPr>
              <a:t>val </a:t>
            </a:r>
            <a:r>
              <a:rPr lang="fr-FR" sz="1600" spc="10" dirty="0" err="1">
                <a:latin typeface="Courier New"/>
                <a:cs typeface="Courier New"/>
              </a:rPr>
              <a:t>distData</a:t>
            </a:r>
            <a:r>
              <a:rPr lang="fr-FR" sz="1600" spc="10" dirty="0">
                <a:latin typeface="Courier New"/>
                <a:cs typeface="Courier New"/>
              </a:rPr>
              <a:t> </a:t>
            </a:r>
            <a:r>
              <a:rPr lang="fr-FR" sz="1600" spc="20" dirty="0">
                <a:latin typeface="Courier New"/>
                <a:cs typeface="Courier New"/>
              </a:rPr>
              <a:t>= </a:t>
            </a:r>
            <a:r>
              <a:rPr lang="fr-FR" sz="1600" spc="10" dirty="0" err="1">
                <a:latin typeface="Courier New"/>
                <a:cs typeface="Courier New"/>
              </a:rPr>
              <a:t>sc.parallelize</a:t>
            </a:r>
            <a:r>
              <a:rPr lang="fr-FR" sz="1600" spc="10" dirty="0">
                <a:latin typeface="Courier New"/>
                <a:cs typeface="Courier New"/>
              </a:rPr>
              <a:t>(data)</a:t>
            </a:r>
            <a:endParaRPr lang="fr-FR" sz="1600" dirty="0">
              <a:latin typeface="Courier New"/>
              <a:cs typeface="Courier New"/>
            </a:endParaRPr>
          </a:p>
          <a:p>
            <a:pPr marL="163195" indent="-139700">
              <a:spcBef>
                <a:spcPts val="575"/>
              </a:spcBef>
              <a:tabLst>
                <a:tab pos="163830" algn="l"/>
              </a:tabLst>
            </a:pPr>
            <a:r>
              <a:rPr lang="fr-FR" sz="1800" spc="5" dirty="0" err="1">
                <a:latin typeface="Arial"/>
                <a:cs typeface="Arial"/>
              </a:rPr>
              <a:t>Perform</a:t>
            </a:r>
            <a:r>
              <a:rPr lang="fr-FR" sz="1800" spc="5" dirty="0">
                <a:latin typeface="Arial"/>
                <a:cs typeface="Arial"/>
              </a:rPr>
              <a:t> </a:t>
            </a:r>
            <a:r>
              <a:rPr lang="fr-FR" sz="1800" spc="5" dirty="0" err="1">
                <a:latin typeface="Arial"/>
                <a:cs typeface="Arial"/>
              </a:rPr>
              <a:t>additional</a:t>
            </a:r>
            <a:r>
              <a:rPr lang="fr-FR" sz="1800" spc="5" dirty="0">
                <a:latin typeface="Arial"/>
                <a:cs typeface="Arial"/>
              </a:rPr>
              <a:t> </a:t>
            </a:r>
            <a:r>
              <a:rPr lang="fr-FR" sz="1800" dirty="0">
                <a:latin typeface="Arial"/>
                <a:cs typeface="Arial"/>
              </a:rPr>
              <a:t>transformations </a:t>
            </a:r>
            <a:r>
              <a:rPr lang="fr-FR" sz="1800" spc="5" dirty="0">
                <a:latin typeface="Arial"/>
                <a:cs typeface="Arial"/>
              </a:rPr>
              <a:t>or </a:t>
            </a:r>
            <a:r>
              <a:rPr lang="fr-FR" sz="1800" spc="5" dirty="0" err="1">
                <a:latin typeface="Arial"/>
                <a:cs typeface="Arial"/>
              </a:rPr>
              <a:t>invoke</a:t>
            </a:r>
            <a:r>
              <a:rPr lang="fr-FR" sz="1800" spc="5" dirty="0">
                <a:latin typeface="Arial"/>
                <a:cs typeface="Arial"/>
              </a:rPr>
              <a:t> an action on</a:t>
            </a:r>
            <a:r>
              <a:rPr lang="fr-FR" sz="1800" spc="-175" dirty="0">
                <a:latin typeface="Arial"/>
                <a:cs typeface="Arial"/>
              </a:rPr>
              <a:t> </a:t>
            </a:r>
            <a:r>
              <a:rPr lang="fr-FR" sz="1800" dirty="0" err="1">
                <a:latin typeface="Arial"/>
                <a:cs typeface="Arial"/>
              </a:rPr>
              <a:t>it</a:t>
            </a:r>
            <a:r>
              <a:rPr lang="fr-FR" sz="1800" dirty="0">
                <a:latin typeface="Arial"/>
                <a:cs typeface="Arial"/>
              </a:rPr>
              <a:t>.</a:t>
            </a:r>
          </a:p>
          <a:p>
            <a:pPr marL="511809">
              <a:lnSpc>
                <a:spcPct val="100000"/>
              </a:lnSpc>
              <a:spcBef>
                <a:spcPts val="325"/>
              </a:spcBef>
            </a:pPr>
            <a:r>
              <a:rPr lang="fr-FR" sz="1600" spc="10" dirty="0" err="1">
                <a:latin typeface="Courier New"/>
                <a:cs typeface="Courier New"/>
              </a:rPr>
              <a:t>distData.filter</a:t>
            </a:r>
            <a:r>
              <a:rPr lang="fr-FR" sz="1600" spc="10" dirty="0">
                <a:latin typeface="Courier New"/>
                <a:cs typeface="Courier New"/>
              </a:rPr>
              <a:t>(…)</a:t>
            </a:r>
            <a:endParaRPr lang="fr-FR" sz="1600" dirty="0">
              <a:latin typeface="Courier New"/>
              <a:cs typeface="Courier New"/>
            </a:endParaRPr>
          </a:p>
          <a:p>
            <a:pPr marL="163195" indent="-139700">
              <a:spcBef>
                <a:spcPts val="560"/>
              </a:spcBef>
              <a:tabLst>
                <a:tab pos="163830" algn="l"/>
              </a:tabLst>
            </a:pPr>
            <a:r>
              <a:rPr lang="fr-FR" sz="1800" dirty="0" err="1">
                <a:latin typeface="Arial"/>
                <a:cs typeface="Arial"/>
              </a:rPr>
              <a:t>Alternatively</a:t>
            </a:r>
            <a:r>
              <a:rPr lang="fr-FR" sz="1800" dirty="0">
                <a:latin typeface="Arial"/>
                <a:cs typeface="Arial"/>
              </a:rPr>
              <a:t>, </a:t>
            </a:r>
            <a:r>
              <a:rPr lang="fr-FR" sz="1800" spc="5" dirty="0" err="1">
                <a:latin typeface="Arial"/>
                <a:cs typeface="Arial"/>
              </a:rPr>
              <a:t>create</a:t>
            </a:r>
            <a:r>
              <a:rPr lang="fr-FR" sz="1800" spc="5" dirty="0">
                <a:latin typeface="Arial"/>
                <a:cs typeface="Arial"/>
              </a:rPr>
              <a:t> </a:t>
            </a:r>
            <a:r>
              <a:rPr lang="fr-FR" sz="1800" spc="10" dirty="0">
                <a:latin typeface="Arial"/>
                <a:cs typeface="Arial"/>
              </a:rPr>
              <a:t>an </a:t>
            </a:r>
            <a:r>
              <a:rPr lang="fr-FR" sz="1800" spc="15" dirty="0">
                <a:latin typeface="Arial"/>
                <a:cs typeface="Arial"/>
              </a:rPr>
              <a:t>RDD </a:t>
            </a:r>
            <a:r>
              <a:rPr lang="fr-FR" sz="1800" spc="10" dirty="0" err="1">
                <a:latin typeface="Arial"/>
                <a:cs typeface="Arial"/>
              </a:rPr>
              <a:t>from</a:t>
            </a:r>
            <a:r>
              <a:rPr lang="fr-FR" sz="1800" spc="10" dirty="0">
                <a:latin typeface="Arial"/>
                <a:cs typeface="Arial"/>
              </a:rPr>
              <a:t> an </a:t>
            </a:r>
            <a:r>
              <a:rPr lang="fr-FR" sz="1800" spc="5" dirty="0" err="1">
                <a:latin typeface="Arial"/>
                <a:cs typeface="Arial"/>
              </a:rPr>
              <a:t>external</a:t>
            </a:r>
            <a:r>
              <a:rPr lang="fr-FR" sz="1800" spc="-225" dirty="0">
                <a:latin typeface="Arial"/>
                <a:cs typeface="Arial"/>
              </a:rPr>
              <a:t> </a:t>
            </a:r>
            <a:r>
              <a:rPr lang="fr-FR" sz="1800" spc="5" dirty="0" err="1">
                <a:latin typeface="Arial"/>
                <a:cs typeface="Arial"/>
              </a:rPr>
              <a:t>dataset</a:t>
            </a:r>
            <a:endParaRPr lang="fr-FR" sz="1800" dirty="0">
              <a:latin typeface="Arial"/>
              <a:cs typeface="Arial"/>
            </a:endParaRPr>
          </a:p>
          <a:p>
            <a:pPr marL="541655">
              <a:lnSpc>
                <a:spcPct val="100000"/>
              </a:lnSpc>
              <a:spcBef>
                <a:spcPts val="330"/>
              </a:spcBef>
            </a:pPr>
            <a:r>
              <a:rPr lang="fr-FR" sz="1600" spc="15" dirty="0">
                <a:latin typeface="Courier New"/>
                <a:cs typeface="Courier New"/>
              </a:rPr>
              <a:t>val </a:t>
            </a:r>
            <a:r>
              <a:rPr lang="fr-FR" sz="1600" spc="10" dirty="0" err="1">
                <a:latin typeface="Courier New"/>
                <a:cs typeface="Courier New"/>
              </a:rPr>
              <a:t>readmeFile</a:t>
            </a:r>
            <a:r>
              <a:rPr lang="fr-FR" sz="1600" spc="10" dirty="0">
                <a:latin typeface="Courier New"/>
                <a:cs typeface="Courier New"/>
              </a:rPr>
              <a:t> </a:t>
            </a:r>
            <a:r>
              <a:rPr lang="fr-FR" sz="1600" spc="20" dirty="0">
                <a:latin typeface="Courier New"/>
                <a:cs typeface="Courier New"/>
              </a:rPr>
              <a:t>=</a:t>
            </a:r>
            <a:r>
              <a:rPr lang="fr-FR" sz="1600" spc="25" dirty="0">
                <a:latin typeface="Courier New"/>
                <a:cs typeface="Courier New"/>
              </a:rPr>
              <a:t> </a:t>
            </a:r>
            <a:r>
              <a:rPr lang="fr-FR" sz="1600" spc="10" dirty="0" err="1">
                <a:latin typeface="Courier New"/>
                <a:cs typeface="Courier New"/>
              </a:rPr>
              <a:t>sc.textFile</a:t>
            </a:r>
            <a:r>
              <a:rPr lang="fr-FR" sz="1600" spc="10" dirty="0">
                <a:latin typeface="Courier New"/>
                <a:cs typeface="Courier New"/>
              </a:rPr>
              <a:t>("Readme.md")</a:t>
            </a:r>
            <a:endParaRPr lang="fr-FR" sz="1600" dirty="0">
              <a:latin typeface="Courier New"/>
              <a:cs typeface="Courier New"/>
            </a:endParaRPr>
          </a:p>
          <a:p>
            <a:endParaRPr lang="fr-FR" dirty="0"/>
          </a:p>
        </p:txBody>
      </p:sp>
    </p:spTree>
    <p:extLst>
      <p:ext uri="{BB962C8B-B14F-4D97-AF65-F5344CB8AC3E}">
        <p14:creationId xmlns:p14="http://schemas.microsoft.com/office/powerpoint/2010/main" val="13153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85738">
              <a:lnSpc>
                <a:spcPct val="100000"/>
              </a:lnSpc>
              <a:spcBef>
                <a:spcPts val="1090"/>
              </a:spcBef>
            </a:pPr>
            <a:r>
              <a:rPr lang="en-US" spc="-5" dirty="0">
                <a:latin typeface="Arial"/>
                <a:cs typeface="Arial"/>
              </a:rPr>
              <a:t>Spark's Scala and </a:t>
            </a:r>
            <a:r>
              <a:rPr lang="en-US" spc="-15" dirty="0">
                <a:latin typeface="Arial"/>
                <a:cs typeface="Arial"/>
              </a:rPr>
              <a:t>Python</a:t>
            </a:r>
            <a:r>
              <a:rPr lang="en-US" spc="-10" dirty="0">
                <a:latin typeface="Arial"/>
                <a:cs typeface="Arial"/>
              </a:rPr>
              <a:t> </a:t>
            </a:r>
            <a:r>
              <a:rPr lang="en-US" spc="-5" dirty="0">
                <a:latin typeface="Arial"/>
                <a:cs typeface="Arial"/>
              </a:rPr>
              <a:t>shells</a:t>
            </a:r>
            <a:endParaRPr lang="en-US" dirty="0">
              <a:latin typeface="Arial"/>
              <a:cs typeface="Arial"/>
            </a:endParaRPr>
          </a:p>
        </p:txBody>
      </p:sp>
      <p:sp>
        <p:nvSpPr>
          <p:cNvPr id="3" name="Espace réservé du contenu 2"/>
          <p:cNvSpPr>
            <a:spLocks noGrp="1"/>
          </p:cNvSpPr>
          <p:nvPr>
            <p:ph idx="1"/>
          </p:nvPr>
        </p:nvSpPr>
        <p:spPr>
          <a:xfrm>
            <a:off x="-540568" y="1188720"/>
            <a:ext cx="9505056" cy="5358384"/>
          </a:xfrm>
        </p:spPr>
        <p:txBody>
          <a:bodyPr/>
          <a:lstStyle/>
          <a:p>
            <a:pPr marL="916305" indent="-139700">
              <a:spcBef>
                <a:spcPts val="1315"/>
              </a:spcBef>
              <a:tabLst>
                <a:tab pos="916940" algn="l"/>
              </a:tabLst>
            </a:pPr>
            <a:r>
              <a:rPr lang="en-US" sz="1800" spc="5" dirty="0">
                <a:latin typeface="Arial"/>
                <a:cs typeface="Arial"/>
              </a:rPr>
              <a:t>Spark's </a:t>
            </a:r>
            <a:r>
              <a:rPr lang="en-US" sz="1800" spc="10" dirty="0">
                <a:latin typeface="Arial"/>
                <a:cs typeface="Arial"/>
              </a:rPr>
              <a:t>shells </a:t>
            </a:r>
            <a:r>
              <a:rPr lang="en-US" sz="1800" dirty="0">
                <a:latin typeface="Arial"/>
                <a:cs typeface="Arial"/>
              </a:rPr>
              <a:t>provides </a:t>
            </a:r>
            <a:r>
              <a:rPr lang="en-US" sz="1800" spc="5" dirty="0">
                <a:latin typeface="Arial"/>
                <a:cs typeface="Arial"/>
              </a:rPr>
              <a:t>simple ways </a:t>
            </a:r>
            <a:r>
              <a:rPr lang="en-US" sz="1800" dirty="0">
                <a:latin typeface="Arial"/>
                <a:cs typeface="Arial"/>
              </a:rPr>
              <a:t>to </a:t>
            </a:r>
            <a:r>
              <a:rPr lang="en-US" sz="1800" spc="5" dirty="0">
                <a:latin typeface="Arial"/>
                <a:cs typeface="Arial"/>
              </a:rPr>
              <a:t>learn the APIs and </a:t>
            </a:r>
            <a:r>
              <a:rPr lang="en-US" sz="1800" dirty="0">
                <a:latin typeface="Arial"/>
                <a:cs typeface="Arial"/>
              </a:rPr>
              <a:t>provide</a:t>
            </a:r>
            <a:r>
              <a:rPr lang="en-US" sz="1800" spc="-245" dirty="0">
                <a:latin typeface="Arial"/>
                <a:cs typeface="Arial"/>
              </a:rPr>
              <a:t> </a:t>
            </a:r>
            <a:r>
              <a:rPr lang="en-US" sz="1800" spc="10" dirty="0" smtClean="0">
                <a:latin typeface="Arial"/>
                <a:cs typeface="Arial"/>
              </a:rPr>
              <a:t>a set </a:t>
            </a:r>
            <a:r>
              <a:rPr lang="en-US" sz="1800" spc="5" dirty="0">
                <a:latin typeface="Arial"/>
                <a:cs typeface="Arial"/>
              </a:rPr>
              <a:t>of powerful </a:t>
            </a:r>
            <a:r>
              <a:rPr lang="en-US" sz="1800" dirty="0">
                <a:latin typeface="Arial"/>
                <a:cs typeface="Arial"/>
              </a:rPr>
              <a:t>tools </a:t>
            </a:r>
            <a:r>
              <a:rPr lang="en-US" sz="1800" spc="5" dirty="0">
                <a:latin typeface="Arial"/>
                <a:cs typeface="Arial"/>
              </a:rPr>
              <a:t>to </a:t>
            </a:r>
            <a:r>
              <a:rPr lang="en-US" sz="1800" dirty="0">
                <a:latin typeface="Arial"/>
                <a:cs typeface="Arial"/>
              </a:rPr>
              <a:t>analyze </a:t>
            </a:r>
            <a:r>
              <a:rPr lang="en-US" sz="1800" spc="5" dirty="0">
                <a:latin typeface="Arial"/>
                <a:cs typeface="Arial"/>
              </a:rPr>
              <a:t>data</a:t>
            </a:r>
            <a:r>
              <a:rPr lang="en-US" sz="1800" spc="-120" dirty="0">
                <a:latin typeface="Arial"/>
                <a:cs typeface="Arial"/>
              </a:rPr>
              <a:t> </a:t>
            </a:r>
            <a:r>
              <a:rPr lang="en-US" sz="1800" dirty="0" smtClean="0">
                <a:latin typeface="Arial"/>
                <a:cs typeface="Arial"/>
              </a:rPr>
              <a:t>interactively</a:t>
            </a:r>
          </a:p>
          <a:p>
            <a:pPr marL="916305" indent="-139700">
              <a:spcBef>
                <a:spcPts val="1315"/>
              </a:spcBef>
              <a:tabLst>
                <a:tab pos="916940" algn="l"/>
              </a:tabLst>
            </a:pPr>
            <a:endParaRPr lang="en-US" sz="1800" dirty="0">
              <a:latin typeface="Arial"/>
              <a:cs typeface="Arial"/>
            </a:endParaRPr>
          </a:p>
          <a:p>
            <a:pPr marL="916305" indent="-139700">
              <a:spcBef>
                <a:spcPts val="475"/>
              </a:spcBef>
              <a:tabLst>
                <a:tab pos="916940" algn="l"/>
              </a:tabLst>
            </a:pPr>
            <a:r>
              <a:rPr lang="en-US" sz="1800" spc="10" dirty="0">
                <a:latin typeface="Arial"/>
                <a:cs typeface="Arial"/>
              </a:rPr>
              <a:t>Scala</a:t>
            </a:r>
            <a:r>
              <a:rPr lang="en-US" sz="1800" spc="-35" dirty="0">
                <a:latin typeface="Arial"/>
                <a:cs typeface="Arial"/>
              </a:rPr>
              <a:t> </a:t>
            </a:r>
            <a:r>
              <a:rPr lang="en-US" sz="1800" spc="5" dirty="0">
                <a:latin typeface="Arial"/>
                <a:cs typeface="Arial"/>
              </a:rPr>
              <a:t>shell:</a:t>
            </a:r>
            <a:endParaRPr lang="en-US" sz="1800" dirty="0">
              <a:latin typeface="Arial"/>
              <a:cs typeface="Arial"/>
            </a:endParaRPr>
          </a:p>
          <a:p>
            <a:pPr marL="1052195" lvl="1" indent="-100965">
              <a:spcBef>
                <a:spcPts val="455"/>
              </a:spcBef>
              <a:buSzPct val="81818"/>
              <a:buFont typeface="Wingdings"/>
              <a:buChar char=""/>
              <a:tabLst>
                <a:tab pos="1052830" algn="l"/>
              </a:tabLst>
            </a:pPr>
            <a:r>
              <a:rPr lang="en-US" sz="1800" spc="20" dirty="0">
                <a:latin typeface="Arial"/>
                <a:cs typeface="Arial"/>
              </a:rPr>
              <a:t>Runs on </a:t>
            </a:r>
            <a:r>
              <a:rPr lang="en-US" sz="1800" spc="15" dirty="0">
                <a:latin typeface="Arial"/>
                <a:cs typeface="Arial"/>
              </a:rPr>
              <a:t>the Java </a:t>
            </a:r>
            <a:r>
              <a:rPr lang="en-US" sz="1800" spc="30" dirty="0">
                <a:latin typeface="Arial"/>
                <a:cs typeface="Arial"/>
              </a:rPr>
              <a:t>VM </a:t>
            </a:r>
            <a:r>
              <a:rPr lang="en-US" sz="1800" spc="25" dirty="0">
                <a:latin typeface="Arial"/>
                <a:cs typeface="Arial"/>
              </a:rPr>
              <a:t>&amp; </a:t>
            </a:r>
            <a:r>
              <a:rPr lang="en-US" sz="1800" spc="15" dirty="0">
                <a:latin typeface="Arial"/>
                <a:cs typeface="Arial"/>
              </a:rPr>
              <a:t>provides </a:t>
            </a:r>
            <a:r>
              <a:rPr lang="en-US" sz="1800" spc="20" dirty="0">
                <a:latin typeface="Arial"/>
                <a:cs typeface="Arial"/>
              </a:rPr>
              <a:t>a good way </a:t>
            </a:r>
            <a:r>
              <a:rPr lang="en-US" sz="1800" spc="15" dirty="0">
                <a:latin typeface="Arial"/>
                <a:cs typeface="Arial"/>
              </a:rPr>
              <a:t>to </a:t>
            </a:r>
            <a:r>
              <a:rPr lang="en-US" sz="1800" spc="20" dirty="0">
                <a:latin typeface="Arial"/>
                <a:cs typeface="Arial"/>
              </a:rPr>
              <a:t>use </a:t>
            </a:r>
            <a:r>
              <a:rPr lang="en-US" sz="1800" spc="15" dirty="0">
                <a:latin typeface="Arial"/>
                <a:cs typeface="Arial"/>
              </a:rPr>
              <a:t>existing Java</a:t>
            </a:r>
            <a:r>
              <a:rPr lang="en-US" sz="1800" spc="-10" dirty="0">
                <a:latin typeface="Arial"/>
                <a:cs typeface="Arial"/>
              </a:rPr>
              <a:t> </a:t>
            </a:r>
            <a:r>
              <a:rPr lang="en-US" sz="1800" spc="10" dirty="0">
                <a:latin typeface="Arial"/>
                <a:cs typeface="Arial"/>
              </a:rPr>
              <a:t>libraries</a:t>
            </a:r>
            <a:endParaRPr lang="en-US" sz="1800" dirty="0">
              <a:latin typeface="Arial"/>
              <a:cs typeface="Arial"/>
            </a:endParaRPr>
          </a:p>
          <a:p>
            <a:pPr marL="1052195" lvl="1" indent="-100965">
              <a:spcBef>
                <a:spcPts val="450"/>
              </a:spcBef>
              <a:buSzPct val="81818"/>
              <a:buFont typeface="Wingdings"/>
              <a:buChar char=""/>
              <a:tabLst>
                <a:tab pos="1052830" algn="l"/>
              </a:tabLst>
            </a:pPr>
            <a:r>
              <a:rPr lang="en-US" sz="1800" spc="20" dirty="0">
                <a:latin typeface="Arial"/>
                <a:cs typeface="Arial"/>
              </a:rPr>
              <a:t>To </a:t>
            </a:r>
            <a:r>
              <a:rPr lang="en-US" sz="1800" spc="15" dirty="0">
                <a:latin typeface="Arial"/>
                <a:cs typeface="Arial"/>
              </a:rPr>
              <a:t>launch the </a:t>
            </a:r>
            <a:r>
              <a:rPr lang="en-US" sz="1800" spc="20" dirty="0">
                <a:latin typeface="Arial"/>
                <a:cs typeface="Arial"/>
              </a:rPr>
              <a:t>Scala </a:t>
            </a:r>
            <a:r>
              <a:rPr lang="en-US" sz="1800" spc="15" dirty="0">
                <a:latin typeface="Arial"/>
                <a:cs typeface="Arial"/>
              </a:rPr>
              <a:t>shell:</a:t>
            </a:r>
            <a:r>
              <a:rPr lang="en-US" sz="1800" spc="300" dirty="0">
                <a:latin typeface="Arial"/>
                <a:cs typeface="Arial"/>
              </a:rPr>
              <a:t> </a:t>
            </a:r>
            <a:r>
              <a:rPr lang="en-US" sz="1800" b="1" spc="15" dirty="0">
                <a:latin typeface="Arial"/>
                <a:cs typeface="Arial"/>
              </a:rPr>
              <a:t>./bin/spark-shell</a:t>
            </a:r>
            <a:endParaRPr lang="en-US" sz="1800" b="1" dirty="0">
              <a:latin typeface="Arial"/>
              <a:cs typeface="Arial"/>
            </a:endParaRPr>
          </a:p>
          <a:p>
            <a:pPr marL="1052195" lvl="1" indent="-100965">
              <a:spcBef>
                <a:spcPts val="470"/>
              </a:spcBef>
              <a:buSzPct val="81818"/>
              <a:buFont typeface="Wingdings"/>
              <a:buChar char=""/>
              <a:tabLst>
                <a:tab pos="1052830" algn="l"/>
              </a:tabLst>
            </a:pPr>
            <a:r>
              <a:rPr lang="en-US" sz="1800" spc="20" dirty="0">
                <a:latin typeface="Arial"/>
                <a:cs typeface="Arial"/>
              </a:rPr>
              <a:t>The </a:t>
            </a:r>
            <a:r>
              <a:rPr lang="en-US" sz="1800" spc="15" dirty="0">
                <a:latin typeface="Arial"/>
                <a:cs typeface="Arial"/>
              </a:rPr>
              <a:t>prompt is:</a:t>
            </a:r>
            <a:r>
              <a:rPr lang="en-US" sz="1800" spc="20" dirty="0">
                <a:latin typeface="Arial"/>
                <a:cs typeface="Arial"/>
              </a:rPr>
              <a:t> </a:t>
            </a:r>
            <a:r>
              <a:rPr lang="en-US" sz="1800" b="1" spc="20" dirty="0" err="1">
                <a:latin typeface="Arial"/>
                <a:cs typeface="Arial"/>
              </a:rPr>
              <a:t>scala</a:t>
            </a:r>
            <a:r>
              <a:rPr lang="en-US" sz="1800" b="1" spc="20" dirty="0">
                <a:latin typeface="Arial"/>
                <a:cs typeface="Arial"/>
              </a:rPr>
              <a:t>&gt;</a:t>
            </a:r>
            <a:endParaRPr lang="en-US" sz="1800" b="1" dirty="0">
              <a:latin typeface="Arial"/>
              <a:cs typeface="Arial"/>
            </a:endParaRPr>
          </a:p>
          <a:p>
            <a:pPr marL="1052195" lvl="1" indent="-100965">
              <a:spcBef>
                <a:spcPts val="455"/>
              </a:spcBef>
              <a:buSzPct val="81818"/>
              <a:buFont typeface="Wingdings"/>
              <a:buChar char=""/>
              <a:tabLst>
                <a:tab pos="1052830" algn="l"/>
              </a:tabLst>
            </a:pPr>
            <a:r>
              <a:rPr lang="en-US" sz="1800" spc="20" dirty="0">
                <a:latin typeface="Arial"/>
                <a:cs typeface="Arial"/>
              </a:rPr>
              <a:t>To </a:t>
            </a:r>
            <a:r>
              <a:rPr lang="en-US" sz="1800" spc="15" dirty="0">
                <a:latin typeface="Arial"/>
                <a:cs typeface="Arial"/>
              </a:rPr>
              <a:t>read in </a:t>
            </a:r>
            <a:r>
              <a:rPr lang="en-US" sz="1800" spc="20" dirty="0">
                <a:latin typeface="Arial"/>
                <a:cs typeface="Arial"/>
              </a:rPr>
              <a:t>a </a:t>
            </a:r>
            <a:r>
              <a:rPr lang="en-US" sz="1800" spc="15" dirty="0">
                <a:latin typeface="Arial"/>
                <a:cs typeface="Arial"/>
              </a:rPr>
              <a:t>text file: </a:t>
            </a:r>
            <a:r>
              <a:rPr lang="en-US" sz="1800" b="1" spc="20" dirty="0" err="1">
                <a:latin typeface="Arial"/>
                <a:cs typeface="Arial"/>
              </a:rPr>
              <a:t>scala</a:t>
            </a:r>
            <a:r>
              <a:rPr lang="en-US" sz="1800" b="1" spc="20" dirty="0">
                <a:latin typeface="Arial"/>
                <a:cs typeface="Arial"/>
              </a:rPr>
              <a:t>&gt; </a:t>
            </a:r>
            <a:r>
              <a:rPr lang="en-US" sz="1800" b="1" spc="10" dirty="0" err="1">
                <a:latin typeface="Arial"/>
                <a:cs typeface="Arial"/>
              </a:rPr>
              <a:t>val</a:t>
            </a:r>
            <a:r>
              <a:rPr lang="en-US" sz="1800" b="1" spc="10" dirty="0">
                <a:latin typeface="Arial"/>
                <a:cs typeface="Arial"/>
              </a:rPr>
              <a:t> </a:t>
            </a:r>
            <a:r>
              <a:rPr lang="en-US" sz="1800" b="1" spc="15" dirty="0" err="1">
                <a:latin typeface="Arial"/>
                <a:cs typeface="Arial"/>
              </a:rPr>
              <a:t>textFile</a:t>
            </a:r>
            <a:r>
              <a:rPr lang="en-US" sz="1800" b="1" spc="15" dirty="0">
                <a:latin typeface="Arial"/>
                <a:cs typeface="Arial"/>
              </a:rPr>
              <a:t> </a:t>
            </a:r>
            <a:r>
              <a:rPr lang="en-US" sz="1800" b="1" spc="20" dirty="0">
                <a:latin typeface="Arial"/>
                <a:cs typeface="Arial"/>
              </a:rPr>
              <a:t>=</a:t>
            </a:r>
            <a:r>
              <a:rPr lang="en-US" sz="1800" b="1" spc="-35" dirty="0">
                <a:latin typeface="Arial"/>
                <a:cs typeface="Arial"/>
              </a:rPr>
              <a:t> </a:t>
            </a:r>
            <a:r>
              <a:rPr lang="en-US" sz="1800" b="1" spc="15" dirty="0" err="1">
                <a:latin typeface="Arial"/>
                <a:cs typeface="Arial"/>
              </a:rPr>
              <a:t>sc.textFile</a:t>
            </a:r>
            <a:r>
              <a:rPr lang="en-US" sz="1800" b="1" spc="15" dirty="0">
                <a:latin typeface="Arial"/>
                <a:cs typeface="Arial"/>
              </a:rPr>
              <a:t>("README.md</a:t>
            </a:r>
            <a:r>
              <a:rPr lang="en-US" sz="1800" b="1" spc="15" dirty="0" smtClean="0">
                <a:latin typeface="Arial"/>
                <a:cs typeface="Arial"/>
              </a:rPr>
              <a:t>")</a:t>
            </a:r>
          </a:p>
          <a:p>
            <a:pPr marL="1052195" lvl="1" indent="-100965">
              <a:spcBef>
                <a:spcPts val="455"/>
              </a:spcBef>
              <a:buSzPct val="81818"/>
              <a:buFont typeface="Wingdings"/>
              <a:buChar char=""/>
              <a:tabLst>
                <a:tab pos="1052830" algn="l"/>
              </a:tabLst>
            </a:pPr>
            <a:endParaRPr lang="en-US" sz="1800" b="1" dirty="0" smtClean="0">
              <a:latin typeface="Arial"/>
              <a:cs typeface="Arial"/>
            </a:endParaRPr>
          </a:p>
          <a:p>
            <a:pPr marL="916305" indent="-139700">
              <a:spcBef>
                <a:spcPts val="475"/>
              </a:spcBef>
              <a:tabLst>
                <a:tab pos="916940" algn="l"/>
              </a:tabLst>
            </a:pPr>
            <a:r>
              <a:rPr lang="en-US" sz="1800" spc="5" dirty="0" smtClean="0">
                <a:latin typeface="Arial"/>
                <a:cs typeface="Arial"/>
              </a:rPr>
              <a:t>Python</a:t>
            </a:r>
            <a:r>
              <a:rPr lang="en-US" sz="1800" spc="-20" dirty="0" smtClean="0">
                <a:latin typeface="Arial"/>
                <a:cs typeface="Arial"/>
              </a:rPr>
              <a:t> </a:t>
            </a:r>
            <a:r>
              <a:rPr lang="en-US" sz="1800" spc="5" dirty="0">
                <a:latin typeface="Arial"/>
                <a:cs typeface="Arial"/>
              </a:rPr>
              <a:t>shell:</a:t>
            </a:r>
            <a:endParaRPr lang="en-US" sz="1800" dirty="0">
              <a:latin typeface="Arial"/>
              <a:cs typeface="Arial"/>
            </a:endParaRPr>
          </a:p>
          <a:p>
            <a:pPr marL="1052195" lvl="1" indent="-100965">
              <a:spcBef>
                <a:spcPts val="400"/>
              </a:spcBef>
              <a:buSzPct val="78260"/>
              <a:buFont typeface="Wingdings"/>
              <a:buChar char=""/>
              <a:tabLst>
                <a:tab pos="1052830" algn="l"/>
              </a:tabLst>
            </a:pPr>
            <a:r>
              <a:rPr lang="en-US" sz="1800" spc="-10" dirty="0">
                <a:latin typeface="Arial"/>
                <a:cs typeface="Arial"/>
              </a:rPr>
              <a:t>To </a:t>
            </a:r>
            <a:r>
              <a:rPr lang="en-US" sz="1800" spc="-5" dirty="0">
                <a:latin typeface="Arial"/>
                <a:cs typeface="Arial"/>
              </a:rPr>
              <a:t>launch the Python shell:</a:t>
            </a:r>
            <a:r>
              <a:rPr lang="en-US" sz="1800" spc="10" dirty="0">
                <a:latin typeface="Arial"/>
                <a:cs typeface="Arial"/>
              </a:rPr>
              <a:t> </a:t>
            </a:r>
            <a:r>
              <a:rPr lang="en-US" sz="1800" b="1" spc="-10" dirty="0">
                <a:latin typeface="Arial"/>
                <a:cs typeface="Arial"/>
              </a:rPr>
              <a:t>./bin/</a:t>
            </a:r>
            <a:r>
              <a:rPr lang="en-US" sz="1800" b="1" spc="-10" dirty="0" err="1">
                <a:latin typeface="Arial"/>
                <a:cs typeface="Arial"/>
              </a:rPr>
              <a:t>pyspark</a:t>
            </a:r>
            <a:endParaRPr lang="en-US" sz="1800" b="1" dirty="0">
              <a:latin typeface="Arial"/>
              <a:cs typeface="Arial"/>
            </a:endParaRPr>
          </a:p>
          <a:p>
            <a:pPr marL="1052195" lvl="1" indent="-100965">
              <a:spcBef>
                <a:spcPts val="459"/>
              </a:spcBef>
              <a:buSzPct val="81818"/>
              <a:buFont typeface="Wingdings"/>
              <a:buChar char=""/>
              <a:tabLst>
                <a:tab pos="1052830" algn="l"/>
              </a:tabLst>
            </a:pPr>
            <a:r>
              <a:rPr lang="en-US" sz="1800" spc="20" dirty="0">
                <a:latin typeface="Arial"/>
                <a:cs typeface="Arial"/>
              </a:rPr>
              <a:t>The </a:t>
            </a:r>
            <a:r>
              <a:rPr lang="en-US" sz="1800" spc="15" dirty="0">
                <a:latin typeface="Arial"/>
                <a:cs typeface="Arial"/>
              </a:rPr>
              <a:t>prompt is:</a:t>
            </a:r>
            <a:r>
              <a:rPr lang="en-US" sz="1800" spc="20" dirty="0">
                <a:latin typeface="Arial"/>
                <a:cs typeface="Arial"/>
              </a:rPr>
              <a:t> </a:t>
            </a:r>
            <a:r>
              <a:rPr lang="en-US" sz="1800" b="1" spc="20" dirty="0">
                <a:latin typeface="Arial"/>
                <a:cs typeface="Arial"/>
              </a:rPr>
              <a:t>&gt;&gt;&gt;</a:t>
            </a:r>
            <a:endParaRPr lang="en-US" sz="1800" b="1" dirty="0">
              <a:latin typeface="Arial"/>
              <a:cs typeface="Arial"/>
            </a:endParaRPr>
          </a:p>
          <a:p>
            <a:pPr marL="1052195" lvl="1" indent="-100965">
              <a:spcBef>
                <a:spcPts val="455"/>
              </a:spcBef>
              <a:buSzPct val="81818"/>
              <a:buFont typeface="Wingdings"/>
              <a:buChar char=""/>
              <a:tabLst>
                <a:tab pos="1052830" algn="l"/>
              </a:tabLst>
            </a:pPr>
            <a:r>
              <a:rPr lang="en-US" sz="1800" spc="20" dirty="0">
                <a:latin typeface="Arial"/>
                <a:cs typeface="Arial"/>
              </a:rPr>
              <a:t>To </a:t>
            </a:r>
            <a:r>
              <a:rPr lang="en-US" sz="1800" spc="15" dirty="0">
                <a:latin typeface="Arial"/>
                <a:cs typeface="Arial"/>
              </a:rPr>
              <a:t>read in </a:t>
            </a:r>
            <a:r>
              <a:rPr lang="en-US" sz="1800" spc="20" dirty="0">
                <a:latin typeface="Arial"/>
                <a:cs typeface="Arial"/>
              </a:rPr>
              <a:t>a </a:t>
            </a:r>
            <a:r>
              <a:rPr lang="en-US" sz="1800" spc="15" dirty="0">
                <a:latin typeface="Arial"/>
                <a:cs typeface="Arial"/>
              </a:rPr>
              <a:t>text file: </a:t>
            </a:r>
            <a:r>
              <a:rPr lang="en-US" sz="1800" b="1" spc="20" dirty="0">
                <a:latin typeface="Arial"/>
                <a:cs typeface="Arial"/>
              </a:rPr>
              <a:t>&gt;&gt;&gt; </a:t>
            </a:r>
            <a:r>
              <a:rPr lang="en-US" sz="1800" b="1" spc="15" dirty="0" err="1">
                <a:latin typeface="Arial"/>
                <a:cs typeface="Arial"/>
              </a:rPr>
              <a:t>textFile</a:t>
            </a:r>
            <a:r>
              <a:rPr lang="en-US" sz="1800" b="1" spc="15" dirty="0">
                <a:latin typeface="Arial"/>
                <a:cs typeface="Arial"/>
              </a:rPr>
              <a:t> </a:t>
            </a:r>
            <a:r>
              <a:rPr lang="en-US" sz="1800" b="1" spc="20" dirty="0">
                <a:latin typeface="Arial"/>
                <a:cs typeface="Arial"/>
              </a:rPr>
              <a:t>=</a:t>
            </a:r>
            <a:r>
              <a:rPr lang="en-US" sz="1800" b="1" spc="-35" dirty="0">
                <a:latin typeface="Arial"/>
                <a:cs typeface="Arial"/>
              </a:rPr>
              <a:t> </a:t>
            </a:r>
            <a:r>
              <a:rPr lang="en-US" sz="1800" b="1" spc="15" dirty="0" err="1">
                <a:latin typeface="Arial"/>
                <a:cs typeface="Arial"/>
              </a:rPr>
              <a:t>sc.textFile</a:t>
            </a:r>
            <a:r>
              <a:rPr lang="en-US" sz="1800" b="1" spc="15" dirty="0">
                <a:latin typeface="Arial"/>
                <a:cs typeface="Arial"/>
              </a:rPr>
              <a:t>("README.md")</a:t>
            </a:r>
            <a:endParaRPr lang="en-US" sz="1800" b="1" dirty="0">
              <a:latin typeface="Arial"/>
              <a:cs typeface="Arial"/>
            </a:endParaRPr>
          </a:p>
          <a:p>
            <a:pPr marL="1052195" lvl="1" indent="-100965">
              <a:spcBef>
                <a:spcPts val="415"/>
              </a:spcBef>
              <a:buSzPct val="78260"/>
              <a:buFont typeface="Wingdings"/>
              <a:buChar char=""/>
              <a:tabLst>
                <a:tab pos="1052830" algn="l"/>
              </a:tabLst>
            </a:pPr>
            <a:r>
              <a:rPr lang="en-US" sz="1800" spc="-10" dirty="0">
                <a:latin typeface="Arial"/>
                <a:cs typeface="Arial"/>
              </a:rPr>
              <a:t>Two additional variations: </a:t>
            </a:r>
            <a:r>
              <a:rPr lang="en-US" sz="1800" b="1" spc="-5" dirty="0" err="1">
                <a:latin typeface="Arial"/>
                <a:cs typeface="Arial"/>
              </a:rPr>
              <a:t>IPython</a:t>
            </a:r>
            <a:r>
              <a:rPr lang="en-US" sz="1800" b="1" spc="-5" dirty="0">
                <a:latin typeface="Arial"/>
                <a:cs typeface="Arial"/>
              </a:rPr>
              <a:t> &amp; the </a:t>
            </a:r>
            <a:r>
              <a:rPr lang="en-US" sz="1800" b="1" spc="-10" dirty="0" err="1">
                <a:latin typeface="Arial"/>
                <a:cs typeface="Arial"/>
              </a:rPr>
              <a:t>IPythyon</a:t>
            </a:r>
            <a:r>
              <a:rPr lang="en-US" sz="1800" b="1" spc="80" dirty="0">
                <a:latin typeface="Arial"/>
                <a:cs typeface="Arial"/>
              </a:rPr>
              <a:t> </a:t>
            </a:r>
            <a:r>
              <a:rPr lang="en-US" sz="1800" b="1" spc="-10" dirty="0">
                <a:latin typeface="Arial"/>
                <a:cs typeface="Arial"/>
              </a:rPr>
              <a:t>Notebook</a:t>
            </a:r>
            <a:endParaRPr lang="en-US" sz="1800" b="1" dirty="0">
              <a:latin typeface="Arial"/>
              <a:cs typeface="Arial"/>
            </a:endParaRPr>
          </a:p>
          <a:p>
            <a:pPr marL="916305" indent="-139700">
              <a:spcBef>
                <a:spcPts val="470"/>
              </a:spcBef>
              <a:tabLst>
                <a:tab pos="916940" algn="l"/>
              </a:tabLst>
            </a:pPr>
            <a:r>
              <a:rPr lang="en-US" sz="1800" spc="10" dirty="0">
                <a:latin typeface="Arial"/>
                <a:cs typeface="Arial"/>
              </a:rPr>
              <a:t>To </a:t>
            </a:r>
            <a:r>
              <a:rPr lang="en-US" sz="1800" spc="5" dirty="0">
                <a:latin typeface="Arial"/>
                <a:cs typeface="Arial"/>
              </a:rPr>
              <a:t>quit either shell, use: </a:t>
            </a:r>
            <a:r>
              <a:rPr lang="en-US" sz="1800" b="1" spc="5" dirty="0">
                <a:latin typeface="Arial"/>
                <a:cs typeface="Arial"/>
              </a:rPr>
              <a:t>Ctrl-D </a:t>
            </a:r>
            <a:r>
              <a:rPr lang="en-US" sz="1800" b="1" dirty="0">
                <a:latin typeface="Arial"/>
                <a:cs typeface="Arial"/>
              </a:rPr>
              <a:t>(the </a:t>
            </a:r>
            <a:r>
              <a:rPr lang="en-US" sz="1800" b="1" spc="10" dirty="0">
                <a:latin typeface="Arial"/>
                <a:cs typeface="Arial"/>
              </a:rPr>
              <a:t>EOF</a:t>
            </a:r>
            <a:r>
              <a:rPr lang="en-US" sz="1800" b="1" spc="-155" dirty="0">
                <a:latin typeface="Arial"/>
                <a:cs typeface="Arial"/>
              </a:rPr>
              <a:t> </a:t>
            </a:r>
            <a:r>
              <a:rPr lang="en-US" sz="1800" b="1" spc="5" dirty="0">
                <a:latin typeface="Arial"/>
                <a:cs typeface="Arial"/>
              </a:rPr>
              <a:t>character)</a:t>
            </a:r>
            <a:endParaRPr lang="en-US" sz="1800" b="1" dirty="0">
              <a:latin typeface="Arial"/>
              <a:cs typeface="Arial"/>
            </a:endParaRPr>
          </a:p>
          <a:p>
            <a:endParaRPr lang="fr-FR" sz="1800" dirty="0"/>
          </a:p>
        </p:txBody>
      </p:sp>
    </p:spTree>
    <p:extLst>
      <p:ext uri="{BB962C8B-B14F-4D97-AF65-F5344CB8AC3E}">
        <p14:creationId xmlns:p14="http://schemas.microsoft.com/office/powerpoint/2010/main" val="26215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RDD </a:t>
            </a:r>
            <a:r>
              <a:rPr lang="fr-FR" spc="-5" dirty="0">
                <a:latin typeface="Arial"/>
                <a:cs typeface="Arial"/>
              </a:rPr>
              <a:t>basic </a:t>
            </a:r>
            <a:r>
              <a:rPr lang="fr-FR" spc="-5" dirty="0" err="1" smtClean="0">
                <a:latin typeface="Arial"/>
                <a:cs typeface="Arial"/>
              </a:rPr>
              <a:t>operations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fr-FR" sz="1800" spc="5" dirty="0" err="1">
                <a:latin typeface="Arial"/>
                <a:cs typeface="Arial"/>
              </a:rPr>
              <a:t>Loading</a:t>
            </a:r>
            <a:r>
              <a:rPr lang="fr-FR" sz="1800" spc="5" dirty="0">
                <a:latin typeface="Arial"/>
                <a:cs typeface="Arial"/>
              </a:rPr>
              <a:t> </a:t>
            </a:r>
            <a:r>
              <a:rPr lang="fr-FR" sz="1800" spc="10" dirty="0">
                <a:latin typeface="Arial"/>
                <a:cs typeface="Arial"/>
              </a:rPr>
              <a:t>a</a:t>
            </a:r>
            <a:r>
              <a:rPr lang="fr-FR" sz="1800" spc="-55" dirty="0">
                <a:latin typeface="Arial"/>
                <a:cs typeface="Arial"/>
              </a:rPr>
              <a:t> </a:t>
            </a:r>
            <a:r>
              <a:rPr lang="fr-FR" sz="1800" spc="5" dirty="0">
                <a:latin typeface="Arial"/>
                <a:cs typeface="Arial"/>
              </a:rPr>
              <a:t>file</a:t>
            </a:r>
            <a:endParaRPr lang="fr-FR" sz="1800" dirty="0">
              <a:latin typeface="Arial"/>
              <a:cs typeface="Arial"/>
            </a:endParaRPr>
          </a:p>
          <a:p>
            <a:pPr marL="635" indent="0">
              <a:lnSpc>
                <a:spcPct val="100000"/>
              </a:lnSpc>
              <a:spcBef>
                <a:spcPts val="275"/>
              </a:spcBef>
              <a:buNone/>
            </a:pPr>
            <a:r>
              <a:rPr lang="fr-FR" sz="1800" spc="20" dirty="0" smtClean="0">
                <a:latin typeface="Courier New"/>
                <a:cs typeface="Courier New"/>
              </a:rPr>
              <a:t>	val </a:t>
            </a:r>
            <a:r>
              <a:rPr lang="fr-FR" sz="1800" spc="20" dirty="0" err="1">
                <a:latin typeface="Courier New"/>
                <a:cs typeface="Courier New"/>
              </a:rPr>
              <a:t>lines</a:t>
            </a:r>
            <a:r>
              <a:rPr lang="fr-FR" sz="1800" spc="20" dirty="0">
                <a:latin typeface="Courier New"/>
                <a:cs typeface="Courier New"/>
              </a:rPr>
              <a:t> =</a:t>
            </a:r>
            <a:r>
              <a:rPr lang="fr-FR" sz="1800" spc="25" dirty="0">
                <a:latin typeface="Courier New"/>
                <a:cs typeface="Courier New"/>
              </a:rPr>
              <a:t> </a:t>
            </a:r>
            <a:r>
              <a:rPr lang="fr-FR" sz="1800" spc="20" dirty="0" err="1">
                <a:latin typeface="Courier New"/>
                <a:cs typeface="Courier New"/>
              </a:rPr>
              <a:t>sc.textFile</a:t>
            </a:r>
            <a:r>
              <a:rPr lang="fr-FR" sz="1800" spc="20" dirty="0">
                <a:latin typeface="Courier New"/>
                <a:cs typeface="Courier New"/>
              </a:rPr>
              <a:t>("</a:t>
            </a:r>
            <a:r>
              <a:rPr lang="fr-FR" sz="1800" spc="20" dirty="0" err="1">
                <a:latin typeface="Courier New"/>
                <a:cs typeface="Courier New"/>
              </a:rPr>
              <a:t>hdfs</a:t>
            </a:r>
            <a:r>
              <a:rPr lang="fr-FR" sz="1800" spc="20" dirty="0">
                <a:latin typeface="Courier New"/>
                <a:cs typeface="Courier New"/>
              </a:rPr>
              <a:t>://data.txt")</a:t>
            </a:r>
            <a:endParaRPr lang="fr-FR" sz="1800" dirty="0">
              <a:latin typeface="Courier New"/>
              <a:cs typeface="Courier New"/>
            </a:endParaRPr>
          </a:p>
          <a:p>
            <a:pPr marL="163195" indent="-139700">
              <a:spcBef>
                <a:spcPts val="555"/>
              </a:spcBef>
              <a:tabLst>
                <a:tab pos="163830" algn="l"/>
              </a:tabLst>
            </a:pPr>
            <a:r>
              <a:rPr lang="fr-FR" sz="1800" spc="5" dirty="0" err="1">
                <a:latin typeface="Arial"/>
                <a:cs typeface="Arial"/>
              </a:rPr>
              <a:t>Applying</a:t>
            </a:r>
            <a:r>
              <a:rPr lang="fr-FR" sz="1800" spc="-20" dirty="0">
                <a:latin typeface="Arial"/>
                <a:cs typeface="Arial"/>
              </a:rPr>
              <a:t> </a:t>
            </a:r>
            <a:r>
              <a:rPr lang="fr-FR" sz="1800" dirty="0">
                <a:latin typeface="Arial"/>
                <a:cs typeface="Arial"/>
              </a:rPr>
              <a:t>transformation</a:t>
            </a:r>
          </a:p>
          <a:p>
            <a:pPr marL="635" indent="0">
              <a:lnSpc>
                <a:spcPct val="100000"/>
              </a:lnSpc>
              <a:spcBef>
                <a:spcPts val="275"/>
              </a:spcBef>
              <a:buNone/>
            </a:pPr>
            <a:r>
              <a:rPr lang="fr-FR" sz="1800" spc="20" dirty="0" smtClean="0">
                <a:latin typeface="Courier New"/>
                <a:cs typeface="Courier New"/>
              </a:rPr>
              <a:t>	val </a:t>
            </a:r>
            <a:r>
              <a:rPr lang="fr-FR" sz="1800" spc="20" dirty="0" err="1">
                <a:latin typeface="Courier New"/>
                <a:cs typeface="Courier New"/>
              </a:rPr>
              <a:t>lineLengths</a:t>
            </a:r>
            <a:r>
              <a:rPr lang="fr-FR" sz="1800" spc="20" dirty="0">
                <a:latin typeface="Courier New"/>
                <a:cs typeface="Courier New"/>
              </a:rPr>
              <a:t> = </a:t>
            </a:r>
            <a:r>
              <a:rPr lang="fr-FR" sz="1800" spc="20" dirty="0" err="1">
                <a:latin typeface="Courier New"/>
                <a:cs typeface="Courier New"/>
              </a:rPr>
              <a:t>lines.map</a:t>
            </a:r>
            <a:r>
              <a:rPr lang="fr-FR" sz="1800" spc="20" dirty="0">
                <a:latin typeface="Courier New"/>
                <a:cs typeface="Courier New"/>
              </a:rPr>
              <a:t>(s =&gt;</a:t>
            </a:r>
            <a:r>
              <a:rPr lang="fr-FR" sz="1800" spc="25" dirty="0">
                <a:latin typeface="Courier New"/>
                <a:cs typeface="Courier New"/>
              </a:rPr>
              <a:t> </a:t>
            </a:r>
            <a:r>
              <a:rPr lang="fr-FR" sz="1800" spc="20" dirty="0" err="1">
                <a:latin typeface="Courier New"/>
                <a:cs typeface="Courier New"/>
              </a:rPr>
              <a:t>s.length</a:t>
            </a:r>
            <a:r>
              <a:rPr lang="fr-FR" sz="1800" spc="20" dirty="0">
                <a:latin typeface="Courier New"/>
                <a:cs typeface="Courier New"/>
              </a:rPr>
              <a:t>)</a:t>
            </a:r>
            <a:endParaRPr lang="fr-FR" sz="1800" dirty="0">
              <a:latin typeface="Courier New"/>
              <a:cs typeface="Courier New"/>
            </a:endParaRPr>
          </a:p>
          <a:p>
            <a:pPr marL="163195" indent="-139700">
              <a:spcBef>
                <a:spcPts val="535"/>
              </a:spcBef>
              <a:tabLst>
                <a:tab pos="163830" algn="l"/>
              </a:tabLst>
            </a:pPr>
            <a:r>
              <a:rPr lang="fr-FR" sz="1800" spc="5" dirty="0" err="1">
                <a:latin typeface="Arial"/>
                <a:cs typeface="Arial"/>
              </a:rPr>
              <a:t>Invoking</a:t>
            </a:r>
            <a:r>
              <a:rPr lang="fr-FR" sz="1800" spc="-50" dirty="0">
                <a:latin typeface="Arial"/>
                <a:cs typeface="Arial"/>
              </a:rPr>
              <a:t> </a:t>
            </a:r>
            <a:r>
              <a:rPr lang="fr-FR" sz="1800" dirty="0">
                <a:latin typeface="Arial"/>
                <a:cs typeface="Arial"/>
              </a:rPr>
              <a:t>action</a:t>
            </a:r>
          </a:p>
          <a:p>
            <a:pPr marL="635" indent="0">
              <a:lnSpc>
                <a:spcPct val="100000"/>
              </a:lnSpc>
              <a:spcBef>
                <a:spcPts val="275"/>
              </a:spcBef>
              <a:buNone/>
            </a:pPr>
            <a:r>
              <a:rPr lang="fr-FR" sz="1800" spc="20" dirty="0" smtClean="0">
                <a:latin typeface="Courier New"/>
                <a:cs typeface="Courier New"/>
              </a:rPr>
              <a:t>	val </a:t>
            </a:r>
            <a:r>
              <a:rPr lang="fr-FR" sz="1800" spc="20" dirty="0" err="1">
                <a:latin typeface="Courier New"/>
                <a:cs typeface="Courier New"/>
              </a:rPr>
              <a:t>totalLengths</a:t>
            </a:r>
            <a:r>
              <a:rPr lang="fr-FR" sz="1800" spc="20" dirty="0">
                <a:latin typeface="Courier New"/>
                <a:cs typeface="Courier New"/>
              </a:rPr>
              <a:t> = </a:t>
            </a:r>
            <a:r>
              <a:rPr lang="fr-FR" sz="1800" spc="20" dirty="0" err="1">
                <a:latin typeface="Courier New"/>
                <a:cs typeface="Courier New"/>
              </a:rPr>
              <a:t>lineLengths.reduce</a:t>
            </a:r>
            <a:r>
              <a:rPr lang="fr-FR" sz="1800" spc="20" dirty="0">
                <a:latin typeface="Courier New"/>
                <a:cs typeface="Courier New"/>
              </a:rPr>
              <a:t>((</a:t>
            </a:r>
            <a:r>
              <a:rPr lang="fr-FR" sz="1800" spc="20" dirty="0" err="1">
                <a:latin typeface="Courier New"/>
                <a:cs typeface="Courier New"/>
              </a:rPr>
              <a:t>a,b</a:t>
            </a:r>
            <a:r>
              <a:rPr lang="fr-FR" sz="1800" spc="20" dirty="0">
                <a:latin typeface="Courier New"/>
                <a:cs typeface="Courier New"/>
              </a:rPr>
              <a:t>) =&gt; a +</a:t>
            </a:r>
            <a:r>
              <a:rPr lang="fr-FR" sz="1800" spc="110" dirty="0">
                <a:latin typeface="Courier New"/>
                <a:cs typeface="Courier New"/>
              </a:rPr>
              <a:t> </a:t>
            </a:r>
            <a:r>
              <a:rPr lang="fr-FR" sz="1800" spc="20" dirty="0">
                <a:latin typeface="Courier New"/>
                <a:cs typeface="Courier New"/>
              </a:rPr>
              <a:t>b)</a:t>
            </a:r>
            <a:endParaRPr lang="fr-FR" sz="1800" dirty="0">
              <a:latin typeface="Courier New"/>
              <a:cs typeface="Courier New"/>
            </a:endParaRPr>
          </a:p>
          <a:p>
            <a:pPr marL="163195" indent="-139700">
              <a:spcBef>
                <a:spcPts val="505"/>
              </a:spcBef>
              <a:buSzPct val="115384"/>
              <a:buFont typeface="Arial"/>
              <a:buChar char="•"/>
              <a:tabLst>
                <a:tab pos="163830" algn="l"/>
              </a:tabLst>
            </a:pPr>
            <a:r>
              <a:rPr lang="fr-FR" sz="1800" i="1" spc="-20" dirty="0" err="1">
                <a:latin typeface="Arial"/>
                <a:cs typeface="Arial"/>
              </a:rPr>
              <a:t>View</a:t>
            </a:r>
            <a:r>
              <a:rPr lang="fr-FR" sz="1800" i="1" spc="-20" dirty="0">
                <a:latin typeface="Arial"/>
                <a:cs typeface="Arial"/>
              </a:rPr>
              <a:t> the</a:t>
            </a:r>
            <a:r>
              <a:rPr lang="fr-FR" sz="1800" i="1" spc="-55" dirty="0">
                <a:latin typeface="Arial"/>
                <a:cs typeface="Arial"/>
              </a:rPr>
              <a:t> </a:t>
            </a:r>
            <a:r>
              <a:rPr lang="fr-FR" sz="1800" i="1" spc="-25" dirty="0">
                <a:latin typeface="Arial"/>
                <a:cs typeface="Arial"/>
              </a:rPr>
              <a:t>DAG</a:t>
            </a:r>
            <a:endParaRPr lang="fr-FR" sz="1800" dirty="0">
              <a:latin typeface="Arial"/>
              <a:cs typeface="Arial"/>
            </a:endParaRPr>
          </a:p>
          <a:p>
            <a:pPr marL="635" indent="0">
              <a:lnSpc>
                <a:spcPct val="100000"/>
              </a:lnSpc>
              <a:spcBef>
                <a:spcPts val="345"/>
              </a:spcBef>
              <a:buNone/>
            </a:pPr>
            <a:r>
              <a:rPr lang="fr-FR" sz="1800" i="1" spc="-30" dirty="0" smtClean="0">
                <a:latin typeface="Arial"/>
                <a:cs typeface="Arial"/>
              </a:rPr>
              <a:t>	</a:t>
            </a:r>
            <a:r>
              <a:rPr lang="fr-FR" sz="1800" i="1" spc="-30" dirty="0" err="1" smtClean="0">
                <a:latin typeface="Arial"/>
                <a:cs typeface="Arial"/>
              </a:rPr>
              <a:t>lineLengths.toDebugString</a:t>
            </a:r>
            <a:endParaRPr lang="fr-FR" sz="1800" dirty="0">
              <a:latin typeface="Arial"/>
              <a:cs typeface="Arial"/>
            </a:endParaRPr>
          </a:p>
          <a:p>
            <a:endParaRPr lang="fr-FR" sz="1800" dirty="0"/>
          </a:p>
        </p:txBody>
      </p:sp>
      <p:sp>
        <p:nvSpPr>
          <p:cNvPr id="4" name="object 6"/>
          <p:cNvSpPr/>
          <p:nvPr/>
        </p:nvSpPr>
        <p:spPr>
          <a:xfrm>
            <a:off x="1522078" y="4005064"/>
            <a:ext cx="6290282" cy="20234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5315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en-US" spc="-5" dirty="0">
                <a:latin typeface="Arial"/>
                <a:cs typeface="Arial"/>
              </a:rPr>
              <a:t>What happens </a:t>
            </a:r>
            <a:r>
              <a:rPr lang="en-US" dirty="0">
                <a:latin typeface="Arial"/>
                <a:cs typeface="Arial"/>
              </a:rPr>
              <a:t>when </a:t>
            </a:r>
            <a:r>
              <a:rPr lang="en-US" spc="-5" dirty="0">
                <a:latin typeface="Arial"/>
                <a:cs typeface="Arial"/>
              </a:rPr>
              <a:t>an action is executed? </a:t>
            </a:r>
            <a:r>
              <a:rPr lang="en-US" spc="10" dirty="0">
                <a:latin typeface="Arial"/>
                <a:cs typeface="Arial"/>
              </a:rPr>
              <a:t>(1 </a:t>
            </a:r>
            <a:r>
              <a:rPr lang="en-US" spc="-5" dirty="0">
                <a:latin typeface="Arial"/>
                <a:cs typeface="Arial"/>
              </a:rPr>
              <a:t>of</a:t>
            </a:r>
            <a:r>
              <a:rPr lang="en-US" spc="-150" dirty="0">
                <a:latin typeface="Arial"/>
                <a:cs typeface="Arial"/>
              </a:rPr>
              <a:t> </a:t>
            </a:r>
            <a:r>
              <a:rPr lang="en-US" dirty="0">
                <a:latin typeface="Arial"/>
                <a:cs typeface="Arial"/>
              </a:rPr>
              <a:t>8)</a:t>
            </a:r>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486409">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  </a:t>
            </a:r>
            <a:endParaRPr lang="fr-FR" sz="1600" spc="10" dirty="0" smtClean="0">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a:p>
            <a:endParaRPr lang="fr-FR"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195" y="1340768"/>
            <a:ext cx="3094285" cy="1771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743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en-US" spc="-5" dirty="0">
                <a:latin typeface="Arial"/>
                <a:cs typeface="Arial"/>
              </a:rPr>
              <a:t>What happens </a:t>
            </a:r>
            <a:r>
              <a:rPr lang="en-US" dirty="0">
                <a:latin typeface="Arial"/>
                <a:cs typeface="Arial"/>
              </a:rPr>
              <a:t>when </a:t>
            </a:r>
            <a:r>
              <a:rPr lang="en-US" spc="-5" dirty="0">
                <a:latin typeface="Arial"/>
                <a:cs typeface="Arial"/>
              </a:rPr>
              <a:t>an action is executed? </a:t>
            </a:r>
            <a:r>
              <a:rPr lang="en-US" spc="10" dirty="0">
                <a:latin typeface="Arial"/>
                <a:cs typeface="Arial"/>
              </a:rPr>
              <a:t>(2 </a:t>
            </a:r>
            <a:r>
              <a:rPr lang="en-US" spc="-5" dirty="0">
                <a:latin typeface="Arial"/>
                <a:cs typeface="Arial"/>
              </a:rPr>
              <a:t>of</a:t>
            </a:r>
            <a:r>
              <a:rPr lang="en-US" spc="-150" dirty="0">
                <a:latin typeface="Arial"/>
                <a:cs typeface="Arial"/>
              </a:rPr>
              <a:t> </a:t>
            </a:r>
            <a:r>
              <a:rPr lang="en-US" dirty="0">
                <a:latin typeface="Arial"/>
                <a:cs typeface="Arial"/>
              </a:rPr>
              <a:t>8)</a:t>
            </a:r>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b="1" spc="5" dirty="0">
                <a:solidFill>
                  <a:srgbClr val="00B050"/>
                </a:solidFill>
                <a:latin typeface="Arial"/>
                <a:cs typeface="Arial"/>
              </a:rPr>
              <a:t>val </a:t>
            </a:r>
            <a:r>
              <a:rPr lang="fr-FR" sz="1600" b="1" spc="10" dirty="0" err="1">
                <a:solidFill>
                  <a:srgbClr val="00B050"/>
                </a:solidFill>
                <a:latin typeface="Arial"/>
                <a:cs typeface="Arial"/>
              </a:rPr>
              <a:t>logFile</a:t>
            </a:r>
            <a:r>
              <a:rPr lang="fr-FR" sz="1600" b="1" spc="10" dirty="0">
                <a:solidFill>
                  <a:srgbClr val="00B050"/>
                </a:solidFill>
                <a:latin typeface="Arial"/>
                <a:cs typeface="Arial"/>
              </a:rPr>
              <a:t> </a:t>
            </a:r>
            <a:r>
              <a:rPr lang="fr-FR" sz="1600" b="1" spc="20" dirty="0">
                <a:solidFill>
                  <a:srgbClr val="00B050"/>
                </a:solidFill>
                <a:latin typeface="Arial"/>
                <a:cs typeface="Arial"/>
              </a:rPr>
              <a:t>=</a:t>
            </a:r>
            <a:r>
              <a:rPr lang="fr-FR" sz="1600" b="1" spc="60" dirty="0">
                <a:solidFill>
                  <a:srgbClr val="00B050"/>
                </a:solidFill>
                <a:latin typeface="Arial"/>
                <a:cs typeface="Arial"/>
              </a:rPr>
              <a:t> </a:t>
            </a:r>
            <a:r>
              <a:rPr lang="fr-FR" sz="1600" b="1" spc="10" dirty="0" err="1">
                <a:solidFill>
                  <a:srgbClr val="00B050"/>
                </a:solidFill>
                <a:latin typeface="Arial"/>
                <a:cs typeface="Arial"/>
              </a:rPr>
              <a:t>sc.textFile</a:t>
            </a:r>
            <a:r>
              <a:rPr lang="fr-FR" sz="1600" b="1" spc="10" dirty="0">
                <a:solidFill>
                  <a:srgbClr val="00B050"/>
                </a:solidFill>
                <a:latin typeface="Arial"/>
                <a:cs typeface="Arial"/>
              </a:rPr>
              <a:t>("</a:t>
            </a:r>
            <a:r>
              <a:rPr lang="fr-FR" sz="1600" b="1" spc="10" dirty="0" err="1">
                <a:solidFill>
                  <a:srgbClr val="00B050"/>
                </a:solidFill>
                <a:latin typeface="Arial"/>
                <a:cs typeface="Arial"/>
              </a:rPr>
              <a:t>hdfs</a:t>
            </a:r>
            <a:r>
              <a:rPr lang="fr-FR" sz="1600" b="1" spc="10" dirty="0">
                <a:solidFill>
                  <a:srgbClr val="00B050"/>
                </a:solidFill>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486409">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  </a:t>
            </a:r>
            <a:endParaRPr lang="fr-FR" sz="1600" spc="10" dirty="0" smtClean="0">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p:txBody>
      </p:sp>
      <p:sp>
        <p:nvSpPr>
          <p:cNvPr id="13" name="object 7"/>
          <p:cNvSpPr txBox="1"/>
          <p:nvPr/>
        </p:nvSpPr>
        <p:spPr>
          <a:xfrm>
            <a:off x="7079512" y="1412776"/>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14" name="object 8"/>
          <p:cNvSpPr txBox="1"/>
          <p:nvPr/>
        </p:nvSpPr>
        <p:spPr>
          <a:xfrm>
            <a:off x="6126985" y="235847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15" name="object 9"/>
          <p:cNvSpPr txBox="1"/>
          <p:nvPr/>
        </p:nvSpPr>
        <p:spPr>
          <a:xfrm>
            <a:off x="7036368" y="235847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16" name="object 10"/>
          <p:cNvSpPr txBox="1"/>
          <p:nvPr/>
        </p:nvSpPr>
        <p:spPr>
          <a:xfrm>
            <a:off x="7990732" y="235847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890">
              <a:lnSpc>
                <a:spcPct val="100000"/>
              </a:lnSpc>
              <a:spcBef>
                <a:spcPts val="225"/>
              </a:spcBef>
            </a:pPr>
            <a:r>
              <a:rPr sz="1050" spc="15" dirty="0">
                <a:latin typeface="Arial"/>
                <a:cs typeface="Arial"/>
              </a:rPr>
              <a:t>Worker</a:t>
            </a:r>
            <a:endParaRPr sz="1050">
              <a:latin typeface="Arial"/>
              <a:cs typeface="Arial"/>
            </a:endParaRPr>
          </a:p>
        </p:txBody>
      </p:sp>
      <p:sp>
        <p:nvSpPr>
          <p:cNvPr id="17" name="object 11"/>
          <p:cNvSpPr txBox="1"/>
          <p:nvPr/>
        </p:nvSpPr>
        <p:spPr>
          <a:xfrm>
            <a:off x="6343163" y="2600633"/>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6995">
              <a:lnSpc>
                <a:spcPct val="100000"/>
              </a:lnSpc>
              <a:spcBef>
                <a:spcPts val="29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18" name="object 12"/>
          <p:cNvSpPr txBox="1"/>
          <p:nvPr/>
        </p:nvSpPr>
        <p:spPr>
          <a:xfrm>
            <a:off x="8156116" y="2600633"/>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19" name="object 13"/>
          <p:cNvSpPr txBox="1"/>
          <p:nvPr/>
        </p:nvSpPr>
        <p:spPr>
          <a:xfrm>
            <a:off x="7256371" y="2604447"/>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20" name="object 14"/>
          <p:cNvSpPr txBox="1"/>
          <p:nvPr/>
        </p:nvSpPr>
        <p:spPr>
          <a:xfrm>
            <a:off x="6318472" y="3203684"/>
            <a:ext cx="2069952" cy="384721"/>
          </a:xfrm>
          <a:prstGeom prst="rect">
            <a:avLst/>
          </a:prstGeom>
          <a:solidFill>
            <a:srgbClr val="FDFACC"/>
          </a:solidFill>
          <a:ln w="11441">
            <a:solidFill>
              <a:srgbClr val="A8A7A5"/>
            </a:solidFill>
          </a:ln>
        </p:spPr>
        <p:txBody>
          <a:bodyPr vert="horz" wrap="square" lIns="0" tIns="33020" rIns="0" bIns="0" rtlCol="0">
            <a:spAutoFit/>
          </a:bodyPr>
          <a:lstStyle/>
          <a:p>
            <a:pPr marL="635" algn="ctr">
              <a:lnSpc>
                <a:spcPct val="100000"/>
              </a:lnSpc>
              <a:spcBef>
                <a:spcPts val="260"/>
              </a:spcBef>
            </a:pPr>
            <a:r>
              <a:rPr sz="1100" spc="20" dirty="0">
                <a:latin typeface="Verdana"/>
                <a:cs typeface="Verdana"/>
              </a:rPr>
              <a:t>The data </a:t>
            </a:r>
            <a:r>
              <a:rPr sz="1100" spc="5" dirty="0">
                <a:latin typeface="Verdana"/>
                <a:cs typeface="Verdana"/>
              </a:rPr>
              <a:t>is</a:t>
            </a:r>
            <a:r>
              <a:rPr sz="1100" spc="-25" dirty="0">
                <a:latin typeface="Verdana"/>
                <a:cs typeface="Verdana"/>
              </a:rPr>
              <a:t> </a:t>
            </a:r>
            <a:r>
              <a:rPr sz="1100" spc="15" dirty="0">
                <a:latin typeface="Verdana"/>
                <a:cs typeface="Verdana"/>
              </a:rPr>
              <a:t>partitioned</a:t>
            </a:r>
            <a:endParaRPr sz="1100" dirty="0">
              <a:latin typeface="Verdana"/>
              <a:cs typeface="Verdana"/>
            </a:endParaRPr>
          </a:p>
          <a:p>
            <a:pPr algn="ctr">
              <a:lnSpc>
                <a:spcPct val="100000"/>
              </a:lnSpc>
              <a:spcBef>
                <a:spcPts val="50"/>
              </a:spcBef>
            </a:pPr>
            <a:r>
              <a:rPr sz="1100" spc="15" dirty="0">
                <a:latin typeface="Verdana"/>
                <a:cs typeface="Verdana"/>
              </a:rPr>
              <a:t>into different</a:t>
            </a:r>
            <a:r>
              <a:rPr sz="1100" spc="25" dirty="0">
                <a:latin typeface="Verdana"/>
                <a:cs typeface="Verdana"/>
              </a:rPr>
              <a:t> </a:t>
            </a:r>
            <a:r>
              <a:rPr sz="1100" spc="15" dirty="0">
                <a:latin typeface="Verdana"/>
                <a:cs typeface="Verdana"/>
              </a:rPr>
              <a:t>blocks</a:t>
            </a:r>
            <a:endParaRPr sz="1100" dirty="0">
              <a:latin typeface="Verdana"/>
              <a:cs typeface="Verdana"/>
            </a:endParaRPr>
          </a:p>
        </p:txBody>
      </p:sp>
    </p:spTree>
    <p:extLst>
      <p:ext uri="{BB962C8B-B14F-4D97-AF65-F5344CB8AC3E}">
        <p14:creationId xmlns:p14="http://schemas.microsoft.com/office/powerpoint/2010/main" val="379939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a:latin typeface="Arial"/>
                <a:cs typeface="Arial"/>
              </a:rPr>
              <a:t>Unit</a:t>
            </a:r>
            <a:r>
              <a:rPr lang="fr-FR" spc="-10" dirty="0">
                <a:latin typeface="Arial"/>
                <a:cs typeface="Arial"/>
              </a:rPr>
              <a:t> </a:t>
            </a:r>
            <a:r>
              <a:rPr lang="fr-FR" spc="-10" dirty="0" smtClean="0">
                <a:latin typeface="Arial"/>
                <a:cs typeface="Arial"/>
              </a:rPr>
              <a:t>objectives</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Understand the nature and purpose of Apache</a:t>
            </a:r>
            <a:r>
              <a:rPr lang="en-US" sz="1800" spc="-254" dirty="0">
                <a:latin typeface="Arial"/>
                <a:cs typeface="Arial"/>
              </a:rPr>
              <a:t> </a:t>
            </a:r>
            <a:r>
              <a:rPr lang="en-US" sz="1800" spc="5" dirty="0">
                <a:latin typeface="Arial"/>
                <a:cs typeface="Arial"/>
              </a:rPr>
              <a:t>Spark in the </a:t>
            </a:r>
            <a:r>
              <a:rPr lang="en-US" sz="1800" spc="10" dirty="0" smtClean="0">
                <a:latin typeface="Arial"/>
                <a:cs typeface="Arial"/>
              </a:rPr>
              <a:t>Hadoop </a:t>
            </a:r>
            <a:r>
              <a:rPr lang="en-US" sz="1800" spc="5" dirty="0" smtClean="0">
                <a:latin typeface="Arial"/>
                <a:cs typeface="Arial"/>
              </a:rPr>
              <a:t>ecosystem</a:t>
            </a:r>
            <a:endParaRPr lang="en-US" sz="1800" dirty="0">
              <a:latin typeface="Arial"/>
              <a:cs typeface="Arial"/>
            </a:endParaRPr>
          </a:p>
          <a:p>
            <a:pPr marL="163195" marR="308610" indent="-139700">
              <a:lnSpc>
                <a:spcPct val="100899"/>
              </a:lnSpc>
              <a:spcBef>
                <a:spcPts val="464"/>
              </a:spcBef>
              <a:tabLst>
                <a:tab pos="163830" algn="l"/>
              </a:tabLst>
            </a:pPr>
            <a:r>
              <a:rPr lang="en-US" sz="1800" spc="5" dirty="0">
                <a:latin typeface="Arial"/>
                <a:cs typeface="Arial"/>
              </a:rPr>
              <a:t>List and describe the </a:t>
            </a:r>
            <a:r>
              <a:rPr lang="en-US" sz="1800" dirty="0">
                <a:latin typeface="Arial"/>
                <a:cs typeface="Arial"/>
              </a:rPr>
              <a:t>architecture </a:t>
            </a:r>
            <a:r>
              <a:rPr lang="en-US" sz="1800" spc="5" dirty="0">
                <a:latin typeface="Arial"/>
                <a:cs typeface="Arial"/>
              </a:rPr>
              <a:t>and components of the Spark  unified</a:t>
            </a:r>
            <a:r>
              <a:rPr lang="en-US" sz="1800" spc="-50" dirty="0">
                <a:latin typeface="Arial"/>
                <a:cs typeface="Arial"/>
              </a:rPr>
              <a:t> </a:t>
            </a:r>
            <a:r>
              <a:rPr lang="en-US" sz="1800" spc="5" dirty="0">
                <a:latin typeface="Arial"/>
                <a:cs typeface="Arial"/>
              </a:rPr>
              <a:t>stack</a:t>
            </a:r>
            <a:endParaRPr lang="en-US" sz="1800" dirty="0">
              <a:latin typeface="Arial"/>
              <a:cs typeface="Arial"/>
            </a:endParaRPr>
          </a:p>
          <a:p>
            <a:pPr marL="163195" indent="-139700">
              <a:spcBef>
                <a:spcPts val="459"/>
              </a:spcBef>
              <a:tabLst>
                <a:tab pos="163830" algn="l"/>
              </a:tabLst>
            </a:pPr>
            <a:r>
              <a:rPr lang="en-US" sz="1800" spc="5" dirty="0">
                <a:latin typeface="Arial"/>
                <a:cs typeface="Arial"/>
              </a:rPr>
              <a:t>Describe the role of </a:t>
            </a:r>
            <a:r>
              <a:rPr lang="en-US" sz="1800" spc="10" dirty="0">
                <a:latin typeface="Arial"/>
                <a:cs typeface="Arial"/>
              </a:rPr>
              <a:t>a </a:t>
            </a:r>
            <a:r>
              <a:rPr lang="en-US" sz="1800" spc="5" dirty="0">
                <a:latin typeface="Arial"/>
                <a:cs typeface="Arial"/>
              </a:rPr>
              <a:t>Resilient Distributed Dataset</a:t>
            </a:r>
            <a:r>
              <a:rPr lang="en-US" sz="1800" spc="-229" dirty="0">
                <a:latin typeface="Arial"/>
                <a:cs typeface="Arial"/>
              </a:rPr>
              <a:t> </a:t>
            </a:r>
            <a:r>
              <a:rPr lang="en-US" sz="1800" spc="10" dirty="0">
                <a:latin typeface="Arial"/>
                <a:cs typeface="Arial"/>
              </a:rPr>
              <a:t>(RDD)</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Understand the principles of Spark</a:t>
            </a:r>
            <a:r>
              <a:rPr lang="en-US" sz="1800" spc="-160" dirty="0">
                <a:latin typeface="Arial"/>
                <a:cs typeface="Arial"/>
              </a:rPr>
              <a:t> </a:t>
            </a:r>
            <a:r>
              <a:rPr lang="en-US" sz="1800" spc="5" dirty="0">
                <a:latin typeface="Arial"/>
                <a:cs typeface="Arial"/>
              </a:rPr>
              <a:t>programming</a:t>
            </a:r>
            <a:endParaRPr lang="en-US" sz="1800" dirty="0">
              <a:latin typeface="Arial"/>
              <a:cs typeface="Arial"/>
            </a:endParaRPr>
          </a:p>
          <a:p>
            <a:pPr marL="163195" indent="-139700">
              <a:spcBef>
                <a:spcPts val="459"/>
              </a:spcBef>
              <a:tabLst>
                <a:tab pos="163830" algn="l"/>
              </a:tabLst>
            </a:pPr>
            <a:r>
              <a:rPr lang="en-US" sz="1800" spc="5" dirty="0">
                <a:latin typeface="Arial"/>
                <a:cs typeface="Arial"/>
              </a:rPr>
              <a:t>List and describe the Spark</a:t>
            </a:r>
            <a:r>
              <a:rPr lang="en-US" sz="1800" spc="-130" dirty="0">
                <a:latin typeface="Arial"/>
                <a:cs typeface="Arial"/>
              </a:rPr>
              <a:t> </a:t>
            </a:r>
            <a:r>
              <a:rPr lang="en-US" sz="1800" dirty="0">
                <a:latin typeface="Arial"/>
                <a:cs typeface="Arial"/>
              </a:rPr>
              <a:t>libraries</a:t>
            </a:r>
          </a:p>
          <a:p>
            <a:pPr marL="163195" indent="-139700">
              <a:spcBef>
                <a:spcPts val="475"/>
              </a:spcBef>
              <a:tabLst>
                <a:tab pos="163830" algn="l"/>
              </a:tabLst>
            </a:pPr>
            <a:r>
              <a:rPr lang="en-US" sz="1800" spc="5" dirty="0">
                <a:latin typeface="Arial"/>
                <a:cs typeface="Arial"/>
              </a:rPr>
              <a:t>Launch and use Spark's </a:t>
            </a:r>
            <a:r>
              <a:rPr lang="en-US" sz="1800" spc="10" dirty="0">
                <a:latin typeface="Arial"/>
                <a:cs typeface="Arial"/>
              </a:rPr>
              <a:t>Scala </a:t>
            </a:r>
            <a:r>
              <a:rPr lang="en-US" sz="1800" spc="5" dirty="0">
                <a:latin typeface="Arial"/>
                <a:cs typeface="Arial"/>
              </a:rPr>
              <a:t>and Python</a:t>
            </a:r>
            <a:r>
              <a:rPr lang="en-US" sz="1800" spc="-215" dirty="0">
                <a:latin typeface="Arial"/>
                <a:cs typeface="Arial"/>
              </a:rPr>
              <a:t> </a:t>
            </a:r>
            <a:r>
              <a:rPr lang="en-US" sz="1800" spc="10" dirty="0">
                <a:latin typeface="Arial"/>
                <a:cs typeface="Arial"/>
              </a:rPr>
              <a:t>shells</a:t>
            </a:r>
            <a:endParaRPr lang="en-US" sz="1800" dirty="0">
              <a:latin typeface="Arial"/>
              <a:cs typeface="Arial"/>
            </a:endParaRPr>
          </a:p>
          <a:p>
            <a:endParaRPr lang="fr-FR" sz="1800" dirty="0"/>
          </a:p>
        </p:txBody>
      </p:sp>
    </p:spTree>
    <p:extLst>
      <p:ext uri="{BB962C8B-B14F-4D97-AF65-F5344CB8AC3E}">
        <p14:creationId xmlns:p14="http://schemas.microsoft.com/office/powerpoint/2010/main" val="1849547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happens </a:t>
            </a:r>
            <a:r>
              <a:rPr lang="en-US" dirty="0">
                <a:latin typeface="Arial"/>
                <a:cs typeface="Arial"/>
              </a:rPr>
              <a:t>when </a:t>
            </a:r>
            <a:r>
              <a:rPr lang="en-US" spc="-5" dirty="0">
                <a:latin typeface="Arial"/>
                <a:cs typeface="Arial"/>
              </a:rPr>
              <a:t>an action is executed? (3 of</a:t>
            </a:r>
            <a:r>
              <a:rPr lang="en-US" spc="-110" dirty="0">
                <a:latin typeface="Arial"/>
                <a:cs typeface="Arial"/>
              </a:rPr>
              <a:t> </a:t>
            </a:r>
            <a:r>
              <a:rPr lang="en-US" dirty="0">
                <a:latin typeface="Arial"/>
                <a:cs typeface="Arial"/>
              </a:rPr>
              <a:t>8</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b="1" spc="5" dirty="0">
                <a:solidFill>
                  <a:srgbClr val="00B050"/>
                </a:solidFill>
                <a:latin typeface="Arial"/>
                <a:cs typeface="Arial"/>
              </a:rPr>
              <a:t>val </a:t>
            </a:r>
            <a:r>
              <a:rPr lang="fr-FR" sz="1600" b="1" spc="15" dirty="0" err="1">
                <a:solidFill>
                  <a:srgbClr val="00B050"/>
                </a:solidFill>
                <a:latin typeface="Arial"/>
                <a:cs typeface="Arial"/>
              </a:rPr>
              <a:t>errors</a:t>
            </a:r>
            <a:r>
              <a:rPr lang="fr-FR" sz="1600" b="1" spc="15" dirty="0">
                <a:solidFill>
                  <a:srgbClr val="00B050"/>
                </a:solidFill>
                <a:latin typeface="Arial"/>
                <a:cs typeface="Arial"/>
              </a:rPr>
              <a:t> </a:t>
            </a:r>
            <a:r>
              <a:rPr lang="fr-FR" sz="1600" b="1" spc="20" dirty="0">
                <a:solidFill>
                  <a:srgbClr val="00B050"/>
                </a:solidFill>
                <a:latin typeface="Arial"/>
                <a:cs typeface="Arial"/>
              </a:rPr>
              <a:t>=</a:t>
            </a:r>
            <a:r>
              <a:rPr lang="fr-FR" sz="1600" b="1" spc="30" dirty="0">
                <a:solidFill>
                  <a:srgbClr val="00B050"/>
                </a:solidFill>
                <a:latin typeface="Arial"/>
                <a:cs typeface="Arial"/>
              </a:rPr>
              <a:t> </a:t>
            </a:r>
            <a:r>
              <a:rPr lang="fr-FR" sz="1600" b="1" spc="15" dirty="0" err="1">
                <a:solidFill>
                  <a:srgbClr val="00B050"/>
                </a:solidFill>
                <a:latin typeface="Arial"/>
                <a:cs typeface="Arial"/>
              </a:rPr>
              <a:t>logFile.filter</a:t>
            </a:r>
            <a:r>
              <a:rPr lang="fr-FR" sz="1600" b="1" spc="15" dirty="0">
                <a:solidFill>
                  <a:srgbClr val="00B050"/>
                </a:solidFill>
                <a:latin typeface="Arial"/>
                <a:cs typeface="Arial"/>
              </a:rPr>
              <a:t>(_.</a:t>
            </a:r>
            <a:r>
              <a:rPr lang="fr-FR" sz="1600" b="1" spc="15" dirty="0" err="1">
                <a:solidFill>
                  <a:srgbClr val="00B050"/>
                </a:solidFill>
                <a:latin typeface="Arial"/>
                <a:cs typeface="Arial"/>
              </a:rPr>
              <a:t>startsWith</a:t>
            </a:r>
            <a:r>
              <a:rPr lang="fr-FR" sz="1600" b="1" spc="15" dirty="0">
                <a:solidFill>
                  <a:srgbClr val="00B050"/>
                </a:solidFill>
                <a:latin typeface="Arial"/>
                <a:cs typeface="Arial"/>
              </a:rPr>
              <a:t>("ERROR"))</a:t>
            </a:r>
            <a:endParaRPr lang="fr-FR" sz="1600" dirty="0">
              <a:latin typeface="Arial"/>
              <a:cs typeface="Arial"/>
            </a:endParaRPr>
          </a:p>
          <a:p>
            <a:pPr marL="12700">
              <a:lnSpc>
                <a:spcPct val="100000"/>
              </a:lnSpc>
              <a:spcBef>
                <a:spcPts val="350"/>
              </a:spcBef>
            </a:pPr>
            <a:r>
              <a:rPr lang="fr-FR" sz="1600" b="1" spc="5" dirty="0">
                <a:solidFill>
                  <a:srgbClr val="00B050"/>
                </a:solidFill>
                <a:latin typeface="Arial"/>
                <a:cs typeface="Arial"/>
              </a:rPr>
              <a:t>val </a:t>
            </a:r>
            <a:r>
              <a:rPr lang="fr-FR" sz="1600" b="1" spc="15" dirty="0">
                <a:solidFill>
                  <a:srgbClr val="00B050"/>
                </a:solidFill>
                <a:latin typeface="Arial"/>
                <a:cs typeface="Arial"/>
              </a:rPr>
              <a:t>messages </a:t>
            </a:r>
            <a:r>
              <a:rPr lang="fr-FR" sz="1600" b="1" spc="20" dirty="0">
                <a:solidFill>
                  <a:srgbClr val="00B050"/>
                </a:solidFill>
                <a:latin typeface="Arial"/>
                <a:cs typeface="Arial"/>
              </a:rPr>
              <a:t>= </a:t>
            </a:r>
            <a:r>
              <a:rPr lang="fr-FR" sz="1600" b="1" spc="15" dirty="0" err="1">
                <a:solidFill>
                  <a:srgbClr val="00B050"/>
                </a:solidFill>
                <a:latin typeface="Arial"/>
                <a:cs typeface="Arial"/>
              </a:rPr>
              <a:t>errors.map</a:t>
            </a:r>
            <a:r>
              <a:rPr lang="fr-FR" sz="1600" b="1" spc="15" dirty="0">
                <a:solidFill>
                  <a:srgbClr val="00B050"/>
                </a:solidFill>
                <a:latin typeface="Arial"/>
                <a:cs typeface="Arial"/>
              </a:rPr>
              <a:t>(_.split("\t")).</a:t>
            </a:r>
            <a:r>
              <a:rPr lang="fr-FR" sz="1600" b="1" spc="15" dirty="0" err="1">
                <a:solidFill>
                  <a:srgbClr val="00B050"/>
                </a:solidFill>
                <a:latin typeface="Arial"/>
                <a:cs typeface="Arial"/>
              </a:rPr>
              <a:t>map</a:t>
            </a:r>
            <a:r>
              <a:rPr lang="fr-FR" sz="1600" b="1" spc="15" dirty="0">
                <a:solidFill>
                  <a:srgbClr val="00B050"/>
                </a:solidFill>
                <a:latin typeface="Arial"/>
                <a:cs typeface="Arial"/>
              </a:rPr>
              <a:t>(r </a:t>
            </a:r>
            <a:r>
              <a:rPr lang="fr-FR" sz="1600" b="1" spc="20" dirty="0">
                <a:solidFill>
                  <a:srgbClr val="00B050"/>
                </a:solidFill>
                <a:latin typeface="Arial"/>
                <a:cs typeface="Arial"/>
              </a:rPr>
              <a:t>=&gt;</a:t>
            </a:r>
            <a:r>
              <a:rPr lang="fr-FR" sz="1600" b="1" spc="90" dirty="0">
                <a:solidFill>
                  <a:srgbClr val="00B050"/>
                </a:solidFill>
                <a:latin typeface="Arial"/>
                <a:cs typeface="Arial"/>
              </a:rPr>
              <a:t> </a:t>
            </a:r>
            <a:r>
              <a:rPr lang="fr-FR" sz="1600" b="1" spc="10" dirty="0">
                <a:solidFill>
                  <a:srgbClr val="00B050"/>
                </a:solidFill>
                <a:latin typeface="Arial"/>
                <a:cs typeface="Arial"/>
              </a:rPr>
              <a:t>r(1))</a:t>
            </a:r>
            <a:endParaRPr lang="fr-FR" sz="1600" dirty="0">
              <a:latin typeface="Arial"/>
              <a:cs typeface="Arial"/>
            </a:endParaRPr>
          </a:p>
          <a:p>
            <a:pPr marL="12700" marR="1845945">
              <a:lnSpc>
                <a:spcPct val="136600"/>
              </a:lnSpc>
            </a:pPr>
            <a:r>
              <a:rPr lang="fr-FR" sz="1600" spc="10" dirty="0">
                <a:solidFill>
                  <a:srgbClr val="BEBEBE"/>
                </a:solidFill>
                <a:latin typeface="Arial"/>
                <a:cs typeface="Arial"/>
              </a:rPr>
              <a:t>//Cache  </a:t>
            </a:r>
            <a:endParaRPr lang="fr-FR" sz="1600" spc="10" dirty="0" smtClean="0">
              <a:solidFill>
                <a:srgbClr val="BEBEBE"/>
              </a:solidFill>
              <a:latin typeface="Arial"/>
              <a:cs typeface="Arial"/>
            </a:endParaRPr>
          </a:p>
          <a:p>
            <a:pPr marL="12700" marR="1845945">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  </a:t>
            </a:r>
            <a:endParaRPr lang="fr-FR" sz="1600" spc="10" dirty="0" smtClean="0">
              <a:latin typeface="Arial"/>
              <a:cs typeface="Arial"/>
            </a:endParaRPr>
          </a:p>
          <a:p>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a:p>
            <a:endParaRPr lang="fr-FR" sz="1600" dirty="0"/>
          </a:p>
        </p:txBody>
      </p:sp>
      <p:sp>
        <p:nvSpPr>
          <p:cNvPr id="4" name="object 8"/>
          <p:cNvSpPr txBox="1"/>
          <p:nvPr/>
        </p:nvSpPr>
        <p:spPr>
          <a:xfrm>
            <a:off x="6903690" y="1353357"/>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9"/>
          <p:cNvSpPr txBox="1"/>
          <p:nvPr/>
        </p:nvSpPr>
        <p:spPr>
          <a:xfrm>
            <a:off x="5951163" y="2299057"/>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6" name="object 10"/>
          <p:cNvSpPr txBox="1"/>
          <p:nvPr/>
        </p:nvSpPr>
        <p:spPr>
          <a:xfrm>
            <a:off x="6860546" y="2299057"/>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7" name="object 11"/>
          <p:cNvSpPr txBox="1"/>
          <p:nvPr/>
        </p:nvSpPr>
        <p:spPr>
          <a:xfrm>
            <a:off x="7814910" y="2299057"/>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890">
              <a:lnSpc>
                <a:spcPct val="100000"/>
              </a:lnSpc>
              <a:spcBef>
                <a:spcPts val="225"/>
              </a:spcBef>
            </a:pPr>
            <a:r>
              <a:rPr sz="1050" spc="15" dirty="0">
                <a:latin typeface="Arial"/>
                <a:cs typeface="Arial"/>
              </a:rPr>
              <a:t>Worker</a:t>
            </a:r>
            <a:endParaRPr sz="1050">
              <a:latin typeface="Arial"/>
              <a:cs typeface="Arial"/>
            </a:endParaRPr>
          </a:p>
        </p:txBody>
      </p:sp>
      <p:sp>
        <p:nvSpPr>
          <p:cNvPr id="8" name="object 12"/>
          <p:cNvSpPr txBox="1"/>
          <p:nvPr/>
        </p:nvSpPr>
        <p:spPr>
          <a:xfrm>
            <a:off x="6167341" y="2541214"/>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6995">
              <a:lnSpc>
                <a:spcPct val="100000"/>
              </a:lnSpc>
              <a:spcBef>
                <a:spcPts val="29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9" name="object 13"/>
          <p:cNvSpPr txBox="1"/>
          <p:nvPr/>
        </p:nvSpPr>
        <p:spPr>
          <a:xfrm>
            <a:off x="7980294" y="2541214"/>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10" name="object 14"/>
          <p:cNvSpPr txBox="1"/>
          <p:nvPr/>
        </p:nvSpPr>
        <p:spPr>
          <a:xfrm>
            <a:off x="7080549" y="2545028"/>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11" name="object 15"/>
          <p:cNvSpPr/>
          <p:nvPr/>
        </p:nvSpPr>
        <p:spPr>
          <a:xfrm>
            <a:off x="6447486" y="1685891"/>
            <a:ext cx="828675" cy="613410"/>
          </a:xfrm>
          <a:custGeom>
            <a:avLst/>
            <a:gdLst/>
            <a:ahLst/>
            <a:cxnLst/>
            <a:rect l="l" t="t" r="r" b="b"/>
            <a:pathLst>
              <a:path w="828675" h="613410">
                <a:moveTo>
                  <a:pt x="26619" y="555701"/>
                </a:moveTo>
                <a:lnTo>
                  <a:pt x="24320" y="556463"/>
                </a:lnTo>
                <a:lnTo>
                  <a:pt x="23558" y="558457"/>
                </a:lnTo>
                <a:lnTo>
                  <a:pt x="0" y="613219"/>
                </a:lnTo>
                <a:lnTo>
                  <a:pt x="13892" y="611682"/>
                </a:lnTo>
                <a:lnTo>
                  <a:pt x="8407" y="611682"/>
                </a:lnTo>
                <a:lnTo>
                  <a:pt x="3822" y="605586"/>
                </a:lnTo>
                <a:lnTo>
                  <a:pt x="15226" y="597165"/>
                </a:lnTo>
                <a:lnTo>
                  <a:pt x="30594" y="561505"/>
                </a:lnTo>
                <a:lnTo>
                  <a:pt x="31356" y="559523"/>
                </a:lnTo>
                <a:lnTo>
                  <a:pt x="30441" y="557225"/>
                </a:lnTo>
                <a:lnTo>
                  <a:pt x="28600" y="556463"/>
                </a:lnTo>
                <a:lnTo>
                  <a:pt x="26619" y="555701"/>
                </a:lnTo>
                <a:close/>
              </a:path>
              <a:path w="828675" h="613410">
                <a:moveTo>
                  <a:pt x="15226" y="597165"/>
                </a:moveTo>
                <a:lnTo>
                  <a:pt x="3822" y="605586"/>
                </a:lnTo>
                <a:lnTo>
                  <a:pt x="8407" y="611682"/>
                </a:lnTo>
                <a:lnTo>
                  <a:pt x="10471" y="610158"/>
                </a:lnTo>
                <a:lnTo>
                  <a:pt x="9626" y="610158"/>
                </a:lnTo>
                <a:lnTo>
                  <a:pt x="5651" y="604824"/>
                </a:lnTo>
                <a:lnTo>
                  <a:pt x="12236" y="604102"/>
                </a:lnTo>
                <a:lnTo>
                  <a:pt x="15226" y="597165"/>
                </a:lnTo>
                <a:close/>
              </a:path>
              <a:path w="828675" h="613410">
                <a:moveTo>
                  <a:pt x="60579" y="598868"/>
                </a:moveTo>
                <a:lnTo>
                  <a:pt x="58585" y="599020"/>
                </a:lnTo>
                <a:lnTo>
                  <a:pt x="19793" y="603274"/>
                </a:lnTo>
                <a:lnTo>
                  <a:pt x="8407" y="611682"/>
                </a:lnTo>
                <a:lnTo>
                  <a:pt x="13892" y="611682"/>
                </a:lnTo>
                <a:lnTo>
                  <a:pt x="59359" y="606653"/>
                </a:lnTo>
                <a:lnTo>
                  <a:pt x="61493" y="606501"/>
                </a:lnTo>
                <a:lnTo>
                  <a:pt x="63030" y="604520"/>
                </a:lnTo>
                <a:lnTo>
                  <a:pt x="62725" y="602386"/>
                </a:lnTo>
                <a:lnTo>
                  <a:pt x="62572" y="600405"/>
                </a:lnTo>
                <a:lnTo>
                  <a:pt x="60579" y="598868"/>
                </a:lnTo>
                <a:close/>
              </a:path>
              <a:path w="828675" h="613410">
                <a:moveTo>
                  <a:pt x="12236" y="604102"/>
                </a:moveTo>
                <a:lnTo>
                  <a:pt x="5651" y="604824"/>
                </a:lnTo>
                <a:lnTo>
                  <a:pt x="9626" y="610158"/>
                </a:lnTo>
                <a:lnTo>
                  <a:pt x="12236" y="604102"/>
                </a:lnTo>
                <a:close/>
              </a:path>
              <a:path w="828675" h="613410">
                <a:moveTo>
                  <a:pt x="19793" y="603274"/>
                </a:moveTo>
                <a:lnTo>
                  <a:pt x="12236" y="604102"/>
                </a:lnTo>
                <a:lnTo>
                  <a:pt x="9626" y="610158"/>
                </a:lnTo>
                <a:lnTo>
                  <a:pt x="10471" y="610158"/>
                </a:lnTo>
                <a:lnTo>
                  <a:pt x="19793" y="603274"/>
                </a:lnTo>
                <a:close/>
              </a:path>
              <a:path w="828675" h="613410">
                <a:moveTo>
                  <a:pt x="823861" y="0"/>
                </a:moveTo>
                <a:lnTo>
                  <a:pt x="15226" y="597165"/>
                </a:lnTo>
                <a:lnTo>
                  <a:pt x="12236" y="604102"/>
                </a:lnTo>
                <a:lnTo>
                  <a:pt x="19793" y="603274"/>
                </a:lnTo>
                <a:lnTo>
                  <a:pt x="828446" y="6108"/>
                </a:lnTo>
                <a:lnTo>
                  <a:pt x="823861" y="0"/>
                </a:lnTo>
                <a:close/>
              </a:path>
            </a:pathLst>
          </a:custGeom>
          <a:solidFill>
            <a:srgbClr val="000000"/>
          </a:solidFill>
        </p:spPr>
        <p:txBody>
          <a:bodyPr wrap="square" lIns="0" tIns="0" rIns="0" bIns="0" rtlCol="0"/>
          <a:lstStyle/>
          <a:p>
            <a:endParaRPr/>
          </a:p>
        </p:txBody>
      </p:sp>
      <p:sp>
        <p:nvSpPr>
          <p:cNvPr id="12" name="object 16"/>
          <p:cNvSpPr/>
          <p:nvPr/>
        </p:nvSpPr>
        <p:spPr>
          <a:xfrm>
            <a:off x="7242582" y="1688952"/>
            <a:ext cx="62865" cy="610235"/>
          </a:xfrm>
          <a:custGeom>
            <a:avLst/>
            <a:gdLst/>
            <a:ahLst/>
            <a:cxnLst/>
            <a:rect l="l" t="t" r="r" b="b"/>
            <a:pathLst>
              <a:path w="62864" h="610235">
                <a:moveTo>
                  <a:pt x="4279" y="552488"/>
                </a:moveTo>
                <a:lnTo>
                  <a:pt x="2451" y="553554"/>
                </a:lnTo>
                <a:lnTo>
                  <a:pt x="609" y="554469"/>
                </a:lnTo>
                <a:lnTo>
                  <a:pt x="0" y="556920"/>
                </a:lnTo>
                <a:lnTo>
                  <a:pt x="31051" y="610158"/>
                </a:lnTo>
                <a:lnTo>
                  <a:pt x="35527" y="602526"/>
                </a:lnTo>
                <a:lnTo>
                  <a:pt x="27228" y="602526"/>
                </a:lnTo>
                <a:lnTo>
                  <a:pt x="27228" y="588390"/>
                </a:lnTo>
                <a:lnTo>
                  <a:pt x="6578" y="553097"/>
                </a:lnTo>
                <a:lnTo>
                  <a:pt x="4279" y="552488"/>
                </a:lnTo>
                <a:close/>
              </a:path>
              <a:path w="62864" h="610235">
                <a:moveTo>
                  <a:pt x="27228" y="588390"/>
                </a:moveTo>
                <a:lnTo>
                  <a:pt x="27228" y="602526"/>
                </a:lnTo>
                <a:lnTo>
                  <a:pt x="34886" y="602526"/>
                </a:lnTo>
                <a:lnTo>
                  <a:pt x="34886" y="600697"/>
                </a:lnTo>
                <a:lnTo>
                  <a:pt x="27838" y="600697"/>
                </a:lnTo>
                <a:lnTo>
                  <a:pt x="31134" y="595064"/>
                </a:lnTo>
                <a:lnTo>
                  <a:pt x="27228" y="588390"/>
                </a:lnTo>
                <a:close/>
              </a:path>
              <a:path w="62864" h="610235">
                <a:moveTo>
                  <a:pt x="57988" y="552488"/>
                </a:moveTo>
                <a:lnTo>
                  <a:pt x="55689" y="553097"/>
                </a:lnTo>
                <a:lnTo>
                  <a:pt x="34886" y="588650"/>
                </a:lnTo>
                <a:lnTo>
                  <a:pt x="34886" y="602526"/>
                </a:lnTo>
                <a:lnTo>
                  <a:pt x="35527" y="602526"/>
                </a:lnTo>
                <a:lnTo>
                  <a:pt x="62268" y="556920"/>
                </a:lnTo>
                <a:lnTo>
                  <a:pt x="61658" y="554469"/>
                </a:lnTo>
                <a:lnTo>
                  <a:pt x="59817" y="553554"/>
                </a:lnTo>
                <a:lnTo>
                  <a:pt x="57988" y="552488"/>
                </a:lnTo>
                <a:close/>
              </a:path>
              <a:path w="62864" h="610235">
                <a:moveTo>
                  <a:pt x="31134" y="595064"/>
                </a:moveTo>
                <a:lnTo>
                  <a:pt x="27838" y="600697"/>
                </a:lnTo>
                <a:lnTo>
                  <a:pt x="34429" y="600697"/>
                </a:lnTo>
                <a:lnTo>
                  <a:pt x="31134" y="595064"/>
                </a:lnTo>
                <a:close/>
              </a:path>
              <a:path w="62864" h="610235">
                <a:moveTo>
                  <a:pt x="34886" y="588650"/>
                </a:moveTo>
                <a:lnTo>
                  <a:pt x="31134" y="595064"/>
                </a:lnTo>
                <a:lnTo>
                  <a:pt x="34429" y="600697"/>
                </a:lnTo>
                <a:lnTo>
                  <a:pt x="34886" y="600697"/>
                </a:lnTo>
                <a:lnTo>
                  <a:pt x="34886" y="588650"/>
                </a:lnTo>
                <a:close/>
              </a:path>
              <a:path w="62864" h="610235">
                <a:moveTo>
                  <a:pt x="34886" y="0"/>
                </a:moveTo>
                <a:lnTo>
                  <a:pt x="27228" y="0"/>
                </a:lnTo>
                <a:lnTo>
                  <a:pt x="27228" y="588390"/>
                </a:lnTo>
                <a:lnTo>
                  <a:pt x="31134" y="595064"/>
                </a:lnTo>
                <a:lnTo>
                  <a:pt x="34886" y="588650"/>
                </a:lnTo>
                <a:lnTo>
                  <a:pt x="34886" y="0"/>
                </a:lnTo>
                <a:close/>
              </a:path>
            </a:pathLst>
          </a:custGeom>
          <a:solidFill>
            <a:srgbClr val="000000"/>
          </a:solidFill>
        </p:spPr>
        <p:txBody>
          <a:bodyPr wrap="square" lIns="0" tIns="0" rIns="0" bIns="0" rtlCol="0"/>
          <a:lstStyle/>
          <a:p>
            <a:endParaRPr/>
          </a:p>
        </p:txBody>
      </p:sp>
      <p:sp>
        <p:nvSpPr>
          <p:cNvPr id="13" name="object 17"/>
          <p:cNvSpPr/>
          <p:nvPr/>
        </p:nvSpPr>
        <p:spPr>
          <a:xfrm>
            <a:off x="7271348" y="1685891"/>
            <a:ext cx="828675" cy="613410"/>
          </a:xfrm>
          <a:custGeom>
            <a:avLst/>
            <a:gdLst/>
            <a:ahLst/>
            <a:cxnLst/>
            <a:rect l="l" t="t" r="r" b="b"/>
            <a:pathLst>
              <a:path w="828675" h="613410">
                <a:moveTo>
                  <a:pt x="767867" y="598868"/>
                </a:moveTo>
                <a:lnTo>
                  <a:pt x="766025" y="600405"/>
                </a:lnTo>
                <a:lnTo>
                  <a:pt x="765721" y="602386"/>
                </a:lnTo>
                <a:lnTo>
                  <a:pt x="765568" y="604520"/>
                </a:lnTo>
                <a:lnTo>
                  <a:pt x="767105" y="606501"/>
                </a:lnTo>
                <a:lnTo>
                  <a:pt x="769238" y="606653"/>
                </a:lnTo>
                <a:lnTo>
                  <a:pt x="828446" y="613219"/>
                </a:lnTo>
                <a:lnTo>
                  <a:pt x="827789" y="611682"/>
                </a:lnTo>
                <a:lnTo>
                  <a:pt x="820191" y="611682"/>
                </a:lnTo>
                <a:lnTo>
                  <a:pt x="808822" y="603288"/>
                </a:lnTo>
                <a:lnTo>
                  <a:pt x="770001" y="599020"/>
                </a:lnTo>
                <a:lnTo>
                  <a:pt x="767867" y="598868"/>
                </a:lnTo>
                <a:close/>
              </a:path>
              <a:path w="828675" h="613410">
                <a:moveTo>
                  <a:pt x="808822" y="603288"/>
                </a:moveTo>
                <a:lnTo>
                  <a:pt x="820191" y="611682"/>
                </a:lnTo>
                <a:lnTo>
                  <a:pt x="821299" y="610158"/>
                </a:lnTo>
                <a:lnTo>
                  <a:pt x="818807" y="610158"/>
                </a:lnTo>
                <a:lnTo>
                  <a:pt x="816217" y="604101"/>
                </a:lnTo>
                <a:lnTo>
                  <a:pt x="808822" y="603288"/>
                </a:lnTo>
                <a:close/>
              </a:path>
              <a:path w="828675" h="613410">
                <a:moveTo>
                  <a:pt x="801827" y="555701"/>
                </a:moveTo>
                <a:lnTo>
                  <a:pt x="799998" y="556463"/>
                </a:lnTo>
                <a:lnTo>
                  <a:pt x="798004" y="557225"/>
                </a:lnTo>
                <a:lnTo>
                  <a:pt x="797090" y="559523"/>
                </a:lnTo>
                <a:lnTo>
                  <a:pt x="798004" y="561505"/>
                </a:lnTo>
                <a:lnTo>
                  <a:pt x="813266" y="597199"/>
                </a:lnTo>
                <a:lnTo>
                  <a:pt x="824623" y="605586"/>
                </a:lnTo>
                <a:lnTo>
                  <a:pt x="820191" y="611682"/>
                </a:lnTo>
                <a:lnTo>
                  <a:pt x="827789" y="611682"/>
                </a:lnTo>
                <a:lnTo>
                  <a:pt x="805040" y="558457"/>
                </a:lnTo>
                <a:lnTo>
                  <a:pt x="804125" y="556463"/>
                </a:lnTo>
                <a:lnTo>
                  <a:pt x="801827" y="555701"/>
                </a:lnTo>
                <a:close/>
              </a:path>
              <a:path w="828675" h="613410">
                <a:moveTo>
                  <a:pt x="816217" y="604101"/>
                </a:moveTo>
                <a:lnTo>
                  <a:pt x="818807" y="610158"/>
                </a:lnTo>
                <a:lnTo>
                  <a:pt x="822794" y="604824"/>
                </a:lnTo>
                <a:lnTo>
                  <a:pt x="816217" y="604101"/>
                </a:lnTo>
                <a:close/>
              </a:path>
              <a:path w="828675" h="613410">
                <a:moveTo>
                  <a:pt x="813266" y="597199"/>
                </a:moveTo>
                <a:lnTo>
                  <a:pt x="816217" y="604101"/>
                </a:lnTo>
                <a:lnTo>
                  <a:pt x="822794" y="604824"/>
                </a:lnTo>
                <a:lnTo>
                  <a:pt x="818807" y="610158"/>
                </a:lnTo>
                <a:lnTo>
                  <a:pt x="821299" y="610158"/>
                </a:lnTo>
                <a:lnTo>
                  <a:pt x="824623" y="605586"/>
                </a:lnTo>
                <a:lnTo>
                  <a:pt x="813266" y="597199"/>
                </a:lnTo>
                <a:close/>
              </a:path>
              <a:path w="828675" h="613410">
                <a:moveTo>
                  <a:pt x="4584" y="0"/>
                </a:moveTo>
                <a:lnTo>
                  <a:pt x="0" y="6108"/>
                </a:lnTo>
                <a:lnTo>
                  <a:pt x="808822" y="603288"/>
                </a:lnTo>
                <a:lnTo>
                  <a:pt x="816217" y="604101"/>
                </a:lnTo>
                <a:lnTo>
                  <a:pt x="813266" y="597199"/>
                </a:lnTo>
                <a:lnTo>
                  <a:pt x="4584" y="0"/>
                </a:lnTo>
                <a:close/>
              </a:path>
            </a:pathLst>
          </a:custGeom>
          <a:solidFill>
            <a:srgbClr val="000000"/>
          </a:solidFill>
        </p:spPr>
        <p:txBody>
          <a:bodyPr wrap="square" lIns="0" tIns="0" rIns="0" bIns="0" rtlCol="0"/>
          <a:lstStyle/>
          <a:p>
            <a:endParaRPr/>
          </a:p>
        </p:txBody>
      </p:sp>
      <p:sp>
        <p:nvSpPr>
          <p:cNvPr id="14" name="object 18"/>
          <p:cNvSpPr txBox="1"/>
          <p:nvPr/>
        </p:nvSpPr>
        <p:spPr>
          <a:xfrm>
            <a:off x="5951163" y="3097694"/>
            <a:ext cx="2725293" cy="383054"/>
          </a:xfrm>
          <a:prstGeom prst="rect">
            <a:avLst/>
          </a:prstGeom>
          <a:solidFill>
            <a:srgbClr val="FDFACC"/>
          </a:solidFill>
          <a:ln w="11441">
            <a:solidFill>
              <a:srgbClr val="A8A7A5"/>
            </a:solidFill>
          </a:ln>
        </p:spPr>
        <p:txBody>
          <a:bodyPr vert="horz" wrap="square" lIns="0" tIns="27305" rIns="0" bIns="0" rtlCol="0">
            <a:spAutoFit/>
          </a:bodyPr>
          <a:lstStyle/>
          <a:p>
            <a:pPr marL="401320" marR="278765" indent="-116205">
              <a:lnSpc>
                <a:spcPct val="105100"/>
              </a:lnSpc>
              <a:spcBef>
                <a:spcPts val="215"/>
              </a:spcBef>
            </a:pPr>
            <a:r>
              <a:rPr sz="1100" spc="10" dirty="0">
                <a:latin typeface="Verdana"/>
                <a:cs typeface="Verdana"/>
              </a:rPr>
              <a:t>Driver </a:t>
            </a:r>
            <a:r>
              <a:rPr sz="1100" spc="20" dirty="0">
                <a:latin typeface="Verdana"/>
                <a:cs typeface="Verdana"/>
              </a:rPr>
              <a:t>sends the code </a:t>
            </a:r>
            <a:r>
              <a:rPr sz="1100" spc="15" dirty="0">
                <a:latin typeface="Verdana"/>
                <a:cs typeface="Verdana"/>
              </a:rPr>
              <a:t>to </a:t>
            </a:r>
            <a:r>
              <a:rPr sz="1100" spc="20" dirty="0">
                <a:latin typeface="Verdana"/>
                <a:cs typeface="Verdana"/>
              </a:rPr>
              <a:t>be  executed on each</a:t>
            </a:r>
            <a:r>
              <a:rPr sz="1100" spc="-25" dirty="0">
                <a:latin typeface="Verdana"/>
                <a:cs typeface="Verdana"/>
              </a:rPr>
              <a:t> </a:t>
            </a:r>
            <a:r>
              <a:rPr sz="1100" spc="10" dirty="0">
                <a:latin typeface="Verdana"/>
                <a:cs typeface="Verdana"/>
              </a:rPr>
              <a:t>block</a:t>
            </a:r>
            <a:endParaRPr sz="1100" dirty="0">
              <a:latin typeface="Verdana"/>
              <a:cs typeface="Verdana"/>
            </a:endParaRPr>
          </a:p>
        </p:txBody>
      </p:sp>
    </p:spTree>
    <p:extLst>
      <p:ext uri="{BB962C8B-B14F-4D97-AF65-F5344CB8AC3E}">
        <p14:creationId xmlns:p14="http://schemas.microsoft.com/office/powerpoint/2010/main" val="2807255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90"/>
              </a:spcBef>
            </a:pPr>
            <a:r>
              <a:rPr lang="en-US" spc="-5" dirty="0">
                <a:latin typeface="Arial"/>
                <a:cs typeface="Arial"/>
              </a:rPr>
              <a:t>What happens </a:t>
            </a:r>
            <a:r>
              <a:rPr lang="en-US" dirty="0">
                <a:latin typeface="Arial"/>
                <a:cs typeface="Arial"/>
              </a:rPr>
              <a:t>when </a:t>
            </a:r>
            <a:r>
              <a:rPr lang="en-US" spc="-5" dirty="0">
                <a:latin typeface="Arial"/>
                <a:cs typeface="Arial"/>
              </a:rPr>
              <a:t>an action is executed? (4 of</a:t>
            </a:r>
            <a:r>
              <a:rPr lang="en-US" spc="-110" dirty="0">
                <a:latin typeface="Arial"/>
                <a:cs typeface="Arial"/>
              </a:rPr>
              <a:t> </a:t>
            </a:r>
            <a:r>
              <a:rPr lang="en-US" dirty="0">
                <a:latin typeface="Arial"/>
                <a:cs typeface="Arial"/>
              </a:rPr>
              <a:t>8)</a:t>
            </a:r>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486409">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  </a:t>
            </a:r>
            <a:endParaRPr lang="fr-FR" sz="1600" spc="10" dirty="0" smtClean="0">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a:p>
            <a:endParaRPr lang="fr-FR" sz="1600" dirty="0"/>
          </a:p>
        </p:txBody>
      </p:sp>
      <p:sp>
        <p:nvSpPr>
          <p:cNvPr id="4" name="object 7"/>
          <p:cNvSpPr txBox="1"/>
          <p:nvPr/>
        </p:nvSpPr>
        <p:spPr>
          <a:xfrm>
            <a:off x="7242917" y="1271170"/>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8"/>
          <p:cNvSpPr/>
          <p:nvPr/>
        </p:nvSpPr>
        <p:spPr>
          <a:xfrm>
            <a:off x="6290397" y="2216878"/>
            <a:ext cx="716280" cy="485775"/>
          </a:xfrm>
          <a:custGeom>
            <a:avLst/>
            <a:gdLst/>
            <a:ahLst/>
            <a:cxnLst/>
            <a:rect l="l" t="t" r="r" b="b"/>
            <a:pathLst>
              <a:path w="716279" h="485775">
                <a:moveTo>
                  <a:pt x="0" y="485274"/>
                </a:moveTo>
                <a:lnTo>
                  <a:pt x="716203" y="485274"/>
                </a:lnTo>
                <a:lnTo>
                  <a:pt x="716203" y="0"/>
                </a:lnTo>
                <a:lnTo>
                  <a:pt x="0" y="0"/>
                </a:lnTo>
                <a:lnTo>
                  <a:pt x="0" y="485274"/>
                </a:lnTo>
                <a:close/>
              </a:path>
            </a:pathLst>
          </a:custGeom>
          <a:solidFill>
            <a:srgbClr val="FECE00"/>
          </a:solidFill>
        </p:spPr>
        <p:txBody>
          <a:bodyPr wrap="square" lIns="0" tIns="0" rIns="0" bIns="0" rtlCol="0"/>
          <a:lstStyle/>
          <a:p>
            <a:endParaRPr/>
          </a:p>
        </p:txBody>
      </p:sp>
      <p:sp>
        <p:nvSpPr>
          <p:cNvPr id="6" name="object 9"/>
          <p:cNvSpPr/>
          <p:nvPr/>
        </p:nvSpPr>
        <p:spPr>
          <a:xfrm>
            <a:off x="6290390" y="2216870"/>
            <a:ext cx="716280" cy="485775"/>
          </a:xfrm>
          <a:custGeom>
            <a:avLst/>
            <a:gdLst/>
            <a:ahLst/>
            <a:cxnLst/>
            <a:rect l="l" t="t" r="r" b="b"/>
            <a:pathLst>
              <a:path w="716279" h="485775">
                <a:moveTo>
                  <a:pt x="0" y="485274"/>
                </a:moveTo>
                <a:lnTo>
                  <a:pt x="716200" y="485274"/>
                </a:lnTo>
                <a:lnTo>
                  <a:pt x="716200" y="0"/>
                </a:lnTo>
                <a:lnTo>
                  <a:pt x="0" y="0"/>
                </a:lnTo>
                <a:lnTo>
                  <a:pt x="0" y="485274"/>
                </a:lnTo>
                <a:close/>
              </a:path>
            </a:pathLst>
          </a:custGeom>
          <a:ln w="7634">
            <a:solidFill>
              <a:srgbClr val="A25311"/>
            </a:solidFill>
          </a:ln>
        </p:spPr>
        <p:txBody>
          <a:bodyPr wrap="square" lIns="0" tIns="0" rIns="0" bIns="0" rtlCol="0"/>
          <a:lstStyle/>
          <a:p>
            <a:endParaRPr/>
          </a:p>
        </p:txBody>
      </p:sp>
      <p:sp>
        <p:nvSpPr>
          <p:cNvPr id="7" name="object 10"/>
          <p:cNvSpPr txBox="1"/>
          <p:nvPr/>
        </p:nvSpPr>
        <p:spPr>
          <a:xfrm>
            <a:off x="6413241" y="222840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8" name="object 11"/>
          <p:cNvSpPr/>
          <p:nvPr/>
        </p:nvSpPr>
        <p:spPr>
          <a:xfrm>
            <a:off x="7199794" y="2216878"/>
            <a:ext cx="716280" cy="485775"/>
          </a:xfrm>
          <a:custGeom>
            <a:avLst/>
            <a:gdLst/>
            <a:ahLst/>
            <a:cxnLst/>
            <a:rect l="l" t="t" r="r" b="b"/>
            <a:pathLst>
              <a:path w="716279" h="485775">
                <a:moveTo>
                  <a:pt x="0" y="485274"/>
                </a:moveTo>
                <a:lnTo>
                  <a:pt x="716188" y="485274"/>
                </a:lnTo>
                <a:lnTo>
                  <a:pt x="716188" y="0"/>
                </a:lnTo>
                <a:lnTo>
                  <a:pt x="0" y="0"/>
                </a:lnTo>
                <a:lnTo>
                  <a:pt x="0" y="485274"/>
                </a:lnTo>
                <a:close/>
              </a:path>
            </a:pathLst>
          </a:custGeom>
          <a:solidFill>
            <a:srgbClr val="FECE00"/>
          </a:solidFill>
        </p:spPr>
        <p:txBody>
          <a:bodyPr wrap="square" lIns="0" tIns="0" rIns="0" bIns="0" rtlCol="0"/>
          <a:lstStyle/>
          <a:p>
            <a:endParaRPr/>
          </a:p>
        </p:txBody>
      </p:sp>
      <p:sp>
        <p:nvSpPr>
          <p:cNvPr id="9" name="object 12"/>
          <p:cNvSpPr/>
          <p:nvPr/>
        </p:nvSpPr>
        <p:spPr>
          <a:xfrm>
            <a:off x="7199773" y="2216870"/>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0" name="object 13"/>
          <p:cNvSpPr txBox="1"/>
          <p:nvPr/>
        </p:nvSpPr>
        <p:spPr>
          <a:xfrm>
            <a:off x="7322777" y="222840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1" name="object 14"/>
          <p:cNvSpPr/>
          <p:nvPr/>
        </p:nvSpPr>
        <p:spPr>
          <a:xfrm>
            <a:off x="8154148" y="2216878"/>
            <a:ext cx="716280" cy="485775"/>
          </a:xfrm>
          <a:custGeom>
            <a:avLst/>
            <a:gdLst/>
            <a:ahLst/>
            <a:cxnLst/>
            <a:rect l="l" t="t" r="r" b="b"/>
            <a:pathLst>
              <a:path w="716279" h="485775">
                <a:moveTo>
                  <a:pt x="0" y="485274"/>
                </a:moveTo>
                <a:lnTo>
                  <a:pt x="716187" y="485274"/>
                </a:lnTo>
                <a:lnTo>
                  <a:pt x="716187" y="0"/>
                </a:lnTo>
                <a:lnTo>
                  <a:pt x="0" y="0"/>
                </a:lnTo>
                <a:lnTo>
                  <a:pt x="0" y="485274"/>
                </a:lnTo>
                <a:close/>
              </a:path>
            </a:pathLst>
          </a:custGeom>
          <a:solidFill>
            <a:srgbClr val="FECE00"/>
          </a:solidFill>
        </p:spPr>
        <p:txBody>
          <a:bodyPr wrap="square" lIns="0" tIns="0" rIns="0" bIns="0" rtlCol="0"/>
          <a:lstStyle/>
          <a:p>
            <a:endParaRPr/>
          </a:p>
        </p:txBody>
      </p:sp>
      <p:sp>
        <p:nvSpPr>
          <p:cNvPr id="12" name="object 15"/>
          <p:cNvSpPr/>
          <p:nvPr/>
        </p:nvSpPr>
        <p:spPr>
          <a:xfrm>
            <a:off x="8154137" y="2216870"/>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3" name="object 16"/>
          <p:cNvSpPr txBox="1"/>
          <p:nvPr/>
        </p:nvSpPr>
        <p:spPr>
          <a:xfrm>
            <a:off x="8277446" y="222840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4" name="object 17"/>
          <p:cNvSpPr/>
          <p:nvPr/>
        </p:nvSpPr>
        <p:spPr>
          <a:xfrm>
            <a:off x="6506577" y="2459028"/>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5" name="object 18"/>
          <p:cNvSpPr txBox="1"/>
          <p:nvPr/>
        </p:nvSpPr>
        <p:spPr>
          <a:xfrm>
            <a:off x="6506568" y="2459027"/>
            <a:ext cx="422909" cy="167005"/>
          </a:xfrm>
          <a:prstGeom prst="rect">
            <a:avLst/>
          </a:prstGeom>
          <a:ln w="3815">
            <a:solidFill>
              <a:srgbClr val="000000"/>
            </a:solidFill>
          </a:ln>
        </p:spPr>
        <p:txBody>
          <a:bodyPr vert="horz" wrap="square" lIns="0" tIns="37465" rIns="0" bIns="0" rtlCol="0">
            <a:spAutoFit/>
          </a:bodyPr>
          <a:lstStyle/>
          <a:p>
            <a:pPr marL="86995">
              <a:lnSpc>
                <a:spcPct val="100000"/>
              </a:lnSpc>
              <a:spcBef>
                <a:spcPts val="29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16" name="object 19"/>
          <p:cNvSpPr/>
          <p:nvPr/>
        </p:nvSpPr>
        <p:spPr>
          <a:xfrm>
            <a:off x="8319540" y="2459028"/>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7" name="object 20"/>
          <p:cNvSpPr txBox="1"/>
          <p:nvPr/>
        </p:nvSpPr>
        <p:spPr>
          <a:xfrm>
            <a:off x="8319521" y="2459027"/>
            <a:ext cx="422909" cy="167005"/>
          </a:xfrm>
          <a:prstGeom prst="rect">
            <a:avLst/>
          </a:prstGeom>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18" name="object 21"/>
          <p:cNvSpPr/>
          <p:nvPr/>
        </p:nvSpPr>
        <p:spPr>
          <a:xfrm>
            <a:off x="7419796" y="2462839"/>
            <a:ext cx="422909" cy="167005"/>
          </a:xfrm>
          <a:custGeom>
            <a:avLst/>
            <a:gdLst/>
            <a:ahLst/>
            <a:cxnLst/>
            <a:rect l="l" t="t" r="r" b="b"/>
            <a:pathLst>
              <a:path w="422910" h="167004">
                <a:moveTo>
                  <a:pt x="0" y="166847"/>
                </a:moveTo>
                <a:lnTo>
                  <a:pt x="422640" y="166847"/>
                </a:lnTo>
                <a:lnTo>
                  <a:pt x="422640" y="0"/>
                </a:lnTo>
                <a:lnTo>
                  <a:pt x="0" y="0"/>
                </a:lnTo>
                <a:lnTo>
                  <a:pt x="0" y="166847"/>
                </a:lnTo>
                <a:close/>
              </a:path>
            </a:pathLst>
          </a:custGeom>
          <a:solidFill>
            <a:srgbClr val="FFFFFF"/>
          </a:solidFill>
        </p:spPr>
        <p:txBody>
          <a:bodyPr wrap="square" lIns="0" tIns="0" rIns="0" bIns="0" rtlCol="0"/>
          <a:lstStyle/>
          <a:p>
            <a:endParaRPr/>
          </a:p>
        </p:txBody>
      </p:sp>
      <p:sp>
        <p:nvSpPr>
          <p:cNvPr id="19" name="object 22"/>
          <p:cNvSpPr txBox="1"/>
          <p:nvPr/>
        </p:nvSpPr>
        <p:spPr>
          <a:xfrm>
            <a:off x="7419776" y="2462841"/>
            <a:ext cx="422909" cy="167005"/>
          </a:xfrm>
          <a:prstGeom prst="rect">
            <a:avLst/>
          </a:prstGeom>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20" name="object 23"/>
          <p:cNvSpPr/>
          <p:nvPr/>
        </p:nvSpPr>
        <p:spPr>
          <a:xfrm>
            <a:off x="6146735" y="2529623"/>
            <a:ext cx="609600" cy="393065"/>
          </a:xfrm>
          <a:custGeom>
            <a:avLst/>
            <a:gdLst/>
            <a:ahLst/>
            <a:cxnLst/>
            <a:rect l="l" t="t" r="r" b="b"/>
            <a:pathLst>
              <a:path w="609600" h="393064">
                <a:moveTo>
                  <a:pt x="143662" y="0"/>
                </a:moveTo>
                <a:lnTo>
                  <a:pt x="0" y="0"/>
                </a:lnTo>
                <a:lnTo>
                  <a:pt x="0" y="392518"/>
                </a:lnTo>
                <a:lnTo>
                  <a:pt x="581685" y="392518"/>
                </a:lnTo>
                <a:lnTo>
                  <a:pt x="581685" y="386841"/>
                </a:lnTo>
                <a:lnTo>
                  <a:pt x="11480" y="386841"/>
                </a:lnTo>
                <a:lnTo>
                  <a:pt x="5816" y="381050"/>
                </a:lnTo>
                <a:lnTo>
                  <a:pt x="11480" y="381050"/>
                </a:lnTo>
                <a:lnTo>
                  <a:pt x="11480" y="11442"/>
                </a:lnTo>
                <a:lnTo>
                  <a:pt x="5816" y="11442"/>
                </a:lnTo>
                <a:lnTo>
                  <a:pt x="11480" y="5638"/>
                </a:lnTo>
                <a:lnTo>
                  <a:pt x="143662" y="5638"/>
                </a:lnTo>
                <a:lnTo>
                  <a:pt x="143662" y="0"/>
                </a:lnTo>
                <a:close/>
              </a:path>
              <a:path w="609600" h="393064">
                <a:moveTo>
                  <a:pt x="11480" y="381050"/>
                </a:moveTo>
                <a:lnTo>
                  <a:pt x="5816" y="381050"/>
                </a:lnTo>
                <a:lnTo>
                  <a:pt x="11480" y="386841"/>
                </a:lnTo>
                <a:lnTo>
                  <a:pt x="11480" y="381050"/>
                </a:lnTo>
                <a:close/>
              </a:path>
              <a:path w="609600" h="393064">
                <a:moveTo>
                  <a:pt x="570204" y="381050"/>
                </a:moveTo>
                <a:lnTo>
                  <a:pt x="11480" y="381050"/>
                </a:lnTo>
                <a:lnTo>
                  <a:pt x="11480" y="386841"/>
                </a:lnTo>
                <a:lnTo>
                  <a:pt x="570204" y="386841"/>
                </a:lnTo>
                <a:lnTo>
                  <a:pt x="570204" y="381050"/>
                </a:lnTo>
                <a:close/>
              </a:path>
              <a:path w="609600" h="393064">
                <a:moveTo>
                  <a:pt x="575945" y="195210"/>
                </a:moveTo>
                <a:lnTo>
                  <a:pt x="570204" y="205019"/>
                </a:lnTo>
                <a:lnTo>
                  <a:pt x="570204" y="386841"/>
                </a:lnTo>
                <a:lnTo>
                  <a:pt x="575868" y="381050"/>
                </a:lnTo>
                <a:lnTo>
                  <a:pt x="581685" y="381050"/>
                </a:lnTo>
                <a:lnTo>
                  <a:pt x="581685" y="205019"/>
                </a:lnTo>
                <a:lnTo>
                  <a:pt x="575945" y="195210"/>
                </a:lnTo>
                <a:close/>
              </a:path>
              <a:path w="609600" h="393064">
                <a:moveTo>
                  <a:pt x="581685" y="381050"/>
                </a:moveTo>
                <a:lnTo>
                  <a:pt x="575868" y="381050"/>
                </a:lnTo>
                <a:lnTo>
                  <a:pt x="570204" y="386841"/>
                </a:lnTo>
                <a:lnTo>
                  <a:pt x="581685" y="386841"/>
                </a:lnTo>
                <a:lnTo>
                  <a:pt x="581685" y="381050"/>
                </a:lnTo>
                <a:close/>
              </a:path>
              <a:path w="609600" h="393064">
                <a:moveTo>
                  <a:pt x="575868" y="172529"/>
                </a:moveTo>
                <a:lnTo>
                  <a:pt x="544195" y="226669"/>
                </a:lnTo>
                <a:lnTo>
                  <a:pt x="542671" y="229425"/>
                </a:lnTo>
                <a:lnTo>
                  <a:pt x="543585" y="232930"/>
                </a:lnTo>
                <a:lnTo>
                  <a:pt x="546341" y="234454"/>
                </a:lnTo>
                <a:lnTo>
                  <a:pt x="548944" y="236131"/>
                </a:lnTo>
                <a:lnTo>
                  <a:pt x="552462" y="235216"/>
                </a:lnTo>
                <a:lnTo>
                  <a:pt x="554139" y="232473"/>
                </a:lnTo>
                <a:lnTo>
                  <a:pt x="570204" y="205019"/>
                </a:lnTo>
                <a:lnTo>
                  <a:pt x="570204" y="183807"/>
                </a:lnTo>
                <a:lnTo>
                  <a:pt x="582498" y="183807"/>
                </a:lnTo>
                <a:lnTo>
                  <a:pt x="575868" y="172529"/>
                </a:lnTo>
                <a:close/>
              </a:path>
              <a:path w="609600" h="393064">
                <a:moveTo>
                  <a:pt x="582498" y="183807"/>
                </a:moveTo>
                <a:lnTo>
                  <a:pt x="581685" y="183807"/>
                </a:lnTo>
                <a:lnTo>
                  <a:pt x="581685" y="205019"/>
                </a:lnTo>
                <a:lnTo>
                  <a:pt x="597750" y="232473"/>
                </a:lnTo>
                <a:lnTo>
                  <a:pt x="599427" y="235216"/>
                </a:lnTo>
                <a:lnTo>
                  <a:pt x="602792" y="236131"/>
                </a:lnTo>
                <a:lnTo>
                  <a:pt x="605548" y="234454"/>
                </a:lnTo>
                <a:lnTo>
                  <a:pt x="608304" y="232930"/>
                </a:lnTo>
                <a:lnTo>
                  <a:pt x="609219" y="229425"/>
                </a:lnTo>
                <a:lnTo>
                  <a:pt x="607695" y="226669"/>
                </a:lnTo>
                <a:lnTo>
                  <a:pt x="582498" y="183807"/>
                </a:lnTo>
                <a:close/>
              </a:path>
              <a:path w="609600" h="393064">
                <a:moveTo>
                  <a:pt x="581685" y="183807"/>
                </a:moveTo>
                <a:lnTo>
                  <a:pt x="570204" y="183807"/>
                </a:lnTo>
                <a:lnTo>
                  <a:pt x="570204" y="205019"/>
                </a:lnTo>
                <a:lnTo>
                  <a:pt x="575945" y="195210"/>
                </a:lnTo>
                <a:lnTo>
                  <a:pt x="570966" y="186702"/>
                </a:lnTo>
                <a:lnTo>
                  <a:pt x="581685" y="186702"/>
                </a:lnTo>
                <a:lnTo>
                  <a:pt x="581685" y="183807"/>
                </a:lnTo>
                <a:close/>
              </a:path>
              <a:path w="609600" h="393064">
                <a:moveTo>
                  <a:pt x="581685" y="186702"/>
                </a:moveTo>
                <a:lnTo>
                  <a:pt x="580923" y="186702"/>
                </a:lnTo>
                <a:lnTo>
                  <a:pt x="575945" y="195210"/>
                </a:lnTo>
                <a:lnTo>
                  <a:pt x="581685" y="205019"/>
                </a:lnTo>
                <a:lnTo>
                  <a:pt x="581685" y="186702"/>
                </a:lnTo>
                <a:close/>
              </a:path>
              <a:path w="609600" h="393064">
                <a:moveTo>
                  <a:pt x="580923" y="186702"/>
                </a:moveTo>
                <a:lnTo>
                  <a:pt x="570966" y="186702"/>
                </a:lnTo>
                <a:lnTo>
                  <a:pt x="575945" y="195210"/>
                </a:lnTo>
                <a:lnTo>
                  <a:pt x="580923" y="186702"/>
                </a:lnTo>
                <a:close/>
              </a:path>
              <a:path w="609600" h="393064">
                <a:moveTo>
                  <a:pt x="11480" y="5638"/>
                </a:moveTo>
                <a:lnTo>
                  <a:pt x="5816" y="11442"/>
                </a:lnTo>
                <a:lnTo>
                  <a:pt x="11480" y="11442"/>
                </a:lnTo>
                <a:lnTo>
                  <a:pt x="11480" y="5638"/>
                </a:lnTo>
                <a:close/>
              </a:path>
              <a:path w="609600" h="393064">
                <a:moveTo>
                  <a:pt x="143662" y="5638"/>
                </a:moveTo>
                <a:lnTo>
                  <a:pt x="11480" y="5638"/>
                </a:lnTo>
                <a:lnTo>
                  <a:pt x="11480" y="11442"/>
                </a:lnTo>
                <a:lnTo>
                  <a:pt x="143662" y="11442"/>
                </a:lnTo>
                <a:lnTo>
                  <a:pt x="143662" y="5638"/>
                </a:lnTo>
                <a:close/>
              </a:path>
            </a:pathLst>
          </a:custGeom>
          <a:solidFill>
            <a:srgbClr val="00649D"/>
          </a:solidFill>
        </p:spPr>
        <p:txBody>
          <a:bodyPr wrap="square" lIns="0" tIns="0" rIns="0" bIns="0" rtlCol="0"/>
          <a:lstStyle/>
          <a:p>
            <a:endParaRPr/>
          </a:p>
        </p:txBody>
      </p:sp>
      <p:sp>
        <p:nvSpPr>
          <p:cNvPr id="21" name="object 24"/>
          <p:cNvSpPr/>
          <p:nvPr/>
        </p:nvSpPr>
        <p:spPr>
          <a:xfrm>
            <a:off x="7056436" y="2538170"/>
            <a:ext cx="608330" cy="393065"/>
          </a:xfrm>
          <a:custGeom>
            <a:avLst/>
            <a:gdLst/>
            <a:ahLst/>
            <a:cxnLst/>
            <a:rect l="l" t="t" r="r" b="b"/>
            <a:pathLst>
              <a:path w="608329" h="393064">
                <a:moveTo>
                  <a:pt x="143357" y="0"/>
                </a:moveTo>
                <a:lnTo>
                  <a:pt x="0" y="0"/>
                </a:lnTo>
                <a:lnTo>
                  <a:pt x="0" y="392544"/>
                </a:lnTo>
                <a:lnTo>
                  <a:pt x="580301" y="392544"/>
                </a:lnTo>
                <a:lnTo>
                  <a:pt x="580301" y="386816"/>
                </a:lnTo>
                <a:lnTo>
                  <a:pt x="11468" y="386816"/>
                </a:lnTo>
                <a:lnTo>
                  <a:pt x="5816" y="381101"/>
                </a:lnTo>
                <a:lnTo>
                  <a:pt x="11468" y="381101"/>
                </a:lnTo>
                <a:lnTo>
                  <a:pt x="11468" y="11442"/>
                </a:lnTo>
                <a:lnTo>
                  <a:pt x="5816" y="11442"/>
                </a:lnTo>
                <a:lnTo>
                  <a:pt x="11468" y="5638"/>
                </a:lnTo>
                <a:lnTo>
                  <a:pt x="143357" y="5638"/>
                </a:lnTo>
                <a:lnTo>
                  <a:pt x="143357" y="0"/>
                </a:lnTo>
                <a:close/>
              </a:path>
              <a:path w="608329" h="393064">
                <a:moveTo>
                  <a:pt x="11468" y="381101"/>
                </a:moveTo>
                <a:lnTo>
                  <a:pt x="5816" y="381101"/>
                </a:lnTo>
                <a:lnTo>
                  <a:pt x="11468" y="386816"/>
                </a:lnTo>
                <a:lnTo>
                  <a:pt x="11468" y="381101"/>
                </a:lnTo>
                <a:close/>
              </a:path>
              <a:path w="608329" h="393064">
                <a:moveTo>
                  <a:pt x="568820" y="381101"/>
                </a:moveTo>
                <a:lnTo>
                  <a:pt x="11468" y="381101"/>
                </a:lnTo>
                <a:lnTo>
                  <a:pt x="11468" y="386816"/>
                </a:lnTo>
                <a:lnTo>
                  <a:pt x="568820" y="386816"/>
                </a:lnTo>
                <a:lnTo>
                  <a:pt x="568820" y="381101"/>
                </a:lnTo>
                <a:close/>
              </a:path>
              <a:path w="608329" h="393064">
                <a:moveTo>
                  <a:pt x="574636" y="195059"/>
                </a:moveTo>
                <a:lnTo>
                  <a:pt x="568820" y="205001"/>
                </a:lnTo>
                <a:lnTo>
                  <a:pt x="568820" y="386816"/>
                </a:lnTo>
                <a:lnTo>
                  <a:pt x="574636" y="381101"/>
                </a:lnTo>
                <a:lnTo>
                  <a:pt x="580301" y="381101"/>
                </a:lnTo>
                <a:lnTo>
                  <a:pt x="580301" y="204741"/>
                </a:lnTo>
                <a:lnTo>
                  <a:pt x="574636" y="195059"/>
                </a:lnTo>
                <a:close/>
              </a:path>
              <a:path w="608329" h="393064">
                <a:moveTo>
                  <a:pt x="580301" y="381101"/>
                </a:moveTo>
                <a:lnTo>
                  <a:pt x="574636" y="381101"/>
                </a:lnTo>
                <a:lnTo>
                  <a:pt x="568820" y="386816"/>
                </a:lnTo>
                <a:lnTo>
                  <a:pt x="580301" y="386816"/>
                </a:lnTo>
                <a:lnTo>
                  <a:pt x="580301" y="381101"/>
                </a:lnTo>
                <a:close/>
              </a:path>
              <a:path w="608329" h="393064">
                <a:moveTo>
                  <a:pt x="574636" y="172516"/>
                </a:moveTo>
                <a:lnTo>
                  <a:pt x="542963" y="226669"/>
                </a:lnTo>
                <a:lnTo>
                  <a:pt x="541286" y="229412"/>
                </a:lnTo>
                <a:lnTo>
                  <a:pt x="542201" y="232917"/>
                </a:lnTo>
                <a:lnTo>
                  <a:pt x="544957" y="234607"/>
                </a:lnTo>
                <a:lnTo>
                  <a:pt x="547712" y="236131"/>
                </a:lnTo>
                <a:lnTo>
                  <a:pt x="551230" y="235216"/>
                </a:lnTo>
                <a:lnTo>
                  <a:pt x="552754" y="232460"/>
                </a:lnTo>
                <a:lnTo>
                  <a:pt x="568820" y="205001"/>
                </a:lnTo>
                <a:lnTo>
                  <a:pt x="568820" y="183807"/>
                </a:lnTo>
                <a:lnTo>
                  <a:pt x="581240" y="183807"/>
                </a:lnTo>
                <a:lnTo>
                  <a:pt x="574636" y="172516"/>
                </a:lnTo>
                <a:close/>
              </a:path>
              <a:path w="608329" h="393064">
                <a:moveTo>
                  <a:pt x="581240" y="183807"/>
                </a:moveTo>
                <a:lnTo>
                  <a:pt x="580301" y="183807"/>
                </a:lnTo>
                <a:lnTo>
                  <a:pt x="580301" y="204741"/>
                </a:lnTo>
                <a:lnTo>
                  <a:pt x="596519" y="232460"/>
                </a:lnTo>
                <a:lnTo>
                  <a:pt x="598043" y="235216"/>
                </a:lnTo>
                <a:lnTo>
                  <a:pt x="601560" y="236131"/>
                </a:lnTo>
                <a:lnTo>
                  <a:pt x="604316" y="234607"/>
                </a:lnTo>
                <a:lnTo>
                  <a:pt x="607072" y="232917"/>
                </a:lnTo>
                <a:lnTo>
                  <a:pt x="607987" y="229412"/>
                </a:lnTo>
                <a:lnTo>
                  <a:pt x="606310" y="226669"/>
                </a:lnTo>
                <a:lnTo>
                  <a:pt x="581240" y="183807"/>
                </a:lnTo>
                <a:close/>
              </a:path>
              <a:path w="608329" h="393064">
                <a:moveTo>
                  <a:pt x="580301" y="183807"/>
                </a:moveTo>
                <a:lnTo>
                  <a:pt x="568820" y="183807"/>
                </a:lnTo>
                <a:lnTo>
                  <a:pt x="568820" y="205001"/>
                </a:lnTo>
                <a:lnTo>
                  <a:pt x="574636" y="195059"/>
                </a:lnTo>
                <a:lnTo>
                  <a:pt x="569747" y="186702"/>
                </a:lnTo>
                <a:lnTo>
                  <a:pt x="580301" y="186702"/>
                </a:lnTo>
                <a:lnTo>
                  <a:pt x="580301" y="183807"/>
                </a:lnTo>
                <a:close/>
              </a:path>
              <a:path w="608329" h="393064">
                <a:moveTo>
                  <a:pt x="580301" y="186702"/>
                </a:moveTo>
                <a:lnTo>
                  <a:pt x="579526" y="186702"/>
                </a:lnTo>
                <a:lnTo>
                  <a:pt x="574636" y="195059"/>
                </a:lnTo>
                <a:lnTo>
                  <a:pt x="580301" y="204741"/>
                </a:lnTo>
                <a:lnTo>
                  <a:pt x="580301" y="186702"/>
                </a:lnTo>
                <a:close/>
              </a:path>
              <a:path w="608329" h="393064">
                <a:moveTo>
                  <a:pt x="579526" y="186702"/>
                </a:moveTo>
                <a:lnTo>
                  <a:pt x="569747" y="186702"/>
                </a:lnTo>
                <a:lnTo>
                  <a:pt x="574636" y="195059"/>
                </a:lnTo>
                <a:lnTo>
                  <a:pt x="579526" y="186702"/>
                </a:lnTo>
                <a:close/>
              </a:path>
              <a:path w="608329" h="393064">
                <a:moveTo>
                  <a:pt x="11468" y="5638"/>
                </a:moveTo>
                <a:lnTo>
                  <a:pt x="5816" y="11442"/>
                </a:lnTo>
                <a:lnTo>
                  <a:pt x="11468" y="11442"/>
                </a:lnTo>
                <a:lnTo>
                  <a:pt x="11468" y="5638"/>
                </a:lnTo>
                <a:close/>
              </a:path>
              <a:path w="608329" h="393064">
                <a:moveTo>
                  <a:pt x="143357" y="5638"/>
                </a:moveTo>
                <a:lnTo>
                  <a:pt x="11468" y="5638"/>
                </a:lnTo>
                <a:lnTo>
                  <a:pt x="11468" y="11442"/>
                </a:lnTo>
                <a:lnTo>
                  <a:pt x="143357" y="11442"/>
                </a:lnTo>
                <a:lnTo>
                  <a:pt x="143357" y="5638"/>
                </a:lnTo>
                <a:close/>
              </a:path>
            </a:pathLst>
          </a:custGeom>
          <a:solidFill>
            <a:srgbClr val="00649D"/>
          </a:solidFill>
        </p:spPr>
        <p:txBody>
          <a:bodyPr wrap="square" lIns="0" tIns="0" rIns="0" bIns="0" rtlCol="0"/>
          <a:lstStyle/>
          <a:p>
            <a:endParaRPr/>
          </a:p>
        </p:txBody>
      </p:sp>
      <p:sp>
        <p:nvSpPr>
          <p:cNvPr id="22" name="object 25"/>
          <p:cNvSpPr/>
          <p:nvPr/>
        </p:nvSpPr>
        <p:spPr>
          <a:xfrm>
            <a:off x="7998255" y="2537256"/>
            <a:ext cx="608330" cy="390525"/>
          </a:xfrm>
          <a:custGeom>
            <a:avLst/>
            <a:gdLst/>
            <a:ahLst/>
            <a:cxnLst/>
            <a:rect l="l" t="t" r="r" b="b"/>
            <a:pathLst>
              <a:path w="608329" h="390525">
                <a:moveTo>
                  <a:pt x="143357" y="0"/>
                </a:moveTo>
                <a:lnTo>
                  <a:pt x="0" y="0"/>
                </a:lnTo>
                <a:lnTo>
                  <a:pt x="0" y="390321"/>
                </a:lnTo>
                <a:lnTo>
                  <a:pt x="580453" y="390321"/>
                </a:lnTo>
                <a:lnTo>
                  <a:pt x="580453" y="384606"/>
                </a:lnTo>
                <a:lnTo>
                  <a:pt x="11480" y="384606"/>
                </a:lnTo>
                <a:lnTo>
                  <a:pt x="5816" y="378904"/>
                </a:lnTo>
                <a:lnTo>
                  <a:pt x="11480" y="378904"/>
                </a:lnTo>
                <a:lnTo>
                  <a:pt x="11480" y="11429"/>
                </a:lnTo>
                <a:lnTo>
                  <a:pt x="5816" y="11429"/>
                </a:lnTo>
                <a:lnTo>
                  <a:pt x="11480" y="5638"/>
                </a:lnTo>
                <a:lnTo>
                  <a:pt x="143357" y="5638"/>
                </a:lnTo>
                <a:lnTo>
                  <a:pt x="143357" y="0"/>
                </a:lnTo>
                <a:close/>
              </a:path>
              <a:path w="608329" h="390525">
                <a:moveTo>
                  <a:pt x="11480" y="378904"/>
                </a:moveTo>
                <a:lnTo>
                  <a:pt x="5816" y="378904"/>
                </a:lnTo>
                <a:lnTo>
                  <a:pt x="11480" y="384606"/>
                </a:lnTo>
                <a:lnTo>
                  <a:pt x="11480" y="378904"/>
                </a:lnTo>
                <a:close/>
              </a:path>
              <a:path w="608329" h="390525">
                <a:moveTo>
                  <a:pt x="568972" y="378904"/>
                </a:moveTo>
                <a:lnTo>
                  <a:pt x="11480" y="378904"/>
                </a:lnTo>
                <a:lnTo>
                  <a:pt x="11480" y="384606"/>
                </a:lnTo>
                <a:lnTo>
                  <a:pt x="568972" y="384606"/>
                </a:lnTo>
                <a:lnTo>
                  <a:pt x="568972" y="378904"/>
                </a:lnTo>
                <a:close/>
              </a:path>
              <a:path w="608329" h="390525">
                <a:moveTo>
                  <a:pt x="574718" y="194284"/>
                </a:moveTo>
                <a:lnTo>
                  <a:pt x="568980" y="204087"/>
                </a:lnTo>
                <a:lnTo>
                  <a:pt x="568972" y="384606"/>
                </a:lnTo>
                <a:lnTo>
                  <a:pt x="574636" y="378904"/>
                </a:lnTo>
                <a:lnTo>
                  <a:pt x="580453" y="378904"/>
                </a:lnTo>
                <a:lnTo>
                  <a:pt x="580453" y="204087"/>
                </a:lnTo>
                <a:lnTo>
                  <a:pt x="574718" y="194284"/>
                </a:lnTo>
                <a:close/>
              </a:path>
              <a:path w="608329" h="390525">
                <a:moveTo>
                  <a:pt x="580453" y="378904"/>
                </a:moveTo>
                <a:lnTo>
                  <a:pt x="574636" y="378904"/>
                </a:lnTo>
                <a:lnTo>
                  <a:pt x="568972" y="384606"/>
                </a:lnTo>
                <a:lnTo>
                  <a:pt x="580453" y="384606"/>
                </a:lnTo>
                <a:lnTo>
                  <a:pt x="580453" y="378904"/>
                </a:lnTo>
                <a:close/>
              </a:path>
              <a:path w="608329" h="390525">
                <a:moveTo>
                  <a:pt x="574636" y="171450"/>
                </a:moveTo>
                <a:lnTo>
                  <a:pt x="542963" y="225755"/>
                </a:lnTo>
                <a:lnTo>
                  <a:pt x="541286" y="228498"/>
                </a:lnTo>
                <a:lnTo>
                  <a:pt x="542201" y="232003"/>
                </a:lnTo>
                <a:lnTo>
                  <a:pt x="544957" y="233527"/>
                </a:lnTo>
                <a:lnTo>
                  <a:pt x="547712" y="235216"/>
                </a:lnTo>
                <a:lnTo>
                  <a:pt x="551230" y="234302"/>
                </a:lnTo>
                <a:lnTo>
                  <a:pt x="552907" y="231546"/>
                </a:lnTo>
                <a:lnTo>
                  <a:pt x="568972" y="204100"/>
                </a:lnTo>
                <a:lnTo>
                  <a:pt x="568972" y="182892"/>
                </a:lnTo>
                <a:lnTo>
                  <a:pt x="581343" y="182892"/>
                </a:lnTo>
                <a:lnTo>
                  <a:pt x="574636" y="171450"/>
                </a:lnTo>
                <a:close/>
              </a:path>
              <a:path w="608329" h="390525">
                <a:moveTo>
                  <a:pt x="581343" y="182892"/>
                </a:moveTo>
                <a:lnTo>
                  <a:pt x="580453" y="182892"/>
                </a:lnTo>
                <a:lnTo>
                  <a:pt x="580461" y="204100"/>
                </a:lnTo>
                <a:lnTo>
                  <a:pt x="596519" y="231546"/>
                </a:lnTo>
                <a:lnTo>
                  <a:pt x="598043" y="234302"/>
                </a:lnTo>
                <a:lnTo>
                  <a:pt x="601560" y="235216"/>
                </a:lnTo>
                <a:lnTo>
                  <a:pt x="604316" y="233527"/>
                </a:lnTo>
                <a:lnTo>
                  <a:pt x="607072" y="232003"/>
                </a:lnTo>
                <a:lnTo>
                  <a:pt x="607987" y="228498"/>
                </a:lnTo>
                <a:lnTo>
                  <a:pt x="606463" y="225755"/>
                </a:lnTo>
                <a:lnTo>
                  <a:pt x="581343" y="182892"/>
                </a:lnTo>
                <a:close/>
              </a:path>
              <a:path w="608329" h="390525">
                <a:moveTo>
                  <a:pt x="580453" y="182892"/>
                </a:moveTo>
                <a:lnTo>
                  <a:pt x="568972" y="182892"/>
                </a:lnTo>
                <a:lnTo>
                  <a:pt x="568972" y="204100"/>
                </a:lnTo>
                <a:lnTo>
                  <a:pt x="574718" y="194284"/>
                </a:lnTo>
                <a:lnTo>
                  <a:pt x="569747" y="185788"/>
                </a:lnTo>
                <a:lnTo>
                  <a:pt x="580453" y="185788"/>
                </a:lnTo>
                <a:lnTo>
                  <a:pt x="580453" y="182892"/>
                </a:lnTo>
                <a:close/>
              </a:path>
              <a:path w="608329" h="390525">
                <a:moveTo>
                  <a:pt x="580453" y="185788"/>
                </a:moveTo>
                <a:lnTo>
                  <a:pt x="579691" y="185788"/>
                </a:lnTo>
                <a:lnTo>
                  <a:pt x="574718" y="194284"/>
                </a:lnTo>
                <a:lnTo>
                  <a:pt x="580453" y="204087"/>
                </a:lnTo>
                <a:lnTo>
                  <a:pt x="580453" y="185788"/>
                </a:lnTo>
                <a:close/>
              </a:path>
              <a:path w="608329" h="390525">
                <a:moveTo>
                  <a:pt x="579691" y="185788"/>
                </a:moveTo>
                <a:lnTo>
                  <a:pt x="569747" y="185788"/>
                </a:lnTo>
                <a:lnTo>
                  <a:pt x="574718" y="194284"/>
                </a:lnTo>
                <a:lnTo>
                  <a:pt x="579691" y="185788"/>
                </a:lnTo>
                <a:close/>
              </a:path>
              <a:path w="608329" h="390525">
                <a:moveTo>
                  <a:pt x="11480" y="5638"/>
                </a:moveTo>
                <a:lnTo>
                  <a:pt x="5816" y="11429"/>
                </a:lnTo>
                <a:lnTo>
                  <a:pt x="11480" y="11429"/>
                </a:lnTo>
                <a:lnTo>
                  <a:pt x="11480" y="5638"/>
                </a:lnTo>
                <a:close/>
              </a:path>
              <a:path w="608329" h="390525">
                <a:moveTo>
                  <a:pt x="143357" y="5638"/>
                </a:moveTo>
                <a:lnTo>
                  <a:pt x="11480" y="5638"/>
                </a:lnTo>
                <a:lnTo>
                  <a:pt x="11480" y="11429"/>
                </a:lnTo>
                <a:lnTo>
                  <a:pt x="143357" y="11429"/>
                </a:lnTo>
                <a:lnTo>
                  <a:pt x="143357" y="5638"/>
                </a:lnTo>
                <a:close/>
              </a:path>
            </a:pathLst>
          </a:custGeom>
          <a:solidFill>
            <a:srgbClr val="00649D"/>
          </a:solidFill>
        </p:spPr>
        <p:txBody>
          <a:bodyPr wrap="square" lIns="0" tIns="0" rIns="0" bIns="0" rtlCol="0"/>
          <a:lstStyle/>
          <a:p>
            <a:endParaRPr/>
          </a:p>
        </p:txBody>
      </p:sp>
      <p:sp>
        <p:nvSpPr>
          <p:cNvPr id="23" name="object 26"/>
          <p:cNvSpPr txBox="1"/>
          <p:nvPr/>
        </p:nvSpPr>
        <p:spPr>
          <a:xfrm>
            <a:off x="6648530" y="3438256"/>
            <a:ext cx="1747918" cy="202620"/>
          </a:xfrm>
          <a:prstGeom prst="rect">
            <a:avLst/>
          </a:prstGeom>
          <a:solidFill>
            <a:srgbClr val="FDFACC"/>
          </a:solidFill>
          <a:ln w="11440">
            <a:solidFill>
              <a:srgbClr val="A8A7A5"/>
            </a:solidFill>
          </a:ln>
        </p:spPr>
        <p:txBody>
          <a:bodyPr vert="horz" wrap="square" lIns="0" tIns="33020" rIns="0" bIns="0" rtlCol="0">
            <a:spAutoFit/>
          </a:bodyPr>
          <a:lstStyle/>
          <a:p>
            <a:pPr marL="307975">
              <a:lnSpc>
                <a:spcPct val="100000"/>
              </a:lnSpc>
              <a:spcBef>
                <a:spcPts val="260"/>
              </a:spcBef>
            </a:pPr>
            <a:r>
              <a:rPr sz="1100" spc="20" dirty="0">
                <a:latin typeface="Verdana"/>
                <a:cs typeface="Verdana"/>
              </a:rPr>
              <a:t>Read </a:t>
            </a:r>
            <a:r>
              <a:rPr sz="1100" spc="25" dirty="0">
                <a:latin typeface="Verdana"/>
                <a:cs typeface="Verdana"/>
              </a:rPr>
              <a:t>HDFS</a:t>
            </a:r>
            <a:r>
              <a:rPr sz="1100" spc="-5" dirty="0">
                <a:latin typeface="Verdana"/>
                <a:cs typeface="Verdana"/>
              </a:rPr>
              <a:t> </a:t>
            </a:r>
            <a:r>
              <a:rPr sz="1100" spc="10" dirty="0">
                <a:latin typeface="Verdana"/>
                <a:cs typeface="Verdana"/>
              </a:rPr>
              <a:t>block</a:t>
            </a:r>
            <a:endParaRPr sz="1100" dirty="0">
              <a:latin typeface="Verdana"/>
              <a:cs typeface="Verdana"/>
            </a:endParaRPr>
          </a:p>
        </p:txBody>
      </p:sp>
    </p:spTree>
    <p:extLst>
      <p:ext uri="{BB962C8B-B14F-4D97-AF65-F5344CB8AC3E}">
        <p14:creationId xmlns:p14="http://schemas.microsoft.com/office/powerpoint/2010/main" val="984561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happens </a:t>
            </a:r>
            <a:r>
              <a:rPr lang="en-US" dirty="0">
                <a:latin typeface="Arial"/>
                <a:cs typeface="Arial"/>
              </a:rPr>
              <a:t>when </a:t>
            </a:r>
            <a:r>
              <a:rPr lang="en-US" spc="-5" dirty="0">
                <a:latin typeface="Arial"/>
                <a:cs typeface="Arial"/>
              </a:rPr>
              <a:t>an action is executed? (5 of</a:t>
            </a:r>
            <a:r>
              <a:rPr lang="en-US" spc="-110" dirty="0">
                <a:latin typeface="Arial"/>
                <a:cs typeface="Arial"/>
              </a:rPr>
              <a:t> </a:t>
            </a:r>
            <a:r>
              <a:rPr lang="en-US" dirty="0">
                <a:latin typeface="Arial"/>
                <a:cs typeface="Arial"/>
              </a:rPr>
              <a:t>8</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spc="10" dirty="0" err="1">
                <a:solidFill>
                  <a:srgbClr val="BEBEBE"/>
                </a:solidFill>
                <a:latin typeface="Arial"/>
                <a:cs typeface="Arial"/>
              </a:rPr>
              <a:t>Caching</a:t>
            </a:r>
            <a:endParaRPr lang="fr-FR" sz="1600" dirty="0">
              <a:latin typeface="Arial"/>
              <a:cs typeface="Arial"/>
            </a:endParaRPr>
          </a:p>
          <a:p>
            <a:pPr marL="12700">
              <a:lnSpc>
                <a:spcPct val="100000"/>
              </a:lnSpc>
              <a:spcBef>
                <a:spcPts val="350"/>
              </a:spcBef>
            </a:pPr>
            <a:r>
              <a:rPr lang="fr-FR" sz="1600" b="1" spc="15" dirty="0" err="1">
                <a:solidFill>
                  <a:srgbClr val="00B050"/>
                </a:solidFill>
                <a:latin typeface="Arial"/>
                <a:cs typeface="Arial"/>
              </a:rPr>
              <a:t>messages.cache</a:t>
            </a:r>
            <a:r>
              <a:rPr lang="fr-FR" sz="1600" b="1" spc="15" dirty="0">
                <a:solidFill>
                  <a:srgbClr val="00B050"/>
                </a:solidFill>
                <a:latin typeface="Arial"/>
                <a:cs typeface="Arial"/>
              </a:rPr>
              <a:t>()</a:t>
            </a:r>
            <a:endParaRPr lang="fr-FR" sz="1600" dirty="0">
              <a:latin typeface="Arial"/>
              <a:cs typeface="Arial"/>
            </a:endParaRPr>
          </a:p>
          <a:p>
            <a:pPr marL="12700" marR="486409">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  </a:t>
            </a:r>
            <a:endParaRPr lang="fr-FR" sz="1600" spc="10" dirty="0" smtClean="0">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p:txBody>
      </p:sp>
      <p:sp>
        <p:nvSpPr>
          <p:cNvPr id="4" name="object 7"/>
          <p:cNvSpPr txBox="1"/>
          <p:nvPr/>
        </p:nvSpPr>
        <p:spPr>
          <a:xfrm>
            <a:off x="7160272" y="1474000"/>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8"/>
          <p:cNvSpPr/>
          <p:nvPr/>
        </p:nvSpPr>
        <p:spPr>
          <a:xfrm>
            <a:off x="6207752" y="2419708"/>
            <a:ext cx="716280" cy="485775"/>
          </a:xfrm>
          <a:custGeom>
            <a:avLst/>
            <a:gdLst/>
            <a:ahLst/>
            <a:cxnLst/>
            <a:rect l="l" t="t" r="r" b="b"/>
            <a:pathLst>
              <a:path w="716279" h="485775">
                <a:moveTo>
                  <a:pt x="0" y="485274"/>
                </a:moveTo>
                <a:lnTo>
                  <a:pt x="716203" y="485274"/>
                </a:lnTo>
                <a:lnTo>
                  <a:pt x="716203" y="0"/>
                </a:lnTo>
                <a:lnTo>
                  <a:pt x="0" y="0"/>
                </a:lnTo>
                <a:lnTo>
                  <a:pt x="0" y="485274"/>
                </a:lnTo>
                <a:close/>
              </a:path>
            </a:pathLst>
          </a:custGeom>
          <a:solidFill>
            <a:srgbClr val="FECE00"/>
          </a:solidFill>
        </p:spPr>
        <p:txBody>
          <a:bodyPr wrap="square" lIns="0" tIns="0" rIns="0" bIns="0" rtlCol="0"/>
          <a:lstStyle/>
          <a:p>
            <a:endParaRPr/>
          </a:p>
        </p:txBody>
      </p:sp>
      <p:sp>
        <p:nvSpPr>
          <p:cNvPr id="6" name="object 9"/>
          <p:cNvSpPr/>
          <p:nvPr/>
        </p:nvSpPr>
        <p:spPr>
          <a:xfrm>
            <a:off x="6207745" y="2419700"/>
            <a:ext cx="716280" cy="485775"/>
          </a:xfrm>
          <a:custGeom>
            <a:avLst/>
            <a:gdLst/>
            <a:ahLst/>
            <a:cxnLst/>
            <a:rect l="l" t="t" r="r" b="b"/>
            <a:pathLst>
              <a:path w="716279" h="485775">
                <a:moveTo>
                  <a:pt x="0" y="485274"/>
                </a:moveTo>
                <a:lnTo>
                  <a:pt x="716200" y="485274"/>
                </a:lnTo>
                <a:lnTo>
                  <a:pt x="716200" y="0"/>
                </a:lnTo>
                <a:lnTo>
                  <a:pt x="0" y="0"/>
                </a:lnTo>
                <a:lnTo>
                  <a:pt x="0" y="485274"/>
                </a:lnTo>
                <a:close/>
              </a:path>
            </a:pathLst>
          </a:custGeom>
          <a:ln w="7634">
            <a:solidFill>
              <a:srgbClr val="A25311"/>
            </a:solidFill>
          </a:ln>
        </p:spPr>
        <p:txBody>
          <a:bodyPr wrap="square" lIns="0" tIns="0" rIns="0" bIns="0" rtlCol="0"/>
          <a:lstStyle/>
          <a:p>
            <a:endParaRPr/>
          </a:p>
        </p:txBody>
      </p:sp>
      <p:sp>
        <p:nvSpPr>
          <p:cNvPr id="7" name="object 10"/>
          <p:cNvSpPr txBox="1"/>
          <p:nvPr/>
        </p:nvSpPr>
        <p:spPr>
          <a:xfrm>
            <a:off x="6330596" y="243123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8" name="object 11"/>
          <p:cNvSpPr/>
          <p:nvPr/>
        </p:nvSpPr>
        <p:spPr>
          <a:xfrm>
            <a:off x="7117149" y="2419708"/>
            <a:ext cx="716280" cy="485775"/>
          </a:xfrm>
          <a:custGeom>
            <a:avLst/>
            <a:gdLst/>
            <a:ahLst/>
            <a:cxnLst/>
            <a:rect l="l" t="t" r="r" b="b"/>
            <a:pathLst>
              <a:path w="716279" h="485775">
                <a:moveTo>
                  <a:pt x="0" y="485274"/>
                </a:moveTo>
                <a:lnTo>
                  <a:pt x="716188" y="485274"/>
                </a:lnTo>
                <a:lnTo>
                  <a:pt x="716188" y="0"/>
                </a:lnTo>
                <a:lnTo>
                  <a:pt x="0" y="0"/>
                </a:lnTo>
                <a:lnTo>
                  <a:pt x="0" y="485274"/>
                </a:lnTo>
                <a:close/>
              </a:path>
            </a:pathLst>
          </a:custGeom>
          <a:solidFill>
            <a:srgbClr val="FECE00"/>
          </a:solidFill>
        </p:spPr>
        <p:txBody>
          <a:bodyPr wrap="square" lIns="0" tIns="0" rIns="0" bIns="0" rtlCol="0"/>
          <a:lstStyle/>
          <a:p>
            <a:endParaRPr/>
          </a:p>
        </p:txBody>
      </p:sp>
      <p:sp>
        <p:nvSpPr>
          <p:cNvPr id="9" name="object 12"/>
          <p:cNvSpPr/>
          <p:nvPr/>
        </p:nvSpPr>
        <p:spPr>
          <a:xfrm>
            <a:off x="7117128" y="2419700"/>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0" name="object 13"/>
          <p:cNvSpPr txBox="1"/>
          <p:nvPr/>
        </p:nvSpPr>
        <p:spPr>
          <a:xfrm>
            <a:off x="7240132" y="243123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1" name="object 14"/>
          <p:cNvSpPr/>
          <p:nvPr/>
        </p:nvSpPr>
        <p:spPr>
          <a:xfrm>
            <a:off x="8071503" y="2419708"/>
            <a:ext cx="716280" cy="485775"/>
          </a:xfrm>
          <a:custGeom>
            <a:avLst/>
            <a:gdLst/>
            <a:ahLst/>
            <a:cxnLst/>
            <a:rect l="l" t="t" r="r" b="b"/>
            <a:pathLst>
              <a:path w="716279" h="485775">
                <a:moveTo>
                  <a:pt x="0" y="485274"/>
                </a:moveTo>
                <a:lnTo>
                  <a:pt x="716187" y="485274"/>
                </a:lnTo>
                <a:lnTo>
                  <a:pt x="716187" y="0"/>
                </a:lnTo>
                <a:lnTo>
                  <a:pt x="0" y="0"/>
                </a:lnTo>
                <a:lnTo>
                  <a:pt x="0" y="485274"/>
                </a:lnTo>
                <a:close/>
              </a:path>
            </a:pathLst>
          </a:custGeom>
          <a:solidFill>
            <a:srgbClr val="FECE00"/>
          </a:solidFill>
        </p:spPr>
        <p:txBody>
          <a:bodyPr wrap="square" lIns="0" tIns="0" rIns="0" bIns="0" rtlCol="0"/>
          <a:lstStyle/>
          <a:p>
            <a:endParaRPr/>
          </a:p>
        </p:txBody>
      </p:sp>
      <p:sp>
        <p:nvSpPr>
          <p:cNvPr id="12" name="object 15"/>
          <p:cNvSpPr/>
          <p:nvPr/>
        </p:nvSpPr>
        <p:spPr>
          <a:xfrm>
            <a:off x="8071492" y="2419700"/>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3" name="object 16"/>
          <p:cNvSpPr txBox="1"/>
          <p:nvPr/>
        </p:nvSpPr>
        <p:spPr>
          <a:xfrm>
            <a:off x="8194801" y="2431239"/>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4" name="object 17"/>
          <p:cNvSpPr/>
          <p:nvPr/>
        </p:nvSpPr>
        <p:spPr>
          <a:xfrm>
            <a:off x="6423932" y="2661858"/>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5" name="object 18"/>
          <p:cNvSpPr/>
          <p:nvPr/>
        </p:nvSpPr>
        <p:spPr>
          <a:xfrm>
            <a:off x="6423923" y="2661857"/>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16" name="object 19"/>
          <p:cNvSpPr txBox="1"/>
          <p:nvPr/>
        </p:nvSpPr>
        <p:spPr>
          <a:xfrm>
            <a:off x="6423932" y="2686041"/>
            <a:ext cx="421005" cy="118110"/>
          </a:xfrm>
          <a:prstGeom prst="rect">
            <a:avLst/>
          </a:prstGeom>
        </p:spPr>
        <p:txBody>
          <a:bodyPr vert="horz" wrap="square" lIns="0" tIns="13335" rIns="0" bIns="0" rtlCol="0">
            <a:spAutoFit/>
          </a:bodyPr>
          <a:lstStyle/>
          <a:p>
            <a:pPr marL="86995">
              <a:lnSpc>
                <a:spcPct val="100000"/>
              </a:lnSpc>
              <a:spcBef>
                <a:spcPts val="10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17" name="object 20"/>
          <p:cNvSpPr/>
          <p:nvPr/>
        </p:nvSpPr>
        <p:spPr>
          <a:xfrm>
            <a:off x="8236895" y="2661858"/>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8" name="object 21"/>
          <p:cNvSpPr/>
          <p:nvPr/>
        </p:nvSpPr>
        <p:spPr>
          <a:xfrm>
            <a:off x="8236876" y="2661857"/>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19" name="object 22"/>
          <p:cNvSpPr txBox="1"/>
          <p:nvPr/>
        </p:nvSpPr>
        <p:spPr>
          <a:xfrm>
            <a:off x="8236895" y="2686041"/>
            <a:ext cx="421005" cy="118110"/>
          </a:xfrm>
          <a:prstGeom prst="rect">
            <a:avLst/>
          </a:prstGeom>
        </p:spPr>
        <p:txBody>
          <a:bodyPr vert="horz" wrap="square" lIns="0" tIns="13335" rIns="0" bIns="0" rtlCol="0">
            <a:spAutoFit/>
          </a:bodyPr>
          <a:lstStyle/>
          <a:p>
            <a:pPr marL="87630">
              <a:lnSpc>
                <a:spcPct val="100000"/>
              </a:lnSpc>
              <a:spcBef>
                <a:spcPts val="10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20" name="object 23"/>
          <p:cNvSpPr/>
          <p:nvPr/>
        </p:nvSpPr>
        <p:spPr>
          <a:xfrm>
            <a:off x="7337151" y="2665669"/>
            <a:ext cx="422909" cy="167005"/>
          </a:xfrm>
          <a:custGeom>
            <a:avLst/>
            <a:gdLst/>
            <a:ahLst/>
            <a:cxnLst/>
            <a:rect l="l" t="t" r="r" b="b"/>
            <a:pathLst>
              <a:path w="422910" h="167004">
                <a:moveTo>
                  <a:pt x="0" y="166847"/>
                </a:moveTo>
                <a:lnTo>
                  <a:pt x="422640" y="166847"/>
                </a:lnTo>
                <a:lnTo>
                  <a:pt x="422640" y="0"/>
                </a:lnTo>
                <a:lnTo>
                  <a:pt x="0" y="0"/>
                </a:lnTo>
                <a:lnTo>
                  <a:pt x="0" y="166847"/>
                </a:lnTo>
                <a:close/>
              </a:path>
            </a:pathLst>
          </a:custGeom>
          <a:solidFill>
            <a:srgbClr val="FFFFFF"/>
          </a:solidFill>
        </p:spPr>
        <p:txBody>
          <a:bodyPr wrap="square" lIns="0" tIns="0" rIns="0" bIns="0" rtlCol="0"/>
          <a:lstStyle/>
          <a:p>
            <a:endParaRPr/>
          </a:p>
        </p:txBody>
      </p:sp>
      <p:sp>
        <p:nvSpPr>
          <p:cNvPr id="21" name="object 24"/>
          <p:cNvSpPr/>
          <p:nvPr/>
        </p:nvSpPr>
        <p:spPr>
          <a:xfrm>
            <a:off x="7337131" y="2665671"/>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22" name="object 25"/>
          <p:cNvSpPr txBox="1"/>
          <p:nvPr/>
        </p:nvSpPr>
        <p:spPr>
          <a:xfrm>
            <a:off x="7337151" y="2689702"/>
            <a:ext cx="421005" cy="118110"/>
          </a:xfrm>
          <a:prstGeom prst="rect">
            <a:avLst/>
          </a:prstGeom>
        </p:spPr>
        <p:txBody>
          <a:bodyPr vert="horz" wrap="square" lIns="0" tIns="13335" rIns="0" bIns="0" rtlCol="0">
            <a:spAutoFit/>
          </a:bodyPr>
          <a:lstStyle/>
          <a:p>
            <a:pPr marL="87630">
              <a:lnSpc>
                <a:spcPct val="100000"/>
              </a:lnSpc>
              <a:spcBef>
                <a:spcPts val="10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23" name="object 26"/>
          <p:cNvSpPr/>
          <p:nvPr/>
        </p:nvSpPr>
        <p:spPr>
          <a:xfrm>
            <a:off x="6064090" y="2656189"/>
            <a:ext cx="520700" cy="770890"/>
          </a:xfrm>
          <a:custGeom>
            <a:avLst/>
            <a:gdLst/>
            <a:ahLst/>
            <a:cxnLst/>
            <a:rect l="l" t="t" r="r" b="b"/>
            <a:pathLst>
              <a:path w="520700" h="770889">
                <a:moveTo>
                  <a:pt x="143662" y="0"/>
                </a:moveTo>
                <a:lnTo>
                  <a:pt x="0" y="0"/>
                </a:lnTo>
                <a:lnTo>
                  <a:pt x="0" y="770420"/>
                </a:lnTo>
                <a:lnTo>
                  <a:pt x="492798" y="770420"/>
                </a:lnTo>
                <a:lnTo>
                  <a:pt x="492798" y="764705"/>
                </a:lnTo>
                <a:lnTo>
                  <a:pt x="11480" y="764705"/>
                </a:lnTo>
                <a:lnTo>
                  <a:pt x="5816" y="758990"/>
                </a:lnTo>
                <a:lnTo>
                  <a:pt x="11480" y="758990"/>
                </a:lnTo>
                <a:lnTo>
                  <a:pt x="11480" y="11430"/>
                </a:lnTo>
                <a:lnTo>
                  <a:pt x="5816" y="11430"/>
                </a:lnTo>
                <a:lnTo>
                  <a:pt x="11480" y="5638"/>
                </a:lnTo>
                <a:lnTo>
                  <a:pt x="143662" y="5638"/>
                </a:lnTo>
                <a:lnTo>
                  <a:pt x="143662" y="0"/>
                </a:lnTo>
                <a:close/>
              </a:path>
              <a:path w="520700" h="770889">
                <a:moveTo>
                  <a:pt x="11480" y="758990"/>
                </a:moveTo>
                <a:lnTo>
                  <a:pt x="5816" y="758990"/>
                </a:lnTo>
                <a:lnTo>
                  <a:pt x="11480" y="764705"/>
                </a:lnTo>
                <a:lnTo>
                  <a:pt x="11480" y="758990"/>
                </a:lnTo>
                <a:close/>
              </a:path>
              <a:path w="520700" h="770889">
                <a:moveTo>
                  <a:pt x="481317" y="758990"/>
                </a:moveTo>
                <a:lnTo>
                  <a:pt x="11480" y="758990"/>
                </a:lnTo>
                <a:lnTo>
                  <a:pt x="11480" y="764705"/>
                </a:lnTo>
                <a:lnTo>
                  <a:pt x="481317" y="764705"/>
                </a:lnTo>
                <a:lnTo>
                  <a:pt x="481317" y="758990"/>
                </a:lnTo>
                <a:close/>
              </a:path>
              <a:path w="520700" h="770889">
                <a:moveTo>
                  <a:pt x="487052" y="649950"/>
                </a:moveTo>
                <a:lnTo>
                  <a:pt x="481317" y="659755"/>
                </a:lnTo>
                <a:lnTo>
                  <a:pt x="481317" y="764705"/>
                </a:lnTo>
                <a:lnTo>
                  <a:pt x="486981" y="758990"/>
                </a:lnTo>
                <a:lnTo>
                  <a:pt x="492798" y="758990"/>
                </a:lnTo>
                <a:lnTo>
                  <a:pt x="492790" y="659755"/>
                </a:lnTo>
                <a:lnTo>
                  <a:pt x="487052" y="649950"/>
                </a:lnTo>
                <a:close/>
              </a:path>
              <a:path w="520700" h="770889">
                <a:moveTo>
                  <a:pt x="492798" y="758990"/>
                </a:moveTo>
                <a:lnTo>
                  <a:pt x="486981" y="758990"/>
                </a:lnTo>
                <a:lnTo>
                  <a:pt x="481317" y="764705"/>
                </a:lnTo>
                <a:lnTo>
                  <a:pt x="492798" y="764705"/>
                </a:lnTo>
                <a:lnTo>
                  <a:pt x="492798" y="758990"/>
                </a:lnTo>
                <a:close/>
              </a:path>
              <a:path w="520700" h="770889">
                <a:moveTo>
                  <a:pt x="486981" y="627227"/>
                </a:moveTo>
                <a:lnTo>
                  <a:pt x="455307" y="681469"/>
                </a:lnTo>
                <a:lnTo>
                  <a:pt x="453631" y="684187"/>
                </a:lnTo>
                <a:lnTo>
                  <a:pt x="454545" y="687692"/>
                </a:lnTo>
                <a:lnTo>
                  <a:pt x="460057" y="690880"/>
                </a:lnTo>
                <a:lnTo>
                  <a:pt x="463575" y="689940"/>
                </a:lnTo>
                <a:lnTo>
                  <a:pt x="465251" y="687222"/>
                </a:lnTo>
                <a:lnTo>
                  <a:pt x="481309" y="659768"/>
                </a:lnTo>
                <a:lnTo>
                  <a:pt x="481317" y="638581"/>
                </a:lnTo>
                <a:lnTo>
                  <a:pt x="493643" y="638581"/>
                </a:lnTo>
                <a:lnTo>
                  <a:pt x="486981" y="627227"/>
                </a:lnTo>
                <a:close/>
              </a:path>
              <a:path w="520700" h="770889">
                <a:moveTo>
                  <a:pt x="493643" y="638581"/>
                </a:moveTo>
                <a:lnTo>
                  <a:pt x="492798" y="638581"/>
                </a:lnTo>
                <a:lnTo>
                  <a:pt x="492798" y="659768"/>
                </a:lnTo>
                <a:lnTo>
                  <a:pt x="508863" y="687222"/>
                </a:lnTo>
                <a:lnTo>
                  <a:pt x="510387" y="689940"/>
                </a:lnTo>
                <a:lnTo>
                  <a:pt x="513905" y="690880"/>
                </a:lnTo>
                <a:lnTo>
                  <a:pt x="519417" y="687692"/>
                </a:lnTo>
                <a:lnTo>
                  <a:pt x="520331" y="684187"/>
                </a:lnTo>
                <a:lnTo>
                  <a:pt x="518807" y="681469"/>
                </a:lnTo>
                <a:lnTo>
                  <a:pt x="493643" y="638581"/>
                </a:lnTo>
                <a:close/>
              </a:path>
              <a:path w="520700" h="770889">
                <a:moveTo>
                  <a:pt x="492798" y="641451"/>
                </a:moveTo>
                <a:lnTo>
                  <a:pt x="492023" y="641451"/>
                </a:lnTo>
                <a:lnTo>
                  <a:pt x="487052" y="649950"/>
                </a:lnTo>
                <a:lnTo>
                  <a:pt x="492798" y="659768"/>
                </a:lnTo>
                <a:lnTo>
                  <a:pt x="492798" y="641451"/>
                </a:lnTo>
                <a:close/>
              </a:path>
              <a:path w="520700" h="770889">
                <a:moveTo>
                  <a:pt x="492798" y="638581"/>
                </a:moveTo>
                <a:lnTo>
                  <a:pt x="481317" y="638581"/>
                </a:lnTo>
                <a:lnTo>
                  <a:pt x="481317" y="659755"/>
                </a:lnTo>
                <a:lnTo>
                  <a:pt x="487052" y="649950"/>
                </a:lnTo>
                <a:lnTo>
                  <a:pt x="482079" y="641451"/>
                </a:lnTo>
                <a:lnTo>
                  <a:pt x="492798" y="641451"/>
                </a:lnTo>
                <a:lnTo>
                  <a:pt x="492798" y="638581"/>
                </a:lnTo>
                <a:close/>
              </a:path>
              <a:path w="520700" h="770889">
                <a:moveTo>
                  <a:pt x="492023" y="641451"/>
                </a:moveTo>
                <a:lnTo>
                  <a:pt x="482079" y="641451"/>
                </a:lnTo>
                <a:lnTo>
                  <a:pt x="487052" y="649950"/>
                </a:lnTo>
                <a:lnTo>
                  <a:pt x="492023" y="641451"/>
                </a:lnTo>
                <a:close/>
              </a:path>
              <a:path w="520700" h="770889">
                <a:moveTo>
                  <a:pt x="11480" y="5638"/>
                </a:moveTo>
                <a:lnTo>
                  <a:pt x="5816" y="11430"/>
                </a:lnTo>
                <a:lnTo>
                  <a:pt x="11480" y="11430"/>
                </a:lnTo>
                <a:lnTo>
                  <a:pt x="11480" y="5638"/>
                </a:lnTo>
                <a:close/>
              </a:path>
              <a:path w="520700" h="770889">
                <a:moveTo>
                  <a:pt x="143662" y="5638"/>
                </a:moveTo>
                <a:lnTo>
                  <a:pt x="11480" y="5638"/>
                </a:lnTo>
                <a:lnTo>
                  <a:pt x="11480" y="11430"/>
                </a:lnTo>
                <a:lnTo>
                  <a:pt x="143662" y="11430"/>
                </a:lnTo>
                <a:lnTo>
                  <a:pt x="143662" y="5638"/>
                </a:lnTo>
                <a:close/>
              </a:path>
            </a:pathLst>
          </a:custGeom>
          <a:solidFill>
            <a:srgbClr val="00649D"/>
          </a:solidFill>
        </p:spPr>
        <p:txBody>
          <a:bodyPr wrap="square" lIns="0" tIns="0" rIns="0" bIns="0" rtlCol="0"/>
          <a:lstStyle/>
          <a:p>
            <a:endParaRPr/>
          </a:p>
        </p:txBody>
      </p:sp>
      <p:sp>
        <p:nvSpPr>
          <p:cNvPr id="24" name="object 27"/>
          <p:cNvSpPr/>
          <p:nvPr/>
        </p:nvSpPr>
        <p:spPr>
          <a:xfrm>
            <a:off x="6339781" y="3116609"/>
            <a:ext cx="422909" cy="167005"/>
          </a:xfrm>
          <a:custGeom>
            <a:avLst/>
            <a:gdLst/>
            <a:ahLst/>
            <a:cxnLst/>
            <a:rect l="l" t="t" r="r" b="b"/>
            <a:pathLst>
              <a:path w="422910" h="167004">
                <a:moveTo>
                  <a:pt x="0" y="166833"/>
                </a:moveTo>
                <a:lnTo>
                  <a:pt x="422642" y="166833"/>
                </a:lnTo>
                <a:lnTo>
                  <a:pt x="422642" y="0"/>
                </a:lnTo>
                <a:lnTo>
                  <a:pt x="0" y="0"/>
                </a:lnTo>
                <a:lnTo>
                  <a:pt x="0" y="166833"/>
                </a:lnTo>
                <a:close/>
              </a:path>
            </a:pathLst>
          </a:custGeom>
          <a:solidFill>
            <a:srgbClr val="FFFFFF"/>
          </a:solidFill>
        </p:spPr>
        <p:txBody>
          <a:bodyPr wrap="square" lIns="0" tIns="0" rIns="0" bIns="0" rtlCol="0"/>
          <a:lstStyle/>
          <a:p>
            <a:endParaRPr/>
          </a:p>
        </p:txBody>
      </p:sp>
      <p:sp>
        <p:nvSpPr>
          <p:cNvPr id="25" name="object 28"/>
          <p:cNvSpPr txBox="1"/>
          <p:nvPr/>
        </p:nvSpPr>
        <p:spPr>
          <a:xfrm>
            <a:off x="6339777" y="3116609"/>
            <a:ext cx="422909" cy="167005"/>
          </a:xfrm>
          <a:prstGeom prst="rect">
            <a:avLst/>
          </a:prstGeom>
          <a:ln w="3815">
            <a:solidFill>
              <a:srgbClr val="000000"/>
            </a:solidFill>
          </a:ln>
        </p:spPr>
        <p:txBody>
          <a:bodyPr vert="horz" wrap="square" lIns="0" tIns="37465" rIns="0" bIns="0" rtlCol="0">
            <a:spAutoFit/>
          </a:bodyPr>
          <a:lstStyle/>
          <a:p>
            <a:pPr marL="102235">
              <a:lnSpc>
                <a:spcPct val="100000"/>
              </a:lnSpc>
              <a:spcBef>
                <a:spcPts val="295"/>
              </a:spcBef>
            </a:pPr>
            <a:r>
              <a:rPr sz="600" dirty="0">
                <a:latin typeface="Arial"/>
                <a:cs typeface="Arial"/>
              </a:rPr>
              <a:t>Cache</a:t>
            </a:r>
            <a:endParaRPr sz="600">
              <a:latin typeface="Arial"/>
              <a:cs typeface="Arial"/>
            </a:endParaRPr>
          </a:p>
        </p:txBody>
      </p:sp>
      <p:sp>
        <p:nvSpPr>
          <p:cNvPr id="26" name="object 29"/>
          <p:cNvSpPr/>
          <p:nvPr/>
        </p:nvSpPr>
        <p:spPr>
          <a:xfrm>
            <a:off x="7263542" y="3125181"/>
            <a:ext cx="422909" cy="166370"/>
          </a:xfrm>
          <a:custGeom>
            <a:avLst/>
            <a:gdLst/>
            <a:ahLst/>
            <a:cxnLst/>
            <a:rect l="l" t="t" r="r" b="b"/>
            <a:pathLst>
              <a:path w="422910" h="166370">
                <a:moveTo>
                  <a:pt x="0" y="165886"/>
                </a:moveTo>
                <a:lnTo>
                  <a:pt x="422639" y="165886"/>
                </a:lnTo>
                <a:lnTo>
                  <a:pt x="422639" y="0"/>
                </a:lnTo>
                <a:lnTo>
                  <a:pt x="0" y="0"/>
                </a:lnTo>
                <a:lnTo>
                  <a:pt x="0" y="165886"/>
                </a:lnTo>
                <a:close/>
              </a:path>
            </a:pathLst>
          </a:custGeom>
          <a:ln w="3815">
            <a:solidFill>
              <a:srgbClr val="000000"/>
            </a:solidFill>
          </a:ln>
        </p:spPr>
        <p:txBody>
          <a:bodyPr wrap="square" lIns="0" tIns="0" rIns="0" bIns="0" rtlCol="0"/>
          <a:lstStyle/>
          <a:p>
            <a:endParaRPr/>
          </a:p>
        </p:txBody>
      </p:sp>
      <p:sp>
        <p:nvSpPr>
          <p:cNvPr id="27" name="object 30"/>
          <p:cNvSpPr txBox="1"/>
          <p:nvPr/>
        </p:nvSpPr>
        <p:spPr>
          <a:xfrm>
            <a:off x="7353652" y="3149182"/>
            <a:ext cx="247015" cy="118110"/>
          </a:xfrm>
          <a:prstGeom prst="rect">
            <a:avLst/>
          </a:prstGeom>
        </p:spPr>
        <p:txBody>
          <a:bodyPr vert="horz" wrap="square" lIns="0" tIns="13335" rIns="0" bIns="0" rtlCol="0">
            <a:spAutoFit/>
          </a:bodyPr>
          <a:lstStyle/>
          <a:p>
            <a:pPr marL="12700">
              <a:lnSpc>
                <a:spcPct val="100000"/>
              </a:lnSpc>
              <a:spcBef>
                <a:spcPts val="105"/>
              </a:spcBef>
            </a:pPr>
            <a:r>
              <a:rPr sz="600" spc="-5" dirty="0">
                <a:latin typeface="Arial"/>
                <a:cs typeface="Arial"/>
              </a:rPr>
              <a:t>Ca</a:t>
            </a:r>
            <a:r>
              <a:rPr sz="600" dirty="0">
                <a:latin typeface="Arial"/>
                <a:cs typeface="Arial"/>
              </a:rPr>
              <a:t>c</a:t>
            </a:r>
            <a:r>
              <a:rPr sz="600" spc="-5" dirty="0">
                <a:latin typeface="Arial"/>
                <a:cs typeface="Arial"/>
              </a:rPr>
              <a:t>h</a:t>
            </a:r>
            <a:r>
              <a:rPr sz="600" dirty="0">
                <a:latin typeface="Arial"/>
                <a:cs typeface="Arial"/>
              </a:rPr>
              <a:t>e</a:t>
            </a:r>
            <a:endParaRPr sz="600">
              <a:latin typeface="Arial"/>
              <a:cs typeface="Arial"/>
            </a:endParaRPr>
          </a:p>
        </p:txBody>
      </p:sp>
      <p:sp>
        <p:nvSpPr>
          <p:cNvPr id="28" name="object 31"/>
          <p:cNvSpPr/>
          <p:nvPr/>
        </p:nvSpPr>
        <p:spPr>
          <a:xfrm>
            <a:off x="8211938" y="3127088"/>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29" name="object 32"/>
          <p:cNvSpPr txBox="1"/>
          <p:nvPr/>
        </p:nvSpPr>
        <p:spPr>
          <a:xfrm>
            <a:off x="8302354" y="3151379"/>
            <a:ext cx="247015" cy="118110"/>
          </a:xfrm>
          <a:prstGeom prst="rect">
            <a:avLst/>
          </a:prstGeom>
        </p:spPr>
        <p:txBody>
          <a:bodyPr vert="horz" wrap="square" lIns="0" tIns="13335" rIns="0" bIns="0" rtlCol="0">
            <a:spAutoFit/>
          </a:bodyPr>
          <a:lstStyle/>
          <a:p>
            <a:pPr marL="12700">
              <a:lnSpc>
                <a:spcPct val="100000"/>
              </a:lnSpc>
              <a:spcBef>
                <a:spcPts val="105"/>
              </a:spcBef>
            </a:pPr>
            <a:r>
              <a:rPr sz="600" spc="-5" dirty="0">
                <a:latin typeface="Arial"/>
                <a:cs typeface="Arial"/>
              </a:rPr>
              <a:t>Ca</a:t>
            </a:r>
            <a:r>
              <a:rPr sz="600" dirty="0">
                <a:latin typeface="Arial"/>
                <a:cs typeface="Arial"/>
              </a:rPr>
              <a:t>c</a:t>
            </a:r>
            <a:r>
              <a:rPr sz="600" spc="-5" dirty="0">
                <a:latin typeface="Arial"/>
                <a:cs typeface="Arial"/>
              </a:rPr>
              <a:t>h</a:t>
            </a:r>
            <a:r>
              <a:rPr sz="600" dirty="0">
                <a:latin typeface="Arial"/>
                <a:cs typeface="Arial"/>
              </a:rPr>
              <a:t>e</a:t>
            </a:r>
            <a:endParaRPr sz="600">
              <a:latin typeface="Arial"/>
              <a:cs typeface="Arial"/>
            </a:endParaRPr>
          </a:p>
        </p:txBody>
      </p:sp>
      <p:sp>
        <p:nvSpPr>
          <p:cNvPr id="30" name="object 33"/>
          <p:cNvSpPr/>
          <p:nvPr/>
        </p:nvSpPr>
        <p:spPr>
          <a:xfrm>
            <a:off x="6973943" y="2667620"/>
            <a:ext cx="519430" cy="769620"/>
          </a:xfrm>
          <a:custGeom>
            <a:avLst/>
            <a:gdLst/>
            <a:ahLst/>
            <a:cxnLst/>
            <a:rect l="l" t="t" r="r" b="b"/>
            <a:pathLst>
              <a:path w="519429" h="769620">
                <a:moveTo>
                  <a:pt x="143205" y="0"/>
                </a:moveTo>
                <a:lnTo>
                  <a:pt x="0" y="0"/>
                </a:lnTo>
                <a:lnTo>
                  <a:pt x="0" y="769277"/>
                </a:lnTo>
                <a:lnTo>
                  <a:pt x="491261" y="769277"/>
                </a:lnTo>
                <a:lnTo>
                  <a:pt x="491261" y="763562"/>
                </a:lnTo>
                <a:lnTo>
                  <a:pt x="11468" y="763562"/>
                </a:lnTo>
                <a:lnTo>
                  <a:pt x="5664" y="757834"/>
                </a:lnTo>
                <a:lnTo>
                  <a:pt x="11468" y="757834"/>
                </a:lnTo>
                <a:lnTo>
                  <a:pt x="11468" y="11442"/>
                </a:lnTo>
                <a:lnTo>
                  <a:pt x="5664" y="11442"/>
                </a:lnTo>
                <a:lnTo>
                  <a:pt x="11468" y="5651"/>
                </a:lnTo>
                <a:lnTo>
                  <a:pt x="143205" y="5651"/>
                </a:lnTo>
                <a:lnTo>
                  <a:pt x="143205" y="0"/>
                </a:lnTo>
                <a:close/>
              </a:path>
              <a:path w="519429" h="769620">
                <a:moveTo>
                  <a:pt x="11468" y="757834"/>
                </a:moveTo>
                <a:lnTo>
                  <a:pt x="5664" y="757834"/>
                </a:lnTo>
                <a:lnTo>
                  <a:pt x="11468" y="763562"/>
                </a:lnTo>
                <a:lnTo>
                  <a:pt x="11468" y="757834"/>
                </a:lnTo>
                <a:close/>
              </a:path>
              <a:path w="519429" h="769620">
                <a:moveTo>
                  <a:pt x="479780" y="757834"/>
                </a:moveTo>
                <a:lnTo>
                  <a:pt x="11468" y="757834"/>
                </a:lnTo>
                <a:lnTo>
                  <a:pt x="11468" y="763562"/>
                </a:lnTo>
                <a:lnTo>
                  <a:pt x="479780" y="763562"/>
                </a:lnTo>
                <a:lnTo>
                  <a:pt x="479780" y="757834"/>
                </a:lnTo>
                <a:close/>
              </a:path>
              <a:path w="519429" h="769620">
                <a:moveTo>
                  <a:pt x="485514" y="649022"/>
                </a:moveTo>
                <a:lnTo>
                  <a:pt x="479780" y="658823"/>
                </a:lnTo>
                <a:lnTo>
                  <a:pt x="479780" y="763562"/>
                </a:lnTo>
                <a:lnTo>
                  <a:pt x="485597" y="757834"/>
                </a:lnTo>
                <a:lnTo>
                  <a:pt x="491261" y="757834"/>
                </a:lnTo>
                <a:lnTo>
                  <a:pt x="491248" y="658823"/>
                </a:lnTo>
                <a:lnTo>
                  <a:pt x="485514" y="649022"/>
                </a:lnTo>
                <a:close/>
              </a:path>
              <a:path w="519429" h="769620">
                <a:moveTo>
                  <a:pt x="491261" y="757834"/>
                </a:moveTo>
                <a:lnTo>
                  <a:pt x="485597" y="757834"/>
                </a:lnTo>
                <a:lnTo>
                  <a:pt x="479780" y="763562"/>
                </a:lnTo>
                <a:lnTo>
                  <a:pt x="491261" y="763562"/>
                </a:lnTo>
                <a:lnTo>
                  <a:pt x="491261" y="757834"/>
                </a:lnTo>
                <a:close/>
              </a:path>
              <a:path w="519429" h="769620">
                <a:moveTo>
                  <a:pt x="485597" y="626287"/>
                </a:moveTo>
                <a:lnTo>
                  <a:pt x="453771" y="680516"/>
                </a:lnTo>
                <a:lnTo>
                  <a:pt x="452247" y="683247"/>
                </a:lnTo>
                <a:lnTo>
                  <a:pt x="453161" y="686752"/>
                </a:lnTo>
                <a:lnTo>
                  <a:pt x="458673" y="689927"/>
                </a:lnTo>
                <a:lnTo>
                  <a:pt x="462191" y="689013"/>
                </a:lnTo>
                <a:lnTo>
                  <a:pt x="463715" y="686282"/>
                </a:lnTo>
                <a:lnTo>
                  <a:pt x="479767" y="658845"/>
                </a:lnTo>
                <a:lnTo>
                  <a:pt x="479780" y="637641"/>
                </a:lnTo>
                <a:lnTo>
                  <a:pt x="492228" y="637641"/>
                </a:lnTo>
                <a:lnTo>
                  <a:pt x="485597" y="626287"/>
                </a:lnTo>
                <a:close/>
              </a:path>
              <a:path w="519429" h="769620">
                <a:moveTo>
                  <a:pt x="492228" y="637641"/>
                </a:moveTo>
                <a:lnTo>
                  <a:pt x="491261" y="637641"/>
                </a:lnTo>
                <a:lnTo>
                  <a:pt x="491261" y="658845"/>
                </a:lnTo>
                <a:lnTo>
                  <a:pt x="507314" y="686282"/>
                </a:lnTo>
                <a:lnTo>
                  <a:pt x="509003" y="689013"/>
                </a:lnTo>
                <a:lnTo>
                  <a:pt x="512521" y="689927"/>
                </a:lnTo>
                <a:lnTo>
                  <a:pt x="518033" y="686752"/>
                </a:lnTo>
                <a:lnTo>
                  <a:pt x="518947" y="683247"/>
                </a:lnTo>
                <a:lnTo>
                  <a:pt x="517271" y="680516"/>
                </a:lnTo>
                <a:lnTo>
                  <a:pt x="492228" y="637641"/>
                </a:lnTo>
                <a:close/>
              </a:path>
              <a:path w="519429" h="769620">
                <a:moveTo>
                  <a:pt x="491261" y="640524"/>
                </a:moveTo>
                <a:lnTo>
                  <a:pt x="490486" y="640524"/>
                </a:lnTo>
                <a:lnTo>
                  <a:pt x="485514" y="649022"/>
                </a:lnTo>
                <a:lnTo>
                  <a:pt x="491261" y="658845"/>
                </a:lnTo>
                <a:lnTo>
                  <a:pt x="491261" y="640524"/>
                </a:lnTo>
                <a:close/>
              </a:path>
              <a:path w="519429" h="769620">
                <a:moveTo>
                  <a:pt x="491261" y="637641"/>
                </a:moveTo>
                <a:lnTo>
                  <a:pt x="479780" y="637641"/>
                </a:lnTo>
                <a:lnTo>
                  <a:pt x="479780" y="658823"/>
                </a:lnTo>
                <a:lnTo>
                  <a:pt x="485514" y="649022"/>
                </a:lnTo>
                <a:lnTo>
                  <a:pt x="480542" y="640524"/>
                </a:lnTo>
                <a:lnTo>
                  <a:pt x="491261" y="640524"/>
                </a:lnTo>
                <a:lnTo>
                  <a:pt x="491261" y="637641"/>
                </a:lnTo>
                <a:close/>
              </a:path>
              <a:path w="519429" h="769620">
                <a:moveTo>
                  <a:pt x="490486" y="640524"/>
                </a:moveTo>
                <a:lnTo>
                  <a:pt x="480542" y="640524"/>
                </a:lnTo>
                <a:lnTo>
                  <a:pt x="485514" y="649022"/>
                </a:lnTo>
                <a:lnTo>
                  <a:pt x="490486" y="640524"/>
                </a:lnTo>
                <a:close/>
              </a:path>
              <a:path w="519429" h="769620">
                <a:moveTo>
                  <a:pt x="11468" y="5651"/>
                </a:moveTo>
                <a:lnTo>
                  <a:pt x="5664" y="11442"/>
                </a:lnTo>
                <a:lnTo>
                  <a:pt x="11468" y="11442"/>
                </a:lnTo>
                <a:lnTo>
                  <a:pt x="11468" y="5651"/>
                </a:lnTo>
                <a:close/>
              </a:path>
              <a:path w="519429" h="769620">
                <a:moveTo>
                  <a:pt x="143205" y="5651"/>
                </a:moveTo>
                <a:lnTo>
                  <a:pt x="11468" y="5651"/>
                </a:lnTo>
                <a:lnTo>
                  <a:pt x="11468" y="11442"/>
                </a:lnTo>
                <a:lnTo>
                  <a:pt x="143205" y="11442"/>
                </a:lnTo>
                <a:lnTo>
                  <a:pt x="143205" y="5651"/>
                </a:lnTo>
                <a:close/>
              </a:path>
            </a:pathLst>
          </a:custGeom>
          <a:solidFill>
            <a:srgbClr val="00649D"/>
          </a:solidFill>
        </p:spPr>
        <p:txBody>
          <a:bodyPr wrap="square" lIns="0" tIns="0" rIns="0" bIns="0" rtlCol="0"/>
          <a:lstStyle/>
          <a:p>
            <a:endParaRPr/>
          </a:p>
        </p:txBody>
      </p:sp>
      <p:sp>
        <p:nvSpPr>
          <p:cNvPr id="31" name="object 34"/>
          <p:cNvSpPr/>
          <p:nvPr/>
        </p:nvSpPr>
        <p:spPr>
          <a:xfrm>
            <a:off x="7922494" y="2667620"/>
            <a:ext cx="519430" cy="769620"/>
          </a:xfrm>
          <a:custGeom>
            <a:avLst/>
            <a:gdLst/>
            <a:ahLst/>
            <a:cxnLst/>
            <a:rect l="l" t="t" r="r" b="b"/>
            <a:pathLst>
              <a:path w="519429" h="769620">
                <a:moveTo>
                  <a:pt x="143205" y="0"/>
                </a:moveTo>
                <a:lnTo>
                  <a:pt x="0" y="0"/>
                </a:lnTo>
                <a:lnTo>
                  <a:pt x="0" y="769277"/>
                </a:lnTo>
                <a:lnTo>
                  <a:pt x="491261" y="769277"/>
                </a:lnTo>
                <a:lnTo>
                  <a:pt x="491261" y="763562"/>
                </a:lnTo>
                <a:lnTo>
                  <a:pt x="11480" y="763562"/>
                </a:lnTo>
                <a:lnTo>
                  <a:pt x="5664" y="757834"/>
                </a:lnTo>
                <a:lnTo>
                  <a:pt x="11480" y="757834"/>
                </a:lnTo>
                <a:lnTo>
                  <a:pt x="11468" y="11442"/>
                </a:lnTo>
                <a:lnTo>
                  <a:pt x="5664" y="11442"/>
                </a:lnTo>
                <a:lnTo>
                  <a:pt x="11468" y="5651"/>
                </a:lnTo>
                <a:lnTo>
                  <a:pt x="143205" y="5651"/>
                </a:lnTo>
                <a:lnTo>
                  <a:pt x="143205" y="0"/>
                </a:lnTo>
                <a:close/>
              </a:path>
              <a:path w="519429" h="769620">
                <a:moveTo>
                  <a:pt x="11480" y="757834"/>
                </a:moveTo>
                <a:lnTo>
                  <a:pt x="5664" y="757834"/>
                </a:lnTo>
                <a:lnTo>
                  <a:pt x="11480" y="763562"/>
                </a:lnTo>
                <a:lnTo>
                  <a:pt x="11480" y="757834"/>
                </a:lnTo>
                <a:close/>
              </a:path>
              <a:path w="519429" h="769620">
                <a:moveTo>
                  <a:pt x="479780" y="757834"/>
                </a:moveTo>
                <a:lnTo>
                  <a:pt x="11480" y="757834"/>
                </a:lnTo>
                <a:lnTo>
                  <a:pt x="11480" y="763562"/>
                </a:lnTo>
                <a:lnTo>
                  <a:pt x="479780" y="763562"/>
                </a:lnTo>
                <a:lnTo>
                  <a:pt x="479780" y="757834"/>
                </a:lnTo>
                <a:close/>
              </a:path>
              <a:path w="519429" h="769620">
                <a:moveTo>
                  <a:pt x="485526" y="649020"/>
                </a:moveTo>
                <a:lnTo>
                  <a:pt x="479788" y="658823"/>
                </a:lnTo>
                <a:lnTo>
                  <a:pt x="479780" y="763562"/>
                </a:lnTo>
                <a:lnTo>
                  <a:pt x="485597" y="757834"/>
                </a:lnTo>
                <a:lnTo>
                  <a:pt x="491261" y="757834"/>
                </a:lnTo>
                <a:lnTo>
                  <a:pt x="491261" y="658823"/>
                </a:lnTo>
                <a:lnTo>
                  <a:pt x="485526" y="649020"/>
                </a:lnTo>
                <a:close/>
              </a:path>
              <a:path w="519429" h="769620">
                <a:moveTo>
                  <a:pt x="491261" y="757834"/>
                </a:moveTo>
                <a:lnTo>
                  <a:pt x="485597" y="757834"/>
                </a:lnTo>
                <a:lnTo>
                  <a:pt x="479780" y="763562"/>
                </a:lnTo>
                <a:lnTo>
                  <a:pt x="491261" y="763562"/>
                </a:lnTo>
                <a:lnTo>
                  <a:pt x="491261" y="757834"/>
                </a:lnTo>
                <a:close/>
              </a:path>
              <a:path w="519429" h="769620">
                <a:moveTo>
                  <a:pt x="485597" y="626287"/>
                </a:moveTo>
                <a:lnTo>
                  <a:pt x="453771" y="680516"/>
                </a:lnTo>
                <a:lnTo>
                  <a:pt x="452247" y="683247"/>
                </a:lnTo>
                <a:lnTo>
                  <a:pt x="453161" y="686752"/>
                </a:lnTo>
                <a:lnTo>
                  <a:pt x="458673" y="689927"/>
                </a:lnTo>
                <a:lnTo>
                  <a:pt x="462191" y="689013"/>
                </a:lnTo>
                <a:lnTo>
                  <a:pt x="463715" y="686282"/>
                </a:lnTo>
                <a:lnTo>
                  <a:pt x="479780" y="658836"/>
                </a:lnTo>
                <a:lnTo>
                  <a:pt x="479780" y="637641"/>
                </a:lnTo>
                <a:lnTo>
                  <a:pt x="492228" y="637641"/>
                </a:lnTo>
                <a:lnTo>
                  <a:pt x="485597" y="626287"/>
                </a:lnTo>
                <a:close/>
              </a:path>
              <a:path w="519429" h="769620">
                <a:moveTo>
                  <a:pt x="492228" y="637641"/>
                </a:moveTo>
                <a:lnTo>
                  <a:pt x="491261" y="637641"/>
                </a:lnTo>
                <a:lnTo>
                  <a:pt x="491269" y="658836"/>
                </a:lnTo>
                <a:lnTo>
                  <a:pt x="507326" y="686282"/>
                </a:lnTo>
                <a:lnTo>
                  <a:pt x="509003" y="689013"/>
                </a:lnTo>
                <a:lnTo>
                  <a:pt x="512521" y="689927"/>
                </a:lnTo>
                <a:lnTo>
                  <a:pt x="518033" y="686752"/>
                </a:lnTo>
                <a:lnTo>
                  <a:pt x="518947" y="683247"/>
                </a:lnTo>
                <a:lnTo>
                  <a:pt x="517271" y="680516"/>
                </a:lnTo>
                <a:lnTo>
                  <a:pt x="492228" y="637641"/>
                </a:lnTo>
                <a:close/>
              </a:path>
              <a:path w="519429" h="769620">
                <a:moveTo>
                  <a:pt x="491261" y="637641"/>
                </a:moveTo>
                <a:lnTo>
                  <a:pt x="479780" y="637641"/>
                </a:lnTo>
                <a:lnTo>
                  <a:pt x="479780" y="658836"/>
                </a:lnTo>
                <a:lnTo>
                  <a:pt x="485526" y="649020"/>
                </a:lnTo>
                <a:lnTo>
                  <a:pt x="480555" y="640524"/>
                </a:lnTo>
                <a:lnTo>
                  <a:pt x="491261" y="640524"/>
                </a:lnTo>
                <a:lnTo>
                  <a:pt x="491261" y="637641"/>
                </a:lnTo>
                <a:close/>
              </a:path>
              <a:path w="519429" h="769620">
                <a:moveTo>
                  <a:pt x="491261" y="640524"/>
                </a:moveTo>
                <a:lnTo>
                  <a:pt x="490499" y="640524"/>
                </a:lnTo>
                <a:lnTo>
                  <a:pt x="485526" y="649020"/>
                </a:lnTo>
                <a:lnTo>
                  <a:pt x="491261" y="658823"/>
                </a:lnTo>
                <a:lnTo>
                  <a:pt x="491261" y="640524"/>
                </a:lnTo>
                <a:close/>
              </a:path>
              <a:path w="519429" h="769620">
                <a:moveTo>
                  <a:pt x="490499" y="640524"/>
                </a:moveTo>
                <a:lnTo>
                  <a:pt x="480555" y="640524"/>
                </a:lnTo>
                <a:lnTo>
                  <a:pt x="485526" y="649020"/>
                </a:lnTo>
                <a:lnTo>
                  <a:pt x="490499" y="640524"/>
                </a:lnTo>
                <a:close/>
              </a:path>
              <a:path w="519429" h="769620">
                <a:moveTo>
                  <a:pt x="11468" y="5651"/>
                </a:moveTo>
                <a:lnTo>
                  <a:pt x="5664" y="11442"/>
                </a:lnTo>
                <a:lnTo>
                  <a:pt x="11468" y="11442"/>
                </a:lnTo>
                <a:lnTo>
                  <a:pt x="11468" y="5651"/>
                </a:lnTo>
                <a:close/>
              </a:path>
              <a:path w="519429" h="769620">
                <a:moveTo>
                  <a:pt x="143205" y="5651"/>
                </a:moveTo>
                <a:lnTo>
                  <a:pt x="11468" y="5651"/>
                </a:lnTo>
                <a:lnTo>
                  <a:pt x="11468" y="11442"/>
                </a:lnTo>
                <a:lnTo>
                  <a:pt x="143205" y="11442"/>
                </a:lnTo>
                <a:lnTo>
                  <a:pt x="143205" y="5651"/>
                </a:lnTo>
                <a:close/>
              </a:path>
            </a:pathLst>
          </a:custGeom>
          <a:solidFill>
            <a:srgbClr val="00649D"/>
          </a:solidFill>
        </p:spPr>
        <p:txBody>
          <a:bodyPr wrap="square" lIns="0" tIns="0" rIns="0" bIns="0" rtlCol="0"/>
          <a:lstStyle/>
          <a:p>
            <a:endParaRPr/>
          </a:p>
        </p:txBody>
      </p:sp>
      <p:sp>
        <p:nvSpPr>
          <p:cNvPr id="32" name="object 35"/>
          <p:cNvSpPr txBox="1"/>
          <p:nvPr/>
        </p:nvSpPr>
        <p:spPr>
          <a:xfrm>
            <a:off x="6207752" y="3697403"/>
            <a:ext cx="1987942" cy="203261"/>
          </a:xfrm>
          <a:prstGeom prst="rect">
            <a:avLst/>
          </a:prstGeom>
          <a:solidFill>
            <a:srgbClr val="FDFACC"/>
          </a:solidFill>
          <a:ln w="11440">
            <a:solidFill>
              <a:srgbClr val="A8A7A5"/>
            </a:solidFill>
          </a:ln>
        </p:spPr>
        <p:txBody>
          <a:bodyPr vert="horz" wrap="square" lIns="0" tIns="33655" rIns="0" bIns="0" rtlCol="0">
            <a:spAutoFit/>
          </a:bodyPr>
          <a:lstStyle/>
          <a:p>
            <a:pPr marL="190500">
              <a:lnSpc>
                <a:spcPct val="100000"/>
              </a:lnSpc>
              <a:spcBef>
                <a:spcPts val="265"/>
              </a:spcBef>
            </a:pPr>
            <a:r>
              <a:rPr sz="1100" spc="15" dirty="0">
                <a:latin typeface="Verdana"/>
                <a:cs typeface="Verdana"/>
              </a:rPr>
              <a:t>Process </a:t>
            </a:r>
            <a:r>
              <a:rPr sz="1100" spc="30" dirty="0">
                <a:latin typeface="Verdana"/>
                <a:cs typeface="Verdana"/>
              </a:rPr>
              <a:t>+ </a:t>
            </a:r>
            <a:r>
              <a:rPr sz="1100" spc="20" dirty="0">
                <a:latin typeface="Verdana"/>
                <a:cs typeface="Verdana"/>
              </a:rPr>
              <a:t>cache</a:t>
            </a:r>
            <a:r>
              <a:rPr sz="1100" spc="-20" dirty="0">
                <a:latin typeface="Verdana"/>
                <a:cs typeface="Verdana"/>
              </a:rPr>
              <a:t> </a:t>
            </a:r>
            <a:r>
              <a:rPr sz="1100" spc="20" dirty="0">
                <a:latin typeface="Verdana"/>
                <a:cs typeface="Verdana"/>
              </a:rPr>
              <a:t>data</a:t>
            </a:r>
            <a:endParaRPr sz="1100" dirty="0">
              <a:latin typeface="Verdana"/>
              <a:cs typeface="Verdana"/>
            </a:endParaRPr>
          </a:p>
        </p:txBody>
      </p:sp>
    </p:spTree>
    <p:extLst>
      <p:ext uri="{BB962C8B-B14F-4D97-AF65-F5344CB8AC3E}">
        <p14:creationId xmlns:p14="http://schemas.microsoft.com/office/powerpoint/2010/main" val="788160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happens </a:t>
            </a:r>
            <a:r>
              <a:rPr lang="en-US" dirty="0">
                <a:latin typeface="Arial"/>
                <a:cs typeface="Arial"/>
              </a:rPr>
              <a:t>when </a:t>
            </a:r>
            <a:r>
              <a:rPr lang="en-US" spc="-5" dirty="0">
                <a:latin typeface="Arial"/>
                <a:cs typeface="Arial"/>
              </a:rPr>
              <a:t>an action is executed? (6 of</a:t>
            </a:r>
            <a:r>
              <a:rPr lang="en-US" spc="-110" dirty="0">
                <a:latin typeface="Arial"/>
                <a:cs typeface="Arial"/>
              </a:rPr>
              <a:t> </a:t>
            </a:r>
            <a:r>
              <a:rPr lang="en-US" dirty="0">
                <a:latin typeface="Arial"/>
                <a:cs typeface="Arial"/>
              </a:rPr>
              <a:t>8</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304165">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304165">
              <a:lnSpc>
                <a:spcPct val="136600"/>
              </a:lnSpc>
              <a:spcBef>
                <a:spcPts val="5"/>
              </a:spcBef>
            </a:pPr>
            <a:r>
              <a:rPr lang="fr-FR" sz="1600" b="1" spc="35" dirty="0" err="1" smtClean="0">
                <a:solidFill>
                  <a:srgbClr val="00B050"/>
                </a:solidFill>
                <a:latin typeface="Arial"/>
                <a:cs typeface="Arial"/>
              </a:rPr>
              <a:t>m</a:t>
            </a:r>
            <a:r>
              <a:rPr lang="fr-FR" sz="1600" b="1" spc="15" dirty="0" err="1" smtClean="0">
                <a:solidFill>
                  <a:srgbClr val="00B050"/>
                </a:solidFill>
                <a:latin typeface="Arial"/>
                <a:cs typeface="Arial"/>
              </a:rPr>
              <a:t>essa</a:t>
            </a:r>
            <a:r>
              <a:rPr lang="fr-FR" sz="1600" b="1" spc="10" dirty="0" err="1" smtClean="0">
                <a:solidFill>
                  <a:srgbClr val="00B050"/>
                </a:solidFill>
                <a:latin typeface="Arial"/>
                <a:cs typeface="Arial"/>
              </a:rPr>
              <a:t>g</a:t>
            </a:r>
            <a:r>
              <a:rPr lang="fr-FR" sz="1600" b="1" spc="15" dirty="0" err="1" smtClean="0">
                <a:solidFill>
                  <a:srgbClr val="00B050"/>
                </a:solidFill>
                <a:latin typeface="Arial"/>
                <a:cs typeface="Arial"/>
              </a:rPr>
              <a:t>es</a:t>
            </a:r>
            <a:r>
              <a:rPr lang="fr-FR" sz="1600" b="1" spc="10" dirty="0" err="1" smtClean="0">
                <a:solidFill>
                  <a:srgbClr val="00B050"/>
                </a:solidFill>
                <a:latin typeface="Arial"/>
                <a:cs typeface="Arial"/>
              </a:rPr>
              <a:t>.</a:t>
            </a:r>
            <a:r>
              <a:rPr lang="fr-FR" sz="1600" b="1" dirty="0" err="1" smtClean="0">
                <a:solidFill>
                  <a:srgbClr val="00B050"/>
                </a:solidFill>
                <a:latin typeface="Arial"/>
                <a:cs typeface="Arial"/>
              </a:rPr>
              <a:t>f</a:t>
            </a:r>
            <a:r>
              <a:rPr lang="fr-FR" sz="1600" b="1" spc="10" dirty="0" err="1" smtClean="0">
                <a:solidFill>
                  <a:srgbClr val="00B050"/>
                </a:solidFill>
                <a:latin typeface="Arial"/>
                <a:cs typeface="Arial"/>
              </a:rPr>
              <a:t>ilte</a:t>
            </a:r>
            <a:r>
              <a:rPr lang="fr-FR" sz="1600" b="1" spc="20" dirty="0" err="1" smtClean="0">
                <a:solidFill>
                  <a:srgbClr val="00B050"/>
                </a:solidFill>
                <a:latin typeface="Arial"/>
                <a:cs typeface="Arial"/>
              </a:rPr>
              <a:t>r</a:t>
            </a:r>
            <a:r>
              <a:rPr lang="fr-FR" sz="1600" b="1" spc="10" dirty="0">
                <a:solidFill>
                  <a:srgbClr val="00B050"/>
                </a:solidFill>
                <a:latin typeface="Arial"/>
                <a:cs typeface="Arial"/>
              </a:rPr>
              <a:t>(_.</a:t>
            </a:r>
            <a:r>
              <a:rPr lang="fr-FR" sz="1600" b="1" spc="15" dirty="0" err="1">
                <a:solidFill>
                  <a:srgbClr val="00B050"/>
                </a:solidFill>
                <a:latin typeface="Arial"/>
                <a:cs typeface="Arial"/>
              </a:rPr>
              <a:t>c</a:t>
            </a:r>
            <a:r>
              <a:rPr lang="fr-FR" sz="1600" b="1" spc="10" dirty="0" err="1">
                <a:solidFill>
                  <a:srgbClr val="00B050"/>
                </a:solidFill>
                <a:latin typeface="Arial"/>
                <a:cs typeface="Arial"/>
              </a:rPr>
              <a:t>o</a:t>
            </a:r>
            <a:r>
              <a:rPr lang="fr-FR" sz="1600" b="1" spc="25" dirty="0" err="1">
                <a:solidFill>
                  <a:srgbClr val="00B050"/>
                </a:solidFill>
                <a:latin typeface="Arial"/>
                <a:cs typeface="Arial"/>
              </a:rPr>
              <a:t>n</a:t>
            </a:r>
            <a:r>
              <a:rPr lang="fr-FR" sz="1600" b="1" spc="10" dirty="0" err="1">
                <a:solidFill>
                  <a:srgbClr val="00B050"/>
                </a:solidFill>
                <a:latin typeface="Arial"/>
                <a:cs typeface="Arial"/>
              </a:rPr>
              <a:t>tai</a:t>
            </a:r>
            <a:r>
              <a:rPr lang="fr-FR" sz="1600" b="1" spc="25" dirty="0" err="1">
                <a:solidFill>
                  <a:srgbClr val="00B050"/>
                </a:solidFill>
                <a:latin typeface="Arial"/>
                <a:cs typeface="Arial"/>
              </a:rPr>
              <a:t>n</a:t>
            </a:r>
            <a:r>
              <a:rPr lang="fr-FR" sz="1600" b="1" spc="10" dirty="0" err="1">
                <a:solidFill>
                  <a:srgbClr val="00B050"/>
                </a:solidFill>
                <a:latin typeface="Arial"/>
                <a:cs typeface="Arial"/>
              </a:rPr>
              <a:t>s</a:t>
            </a:r>
            <a:r>
              <a:rPr lang="fr-FR" sz="1600" b="1" spc="10" dirty="0">
                <a:solidFill>
                  <a:srgbClr val="00B050"/>
                </a:solidFill>
                <a:latin typeface="Arial"/>
                <a:cs typeface="Arial"/>
              </a:rPr>
              <a:t>(</a:t>
            </a:r>
            <a:r>
              <a:rPr lang="fr-FR" sz="1600" b="1" spc="20" dirty="0">
                <a:solidFill>
                  <a:srgbClr val="00B050"/>
                </a:solidFill>
                <a:latin typeface="Arial"/>
                <a:cs typeface="Arial"/>
              </a:rPr>
              <a:t>"</a:t>
            </a:r>
            <a:r>
              <a:rPr lang="fr-FR" sz="1600" b="1" spc="50" dirty="0" err="1">
                <a:solidFill>
                  <a:srgbClr val="00B050"/>
                </a:solidFill>
                <a:latin typeface="Arial"/>
                <a:cs typeface="Arial"/>
              </a:rPr>
              <a:t>m</a:t>
            </a:r>
            <a:r>
              <a:rPr lang="fr-FR" sz="1600" b="1" dirty="0" err="1">
                <a:solidFill>
                  <a:srgbClr val="00B050"/>
                </a:solidFill>
                <a:latin typeface="Arial"/>
                <a:cs typeface="Arial"/>
              </a:rPr>
              <a:t>y</a:t>
            </a:r>
            <a:r>
              <a:rPr lang="fr-FR" sz="1600" b="1" spc="25" dirty="0" err="1">
                <a:solidFill>
                  <a:srgbClr val="00B050"/>
                </a:solidFill>
                <a:latin typeface="Arial"/>
                <a:cs typeface="Arial"/>
              </a:rPr>
              <a:t>s</a:t>
            </a:r>
            <a:r>
              <a:rPr lang="fr-FR" sz="1600" b="1" spc="10" dirty="0" err="1">
                <a:solidFill>
                  <a:srgbClr val="00B050"/>
                </a:solidFill>
                <a:latin typeface="Arial"/>
                <a:cs typeface="Arial"/>
              </a:rPr>
              <a:t>ql</a:t>
            </a:r>
            <a:r>
              <a:rPr lang="fr-FR" sz="1600" b="1" spc="20" dirty="0">
                <a:solidFill>
                  <a:srgbClr val="00B050"/>
                </a:solidFill>
                <a:latin typeface="Arial"/>
                <a:cs typeface="Arial"/>
              </a:rPr>
              <a:t>"</a:t>
            </a:r>
            <a:r>
              <a:rPr lang="fr-FR" sz="1600" b="1" spc="5" dirty="0">
                <a:solidFill>
                  <a:srgbClr val="00B050"/>
                </a:solidFill>
                <a:latin typeface="Arial"/>
                <a:cs typeface="Arial"/>
              </a:rPr>
              <a:t>))</a:t>
            </a:r>
            <a:r>
              <a:rPr lang="fr-FR" sz="1600" b="1" spc="10" dirty="0">
                <a:solidFill>
                  <a:srgbClr val="00B050"/>
                </a:solidFill>
                <a:latin typeface="Arial"/>
                <a:cs typeface="Arial"/>
              </a:rPr>
              <a:t>.</a:t>
            </a:r>
            <a:r>
              <a:rPr lang="fr-FR" sz="1600" b="1" spc="25" dirty="0">
                <a:solidFill>
                  <a:srgbClr val="00B050"/>
                </a:solidFill>
                <a:latin typeface="Arial"/>
                <a:cs typeface="Arial"/>
              </a:rPr>
              <a:t>c</a:t>
            </a:r>
            <a:r>
              <a:rPr lang="fr-FR" sz="1600" b="1" spc="10" dirty="0">
                <a:solidFill>
                  <a:srgbClr val="00B050"/>
                </a:solidFill>
                <a:latin typeface="Arial"/>
                <a:cs typeface="Arial"/>
              </a:rPr>
              <a:t>o</a:t>
            </a:r>
            <a:r>
              <a:rPr lang="fr-FR" sz="1600" b="1" spc="25" dirty="0">
                <a:solidFill>
                  <a:srgbClr val="00B050"/>
                </a:solidFill>
                <a:latin typeface="Arial"/>
                <a:cs typeface="Arial"/>
              </a:rPr>
              <a:t>u</a:t>
            </a:r>
            <a:r>
              <a:rPr lang="fr-FR" sz="1600" b="1" spc="10" dirty="0">
                <a:solidFill>
                  <a:srgbClr val="00B050"/>
                </a:solidFill>
                <a:latin typeface="Arial"/>
                <a:cs typeface="Arial"/>
              </a:rPr>
              <a:t>n</a:t>
            </a:r>
            <a:r>
              <a:rPr lang="fr-FR" sz="1600" b="1" spc="5" dirty="0">
                <a:solidFill>
                  <a:srgbClr val="00B050"/>
                </a:solidFill>
                <a:latin typeface="Arial"/>
                <a:cs typeface="Arial"/>
              </a:rPr>
              <a:t>t(</a:t>
            </a:r>
            <a:r>
              <a:rPr lang="fr-FR" sz="1600" b="1" spc="10" dirty="0">
                <a:solidFill>
                  <a:srgbClr val="00B050"/>
                </a:solidFill>
                <a:latin typeface="Arial"/>
                <a:cs typeface="Arial"/>
              </a:rPr>
              <a:t>) </a:t>
            </a:r>
            <a:endParaRPr lang="fr-FR" sz="1600" b="1" spc="10" dirty="0" smtClean="0">
              <a:solidFill>
                <a:srgbClr val="00B050"/>
              </a:solidFill>
              <a:latin typeface="Arial"/>
              <a:cs typeface="Arial"/>
            </a:endParaRPr>
          </a:p>
          <a:p>
            <a:pPr marL="12700" marR="304165">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p:txBody>
      </p:sp>
      <p:sp>
        <p:nvSpPr>
          <p:cNvPr id="4" name="object 7"/>
          <p:cNvSpPr txBox="1"/>
          <p:nvPr/>
        </p:nvSpPr>
        <p:spPr>
          <a:xfrm>
            <a:off x="7275799" y="1363020"/>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8"/>
          <p:cNvSpPr txBox="1"/>
          <p:nvPr/>
        </p:nvSpPr>
        <p:spPr>
          <a:xfrm>
            <a:off x="6323272" y="2308720"/>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6" name="object 9"/>
          <p:cNvSpPr txBox="1"/>
          <p:nvPr/>
        </p:nvSpPr>
        <p:spPr>
          <a:xfrm>
            <a:off x="7232655" y="2308720"/>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7" name="object 10"/>
          <p:cNvSpPr txBox="1"/>
          <p:nvPr/>
        </p:nvSpPr>
        <p:spPr>
          <a:xfrm>
            <a:off x="8187019" y="2308720"/>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890">
              <a:lnSpc>
                <a:spcPct val="100000"/>
              </a:lnSpc>
              <a:spcBef>
                <a:spcPts val="225"/>
              </a:spcBef>
            </a:pPr>
            <a:r>
              <a:rPr sz="1050" spc="15" dirty="0">
                <a:latin typeface="Arial"/>
                <a:cs typeface="Arial"/>
              </a:rPr>
              <a:t>Worker</a:t>
            </a:r>
            <a:endParaRPr sz="1050">
              <a:latin typeface="Arial"/>
              <a:cs typeface="Arial"/>
            </a:endParaRPr>
          </a:p>
        </p:txBody>
      </p:sp>
      <p:sp>
        <p:nvSpPr>
          <p:cNvPr id="8" name="object 11"/>
          <p:cNvSpPr txBox="1"/>
          <p:nvPr/>
        </p:nvSpPr>
        <p:spPr>
          <a:xfrm>
            <a:off x="6539450" y="2550877"/>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6995">
              <a:lnSpc>
                <a:spcPct val="100000"/>
              </a:lnSpc>
              <a:spcBef>
                <a:spcPts val="29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9" name="object 12"/>
          <p:cNvSpPr txBox="1"/>
          <p:nvPr/>
        </p:nvSpPr>
        <p:spPr>
          <a:xfrm>
            <a:off x="8352403" y="2550877"/>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10" name="object 13"/>
          <p:cNvSpPr txBox="1"/>
          <p:nvPr/>
        </p:nvSpPr>
        <p:spPr>
          <a:xfrm>
            <a:off x="7452658" y="2554691"/>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11" name="object 14"/>
          <p:cNvSpPr txBox="1"/>
          <p:nvPr/>
        </p:nvSpPr>
        <p:spPr>
          <a:xfrm>
            <a:off x="6455304" y="3005629"/>
            <a:ext cx="422909" cy="167005"/>
          </a:xfrm>
          <a:prstGeom prst="rect">
            <a:avLst/>
          </a:prstGeom>
          <a:ln w="3815">
            <a:solidFill>
              <a:srgbClr val="000000"/>
            </a:solidFill>
          </a:ln>
        </p:spPr>
        <p:txBody>
          <a:bodyPr vert="horz" wrap="square" lIns="0" tIns="37465" rIns="0" bIns="0" rtlCol="0">
            <a:spAutoFit/>
          </a:bodyPr>
          <a:lstStyle/>
          <a:p>
            <a:pPr marL="102235">
              <a:lnSpc>
                <a:spcPct val="100000"/>
              </a:lnSpc>
              <a:spcBef>
                <a:spcPts val="295"/>
              </a:spcBef>
            </a:pPr>
            <a:r>
              <a:rPr sz="600" dirty="0">
                <a:latin typeface="Arial"/>
                <a:cs typeface="Arial"/>
              </a:rPr>
              <a:t>Cache</a:t>
            </a:r>
            <a:endParaRPr sz="600">
              <a:latin typeface="Arial"/>
              <a:cs typeface="Arial"/>
            </a:endParaRPr>
          </a:p>
        </p:txBody>
      </p:sp>
      <p:sp>
        <p:nvSpPr>
          <p:cNvPr id="12" name="object 15"/>
          <p:cNvSpPr txBox="1"/>
          <p:nvPr/>
        </p:nvSpPr>
        <p:spPr>
          <a:xfrm>
            <a:off x="7379069" y="3014201"/>
            <a:ext cx="422909" cy="166370"/>
          </a:xfrm>
          <a:prstGeom prst="rect">
            <a:avLst/>
          </a:prstGeom>
          <a:ln w="3815">
            <a:solidFill>
              <a:srgbClr val="000000"/>
            </a:solidFill>
          </a:ln>
        </p:spPr>
        <p:txBody>
          <a:bodyPr vert="horz" wrap="square" lIns="0" tIns="37465" rIns="0" bIns="0" rtlCol="0">
            <a:spAutoFit/>
          </a:bodyPr>
          <a:lstStyle/>
          <a:p>
            <a:pPr marL="102235">
              <a:lnSpc>
                <a:spcPct val="100000"/>
              </a:lnSpc>
              <a:spcBef>
                <a:spcPts val="295"/>
              </a:spcBef>
            </a:pPr>
            <a:r>
              <a:rPr sz="600" dirty="0">
                <a:latin typeface="Arial"/>
                <a:cs typeface="Arial"/>
              </a:rPr>
              <a:t>Cache</a:t>
            </a:r>
            <a:endParaRPr sz="600">
              <a:latin typeface="Arial"/>
              <a:cs typeface="Arial"/>
            </a:endParaRPr>
          </a:p>
        </p:txBody>
      </p:sp>
      <p:sp>
        <p:nvSpPr>
          <p:cNvPr id="13" name="object 16"/>
          <p:cNvSpPr txBox="1"/>
          <p:nvPr/>
        </p:nvSpPr>
        <p:spPr>
          <a:xfrm>
            <a:off x="8327465" y="3016108"/>
            <a:ext cx="422909" cy="167005"/>
          </a:xfrm>
          <a:prstGeom prst="rect">
            <a:avLst/>
          </a:prstGeom>
          <a:ln w="3815">
            <a:solidFill>
              <a:srgbClr val="000000"/>
            </a:solidFill>
          </a:ln>
        </p:spPr>
        <p:txBody>
          <a:bodyPr vert="horz" wrap="square" lIns="0" tIns="37465" rIns="0" bIns="0" rtlCol="0">
            <a:spAutoFit/>
          </a:bodyPr>
          <a:lstStyle/>
          <a:p>
            <a:pPr marL="102870">
              <a:lnSpc>
                <a:spcPct val="100000"/>
              </a:lnSpc>
              <a:spcBef>
                <a:spcPts val="295"/>
              </a:spcBef>
            </a:pPr>
            <a:r>
              <a:rPr sz="600" dirty="0">
                <a:latin typeface="Arial"/>
                <a:cs typeface="Arial"/>
              </a:rPr>
              <a:t>Cache</a:t>
            </a:r>
            <a:endParaRPr sz="600">
              <a:latin typeface="Arial"/>
              <a:cs typeface="Arial"/>
            </a:endParaRPr>
          </a:p>
        </p:txBody>
      </p:sp>
      <p:sp>
        <p:nvSpPr>
          <p:cNvPr id="14" name="object 17"/>
          <p:cNvSpPr/>
          <p:nvPr/>
        </p:nvSpPr>
        <p:spPr>
          <a:xfrm>
            <a:off x="6679755" y="1698615"/>
            <a:ext cx="911225" cy="613410"/>
          </a:xfrm>
          <a:custGeom>
            <a:avLst/>
            <a:gdLst/>
            <a:ahLst/>
            <a:cxnLst/>
            <a:rect l="l" t="t" r="r" b="b"/>
            <a:pathLst>
              <a:path w="911225" h="613410">
                <a:moveTo>
                  <a:pt x="897957" y="8358"/>
                </a:moveTo>
                <a:lnTo>
                  <a:pt x="890361" y="8863"/>
                </a:lnTo>
                <a:lnTo>
                  <a:pt x="0" y="606945"/>
                </a:lnTo>
                <a:lnTo>
                  <a:pt x="4279" y="613206"/>
                </a:lnTo>
                <a:lnTo>
                  <a:pt x="894601" y="15289"/>
                </a:lnTo>
                <a:lnTo>
                  <a:pt x="897957" y="8358"/>
                </a:lnTo>
                <a:close/>
              </a:path>
              <a:path w="911225" h="613410">
                <a:moveTo>
                  <a:pt x="910171" y="914"/>
                </a:moveTo>
                <a:lnTo>
                  <a:pt x="902195" y="914"/>
                </a:lnTo>
                <a:lnTo>
                  <a:pt x="906475" y="7315"/>
                </a:lnTo>
                <a:lnTo>
                  <a:pt x="894601" y="15289"/>
                </a:lnTo>
                <a:lnTo>
                  <a:pt x="877709" y="50177"/>
                </a:lnTo>
                <a:lnTo>
                  <a:pt x="876795" y="52158"/>
                </a:lnTo>
                <a:lnTo>
                  <a:pt x="877569" y="54444"/>
                </a:lnTo>
                <a:lnTo>
                  <a:pt x="879551" y="55359"/>
                </a:lnTo>
                <a:lnTo>
                  <a:pt x="881392" y="56286"/>
                </a:lnTo>
                <a:lnTo>
                  <a:pt x="883678" y="55359"/>
                </a:lnTo>
                <a:lnTo>
                  <a:pt x="884605" y="53530"/>
                </a:lnTo>
                <a:lnTo>
                  <a:pt x="910171" y="914"/>
                </a:lnTo>
                <a:close/>
              </a:path>
              <a:path w="911225" h="613410">
                <a:moveTo>
                  <a:pt x="903214" y="2438"/>
                </a:moveTo>
                <a:lnTo>
                  <a:pt x="900823" y="2438"/>
                </a:lnTo>
                <a:lnTo>
                  <a:pt x="904493" y="7924"/>
                </a:lnTo>
                <a:lnTo>
                  <a:pt x="897957" y="8358"/>
                </a:lnTo>
                <a:lnTo>
                  <a:pt x="894601" y="15289"/>
                </a:lnTo>
                <a:lnTo>
                  <a:pt x="906475" y="7315"/>
                </a:lnTo>
                <a:lnTo>
                  <a:pt x="903214" y="2438"/>
                </a:lnTo>
                <a:close/>
              </a:path>
              <a:path w="911225" h="613410">
                <a:moveTo>
                  <a:pt x="910615" y="0"/>
                </a:moveTo>
                <a:lnTo>
                  <a:pt x="850938" y="3809"/>
                </a:lnTo>
                <a:lnTo>
                  <a:pt x="848956" y="3962"/>
                </a:lnTo>
                <a:lnTo>
                  <a:pt x="847267" y="5791"/>
                </a:lnTo>
                <a:lnTo>
                  <a:pt x="847572" y="9905"/>
                </a:lnTo>
                <a:lnTo>
                  <a:pt x="849414" y="11582"/>
                </a:lnTo>
                <a:lnTo>
                  <a:pt x="890361" y="8863"/>
                </a:lnTo>
                <a:lnTo>
                  <a:pt x="902195" y="914"/>
                </a:lnTo>
                <a:lnTo>
                  <a:pt x="910171" y="914"/>
                </a:lnTo>
                <a:lnTo>
                  <a:pt x="910615" y="0"/>
                </a:lnTo>
                <a:close/>
              </a:path>
              <a:path w="911225" h="613410">
                <a:moveTo>
                  <a:pt x="902195" y="914"/>
                </a:moveTo>
                <a:lnTo>
                  <a:pt x="890361" y="8863"/>
                </a:lnTo>
                <a:lnTo>
                  <a:pt x="897957" y="8358"/>
                </a:lnTo>
                <a:lnTo>
                  <a:pt x="900823" y="2438"/>
                </a:lnTo>
                <a:lnTo>
                  <a:pt x="903214" y="2438"/>
                </a:lnTo>
                <a:lnTo>
                  <a:pt x="902195" y="914"/>
                </a:lnTo>
                <a:close/>
              </a:path>
              <a:path w="911225" h="613410">
                <a:moveTo>
                  <a:pt x="900823" y="2438"/>
                </a:moveTo>
                <a:lnTo>
                  <a:pt x="897957" y="8358"/>
                </a:lnTo>
                <a:lnTo>
                  <a:pt x="904493" y="7924"/>
                </a:lnTo>
                <a:lnTo>
                  <a:pt x="900823" y="2438"/>
                </a:lnTo>
                <a:close/>
              </a:path>
            </a:pathLst>
          </a:custGeom>
          <a:solidFill>
            <a:srgbClr val="000000"/>
          </a:solidFill>
        </p:spPr>
        <p:txBody>
          <a:bodyPr wrap="square" lIns="0" tIns="0" rIns="0" bIns="0" rtlCol="0"/>
          <a:lstStyle/>
          <a:p>
            <a:endParaRPr/>
          </a:p>
        </p:txBody>
      </p:sp>
      <p:sp>
        <p:nvSpPr>
          <p:cNvPr id="15" name="object 18"/>
          <p:cNvSpPr/>
          <p:nvPr/>
        </p:nvSpPr>
        <p:spPr>
          <a:xfrm>
            <a:off x="7586536" y="1698450"/>
            <a:ext cx="85725" cy="610870"/>
          </a:xfrm>
          <a:custGeom>
            <a:avLst/>
            <a:gdLst/>
            <a:ahLst/>
            <a:cxnLst/>
            <a:rect l="l" t="t" r="r" b="b"/>
            <a:pathLst>
              <a:path w="85725" h="610869">
                <a:moveTo>
                  <a:pt x="57822" y="15151"/>
                </a:moveTo>
                <a:lnTo>
                  <a:pt x="53513" y="21201"/>
                </a:lnTo>
                <a:lnTo>
                  <a:pt x="0" y="609853"/>
                </a:lnTo>
                <a:lnTo>
                  <a:pt x="7658" y="610616"/>
                </a:lnTo>
                <a:lnTo>
                  <a:pt x="61125" y="22186"/>
                </a:lnTo>
                <a:lnTo>
                  <a:pt x="57822" y="15151"/>
                </a:lnTo>
                <a:close/>
              </a:path>
              <a:path w="85725" h="610869">
                <a:moveTo>
                  <a:pt x="62654" y="7327"/>
                </a:moveTo>
                <a:lnTo>
                  <a:pt x="54775" y="7327"/>
                </a:lnTo>
                <a:lnTo>
                  <a:pt x="62420" y="7937"/>
                </a:lnTo>
                <a:lnTo>
                  <a:pt x="61125" y="22186"/>
                </a:lnTo>
                <a:lnTo>
                  <a:pt x="78486" y="59194"/>
                </a:lnTo>
                <a:lnTo>
                  <a:pt x="80784" y="59956"/>
                </a:lnTo>
                <a:lnTo>
                  <a:pt x="82778" y="59042"/>
                </a:lnTo>
                <a:lnTo>
                  <a:pt x="84607" y="58127"/>
                </a:lnTo>
                <a:lnTo>
                  <a:pt x="85369" y="55841"/>
                </a:lnTo>
                <a:lnTo>
                  <a:pt x="84607" y="54000"/>
                </a:lnTo>
                <a:lnTo>
                  <a:pt x="62654" y="7327"/>
                </a:lnTo>
                <a:close/>
              </a:path>
              <a:path w="85725" h="610869">
                <a:moveTo>
                  <a:pt x="59207" y="0"/>
                </a:moveTo>
                <a:lnTo>
                  <a:pt x="24637" y="48514"/>
                </a:lnTo>
                <a:lnTo>
                  <a:pt x="23406" y="50342"/>
                </a:lnTo>
                <a:lnTo>
                  <a:pt x="23875" y="52628"/>
                </a:lnTo>
                <a:lnTo>
                  <a:pt x="27241" y="55067"/>
                </a:lnTo>
                <a:lnTo>
                  <a:pt x="29679" y="54762"/>
                </a:lnTo>
                <a:lnTo>
                  <a:pt x="30911" y="52933"/>
                </a:lnTo>
                <a:lnTo>
                  <a:pt x="53513" y="21201"/>
                </a:lnTo>
                <a:lnTo>
                  <a:pt x="54775" y="7327"/>
                </a:lnTo>
                <a:lnTo>
                  <a:pt x="62654" y="7327"/>
                </a:lnTo>
                <a:lnTo>
                  <a:pt x="59207" y="0"/>
                </a:lnTo>
                <a:close/>
              </a:path>
              <a:path w="85725" h="610869">
                <a:moveTo>
                  <a:pt x="62295" y="9309"/>
                </a:moveTo>
                <a:lnTo>
                  <a:pt x="55079" y="9309"/>
                </a:lnTo>
                <a:lnTo>
                  <a:pt x="61658" y="9766"/>
                </a:lnTo>
                <a:lnTo>
                  <a:pt x="57822" y="15151"/>
                </a:lnTo>
                <a:lnTo>
                  <a:pt x="61125" y="22186"/>
                </a:lnTo>
                <a:lnTo>
                  <a:pt x="62295" y="9309"/>
                </a:lnTo>
                <a:close/>
              </a:path>
              <a:path w="85725" h="610869">
                <a:moveTo>
                  <a:pt x="54775" y="7327"/>
                </a:moveTo>
                <a:lnTo>
                  <a:pt x="53513" y="21201"/>
                </a:lnTo>
                <a:lnTo>
                  <a:pt x="57822" y="15151"/>
                </a:lnTo>
                <a:lnTo>
                  <a:pt x="55079" y="9309"/>
                </a:lnTo>
                <a:lnTo>
                  <a:pt x="62295" y="9309"/>
                </a:lnTo>
                <a:lnTo>
                  <a:pt x="62420" y="7937"/>
                </a:lnTo>
                <a:lnTo>
                  <a:pt x="54775" y="7327"/>
                </a:lnTo>
                <a:close/>
              </a:path>
              <a:path w="85725" h="610869">
                <a:moveTo>
                  <a:pt x="55079" y="9309"/>
                </a:moveTo>
                <a:lnTo>
                  <a:pt x="57822" y="15151"/>
                </a:lnTo>
                <a:lnTo>
                  <a:pt x="61658" y="9766"/>
                </a:lnTo>
                <a:lnTo>
                  <a:pt x="55079" y="9309"/>
                </a:lnTo>
                <a:close/>
              </a:path>
            </a:pathLst>
          </a:custGeom>
          <a:solidFill>
            <a:srgbClr val="000000"/>
          </a:solidFill>
        </p:spPr>
        <p:txBody>
          <a:bodyPr wrap="square" lIns="0" tIns="0" rIns="0" bIns="0" rtlCol="0"/>
          <a:lstStyle/>
          <a:p>
            <a:endParaRPr/>
          </a:p>
        </p:txBody>
      </p:sp>
      <p:sp>
        <p:nvSpPr>
          <p:cNvPr id="16" name="object 19"/>
          <p:cNvSpPr/>
          <p:nvPr/>
        </p:nvSpPr>
        <p:spPr>
          <a:xfrm>
            <a:off x="7728052" y="1698615"/>
            <a:ext cx="813435" cy="613410"/>
          </a:xfrm>
          <a:custGeom>
            <a:avLst/>
            <a:gdLst/>
            <a:ahLst/>
            <a:cxnLst/>
            <a:rect l="l" t="t" r="r" b="b"/>
            <a:pathLst>
              <a:path w="813435" h="613410">
                <a:moveTo>
                  <a:pt x="11987" y="8997"/>
                </a:moveTo>
                <a:lnTo>
                  <a:pt x="14887" y="15900"/>
                </a:lnTo>
                <a:lnTo>
                  <a:pt x="808570" y="613206"/>
                </a:lnTo>
                <a:lnTo>
                  <a:pt x="813168" y="607098"/>
                </a:lnTo>
                <a:lnTo>
                  <a:pt x="19601" y="9900"/>
                </a:lnTo>
                <a:lnTo>
                  <a:pt x="11987" y="8997"/>
                </a:lnTo>
                <a:close/>
              </a:path>
              <a:path w="813435" h="613410">
                <a:moveTo>
                  <a:pt x="0" y="0"/>
                </a:moveTo>
                <a:lnTo>
                  <a:pt x="22948" y="54749"/>
                </a:lnTo>
                <a:lnTo>
                  <a:pt x="23875" y="56730"/>
                </a:lnTo>
                <a:lnTo>
                  <a:pt x="26009" y="57657"/>
                </a:lnTo>
                <a:lnTo>
                  <a:pt x="29997" y="56133"/>
                </a:lnTo>
                <a:lnTo>
                  <a:pt x="30911" y="53835"/>
                </a:lnTo>
                <a:lnTo>
                  <a:pt x="29997" y="51854"/>
                </a:lnTo>
                <a:lnTo>
                  <a:pt x="14887" y="15900"/>
                </a:lnTo>
                <a:lnTo>
                  <a:pt x="3682" y="7467"/>
                </a:lnTo>
                <a:lnTo>
                  <a:pt x="8267" y="1371"/>
                </a:lnTo>
                <a:lnTo>
                  <a:pt x="11586" y="1371"/>
                </a:lnTo>
                <a:lnTo>
                  <a:pt x="0" y="0"/>
                </a:lnTo>
                <a:close/>
              </a:path>
              <a:path w="813435" h="613410">
                <a:moveTo>
                  <a:pt x="8267" y="1371"/>
                </a:moveTo>
                <a:lnTo>
                  <a:pt x="3682" y="7467"/>
                </a:lnTo>
                <a:lnTo>
                  <a:pt x="14887" y="15900"/>
                </a:lnTo>
                <a:lnTo>
                  <a:pt x="11987" y="8997"/>
                </a:lnTo>
                <a:lnTo>
                  <a:pt x="5511" y="8229"/>
                </a:lnTo>
                <a:lnTo>
                  <a:pt x="9486" y="3048"/>
                </a:lnTo>
                <a:lnTo>
                  <a:pt x="10495" y="3048"/>
                </a:lnTo>
                <a:lnTo>
                  <a:pt x="8267" y="1371"/>
                </a:lnTo>
                <a:close/>
              </a:path>
              <a:path w="813435" h="613410">
                <a:moveTo>
                  <a:pt x="11586" y="1371"/>
                </a:moveTo>
                <a:lnTo>
                  <a:pt x="8267" y="1371"/>
                </a:lnTo>
                <a:lnTo>
                  <a:pt x="19601" y="9900"/>
                </a:lnTo>
                <a:lnTo>
                  <a:pt x="58292" y="14490"/>
                </a:lnTo>
                <a:lnTo>
                  <a:pt x="60439" y="14795"/>
                </a:lnTo>
                <a:lnTo>
                  <a:pt x="62268" y="13258"/>
                </a:lnTo>
                <a:lnTo>
                  <a:pt x="62775" y="9900"/>
                </a:lnTo>
                <a:lnTo>
                  <a:pt x="62776" y="8997"/>
                </a:lnTo>
                <a:lnTo>
                  <a:pt x="61353" y="7162"/>
                </a:lnTo>
                <a:lnTo>
                  <a:pt x="59220" y="7010"/>
                </a:lnTo>
                <a:lnTo>
                  <a:pt x="11586" y="1371"/>
                </a:lnTo>
                <a:close/>
              </a:path>
              <a:path w="813435" h="613410">
                <a:moveTo>
                  <a:pt x="10495" y="3048"/>
                </a:moveTo>
                <a:lnTo>
                  <a:pt x="9486" y="3048"/>
                </a:lnTo>
                <a:lnTo>
                  <a:pt x="11987" y="8997"/>
                </a:lnTo>
                <a:lnTo>
                  <a:pt x="19601" y="9900"/>
                </a:lnTo>
                <a:lnTo>
                  <a:pt x="10495" y="3048"/>
                </a:lnTo>
                <a:close/>
              </a:path>
              <a:path w="813435" h="613410">
                <a:moveTo>
                  <a:pt x="9486" y="3048"/>
                </a:moveTo>
                <a:lnTo>
                  <a:pt x="5511" y="8229"/>
                </a:lnTo>
                <a:lnTo>
                  <a:pt x="11987" y="8997"/>
                </a:lnTo>
                <a:lnTo>
                  <a:pt x="9486" y="3048"/>
                </a:lnTo>
                <a:close/>
              </a:path>
            </a:pathLst>
          </a:custGeom>
          <a:solidFill>
            <a:srgbClr val="000000"/>
          </a:solidFill>
        </p:spPr>
        <p:txBody>
          <a:bodyPr wrap="square" lIns="0" tIns="0" rIns="0" bIns="0" rtlCol="0"/>
          <a:lstStyle/>
          <a:p>
            <a:endParaRPr/>
          </a:p>
        </p:txBody>
      </p:sp>
      <p:sp>
        <p:nvSpPr>
          <p:cNvPr id="17" name="object 20"/>
          <p:cNvSpPr txBox="1"/>
          <p:nvPr/>
        </p:nvSpPr>
        <p:spPr>
          <a:xfrm>
            <a:off x="6084168" y="3486312"/>
            <a:ext cx="2691144" cy="384721"/>
          </a:xfrm>
          <a:prstGeom prst="rect">
            <a:avLst/>
          </a:prstGeom>
          <a:solidFill>
            <a:srgbClr val="FDFACC"/>
          </a:solidFill>
          <a:ln w="11441">
            <a:solidFill>
              <a:srgbClr val="A8A7A5"/>
            </a:solidFill>
          </a:ln>
        </p:spPr>
        <p:txBody>
          <a:bodyPr vert="horz" wrap="square" lIns="0" tIns="33020" rIns="0" bIns="0" rtlCol="0">
            <a:spAutoFit/>
          </a:bodyPr>
          <a:lstStyle/>
          <a:p>
            <a:pPr marL="1270" algn="ctr">
              <a:lnSpc>
                <a:spcPct val="100000"/>
              </a:lnSpc>
              <a:spcBef>
                <a:spcPts val="260"/>
              </a:spcBef>
            </a:pPr>
            <a:r>
              <a:rPr sz="1100" spc="25" dirty="0">
                <a:latin typeface="Verdana"/>
                <a:cs typeface="Verdana"/>
              </a:rPr>
              <a:t>Send </a:t>
            </a:r>
            <a:r>
              <a:rPr sz="1100" spc="20" dirty="0">
                <a:latin typeface="Verdana"/>
                <a:cs typeface="Verdana"/>
              </a:rPr>
              <a:t>the data back to</a:t>
            </a:r>
            <a:r>
              <a:rPr sz="1100" spc="-70" dirty="0">
                <a:latin typeface="Verdana"/>
                <a:cs typeface="Verdana"/>
              </a:rPr>
              <a:t> </a:t>
            </a:r>
            <a:r>
              <a:rPr sz="1100" spc="20" dirty="0">
                <a:latin typeface="Verdana"/>
                <a:cs typeface="Verdana"/>
              </a:rPr>
              <a:t>the</a:t>
            </a:r>
            <a:endParaRPr sz="1100" dirty="0">
              <a:latin typeface="Verdana"/>
              <a:cs typeface="Verdana"/>
            </a:endParaRPr>
          </a:p>
          <a:p>
            <a:pPr marL="1905" algn="ctr">
              <a:lnSpc>
                <a:spcPct val="100000"/>
              </a:lnSpc>
              <a:spcBef>
                <a:spcPts val="55"/>
              </a:spcBef>
            </a:pPr>
            <a:r>
              <a:rPr sz="1100" spc="10" dirty="0">
                <a:latin typeface="Verdana"/>
                <a:cs typeface="Verdana"/>
              </a:rPr>
              <a:t>driver</a:t>
            </a:r>
            <a:endParaRPr sz="1100" dirty="0">
              <a:latin typeface="Verdana"/>
              <a:cs typeface="Verdana"/>
            </a:endParaRPr>
          </a:p>
        </p:txBody>
      </p:sp>
    </p:spTree>
    <p:extLst>
      <p:ext uri="{BB962C8B-B14F-4D97-AF65-F5344CB8AC3E}">
        <p14:creationId xmlns:p14="http://schemas.microsoft.com/office/powerpoint/2010/main" val="1324646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happens </a:t>
            </a:r>
            <a:r>
              <a:rPr lang="en-US" dirty="0">
                <a:latin typeface="Arial"/>
                <a:cs typeface="Arial"/>
              </a:rPr>
              <a:t>when </a:t>
            </a:r>
            <a:r>
              <a:rPr lang="en-US" spc="-5" dirty="0">
                <a:latin typeface="Arial"/>
                <a:cs typeface="Arial"/>
              </a:rPr>
              <a:t>an action is executed? (7 of</a:t>
            </a:r>
            <a:r>
              <a:rPr lang="en-US" spc="-110" dirty="0">
                <a:latin typeface="Arial"/>
                <a:cs typeface="Arial"/>
              </a:rPr>
              <a:t> </a:t>
            </a:r>
            <a:r>
              <a:rPr lang="en-US" dirty="0">
                <a:latin typeface="Arial"/>
                <a:cs typeface="Arial"/>
              </a:rPr>
              <a:t>8</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418465">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18465">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a:t>
            </a:r>
            <a:r>
              <a:rPr lang="fr-FR" sz="1600" spc="10" dirty="0" smtClean="0">
                <a:latin typeface="Arial"/>
                <a:cs typeface="Arial"/>
              </a:rPr>
              <a:t>()</a:t>
            </a:r>
          </a:p>
          <a:p>
            <a:pPr marL="12700" marR="418465">
              <a:lnSpc>
                <a:spcPct val="136600"/>
              </a:lnSpc>
              <a:spcBef>
                <a:spcPts val="5"/>
              </a:spcBef>
            </a:pPr>
            <a:r>
              <a:rPr lang="fr-FR" sz="1600" b="1" spc="35" dirty="0" err="1" smtClean="0">
                <a:solidFill>
                  <a:srgbClr val="00B050"/>
                </a:solidFill>
                <a:latin typeface="Arial"/>
                <a:cs typeface="Arial"/>
              </a:rPr>
              <a:t>m</a:t>
            </a:r>
            <a:r>
              <a:rPr lang="fr-FR" sz="1600" b="1" spc="15" dirty="0" err="1" smtClean="0">
                <a:solidFill>
                  <a:srgbClr val="00B050"/>
                </a:solidFill>
                <a:latin typeface="Arial"/>
                <a:cs typeface="Arial"/>
              </a:rPr>
              <a:t>essa</a:t>
            </a:r>
            <a:r>
              <a:rPr lang="fr-FR" sz="1600" b="1" spc="10" dirty="0" err="1" smtClean="0">
                <a:solidFill>
                  <a:srgbClr val="00B050"/>
                </a:solidFill>
                <a:latin typeface="Arial"/>
                <a:cs typeface="Arial"/>
              </a:rPr>
              <a:t>g</a:t>
            </a:r>
            <a:r>
              <a:rPr lang="fr-FR" sz="1600" b="1" spc="15" dirty="0" err="1" smtClean="0">
                <a:solidFill>
                  <a:srgbClr val="00B050"/>
                </a:solidFill>
                <a:latin typeface="Arial"/>
                <a:cs typeface="Arial"/>
              </a:rPr>
              <a:t>es</a:t>
            </a:r>
            <a:r>
              <a:rPr lang="fr-FR" sz="1600" b="1" spc="10" dirty="0" err="1" smtClean="0">
                <a:solidFill>
                  <a:srgbClr val="00B050"/>
                </a:solidFill>
                <a:latin typeface="Arial"/>
                <a:cs typeface="Arial"/>
              </a:rPr>
              <a:t>.</a:t>
            </a:r>
            <a:r>
              <a:rPr lang="fr-FR" sz="1600" b="1" dirty="0" err="1" smtClean="0">
                <a:solidFill>
                  <a:srgbClr val="00B050"/>
                </a:solidFill>
                <a:latin typeface="Arial"/>
                <a:cs typeface="Arial"/>
              </a:rPr>
              <a:t>f</a:t>
            </a:r>
            <a:r>
              <a:rPr lang="fr-FR" sz="1600" b="1" spc="10" dirty="0" err="1" smtClean="0">
                <a:solidFill>
                  <a:srgbClr val="00B050"/>
                </a:solidFill>
                <a:latin typeface="Arial"/>
                <a:cs typeface="Arial"/>
              </a:rPr>
              <a:t>ilte</a:t>
            </a:r>
            <a:r>
              <a:rPr lang="fr-FR" sz="1600" b="1" spc="20" dirty="0" err="1" smtClean="0">
                <a:solidFill>
                  <a:srgbClr val="00B050"/>
                </a:solidFill>
                <a:latin typeface="Arial"/>
                <a:cs typeface="Arial"/>
              </a:rPr>
              <a:t>r</a:t>
            </a:r>
            <a:r>
              <a:rPr lang="fr-FR" sz="1600" b="1" spc="10" dirty="0">
                <a:solidFill>
                  <a:srgbClr val="00B050"/>
                </a:solidFill>
                <a:latin typeface="Arial"/>
                <a:cs typeface="Arial"/>
              </a:rPr>
              <a:t>(_.</a:t>
            </a:r>
            <a:r>
              <a:rPr lang="fr-FR" sz="1600" b="1" spc="15" dirty="0" err="1">
                <a:solidFill>
                  <a:srgbClr val="00B050"/>
                </a:solidFill>
                <a:latin typeface="Arial"/>
                <a:cs typeface="Arial"/>
              </a:rPr>
              <a:t>c</a:t>
            </a:r>
            <a:r>
              <a:rPr lang="fr-FR" sz="1600" b="1" spc="10" dirty="0" err="1">
                <a:solidFill>
                  <a:srgbClr val="00B050"/>
                </a:solidFill>
                <a:latin typeface="Arial"/>
                <a:cs typeface="Arial"/>
              </a:rPr>
              <a:t>o</a:t>
            </a:r>
            <a:r>
              <a:rPr lang="fr-FR" sz="1600" b="1" spc="25" dirty="0" err="1">
                <a:solidFill>
                  <a:srgbClr val="00B050"/>
                </a:solidFill>
                <a:latin typeface="Arial"/>
                <a:cs typeface="Arial"/>
              </a:rPr>
              <a:t>n</a:t>
            </a:r>
            <a:r>
              <a:rPr lang="fr-FR" sz="1600" b="1" spc="10" dirty="0" err="1">
                <a:solidFill>
                  <a:srgbClr val="00B050"/>
                </a:solidFill>
                <a:latin typeface="Arial"/>
                <a:cs typeface="Arial"/>
              </a:rPr>
              <a:t>tai</a:t>
            </a:r>
            <a:r>
              <a:rPr lang="fr-FR" sz="1600" b="1" spc="25" dirty="0" err="1">
                <a:solidFill>
                  <a:srgbClr val="00B050"/>
                </a:solidFill>
                <a:latin typeface="Arial"/>
                <a:cs typeface="Arial"/>
              </a:rPr>
              <a:t>n</a:t>
            </a:r>
            <a:r>
              <a:rPr lang="fr-FR" sz="1600" b="1" spc="10" dirty="0" err="1">
                <a:solidFill>
                  <a:srgbClr val="00B050"/>
                </a:solidFill>
                <a:latin typeface="Arial"/>
                <a:cs typeface="Arial"/>
              </a:rPr>
              <a:t>s</a:t>
            </a:r>
            <a:r>
              <a:rPr lang="fr-FR" sz="1600" b="1" spc="10" dirty="0">
                <a:solidFill>
                  <a:srgbClr val="00B050"/>
                </a:solidFill>
                <a:latin typeface="Arial"/>
                <a:cs typeface="Arial"/>
              </a:rPr>
              <a:t>(</a:t>
            </a:r>
            <a:r>
              <a:rPr lang="fr-FR" sz="1600" b="1" spc="20" dirty="0">
                <a:solidFill>
                  <a:srgbClr val="00B050"/>
                </a:solidFill>
                <a:latin typeface="Arial"/>
                <a:cs typeface="Arial"/>
              </a:rPr>
              <a:t>"</a:t>
            </a:r>
            <a:r>
              <a:rPr lang="fr-FR" sz="1600" b="1" spc="10" dirty="0" err="1">
                <a:solidFill>
                  <a:srgbClr val="00B050"/>
                </a:solidFill>
                <a:latin typeface="Arial"/>
                <a:cs typeface="Arial"/>
              </a:rPr>
              <a:t>p</a:t>
            </a:r>
            <a:r>
              <a:rPr lang="fr-FR" sz="1600" b="1" spc="25" dirty="0" err="1">
                <a:solidFill>
                  <a:srgbClr val="00B050"/>
                </a:solidFill>
                <a:latin typeface="Arial"/>
                <a:cs typeface="Arial"/>
              </a:rPr>
              <a:t>h</a:t>
            </a:r>
            <a:r>
              <a:rPr lang="fr-FR" sz="1600" b="1" spc="10" dirty="0" err="1">
                <a:solidFill>
                  <a:srgbClr val="00B050"/>
                </a:solidFill>
                <a:latin typeface="Arial"/>
                <a:cs typeface="Arial"/>
              </a:rPr>
              <a:t>p</a:t>
            </a:r>
            <a:r>
              <a:rPr lang="fr-FR" sz="1600" b="1" spc="20" dirty="0">
                <a:solidFill>
                  <a:srgbClr val="00B050"/>
                </a:solidFill>
                <a:latin typeface="Arial"/>
                <a:cs typeface="Arial"/>
              </a:rPr>
              <a:t>"</a:t>
            </a:r>
            <a:r>
              <a:rPr lang="fr-FR" sz="1600" b="1" spc="5" dirty="0">
                <a:solidFill>
                  <a:srgbClr val="00B050"/>
                </a:solidFill>
                <a:latin typeface="Arial"/>
                <a:cs typeface="Arial"/>
              </a:rPr>
              <a:t>))</a:t>
            </a:r>
            <a:r>
              <a:rPr lang="fr-FR" sz="1600" b="1" spc="10" dirty="0">
                <a:solidFill>
                  <a:srgbClr val="00B050"/>
                </a:solidFill>
                <a:latin typeface="Arial"/>
                <a:cs typeface="Arial"/>
              </a:rPr>
              <a:t>.</a:t>
            </a:r>
            <a:r>
              <a:rPr lang="fr-FR" sz="1600" b="1" spc="25" dirty="0">
                <a:solidFill>
                  <a:srgbClr val="00B050"/>
                </a:solidFill>
                <a:latin typeface="Arial"/>
                <a:cs typeface="Arial"/>
              </a:rPr>
              <a:t>c</a:t>
            </a:r>
            <a:r>
              <a:rPr lang="fr-FR" sz="1600" b="1" spc="10" dirty="0">
                <a:solidFill>
                  <a:srgbClr val="00B050"/>
                </a:solidFill>
                <a:latin typeface="Arial"/>
                <a:cs typeface="Arial"/>
              </a:rPr>
              <a:t>o</a:t>
            </a:r>
            <a:r>
              <a:rPr lang="fr-FR" sz="1600" b="1" spc="25" dirty="0">
                <a:solidFill>
                  <a:srgbClr val="00B050"/>
                </a:solidFill>
                <a:latin typeface="Arial"/>
                <a:cs typeface="Arial"/>
              </a:rPr>
              <a:t>u</a:t>
            </a:r>
            <a:r>
              <a:rPr lang="fr-FR" sz="1600" b="1" spc="10" dirty="0">
                <a:solidFill>
                  <a:srgbClr val="00B050"/>
                </a:solidFill>
                <a:latin typeface="Arial"/>
                <a:cs typeface="Arial"/>
              </a:rPr>
              <a:t>n</a:t>
            </a:r>
            <a:r>
              <a:rPr lang="fr-FR" sz="1600" b="1" spc="5" dirty="0">
                <a:solidFill>
                  <a:srgbClr val="00B050"/>
                </a:solidFill>
                <a:latin typeface="Arial"/>
                <a:cs typeface="Arial"/>
              </a:rPr>
              <a:t>t(</a:t>
            </a:r>
            <a:r>
              <a:rPr lang="fr-FR" sz="1600" b="1" spc="10" dirty="0">
                <a:solidFill>
                  <a:srgbClr val="00B050"/>
                </a:solidFill>
                <a:latin typeface="Arial"/>
                <a:cs typeface="Arial"/>
              </a:rPr>
              <a:t>)</a:t>
            </a:r>
            <a:endParaRPr lang="fr-FR" sz="1600" dirty="0">
              <a:latin typeface="Arial"/>
              <a:cs typeface="Arial"/>
            </a:endParaRPr>
          </a:p>
          <a:p>
            <a:endParaRPr lang="fr-FR" sz="1600" dirty="0"/>
          </a:p>
        </p:txBody>
      </p:sp>
      <p:sp>
        <p:nvSpPr>
          <p:cNvPr id="4" name="object 7"/>
          <p:cNvSpPr txBox="1"/>
          <p:nvPr/>
        </p:nvSpPr>
        <p:spPr>
          <a:xfrm>
            <a:off x="7191104" y="1316151"/>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8"/>
          <p:cNvSpPr/>
          <p:nvPr/>
        </p:nvSpPr>
        <p:spPr>
          <a:xfrm>
            <a:off x="6238584" y="2261859"/>
            <a:ext cx="716280" cy="485775"/>
          </a:xfrm>
          <a:custGeom>
            <a:avLst/>
            <a:gdLst/>
            <a:ahLst/>
            <a:cxnLst/>
            <a:rect l="l" t="t" r="r" b="b"/>
            <a:pathLst>
              <a:path w="716279" h="485775">
                <a:moveTo>
                  <a:pt x="0" y="485274"/>
                </a:moveTo>
                <a:lnTo>
                  <a:pt x="716203" y="485274"/>
                </a:lnTo>
                <a:lnTo>
                  <a:pt x="716203" y="0"/>
                </a:lnTo>
                <a:lnTo>
                  <a:pt x="0" y="0"/>
                </a:lnTo>
                <a:lnTo>
                  <a:pt x="0" y="485274"/>
                </a:lnTo>
                <a:close/>
              </a:path>
            </a:pathLst>
          </a:custGeom>
          <a:solidFill>
            <a:srgbClr val="FECE00"/>
          </a:solidFill>
        </p:spPr>
        <p:txBody>
          <a:bodyPr wrap="square" lIns="0" tIns="0" rIns="0" bIns="0" rtlCol="0"/>
          <a:lstStyle/>
          <a:p>
            <a:endParaRPr/>
          </a:p>
        </p:txBody>
      </p:sp>
      <p:sp>
        <p:nvSpPr>
          <p:cNvPr id="6" name="object 9"/>
          <p:cNvSpPr/>
          <p:nvPr/>
        </p:nvSpPr>
        <p:spPr>
          <a:xfrm>
            <a:off x="6238577" y="2261851"/>
            <a:ext cx="716280" cy="485775"/>
          </a:xfrm>
          <a:custGeom>
            <a:avLst/>
            <a:gdLst/>
            <a:ahLst/>
            <a:cxnLst/>
            <a:rect l="l" t="t" r="r" b="b"/>
            <a:pathLst>
              <a:path w="716279" h="485775">
                <a:moveTo>
                  <a:pt x="0" y="485274"/>
                </a:moveTo>
                <a:lnTo>
                  <a:pt x="716200" y="485274"/>
                </a:lnTo>
                <a:lnTo>
                  <a:pt x="716200" y="0"/>
                </a:lnTo>
                <a:lnTo>
                  <a:pt x="0" y="0"/>
                </a:lnTo>
                <a:lnTo>
                  <a:pt x="0" y="485274"/>
                </a:lnTo>
                <a:close/>
              </a:path>
            </a:pathLst>
          </a:custGeom>
          <a:ln w="7634">
            <a:solidFill>
              <a:srgbClr val="A25311"/>
            </a:solidFill>
          </a:ln>
        </p:spPr>
        <p:txBody>
          <a:bodyPr wrap="square" lIns="0" tIns="0" rIns="0" bIns="0" rtlCol="0"/>
          <a:lstStyle/>
          <a:p>
            <a:endParaRPr/>
          </a:p>
        </p:txBody>
      </p:sp>
      <p:sp>
        <p:nvSpPr>
          <p:cNvPr id="7" name="object 10"/>
          <p:cNvSpPr txBox="1"/>
          <p:nvPr/>
        </p:nvSpPr>
        <p:spPr>
          <a:xfrm>
            <a:off x="6361428" y="2273390"/>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8" name="object 11"/>
          <p:cNvSpPr/>
          <p:nvPr/>
        </p:nvSpPr>
        <p:spPr>
          <a:xfrm>
            <a:off x="7147981" y="2261859"/>
            <a:ext cx="716280" cy="485775"/>
          </a:xfrm>
          <a:custGeom>
            <a:avLst/>
            <a:gdLst/>
            <a:ahLst/>
            <a:cxnLst/>
            <a:rect l="l" t="t" r="r" b="b"/>
            <a:pathLst>
              <a:path w="716279" h="485775">
                <a:moveTo>
                  <a:pt x="0" y="485274"/>
                </a:moveTo>
                <a:lnTo>
                  <a:pt x="716188" y="485274"/>
                </a:lnTo>
                <a:lnTo>
                  <a:pt x="716188" y="0"/>
                </a:lnTo>
                <a:lnTo>
                  <a:pt x="0" y="0"/>
                </a:lnTo>
                <a:lnTo>
                  <a:pt x="0" y="485274"/>
                </a:lnTo>
                <a:close/>
              </a:path>
            </a:pathLst>
          </a:custGeom>
          <a:solidFill>
            <a:srgbClr val="FECE00"/>
          </a:solidFill>
        </p:spPr>
        <p:txBody>
          <a:bodyPr wrap="square" lIns="0" tIns="0" rIns="0" bIns="0" rtlCol="0"/>
          <a:lstStyle/>
          <a:p>
            <a:endParaRPr/>
          </a:p>
        </p:txBody>
      </p:sp>
      <p:sp>
        <p:nvSpPr>
          <p:cNvPr id="9" name="object 12"/>
          <p:cNvSpPr/>
          <p:nvPr/>
        </p:nvSpPr>
        <p:spPr>
          <a:xfrm>
            <a:off x="7147960" y="2261851"/>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0" name="object 13"/>
          <p:cNvSpPr txBox="1"/>
          <p:nvPr/>
        </p:nvSpPr>
        <p:spPr>
          <a:xfrm>
            <a:off x="7270964" y="2273390"/>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1" name="object 14"/>
          <p:cNvSpPr/>
          <p:nvPr/>
        </p:nvSpPr>
        <p:spPr>
          <a:xfrm>
            <a:off x="8102335" y="2261859"/>
            <a:ext cx="716280" cy="485775"/>
          </a:xfrm>
          <a:custGeom>
            <a:avLst/>
            <a:gdLst/>
            <a:ahLst/>
            <a:cxnLst/>
            <a:rect l="l" t="t" r="r" b="b"/>
            <a:pathLst>
              <a:path w="716279" h="485775">
                <a:moveTo>
                  <a:pt x="0" y="485274"/>
                </a:moveTo>
                <a:lnTo>
                  <a:pt x="716187" y="485274"/>
                </a:lnTo>
                <a:lnTo>
                  <a:pt x="716187" y="0"/>
                </a:lnTo>
                <a:lnTo>
                  <a:pt x="0" y="0"/>
                </a:lnTo>
                <a:lnTo>
                  <a:pt x="0" y="485274"/>
                </a:lnTo>
                <a:close/>
              </a:path>
            </a:pathLst>
          </a:custGeom>
          <a:solidFill>
            <a:srgbClr val="FECE00"/>
          </a:solidFill>
        </p:spPr>
        <p:txBody>
          <a:bodyPr wrap="square" lIns="0" tIns="0" rIns="0" bIns="0" rtlCol="0"/>
          <a:lstStyle/>
          <a:p>
            <a:endParaRPr/>
          </a:p>
        </p:txBody>
      </p:sp>
      <p:sp>
        <p:nvSpPr>
          <p:cNvPr id="12" name="object 15"/>
          <p:cNvSpPr/>
          <p:nvPr/>
        </p:nvSpPr>
        <p:spPr>
          <a:xfrm>
            <a:off x="8102324" y="2261851"/>
            <a:ext cx="716280" cy="485775"/>
          </a:xfrm>
          <a:custGeom>
            <a:avLst/>
            <a:gdLst/>
            <a:ahLst/>
            <a:cxnLst/>
            <a:rect l="l" t="t" r="r" b="b"/>
            <a:pathLst>
              <a:path w="716279" h="485775">
                <a:moveTo>
                  <a:pt x="0" y="485274"/>
                </a:moveTo>
                <a:lnTo>
                  <a:pt x="716185" y="485274"/>
                </a:lnTo>
                <a:lnTo>
                  <a:pt x="716185" y="0"/>
                </a:lnTo>
                <a:lnTo>
                  <a:pt x="0" y="0"/>
                </a:lnTo>
                <a:lnTo>
                  <a:pt x="0" y="485274"/>
                </a:lnTo>
                <a:close/>
              </a:path>
            </a:pathLst>
          </a:custGeom>
          <a:ln w="7634">
            <a:solidFill>
              <a:srgbClr val="A25311"/>
            </a:solidFill>
          </a:ln>
        </p:spPr>
        <p:txBody>
          <a:bodyPr wrap="square" lIns="0" tIns="0" rIns="0" bIns="0" rtlCol="0"/>
          <a:lstStyle/>
          <a:p>
            <a:endParaRPr/>
          </a:p>
        </p:txBody>
      </p:sp>
      <p:sp>
        <p:nvSpPr>
          <p:cNvPr id="13" name="object 16"/>
          <p:cNvSpPr txBox="1"/>
          <p:nvPr/>
        </p:nvSpPr>
        <p:spPr>
          <a:xfrm>
            <a:off x="8225633" y="2273390"/>
            <a:ext cx="471170" cy="191135"/>
          </a:xfrm>
          <a:prstGeom prst="rect">
            <a:avLst/>
          </a:prstGeom>
        </p:spPr>
        <p:txBody>
          <a:bodyPr vert="horz" wrap="square" lIns="0" tIns="16510" rIns="0" bIns="0" rtlCol="0">
            <a:spAutoFit/>
          </a:bodyPr>
          <a:lstStyle/>
          <a:p>
            <a:pPr marL="12700">
              <a:lnSpc>
                <a:spcPct val="100000"/>
              </a:lnSpc>
              <a:spcBef>
                <a:spcPts val="130"/>
              </a:spcBef>
            </a:pPr>
            <a:r>
              <a:rPr sz="1050" spc="45" dirty="0">
                <a:latin typeface="Arial"/>
                <a:cs typeface="Arial"/>
              </a:rPr>
              <a:t>W</a:t>
            </a:r>
            <a:r>
              <a:rPr sz="1050" spc="10" dirty="0">
                <a:latin typeface="Arial"/>
                <a:cs typeface="Arial"/>
              </a:rPr>
              <a:t>or</a:t>
            </a:r>
            <a:r>
              <a:rPr sz="1050" spc="20" dirty="0">
                <a:latin typeface="Arial"/>
                <a:cs typeface="Arial"/>
              </a:rPr>
              <a:t>k</a:t>
            </a:r>
            <a:r>
              <a:rPr sz="1050" spc="5" dirty="0">
                <a:latin typeface="Arial"/>
                <a:cs typeface="Arial"/>
              </a:rPr>
              <a:t>e</a:t>
            </a:r>
            <a:r>
              <a:rPr sz="1050" spc="10" dirty="0">
                <a:latin typeface="Arial"/>
                <a:cs typeface="Arial"/>
              </a:rPr>
              <a:t>r</a:t>
            </a:r>
            <a:endParaRPr sz="1050">
              <a:latin typeface="Arial"/>
              <a:cs typeface="Arial"/>
            </a:endParaRPr>
          </a:p>
        </p:txBody>
      </p:sp>
      <p:sp>
        <p:nvSpPr>
          <p:cNvPr id="14" name="object 17"/>
          <p:cNvSpPr/>
          <p:nvPr/>
        </p:nvSpPr>
        <p:spPr>
          <a:xfrm>
            <a:off x="6454764" y="2504009"/>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5" name="object 18"/>
          <p:cNvSpPr/>
          <p:nvPr/>
        </p:nvSpPr>
        <p:spPr>
          <a:xfrm>
            <a:off x="6454755" y="2504008"/>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16" name="object 19"/>
          <p:cNvSpPr txBox="1"/>
          <p:nvPr/>
        </p:nvSpPr>
        <p:spPr>
          <a:xfrm>
            <a:off x="6454764" y="2528192"/>
            <a:ext cx="421005" cy="118110"/>
          </a:xfrm>
          <a:prstGeom prst="rect">
            <a:avLst/>
          </a:prstGeom>
        </p:spPr>
        <p:txBody>
          <a:bodyPr vert="horz" wrap="square" lIns="0" tIns="13335" rIns="0" bIns="0" rtlCol="0">
            <a:spAutoFit/>
          </a:bodyPr>
          <a:lstStyle/>
          <a:p>
            <a:pPr marL="86995">
              <a:lnSpc>
                <a:spcPct val="100000"/>
              </a:lnSpc>
              <a:spcBef>
                <a:spcPts val="10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17" name="object 20"/>
          <p:cNvSpPr/>
          <p:nvPr/>
        </p:nvSpPr>
        <p:spPr>
          <a:xfrm>
            <a:off x="8267727" y="2504009"/>
            <a:ext cx="422909" cy="167005"/>
          </a:xfrm>
          <a:custGeom>
            <a:avLst/>
            <a:gdLst/>
            <a:ahLst/>
            <a:cxnLst/>
            <a:rect l="l" t="t" r="r" b="b"/>
            <a:pathLst>
              <a:path w="422910" h="167004">
                <a:moveTo>
                  <a:pt x="0" y="166848"/>
                </a:moveTo>
                <a:lnTo>
                  <a:pt x="422642" y="166848"/>
                </a:lnTo>
                <a:lnTo>
                  <a:pt x="422642" y="0"/>
                </a:lnTo>
                <a:lnTo>
                  <a:pt x="0" y="0"/>
                </a:lnTo>
                <a:lnTo>
                  <a:pt x="0" y="166848"/>
                </a:lnTo>
                <a:close/>
              </a:path>
            </a:pathLst>
          </a:custGeom>
          <a:solidFill>
            <a:srgbClr val="FFFFFF"/>
          </a:solidFill>
        </p:spPr>
        <p:txBody>
          <a:bodyPr wrap="square" lIns="0" tIns="0" rIns="0" bIns="0" rtlCol="0"/>
          <a:lstStyle/>
          <a:p>
            <a:endParaRPr/>
          </a:p>
        </p:txBody>
      </p:sp>
      <p:sp>
        <p:nvSpPr>
          <p:cNvPr id="18" name="object 21"/>
          <p:cNvSpPr/>
          <p:nvPr/>
        </p:nvSpPr>
        <p:spPr>
          <a:xfrm>
            <a:off x="8267708" y="2504008"/>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19" name="object 22"/>
          <p:cNvSpPr txBox="1"/>
          <p:nvPr/>
        </p:nvSpPr>
        <p:spPr>
          <a:xfrm>
            <a:off x="8267727" y="2528192"/>
            <a:ext cx="421005" cy="118110"/>
          </a:xfrm>
          <a:prstGeom prst="rect">
            <a:avLst/>
          </a:prstGeom>
        </p:spPr>
        <p:txBody>
          <a:bodyPr vert="horz" wrap="square" lIns="0" tIns="13335" rIns="0" bIns="0" rtlCol="0">
            <a:spAutoFit/>
          </a:bodyPr>
          <a:lstStyle/>
          <a:p>
            <a:pPr marL="87630">
              <a:lnSpc>
                <a:spcPct val="100000"/>
              </a:lnSpc>
              <a:spcBef>
                <a:spcPts val="10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20" name="object 23"/>
          <p:cNvSpPr/>
          <p:nvPr/>
        </p:nvSpPr>
        <p:spPr>
          <a:xfrm>
            <a:off x="7367983" y="2507820"/>
            <a:ext cx="422909" cy="167005"/>
          </a:xfrm>
          <a:custGeom>
            <a:avLst/>
            <a:gdLst/>
            <a:ahLst/>
            <a:cxnLst/>
            <a:rect l="l" t="t" r="r" b="b"/>
            <a:pathLst>
              <a:path w="422910" h="167004">
                <a:moveTo>
                  <a:pt x="0" y="166847"/>
                </a:moveTo>
                <a:lnTo>
                  <a:pt x="422640" y="166847"/>
                </a:lnTo>
                <a:lnTo>
                  <a:pt x="422640" y="0"/>
                </a:lnTo>
                <a:lnTo>
                  <a:pt x="0" y="0"/>
                </a:lnTo>
                <a:lnTo>
                  <a:pt x="0" y="166847"/>
                </a:lnTo>
                <a:close/>
              </a:path>
            </a:pathLst>
          </a:custGeom>
          <a:solidFill>
            <a:srgbClr val="FFFFFF"/>
          </a:solidFill>
        </p:spPr>
        <p:txBody>
          <a:bodyPr wrap="square" lIns="0" tIns="0" rIns="0" bIns="0" rtlCol="0"/>
          <a:lstStyle/>
          <a:p>
            <a:endParaRPr/>
          </a:p>
        </p:txBody>
      </p:sp>
      <p:sp>
        <p:nvSpPr>
          <p:cNvPr id="21" name="object 24"/>
          <p:cNvSpPr/>
          <p:nvPr/>
        </p:nvSpPr>
        <p:spPr>
          <a:xfrm>
            <a:off x="7367963" y="2507822"/>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22" name="object 25"/>
          <p:cNvSpPr txBox="1"/>
          <p:nvPr/>
        </p:nvSpPr>
        <p:spPr>
          <a:xfrm>
            <a:off x="7367983" y="2531853"/>
            <a:ext cx="421005" cy="118110"/>
          </a:xfrm>
          <a:prstGeom prst="rect">
            <a:avLst/>
          </a:prstGeom>
        </p:spPr>
        <p:txBody>
          <a:bodyPr vert="horz" wrap="square" lIns="0" tIns="13335" rIns="0" bIns="0" rtlCol="0">
            <a:spAutoFit/>
          </a:bodyPr>
          <a:lstStyle/>
          <a:p>
            <a:pPr marL="87630">
              <a:lnSpc>
                <a:spcPct val="100000"/>
              </a:lnSpc>
              <a:spcBef>
                <a:spcPts val="10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23" name="object 26"/>
          <p:cNvSpPr/>
          <p:nvPr/>
        </p:nvSpPr>
        <p:spPr>
          <a:xfrm>
            <a:off x="6370609" y="2958760"/>
            <a:ext cx="422909" cy="167005"/>
          </a:xfrm>
          <a:custGeom>
            <a:avLst/>
            <a:gdLst/>
            <a:ahLst/>
            <a:cxnLst/>
            <a:rect l="l" t="t" r="r" b="b"/>
            <a:pathLst>
              <a:path w="422910" h="167004">
                <a:moveTo>
                  <a:pt x="0" y="166832"/>
                </a:moveTo>
                <a:lnTo>
                  <a:pt x="422639" y="166832"/>
                </a:lnTo>
                <a:lnTo>
                  <a:pt x="422639" y="0"/>
                </a:lnTo>
                <a:lnTo>
                  <a:pt x="0" y="0"/>
                </a:lnTo>
                <a:lnTo>
                  <a:pt x="0" y="166832"/>
                </a:lnTo>
                <a:close/>
              </a:path>
            </a:pathLst>
          </a:custGeom>
          <a:ln w="3815">
            <a:solidFill>
              <a:srgbClr val="000000"/>
            </a:solidFill>
          </a:ln>
        </p:spPr>
        <p:txBody>
          <a:bodyPr wrap="square" lIns="0" tIns="0" rIns="0" bIns="0" rtlCol="0"/>
          <a:lstStyle/>
          <a:p>
            <a:endParaRPr/>
          </a:p>
        </p:txBody>
      </p:sp>
      <p:sp>
        <p:nvSpPr>
          <p:cNvPr id="24" name="object 27"/>
          <p:cNvSpPr txBox="1"/>
          <p:nvPr/>
        </p:nvSpPr>
        <p:spPr>
          <a:xfrm>
            <a:off x="6460261" y="2983279"/>
            <a:ext cx="247015" cy="118110"/>
          </a:xfrm>
          <a:prstGeom prst="rect">
            <a:avLst/>
          </a:prstGeom>
        </p:spPr>
        <p:txBody>
          <a:bodyPr vert="horz" wrap="square" lIns="0" tIns="13335" rIns="0" bIns="0" rtlCol="0">
            <a:spAutoFit/>
          </a:bodyPr>
          <a:lstStyle/>
          <a:p>
            <a:pPr marL="12700">
              <a:lnSpc>
                <a:spcPct val="100000"/>
              </a:lnSpc>
              <a:spcBef>
                <a:spcPts val="105"/>
              </a:spcBef>
            </a:pPr>
            <a:r>
              <a:rPr sz="600" spc="-5" dirty="0">
                <a:latin typeface="Arial"/>
                <a:cs typeface="Arial"/>
              </a:rPr>
              <a:t>Ca</a:t>
            </a:r>
            <a:r>
              <a:rPr sz="600" dirty="0">
                <a:latin typeface="Arial"/>
                <a:cs typeface="Arial"/>
              </a:rPr>
              <a:t>c</a:t>
            </a:r>
            <a:r>
              <a:rPr sz="600" spc="-5" dirty="0">
                <a:latin typeface="Arial"/>
                <a:cs typeface="Arial"/>
              </a:rPr>
              <a:t>h</a:t>
            </a:r>
            <a:r>
              <a:rPr sz="600" dirty="0">
                <a:latin typeface="Arial"/>
                <a:cs typeface="Arial"/>
              </a:rPr>
              <a:t>e</a:t>
            </a:r>
            <a:endParaRPr sz="600">
              <a:latin typeface="Arial"/>
              <a:cs typeface="Arial"/>
            </a:endParaRPr>
          </a:p>
        </p:txBody>
      </p:sp>
      <p:sp>
        <p:nvSpPr>
          <p:cNvPr id="25" name="object 28"/>
          <p:cNvSpPr/>
          <p:nvPr/>
        </p:nvSpPr>
        <p:spPr>
          <a:xfrm>
            <a:off x="7294374" y="2967332"/>
            <a:ext cx="422909" cy="166370"/>
          </a:xfrm>
          <a:custGeom>
            <a:avLst/>
            <a:gdLst/>
            <a:ahLst/>
            <a:cxnLst/>
            <a:rect l="l" t="t" r="r" b="b"/>
            <a:pathLst>
              <a:path w="422910" h="166370">
                <a:moveTo>
                  <a:pt x="0" y="165886"/>
                </a:moveTo>
                <a:lnTo>
                  <a:pt x="422639" y="165886"/>
                </a:lnTo>
                <a:lnTo>
                  <a:pt x="422639" y="0"/>
                </a:lnTo>
                <a:lnTo>
                  <a:pt x="0" y="0"/>
                </a:lnTo>
                <a:lnTo>
                  <a:pt x="0" y="165886"/>
                </a:lnTo>
                <a:close/>
              </a:path>
            </a:pathLst>
          </a:custGeom>
          <a:ln w="3815">
            <a:solidFill>
              <a:srgbClr val="000000"/>
            </a:solidFill>
          </a:ln>
        </p:spPr>
        <p:txBody>
          <a:bodyPr wrap="square" lIns="0" tIns="0" rIns="0" bIns="0" rtlCol="0"/>
          <a:lstStyle/>
          <a:p>
            <a:endParaRPr/>
          </a:p>
        </p:txBody>
      </p:sp>
      <p:sp>
        <p:nvSpPr>
          <p:cNvPr id="26" name="object 29"/>
          <p:cNvSpPr txBox="1"/>
          <p:nvPr/>
        </p:nvSpPr>
        <p:spPr>
          <a:xfrm>
            <a:off x="7384484" y="2991333"/>
            <a:ext cx="247015" cy="118110"/>
          </a:xfrm>
          <a:prstGeom prst="rect">
            <a:avLst/>
          </a:prstGeom>
        </p:spPr>
        <p:txBody>
          <a:bodyPr vert="horz" wrap="square" lIns="0" tIns="13335" rIns="0" bIns="0" rtlCol="0">
            <a:spAutoFit/>
          </a:bodyPr>
          <a:lstStyle/>
          <a:p>
            <a:pPr marL="12700">
              <a:lnSpc>
                <a:spcPct val="100000"/>
              </a:lnSpc>
              <a:spcBef>
                <a:spcPts val="105"/>
              </a:spcBef>
            </a:pPr>
            <a:r>
              <a:rPr sz="600" spc="-5" dirty="0">
                <a:latin typeface="Arial"/>
                <a:cs typeface="Arial"/>
              </a:rPr>
              <a:t>Ca</a:t>
            </a:r>
            <a:r>
              <a:rPr sz="600" dirty="0">
                <a:latin typeface="Arial"/>
                <a:cs typeface="Arial"/>
              </a:rPr>
              <a:t>c</a:t>
            </a:r>
            <a:r>
              <a:rPr sz="600" spc="-5" dirty="0">
                <a:latin typeface="Arial"/>
                <a:cs typeface="Arial"/>
              </a:rPr>
              <a:t>h</a:t>
            </a:r>
            <a:r>
              <a:rPr sz="600" dirty="0">
                <a:latin typeface="Arial"/>
                <a:cs typeface="Arial"/>
              </a:rPr>
              <a:t>e</a:t>
            </a:r>
            <a:endParaRPr sz="600">
              <a:latin typeface="Arial"/>
              <a:cs typeface="Arial"/>
            </a:endParaRPr>
          </a:p>
        </p:txBody>
      </p:sp>
      <p:sp>
        <p:nvSpPr>
          <p:cNvPr id="27" name="object 30"/>
          <p:cNvSpPr/>
          <p:nvPr/>
        </p:nvSpPr>
        <p:spPr>
          <a:xfrm>
            <a:off x="8242770" y="2969239"/>
            <a:ext cx="422909" cy="167005"/>
          </a:xfrm>
          <a:custGeom>
            <a:avLst/>
            <a:gdLst/>
            <a:ahLst/>
            <a:cxnLst/>
            <a:rect l="l" t="t" r="r" b="b"/>
            <a:pathLst>
              <a:path w="422910" h="167004">
                <a:moveTo>
                  <a:pt x="0" y="166847"/>
                </a:moveTo>
                <a:lnTo>
                  <a:pt x="422639" y="166847"/>
                </a:lnTo>
                <a:lnTo>
                  <a:pt x="422639" y="0"/>
                </a:lnTo>
                <a:lnTo>
                  <a:pt x="0" y="0"/>
                </a:lnTo>
                <a:lnTo>
                  <a:pt x="0" y="166847"/>
                </a:lnTo>
                <a:close/>
              </a:path>
            </a:pathLst>
          </a:custGeom>
          <a:ln w="3815">
            <a:solidFill>
              <a:srgbClr val="000000"/>
            </a:solidFill>
          </a:ln>
        </p:spPr>
        <p:txBody>
          <a:bodyPr wrap="square" lIns="0" tIns="0" rIns="0" bIns="0" rtlCol="0"/>
          <a:lstStyle/>
          <a:p>
            <a:endParaRPr/>
          </a:p>
        </p:txBody>
      </p:sp>
      <p:sp>
        <p:nvSpPr>
          <p:cNvPr id="28" name="object 31"/>
          <p:cNvSpPr txBox="1"/>
          <p:nvPr/>
        </p:nvSpPr>
        <p:spPr>
          <a:xfrm>
            <a:off x="8333186" y="2993530"/>
            <a:ext cx="247015" cy="118110"/>
          </a:xfrm>
          <a:prstGeom prst="rect">
            <a:avLst/>
          </a:prstGeom>
        </p:spPr>
        <p:txBody>
          <a:bodyPr vert="horz" wrap="square" lIns="0" tIns="13335" rIns="0" bIns="0" rtlCol="0">
            <a:spAutoFit/>
          </a:bodyPr>
          <a:lstStyle/>
          <a:p>
            <a:pPr marL="12700">
              <a:lnSpc>
                <a:spcPct val="100000"/>
              </a:lnSpc>
              <a:spcBef>
                <a:spcPts val="105"/>
              </a:spcBef>
            </a:pPr>
            <a:r>
              <a:rPr sz="600" spc="-5" dirty="0">
                <a:latin typeface="Arial"/>
                <a:cs typeface="Arial"/>
              </a:rPr>
              <a:t>Ca</a:t>
            </a:r>
            <a:r>
              <a:rPr sz="600" dirty="0">
                <a:latin typeface="Arial"/>
                <a:cs typeface="Arial"/>
              </a:rPr>
              <a:t>c</a:t>
            </a:r>
            <a:r>
              <a:rPr sz="600" spc="-5" dirty="0">
                <a:latin typeface="Arial"/>
                <a:cs typeface="Arial"/>
              </a:rPr>
              <a:t>h</a:t>
            </a:r>
            <a:r>
              <a:rPr sz="600" dirty="0">
                <a:latin typeface="Arial"/>
                <a:cs typeface="Arial"/>
              </a:rPr>
              <a:t>e</a:t>
            </a:r>
            <a:endParaRPr sz="600">
              <a:latin typeface="Arial"/>
              <a:cs typeface="Arial"/>
            </a:endParaRPr>
          </a:p>
        </p:txBody>
      </p:sp>
      <p:sp>
        <p:nvSpPr>
          <p:cNvPr id="29" name="object 32"/>
          <p:cNvSpPr/>
          <p:nvPr/>
        </p:nvSpPr>
        <p:spPr>
          <a:xfrm>
            <a:off x="6094922" y="2470731"/>
            <a:ext cx="493395" cy="743585"/>
          </a:xfrm>
          <a:custGeom>
            <a:avLst/>
            <a:gdLst/>
            <a:ahLst/>
            <a:cxnLst/>
            <a:rect l="l" t="t" r="r" b="b"/>
            <a:pathLst>
              <a:path w="493395" h="743585">
                <a:moveTo>
                  <a:pt x="111358" y="27609"/>
                </a:moveTo>
                <a:lnTo>
                  <a:pt x="0" y="27609"/>
                </a:lnTo>
                <a:lnTo>
                  <a:pt x="0" y="743064"/>
                </a:lnTo>
                <a:lnTo>
                  <a:pt x="492798" y="743064"/>
                </a:lnTo>
                <a:lnTo>
                  <a:pt x="492798" y="737336"/>
                </a:lnTo>
                <a:lnTo>
                  <a:pt x="11480" y="737336"/>
                </a:lnTo>
                <a:lnTo>
                  <a:pt x="5816" y="731621"/>
                </a:lnTo>
                <a:lnTo>
                  <a:pt x="11480" y="731621"/>
                </a:lnTo>
                <a:lnTo>
                  <a:pt x="11480" y="39039"/>
                </a:lnTo>
                <a:lnTo>
                  <a:pt x="5816" y="39039"/>
                </a:lnTo>
                <a:lnTo>
                  <a:pt x="11480" y="33248"/>
                </a:lnTo>
                <a:lnTo>
                  <a:pt x="121051" y="33247"/>
                </a:lnTo>
                <a:lnTo>
                  <a:pt x="111358" y="27609"/>
                </a:lnTo>
                <a:close/>
              </a:path>
              <a:path w="493395" h="743585">
                <a:moveTo>
                  <a:pt x="11480" y="731621"/>
                </a:moveTo>
                <a:lnTo>
                  <a:pt x="5816" y="731621"/>
                </a:lnTo>
                <a:lnTo>
                  <a:pt x="11480" y="737336"/>
                </a:lnTo>
                <a:lnTo>
                  <a:pt x="11480" y="731621"/>
                </a:lnTo>
                <a:close/>
              </a:path>
              <a:path w="493395" h="743585">
                <a:moveTo>
                  <a:pt x="481317" y="731621"/>
                </a:moveTo>
                <a:lnTo>
                  <a:pt x="11480" y="731621"/>
                </a:lnTo>
                <a:lnTo>
                  <a:pt x="11480" y="737336"/>
                </a:lnTo>
                <a:lnTo>
                  <a:pt x="481317" y="737336"/>
                </a:lnTo>
                <a:lnTo>
                  <a:pt x="481317" y="731621"/>
                </a:lnTo>
                <a:close/>
              </a:path>
              <a:path w="493395" h="743585">
                <a:moveTo>
                  <a:pt x="492798" y="654862"/>
                </a:moveTo>
                <a:lnTo>
                  <a:pt x="481317" y="654862"/>
                </a:lnTo>
                <a:lnTo>
                  <a:pt x="481317" y="737336"/>
                </a:lnTo>
                <a:lnTo>
                  <a:pt x="486981" y="731621"/>
                </a:lnTo>
                <a:lnTo>
                  <a:pt x="492798" y="731621"/>
                </a:lnTo>
                <a:lnTo>
                  <a:pt x="492798" y="654862"/>
                </a:lnTo>
                <a:close/>
              </a:path>
              <a:path w="493395" h="743585">
                <a:moveTo>
                  <a:pt x="492798" y="731621"/>
                </a:moveTo>
                <a:lnTo>
                  <a:pt x="486981" y="731621"/>
                </a:lnTo>
                <a:lnTo>
                  <a:pt x="481317" y="737336"/>
                </a:lnTo>
                <a:lnTo>
                  <a:pt x="492798" y="737336"/>
                </a:lnTo>
                <a:lnTo>
                  <a:pt x="492798" y="731621"/>
                </a:lnTo>
                <a:close/>
              </a:path>
              <a:path w="493395" h="743585">
                <a:moveTo>
                  <a:pt x="121051" y="33247"/>
                </a:moveTo>
                <a:lnTo>
                  <a:pt x="83540" y="55054"/>
                </a:lnTo>
                <a:lnTo>
                  <a:pt x="80784" y="56591"/>
                </a:lnTo>
                <a:lnTo>
                  <a:pt x="79870" y="60096"/>
                </a:lnTo>
                <a:lnTo>
                  <a:pt x="81546" y="62839"/>
                </a:lnTo>
                <a:lnTo>
                  <a:pt x="83083" y="65582"/>
                </a:lnTo>
                <a:lnTo>
                  <a:pt x="86601" y="66497"/>
                </a:lnTo>
                <a:lnTo>
                  <a:pt x="89357" y="64820"/>
                </a:lnTo>
                <a:lnTo>
                  <a:pt x="133825" y="39039"/>
                </a:lnTo>
                <a:lnTo>
                  <a:pt x="132346" y="39039"/>
                </a:lnTo>
                <a:lnTo>
                  <a:pt x="132346" y="38125"/>
                </a:lnTo>
                <a:lnTo>
                  <a:pt x="129438" y="38125"/>
                </a:lnTo>
                <a:lnTo>
                  <a:pt x="121051" y="33247"/>
                </a:lnTo>
                <a:close/>
              </a:path>
              <a:path w="493395" h="743585">
                <a:moveTo>
                  <a:pt x="11480" y="33248"/>
                </a:moveTo>
                <a:lnTo>
                  <a:pt x="5816" y="39039"/>
                </a:lnTo>
                <a:lnTo>
                  <a:pt x="11480" y="39039"/>
                </a:lnTo>
                <a:lnTo>
                  <a:pt x="11480" y="33248"/>
                </a:lnTo>
                <a:close/>
              </a:path>
              <a:path w="493395" h="743585">
                <a:moveTo>
                  <a:pt x="121049" y="33248"/>
                </a:moveTo>
                <a:lnTo>
                  <a:pt x="11480" y="33248"/>
                </a:lnTo>
                <a:lnTo>
                  <a:pt x="11480" y="39039"/>
                </a:lnTo>
                <a:lnTo>
                  <a:pt x="111088" y="39039"/>
                </a:lnTo>
                <a:lnTo>
                  <a:pt x="121049" y="33248"/>
                </a:lnTo>
                <a:close/>
              </a:path>
              <a:path w="493395" h="743585">
                <a:moveTo>
                  <a:pt x="134088" y="27609"/>
                </a:moveTo>
                <a:lnTo>
                  <a:pt x="132346" y="27609"/>
                </a:lnTo>
                <a:lnTo>
                  <a:pt x="132346" y="39039"/>
                </a:lnTo>
                <a:lnTo>
                  <a:pt x="133825" y="39039"/>
                </a:lnTo>
                <a:lnTo>
                  <a:pt x="143814" y="33248"/>
                </a:lnTo>
                <a:lnTo>
                  <a:pt x="134088" y="27609"/>
                </a:lnTo>
                <a:close/>
              </a:path>
              <a:path w="493395" h="743585">
                <a:moveTo>
                  <a:pt x="129438" y="28371"/>
                </a:moveTo>
                <a:lnTo>
                  <a:pt x="121051" y="33247"/>
                </a:lnTo>
                <a:lnTo>
                  <a:pt x="129438" y="38125"/>
                </a:lnTo>
                <a:lnTo>
                  <a:pt x="129438" y="28371"/>
                </a:lnTo>
                <a:close/>
              </a:path>
              <a:path w="493395" h="743585">
                <a:moveTo>
                  <a:pt x="132346" y="28371"/>
                </a:moveTo>
                <a:lnTo>
                  <a:pt x="129438" y="28371"/>
                </a:lnTo>
                <a:lnTo>
                  <a:pt x="129438" y="38125"/>
                </a:lnTo>
                <a:lnTo>
                  <a:pt x="132346" y="38125"/>
                </a:lnTo>
                <a:lnTo>
                  <a:pt x="132346" y="28371"/>
                </a:lnTo>
                <a:close/>
              </a:path>
              <a:path w="493395" h="743585">
                <a:moveTo>
                  <a:pt x="86601" y="0"/>
                </a:moveTo>
                <a:lnTo>
                  <a:pt x="83083" y="914"/>
                </a:lnTo>
                <a:lnTo>
                  <a:pt x="81546" y="3657"/>
                </a:lnTo>
                <a:lnTo>
                  <a:pt x="79870" y="6400"/>
                </a:lnTo>
                <a:lnTo>
                  <a:pt x="80784" y="9906"/>
                </a:lnTo>
                <a:lnTo>
                  <a:pt x="83540" y="11429"/>
                </a:lnTo>
                <a:lnTo>
                  <a:pt x="121051" y="33247"/>
                </a:lnTo>
                <a:lnTo>
                  <a:pt x="129438" y="28371"/>
                </a:lnTo>
                <a:lnTo>
                  <a:pt x="132346" y="28371"/>
                </a:lnTo>
                <a:lnTo>
                  <a:pt x="132346" y="27609"/>
                </a:lnTo>
                <a:lnTo>
                  <a:pt x="134088" y="27609"/>
                </a:lnTo>
                <a:lnTo>
                  <a:pt x="89357" y="1676"/>
                </a:lnTo>
                <a:lnTo>
                  <a:pt x="86601" y="0"/>
                </a:lnTo>
                <a:close/>
              </a:path>
            </a:pathLst>
          </a:custGeom>
          <a:solidFill>
            <a:srgbClr val="00649D"/>
          </a:solidFill>
        </p:spPr>
        <p:txBody>
          <a:bodyPr wrap="square" lIns="0" tIns="0" rIns="0" bIns="0" rtlCol="0"/>
          <a:lstStyle/>
          <a:p>
            <a:endParaRPr/>
          </a:p>
        </p:txBody>
      </p:sp>
      <p:sp>
        <p:nvSpPr>
          <p:cNvPr id="30" name="object 33"/>
          <p:cNvSpPr/>
          <p:nvPr/>
        </p:nvSpPr>
        <p:spPr>
          <a:xfrm>
            <a:off x="7004775" y="2482161"/>
            <a:ext cx="491490" cy="742315"/>
          </a:xfrm>
          <a:custGeom>
            <a:avLst/>
            <a:gdLst/>
            <a:ahLst/>
            <a:cxnLst/>
            <a:rect l="l" t="t" r="r" b="b"/>
            <a:pathLst>
              <a:path w="491489" h="742314">
                <a:moveTo>
                  <a:pt x="110867" y="27609"/>
                </a:moveTo>
                <a:lnTo>
                  <a:pt x="0" y="27609"/>
                </a:lnTo>
                <a:lnTo>
                  <a:pt x="0" y="741984"/>
                </a:lnTo>
                <a:lnTo>
                  <a:pt x="491261" y="741984"/>
                </a:lnTo>
                <a:lnTo>
                  <a:pt x="491261" y="736269"/>
                </a:lnTo>
                <a:lnTo>
                  <a:pt x="11468" y="736269"/>
                </a:lnTo>
                <a:lnTo>
                  <a:pt x="5664" y="730542"/>
                </a:lnTo>
                <a:lnTo>
                  <a:pt x="11468" y="730542"/>
                </a:lnTo>
                <a:lnTo>
                  <a:pt x="11468" y="39052"/>
                </a:lnTo>
                <a:lnTo>
                  <a:pt x="5664" y="39052"/>
                </a:lnTo>
                <a:lnTo>
                  <a:pt x="11468" y="33261"/>
                </a:lnTo>
                <a:lnTo>
                  <a:pt x="120572" y="33254"/>
                </a:lnTo>
                <a:lnTo>
                  <a:pt x="110867" y="27609"/>
                </a:lnTo>
                <a:close/>
              </a:path>
              <a:path w="491489" h="742314">
                <a:moveTo>
                  <a:pt x="11468" y="730542"/>
                </a:moveTo>
                <a:lnTo>
                  <a:pt x="5664" y="730542"/>
                </a:lnTo>
                <a:lnTo>
                  <a:pt x="11468" y="736269"/>
                </a:lnTo>
                <a:lnTo>
                  <a:pt x="11468" y="730542"/>
                </a:lnTo>
                <a:close/>
              </a:path>
              <a:path w="491489" h="742314">
                <a:moveTo>
                  <a:pt x="479780" y="730542"/>
                </a:moveTo>
                <a:lnTo>
                  <a:pt x="11468" y="730542"/>
                </a:lnTo>
                <a:lnTo>
                  <a:pt x="11468" y="736269"/>
                </a:lnTo>
                <a:lnTo>
                  <a:pt x="479780" y="736269"/>
                </a:lnTo>
                <a:lnTo>
                  <a:pt x="479780" y="730542"/>
                </a:lnTo>
                <a:close/>
              </a:path>
              <a:path w="491489" h="742314">
                <a:moveTo>
                  <a:pt x="491261" y="653923"/>
                </a:moveTo>
                <a:lnTo>
                  <a:pt x="479780" y="653923"/>
                </a:lnTo>
                <a:lnTo>
                  <a:pt x="479780" y="736269"/>
                </a:lnTo>
                <a:lnTo>
                  <a:pt x="485597" y="730542"/>
                </a:lnTo>
                <a:lnTo>
                  <a:pt x="491261" y="730542"/>
                </a:lnTo>
                <a:lnTo>
                  <a:pt x="491261" y="653923"/>
                </a:lnTo>
                <a:close/>
              </a:path>
              <a:path w="491489" h="742314">
                <a:moveTo>
                  <a:pt x="491261" y="730542"/>
                </a:moveTo>
                <a:lnTo>
                  <a:pt x="485597" y="730542"/>
                </a:lnTo>
                <a:lnTo>
                  <a:pt x="479780" y="736269"/>
                </a:lnTo>
                <a:lnTo>
                  <a:pt x="491261" y="736269"/>
                </a:lnTo>
                <a:lnTo>
                  <a:pt x="491261" y="730542"/>
                </a:lnTo>
                <a:close/>
              </a:path>
              <a:path w="491489" h="742314">
                <a:moveTo>
                  <a:pt x="120572" y="33254"/>
                </a:moveTo>
                <a:lnTo>
                  <a:pt x="83070" y="55067"/>
                </a:lnTo>
                <a:lnTo>
                  <a:pt x="80314" y="56591"/>
                </a:lnTo>
                <a:lnTo>
                  <a:pt x="79400" y="60109"/>
                </a:lnTo>
                <a:lnTo>
                  <a:pt x="81089" y="62852"/>
                </a:lnTo>
                <a:lnTo>
                  <a:pt x="82613" y="65595"/>
                </a:lnTo>
                <a:lnTo>
                  <a:pt x="86131" y="66509"/>
                </a:lnTo>
                <a:lnTo>
                  <a:pt x="88887" y="64833"/>
                </a:lnTo>
                <a:lnTo>
                  <a:pt x="133241" y="39052"/>
                </a:lnTo>
                <a:lnTo>
                  <a:pt x="131876" y="39052"/>
                </a:lnTo>
                <a:lnTo>
                  <a:pt x="131876" y="38138"/>
                </a:lnTo>
                <a:lnTo>
                  <a:pt x="128968" y="38138"/>
                </a:lnTo>
                <a:lnTo>
                  <a:pt x="120572" y="33254"/>
                </a:lnTo>
                <a:close/>
              </a:path>
              <a:path w="491489" h="742314">
                <a:moveTo>
                  <a:pt x="11468" y="33261"/>
                </a:moveTo>
                <a:lnTo>
                  <a:pt x="5664" y="39052"/>
                </a:lnTo>
                <a:lnTo>
                  <a:pt x="11468" y="39052"/>
                </a:lnTo>
                <a:lnTo>
                  <a:pt x="11468" y="33261"/>
                </a:lnTo>
                <a:close/>
              </a:path>
              <a:path w="491489" h="742314">
                <a:moveTo>
                  <a:pt x="120561" y="33261"/>
                </a:moveTo>
                <a:lnTo>
                  <a:pt x="11468" y="33261"/>
                </a:lnTo>
                <a:lnTo>
                  <a:pt x="11468" y="39052"/>
                </a:lnTo>
                <a:lnTo>
                  <a:pt x="110605" y="39052"/>
                </a:lnTo>
                <a:lnTo>
                  <a:pt x="120561" y="33261"/>
                </a:lnTo>
                <a:close/>
              </a:path>
              <a:path w="491489" h="742314">
                <a:moveTo>
                  <a:pt x="133486" y="27609"/>
                </a:moveTo>
                <a:lnTo>
                  <a:pt x="131876" y="27609"/>
                </a:lnTo>
                <a:lnTo>
                  <a:pt x="131876" y="39052"/>
                </a:lnTo>
                <a:lnTo>
                  <a:pt x="133241" y="39052"/>
                </a:lnTo>
                <a:lnTo>
                  <a:pt x="143205" y="33261"/>
                </a:lnTo>
                <a:lnTo>
                  <a:pt x="133486" y="27609"/>
                </a:lnTo>
                <a:close/>
              </a:path>
              <a:path w="491489" h="742314">
                <a:moveTo>
                  <a:pt x="128968" y="28371"/>
                </a:moveTo>
                <a:lnTo>
                  <a:pt x="120572" y="33254"/>
                </a:lnTo>
                <a:lnTo>
                  <a:pt x="128968" y="38138"/>
                </a:lnTo>
                <a:lnTo>
                  <a:pt x="128968" y="28371"/>
                </a:lnTo>
                <a:close/>
              </a:path>
              <a:path w="491489" h="742314">
                <a:moveTo>
                  <a:pt x="131876" y="28371"/>
                </a:moveTo>
                <a:lnTo>
                  <a:pt x="128968" y="28371"/>
                </a:lnTo>
                <a:lnTo>
                  <a:pt x="128968" y="38138"/>
                </a:lnTo>
                <a:lnTo>
                  <a:pt x="131876" y="38138"/>
                </a:lnTo>
                <a:lnTo>
                  <a:pt x="131876" y="28371"/>
                </a:lnTo>
                <a:close/>
              </a:path>
              <a:path w="491489" h="742314">
                <a:moveTo>
                  <a:pt x="86131" y="0"/>
                </a:moveTo>
                <a:lnTo>
                  <a:pt x="82613" y="914"/>
                </a:lnTo>
                <a:lnTo>
                  <a:pt x="81089" y="3670"/>
                </a:lnTo>
                <a:lnTo>
                  <a:pt x="79400" y="6413"/>
                </a:lnTo>
                <a:lnTo>
                  <a:pt x="80314" y="9918"/>
                </a:lnTo>
                <a:lnTo>
                  <a:pt x="83070" y="11442"/>
                </a:lnTo>
                <a:lnTo>
                  <a:pt x="120572" y="33254"/>
                </a:lnTo>
                <a:lnTo>
                  <a:pt x="128968" y="28371"/>
                </a:lnTo>
                <a:lnTo>
                  <a:pt x="131876" y="28371"/>
                </a:lnTo>
                <a:lnTo>
                  <a:pt x="131876" y="27609"/>
                </a:lnTo>
                <a:lnTo>
                  <a:pt x="133486" y="27609"/>
                </a:lnTo>
                <a:lnTo>
                  <a:pt x="88887" y="1676"/>
                </a:lnTo>
                <a:lnTo>
                  <a:pt x="86131" y="0"/>
                </a:lnTo>
                <a:close/>
              </a:path>
            </a:pathLst>
          </a:custGeom>
          <a:solidFill>
            <a:srgbClr val="00649D"/>
          </a:solidFill>
        </p:spPr>
        <p:txBody>
          <a:bodyPr wrap="square" lIns="0" tIns="0" rIns="0" bIns="0" rtlCol="0"/>
          <a:lstStyle/>
          <a:p>
            <a:endParaRPr/>
          </a:p>
        </p:txBody>
      </p:sp>
      <p:sp>
        <p:nvSpPr>
          <p:cNvPr id="31" name="object 34"/>
          <p:cNvSpPr/>
          <p:nvPr/>
        </p:nvSpPr>
        <p:spPr>
          <a:xfrm>
            <a:off x="7958990" y="2482161"/>
            <a:ext cx="491490" cy="742315"/>
          </a:xfrm>
          <a:custGeom>
            <a:avLst/>
            <a:gdLst/>
            <a:ahLst/>
            <a:cxnLst/>
            <a:rect l="l" t="t" r="r" b="b"/>
            <a:pathLst>
              <a:path w="491489" h="742314">
                <a:moveTo>
                  <a:pt x="111019" y="27609"/>
                </a:moveTo>
                <a:lnTo>
                  <a:pt x="0" y="27609"/>
                </a:lnTo>
                <a:lnTo>
                  <a:pt x="0" y="741984"/>
                </a:lnTo>
                <a:lnTo>
                  <a:pt x="491413" y="741984"/>
                </a:lnTo>
                <a:lnTo>
                  <a:pt x="491413" y="736269"/>
                </a:lnTo>
                <a:lnTo>
                  <a:pt x="11468" y="736269"/>
                </a:lnTo>
                <a:lnTo>
                  <a:pt x="5816" y="730542"/>
                </a:lnTo>
                <a:lnTo>
                  <a:pt x="11468" y="730542"/>
                </a:lnTo>
                <a:lnTo>
                  <a:pt x="11468" y="39052"/>
                </a:lnTo>
                <a:lnTo>
                  <a:pt x="5803" y="39052"/>
                </a:lnTo>
                <a:lnTo>
                  <a:pt x="11468" y="33261"/>
                </a:lnTo>
                <a:lnTo>
                  <a:pt x="120725" y="33254"/>
                </a:lnTo>
                <a:lnTo>
                  <a:pt x="111019" y="27609"/>
                </a:lnTo>
                <a:close/>
              </a:path>
              <a:path w="491489" h="742314">
                <a:moveTo>
                  <a:pt x="11468" y="730542"/>
                </a:moveTo>
                <a:lnTo>
                  <a:pt x="5816" y="730542"/>
                </a:lnTo>
                <a:lnTo>
                  <a:pt x="11468" y="736269"/>
                </a:lnTo>
                <a:lnTo>
                  <a:pt x="11468" y="730542"/>
                </a:lnTo>
                <a:close/>
              </a:path>
              <a:path w="491489" h="742314">
                <a:moveTo>
                  <a:pt x="479933" y="730542"/>
                </a:moveTo>
                <a:lnTo>
                  <a:pt x="11468" y="730542"/>
                </a:lnTo>
                <a:lnTo>
                  <a:pt x="11468" y="736269"/>
                </a:lnTo>
                <a:lnTo>
                  <a:pt x="479933" y="736269"/>
                </a:lnTo>
                <a:lnTo>
                  <a:pt x="479933" y="730542"/>
                </a:lnTo>
                <a:close/>
              </a:path>
              <a:path w="491489" h="742314">
                <a:moveTo>
                  <a:pt x="491413" y="653923"/>
                </a:moveTo>
                <a:lnTo>
                  <a:pt x="479933" y="653923"/>
                </a:lnTo>
                <a:lnTo>
                  <a:pt x="479933" y="736269"/>
                </a:lnTo>
                <a:lnTo>
                  <a:pt x="485597" y="730542"/>
                </a:lnTo>
                <a:lnTo>
                  <a:pt x="491413" y="730542"/>
                </a:lnTo>
                <a:lnTo>
                  <a:pt x="491413" y="653923"/>
                </a:lnTo>
                <a:close/>
              </a:path>
              <a:path w="491489" h="742314">
                <a:moveTo>
                  <a:pt x="491413" y="730542"/>
                </a:moveTo>
                <a:lnTo>
                  <a:pt x="485597" y="730542"/>
                </a:lnTo>
                <a:lnTo>
                  <a:pt x="479933" y="736269"/>
                </a:lnTo>
                <a:lnTo>
                  <a:pt x="491413" y="736269"/>
                </a:lnTo>
                <a:lnTo>
                  <a:pt x="491413" y="730542"/>
                </a:lnTo>
                <a:close/>
              </a:path>
              <a:path w="491489" h="742314">
                <a:moveTo>
                  <a:pt x="120725" y="33254"/>
                </a:moveTo>
                <a:lnTo>
                  <a:pt x="83223" y="55067"/>
                </a:lnTo>
                <a:lnTo>
                  <a:pt x="80467" y="56591"/>
                </a:lnTo>
                <a:lnTo>
                  <a:pt x="79552" y="60109"/>
                </a:lnTo>
                <a:lnTo>
                  <a:pt x="81076" y="62852"/>
                </a:lnTo>
                <a:lnTo>
                  <a:pt x="82765" y="65595"/>
                </a:lnTo>
                <a:lnTo>
                  <a:pt x="86131" y="66509"/>
                </a:lnTo>
                <a:lnTo>
                  <a:pt x="88887" y="64833"/>
                </a:lnTo>
                <a:lnTo>
                  <a:pt x="133355" y="39052"/>
                </a:lnTo>
                <a:lnTo>
                  <a:pt x="131876" y="39052"/>
                </a:lnTo>
                <a:lnTo>
                  <a:pt x="131876" y="38138"/>
                </a:lnTo>
                <a:lnTo>
                  <a:pt x="129120" y="38138"/>
                </a:lnTo>
                <a:lnTo>
                  <a:pt x="120725" y="33254"/>
                </a:lnTo>
                <a:close/>
              </a:path>
              <a:path w="491489" h="742314">
                <a:moveTo>
                  <a:pt x="11468" y="33261"/>
                </a:moveTo>
                <a:lnTo>
                  <a:pt x="5803" y="39052"/>
                </a:lnTo>
                <a:lnTo>
                  <a:pt x="11468" y="39052"/>
                </a:lnTo>
                <a:lnTo>
                  <a:pt x="11468" y="33261"/>
                </a:lnTo>
                <a:close/>
              </a:path>
              <a:path w="491489" h="742314">
                <a:moveTo>
                  <a:pt x="120714" y="33261"/>
                </a:moveTo>
                <a:lnTo>
                  <a:pt x="11468" y="33261"/>
                </a:lnTo>
                <a:lnTo>
                  <a:pt x="11468" y="39052"/>
                </a:lnTo>
                <a:lnTo>
                  <a:pt x="110757" y="39052"/>
                </a:lnTo>
                <a:lnTo>
                  <a:pt x="120714" y="33261"/>
                </a:lnTo>
                <a:close/>
              </a:path>
              <a:path w="491489" h="742314">
                <a:moveTo>
                  <a:pt x="133600" y="27609"/>
                </a:moveTo>
                <a:lnTo>
                  <a:pt x="131876" y="27609"/>
                </a:lnTo>
                <a:lnTo>
                  <a:pt x="131876" y="39052"/>
                </a:lnTo>
                <a:lnTo>
                  <a:pt x="133355" y="39052"/>
                </a:lnTo>
                <a:lnTo>
                  <a:pt x="143344" y="33261"/>
                </a:lnTo>
                <a:lnTo>
                  <a:pt x="133600" y="27609"/>
                </a:lnTo>
                <a:close/>
              </a:path>
              <a:path w="491489" h="742314">
                <a:moveTo>
                  <a:pt x="129120" y="28371"/>
                </a:moveTo>
                <a:lnTo>
                  <a:pt x="120725" y="33254"/>
                </a:lnTo>
                <a:lnTo>
                  <a:pt x="129120" y="38138"/>
                </a:lnTo>
                <a:lnTo>
                  <a:pt x="129120" y="28371"/>
                </a:lnTo>
                <a:close/>
              </a:path>
              <a:path w="491489" h="742314">
                <a:moveTo>
                  <a:pt x="131876" y="28371"/>
                </a:moveTo>
                <a:lnTo>
                  <a:pt x="129120" y="28371"/>
                </a:lnTo>
                <a:lnTo>
                  <a:pt x="129120" y="38138"/>
                </a:lnTo>
                <a:lnTo>
                  <a:pt x="131876" y="38138"/>
                </a:lnTo>
                <a:lnTo>
                  <a:pt x="131876" y="28371"/>
                </a:lnTo>
                <a:close/>
              </a:path>
              <a:path w="491489" h="742314">
                <a:moveTo>
                  <a:pt x="86131" y="0"/>
                </a:moveTo>
                <a:lnTo>
                  <a:pt x="82765" y="914"/>
                </a:lnTo>
                <a:lnTo>
                  <a:pt x="81076" y="3670"/>
                </a:lnTo>
                <a:lnTo>
                  <a:pt x="79552" y="6413"/>
                </a:lnTo>
                <a:lnTo>
                  <a:pt x="80467" y="9918"/>
                </a:lnTo>
                <a:lnTo>
                  <a:pt x="83223" y="11442"/>
                </a:lnTo>
                <a:lnTo>
                  <a:pt x="120725" y="33254"/>
                </a:lnTo>
                <a:lnTo>
                  <a:pt x="129120" y="28371"/>
                </a:lnTo>
                <a:lnTo>
                  <a:pt x="131876" y="28371"/>
                </a:lnTo>
                <a:lnTo>
                  <a:pt x="131876" y="27609"/>
                </a:lnTo>
                <a:lnTo>
                  <a:pt x="133600" y="27609"/>
                </a:lnTo>
                <a:lnTo>
                  <a:pt x="88887" y="1676"/>
                </a:lnTo>
                <a:lnTo>
                  <a:pt x="86131" y="0"/>
                </a:lnTo>
                <a:close/>
              </a:path>
            </a:pathLst>
          </a:custGeom>
          <a:solidFill>
            <a:srgbClr val="00649D"/>
          </a:solidFill>
        </p:spPr>
        <p:txBody>
          <a:bodyPr wrap="square" lIns="0" tIns="0" rIns="0" bIns="0" rtlCol="0"/>
          <a:lstStyle/>
          <a:p>
            <a:endParaRPr/>
          </a:p>
        </p:txBody>
      </p:sp>
      <p:sp>
        <p:nvSpPr>
          <p:cNvPr id="32" name="object 35"/>
          <p:cNvSpPr txBox="1"/>
          <p:nvPr/>
        </p:nvSpPr>
        <p:spPr>
          <a:xfrm>
            <a:off x="6341619" y="3635716"/>
            <a:ext cx="1854767" cy="203261"/>
          </a:xfrm>
          <a:prstGeom prst="rect">
            <a:avLst/>
          </a:prstGeom>
          <a:solidFill>
            <a:srgbClr val="FDFACC"/>
          </a:solidFill>
          <a:ln w="11440">
            <a:solidFill>
              <a:srgbClr val="A8A7A5"/>
            </a:solidFill>
          </a:ln>
        </p:spPr>
        <p:txBody>
          <a:bodyPr vert="horz" wrap="square" lIns="0" tIns="33655" rIns="0" bIns="0" rtlCol="0">
            <a:spAutoFit/>
          </a:bodyPr>
          <a:lstStyle/>
          <a:p>
            <a:pPr marL="245110">
              <a:lnSpc>
                <a:spcPct val="100000"/>
              </a:lnSpc>
              <a:spcBef>
                <a:spcPts val="265"/>
              </a:spcBef>
            </a:pPr>
            <a:r>
              <a:rPr sz="1100" spc="15" dirty="0">
                <a:latin typeface="Verdana"/>
                <a:cs typeface="Verdana"/>
              </a:rPr>
              <a:t>Process from </a:t>
            </a:r>
            <a:r>
              <a:rPr sz="1100" spc="20" dirty="0">
                <a:latin typeface="Verdana"/>
                <a:cs typeface="Verdana"/>
              </a:rPr>
              <a:t>cache</a:t>
            </a:r>
            <a:endParaRPr sz="1100" dirty="0">
              <a:latin typeface="Verdana"/>
              <a:cs typeface="Verdana"/>
            </a:endParaRPr>
          </a:p>
        </p:txBody>
      </p:sp>
    </p:spTree>
    <p:extLst>
      <p:ext uri="{BB962C8B-B14F-4D97-AF65-F5344CB8AC3E}">
        <p14:creationId xmlns:p14="http://schemas.microsoft.com/office/powerpoint/2010/main" val="1555025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What happens </a:t>
            </a:r>
            <a:r>
              <a:rPr lang="en-US" dirty="0">
                <a:latin typeface="Arial"/>
                <a:cs typeface="Arial"/>
              </a:rPr>
              <a:t>when </a:t>
            </a:r>
            <a:r>
              <a:rPr lang="en-US" spc="-5" dirty="0">
                <a:latin typeface="Arial"/>
                <a:cs typeface="Arial"/>
              </a:rPr>
              <a:t>an action is executed? (8 of</a:t>
            </a:r>
            <a:r>
              <a:rPr lang="en-US" spc="-110" dirty="0">
                <a:latin typeface="Arial"/>
                <a:cs typeface="Arial"/>
              </a:rPr>
              <a:t> </a:t>
            </a:r>
            <a:r>
              <a:rPr lang="en-US" dirty="0">
                <a:latin typeface="Arial"/>
                <a:cs typeface="Arial"/>
              </a:rPr>
              <a:t>8</a:t>
            </a:r>
            <a:r>
              <a:rPr lang="en-US" dirty="0" smtClean="0">
                <a:latin typeface="Arial"/>
                <a:cs typeface="Arial"/>
              </a:rPr>
              <a:t>)</a:t>
            </a:r>
            <a:endParaRPr lang="fr-FR" dirty="0"/>
          </a:p>
        </p:txBody>
      </p:sp>
      <p:sp>
        <p:nvSpPr>
          <p:cNvPr id="3" name="Espace réservé du contenu 2"/>
          <p:cNvSpPr>
            <a:spLocks noGrp="1"/>
          </p:cNvSpPr>
          <p:nvPr>
            <p:ph idx="1"/>
          </p:nvPr>
        </p:nvSpPr>
        <p:spPr/>
        <p:txBody>
          <a:bodyPr/>
          <a:lstStyle/>
          <a:p>
            <a:pPr marL="12700">
              <a:lnSpc>
                <a:spcPct val="100000"/>
              </a:lnSpc>
              <a:spcBef>
                <a:spcPts val="445"/>
              </a:spcBef>
            </a:pPr>
            <a:r>
              <a:rPr lang="fr-FR" sz="1600" spc="10" dirty="0">
                <a:solidFill>
                  <a:srgbClr val="BEBEBE"/>
                </a:solidFill>
                <a:latin typeface="Arial"/>
                <a:cs typeface="Arial"/>
              </a:rPr>
              <a:t>// </a:t>
            </a:r>
            <a:r>
              <a:rPr lang="fr-FR" sz="1600" spc="15" dirty="0" err="1">
                <a:solidFill>
                  <a:srgbClr val="BEBEBE"/>
                </a:solidFill>
                <a:latin typeface="Arial"/>
                <a:cs typeface="Arial"/>
              </a:rPr>
              <a:t>Creating</a:t>
            </a:r>
            <a:r>
              <a:rPr lang="fr-FR" sz="1600" spc="15" dirty="0">
                <a:solidFill>
                  <a:srgbClr val="BEBEBE"/>
                </a:solidFill>
                <a:latin typeface="Arial"/>
                <a:cs typeface="Arial"/>
              </a:rPr>
              <a:t> the</a:t>
            </a:r>
            <a:r>
              <a:rPr lang="fr-FR" sz="1600" spc="20" dirty="0">
                <a:solidFill>
                  <a:srgbClr val="BEBEBE"/>
                </a:solidFill>
                <a:latin typeface="Arial"/>
                <a:cs typeface="Arial"/>
              </a:rPr>
              <a:t> </a:t>
            </a:r>
            <a:r>
              <a:rPr lang="fr-FR" sz="1600" spc="25" dirty="0">
                <a:solidFill>
                  <a:srgbClr val="BEBEBE"/>
                </a:solidFill>
                <a:latin typeface="Arial"/>
                <a:cs typeface="Arial"/>
              </a:rPr>
              <a:t>RDD</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logFile</a:t>
            </a:r>
            <a:r>
              <a:rPr lang="fr-FR" sz="1600" spc="10" dirty="0">
                <a:latin typeface="Arial"/>
                <a:cs typeface="Arial"/>
              </a:rPr>
              <a:t> </a:t>
            </a:r>
            <a:r>
              <a:rPr lang="fr-FR" sz="1600" spc="20" dirty="0">
                <a:latin typeface="Arial"/>
                <a:cs typeface="Arial"/>
              </a:rPr>
              <a:t>=</a:t>
            </a:r>
            <a:r>
              <a:rPr lang="fr-FR" sz="1600" spc="25" dirty="0">
                <a:latin typeface="Arial"/>
                <a:cs typeface="Arial"/>
              </a:rPr>
              <a:t> </a:t>
            </a:r>
            <a:r>
              <a:rPr lang="fr-FR" sz="1600" spc="10" dirty="0" err="1">
                <a:latin typeface="Arial"/>
                <a:cs typeface="Arial"/>
              </a:rPr>
              <a:t>sc.textFile</a:t>
            </a:r>
            <a:r>
              <a:rPr lang="fr-FR" sz="1600" spc="10" dirty="0">
                <a:latin typeface="Arial"/>
                <a:cs typeface="Arial"/>
              </a:rPr>
              <a:t>("</a:t>
            </a:r>
            <a:r>
              <a:rPr lang="fr-FR" sz="1600" spc="10" dirty="0" err="1">
                <a:latin typeface="Arial"/>
                <a:cs typeface="Arial"/>
              </a:rPr>
              <a:t>hdfs</a:t>
            </a:r>
            <a:r>
              <a:rPr lang="fr-FR" sz="1600" spc="10" dirty="0">
                <a:latin typeface="Arial"/>
                <a:cs typeface="Arial"/>
              </a:rPr>
              <a:t>://…")</a:t>
            </a:r>
            <a:endParaRPr lang="fr-FR" sz="1600" dirty="0">
              <a:latin typeface="Arial"/>
              <a:cs typeface="Arial"/>
            </a:endParaRPr>
          </a:p>
          <a:p>
            <a:pPr marL="12700">
              <a:lnSpc>
                <a:spcPct val="100000"/>
              </a:lnSpc>
              <a:spcBef>
                <a:spcPts val="355"/>
              </a:spcBef>
            </a:pPr>
            <a:r>
              <a:rPr lang="fr-FR" sz="1600" spc="10" dirty="0">
                <a:solidFill>
                  <a:srgbClr val="BEBEBE"/>
                </a:solidFill>
                <a:latin typeface="Arial"/>
                <a:cs typeface="Arial"/>
              </a:rPr>
              <a:t>//</a:t>
            </a:r>
            <a:r>
              <a:rPr lang="fr-FR" sz="1600" dirty="0">
                <a:solidFill>
                  <a:srgbClr val="BEBEBE"/>
                </a:solidFill>
                <a:latin typeface="Arial"/>
                <a:cs typeface="Arial"/>
              </a:rPr>
              <a:t> </a:t>
            </a:r>
            <a:r>
              <a:rPr lang="fr-FR" sz="1600" spc="15" dirty="0">
                <a:solidFill>
                  <a:srgbClr val="BEBEBE"/>
                </a:solidFill>
                <a:latin typeface="Arial"/>
                <a:cs typeface="Arial"/>
              </a:rPr>
              <a:t>Transformations</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10" dirty="0" err="1">
                <a:latin typeface="Arial"/>
                <a:cs typeface="Arial"/>
              </a:rPr>
              <a:t>errors</a:t>
            </a:r>
            <a:r>
              <a:rPr lang="fr-FR" sz="1600" spc="10" dirty="0">
                <a:latin typeface="Arial"/>
                <a:cs typeface="Arial"/>
              </a:rPr>
              <a:t> </a:t>
            </a:r>
            <a:r>
              <a:rPr lang="fr-FR" sz="1600" spc="20" dirty="0">
                <a:latin typeface="Arial"/>
                <a:cs typeface="Arial"/>
              </a:rPr>
              <a:t>=</a:t>
            </a:r>
            <a:r>
              <a:rPr lang="fr-FR" sz="1600" spc="55" dirty="0">
                <a:latin typeface="Arial"/>
                <a:cs typeface="Arial"/>
              </a:rPr>
              <a:t> </a:t>
            </a:r>
            <a:r>
              <a:rPr lang="fr-FR" sz="1600" spc="10" dirty="0" err="1">
                <a:latin typeface="Arial"/>
                <a:cs typeface="Arial"/>
              </a:rPr>
              <a:t>logFile.filter</a:t>
            </a:r>
            <a:r>
              <a:rPr lang="fr-FR" sz="1600" spc="10" dirty="0">
                <a:latin typeface="Arial"/>
                <a:cs typeface="Arial"/>
              </a:rPr>
              <a:t>(_.</a:t>
            </a:r>
            <a:r>
              <a:rPr lang="fr-FR" sz="1600" spc="10" dirty="0" err="1">
                <a:latin typeface="Arial"/>
                <a:cs typeface="Arial"/>
              </a:rPr>
              <a:t>startsWith</a:t>
            </a:r>
            <a:r>
              <a:rPr lang="fr-FR" sz="1600" spc="10" dirty="0">
                <a:latin typeface="Arial"/>
                <a:cs typeface="Arial"/>
              </a:rPr>
              <a:t>("ERROR"))</a:t>
            </a:r>
            <a:endParaRPr lang="fr-FR" sz="1600" dirty="0">
              <a:latin typeface="Arial"/>
              <a:cs typeface="Arial"/>
            </a:endParaRPr>
          </a:p>
          <a:p>
            <a:pPr marL="12700">
              <a:lnSpc>
                <a:spcPct val="100000"/>
              </a:lnSpc>
              <a:spcBef>
                <a:spcPts val="350"/>
              </a:spcBef>
            </a:pPr>
            <a:r>
              <a:rPr lang="fr-FR" sz="1600" spc="10" dirty="0">
                <a:latin typeface="Arial"/>
                <a:cs typeface="Arial"/>
              </a:rPr>
              <a:t>val </a:t>
            </a:r>
            <a:r>
              <a:rPr lang="fr-FR" sz="1600" spc="20" dirty="0">
                <a:latin typeface="Arial"/>
                <a:cs typeface="Arial"/>
              </a:rPr>
              <a:t>messages = </a:t>
            </a:r>
            <a:r>
              <a:rPr lang="fr-FR" sz="1600" spc="10" dirty="0" err="1">
                <a:latin typeface="Arial"/>
                <a:cs typeface="Arial"/>
              </a:rPr>
              <a:t>errors.map</a:t>
            </a:r>
            <a:r>
              <a:rPr lang="fr-FR" sz="1600" spc="10" dirty="0">
                <a:latin typeface="Arial"/>
                <a:cs typeface="Arial"/>
              </a:rPr>
              <a:t>(_.split("\t")).</a:t>
            </a:r>
            <a:r>
              <a:rPr lang="fr-FR" sz="1600" spc="10" dirty="0" err="1">
                <a:latin typeface="Arial"/>
                <a:cs typeface="Arial"/>
              </a:rPr>
              <a:t>map</a:t>
            </a:r>
            <a:r>
              <a:rPr lang="fr-FR" sz="1600" spc="10" dirty="0">
                <a:latin typeface="Arial"/>
                <a:cs typeface="Arial"/>
              </a:rPr>
              <a:t>(r </a:t>
            </a:r>
            <a:r>
              <a:rPr lang="fr-FR" sz="1600" spc="20" dirty="0">
                <a:latin typeface="Arial"/>
                <a:cs typeface="Arial"/>
              </a:rPr>
              <a:t>=&gt;</a:t>
            </a:r>
            <a:r>
              <a:rPr lang="fr-FR" sz="1600" spc="-125" dirty="0">
                <a:latin typeface="Arial"/>
                <a:cs typeface="Arial"/>
              </a:rPr>
              <a:t> </a:t>
            </a:r>
            <a:r>
              <a:rPr lang="fr-FR" sz="1600" spc="5" dirty="0">
                <a:latin typeface="Arial"/>
                <a:cs typeface="Arial"/>
              </a:rPr>
              <a:t>r(1))</a:t>
            </a:r>
            <a:endParaRPr lang="fr-FR" sz="1600" dirty="0">
              <a:latin typeface="Arial"/>
              <a:cs typeface="Arial"/>
            </a:endParaRPr>
          </a:p>
          <a:p>
            <a:pPr marL="12700" marR="1673860">
              <a:lnSpc>
                <a:spcPct val="136600"/>
              </a:lnSpc>
            </a:pPr>
            <a:r>
              <a:rPr lang="fr-FR" sz="1600" spc="10" dirty="0">
                <a:solidFill>
                  <a:srgbClr val="BEBEBE"/>
                </a:solidFill>
                <a:latin typeface="Arial"/>
                <a:cs typeface="Arial"/>
              </a:rPr>
              <a:t>//</a:t>
            </a:r>
            <a:r>
              <a:rPr lang="fr-FR" sz="1600" spc="10" dirty="0" err="1">
                <a:solidFill>
                  <a:srgbClr val="BEBEBE"/>
                </a:solidFill>
                <a:latin typeface="Arial"/>
                <a:cs typeface="Arial"/>
              </a:rPr>
              <a:t>Caching</a:t>
            </a:r>
            <a:r>
              <a:rPr lang="fr-FR" sz="1600" spc="10" dirty="0">
                <a:solidFill>
                  <a:srgbClr val="BEBEBE"/>
                </a:solidFill>
                <a:latin typeface="Arial"/>
                <a:cs typeface="Arial"/>
              </a:rPr>
              <a:t>  </a:t>
            </a:r>
            <a:endParaRPr lang="fr-FR" sz="1600" spc="10" dirty="0" smtClean="0">
              <a:solidFill>
                <a:srgbClr val="BEBEBE"/>
              </a:solidFill>
              <a:latin typeface="Arial"/>
              <a:cs typeface="Arial"/>
            </a:endParaRPr>
          </a:p>
          <a:p>
            <a:pPr marL="12700" marR="1673860">
              <a:lnSpc>
                <a:spcPct val="136600"/>
              </a:lnSpc>
            </a:pPr>
            <a:r>
              <a:rPr lang="fr-FR" sz="1600" spc="35" dirty="0" err="1" smtClean="0">
                <a:latin typeface="Arial"/>
                <a:cs typeface="Arial"/>
              </a:rPr>
              <a:t>m</a:t>
            </a:r>
            <a:r>
              <a:rPr lang="fr-FR" sz="1600" spc="15" dirty="0" err="1" smtClean="0">
                <a:latin typeface="Arial"/>
                <a:cs typeface="Arial"/>
              </a:rPr>
              <a:t>essages.cac</a:t>
            </a:r>
            <a:r>
              <a:rPr lang="fr-FR" sz="1600" spc="10" dirty="0" err="1" smtClean="0">
                <a:latin typeface="Arial"/>
                <a:cs typeface="Arial"/>
              </a:rPr>
              <a:t>he</a:t>
            </a:r>
            <a:r>
              <a:rPr lang="fr-FR" sz="1600" spc="10" dirty="0">
                <a:latin typeface="Arial"/>
                <a:cs typeface="Arial"/>
              </a:rPr>
              <a:t>()</a:t>
            </a:r>
            <a:endParaRPr lang="fr-FR" sz="1600" dirty="0">
              <a:latin typeface="Arial"/>
              <a:cs typeface="Arial"/>
            </a:endParaRPr>
          </a:p>
          <a:p>
            <a:pPr marL="12700" marR="486409">
              <a:lnSpc>
                <a:spcPct val="136600"/>
              </a:lnSpc>
              <a:spcBef>
                <a:spcPts val="5"/>
              </a:spcBef>
            </a:pPr>
            <a:r>
              <a:rPr lang="fr-FR" sz="1600" spc="10" dirty="0">
                <a:solidFill>
                  <a:srgbClr val="BEBEBE"/>
                </a:solidFill>
                <a:latin typeface="Arial"/>
                <a:cs typeface="Arial"/>
              </a:rPr>
              <a:t>// </a:t>
            </a:r>
            <a:r>
              <a:rPr lang="fr-FR" sz="1600" spc="15" dirty="0">
                <a:solidFill>
                  <a:srgbClr val="BEBEBE"/>
                </a:solidFill>
                <a:latin typeface="Arial"/>
                <a:cs typeface="Arial"/>
              </a:rPr>
              <a:t>Actions </a:t>
            </a:r>
            <a:endParaRPr lang="fr-FR" sz="1600" spc="15" dirty="0" smtClean="0">
              <a:solidFill>
                <a:srgbClr val="BEBEBE"/>
              </a:solidFill>
              <a:latin typeface="Arial"/>
              <a:cs typeface="Arial"/>
            </a:endParaRPr>
          </a:p>
          <a:p>
            <a:pPr marL="12700" marR="486409">
              <a:lnSpc>
                <a:spcPct val="136600"/>
              </a:lnSpc>
              <a:spcBef>
                <a:spcPts val="5"/>
              </a:spcBef>
            </a:pPr>
            <a:r>
              <a:rPr lang="fr-FR" sz="1600" spc="10" dirty="0" err="1" smtClean="0">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mysql</a:t>
            </a:r>
            <a:r>
              <a:rPr lang="fr-FR" sz="1600" spc="10" dirty="0">
                <a:latin typeface="Arial"/>
                <a:cs typeface="Arial"/>
              </a:rPr>
              <a:t>")).count</a:t>
            </a:r>
            <a:r>
              <a:rPr lang="fr-FR" sz="1600" spc="10" dirty="0" smtClean="0">
                <a:latin typeface="Arial"/>
                <a:cs typeface="Arial"/>
              </a:rPr>
              <a:t>()</a:t>
            </a:r>
          </a:p>
          <a:p>
            <a:pPr marL="12700" marR="486409">
              <a:lnSpc>
                <a:spcPct val="136600"/>
              </a:lnSpc>
              <a:spcBef>
                <a:spcPts val="5"/>
              </a:spcBef>
            </a:pPr>
            <a:r>
              <a:rPr lang="fr-FR" sz="1600" spc="10" dirty="0" smtClean="0">
                <a:latin typeface="Arial"/>
                <a:cs typeface="Arial"/>
              </a:rPr>
              <a:t> </a:t>
            </a:r>
            <a:r>
              <a:rPr lang="fr-FR" sz="1600" spc="10" dirty="0" err="1">
                <a:latin typeface="Arial"/>
                <a:cs typeface="Arial"/>
              </a:rPr>
              <a:t>messages.filter</a:t>
            </a:r>
            <a:r>
              <a:rPr lang="fr-FR" sz="1600" spc="10" dirty="0">
                <a:latin typeface="Arial"/>
                <a:cs typeface="Arial"/>
              </a:rPr>
              <a:t>(_.</a:t>
            </a:r>
            <a:r>
              <a:rPr lang="fr-FR" sz="1600" spc="10" dirty="0" err="1">
                <a:latin typeface="Arial"/>
                <a:cs typeface="Arial"/>
              </a:rPr>
              <a:t>contains</a:t>
            </a:r>
            <a:r>
              <a:rPr lang="fr-FR" sz="1600" spc="10" dirty="0">
                <a:latin typeface="Arial"/>
                <a:cs typeface="Arial"/>
              </a:rPr>
              <a:t>("</a:t>
            </a:r>
            <a:r>
              <a:rPr lang="fr-FR" sz="1600" spc="10" dirty="0" err="1">
                <a:latin typeface="Arial"/>
                <a:cs typeface="Arial"/>
              </a:rPr>
              <a:t>php</a:t>
            </a:r>
            <a:r>
              <a:rPr lang="fr-FR" sz="1600" spc="10" dirty="0">
                <a:latin typeface="Arial"/>
                <a:cs typeface="Arial"/>
              </a:rPr>
              <a:t>")).count()</a:t>
            </a:r>
            <a:endParaRPr lang="fr-FR" sz="1600" dirty="0">
              <a:latin typeface="Arial"/>
              <a:cs typeface="Arial"/>
            </a:endParaRPr>
          </a:p>
          <a:p>
            <a:endParaRPr lang="fr-FR" sz="1600" dirty="0"/>
          </a:p>
        </p:txBody>
      </p:sp>
      <p:sp>
        <p:nvSpPr>
          <p:cNvPr id="4" name="object 7"/>
          <p:cNvSpPr txBox="1"/>
          <p:nvPr/>
        </p:nvSpPr>
        <p:spPr>
          <a:xfrm>
            <a:off x="7030477" y="1417326"/>
            <a:ext cx="740410" cy="335915"/>
          </a:xfrm>
          <a:prstGeom prst="rect">
            <a:avLst/>
          </a:prstGeom>
          <a:solidFill>
            <a:srgbClr val="FECE00"/>
          </a:solidFill>
          <a:ln w="7630">
            <a:solidFill>
              <a:srgbClr val="A25311"/>
            </a:solidFill>
          </a:ln>
        </p:spPr>
        <p:txBody>
          <a:bodyPr vert="horz" wrap="square" lIns="0" tIns="85725" rIns="0" bIns="0" rtlCol="0">
            <a:spAutoFit/>
          </a:bodyPr>
          <a:lstStyle/>
          <a:p>
            <a:pPr marL="186690">
              <a:lnSpc>
                <a:spcPct val="100000"/>
              </a:lnSpc>
              <a:spcBef>
                <a:spcPts val="675"/>
              </a:spcBef>
            </a:pPr>
            <a:r>
              <a:rPr sz="1050" spc="10" dirty="0">
                <a:latin typeface="Arial"/>
                <a:cs typeface="Arial"/>
              </a:rPr>
              <a:t>Driver</a:t>
            </a:r>
            <a:endParaRPr sz="1050">
              <a:latin typeface="Arial"/>
              <a:cs typeface="Arial"/>
            </a:endParaRPr>
          </a:p>
        </p:txBody>
      </p:sp>
      <p:sp>
        <p:nvSpPr>
          <p:cNvPr id="5" name="object 8"/>
          <p:cNvSpPr txBox="1"/>
          <p:nvPr/>
        </p:nvSpPr>
        <p:spPr>
          <a:xfrm>
            <a:off x="6077950" y="236302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6" name="object 9"/>
          <p:cNvSpPr txBox="1"/>
          <p:nvPr/>
        </p:nvSpPr>
        <p:spPr>
          <a:xfrm>
            <a:off x="6987333" y="236302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255">
              <a:lnSpc>
                <a:spcPct val="100000"/>
              </a:lnSpc>
              <a:spcBef>
                <a:spcPts val="225"/>
              </a:spcBef>
            </a:pPr>
            <a:r>
              <a:rPr sz="1050" spc="15" dirty="0">
                <a:latin typeface="Arial"/>
                <a:cs typeface="Arial"/>
              </a:rPr>
              <a:t>Worker</a:t>
            </a:r>
            <a:endParaRPr sz="1050">
              <a:latin typeface="Arial"/>
              <a:cs typeface="Arial"/>
            </a:endParaRPr>
          </a:p>
        </p:txBody>
      </p:sp>
      <p:sp>
        <p:nvSpPr>
          <p:cNvPr id="7" name="object 10"/>
          <p:cNvSpPr txBox="1"/>
          <p:nvPr/>
        </p:nvSpPr>
        <p:spPr>
          <a:xfrm>
            <a:off x="7941697" y="2363026"/>
            <a:ext cx="716280" cy="485775"/>
          </a:xfrm>
          <a:prstGeom prst="rect">
            <a:avLst/>
          </a:prstGeom>
          <a:solidFill>
            <a:srgbClr val="FECE00"/>
          </a:solidFill>
          <a:ln w="7634">
            <a:solidFill>
              <a:srgbClr val="A25311"/>
            </a:solidFill>
          </a:ln>
        </p:spPr>
        <p:txBody>
          <a:bodyPr vert="horz" wrap="square" lIns="0" tIns="28575" rIns="0" bIns="0" rtlCol="0">
            <a:spAutoFit/>
          </a:bodyPr>
          <a:lstStyle/>
          <a:p>
            <a:pPr marL="135890">
              <a:lnSpc>
                <a:spcPct val="100000"/>
              </a:lnSpc>
              <a:spcBef>
                <a:spcPts val="225"/>
              </a:spcBef>
            </a:pPr>
            <a:r>
              <a:rPr sz="1050" spc="15" dirty="0">
                <a:latin typeface="Arial"/>
                <a:cs typeface="Arial"/>
              </a:rPr>
              <a:t>Worker</a:t>
            </a:r>
            <a:endParaRPr sz="1050">
              <a:latin typeface="Arial"/>
              <a:cs typeface="Arial"/>
            </a:endParaRPr>
          </a:p>
        </p:txBody>
      </p:sp>
      <p:sp>
        <p:nvSpPr>
          <p:cNvPr id="8" name="object 11"/>
          <p:cNvSpPr txBox="1"/>
          <p:nvPr/>
        </p:nvSpPr>
        <p:spPr>
          <a:xfrm>
            <a:off x="6294128" y="2605183"/>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6995">
              <a:lnSpc>
                <a:spcPct val="100000"/>
              </a:lnSpc>
              <a:spcBef>
                <a:spcPts val="295"/>
              </a:spcBef>
            </a:pPr>
            <a:r>
              <a:rPr sz="600" dirty="0">
                <a:latin typeface="Arial"/>
                <a:cs typeface="Arial"/>
              </a:rPr>
              <a:t>Block</a:t>
            </a:r>
            <a:r>
              <a:rPr sz="600" spc="-35" dirty="0">
                <a:latin typeface="Arial"/>
                <a:cs typeface="Arial"/>
              </a:rPr>
              <a:t> </a:t>
            </a:r>
            <a:r>
              <a:rPr sz="600" dirty="0">
                <a:latin typeface="Arial"/>
                <a:cs typeface="Arial"/>
              </a:rPr>
              <a:t>1</a:t>
            </a:r>
            <a:endParaRPr sz="600">
              <a:latin typeface="Arial"/>
              <a:cs typeface="Arial"/>
            </a:endParaRPr>
          </a:p>
        </p:txBody>
      </p:sp>
      <p:sp>
        <p:nvSpPr>
          <p:cNvPr id="9" name="object 12"/>
          <p:cNvSpPr txBox="1"/>
          <p:nvPr/>
        </p:nvSpPr>
        <p:spPr>
          <a:xfrm>
            <a:off x="8107081" y="2605183"/>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5" dirty="0">
                <a:latin typeface="Arial"/>
                <a:cs typeface="Arial"/>
              </a:rPr>
              <a:t> </a:t>
            </a:r>
            <a:r>
              <a:rPr sz="600" dirty="0">
                <a:latin typeface="Arial"/>
                <a:cs typeface="Arial"/>
              </a:rPr>
              <a:t>3</a:t>
            </a:r>
            <a:endParaRPr sz="600">
              <a:latin typeface="Arial"/>
              <a:cs typeface="Arial"/>
            </a:endParaRPr>
          </a:p>
        </p:txBody>
      </p:sp>
      <p:sp>
        <p:nvSpPr>
          <p:cNvPr id="10" name="object 13"/>
          <p:cNvSpPr txBox="1"/>
          <p:nvPr/>
        </p:nvSpPr>
        <p:spPr>
          <a:xfrm>
            <a:off x="7207336" y="2608997"/>
            <a:ext cx="422909" cy="167005"/>
          </a:xfrm>
          <a:prstGeom prst="rect">
            <a:avLst/>
          </a:prstGeom>
          <a:solidFill>
            <a:srgbClr val="FFFFFF"/>
          </a:solidFill>
          <a:ln w="3815">
            <a:solidFill>
              <a:srgbClr val="000000"/>
            </a:solidFill>
          </a:ln>
        </p:spPr>
        <p:txBody>
          <a:bodyPr vert="horz" wrap="square" lIns="0" tIns="37465" rIns="0" bIns="0" rtlCol="0">
            <a:spAutoFit/>
          </a:bodyPr>
          <a:lstStyle/>
          <a:p>
            <a:pPr marL="87630">
              <a:lnSpc>
                <a:spcPct val="100000"/>
              </a:lnSpc>
              <a:spcBef>
                <a:spcPts val="295"/>
              </a:spcBef>
            </a:pPr>
            <a:r>
              <a:rPr sz="600" dirty="0">
                <a:latin typeface="Arial"/>
                <a:cs typeface="Arial"/>
              </a:rPr>
              <a:t>Block</a:t>
            </a:r>
            <a:r>
              <a:rPr sz="600" spc="-40" dirty="0">
                <a:latin typeface="Arial"/>
                <a:cs typeface="Arial"/>
              </a:rPr>
              <a:t> </a:t>
            </a:r>
            <a:r>
              <a:rPr sz="600" dirty="0">
                <a:latin typeface="Arial"/>
                <a:cs typeface="Arial"/>
              </a:rPr>
              <a:t>2</a:t>
            </a:r>
            <a:endParaRPr sz="600">
              <a:latin typeface="Arial"/>
              <a:cs typeface="Arial"/>
            </a:endParaRPr>
          </a:p>
        </p:txBody>
      </p:sp>
      <p:sp>
        <p:nvSpPr>
          <p:cNvPr id="11" name="object 14"/>
          <p:cNvSpPr txBox="1"/>
          <p:nvPr/>
        </p:nvSpPr>
        <p:spPr>
          <a:xfrm>
            <a:off x="6209982" y="3059935"/>
            <a:ext cx="422909" cy="167005"/>
          </a:xfrm>
          <a:prstGeom prst="rect">
            <a:avLst/>
          </a:prstGeom>
          <a:ln w="3815">
            <a:solidFill>
              <a:srgbClr val="000000"/>
            </a:solidFill>
          </a:ln>
        </p:spPr>
        <p:txBody>
          <a:bodyPr vert="horz" wrap="square" lIns="0" tIns="37465" rIns="0" bIns="0" rtlCol="0">
            <a:spAutoFit/>
          </a:bodyPr>
          <a:lstStyle/>
          <a:p>
            <a:pPr marL="102235">
              <a:lnSpc>
                <a:spcPct val="100000"/>
              </a:lnSpc>
              <a:spcBef>
                <a:spcPts val="295"/>
              </a:spcBef>
            </a:pPr>
            <a:r>
              <a:rPr sz="600" dirty="0">
                <a:latin typeface="Arial"/>
                <a:cs typeface="Arial"/>
              </a:rPr>
              <a:t>Cache</a:t>
            </a:r>
            <a:endParaRPr sz="600">
              <a:latin typeface="Arial"/>
              <a:cs typeface="Arial"/>
            </a:endParaRPr>
          </a:p>
        </p:txBody>
      </p:sp>
      <p:sp>
        <p:nvSpPr>
          <p:cNvPr id="12" name="object 15"/>
          <p:cNvSpPr txBox="1"/>
          <p:nvPr/>
        </p:nvSpPr>
        <p:spPr>
          <a:xfrm>
            <a:off x="7133747" y="3068507"/>
            <a:ext cx="422909" cy="166370"/>
          </a:xfrm>
          <a:prstGeom prst="rect">
            <a:avLst/>
          </a:prstGeom>
          <a:ln w="3815">
            <a:solidFill>
              <a:srgbClr val="000000"/>
            </a:solidFill>
          </a:ln>
        </p:spPr>
        <p:txBody>
          <a:bodyPr vert="horz" wrap="square" lIns="0" tIns="37465" rIns="0" bIns="0" rtlCol="0">
            <a:spAutoFit/>
          </a:bodyPr>
          <a:lstStyle/>
          <a:p>
            <a:pPr marL="102235">
              <a:lnSpc>
                <a:spcPct val="100000"/>
              </a:lnSpc>
              <a:spcBef>
                <a:spcPts val="295"/>
              </a:spcBef>
            </a:pPr>
            <a:r>
              <a:rPr sz="600" dirty="0">
                <a:latin typeface="Arial"/>
                <a:cs typeface="Arial"/>
              </a:rPr>
              <a:t>Cache</a:t>
            </a:r>
            <a:endParaRPr sz="600">
              <a:latin typeface="Arial"/>
              <a:cs typeface="Arial"/>
            </a:endParaRPr>
          </a:p>
        </p:txBody>
      </p:sp>
      <p:sp>
        <p:nvSpPr>
          <p:cNvPr id="13" name="object 16"/>
          <p:cNvSpPr txBox="1"/>
          <p:nvPr/>
        </p:nvSpPr>
        <p:spPr>
          <a:xfrm>
            <a:off x="8082143" y="3070414"/>
            <a:ext cx="422909" cy="167005"/>
          </a:xfrm>
          <a:prstGeom prst="rect">
            <a:avLst/>
          </a:prstGeom>
          <a:ln w="3815">
            <a:solidFill>
              <a:srgbClr val="000000"/>
            </a:solidFill>
          </a:ln>
        </p:spPr>
        <p:txBody>
          <a:bodyPr vert="horz" wrap="square" lIns="0" tIns="37465" rIns="0" bIns="0" rtlCol="0">
            <a:spAutoFit/>
          </a:bodyPr>
          <a:lstStyle/>
          <a:p>
            <a:pPr marL="102870">
              <a:lnSpc>
                <a:spcPct val="100000"/>
              </a:lnSpc>
              <a:spcBef>
                <a:spcPts val="295"/>
              </a:spcBef>
            </a:pPr>
            <a:r>
              <a:rPr sz="600" dirty="0">
                <a:latin typeface="Arial"/>
                <a:cs typeface="Arial"/>
              </a:rPr>
              <a:t>Cache</a:t>
            </a:r>
            <a:endParaRPr sz="600">
              <a:latin typeface="Arial"/>
              <a:cs typeface="Arial"/>
            </a:endParaRPr>
          </a:p>
        </p:txBody>
      </p:sp>
      <p:sp>
        <p:nvSpPr>
          <p:cNvPr id="14" name="object 17"/>
          <p:cNvSpPr/>
          <p:nvPr/>
        </p:nvSpPr>
        <p:spPr>
          <a:xfrm>
            <a:off x="6434433" y="1752921"/>
            <a:ext cx="911225" cy="613410"/>
          </a:xfrm>
          <a:custGeom>
            <a:avLst/>
            <a:gdLst/>
            <a:ahLst/>
            <a:cxnLst/>
            <a:rect l="l" t="t" r="r" b="b"/>
            <a:pathLst>
              <a:path w="911225" h="613410">
                <a:moveTo>
                  <a:pt x="897957" y="8358"/>
                </a:moveTo>
                <a:lnTo>
                  <a:pt x="890361" y="8863"/>
                </a:lnTo>
                <a:lnTo>
                  <a:pt x="0" y="606945"/>
                </a:lnTo>
                <a:lnTo>
                  <a:pt x="4279" y="613206"/>
                </a:lnTo>
                <a:lnTo>
                  <a:pt x="894601" y="15289"/>
                </a:lnTo>
                <a:lnTo>
                  <a:pt x="897957" y="8358"/>
                </a:lnTo>
                <a:close/>
              </a:path>
              <a:path w="911225" h="613410">
                <a:moveTo>
                  <a:pt x="910171" y="914"/>
                </a:moveTo>
                <a:lnTo>
                  <a:pt x="902195" y="914"/>
                </a:lnTo>
                <a:lnTo>
                  <a:pt x="906475" y="7315"/>
                </a:lnTo>
                <a:lnTo>
                  <a:pt x="894601" y="15289"/>
                </a:lnTo>
                <a:lnTo>
                  <a:pt x="877709" y="50177"/>
                </a:lnTo>
                <a:lnTo>
                  <a:pt x="876795" y="52158"/>
                </a:lnTo>
                <a:lnTo>
                  <a:pt x="877569" y="54444"/>
                </a:lnTo>
                <a:lnTo>
                  <a:pt x="879551" y="55359"/>
                </a:lnTo>
                <a:lnTo>
                  <a:pt x="881392" y="56286"/>
                </a:lnTo>
                <a:lnTo>
                  <a:pt x="883678" y="55359"/>
                </a:lnTo>
                <a:lnTo>
                  <a:pt x="884605" y="53530"/>
                </a:lnTo>
                <a:lnTo>
                  <a:pt x="910171" y="914"/>
                </a:lnTo>
                <a:close/>
              </a:path>
              <a:path w="911225" h="613410">
                <a:moveTo>
                  <a:pt x="903214" y="2438"/>
                </a:moveTo>
                <a:lnTo>
                  <a:pt x="900823" y="2438"/>
                </a:lnTo>
                <a:lnTo>
                  <a:pt x="904493" y="7924"/>
                </a:lnTo>
                <a:lnTo>
                  <a:pt x="897957" y="8358"/>
                </a:lnTo>
                <a:lnTo>
                  <a:pt x="894601" y="15289"/>
                </a:lnTo>
                <a:lnTo>
                  <a:pt x="906475" y="7315"/>
                </a:lnTo>
                <a:lnTo>
                  <a:pt x="903214" y="2438"/>
                </a:lnTo>
                <a:close/>
              </a:path>
              <a:path w="911225" h="613410">
                <a:moveTo>
                  <a:pt x="910615" y="0"/>
                </a:moveTo>
                <a:lnTo>
                  <a:pt x="850938" y="3809"/>
                </a:lnTo>
                <a:lnTo>
                  <a:pt x="848956" y="3962"/>
                </a:lnTo>
                <a:lnTo>
                  <a:pt x="847267" y="5791"/>
                </a:lnTo>
                <a:lnTo>
                  <a:pt x="847572" y="9905"/>
                </a:lnTo>
                <a:lnTo>
                  <a:pt x="849414" y="11582"/>
                </a:lnTo>
                <a:lnTo>
                  <a:pt x="890361" y="8863"/>
                </a:lnTo>
                <a:lnTo>
                  <a:pt x="902195" y="914"/>
                </a:lnTo>
                <a:lnTo>
                  <a:pt x="910171" y="914"/>
                </a:lnTo>
                <a:lnTo>
                  <a:pt x="910615" y="0"/>
                </a:lnTo>
                <a:close/>
              </a:path>
              <a:path w="911225" h="613410">
                <a:moveTo>
                  <a:pt x="902195" y="914"/>
                </a:moveTo>
                <a:lnTo>
                  <a:pt x="890361" y="8863"/>
                </a:lnTo>
                <a:lnTo>
                  <a:pt x="897957" y="8358"/>
                </a:lnTo>
                <a:lnTo>
                  <a:pt x="900823" y="2438"/>
                </a:lnTo>
                <a:lnTo>
                  <a:pt x="903214" y="2438"/>
                </a:lnTo>
                <a:lnTo>
                  <a:pt x="902195" y="914"/>
                </a:lnTo>
                <a:close/>
              </a:path>
              <a:path w="911225" h="613410">
                <a:moveTo>
                  <a:pt x="900823" y="2438"/>
                </a:moveTo>
                <a:lnTo>
                  <a:pt x="897957" y="8358"/>
                </a:lnTo>
                <a:lnTo>
                  <a:pt x="904493" y="7924"/>
                </a:lnTo>
                <a:lnTo>
                  <a:pt x="900823" y="2438"/>
                </a:lnTo>
                <a:close/>
              </a:path>
            </a:pathLst>
          </a:custGeom>
          <a:solidFill>
            <a:srgbClr val="000000"/>
          </a:solidFill>
        </p:spPr>
        <p:txBody>
          <a:bodyPr wrap="square" lIns="0" tIns="0" rIns="0" bIns="0" rtlCol="0"/>
          <a:lstStyle/>
          <a:p>
            <a:endParaRPr/>
          </a:p>
        </p:txBody>
      </p:sp>
      <p:sp>
        <p:nvSpPr>
          <p:cNvPr id="15" name="object 18"/>
          <p:cNvSpPr/>
          <p:nvPr/>
        </p:nvSpPr>
        <p:spPr>
          <a:xfrm>
            <a:off x="7341214" y="1752756"/>
            <a:ext cx="85725" cy="610870"/>
          </a:xfrm>
          <a:custGeom>
            <a:avLst/>
            <a:gdLst/>
            <a:ahLst/>
            <a:cxnLst/>
            <a:rect l="l" t="t" r="r" b="b"/>
            <a:pathLst>
              <a:path w="85725" h="610869">
                <a:moveTo>
                  <a:pt x="57822" y="15151"/>
                </a:moveTo>
                <a:lnTo>
                  <a:pt x="53513" y="21201"/>
                </a:lnTo>
                <a:lnTo>
                  <a:pt x="0" y="609853"/>
                </a:lnTo>
                <a:lnTo>
                  <a:pt x="7658" y="610616"/>
                </a:lnTo>
                <a:lnTo>
                  <a:pt x="61125" y="22186"/>
                </a:lnTo>
                <a:lnTo>
                  <a:pt x="57822" y="15151"/>
                </a:lnTo>
                <a:close/>
              </a:path>
              <a:path w="85725" h="610869">
                <a:moveTo>
                  <a:pt x="62654" y="7327"/>
                </a:moveTo>
                <a:lnTo>
                  <a:pt x="54775" y="7327"/>
                </a:lnTo>
                <a:lnTo>
                  <a:pt x="62420" y="7937"/>
                </a:lnTo>
                <a:lnTo>
                  <a:pt x="61125" y="22186"/>
                </a:lnTo>
                <a:lnTo>
                  <a:pt x="78486" y="59194"/>
                </a:lnTo>
                <a:lnTo>
                  <a:pt x="80784" y="59956"/>
                </a:lnTo>
                <a:lnTo>
                  <a:pt x="82778" y="59042"/>
                </a:lnTo>
                <a:lnTo>
                  <a:pt x="84607" y="58127"/>
                </a:lnTo>
                <a:lnTo>
                  <a:pt x="85369" y="55841"/>
                </a:lnTo>
                <a:lnTo>
                  <a:pt x="84607" y="54000"/>
                </a:lnTo>
                <a:lnTo>
                  <a:pt x="62654" y="7327"/>
                </a:lnTo>
                <a:close/>
              </a:path>
              <a:path w="85725" h="610869">
                <a:moveTo>
                  <a:pt x="59207" y="0"/>
                </a:moveTo>
                <a:lnTo>
                  <a:pt x="24637" y="48514"/>
                </a:lnTo>
                <a:lnTo>
                  <a:pt x="23406" y="50342"/>
                </a:lnTo>
                <a:lnTo>
                  <a:pt x="23875" y="52628"/>
                </a:lnTo>
                <a:lnTo>
                  <a:pt x="27241" y="55067"/>
                </a:lnTo>
                <a:lnTo>
                  <a:pt x="29679" y="54762"/>
                </a:lnTo>
                <a:lnTo>
                  <a:pt x="30911" y="52933"/>
                </a:lnTo>
                <a:lnTo>
                  <a:pt x="53513" y="21201"/>
                </a:lnTo>
                <a:lnTo>
                  <a:pt x="54775" y="7327"/>
                </a:lnTo>
                <a:lnTo>
                  <a:pt x="62654" y="7327"/>
                </a:lnTo>
                <a:lnTo>
                  <a:pt x="59207" y="0"/>
                </a:lnTo>
                <a:close/>
              </a:path>
              <a:path w="85725" h="610869">
                <a:moveTo>
                  <a:pt x="62295" y="9309"/>
                </a:moveTo>
                <a:lnTo>
                  <a:pt x="55079" y="9309"/>
                </a:lnTo>
                <a:lnTo>
                  <a:pt x="61658" y="9766"/>
                </a:lnTo>
                <a:lnTo>
                  <a:pt x="57822" y="15151"/>
                </a:lnTo>
                <a:lnTo>
                  <a:pt x="61125" y="22186"/>
                </a:lnTo>
                <a:lnTo>
                  <a:pt x="62295" y="9309"/>
                </a:lnTo>
                <a:close/>
              </a:path>
              <a:path w="85725" h="610869">
                <a:moveTo>
                  <a:pt x="54775" y="7327"/>
                </a:moveTo>
                <a:lnTo>
                  <a:pt x="53513" y="21201"/>
                </a:lnTo>
                <a:lnTo>
                  <a:pt x="57822" y="15151"/>
                </a:lnTo>
                <a:lnTo>
                  <a:pt x="55079" y="9309"/>
                </a:lnTo>
                <a:lnTo>
                  <a:pt x="62295" y="9309"/>
                </a:lnTo>
                <a:lnTo>
                  <a:pt x="62420" y="7937"/>
                </a:lnTo>
                <a:lnTo>
                  <a:pt x="54775" y="7327"/>
                </a:lnTo>
                <a:close/>
              </a:path>
              <a:path w="85725" h="610869">
                <a:moveTo>
                  <a:pt x="55079" y="9309"/>
                </a:moveTo>
                <a:lnTo>
                  <a:pt x="57822" y="15151"/>
                </a:lnTo>
                <a:lnTo>
                  <a:pt x="61658" y="9766"/>
                </a:lnTo>
                <a:lnTo>
                  <a:pt x="55079" y="9309"/>
                </a:lnTo>
                <a:close/>
              </a:path>
            </a:pathLst>
          </a:custGeom>
          <a:solidFill>
            <a:srgbClr val="000000"/>
          </a:solidFill>
        </p:spPr>
        <p:txBody>
          <a:bodyPr wrap="square" lIns="0" tIns="0" rIns="0" bIns="0" rtlCol="0"/>
          <a:lstStyle/>
          <a:p>
            <a:endParaRPr/>
          </a:p>
        </p:txBody>
      </p:sp>
      <p:sp>
        <p:nvSpPr>
          <p:cNvPr id="16" name="object 19"/>
          <p:cNvSpPr/>
          <p:nvPr/>
        </p:nvSpPr>
        <p:spPr>
          <a:xfrm>
            <a:off x="7482730" y="1752921"/>
            <a:ext cx="813435" cy="613410"/>
          </a:xfrm>
          <a:custGeom>
            <a:avLst/>
            <a:gdLst/>
            <a:ahLst/>
            <a:cxnLst/>
            <a:rect l="l" t="t" r="r" b="b"/>
            <a:pathLst>
              <a:path w="813435" h="613410">
                <a:moveTo>
                  <a:pt x="11987" y="8997"/>
                </a:moveTo>
                <a:lnTo>
                  <a:pt x="14887" y="15900"/>
                </a:lnTo>
                <a:lnTo>
                  <a:pt x="808570" y="613206"/>
                </a:lnTo>
                <a:lnTo>
                  <a:pt x="813168" y="607098"/>
                </a:lnTo>
                <a:lnTo>
                  <a:pt x="19601" y="9900"/>
                </a:lnTo>
                <a:lnTo>
                  <a:pt x="11987" y="8997"/>
                </a:lnTo>
                <a:close/>
              </a:path>
              <a:path w="813435" h="613410">
                <a:moveTo>
                  <a:pt x="0" y="0"/>
                </a:moveTo>
                <a:lnTo>
                  <a:pt x="22948" y="54749"/>
                </a:lnTo>
                <a:lnTo>
                  <a:pt x="23875" y="56730"/>
                </a:lnTo>
                <a:lnTo>
                  <a:pt x="26009" y="57657"/>
                </a:lnTo>
                <a:lnTo>
                  <a:pt x="29997" y="56133"/>
                </a:lnTo>
                <a:lnTo>
                  <a:pt x="30911" y="53835"/>
                </a:lnTo>
                <a:lnTo>
                  <a:pt x="29997" y="51854"/>
                </a:lnTo>
                <a:lnTo>
                  <a:pt x="14887" y="15900"/>
                </a:lnTo>
                <a:lnTo>
                  <a:pt x="3682" y="7467"/>
                </a:lnTo>
                <a:lnTo>
                  <a:pt x="8267" y="1371"/>
                </a:lnTo>
                <a:lnTo>
                  <a:pt x="11586" y="1371"/>
                </a:lnTo>
                <a:lnTo>
                  <a:pt x="0" y="0"/>
                </a:lnTo>
                <a:close/>
              </a:path>
              <a:path w="813435" h="613410">
                <a:moveTo>
                  <a:pt x="8267" y="1371"/>
                </a:moveTo>
                <a:lnTo>
                  <a:pt x="3682" y="7467"/>
                </a:lnTo>
                <a:lnTo>
                  <a:pt x="14887" y="15900"/>
                </a:lnTo>
                <a:lnTo>
                  <a:pt x="11987" y="8997"/>
                </a:lnTo>
                <a:lnTo>
                  <a:pt x="5511" y="8229"/>
                </a:lnTo>
                <a:lnTo>
                  <a:pt x="9486" y="3048"/>
                </a:lnTo>
                <a:lnTo>
                  <a:pt x="10495" y="3048"/>
                </a:lnTo>
                <a:lnTo>
                  <a:pt x="8267" y="1371"/>
                </a:lnTo>
                <a:close/>
              </a:path>
              <a:path w="813435" h="613410">
                <a:moveTo>
                  <a:pt x="11586" y="1371"/>
                </a:moveTo>
                <a:lnTo>
                  <a:pt x="8267" y="1371"/>
                </a:lnTo>
                <a:lnTo>
                  <a:pt x="19601" y="9900"/>
                </a:lnTo>
                <a:lnTo>
                  <a:pt x="58292" y="14490"/>
                </a:lnTo>
                <a:lnTo>
                  <a:pt x="60439" y="14795"/>
                </a:lnTo>
                <a:lnTo>
                  <a:pt x="62268" y="13258"/>
                </a:lnTo>
                <a:lnTo>
                  <a:pt x="62775" y="9900"/>
                </a:lnTo>
                <a:lnTo>
                  <a:pt x="62776" y="8997"/>
                </a:lnTo>
                <a:lnTo>
                  <a:pt x="61353" y="7162"/>
                </a:lnTo>
                <a:lnTo>
                  <a:pt x="59220" y="7010"/>
                </a:lnTo>
                <a:lnTo>
                  <a:pt x="11586" y="1371"/>
                </a:lnTo>
                <a:close/>
              </a:path>
              <a:path w="813435" h="613410">
                <a:moveTo>
                  <a:pt x="10495" y="3048"/>
                </a:moveTo>
                <a:lnTo>
                  <a:pt x="9486" y="3048"/>
                </a:lnTo>
                <a:lnTo>
                  <a:pt x="11987" y="8997"/>
                </a:lnTo>
                <a:lnTo>
                  <a:pt x="19601" y="9900"/>
                </a:lnTo>
                <a:lnTo>
                  <a:pt x="10495" y="3048"/>
                </a:lnTo>
                <a:close/>
              </a:path>
              <a:path w="813435" h="613410">
                <a:moveTo>
                  <a:pt x="9486" y="3048"/>
                </a:moveTo>
                <a:lnTo>
                  <a:pt x="5511" y="8229"/>
                </a:lnTo>
                <a:lnTo>
                  <a:pt x="11987" y="8997"/>
                </a:lnTo>
                <a:lnTo>
                  <a:pt x="9486" y="3048"/>
                </a:lnTo>
                <a:close/>
              </a:path>
            </a:pathLst>
          </a:custGeom>
          <a:solidFill>
            <a:srgbClr val="000000"/>
          </a:solidFill>
        </p:spPr>
        <p:txBody>
          <a:bodyPr wrap="square" lIns="0" tIns="0" rIns="0" bIns="0" rtlCol="0"/>
          <a:lstStyle/>
          <a:p>
            <a:endParaRPr/>
          </a:p>
        </p:txBody>
      </p:sp>
      <p:sp>
        <p:nvSpPr>
          <p:cNvPr id="17" name="object 20"/>
          <p:cNvSpPr txBox="1"/>
          <p:nvPr/>
        </p:nvSpPr>
        <p:spPr>
          <a:xfrm>
            <a:off x="6294127" y="3503245"/>
            <a:ext cx="2363849" cy="384721"/>
          </a:xfrm>
          <a:prstGeom prst="rect">
            <a:avLst/>
          </a:prstGeom>
          <a:solidFill>
            <a:srgbClr val="FDFACC"/>
          </a:solidFill>
          <a:ln w="11441">
            <a:solidFill>
              <a:srgbClr val="A8A7A5"/>
            </a:solidFill>
          </a:ln>
        </p:spPr>
        <p:txBody>
          <a:bodyPr vert="horz" wrap="square" lIns="0" tIns="33020" rIns="0" bIns="0" rtlCol="0">
            <a:spAutoFit/>
          </a:bodyPr>
          <a:lstStyle/>
          <a:p>
            <a:pPr algn="ctr">
              <a:lnSpc>
                <a:spcPct val="100000"/>
              </a:lnSpc>
              <a:spcBef>
                <a:spcPts val="260"/>
              </a:spcBef>
            </a:pPr>
            <a:r>
              <a:rPr sz="1100" spc="25" dirty="0">
                <a:latin typeface="Verdana"/>
                <a:cs typeface="Verdana"/>
              </a:rPr>
              <a:t>Send </a:t>
            </a:r>
            <a:r>
              <a:rPr sz="1100" spc="20" dirty="0">
                <a:latin typeface="Verdana"/>
                <a:cs typeface="Verdana"/>
              </a:rPr>
              <a:t>the data back </a:t>
            </a:r>
            <a:r>
              <a:rPr sz="1100" spc="15" dirty="0">
                <a:latin typeface="Verdana"/>
                <a:cs typeface="Verdana"/>
              </a:rPr>
              <a:t>to</a:t>
            </a:r>
            <a:r>
              <a:rPr sz="1100" spc="-70" dirty="0">
                <a:latin typeface="Verdana"/>
                <a:cs typeface="Verdana"/>
              </a:rPr>
              <a:t> </a:t>
            </a:r>
            <a:r>
              <a:rPr sz="1100" spc="20" dirty="0">
                <a:latin typeface="Verdana"/>
                <a:cs typeface="Verdana"/>
              </a:rPr>
              <a:t>the</a:t>
            </a:r>
            <a:endParaRPr sz="1100" dirty="0">
              <a:latin typeface="Verdana"/>
              <a:cs typeface="Verdana"/>
            </a:endParaRPr>
          </a:p>
          <a:p>
            <a:pPr marL="1905" algn="ctr">
              <a:lnSpc>
                <a:spcPct val="100000"/>
              </a:lnSpc>
              <a:spcBef>
                <a:spcPts val="50"/>
              </a:spcBef>
            </a:pPr>
            <a:r>
              <a:rPr sz="1100" spc="10" dirty="0">
                <a:latin typeface="Verdana"/>
                <a:cs typeface="Verdana"/>
              </a:rPr>
              <a:t>driver</a:t>
            </a:r>
            <a:endParaRPr sz="1100" dirty="0">
              <a:latin typeface="Verdana"/>
              <a:cs typeface="Verdana"/>
            </a:endParaRPr>
          </a:p>
        </p:txBody>
      </p:sp>
    </p:spTree>
    <p:extLst>
      <p:ext uri="{BB962C8B-B14F-4D97-AF65-F5344CB8AC3E}">
        <p14:creationId xmlns:p14="http://schemas.microsoft.com/office/powerpoint/2010/main" val="4237213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RDD </a:t>
            </a:r>
            <a:r>
              <a:rPr lang="fr-FR" spc="-5" dirty="0" err="1">
                <a:latin typeface="Arial"/>
                <a:cs typeface="Arial"/>
              </a:rPr>
              <a:t>operations</a:t>
            </a:r>
            <a:r>
              <a:rPr lang="fr-FR" spc="-5" dirty="0">
                <a:latin typeface="Arial"/>
                <a:cs typeface="Arial"/>
              </a:rPr>
              <a:t>: </a:t>
            </a:r>
            <a:r>
              <a:rPr lang="fr-FR" spc="-5" dirty="0" smtClean="0">
                <a:latin typeface="Arial"/>
                <a:cs typeface="Arial"/>
              </a:rPr>
              <a:t>Transformations</a:t>
            </a:r>
            <a:endParaRPr lang="fr-FR" dirty="0"/>
          </a:p>
        </p:txBody>
      </p:sp>
      <p:sp>
        <p:nvSpPr>
          <p:cNvPr id="3" name="Espace réservé du contenu 2"/>
          <p:cNvSpPr>
            <a:spLocks noGrp="1"/>
          </p:cNvSpPr>
          <p:nvPr>
            <p:ph idx="1"/>
          </p:nvPr>
        </p:nvSpPr>
        <p:spPr/>
        <p:txBody>
          <a:bodyPr/>
          <a:lstStyle/>
          <a:p>
            <a:pPr marL="163195" indent="-139700">
              <a:spcBef>
                <a:spcPts val="1340"/>
              </a:spcBef>
              <a:buSzPct val="123809"/>
              <a:tabLst>
                <a:tab pos="163830" algn="l"/>
              </a:tabLst>
            </a:pPr>
            <a:r>
              <a:rPr lang="en-US" sz="1800" spc="15" dirty="0">
                <a:latin typeface="Arial"/>
                <a:cs typeface="Arial"/>
              </a:rPr>
              <a:t>These are </a:t>
            </a:r>
            <a:r>
              <a:rPr lang="en-US" sz="1800" spc="20" dirty="0">
                <a:latin typeface="Arial"/>
                <a:cs typeface="Arial"/>
              </a:rPr>
              <a:t>some </a:t>
            </a:r>
            <a:r>
              <a:rPr lang="en-US" sz="1800" spc="10" dirty="0">
                <a:latin typeface="Arial"/>
                <a:cs typeface="Arial"/>
              </a:rPr>
              <a:t>of </a:t>
            </a:r>
            <a:r>
              <a:rPr lang="en-US" sz="1800" spc="15" dirty="0">
                <a:latin typeface="Arial"/>
                <a:cs typeface="Arial"/>
              </a:rPr>
              <a:t>the transformations </a:t>
            </a:r>
            <a:r>
              <a:rPr lang="en-US" sz="1800" spc="10" dirty="0">
                <a:latin typeface="Arial"/>
                <a:cs typeface="Arial"/>
              </a:rPr>
              <a:t>available - </a:t>
            </a:r>
            <a:r>
              <a:rPr lang="en-US" sz="1800" spc="15" dirty="0">
                <a:latin typeface="Arial"/>
                <a:cs typeface="Arial"/>
              </a:rPr>
              <a:t>the </a:t>
            </a:r>
            <a:r>
              <a:rPr lang="en-US" sz="1800" spc="10" dirty="0">
                <a:latin typeface="Arial"/>
                <a:cs typeface="Arial"/>
              </a:rPr>
              <a:t>full </a:t>
            </a:r>
            <a:r>
              <a:rPr lang="en-US" sz="1800" spc="15" dirty="0">
                <a:latin typeface="Arial"/>
                <a:cs typeface="Arial"/>
              </a:rPr>
              <a:t>set </a:t>
            </a:r>
            <a:r>
              <a:rPr lang="en-US" sz="1800" spc="20" dirty="0">
                <a:latin typeface="Arial"/>
                <a:cs typeface="Arial"/>
              </a:rPr>
              <a:t>can </a:t>
            </a:r>
            <a:r>
              <a:rPr lang="en-US" sz="1800" spc="15" dirty="0">
                <a:latin typeface="Arial"/>
                <a:cs typeface="Arial"/>
              </a:rPr>
              <a:t>be found</a:t>
            </a:r>
            <a:r>
              <a:rPr lang="en-US" sz="1800" spc="-155" dirty="0">
                <a:latin typeface="Arial"/>
                <a:cs typeface="Arial"/>
              </a:rPr>
              <a:t> </a:t>
            </a:r>
            <a:r>
              <a:rPr lang="en-US" sz="1800" spc="15" dirty="0" smtClean="0">
                <a:latin typeface="Arial"/>
                <a:cs typeface="Arial"/>
              </a:rPr>
              <a:t>on Spark's</a:t>
            </a:r>
            <a:r>
              <a:rPr lang="en-US" sz="1800" spc="-20" dirty="0" smtClean="0">
                <a:latin typeface="Arial"/>
                <a:cs typeface="Arial"/>
              </a:rPr>
              <a:t> </a:t>
            </a:r>
            <a:r>
              <a:rPr lang="en-US" sz="1800" spc="10" dirty="0">
                <a:latin typeface="Arial"/>
                <a:cs typeface="Arial"/>
              </a:rPr>
              <a:t>website.</a:t>
            </a:r>
            <a:endParaRPr lang="en-US" sz="1800" dirty="0">
              <a:latin typeface="Arial"/>
              <a:cs typeface="Arial"/>
            </a:endParaRPr>
          </a:p>
          <a:p>
            <a:pPr marL="163195" indent="-139700">
              <a:spcBef>
                <a:spcPts val="425"/>
              </a:spcBef>
              <a:buSzPct val="123809"/>
              <a:tabLst>
                <a:tab pos="163830" algn="l"/>
              </a:tabLst>
            </a:pPr>
            <a:r>
              <a:rPr lang="en-US" sz="1800" spc="15" dirty="0">
                <a:latin typeface="Arial"/>
                <a:cs typeface="Arial"/>
              </a:rPr>
              <a:t>Transformations are </a:t>
            </a:r>
            <a:r>
              <a:rPr lang="en-US" sz="1800" spc="10" dirty="0">
                <a:latin typeface="Arial"/>
                <a:cs typeface="Arial"/>
              </a:rPr>
              <a:t>lazy</a:t>
            </a:r>
            <a:r>
              <a:rPr lang="en-US" sz="1800" spc="-60" dirty="0">
                <a:latin typeface="Arial"/>
                <a:cs typeface="Arial"/>
              </a:rPr>
              <a:t> </a:t>
            </a:r>
            <a:r>
              <a:rPr lang="en-US" sz="1800" spc="15" dirty="0">
                <a:latin typeface="Arial"/>
                <a:cs typeface="Arial"/>
              </a:rPr>
              <a:t>evaluations</a:t>
            </a:r>
            <a:endParaRPr lang="en-US" sz="1800" dirty="0">
              <a:latin typeface="Arial"/>
              <a:cs typeface="Arial"/>
            </a:endParaRPr>
          </a:p>
          <a:p>
            <a:pPr marL="163195" indent="-139700">
              <a:spcBef>
                <a:spcPts val="430"/>
              </a:spcBef>
              <a:buSzPct val="123809"/>
              <a:tabLst>
                <a:tab pos="163830" algn="l"/>
              </a:tabLst>
            </a:pPr>
            <a:r>
              <a:rPr lang="en-US" sz="1800" spc="15" dirty="0">
                <a:latin typeface="Arial"/>
                <a:cs typeface="Arial"/>
              </a:rPr>
              <a:t>Returns a pointer </a:t>
            </a:r>
            <a:r>
              <a:rPr lang="en-US" sz="1800" spc="10" dirty="0">
                <a:latin typeface="Arial"/>
                <a:cs typeface="Arial"/>
              </a:rPr>
              <a:t>to </a:t>
            </a:r>
            <a:r>
              <a:rPr lang="en-US" sz="1800" spc="15" dirty="0">
                <a:latin typeface="Arial"/>
                <a:cs typeface="Arial"/>
              </a:rPr>
              <a:t>the transformed</a:t>
            </a:r>
            <a:r>
              <a:rPr lang="en-US" sz="1800" spc="-130" dirty="0">
                <a:latin typeface="Arial"/>
                <a:cs typeface="Arial"/>
              </a:rPr>
              <a:t> </a:t>
            </a:r>
            <a:r>
              <a:rPr lang="en-US" sz="1800" spc="20" dirty="0">
                <a:latin typeface="Arial"/>
                <a:cs typeface="Arial"/>
              </a:rPr>
              <a:t>RDD</a:t>
            </a:r>
            <a:endParaRPr lang="en-US" sz="1800" dirty="0">
              <a:latin typeface="Arial"/>
              <a:cs typeface="Arial"/>
            </a:endParaRPr>
          </a:p>
          <a:p>
            <a:endParaRPr lang="fr-FR"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780928"/>
            <a:ext cx="89820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84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RDD </a:t>
            </a:r>
            <a:r>
              <a:rPr lang="fr-FR" spc="-5" dirty="0" err="1">
                <a:latin typeface="Arial"/>
                <a:cs typeface="Arial"/>
              </a:rPr>
              <a:t>operations</a:t>
            </a:r>
            <a:r>
              <a:rPr lang="fr-FR" spc="-5" dirty="0">
                <a:latin typeface="Arial"/>
                <a:cs typeface="Arial"/>
              </a:rPr>
              <a:t>:</a:t>
            </a:r>
            <a:r>
              <a:rPr lang="fr-FR" spc="-10" dirty="0">
                <a:latin typeface="Arial"/>
                <a:cs typeface="Arial"/>
              </a:rPr>
              <a:t> </a:t>
            </a:r>
            <a:r>
              <a:rPr lang="fr-FR" spc="-10" dirty="0" smtClean="0">
                <a:latin typeface="Arial"/>
                <a:cs typeface="Arial"/>
              </a:rPr>
              <a:t>Actions</a:t>
            </a:r>
            <a:endParaRPr lang="fr-FR" dirty="0"/>
          </a:p>
        </p:txBody>
      </p:sp>
      <p:sp>
        <p:nvSpPr>
          <p:cNvPr id="3" name="Espace réservé du contenu 2"/>
          <p:cNvSpPr>
            <a:spLocks noGrp="1"/>
          </p:cNvSpPr>
          <p:nvPr>
            <p:ph idx="1"/>
          </p:nvPr>
        </p:nvSpPr>
        <p:spPr/>
        <p:txBody>
          <a:bodyPr/>
          <a:lstStyle/>
          <a:p>
            <a:r>
              <a:rPr lang="en-US" sz="1800" spc="5" dirty="0">
                <a:latin typeface="Arial"/>
                <a:cs typeface="Arial"/>
              </a:rPr>
              <a:t>On the other hand, actions </a:t>
            </a:r>
            <a:r>
              <a:rPr lang="en-US" sz="1800" dirty="0">
                <a:latin typeface="Arial"/>
                <a:cs typeface="Arial"/>
              </a:rPr>
              <a:t>return</a:t>
            </a:r>
            <a:r>
              <a:rPr lang="en-US" sz="1800" spc="-125" dirty="0">
                <a:latin typeface="Arial"/>
                <a:cs typeface="Arial"/>
              </a:rPr>
              <a:t> </a:t>
            </a:r>
            <a:r>
              <a:rPr lang="en-US" sz="1800" spc="5" dirty="0">
                <a:latin typeface="Arial"/>
                <a:cs typeface="Arial"/>
              </a:rPr>
              <a:t>values</a:t>
            </a:r>
            <a:endParaRPr lang="en-US" sz="1800" dirty="0">
              <a:latin typeface="Arial"/>
              <a:cs typeface="Arial"/>
            </a:endParaRPr>
          </a:p>
          <a:p>
            <a:endParaRPr lang="fr-FR" sz="1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76872"/>
            <a:ext cx="89344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54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a:latin typeface="Arial"/>
                <a:cs typeface="Arial"/>
              </a:rPr>
              <a:t>RDD</a:t>
            </a:r>
            <a:r>
              <a:rPr lang="fr-FR" spc="5" dirty="0">
                <a:latin typeface="Arial"/>
                <a:cs typeface="Arial"/>
              </a:rPr>
              <a:t> </a:t>
            </a:r>
            <a:r>
              <a:rPr lang="fr-FR" spc="-5" dirty="0" err="1" smtClean="0">
                <a:latin typeface="Arial"/>
                <a:cs typeface="Arial"/>
              </a:rPr>
              <a:t>persistence</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10" dirty="0">
                <a:latin typeface="Arial"/>
                <a:cs typeface="Arial"/>
              </a:rPr>
              <a:t>Each </a:t>
            </a:r>
            <a:r>
              <a:rPr lang="en-US" sz="1800" spc="5" dirty="0">
                <a:latin typeface="Arial"/>
                <a:cs typeface="Arial"/>
              </a:rPr>
              <a:t>node stores </a:t>
            </a:r>
            <a:r>
              <a:rPr lang="en-US" sz="1800" dirty="0">
                <a:latin typeface="Arial"/>
                <a:cs typeface="Arial"/>
              </a:rPr>
              <a:t>partitions </a:t>
            </a:r>
            <a:r>
              <a:rPr lang="en-US" sz="1800" spc="5" dirty="0">
                <a:latin typeface="Arial"/>
                <a:cs typeface="Arial"/>
              </a:rPr>
              <a:t>of the </a:t>
            </a:r>
            <a:r>
              <a:rPr lang="en-US" sz="1800" spc="10" dirty="0">
                <a:latin typeface="Arial"/>
                <a:cs typeface="Arial"/>
              </a:rPr>
              <a:t>cache </a:t>
            </a:r>
            <a:r>
              <a:rPr lang="en-US" sz="1800" dirty="0">
                <a:latin typeface="Arial"/>
                <a:cs typeface="Arial"/>
              </a:rPr>
              <a:t>that </a:t>
            </a:r>
            <a:r>
              <a:rPr lang="en-US" sz="1800" spc="5" dirty="0">
                <a:latin typeface="Arial"/>
                <a:cs typeface="Arial"/>
              </a:rPr>
              <a:t>it </a:t>
            </a:r>
            <a:r>
              <a:rPr lang="en-US" sz="1800" spc="10" dirty="0">
                <a:latin typeface="Arial"/>
                <a:cs typeface="Arial"/>
              </a:rPr>
              <a:t>computes </a:t>
            </a:r>
            <a:r>
              <a:rPr lang="en-US" sz="1800" spc="5" dirty="0">
                <a:latin typeface="Arial"/>
                <a:cs typeface="Arial"/>
              </a:rPr>
              <a:t>in</a:t>
            </a:r>
            <a:r>
              <a:rPr lang="en-US" sz="1800" spc="-240" dirty="0">
                <a:latin typeface="Arial"/>
                <a:cs typeface="Arial"/>
              </a:rPr>
              <a:t> </a:t>
            </a:r>
            <a:r>
              <a:rPr lang="en-US" sz="1800" spc="10" dirty="0">
                <a:latin typeface="Arial"/>
                <a:cs typeface="Arial"/>
              </a:rPr>
              <a:t>memory</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Reuses</a:t>
            </a:r>
            <a:r>
              <a:rPr lang="en-US" sz="1800" spc="-55" dirty="0">
                <a:latin typeface="Arial"/>
                <a:cs typeface="Arial"/>
              </a:rPr>
              <a:t> </a:t>
            </a:r>
            <a:r>
              <a:rPr lang="en-US" sz="1800" spc="5" dirty="0">
                <a:latin typeface="Arial"/>
                <a:cs typeface="Arial"/>
              </a:rPr>
              <a:t>them</a:t>
            </a:r>
            <a:r>
              <a:rPr lang="en-US" sz="1800" spc="-10" dirty="0">
                <a:latin typeface="Arial"/>
                <a:cs typeface="Arial"/>
              </a:rPr>
              <a:t> </a:t>
            </a:r>
            <a:r>
              <a:rPr lang="en-US" sz="1800" spc="5" dirty="0">
                <a:latin typeface="Arial"/>
                <a:cs typeface="Arial"/>
              </a:rPr>
              <a:t>in</a:t>
            </a:r>
            <a:r>
              <a:rPr lang="en-US" sz="1800" spc="-20" dirty="0">
                <a:latin typeface="Arial"/>
                <a:cs typeface="Arial"/>
              </a:rPr>
              <a:t> </a:t>
            </a:r>
            <a:r>
              <a:rPr lang="en-US" sz="1800" spc="5" dirty="0">
                <a:latin typeface="Arial"/>
                <a:cs typeface="Arial"/>
              </a:rPr>
              <a:t>other</a:t>
            </a:r>
            <a:r>
              <a:rPr lang="en-US" sz="1800" spc="-15" dirty="0">
                <a:latin typeface="Arial"/>
                <a:cs typeface="Arial"/>
              </a:rPr>
              <a:t> </a:t>
            </a:r>
            <a:r>
              <a:rPr lang="en-US" sz="1800" spc="5" dirty="0">
                <a:latin typeface="Arial"/>
                <a:cs typeface="Arial"/>
              </a:rPr>
              <a:t>actions</a:t>
            </a:r>
            <a:r>
              <a:rPr lang="en-US" sz="1800" spc="-35" dirty="0">
                <a:latin typeface="Arial"/>
                <a:cs typeface="Arial"/>
              </a:rPr>
              <a:t> </a:t>
            </a:r>
            <a:r>
              <a:rPr lang="en-US" sz="1800" spc="10" dirty="0">
                <a:latin typeface="Arial"/>
                <a:cs typeface="Arial"/>
              </a:rPr>
              <a:t>on</a:t>
            </a:r>
            <a:r>
              <a:rPr lang="en-US" sz="1800" spc="-20" dirty="0">
                <a:latin typeface="Arial"/>
                <a:cs typeface="Arial"/>
              </a:rPr>
              <a:t> </a:t>
            </a:r>
            <a:r>
              <a:rPr lang="en-US" sz="1800" spc="5" dirty="0">
                <a:latin typeface="Arial"/>
                <a:cs typeface="Arial"/>
              </a:rPr>
              <a:t>that</a:t>
            </a:r>
            <a:r>
              <a:rPr lang="en-US" sz="1800" spc="-15" dirty="0">
                <a:latin typeface="Arial"/>
                <a:cs typeface="Arial"/>
              </a:rPr>
              <a:t> </a:t>
            </a:r>
            <a:r>
              <a:rPr lang="en-US" sz="1800" spc="5" dirty="0">
                <a:latin typeface="Arial"/>
                <a:cs typeface="Arial"/>
              </a:rPr>
              <a:t>dataset</a:t>
            </a:r>
            <a:r>
              <a:rPr lang="en-US" sz="1800" spc="-25" dirty="0">
                <a:latin typeface="Arial"/>
                <a:cs typeface="Arial"/>
              </a:rPr>
              <a:t> </a:t>
            </a:r>
            <a:r>
              <a:rPr lang="en-US" sz="1800" spc="5" dirty="0">
                <a:latin typeface="Arial"/>
                <a:cs typeface="Arial"/>
              </a:rPr>
              <a:t>(or derived</a:t>
            </a:r>
            <a:r>
              <a:rPr lang="en-US" sz="1800" spc="-40" dirty="0">
                <a:latin typeface="Arial"/>
                <a:cs typeface="Arial"/>
              </a:rPr>
              <a:t> </a:t>
            </a:r>
            <a:r>
              <a:rPr lang="en-US" sz="1800" spc="5" dirty="0">
                <a:latin typeface="Arial"/>
                <a:cs typeface="Arial"/>
              </a:rPr>
              <a:t>datasets)</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a:latin typeface="Arial"/>
                <a:cs typeface="Arial"/>
              </a:rPr>
              <a:t>Future actions are </a:t>
            </a:r>
            <a:r>
              <a:rPr lang="en-US" sz="1800" spc="20" dirty="0">
                <a:latin typeface="Arial"/>
                <a:cs typeface="Arial"/>
              </a:rPr>
              <a:t>much </a:t>
            </a:r>
            <a:r>
              <a:rPr lang="en-US" sz="1800" spc="15" dirty="0">
                <a:latin typeface="Arial"/>
                <a:cs typeface="Arial"/>
              </a:rPr>
              <a:t>faster (often </a:t>
            </a:r>
            <a:r>
              <a:rPr lang="en-US" sz="1800" spc="20" dirty="0">
                <a:latin typeface="Arial"/>
                <a:cs typeface="Arial"/>
              </a:rPr>
              <a:t>by </a:t>
            </a:r>
            <a:r>
              <a:rPr lang="en-US" sz="1800" spc="15" dirty="0">
                <a:latin typeface="Arial"/>
                <a:cs typeface="Arial"/>
              </a:rPr>
              <a:t>more </a:t>
            </a:r>
            <a:r>
              <a:rPr lang="en-US" sz="1800" spc="20" dirty="0">
                <a:latin typeface="Arial"/>
                <a:cs typeface="Arial"/>
              </a:rPr>
              <a:t>than</a:t>
            </a:r>
            <a:r>
              <a:rPr lang="en-US" sz="1800" spc="60" dirty="0">
                <a:latin typeface="Arial"/>
                <a:cs typeface="Arial"/>
              </a:rPr>
              <a:t> </a:t>
            </a:r>
            <a:r>
              <a:rPr lang="en-US" sz="1800" spc="25" dirty="0">
                <a:latin typeface="Arial"/>
                <a:cs typeface="Arial"/>
              </a:rPr>
              <a:t>10x)</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Two </a:t>
            </a:r>
            <a:r>
              <a:rPr lang="en-US" sz="1800" spc="5" dirty="0">
                <a:latin typeface="Arial"/>
                <a:cs typeface="Arial"/>
              </a:rPr>
              <a:t>methods for </a:t>
            </a:r>
            <a:r>
              <a:rPr lang="en-US" sz="1800" spc="15" dirty="0">
                <a:latin typeface="Arial"/>
                <a:cs typeface="Arial"/>
              </a:rPr>
              <a:t>RDD </a:t>
            </a:r>
            <a:r>
              <a:rPr lang="en-US" sz="1800" dirty="0">
                <a:latin typeface="Arial"/>
                <a:cs typeface="Arial"/>
              </a:rPr>
              <a:t>persistence: persist(),</a:t>
            </a:r>
            <a:r>
              <a:rPr lang="en-US" sz="1800" spc="-165" dirty="0">
                <a:latin typeface="Arial"/>
                <a:cs typeface="Arial"/>
              </a:rPr>
              <a:t> </a:t>
            </a:r>
            <a:r>
              <a:rPr lang="en-US" sz="1800" spc="10" dirty="0">
                <a:latin typeface="Arial"/>
                <a:cs typeface="Arial"/>
              </a:rPr>
              <a:t>cache()</a:t>
            </a:r>
            <a:endParaRPr lang="en-US" sz="1800" dirty="0">
              <a:latin typeface="Arial"/>
              <a:cs typeface="Arial"/>
            </a:endParaRPr>
          </a:p>
          <a:p>
            <a:endParaRPr lang="fr-FR"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2"/>
            <a:ext cx="84963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9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Best practices </a:t>
            </a:r>
            <a:r>
              <a:rPr lang="en-US" spc="-10" dirty="0">
                <a:latin typeface="Arial"/>
                <a:cs typeface="Arial"/>
              </a:rPr>
              <a:t>for </a:t>
            </a:r>
            <a:r>
              <a:rPr lang="en-US" dirty="0">
                <a:latin typeface="Arial"/>
                <a:cs typeface="Arial"/>
              </a:rPr>
              <a:t>which </a:t>
            </a:r>
            <a:r>
              <a:rPr lang="en-US" spc="-5" dirty="0">
                <a:latin typeface="Arial"/>
                <a:cs typeface="Arial"/>
              </a:rPr>
              <a:t>storage </a:t>
            </a:r>
            <a:r>
              <a:rPr lang="en-US" spc="-10" dirty="0">
                <a:latin typeface="Arial"/>
                <a:cs typeface="Arial"/>
              </a:rPr>
              <a:t>level </a:t>
            </a:r>
            <a:r>
              <a:rPr lang="en-US" spc="-5" dirty="0">
                <a:latin typeface="Arial"/>
                <a:cs typeface="Arial"/>
              </a:rPr>
              <a:t>to</a:t>
            </a:r>
            <a:r>
              <a:rPr lang="en-US" spc="-75" dirty="0">
                <a:latin typeface="Arial"/>
                <a:cs typeface="Arial"/>
              </a:rPr>
              <a:t> </a:t>
            </a:r>
            <a:r>
              <a:rPr lang="en-US" spc="-5" dirty="0" smtClean="0">
                <a:latin typeface="Arial"/>
                <a:cs typeface="Arial"/>
              </a:rPr>
              <a:t>choose</a:t>
            </a:r>
            <a:endParaRPr lang="fr-FR" dirty="0"/>
          </a:p>
        </p:txBody>
      </p:sp>
      <p:sp>
        <p:nvSpPr>
          <p:cNvPr id="3" name="Espace réservé du contenu 2"/>
          <p:cNvSpPr>
            <a:spLocks noGrp="1"/>
          </p:cNvSpPr>
          <p:nvPr>
            <p:ph idx="1"/>
          </p:nvPr>
        </p:nvSpPr>
        <p:spPr>
          <a:xfrm>
            <a:off x="-684584" y="1188720"/>
            <a:ext cx="10153128" cy="5358384"/>
          </a:xfrm>
        </p:spPr>
        <p:txBody>
          <a:bodyPr/>
          <a:lstStyle/>
          <a:p>
            <a:pPr marL="916305" indent="-139700">
              <a:spcBef>
                <a:spcPts val="1315"/>
              </a:spcBef>
              <a:tabLst>
                <a:tab pos="916940" algn="l"/>
              </a:tabLst>
            </a:pPr>
            <a:r>
              <a:rPr lang="en-US" sz="1800" spc="10" dirty="0">
                <a:latin typeface="Arial"/>
                <a:cs typeface="Arial"/>
              </a:rPr>
              <a:t>The </a:t>
            </a:r>
            <a:r>
              <a:rPr lang="en-US" sz="1800" spc="5" dirty="0">
                <a:latin typeface="Arial"/>
                <a:cs typeface="Arial"/>
              </a:rPr>
              <a:t>default storage </a:t>
            </a:r>
            <a:r>
              <a:rPr lang="en-US" sz="1800" dirty="0">
                <a:latin typeface="Arial"/>
                <a:cs typeface="Arial"/>
              </a:rPr>
              <a:t>level </a:t>
            </a:r>
            <a:r>
              <a:rPr lang="en-US" sz="1800" spc="5" dirty="0">
                <a:latin typeface="Arial"/>
                <a:cs typeface="Arial"/>
              </a:rPr>
              <a:t>(MEMORY_ONLY) is the</a:t>
            </a:r>
            <a:r>
              <a:rPr lang="en-US" sz="1800" spc="-160" dirty="0">
                <a:latin typeface="Arial"/>
                <a:cs typeface="Arial"/>
              </a:rPr>
              <a:t> </a:t>
            </a:r>
            <a:r>
              <a:rPr lang="en-US" sz="1800" spc="5" dirty="0">
                <a:latin typeface="Arial"/>
                <a:cs typeface="Arial"/>
              </a:rPr>
              <a:t>best</a:t>
            </a:r>
            <a:endParaRPr lang="en-US" sz="1800" dirty="0">
              <a:latin typeface="Arial"/>
              <a:cs typeface="Arial"/>
            </a:endParaRPr>
          </a:p>
          <a:p>
            <a:pPr marL="916305" indent="-139700">
              <a:spcBef>
                <a:spcPts val="475"/>
              </a:spcBef>
              <a:tabLst>
                <a:tab pos="916940" algn="l"/>
              </a:tabLst>
            </a:pPr>
            <a:r>
              <a:rPr lang="en-US" sz="1800" spc="5" dirty="0">
                <a:latin typeface="Arial"/>
                <a:cs typeface="Arial"/>
              </a:rPr>
              <a:t>Otherwise </a:t>
            </a:r>
            <a:r>
              <a:rPr lang="en-US" sz="1800" spc="10" dirty="0">
                <a:latin typeface="Arial"/>
                <a:cs typeface="Arial"/>
              </a:rPr>
              <a:t>MEMORY_ONLY_SER </a:t>
            </a:r>
            <a:r>
              <a:rPr lang="en-US" sz="1800" spc="5" dirty="0">
                <a:latin typeface="Arial"/>
                <a:cs typeface="Arial"/>
              </a:rPr>
              <a:t>and </a:t>
            </a:r>
            <a:r>
              <a:rPr lang="en-US" sz="1800" spc="10" dirty="0">
                <a:latin typeface="Arial"/>
                <a:cs typeface="Arial"/>
              </a:rPr>
              <a:t>a </a:t>
            </a:r>
            <a:r>
              <a:rPr lang="en-US" sz="1800" spc="5" dirty="0">
                <a:latin typeface="Arial"/>
                <a:cs typeface="Arial"/>
              </a:rPr>
              <a:t>fast serialization</a:t>
            </a:r>
            <a:r>
              <a:rPr lang="en-US" sz="1800" spc="-150" dirty="0">
                <a:latin typeface="Arial"/>
                <a:cs typeface="Arial"/>
              </a:rPr>
              <a:t> </a:t>
            </a:r>
            <a:r>
              <a:rPr lang="en-US" sz="1800" dirty="0">
                <a:latin typeface="Arial"/>
                <a:cs typeface="Arial"/>
              </a:rPr>
              <a:t>library</a:t>
            </a:r>
          </a:p>
          <a:p>
            <a:pPr marL="916305" marR="722630" indent="-139700">
              <a:lnSpc>
                <a:spcPct val="100899"/>
              </a:lnSpc>
              <a:spcBef>
                <a:spcPts val="450"/>
              </a:spcBef>
              <a:tabLst>
                <a:tab pos="916940" algn="l"/>
              </a:tabLst>
            </a:pPr>
            <a:r>
              <a:rPr lang="en-US" sz="1800" spc="5" dirty="0">
                <a:latin typeface="Arial"/>
                <a:cs typeface="Arial"/>
              </a:rPr>
              <a:t>Don't spill </a:t>
            </a:r>
            <a:r>
              <a:rPr lang="en-US" sz="1800" dirty="0">
                <a:latin typeface="Arial"/>
                <a:cs typeface="Arial"/>
              </a:rPr>
              <a:t>to </a:t>
            </a:r>
            <a:r>
              <a:rPr lang="en-US" sz="1800" spc="5" dirty="0">
                <a:latin typeface="Arial"/>
                <a:cs typeface="Arial"/>
              </a:rPr>
              <a:t>disk unless the functions </a:t>
            </a:r>
            <a:r>
              <a:rPr lang="en-US" sz="1800" dirty="0">
                <a:latin typeface="Arial"/>
                <a:cs typeface="Arial"/>
              </a:rPr>
              <a:t>that </a:t>
            </a:r>
            <a:r>
              <a:rPr lang="en-US" sz="1800" spc="10" dirty="0">
                <a:latin typeface="Arial"/>
                <a:cs typeface="Arial"/>
              </a:rPr>
              <a:t>computed </a:t>
            </a:r>
            <a:r>
              <a:rPr lang="en-US" sz="1800" dirty="0">
                <a:latin typeface="Arial"/>
                <a:cs typeface="Arial"/>
              </a:rPr>
              <a:t>your datasets </a:t>
            </a:r>
            <a:r>
              <a:rPr lang="en-US" sz="1800" spc="5" dirty="0">
                <a:latin typeface="Arial"/>
                <a:cs typeface="Arial"/>
              </a:rPr>
              <a:t>are  expensive, or they filter </a:t>
            </a:r>
            <a:r>
              <a:rPr lang="en-US" sz="1800" spc="10" dirty="0">
                <a:latin typeface="Arial"/>
                <a:cs typeface="Arial"/>
              </a:rPr>
              <a:t>a </a:t>
            </a:r>
            <a:r>
              <a:rPr lang="en-US" sz="1800" spc="5" dirty="0">
                <a:latin typeface="Arial"/>
                <a:cs typeface="Arial"/>
              </a:rPr>
              <a:t>large </a:t>
            </a:r>
            <a:r>
              <a:rPr lang="en-US" sz="1800" spc="10" dirty="0">
                <a:latin typeface="Arial"/>
                <a:cs typeface="Arial"/>
              </a:rPr>
              <a:t>amount </a:t>
            </a:r>
            <a:r>
              <a:rPr lang="en-US" sz="1800" spc="5" dirty="0">
                <a:latin typeface="Arial"/>
                <a:cs typeface="Arial"/>
              </a:rPr>
              <a:t>of the data - </a:t>
            </a:r>
            <a:r>
              <a:rPr lang="en-US" sz="1800" spc="5" dirty="0" err="1">
                <a:latin typeface="Arial"/>
                <a:cs typeface="Arial"/>
              </a:rPr>
              <a:t>recomputing</a:t>
            </a:r>
            <a:r>
              <a:rPr lang="en-US" sz="1800" spc="5" dirty="0">
                <a:latin typeface="Arial"/>
                <a:cs typeface="Arial"/>
              </a:rPr>
              <a:t> </a:t>
            </a:r>
            <a:r>
              <a:rPr lang="en-US" sz="1800" spc="10" dirty="0">
                <a:latin typeface="Arial"/>
                <a:cs typeface="Arial"/>
              </a:rPr>
              <a:t>a  </a:t>
            </a:r>
            <a:r>
              <a:rPr lang="en-US" sz="1800" dirty="0">
                <a:latin typeface="Arial"/>
                <a:cs typeface="Arial"/>
              </a:rPr>
              <a:t>partition </a:t>
            </a:r>
            <a:r>
              <a:rPr lang="en-US" sz="1800" spc="10" dirty="0">
                <a:latin typeface="Arial"/>
                <a:cs typeface="Arial"/>
              </a:rPr>
              <a:t>may </a:t>
            </a:r>
            <a:r>
              <a:rPr lang="en-US" sz="1800" spc="5" dirty="0">
                <a:latin typeface="Arial"/>
                <a:cs typeface="Arial"/>
              </a:rPr>
              <a:t>be as fast as reading it from</a:t>
            </a:r>
            <a:r>
              <a:rPr lang="en-US" sz="1800" spc="-185" dirty="0">
                <a:latin typeface="Arial"/>
                <a:cs typeface="Arial"/>
              </a:rPr>
              <a:t> </a:t>
            </a:r>
            <a:r>
              <a:rPr lang="en-US" sz="1800" spc="10" dirty="0">
                <a:latin typeface="Arial"/>
                <a:cs typeface="Arial"/>
              </a:rPr>
              <a:t>disk.</a:t>
            </a:r>
            <a:endParaRPr lang="en-US" sz="1800" dirty="0">
              <a:latin typeface="Arial"/>
              <a:cs typeface="Arial"/>
            </a:endParaRPr>
          </a:p>
          <a:p>
            <a:pPr marL="916305" marR="842010" indent="-139700">
              <a:lnSpc>
                <a:spcPct val="100899"/>
              </a:lnSpc>
              <a:spcBef>
                <a:spcPts val="465"/>
              </a:spcBef>
              <a:tabLst>
                <a:tab pos="916940" algn="l"/>
              </a:tabLst>
            </a:pPr>
            <a:r>
              <a:rPr lang="en-US" sz="1800" spc="10" dirty="0">
                <a:latin typeface="Arial"/>
                <a:cs typeface="Arial"/>
              </a:rPr>
              <a:t>Use </a:t>
            </a:r>
            <a:r>
              <a:rPr lang="en-US" sz="1800" spc="5" dirty="0">
                <a:latin typeface="Arial"/>
                <a:cs typeface="Arial"/>
              </a:rPr>
              <a:t>the replicated storage levels if you want fast fault recovery</a:t>
            </a:r>
            <a:r>
              <a:rPr lang="en-US" sz="1800" spc="-250" dirty="0">
                <a:latin typeface="Arial"/>
                <a:cs typeface="Arial"/>
              </a:rPr>
              <a:t> </a:t>
            </a:r>
            <a:r>
              <a:rPr lang="en-US" sz="1800" spc="5" dirty="0">
                <a:latin typeface="Arial"/>
                <a:cs typeface="Arial"/>
              </a:rPr>
              <a:t>(such  as if using Spark </a:t>
            </a:r>
            <a:r>
              <a:rPr lang="en-US" sz="1800" dirty="0">
                <a:latin typeface="Arial"/>
                <a:cs typeface="Arial"/>
              </a:rPr>
              <a:t>to </a:t>
            </a:r>
            <a:r>
              <a:rPr lang="en-US" sz="1800" spc="5" dirty="0">
                <a:latin typeface="Arial"/>
                <a:cs typeface="Arial"/>
              </a:rPr>
              <a:t>serve requests from </a:t>
            </a:r>
            <a:r>
              <a:rPr lang="en-US" sz="1800" spc="10" dirty="0">
                <a:latin typeface="Arial"/>
                <a:cs typeface="Arial"/>
              </a:rPr>
              <a:t>a </a:t>
            </a:r>
            <a:r>
              <a:rPr lang="en-US" sz="1800" spc="5" dirty="0">
                <a:latin typeface="Arial"/>
                <a:cs typeface="Arial"/>
              </a:rPr>
              <a:t>web</a:t>
            </a:r>
            <a:r>
              <a:rPr lang="en-US" sz="1800" spc="-145" dirty="0">
                <a:latin typeface="Arial"/>
                <a:cs typeface="Arial"/>
              </a:rPr>
              <a:t> </a:t>
            </a:r>
            <a:r>
              <a:rPr lang="en-US" sz="1800" dirty="0">
                <a:latin typeface="Arial"/>
                <a:cs typeface="Arial"/>
              </a:rPr>
              <a:t>application)</a:t>
            </a:r>
          </a:p>
          <a:p>
            <a:pPr marL="916305" marR="941069" indent="-139700">
              <a:lnSpc>
                <a:spcPct val="101000"/>
              </a:lnSpc>
              <a:spcBef>
                <a:spcPts val="445"/>
              </a:spcBef>
              <a:tabLst>
                <a:tab pos="916940" algn="l"/>
              </a:tabLst>
            </a:pPr>
            <a:r>
              <a:rPr lang="en-US" sz="1800" spc="5" dirty="0">
                <a:latin typeface="Arial"/>
                <a:cs typeface="Arial"/>
              </a:rPr>
              <a:t>All the storage levels </a:t>
            </a:r>
            <a:r>
              <a:rPr lang="en-US" sz="1800" dirty="0">
                <a:latin typeface="Arial"/>
                <a:cs typeface="Arial"/>
              </a:rPr>
              <a:t>provide </a:t>
            </a:r>
            <a:r>
              <a:rPr lang="en-US" sz="1800" spc="5" dirty="0">
                <a:latin typeface="Arial"/>
                <a:cs typeface="Arial"/>
              </a:rPr>
              <a:t>full fault tolerance by </a:t>
            </a:r>
            <a:r>
              <a:rPr lang="en-US" sz="1800" spc="5" dirty="0" err="1">
                <a:latin typeface="Arial"/>
                <a:cs typeface="Arial"/>
              </a:rPr>
              <a:t>recomputing</a:t>
            </a:r>
            <a:r>
              <a:rPr lang="en-US" sz="1800" spc="-220" dirty="0">
                <a:latin typeface="Arial"/>
                <a:cs typeface="Arial"/>
              </a:rPr>
              <a:t> </a:t>
            </a:r>
            <a:r>
              <a:rPr lang="en-US" sz="1800" dirty="0">
                <a:latin typeface="Arial"/>
                <a:cs typeface="Arial"/>
              </a:rPr>
              <a:t>lost  </a:t>
            </a:r>
            <a:r>
              <a:rPr lang="en-US" sz="1800" spc="5" dirty="0">
                <a:latin typeface="Arial"/>
                <a:cs typeface="Arial"/>
              </a:rPr>
              <a:t>data, but the replicated ones let you continue running tasks </a:t>
            </a:r>
            <a:r>
              <a:rPr lang="en-US" sz="1800" spc="10" dirty="0">
                <a:latin typeface="Arial"/>
                <a:cs typeface="Arial"/>
              </a:rPr>
              <a:t>on </a:t>
            </a:r>
            <a:r>
              <a:rPr lang="en-US" sz="1800" dirty="0">
                <a:latin typeface="Arial"/>
                <a:cs typeface="Arial"/>
              </a:rPr>
              <a:t>the  </a:t>
            </a:r>
            <a:r>
              <a:rPr lang="en-US" sz="1800" spc="15" dirty="0">
                <a:latin typeface="Arial"/>
                <a:cs typeface="Arial"/>
              </a:rPr>
              <a:t>RDD </a:t>
            </a:r>
            <a:r>
              <a:rPr lang="en-US" sz="1800" spc="5" dirty="0">
                <a:latin typeface="Arial"/>
                <a:cs typeface="Arial"/>
              </a:rPr>
              <a:t>without waiting </a:t>
            </a:r>
            <a:r>
              <a:rPr lang="en-US" sz="1800" dirty="0">
                <a:latin typeface="Arial"/>
                <a:cs typeface="Arial"/>
              </a:rPr>
              <a:t>to </a:t>
            </a:r>
            <a:r>
              <a:rPr lang="en-US" sz="1800" spc="5" dirty="0" err="1">
                <a:latin typeface="Arial"/>
                <a:cs typeface="Arial"/>
              </a:rPr>
              <a:t>recompute</a:t>
            </a:r>
            <a:r>
              <a:rPr lang="en-US" sz="1800" spc="5" dirty="0">
                <a:latin typeface="Arial"/>
                <a:cs typeface="Arial"/>
              </a:rPr>
              <a:t> </a:t>
            </a:r>
            <a:r>
              <a:rPr lang="en-US" sz="1800" spc="10" dirty="0">
                <a:latin typeface="Arial"/>
                <a:cs typeface="Arial"/>
              </a:rPr>
              <a:t>a </a:t>
            </a:r>
            <a:r>
              <a:rPr lang="en-US" sz="1800" spc="5" dirty="0">
                <a:latin typeface="Arial"/>
                <a:cs typeface="Arial"/>
              </a:rPr>
              <a:t>lost</a:t>
            </a:r>
            <a:r>
              <a:rPr lang="en-US" sz="1800" spc="-180" dirty="0">
                <a:latin typeface="Arial"/>
                <a:cs typeface="Arial"/>
              </a:rPr>
              <a:t> </a:t>
            </a:r>
            <a:r>
              <a:rPr lang="en-US" sz="1800" dirty="0">
                <a:latin typeface="Arial"/>
                <a:cs typeface="Arial"/>
              </a:rPr>
              <a:t>partition</a:t>
            </a:r>
          </a:p>
          <a:p>
            <a:pPr marL="916305" indent="-139700">
              <a:spcBef>
                <a:spcPts val="475"/>
              </a:spcBef>
              <a:tabLst>
                <a:tab pos="916940" algn="l"/>
              </a:tabLst>
            </a:pPr>
            <a:r>
              <a:rPr lang="en-US" sz="1800" spc="10" dirty="0">
                <a:latin typeface="Arial"/>
                <a:cs typeface="Arial"/>
              </a:rPr>
              <a:t>The </a:t>
            </a:r>
            <a:r>
              <a:rPr lang="en-US" sz="1800" spc="5" dirty="0">
                <a:latin typeface="Arial"/>
                <a:cs typeface="Arial"/>
              </a:rPr>
              <a:t>experimental </a:t>
            </a:r>
            <a:r>
              <a:rPr lang="en-US" sz="1800" spc="10" dirty="0">
                <a:latin typeface="Arial"/>
                <a:cs typeface="Arial"/>
              </a:rPr>
              <a:t>OFF_HEAP mode </a:t>
            </a:r>
            <a:r>
              <a:rPr lang="en-US" sz="1800" spc="5" dirty="0">
                <a:latin typeface="Arial"/>
                <a:cs typeface="Arial"/>
              </a:rPr>
              <a:t>has several</a:t>
            </a:r>
            <a:r>
              <a:rPr lang="en-US" sz="1800" spc="-185" dirty="0">
                <a:latin typeface="Arial"/>
                <a:cs typeface="Arial"/>
              </a:rPr>
              <a:t> </a:t>
            </a:r>
            <a:r>
              <a:rPr lang="en-US" sz="1800" dirty="0">
                <a:latin typeface="Arial"/>
                <a:cs typeface="Arial"/>
              </a:rPr>
              <a:t>advantages:</a:t>
            </a:r>
          </a:p>
          <a:p>
            <a:pPr marL="1052195" lvl="1" indent="-100965">
              <a:spcBef>
                <a:spcPts val="450"/>
              </a:spcBef>
              <a:buSzPct val="81818"/>
              <a:buFont typeface="Wingdings"/>
              <a:buChar char=""/>
              <a:tabLst>
                <a:tab pos="1052830" algn="l"/>
              </a:tabLst>
            </a:pPr>
            <a:r>
              <a:rPr lang="en-US" sz="1800" spc="20" dirty="0">
                <a:latin typeface="Arial"/>
                <a:cs typeface="Arial"/>
              </a:rPr>
              <a:t>Allows </a:t>
            </a:r>
            <a:r>
              <a:rPr lang="en-US" sz="1800" spc="15" dirty="0">
                <a:latin typeface="Arial"/>
                <a:cs typeface="Arial"/>
              </a:rPr>
              <a:t>multiple executors to share the </a:t>
            </a:r>
            <a:r>
              <a:rPr lang="en-US" sz="1800" spc="20" dirty="0">
                <a:latin typeface="Arial"/>
                <a:cs typeface="Arial"/>
              </a:rPr>
              <a:t>same </a:t>
            </a:r>
            <a:r>
              <a:rPr lang="en-US" sz="1800" spc="15" dirty="0">
                <a:latin typeface="Arial"/>
                <a:cs typeface="Arial"/>
              </a:rPr>
              <a:t>pool of memory in</a:t>
            </a:r>
            <a:r>
              <a:rPr lang="en-US" sz="1800" spc="55" dirty="0">
                <a:latin typeface="Arial"/>
                <a:cs typeface="Arial"/>
              </a:rPr>
              <a:t> </a:t>
            </a:r>
            <a:r>
              <a:rPr lang="en-US" sz="1800" spc="15" dirty="0">
                <a:latin typeface="Arial"/>
                <a:cs typeface="Arial"/>
              </a:rPr>
              <a:t>Tachyon</a:t>
            </a:r>
            <a:endParaRPr lang="en-US" sz="1800" dirty="0">
              <a:latin typeface="Arial"/>
              <a:cs typeface="Arial"/>
            </a:endParaRPr>
          </a:p>
          <a:p>
            <a:pPr marL="1052195" lvl="1" indent="-100965">
              <a:spcBef>
                <a:spcPts val="455"/>
              </a:spcBef>
              <a:buSzPct val="81818"/>
              <a:buFont typeface="Wingdings"/>
              <a:buChar char=""/>
              <a:tabLst>
                <a:tab pos="1052830" algn="l"/>
              </a:tabLst>
            </a:pPr>
            <a:r>
              <a:rPr lang="en-US" sz="1800" spc="20" dirty="0">
                <a:latin typeface="Arial"/>
                <a:cs typeface="Arial"/>
              </a:rPr>
              <a:t>Reduces </a:t>
            </a:r>
            <a:r>
              <a:rPr lang="en-US" sz="1800" spc="15" dirty="0">
                <a:latin typeface="Arial"/>
                <a:cs typeface="Arial"/>
              </a:rPr>
              <a:t>garbage collection</a:t>
            </a:r>
            <a:r>
              <a:rPr lang="en-US" sz="1800" spc="25" dirty="0">
                <a:latin typeface="Arial"/>
                <a:cs typeface="Arial"/>
              </a:rPr>
              <a:t> </a:t>
            </a:r>
            <a:r>
              <a:rPr lang="en-US" sz="1800" spc="20" dirty="0">
                <a:latin typeface="Arial"/>
                <a:cs typeface="Arial"/>
              </a:rPr>
              <a:t>costs</a:t>
            </a:r>
            <a:endParaRPr lang="en-US" sz="1800" dirty="0">
              <a:latin typeface="Arial"/>
              <a:cs typeface="Arial"/>
            </a:endParaRPr>
          </a:p>
          <a:p>
            <a:pPr marL="1052195" lvl="1" indent="-100965">
              <a:spcBef>
                <a:spcPts val="470"/>
              </a:spcBef>
              <a:buSzPct val="81818"/>
              <a:buFont typeface="Wingdings"/>
              <a:buChar char=""/>
              <a:tabLst>
                <a:tab pos="1052830" algn="l"/>
              </a:tabLst>
            </a:pPr>
            <a:r>
              <a:rPr lang="en-US" sz="1800" spc="20" dirty="0">
                <a:latin typeface="Arial"/>
                <a:cs typeface="Arial"/>
              </a:rPr>
              <a:t>Cached </a:t>
            </a:r>
            <a:r>
              <a:rPr lang="en-US" sz="1800" spc="15" dirty="0">
                <a:latin typeface="Arial"/>
                <a:cs typeface="Arial"/>
              </a:rPr>
              <a:t>data is not lost </a:t>
            </a:r>
            <a:r>
              <a:rPr lang="en-US" sz="1800" spc="10" dirty="0">
                <a:latin typeface="Arial"/>
                <a:cs typeface="Arial"/>
              </a:rPr>
              <a:t>if </a:t>
            </a:r>
            <a:r>
              <a:rPr lang="en-US" sz="1800" spc="15" dirty="0">
                <a:latin typeface="Arial"/>
                <a:cs typeface="Arial"/>
              </a:rPr>
              <a:t>individual executors</a:t>
            </a:r>
            <a:r>
              <a:rPr lang="en-US" sz="1800" spc="-10" dirty="0">
                <a:latin typeface="Arial"/>
                <a:cs typeface="Arial"/>
              </a:rPr>
              <a:t> </a:t>
            </a:r>
            <a:r>
              <a:rPr lang="en-US" sz="1800" spc="15" dirty="0">
                <a:latin typeface="Arial"/>
                <a:cs typeface="Arial"/>
              </a:rPr>
              <a:t>crash.</a:t>
            </a:r>
            <a:endParaRPr lang="en-US" sz="1800" dirty="0">
              <a:latin typeface="Arial"/>
              <a:cs typeface="Arial"/>
            </a:endParaRPr>
          </a:p>
          <a:p>
            <a:endParaRPr lang="fr-FR" dirty="0"/>
          </a:p>
        </p:txBody>
      </p:sp>
    </p:spTree>
    <p:extLst>
      <p:ext uri="{BB962C8B-B14F-4D97-AF65-F5344CB8AC3E}">
        <p14:creationId xmlns:p14="http://schemas.microsoft.com/office/powerpoint/2010/main" val="13984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Big</a:t>
            </a:r>
            <a:r>
              <a:rPr lang="fr-FR" spc="-10" dirty="0">
                <a:latin typeface="Arial"/>
                <a:cs typeface="Arial"/>
              </a:rPr>
              <a:t> </a:t>
            </a:r>
            <a:r>
              <a:rPr lang="fr-FR" spc="-5" dirty="0">
                <a:latin typeface="Arial"/>
                <a:cs typeface="Arial"/>
              </a:rPr>
              <a:t>data and</a:t>
            </a:r>
            <a:r>
              <a:rPr lang="fr-FR" spc="-25" dirty="0">
                <a:latin typeface="Arial"/>
                <a:cs typeface="Arial"/>
              </a:rPr>
              <a:t> </a:t>
            </a:r>
            <a:r>
              <a:rPr lang="fr-FR" spc="-5" dirty="0" err="1" smtClean="0">
                <a:latin typeface="Arial"/>
                <a:cs typeface="Arial"/>
              </a:rPr>
              <a:t>Spark</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Faster results from analytics has </a:t>
            </a:r>
            <a:r>
              <a:rPr lang="en-US" sz="1800" spc="10" dirty="0">
                <a:latin typeface="Arial"/>
                <a:cs typeface="Arial"/>
              </a:rPr>
              <a:t>become </a:t>
            </a:r>
            <a:r>
              <a:rPr lang="en-US" sz="1800" dirty="0">
                <a:latin typeface="Arial"/>
                <a:cs typeface="Arial"/>
              </a:rPr>
              <a:t>increasingly</a:t>
            </a:r>
            <a:r>
              <a:rPr lang="en-US" sz="1800" spc="-175" dirty="0">
                <a:latin typeface="Arial"/>
                <a:cs typeface="Arial"/>
              </a:rPr>
              <a:t> </a:t>
            </a:r>
            <a:r>
              <a:rPr lang="en-US" sz="1800" spc="5" dirty="0">
                <a:latin typeface="Arial"/>
                <a:cs typeface="Arial"/>
              </a:rPr>
              <a:t>important</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Apache</a:t>
            </a:r>
            <a:r>
              <a:rPr lang="en-US" sz="1800" spc="-50" dirty="0">
                <a:latin typeface="Arial"/>
                <a:cs typeface="Arial"/>
              </a:rPr>
              <a:t> </a:t>
            </a:r>
            <a:r>
              <a:rPr lang="en-US" sz="1800" spc="10" dirty="0">
                <a:latin typeface="Arial"/>
                <a:cs typeface="Arial"/>
              </a:rPr>
              <a:t>Spark</a:t>
            </a:r>
            <a:r>
              <a:rPr lang="en-US" sz="1800" spc="-20" dirty="0">
                <a:latin typeface="Arial"/>
                <a:cs typeface="Arial"/>
              </a:rPr>
              <a:t> </a:t>
            </a:r>
            <a:r>
              <a:rPr lang="en-US" sz="1800" spc="5" dirty="0">
                <a:latin typeface="Arial"/>
                <a:cs typeface="Arial"/>
              </a:rPr>
              <a:t>is</a:t>
            </a:r>
            <a:r>
              <a:rPr lang="en-US" sz="1800" spc="-15" dirty="0">
                <a:latin typeface="Arial"/>
                <a:cs typeface="Arial"/>
              </a:rPr>
              <a:t> </a:t>
            </a:r>
            <a:r>
              <a:rPr lang="en-US" sz="1800" spc="10" dirty="0">
                <a:latin typeface="Arial"/>
                <a:cs typeface="Arial"/>
              </a:rPr>
              <a:t>a</a:t>
            </a:r>
            <a:r>
              <a:rPr lang="en-US" sz="1800" spc="-5" dirty="0">
                <a:latin typeface="Arial"/>
                <a:cs typeface="Arial"/>
              </a:rPr>
              <a:t> </a:t>
            </a:r>
            <a:r>
              <a:rPr lang="en-US" sz="1800" spc="10" dirty="0">
                <a:latin typeface="Arial"/>
                <a:cs typeface="Arial"/>
              </a:rPr>
              <a:t>computing</a:t>
            </a:r>
            <a:r>
              <a:rPr lang="en-US" sz="1800" spc="-60" dirty="0">
                <a:latin typeface="Arial"/>
                <a:cs typeface="Arial"/>
              </a:rPr>
              <a:t> </a:t>
            </a:r>
            <a:r>
              <a:rPr lang="en-US" sz="1800" spc="5" dirty="0">
                <a:latin typeface="Arial"/>
                <a:cs typeface="Arial"/>
              </a:rPr>
              <a:t>platform</a:t>
            </a:r>
            <a:r>
              <a:rPr lang="en-US" sz="1800" spc="-20" dirty="0">
                <a:latin typeface="Arial"/>
                <a:cs typeface="Arial"/>
              </a:rPr>
              <a:t> </a:t>
            </a:r>
            <a:r>
              <a:rPr lang="en-US" sz="1800" spc="5" dirty="0">
                <a:latin typeface="Arial"/>
                <a:cs typeface="Arial"/>
              </a:rPr>
              <a:t>designed</a:t>
            </a:r>
            <a:r>
              <a:rPr lang="en-US" sz="1800" spc="-20" dirty="0">
                <a:latin typeface="Arial"/>
                <a:cs typeface="Arial"/>
              </a:rPr>
              <a:t> </a:t>
            </a:r>
            <a:r>
              <a:rPr lang="en-US" sz="1800" spc="5" dirty="0">
                <a:latin typeface="Arial"/>
                <a:cs typeface="Arial"/>
              </a:rPr>
              <a:t>to</a:t>
            </a:r>
            <a:r>
              <a:rPr lang="en-US" sz="1800" spc="-35" dirty="0">
                <a:latin typeface="Arial"/>
                <a:cs typeface="Arial"/>
              </a:rPr>
              <a:t> </a:t>
            </a:r>
            <a:r>
              <a:rPr lang="en-US" sz="1800" spc="10" dirty="0">
                <a:latin typeface="Arial"/>
                <a:cs typeface="Arial"/>
              </a:rPr>
              <a:t>be</a:t>
            </a:r>
            <a:r>
              <a:rPr lang="en-US" sz="1800" spc="-15" dirty="0">
                <a:latin typeface="Arial"/>
                <a:cs typeface="Arial"/>
              </a:rPr>
              <a:t> </a:t>
            </a:r>
            <a:r>
              <a:rPr lang="en-US" sz="1800" spc="5" dirty="0">
                <a:latin typeface="Arial"/>
                <a:cs typeface="Arial"/>
              </a:rPr>
              <a:t>fast</a:t>
            </a:r>
            <a:r>
              <a:rPr lang="en-US" sz="1800" spc="-10" dirty="0">
                <a:latin typeface="Arial"/>
                <a:cs typeface="Arial"/>
              </a:rPr>
              <a:t> </a:t>
            </a:r>
            <a:r>
              <a:rPr lang="en-US" sz="1800" spc="10" dirty="0">
                <a:latin typeface="Arial"/>
                <a:cs typeface="Arial"/>
              </a:rPr>
              <a:t>and</a:t>
            </a:r>
            <a:r>
              <a:rPr lang="en-US" sz="1800" spc="-15" dirty="0">
                <a:latin typeface="Arial"/>
                <a:cs typeface="Arial"/>
              </a:rPr>
              <a:t> </a:t>
            </a:r>
            <a:r>
              <a:rPr lang="en-US" sz="1800" spc="5" dirty="0" smtClean="0">
                <a:latin typeface="Arial"/>
                <a:cs typeface="Arial"/>
              </a:rPr>
              <a:t>general-purpose</a:t>
            </a:r>
            <a:r>
              <a:rPr lang="en-US" sz="1800" spc="5" dirty="0">
                <a:latin typeface="Arial"/>
                <a:cs typeface="Arial"/>
              </a:rPr>
              <a:t>, and easy </a:t>
            </a:r>
            <a:r>
              <a:rPr lang="en-US" sz="1800" dirty="0">
                <a:latin typeface="Arial"/>
                <a:cs typeface="Arial"/>
              </a:rPr>
              <a:t>to</a:t>
            </a:r>
            <a:r>
              <a:rPr lang="en-US" sz="1800" spc="-90" dirty="0">
                <a:latin typeface="Arial"/>
                <a:cs typeface="Arial"/>
              </a:rPr>
              <a:t> </a:t>
            </a:r>
            <a:r>
              <a:rPr lang="en-US" sz="1800" spc="5" dirty="0">
                <a:latin typeface="Arial"/>
                <a:cs typeface="Arial"/>
              </a:rPr>
              <a:t>use</a:t>
            </a:r>
            <a:endParaRPr lang="en-US" sz="1800" dirty="0">
              <a:latin typeface="Arial"/>
              <a:cs typeface="Arial"/>
            </a:endParaRPr>
          </a:p>
          <a:p>
            <a:endParaRPr lang="fr-FR" sz="1800" dirty="0"/>
          </a:p>
        </p:txBody>
      </p:sp>
      <p:graphicFrame>
        <p:nvGraphicFramePr>
          <p:cNvPr id="4" name="object 6"/>
          <p:cNvGraphicFramePr>
            <a:graphicFrameLocks noGrp="1"/>
          </p:cNvGraphicFramePr>
          <p:nvPr>
            <p:extLst>
              <p:ext uri="{D42A27DB-BD31-4B8C-83A1-F6EECF244321}">
                <p14:modId xmlns:p14="http://schemas.microsoft.com/office/powerpoint/2010/main" val="282978432"/>
              </p:ext>
            </p:extLst>
          </p:nvPr>
        </p:nvGraphicFramePr>
        <p:xfrm>
          <a:off x="1259632" y="2348880"/>
          <a:ext cx="6912768" cy="3451077"/>
        </p:xfrm>
        <a:graphic>
          <a:graphicData uri="http://schemas.openxmlformats.org/drawingml/2006/table">
            <a:tbl>
              <a:tblPr firstRow="1" bandRow="1">
                <a:tableStyleId>{2D5ABB26-0587-4C30-8999-92F81FD0307C}</a:tableStyleId>
              </a:tblPr>
              <a:tblGrid>
                <a:gridCol w="1236967"/>
                <a:gridCol w="5675801"/>
              </a:tblGrid>
              <a:tr h="732432">
                <a:tc>
                  <a:txBody>
                    <a:bodyPr/>
                    <a:lstStyle/>
                    <a:p>
                      <a:pPr marL="58419">
                        <a:lnSpc>
                          <a:spcPct val="100000"/>
                        </a:lnSpc>
                        <a:spcBef>
                          <a:spcPts val="225"/>
                        </a:spcBef>
                      </a:pPr>
                      <a:r>
                        <a:rPr sz="1500" b="1" spc="20" dirty="0">
                          <a:solidFill>
                            <a:srgbClr val="0070C0"/>
                          </a:solidFill>
                          <a:latin typeface="Arial"/>
                          <a:cs typeface="Arial"/>
                        </a:rPr>
                        <a:t>Speed</a:t>
                      </a:r>
                      <a:endParaRPr sz="1500" dirty="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27965" indent="-100965">
                        <a:lnSpc>
                          <a:spcPct val="100000"/>
                        </a:lnSpc>
                        <a:spcBef>
                          <a:spcPts val="209"/>
                        </a:spcBef>
                        <a:buChar char="•"/>
                        <a:tabLst>
                          <a:tab pos="228600" algn="l"/>
                        </a:tabLst>
                      </a:pPr>
                      <a:r>
                        <a:rPr sz="1500" spc="10" dirty="0">
                          <a:latin typeface="Arial"/>
                          <a:cs typeface="Arial"/>
                        </a:rPr>
                        <a:t>In-memory</a:t>
                      </a:r>
                      <a:r>
                        <a:rPr sz="1500" spc="-30" dirty="0">
                          <a:latin typeface="Arial"/>
                          <a:cs typeface="Arial"/>
                        </a:rPr>
                        <a:t> </a:t>
                      </a:r>
                      <a:r>
                        <a:rPr sz="1500" spc="5" dirty="0">
                          <a:latin typeface="Arial"/>
                          <a:cs typeface="Arial"/>
                        </a:rPr>
                        <a:t>computations</a:t>
                      </a:r>
                      <a:endParaRPr sz="1500">
                        <a:latin typeface="Arial"/>
                        <a:cs typeface="Arial"/>
                      </a:endParaRPr>
                    </a:p>
                    <a:p>
                      <a:pPr marL="227965" indent="-100965">
                        <a:lnSpc>
                          <a:spcPct val="100000"/>
                        </a:lnSpc>
                        <a:spcBef>
                          <a:spcPts val="10"/>
                        </a:spcBef>
                        <a:buChar char="•"/>
                        <a:tabLst>
                          <a:tab pos="228600" algn="l"/>
                        </a:tabLst>
                      </a:pPr>
                      <a:r>
                        <a:rPr sz="1500" spc="5" dirty="0">
                          <a:latin typeface="Arial"/>
                          <a:cs typeface="Arial"/>
                        </a:rPr>
                        <a:t>Faster than MapReduce for </a:t>
                      </a:r>
                      <a:r>
                        <a:rPr sz="1500" spc="10" dirty="0">
                          <a:latin typeface="Arial"/>
                          <a:cs typeface="Arial"/>
                        </a:rPr>
                        <a:t>complex </a:t>
                      </a:r>
                      <a:r>
                        <a:rPr sz="1500" spc="5" dirty="0">
                          <a:latin typeface="Arial"/>
                          <a:cs typeface="Arial"/>
                        </a:rPr>
                        <a:t>applications on</a:t>
                      </a:r>
                      <a:r>
                        <a:rPr sz="1500" spc="-125" dirty="0">
                          <a:latin typeface="Arial"/>
                          <a:cs typeface="Arial"/>
                        </a:rPr>
                        <a:t> </a:t>
                      </a:r>
                      <a:r>
                        <a:rPr sz="1500" spc="5" dirty="0">
                          <a:latin typeface="Arial"/>
                          <a:cs typeface="Arial"/>
                        </a:rPr>
                        <a:t>disk</a:t>
                      </a:r>
                      <a:endParaRPr sz="1500">
                        <a:latin typeface="Arial"/>
                        <a:cs typeface="Arial"/>
                      </a:endParaRPr>
                    </a:p>
                  </a:txBody>
                  <a:tcPr marL="0" marR="0" marT="266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281756">
                <a:tc>
                  <a:txBody>
                    <a:bodyPr/>
                    <a:lstStyle/>
                    <a:p>
                      <a:pPr marL="58419">
                        <a:lnSpc>
                          <a:spcPct val="100000"/>
                        </a:lnSpc>
                        <a:spcBef>
                          <a:spcPts val="225"/>
                        </a:spcBef>
                      </a:pPr>
                      <a:r>
                        <a:rPr sz="1500" b="1" spc="15" dirty="0">
                          <a:solidFill>
                            <a:srgbClr val="0070C0"/>
                          </a:solidFill>
                          <a:latin typeface="Arial"/>
                          <a:cs typeface="Arial"/>
                        </a:rPr>
                        <a:t>Generality</a:t>
                      </a:r>
                      <a:endParaRPr sz="1500" dirty="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27965" indent="-100965">
                        <a:lnSpc>
                          <a:spcPct val="100000"/>
                        </a:lnSpc>
                        <a:spcBef>
                          <a:spcPts val="210"/>
                        </a:spcBef>
                        <a:buChar char="•"/>
                        <a:tabLst>
                          <a:tab pos="228600" algn="l"/>
                        </a:tabLst>
                      </a:pPr>
                      <a:r>
                        <a:rPr sz="1500" dirty="0">
                          <a:latin typeface="Arial"/>
                          <a:cs typeface="Arial"/>
                        </a:rPr>
                        <a:t>Covers </a:t>
                      </a:r>
                      <a:r>
                        <a:rPr sz="1500" spc="10" dirty="0">
                          <a:latin typeface="Arial"/>
                          <a:cs typeface="Arial"/>
                        </a:rPr>
                        <a:t>a </a:t>
                      </a:r>
                      <a:r>
                        <a:rPr sz="1500" dirty="0">
                          <a:latin typeface="Arial"/>
                          <a:cs typeface="Arial"/>
                        </a:rPr>
                        <a:t>wide </a:t>
                      </a:r>
                      <a:r>
                        <a:rPr sz="1500" spc="5" dirty="0">
                          <a:latin typeface="Arial"/>
                          <a:cs typeface="Arial"/>
                        </a:rPr>
                        <a:t>range of </a:t>
                      </a:r>
                      <a:r>
                        <a:rPr sz="1500" dirty="0">
                          <a:latin typeface="Arial"/>
                          <a:cs typeface="Arial"/>
                        </a:rPr>
                        <a:t>workloads </a:t>
                      </a:r>
                      <a:r>
                        <a:rPr sz="1500" spc="5" dirty="0">
                          <a:latin typeface="Arial"/>
                          <a:cs typeface="Arial"/>
                        </a:rPr>
                        <a:t>on one system</a:t>
                      </a:r>
                      <a:endParaRPr sz="1500" dirty="0">
                        <a:latin typeface="Arial"/>
                        <a:cs typeface="Arial"/>
                      </a:endParaRPr>
                    </a:p>
                    <a:p>
                      <a:pPr marL="227965" indent="-100965">
                        <a:lnSpc>
                          <a:spcPct val="100000"/>
                        </a:lnSpc>
                        <a:spcBef>
                          <a:spcPts val="15"/>
                        </a:spcBef>
                        <a:buChar char="•"/>
                        <a:tabLst>
                          <a:tab pos="228600" algn="l"/>
                        </a:tabLst>
                      </a:pPr>
                      <a:r>
                        <a:rPr sz="1500" spc="10" dirty="0">
                          <a:latin typeface="Arial"/>
                          <a:cs typeface="Arial"/>
                        </a:rPr>
                        <a:t>Batch </a:t>
                      </a:r>
                      <a:r>
                        <a:rPr sz="1500" spc="5" dirty="0">
                          <a:latin typeface="Arial"/>
                          <a:cs typeface="Arial"/>
                        </a:rPr>
                        <a:t>applications (e.g.</a:t>
                      </a:r>
                      <a:r>
                        <a:rPr sz="1500" spc="-75" dirty="0">
                          <a:latin typeface="Arial"/>
                          <a:cs typeface="Arial"/>
                        </a:rPr>
                        <a:t> </a:t>
                      </a:r>
                      <a:r>
                        <a:rPr sz="1500" spc="5" dirty="0">
                          <a:latin typeface="Arial"/>
                          <a:cs typeface="Arial"/>
                        </a:rPr>
                        <a:t>MapReduce)</a:t>
                      </a:r>
                      <a:endParaRPr sz="1500" dirty="0">
                        <a:latin typeface="Arial"/>
                        <a:cs typeface="Arial"/>
                      </a:endParaRPr>
                    </a:p>
                    <a:p>
                      <a:pPr marL="227965" indent="-100965">
                        <a:lnSpc>
                          <a:spcPct val="100000"/>
                        </a:lnSpc>
                        <a:spcBef>
                          <a:spcPts val="10"/>
                        </a:spcBef>
                        <a:buChar char="•"/>
                        <a:tabLst>
                          <a:tab pos="228600" algn="l"/>
                        </a:tabLst>
                      </a:pPr>
                      <a:r>
                        <a:rPr sz="1500" spc="5" dirty="0">
                          <a:latin typeface="Arial"/>
                          <a:cs typeface="Arial"/>
                        </a:rPr>
                        <a:t>Iterative</a:t>
                      </a:r>
                      <a:r>
                        <a:rPr sz="1500" spc="-15" dirty="0">
                          <a:latin typeface="Arial"/>
                          <a:cs typeface="Arial"/>
                        </a:rPr>
                        <a:t> </a:t>
                      </a:r>
                      <a:r>
                        <a:rPr sz="1500" spc="5" dirty="0">
                          <a:latin typeface="Arial"/>
                          <a:cs typeface="Arial"/>
                        </a:rPr>
                        <a:t>algorithms</a:t>
                      </a:r>
                      <a:endParaRPr sz="1500" dirty="0">
                        <a:latin typeface="Arial"/>
                        <a:cs typeface="Arial"/>
                      </a:endParaRPr>
                    </a:p>
                    <a:p>
                      <a:pPr marL="227965" indent="-100965">
                        <a:lnSpc>
                          <a:spcPct val="100000"/>
                        </a:lnSpc>
                        <a:spcBef>
                          <a:spcPts val="15"/>
                        </a:spcBef>
                        <a:buChar char="•"/>
                        <a:tabLst>
                          <a:tab pos="228600" algn="l"/>
                        </a:tabLst>
                      </a:pPr>
                      <a:r>
                        <a:rPr sz="1500" spc="5" dirty="0">
                          <a:latin typeface="Arial"/>
                          <a:cs typeface="Arial"/>
                        </a:rPr>
                        <a:t>Interactive </a:t>
                      </a:r>
                      <a:r>
                        <a:rPr sz="1500" dirty="0">
                          <a:latin typeface="Arial"/>
                          <a:cs typeface="Arial"/>
                        </a:rPr>
                        <a:t>queries </a:t>
                      </a:r>
                      <a:r>
                        <a:rPr sz="1500" spc="5" dirty="0">
                          <a:latin typeface="Arial"/>
                          <a:cs typeface="Arial"/>
                        </a:rPr>
                        <a:t>and</a:t>
                      </a:r>
                      <a:r>
                        <a:rPr sz="1500" spc="-30" dirty="0">
                          <a:latin typeface="Arial"/>
                          <a:cs typeface="Arial"/>
                        </a:rPr>
                        <a:t> </a:t>
                      </a:r>
                      <a:r>
                        <a:rPr sz="1500" spc="5" dirty="0">
                          <a:latin typeface="Arial"/>
                          <a:cs typeface="Arial"/>
                        </a:rPr>
                        <a:t>streaming</a:t>
                      </a:r>
                      <a:endParaRPr sz="1500" dirty="0">
                        <a:latin typeface="Arial"/>
                        <a:cs typeface="Arial"/>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436889">
                <a:tc>
                  <a:txBody>
                    <a:bodyPr/>
                    <a:lstStyle/>
                    <a:p>
                      <a:pPr marL="58419">
                        <a:lnSpc>
                          <a:spcPct val="100000"/>
                        </a:lnSpc>
                        <a:spcBef>
                          <a:spcPts val="225"/>
                        </a:spcBef>
                      </a:pPr>
                      <a:r>
                        <a:rPr sz="1500" b="1" spc="20" dirty="0">
                          <a:solidFill>
                            <a:srgbClr val="0070C0"/>
                          </a:solidFill>
                          <a:latin typeface="Arial"/>
                          <a:cs typeface="Arial"/>
                        </a:rPr>
                        <a:t>Ease </a:t>
                      </a:r>
                      <a:r>
                        <a:rPr sz="1500" b="1" spc="15" dirty="0">
                          <a:solidFill>
                            <a:srgbClr val="0070C0"/>
                          </a:solidFill>
                          <a:latin typeface="Arial"/>
                          <a:cs typeface="Arial"/>
                        </a:rPr>
                        <a:t>of</a:t>
                      </a:r>
                      <a:r>
                        <a:rPr sz="1500" b="1" spc="-50" dirty="0">
                          <a:solidFill>
                            <a:srgbClr val="0070C0"/>
                          </a:solidFill>
                          <a:latin typeface="Arial"/>
                          <a:cs typeface="Arial"/>
                        </a:rPr>
                        <a:t> </a:t>
                      </a:r>
                      <a:r>
                        <a:rPr sz="1500" b="1" spc="20" dirty="0">
                          <a:solidFill>
                            <a:srgbClr val="0070C0"/>
                          </a:solidFill>
                          <a:latin typeface="Arial"/>
                          <a:cs typeface="Arial"/>
                        </a:rPr>
                        <a:t>use</a:t>
                      </a:r>
                      <a:endParaRPr sz="150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27965" indent="-67945">
                        <a:lnSpc>
                          <a:spcPct val="100000"/>
                        </a:lnSpc>
                        <a:spcBef>
                          <a:spcPts val="210"/>
                        </a:spcBef>
                        <a:buChar char="•"/>
                        <a:tabLst>
                          <a:tab pos="228600" algn="l"/>
                        </a:tabLst>
                      </a:pPr>
                      <a:r>
                        <a:rPr sz="1500" spc="10" dirty="0">
                          <a:latin typeface="Arial"/>
                          <a:cs typeface="Arial"/>
                        </a:rPr>
                        <a:t>APIs </a:t>
                      </a:r>
                      <a:r>
                        <a:rPr sz="1500" spc="5" dirty="0">
                          <a:latin typeface="Arial"/>
                          <a:cs typeface="Arial"/>
                        </a:rPr>
                        <a:t>for Scala, Python, Java,</a:t>
                      </a:r>
                      <a:r>
                        <a:rPr sz="1500" spc="-75" dirty="0">
                          <a:latin typeface="Arial"/>
                          <a:cs typeface="Arial"/>
                        </a:rPr>
                        <a:t> </a:t>
                      </a:r>
                      <a:r>
                        <a:rPr sz="1500" spc="15" dirty="0">
                          <a:latin typeface="Arial"/>
                          <a:cs typeface="Arial"/>
                        </a:rPr>
                        <a:t>R</a:t>
                      </a:r>
                      <a:endParaRPr sz="1500" dirty="0">
                        <a:latin typeface="Arial"/>
                        <a:cs typeface="Arial"/>
                      </a:endParaRPr>
                    </a:p>
                    <a:p>
                      <a:pPr marL="227965" indent="-67945">
                        <a:lnSpc>
                          <a:spcPct val="100000"/>
                        </a:lnSpc>
                        <a:spcBef>
                          <a:spcPts val="15"/>
                        </a:spcBef>
                        <a:buChar char="•"/>
                        <a:tabLst>
                          <a:tab pos="228600" algn="l"/>
                        </a:tabLst>
                      </a:pPr>
                      <a:r>
                        <a:rPr sz="1500" dirty="0">
                          <a:latin typeface="Arial"/>
                          <a:cs typeface="Arial"/>
                        </a:rPr>
                        <a:t>Libraries </a:t>
                      </a:r>
                      <a:r>
                        <a:rPr sz="1500" spc="5" dirty="0">
                          <a:latin typeface="Arial"/>
                          <a:cs typeface="Arial"/>
                        </a:rPr>
                        <a:t>for SQL, </a:t>
                      </a:r>
                      <a:r>
                        <a:rPr sz="1500" spc="10" dirty="0">
                          <a:latin typeface="Arial"/>
                          <a:cs typeface="Arial"/>
                        </a:rPr>
                        <a:t>machine </a:t>
                      </a:r>
                      <a:r>
                        <a:rPr sz="1500" dirty="0">
                          <a:latin typeface="Arial"/>
                          <a:cs typeface="Arial"/>
                        </a:rPr>
                        <a:t>learning, </a:t>
                      </a:r>
                      <a:r>
                        <a:rPr sz="1500" spc="5" dirty="0">
                          <a:latin typeface="Arial"/>
                          <a:cs typeface="Arial"/>
                        </a:rPr>
                        <a:t>streaming, and graph</a:t>
                      </a:r>
                      <a:r>
                        <a:rPr sz="1500" spc="-75" dirty="0">
                          <a:latin typeface="Arial"/>
                          <a:cs typeface="Arial"/>
                        </a:rPr>
                        <a:t> </a:t>
                      </a:r>
                      <a:r>
                        <a:rPr sz="1500" spc="5" dirty="0">
                          <a:latin typeface="Arial"/>
                          <a:cs typeface="Arial"/>
                        </a:rPr>
                        <a:t>processing</a:t>
                      </a:r>
                      <a:endParaRPr sz="1500" dirty="0">
                        <a:latin typeface="Arial"/>
                        <a:cs typeface="Arial"/>
                      </a:endParaRPr>
                    </a:p>
                    <a:p>
                      <a:pPr marL="227965" indent="-67945">
                        <a:lnSpc>
                          <a:spcPct val="100000"/>
                        </a:lnSpc>
                        <a:spcBef>
                          <a:spcPts val="15"/>
                        </a:spcBef>
                        <a:buChar char="•"/>
                        <a:tabLst>
                          <a:tab pos="228600" algn="l"/>
                        </a:tabLst>
                      </a:pPr>
                      <a:r>
                        <a:rPr sz="1500" spc="5" dirty="0">
                          <a:latin typeface="Arial"/>
                          <a:cs typeface="Arial"/>
                        </a:rPr>
                        <a:t>Runs on Hadoop clusters or as </a:t>
                      </a:r>
                      <a:r>
                        <a:rPr sz="1500" spc="10" dirty="0">
                          <a:latin typeface="Arial"/>
                          <a:cs typeface="Arial"/>
                        </a:rPr>
                        <a:t>a</a:t>
                      </a:r>
                      <a:r>
                        <a:rPr sz="1500" spc="-50" dirty="0">
                          <a:latin typeface="Arial"/>
                          <a:cs typeface="Arial"/>
                        </a:rPr>
                        <a:t> </a:t>
                      </a:r>
                      <a:r>
                        <a:rPr sz="1500" spc="5" dirty="0">
                          <a:latin typeface="Arial"/>
                          <a:cs typeface="Arial"/>
                        </a:rPr>
                        <a:t>standalone</a:t>
                      </a:r>
                      <a:endParaRPr sz="1500" dirty="0">
                        <a:latin typeface="Arial"/>
                        <a:cs typeface="Arial"/>
                      </a:endParaRPr>
                    </a:p>
                    <a:p>
                      <a:pPr marL="227965" indent="-67945">
                        <a:lnSpc>
                          <a:spcPct val="100000"/>
                        </a:lnSpc>
                        <a:spcBef>
                          <a:spcPts val="15"/>
                        </a:spcBef>
                        <a:buChar char="•"/>
                        <a:tabLst>
                          <a:tab pos="228600" algn="l"/>
                        </a:tabLst>
                      </a:pPr>
                      <a:r>
                        <a:rPr sz="1500" dirty="0">
                          <a:latin typeface="Arial"/>
                          <a:cs typeface="Arial"/>
                        </a:rPr>
                        <a:t>including </a:t>
                      </a:r>
                      <a:r>
                        <a:rPr sz="1500" spc="5" dirty="0">
                          <a:latin typeface="Arial"/>
                          <a:cs typeface="Arial"/>
                        </a:rPr>
                        <a:t>the </a:t>
                      </a:r>
                      <a:r>
                        <a:rPr sz="1500" dirty="0">
                          <a:latin typeface="Arial"/>
                          <a:cs typeface="Arial"/>
                        </a:rPr>
                        <a:t>popular </a:t>
                      </a:r>
                      <a:r>
                        <a:rPr sz="1500" spc="5" dirty="0">
                          <a:latin typeface="Arial"/>
                          <a:cs typeface="Arial"/>
                        </a:rPr>
                        <a:t>MapReduce</a:t>
                      </a:r>
                      <a:r>
                        <a:rPr sz="1500" spc="-55" dirty="0">
                          <a:latin typeface="Arial"/>
                          <a:cs typeface="Arial"/>
                        </a:rPr>
                        <a:t> </a:t>
                      </a:r>
                      <a:r>
                        <a:rPr sz="1500" spc="10" dirty="0">
                          <a:latin typeface="Arial"/>
                          <a:cs typeface="Arial"/>
                        </a:rPr>
                        <a:t>model</a:t>
                      </a:r>
                      <a:endParaRPr sz="1500" dirty="0">
                        <a:latin typeface="Arial"/>
                        <a:cs typeface="Arial"/>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extLst>
      <p:ext uri="{BB962C8B-B14F-4D97-AF65-F5344CB8AC3E}">
        <p14:creationId xmlns:p14="http://schemas.microsoft.com/office/powerpoint/2010/main" val="7714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290">
              <a:lnSpc>
                <a:spcPct val="100000"/>
              </a:lnSpc>
              <a:spcBef>
                <a:spcPts val="90"/>
              </a:spcBef>
            </a:pPr>
            <a:r>
              <a:rPr lang="en-US" spc="-5" dirty="0">
                <a:latin typeface="Arial"/>
                <a:cs typeface="Arial"/>
              </a:rPr>
              <a:t>Shared variables and </a:t>
            </a:r>
            <a:r>
              <a:rPr lang="en-US" spc="-10" dirty="0">
                <a:latin typeface="Arial"/>
                <a:cs typeface="Arial"/>
              </a:rPr>
              <a:t>key-value</a:t>
            </a:r>
            <a:r>
              <a:rPr lang="en-US" spc="15" dirty="0">
                <a:latin typeface="Arial"/>
                <a:cs typeface="Arial"/>
              </a:rPr>
              <a:t> </a:t>
            </a:r>
            <a:r>
              <a:rPr lang="en-US" spc="-5" dirty="0">
                <a:latin typeface="Arial"/>
                <a:cs typeface="Arial"/>
              </a:rPr>
              <a:t>pairs</a:t>
            </a:r>
            <a:endParaRPr lang="en-US" dirty="0">
              <a:latin typeface="Arial"/>
              <a:cs typeface="Arial"/>
            </a:endParaRPr>
          </a:p>
        </p:txBody>
      </p:sp>
      <p:sp>
        <p:nvSpPr>
          <p:cNvPr id="3" name="Espace réservé du contenu 2"/>
          <p:cNvSpPr>
            <a:spLocks noGrp="1"/>
          </p:cNvSpPr>
          <p:nvPr>
            <p:ph idx="1"/>
          </p:nvPr>
        </p:nvSpPr>
        <p:spPr/>
        <p:txBody>
          <a:bodyPr/>
          <a:lstStyle/>
          <a:p>
            <a:pPr marL="151765" marR="5080" indent="-139065">
              <a:lnSpc>
                <a:spcPct val="100899"/>
              </a:lnSpc>
              <a:tabLst>
                <a:tab pos="152400" algn="l"/>
              </a:tabLst>
            </a:pPr>
            <a:r>
              <a:rPr lang="en-US" sz="1800" spc="15" dirty="0">
                <a:latin typeface="Arial"/>
                <a:cs typeface="Arial"/>
              </a:rPr>
              <a:t>When </a:t>
            </a:r>
            <a:r>
              <a:rPr lang="en-US" sz="1800" spc="10" dirty="0">
                <a:latin typeface="Arial"/>
                <a:cs typeface="Arial"/>
              </a:rPr>
              <a:t>a </a:t>
            </a:r>
            <a:r>
              <a:rPr lang="en-US" sz="1800" spc="5" dirty="0">
                <a:latin typeface="Arial"/>
                <a:cs typeface="Arial"/>
              </a:rPr>
              <a:t>function is passed from the </a:t>
            </a:r>
            <a:r>
              <a:rPr lang="en-US" sz="1800" dirty="0">
                <a:latin typeface="Arial"/>
                <a:cs typeface="Arial"/>
              </a:rPr>
              <a:t>driver to </a:t>
            </a:r>
            <a:r>
              <a:rPr lang="en-US" sz="1800" spc="10" dirty="0">
                <a:latin typeface="Arial"/>
                <a:cs typeface="Arial"/>
              </a:rPr>
              <a:t>a </a:t>
            </a:r>
            <a:r>
              <a:rPr lang="en-US" sz="1800" spc="5" dirty="0">
                <a:latin typeface="Arial"/>
                <a:cs typeface="Arial"/>
              </a:rPr>
              <a:t>worker, normally</a:t>
            </a:r>
            <a:r>
              <a:rPr lang="en-US" sz="1800" spc="-254" dirty="0">
                <a:latin typeface="Arial"/>
                <a:cs typeface="Arial"/>
              </a:rPr>
              <a:t> </a:t>
            </a:r>
            <a:r>
              <a:rPr lang="en-US" sz="1800" spc="10" dirty="0">
                <a:latin typeface="Arial"/>
                <a:cs typeface="Arial"/>
              </a:rPr>
              <a:t>a  </a:t>
            </a:r>
            <a:r>
              <a:rPr lang="en-US" sz="1800" spc="5" dirty="0">
                <a:latin typeface="Arial"/>
                <a:cs typeface="Arial"/>
              </a:rPr>
              <a:t>separate </a:t>
            </a:r>
            <a:r>
              <a:rPr lang="en-US" sz="1800" spc="10" dirty="0">
                <a:latin typeface="Arial"/>
                <a:cs typeface="Arial"/>
              </a:rPr>
              <a:t>copy </a:t>
            </a:r>
            <a:r>
              <a:rPr lang="en-US" sz="1800" spc="5" dirty="0">
                <a:latin typeface="Arial"/>
                <a:cs typeface="Arial"/>
              </a:rPr>
              <a:t>of the variables are used ("pass by</a:t>
            </a:r>
            <a:r>
              <a:rPr lang="en-US" sz="1800" spc="-175" dirty="0">
                <a:latin typeface="Arial"/>
                <a:cs typeface="Arial"/>
              </a:rPr>
              <a:t> </a:t>
            </a:r>
            <a:r>
              <a:rPr lang="en-US" sz="1800" dirty="0">
                <a:latin typeface="Arial"/>
                <a:cs typeface="Arial"/>
              </a:rPr>
              <a:t>value").</a:t>
            </a:r>
          </a:p>
          <a:p>
            <a:pPr marL="151765" indent="-139065">
              <a:spcBef>
                <a:spcPts val="475"/>
              </a:spcBef>
              <a:tabLst>
                <a:tab pos="152400" algn="l"/>
              </a:tabLst>
            </a:pPr>
            <a:r>
              <a:rPr lang="en-US" sz="1800" spc="10" dirty="0">
                <a:latin typeface="Arial"/>
                <a:cs typeface="Arial"/>
              </a:rPr>
              <a:t>Two </a:t>
            </a:r>
            <a:r>
              <a:rPr lang="en-US" sz="1800" dirty="0">
                <a:latin typeface="Arial"/>
                <a:cs typeface="Arial"/>
              </a:rPr>
              <a:t>types </a:t>
            </a:r>
            <a:r>
              <a:rPr lang="en-US" sz="1800" spc="5" dirty="0">
                <a:latin typeface="Arial"/>
                <a:cs typeface="Arial"/>
              </a:rPr>
              <a:t>of</a:t>
            </a:r>
            <a:r>
              <a:rPr lang="en-US" sz="1800" spc="-25" dirty="0">
                <a:latin typeface="Arial"/>
                <a:cs typeface="Arial"/>
              </a:rPr>
              <a:t> </a:t>
            </a:r>
            <a:r>
              <a:rPr lang="en-US" sz="1800" spc="5" dirty="0">
                <a:latin typeface="Arial"/>
                <a:cs typeface="Arial"/>
              </a:rPr>
              <a:t>variables:</a:t>
            </a:r>
            <a:endParaRPr lang="en-US" sz="1800" dirty="0">
              <a:latin typeface="Arial"/>
              <a:cs typeface="Arial"/>
            </a:endParaRPr>
          </a:p>
          <a:p>
            <a:pPr marL="287655" lvl="1" indent="-100965">
              <a:spcBef>
                <a:spcPts val="400"/>
              </a:spcBef>
              <a:buSzPct val="78260"/>
              <a:buFont typeface="Wingdings"/>
              <a:buChar char=""/>
              <a:tabLst>
                <a:tab pos="288290" algn="l"/>
              </a:tabLst>
            </a:pPr>
            <a:r>
              <a:rPr lang="en-US" sz="1800" spc="-5" dirty="0">
                <a:latin typeface="Arial"/>
                <a:cs typeface="Arial"/>
              </a:rPr>
              <a:t>Broadcast</a:t>
            </a:r>
            <a:r>
              <a:rPr lang="en-US" sz="1800" spc="-10" dirty="0">
                <a:latin typeface="Arial"/>
                <a:cs typeface="Arial"/>
              </a:rPr>
              <a:t> variables</a:t>
            </a:r>
            <a:endParaRPr lang="en-US" sz="1800" dirty="0">
              <a:latin typeface="Arial"/>
              <a:cs typeface="Arial"/>
            </a:endParaRPr>
          </a:p>
          <a:p>
            <a:pPr marL="425450" lvl="2" indent="-100965">
              <a:spcBef>
                <a:spcPts val="385"/>
              </a:spcBef>
              <a:buFont typeface="Verdana"/>
              <a:buChar char="−"/>
              <a:tabLst>
                <a:tab pos="426084" algn="l"/>
              </a:tabLst>
            </a:pPr>
            <a:r>
              <a:rPr lang="en-US" sz="1800" spc="5" dirty="0">
                <a:latin typeface="Arial"/>
                <a:cs typeface="Arial"/>
              </a:rPr>
              <a:t>Read-only </a:t>
            </a:r>
            <a:r>
              <a:rPr lang="en-US" sz="1800" spc="10" dirty="0">
                <a:latin typeface="Arial"/>
                <a:cs typeface="Arial"/>
              </a:rPr>
              <a:t>copy </a:t>
            </a:r>
            <a:r>
              <a:rPr lang="en-US" sz="1800" spc="5" dirty="0">
                <a:latin typeface="Arial"/>
                <a:cs typeface="Arial"/>
              </a:rPr>
              <a:t>on </a:t>
            </a:r>
            <a:r>
              <a:rPr lang="en-US" sz="1800" spc="10" dirty="0">
                <a:latin typeface="Arial"/>
                <a:cs typeface="Arial"/>
              </a:rPr>
              <a:t>each</a:t>
            </a:r>
            <a:r>
              <a:rPr lang="en-US" sz="1800" spc="50" dirty="0">
                <a:latin typeface="Arial"/>
                <a:cs typeface="Arial"/>
              </a:rPr>
              <a:t> </a:t>
            </a:r>
            <a:r>
              <a:rPr lang="en-US" sz="1800" spc="10" dirty="0">
                <a:latin typeface="Arial"/>
                <a:cs typeface="Arial"/>
              </a:rPr>
              <a:t>machine</a:t>
            </a:r>
            <a:endParaRPr lang="en-US" sz="1800" dirty="0">
              <a:latin typeface="Arial"/>
              <a:cs typeface="Arial"/>
            </a:endParaRPr>
          </a:p>
          <a:p>
            <a:pPr marL="425450" lvl="2" indent="-100965">
              <a:spcBef>
                <a:spcPts val="400"/>
              </a:spcBef>
              <a:buFont typeface="Verdana"/>
              <a:buChar char="−"/>
              <a:tabLst>
                <a:tab pos="426084" algn="l"/>
              </a:tabLst>
            </a:pPr>
            <a:r>
              <a:rPr lang="en-US" sz="1800" spc="5" dirty="0">
                <a:latin typeface="Arial"/>
                <a:cs typeface="Arial"/>
              </a:rPr>
              <a:t>Distribute broadcast variables using efficient broadcast</a:t>
            </a:r>
            <a:r>
              <a:rPr lang="en-US" sz="1800" spc="70" dirty="0">
                <a:latin typeface="Arial"/>
                <a:cs typeface="Arial"/>
              </a:rPr>
              <a:t> </a:t>
            </a:r>
            <a:r>
              <a:rPr lang="en-US" sz="1800" spc="5" dirty="0" smtClean="0">
                <a:latin typeface="Arial"/>
                <a:cs typeface="Arial"/>
              </a:rPr>
              <a:t>algorithms</a:t>
            </a:r>
          </a:p>
          <a:p>
            <a:pPr marL="324485" lvl="2" indent="0">
              <a:spcBef>
                <a:spcPts val="400"/>
              </a:spcBef>
              <a:buNone/>
              <a:tabLst>
                <a:tab pos="426084" algn="l"/>
              </a:tabLst>
            </a:pPr>
            <a:r>
              <a:rPr lang="en-US" sz="1400" i="1" spc="-15" dirty="0">
                <a:latin typeface="Arial"/>
                <a:cs typeface="Arial"/>
              </a:rPr>
              <a:t>As  </a:t>
            </a:r>
            <a:r>
              <a:rPr lang="en-US" sz="1400" i="1" spc="-25" dirty="0">
                <a:latin typeface="Arial"/>
                <a:cs typeface="Arial"/>
              </a:rPr>
              <a:t>an example, </a:t>
            </a:r>
            <a:r>
              <a:rPr lang="en-US" sz="1400" i="1" spc="-30" dirty="0">
                <a:latin typeface="Arial"/>
                <a:cs typeface="Arial"/>
              </a:rPr>
              <a:t>broadcast </a:t>
            </a:r>
            <a:r>
              <a:rPr lang="en-US" sz="1400" i="1" spc="-25" dirty="0">
                <a:latin typeface="Arial"/>
                <a:cs typeface="Arial"/>
              </a:rPr>
              <a:t>variables can be </a:t>
            </a:r>
            <a:r>
              <a:rPr lang="en-US" sz="1400" i="1" spc="-30" dirty="0">
                <a:latin typeface="Arial"/>
                <a:cs typeface="Arial"/>
              </a:rPr>
              <a:t>used </a:t>
            </a:r>
            <a:r>
              <a:rPr lang="en-US" sz="1400" i="1" spc="-20" dirty="0">
                <a:latin typeface="Arial"/>
                <a:cs typeface="Arial"/>
              </a:rPr>
              <a:t>to </a:t>
            </a:r>
            <a:r>
              <a:rPr lang="en-US" sz="1400" i="1" spc="-25" dirty="0">
                <a:latin typeface="Arial"/>
                <a:cs typeface="Arial"/>
              </a:rPr>
              <a:t>give </a:t>
            </a:r>
            <a:r>
              <a:rPr lang="en-US" sz="1400" i="1" spc="-20" dirty="0">
                <a:latin typeface="Arial"/>
                <a:cs typeface="Arial"/>
              </a:rPr>
              <a:t>every </a:t>
            </a:r>
            <a:r>
              <a:rPr lang="en-US" sz="1400" i="1" spc="-25" dirty="0">
                <a:latin typeface="Arial"/>
                <a:cs typeface="Arial"/>
              </a:rPr>
              <a:t>node </a:t>
            </a:r>
            <a:r>
              <a:rPr lang="en-US" sz="1400" i="1" spc="-5" dirty="0">
                <a:latin typeface="Arial"/>
                <a:cs typeface="Arial"/>
              </a:rPr>
              <a:t>a </a:t>
            </a:r>
            <a:r>
              <a:rPr lang="en-US" sz="1400" i="1" spc="-15" dirty="0">
                <a:latin typeface="Arial"/>
                <a:cs typeface="Arial"/>
              </a:rPr>
              <a:t>copy </a:t>
            </a:r>
            <a:r>
              <a:rPr lang="en-US" sz="1400" i="1" spc="-20" dirty="0">
                <a:latin typeface="Arial"/>
                <a:cs typeface="Arial"/>
              </a:rPr>
              <a:t>of </a:t>
            </a:r>
            <a:r>
              <a:rPr lang="en-US" sz="1400" i="1" spc="-5" dirty="0">
                <a:latin typeface="Arial"/>
                <a:cs typeface="Arial"/>
              </a:rPr>
              <a:t>a </a:t>
            </a:r>
            <a:r>
              <a:rPr lang="en-US" sz="1400" i="1" spc="-15" dirty="0">
                <a:latin typeface="Arial"/>
                <a:cs typeface="Arial"/>
              </a:rPr>
              <a:t>large  </a:t>
            </a:r>
            <a:r>
              <a:rPr lang="en-US" sz="1400" i="1" spc="-30" dirty="0">
                <a:latin typeface="Arial"/>
                <a:cs typeface="Arial"/>
              </a:rPr>
              <a:t>dataset</a:t>
            </a:r>
            <a:r>
              <a:rPr lang="en-US" sz="1400" i="1" spc="-35" dirty="0">
                <a:latin typeface="Arial"/>
                <a:cs typeface="Arial"/>
              </a:rPr>
              <a:t> </a:t>
            </a:r>
            <a:r>
              <a:rPr lang="en-US" sz="1400" i="1" spc="-30" dirty="0">
                <a:latin typeface="Arial"/>
                <a:cs typeface="Arial"/>
              </a:rPr>
              <a:t>efficiently</a:t>
            </a:r>
            <a:r>
              <a:rPr lang="en-US" sz="1800" spc="-30" dirty="0" smtClean="0">
                <a:latin typeface="Arial"/>
                <a:cs typeface="Arial"/>
              </a:rPr>
              <a:t>.</a:t>
            </a:r>
            <a:endParaRPr lang="en-US" sz="1800" dirty="0">
              <a:latin typeface="Arial"/>
              <a:cs typeface="Arial"/>
            </a:endParaRPr>
          </a:p>
          <a:p>
            <a:pPr marL="287655" lvl="1" indent="-100965">
              <a:spcBef>
                <a:spcPts val="445"/>
              </a:spcBef>
              <a:buSzPct val="81818"/>
              <a:buFont typeface="Wingdings"/>
              <a:buChar char=""/>
              <a:tabLst>
                <a:tab pos="288290" algn="l"/>
              </a:tabLst>
            </a:pPr>
            <a:r>
              <a:rPr lang="en-US" sz="1800" spc="15" dirty="0">
                <a:latin typeface="Arial"/>
                <a:cs typeface="Arial"/>
              </a:rPr>
              <a:t>Accumulators</a:t>
            </a:r>
            <a:endParaRPr lang="en-US" sz="1800" dirty="0">
              <a:latin typeface="Arial"/>
              <a:cs typeface="Arial"/>
            </a:endParaRPr>
          </a:p>
          <a:p>
            <a:pPr marL="425450" lvl="2" indent="-100965">
              <a:spcBef>
                <a:spcPts val="409"/>
              </a:spcBef>
              <a:buFont typeface="Verdana"/>
              <a:buChar char="−"/>
              <a:tabLst>
                <a:tab pos="426084" algn="l"/>
              </a:tabLst>
            </a:pPr>
            <a:r>
              <a:rPr lang="en-US" sz="1800" spc="5" dirty="0">
                <a:latin typeface="Arial"/>
                <a:cs typeface="Arial"/>
              </a:rPr>
              <a:t>Variables added through an associative</a:t>
            </a:r>
            <a:r>
              <a:rPr lang="en-US" sz="1800" spc="85" dirty="0">
                <a:latin typeface="Arial"/>
                <a:cs typeface="Arial"/>
              </a:rPr>
              <a:t> </a:t>
            </a:r>
            <a:r>
              <a:rPr lang="en-US" sz="1800" spc="5" dirty="0">
                <a:latin typeface="Arial"/>
                <a:cs typeface="Arial"/>
              </a:rPr>
              <a:t>operation</a:t>
            </a:r>
            <a:endParaRPr lang="en-US" sz="1800" dirty="0">
              <a:latin typeface="Arial"/>
              <a:cs typeface="Arial"/>
            </a:endParaRPr>
          </a:p>
          <a:p>
            <a:pPr marL="425450" lvl="2" indent="-100965">
              <a:spcBef>
                <a:spcPts val="390"/>
              </a:spcBef>
              <a:buFont typeface="Verdana"/>
              <a:buChar char="−"/>
              <a:tabLst>
                <a:tab pos="426084" algn="l"/>
              </a:tabLst>
            </a:pPr>
            <a:r>
              <a:rPr lang="en-US" sz="1800" spc="5" dirty="0">
                <a:latin typeface="Arial"/>
                <a:cs typeface="Arial"/>
              </a:rPr>
              <a:t>Implement counters and</a:t>
            </a:r>
            <a:r>
              <a:rPr lang="en-US" sz="1800" spc="55" dirty="0">
                <a:latin typeface="Arial"/>
                <a:cs typeface="Arial"/>
              </a:rPr>
              <a:t> </a:t>
            </a:r>
            <a:r>
              <a:rPr lang="en-US" sz="1800" spc="10" dirty="0">
                <a:latin typeface="Arial"/>
                <a:cs typeface="Arial"/>
              </a:rPr>
              <a:t>sums</a:t>
            </a:r>
            <a:endParaRPr lang="en-US" sz="1800" dirty="0">
              <a:latin typeface="Arial"/>
              <a:cs typeface="Arial"/>
            </a:endParaRPr>
          </a:p>
          <a:p>
            <a:pPr marL="425450" lvl="2" indent="-100965">
              <a:spcBef>
                <a:spcPts val="400"/>
              </a:spcBef>
              <a:buFont typeface="Verdana"/>
              <a:buChar char="−"/>
              <a:tabLst>
                <a:tab pos="426084" algn="l"/>
              </a:tabLst>
            </a:pPr>
            <a:r>
              <a:rPr lang="en-US" sz="1800" spc="5" dirty="0">
                <a:latin typeface="Arial"/>
                <a:cs typeface="Arial"/>
              </a:rPr>
              <a:t>Only the driver </a:t>
            </a:r>
            <a:r>
              <a:rPr lang="en-US" sz="1800" spc="10" dirty="0">
                <a:latin typeface="Arial"/>
                <a:cs typeface="Arial"/>
              </a:rPr>
              <a:t>can </a:t>
            </a:r>
            <a:r>
              <a:rPr lang="en-US" sz="1800" spc="5" dirty="0">
                <a:latin typeface="Arial"/>
                <a:cs typeface="Arial"/>
              </a:rPr>
              <a:t>read the accumulators</a:t>
            </a:r>
            <a:r>
              <a:rPr lang="en-US" sz="1800" spc="35" dirty="0">
                <a:latin typeface="Arial"/>
                <a:cs typeface="Arial"/>
              </a:rPr>
              <a:t> </a:t>
            </a:r>
            <a:r>
              <a:rPr lang="en-US" sz="1800" spc="5" dirty="0">
                <a:latin typeface="Arial"/>
                <a:cs typeface="Arial"/>
              </a:rPr>
              <a:t>value</a:t>
            </a:r>
            <a:endParaRPr lang="en-US" sz="1800" dirty="0">
              <a:latin typeface="Arial"/>
              <a:cs typeface="Arial"/>
            </a:endParaRPr>
          </a:p>
          <a:p>
            <a:pPr marL="425450" lvl="2" indent="-100965">
              <a:spcBef>
                <a:spcPts val="384"/>
              </a:spcBef>
              <a:buFont typeface="Verdana"/>
              <a:buChar char="−"/>
              <a:tabLst>
                <a:tab pos="426084" algn="l"/>
              </a:tabLst>
            </a:pPr>
            <a:r>
              <a:rPr lang="en-US" sz="1800" spc="5" dirty="0">
                <a:latin typeface="Arial"/>
                <a:cs typeface="Arial"/>
              </a:rPr>
              <a:t>Numeric types </a:t>
            </a:r>
            <a:r>
              <a:rPr lang="en-US" sz="1800" spc="10" dirty="0">
                <a:latin typeface="Arial"/>
                <a:cs typeface="Arial"/>
              </a:rPr>
              <a:t>accumulators. </a:t>
            </a:r>
            <a:r>
              <a:rPr lang="en-US" sz="1800" spc="5" dirty="0">
                <a:latin typeface="Arial"/>
                <a:cs typeface="Arial"/>
              </a:rPr>
              <a:t>Extend for </a:t>
            </a:r>
            <a:r>
              <a:rPr lang="en-US" sz="1800" spc="10" dirty="0">
                <a:latin typeface="Arial"/>
                <a:cs typeface="Arial"/>
              </a:rPr>
              <a:t>new</a:t>
            </a:r>
            <a:r>
              <a:rPr lang="en-US" sz="1800" spc="65" dirty="0">
                <a:latin typeface="Arial"/>
                <a:cs typeface="Arial"/>
              </a:rPr>
              <a:t> </a:t>
            </a:r>
            <a:r>
              <a:rPr lang="en-US" sz="1800" spc="5" dirty="0">
                <a:latin typeface="Arial"/>
                <a:cs typeface="Arial"/>
              </a:rPr>
              <a:t>types</a:t>
            </a:r>
            <a:r>
              <a:rPr lang="en-US" sz="1800" spc="5" dirty="0" smtClean="0">
                <a:latin typeface="Arial"/>
                <a:cs typeface="Arial"/>
              </a:rPr>
              <a:t>.</a:t>
            </a:r>
          </a:p>
          <a:p>
            <a:pPr marL="324485" lvl="2" indent="0">
              <a:spcBef>
                <a:spcPts val="384"/>
              </a:spcBef>
              <a:buNone/>
              <a:tabLst>
                <a:tab pos="426084" algn="l"/>
              </a:tabLst>
            </a:pPr>
            <a:r>
              <a:rPr lang="en-US" sz="1400" i="1" spc="-25" dirty="0">
                <a:latin typeface="Arial"/>
                <a:cs typeface="Arial"/>
              </a:rPr>
              <a:t>As an example, you can use accumulator variables to implement counters  or sums, as in MapReduce.</a:t>
            </a:r>
          </a:p>
          <a:p>
            <a:endParaRPr lang="fr-FR" sz="1800" dirty="0"/>
          </a:p>
        </p:txBody>
      </p:sp>
      <p:graphicFrame>
        <p:nvGraphicFramePr>
          <p:cNvPr id="4" name="object 6"/>
          <p:cNvGraphicFramePr>
            <a:graphicFrameLocks noGrp="1"/>
          </p:cNvGraphicFramePr>
          <p:nvPr>
            <p:extLst>
              <p:ext uri="{D42A27DB-BD31-4B8C-83A1-F6EECF244321}">
                <p14:modId xmlns:p14="http://schemas.microsoft.com/office/powerpoint/2010/main" val="812633026"/>
              </p:ext>
            </p:extLst>
          </p:nvPr>
        </p:nvGraphicFramePr>
        <p:xfrm>
          <a:off x="395536" y="5589240"/>
          <a:ext cx="8496944" cy="799719"/>
        </p:xfrm>
        <a:graphic>
          <a:graphicData uri="http://schemas.openxmlformats.org/drawingml/2006/table">
            <a:tbl>
              <a:tblPr firstRow="1" bandRow="1">
                <a:tableStyleId>{2D5ABB26-0587-4C30-8999-92F81FD0307C}</a:tableStyleId>
              </a:tblPr>
              <a:tblGrid>
                <a:gridCol w="2614607"/>
                <a:gridCol w="2614607"/>
                <a:gridCol w="3267730"/>
              </a:tblGrid>
              <a:tr h="558165">
                <a:tc>
                  <a:txBody>
                    <a:bodyPr/>
                    <a:lstStyle/>
                    <a:p>
                      <a:pPr marL="58419">
                        <a:lnSpc>
                          <a:spcPct val="100000"/>
                        </a:lnSpc>
                        <a:spcBef>
                          <a:spcPts val="225"/>
                        </a:spcBef>
                      </a:pPr>
                      <a:r>
                        <a:rPr sz="1000" b="1" spc="5" dirty="0">
                          <a:latin typeface="Arial"/>
                          <a:cs typeface="Arial"/>
                        </a:rPr>
                        <a:t>Scala: key-value</a:t>
                      </a:r>
                      <a:r>
                        <a:rPr sz="1000" b="1" spc="-30" dirty="0">
                          <a:latin typeface="Arial"/>
                          <a:cs typeface="Arial"/>
                        </a:rPr>
                        <a:t> </a:t>
                      </a:r>
                      <a:r>
                        <a:rPr sz="1000" b="1" dirty="0">
                          <a:latin typeface="Arial"/>
                          <a:cs typeface="Arial"/>
                        </a:rPr>
                        <a:t>pairs</a:t>
                      </a:r>
                      <a:endParaRPr sz="1000" dirty="0">
                        <a:latin typeface="Arial"/>
                        <a:cs typeface="Arial"/>
                      </a:endParaRPr>
                    </a:p>
                    <a:p>
                      <a:pPr>
                        <a:lnSpc>
                          <a:spcPct val="100000"/>
                        </a:lnSpc>
                        <a:spcBef>
                          <a:spcPts val="30"/>
                        </a:spcBef>
                      </a:pPr>
                      <a:endParaRPr sz="1000" dirty="0">
                        <a:latin typeface="Times New Roman"/>
                        <a:cs typeface="Times New Roman"/>
                      </a:endParaRPr>
                    </a:p>
                    <a:p>
                      <a:pPr marL="58419" marR="189865">
                        <a:lnSpc>
                          <a:spcPct val="101600"/>
                        </a:lnSpc>
                        <a:spcBef>
                          <a:spcPts val="5"/>
                        </a:spcBef>
                      </a:pPr>
                      <a:r>
                        <a:rPr sz="1000" b="1" spc="10" dirty="0">
                          <a:latin typeface="Courier New"/>
                          <a:cs typeface="Courier New"/>
                        </a:rPr>
                        <a:t>val </a:t>
                      </a:r>
                      <a:r>
                        <a:rPr sz="1000" b="1" spc="5" dirty="0">
                          <a:latin typeface="Courier New"/>
                          <a:cs typeface="Courier New"/>
                        </a:rPr>
                        <a:t>pair = </a:t>
                      </a:r>
                      <a:r>
                        <a:rPr sz="1000" b="1" spc="10" dirty="0">
                          <a:latin typeface="Courier New"/>
                          <a:cs typeface="Courier New"/>
                        </a:rPr>
                        <a:t>('a', 'b')  </a:t>
                      </a:r>
                      <a:r>
                        <a:rPr sz="1000" b="1" spc="5" dirty="0">
                          <a:latin typeface="Courier New"/>
                          <a:cs typeface="Courier New"/>
                        </a:rPr>
                        <a:t>pair._1 </a:t>
                      </a:r>
                      <a:r>
                        <a:rPr sz="1000" b="1" spc="10" dirty="0">
                          <a:latin typeface="Courier New"/>
                          <a:cs typeface="Courier New"/>
                        </a:rPr>
                        <a:t>// </a:t>
                      </a:r>
                      <a:r>
                        <a:rPr sz="1000" b="1" spc="5" dirty="0">
                          <a:latin typeface="Courier New"/>
                          <a:cs typeface="Courier New"/>
                        </a:rPr>
                        <a:t>will return 'a'  pair._2 </a:t>
                      </a:r>
                      <a:r>
                        <a:rPr sz="1000" b="1" spc="10" dirty="0">
                          <a:latin typeface="Courier New"/>
                          <a:cs typeface="Courier New"/>
                        </a:rPr>
                        <a:t>// </a:t>
                      </a:r>
                      <a:r>
                        <a:rPr sz="1000" b="1" spc="5" dirty="0">
                          <a:latin typeface="Courier New"/>
                          <a:cs typeface="Courier New"/>
                        </a:rPr>
                        <a:t>will return</a:t>
                      </a:r>
                      <a:r>
                        <a:rPr sz="1000" b="1" spc="-10" dirty="0">
                          <a:latin typeface="Courier New"/>
                          <a:cs typeface="Courier New"/>
                        </a:rPr>
                        <a:t> </a:t>
                      </a:r>
                      <a:r>
                        <a:rPr sz="1000" b="1" spc="5" dirty="0">
                          <a:latin typeface="Courier New"/>
                          <a:cs typeface="Courier New"/>
                        </a:rPr>
                        <a:t>'b'</a:t>
                      </a:r>
                      <a:endParaRPr sz="1000" dirty="0">
                        <a:latin typeface="Courier New"/>
                        <a:cs typeface="Courier New"/>
                      </a:endParaRPr>
                    </a:p>
                  </a:txBody>
                  <a:tcPr marL="0" marR="0" marT="28575"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FFF5CC"/>
                    </a:solidFill>
                  </a:tcPr>
                </a:tc>
                <a:tc>
                  <a:txBody>
                    <a:bodyPr/>
                    <a:lstStyle/>
                    <a:p>
                      <a:pPr marL="59055">
                        <a:lnSpc>
                          <a:spcPct val="100000"/>
                        </a:lnSpc>
                        <a:spcBef>
                          <a:spcPts val="225"/>
                        </a:spcBef>
                      </a:pPr>
                      <a:r>
                        <a:rPr sz="1000" b="1" spc="5" dirty="0">
                          <a:latin typeface="Arial"/>
                          <a:cs typeface="Arial"/>
                        </a:rPr>
                        <a:t>Python: </a:t>
                      </a:r>
                      <a:r>
                        <a:rPr sz="1000" b="1" dirty="0">
                          <a:latin typeface="Arial"/>
                          <a:cs typeface="Arial"/>
                        </a:rPr>
                        <a:t>key-value pairs</a:t>
                      </a:r>
                      <a:endParaRPr sz="1000" dirty="0">
                        <a:latin typeface="Arial"/>
                        <a:cs typeface="Arial"/>
                      </a:endParaRPr>
                    </a:p>
                    <a:p>
                      <a:pPr>
                        <a:lnSpc>
                          <a:spcPct val="100000"/>
                        </a:lnSpc>
                        <a:spcBef>
                          <a:spcPts val="30"/>
                        </a:spcBef>
                      </a:pPr>
                      <a:endParaRPr sz="1000" dirty="0">
                        <a:latin typeface="Times New Roman"/>
                        <a:cs typeface="Times New Roman"/>
                      </a:endParaRPr>
                    </a:p>
                    <a:p>
                      <a:pPr marL="59055" marR="241300">
                        <a:lnSpc>
                          <a:spcPct val="101600"/>
                        </a:lnSpc>
                        <a:spcBef>
                          <a:spcPts val="5"/>
                        </a:spcBef>
                      </a:pPr>
                      <a:r>
                        <a:rPr sz="1000" b="1" spc="5" dirty="0">
                          <a:latin typeface="Courier New"/>
                          <a:cs typeface="Courier New"/>
                        </a:rPr>
                        <a:t>pair = ('a', 'b')  pair[0] # will return 'a'  pair[1] # will return</a:t>
                      </a:r>
                      <a:r>
                        <a:rPr sz="1000" b="1" spc="-20" dirty="0">
                          <a:latin typeface="Courier New"/>
                          <a:cs typeface="Courier New"/>
                        </a:rPr>
                        <a:t> </a:t>
                      </a:r>
                      <a:r>
                        <a:rPr sz="1000" b="1" spc="5" dirty="0">
                          <a:latin typeface="Courier New"/>
                          <a:cs typeface="Courier New"/>
                        </a:rPr>
                        <a:t>'b'</a:t>
                      </a:r>
                      <a:endParaRPr sz="1000" dirty="0">
                        <a:latin typeface="Courier New"/>
                        <a:cs typeface="Courier New"/>
                      </a:endParaRPr>
                    </a:p>
                  </a:txBody>
                  <a:tcPr marL="0" marR="0" marT="28575"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FFF5CC"/>
                    </a:solidFill>
                  </a:tcPr>
                </a:tc>
                <a:tc>
                  <a:txBody>
                    <a:bodyPr/>
                    <a:lstStyle/>
                    <a:p>
                      <a:pPr marL="59690">
                        <a:lnSpc>
                          <a:spcPct val="100000"/>
                        </a:lnSpc>
                        <a:spcBef>
                          <a:spcPts val="225"/>
                        </a:spcBef>
                      </a:pPr>
                      <a:r>
                        <a:rPr sz="1000" b="1" spc="5" dirty="0">
                          <a:latin typeface="Arial"/>
                          <a:cs typeface="Arial"/>
                        </a:rPr>
                        <a:t>Java: key-value</a:t>
                      </a:r>
                      <a:r>
                        <a:rPr sz="1000" b="1" spc="-30" dirty="0">
                          <a:latin typeface="Arial"/>
                          <a:cs typeface="Arial"/>
                        </a:rPr>
                        <a:t> </a:t>
                      </a:r>
                      <a:r>
                        <a:rPr sz="1000" b="1" dirty="0">
                          <a:latin typeface="Arial"/>
                          <a:cs typeface="Arial"/>
                        </a:rPr>
                        <a:t>pairs</a:t>
                      </a:r>
                      <a:endParaRPr sz="1000" dirty="0">
                        <a:latin typeface="Arial"/>
                        <a:cs typeface="Arial"/>
                      </a:endParaRPr>
                    </a:p>
                    <a:p>
                      <a:pPr>
                        <a:lnSpc>
                          <a:spcPct val="100000"/>
                        </a:lnSpc>
                        <a:spcBef>
                          <a:spcPts val="30"/>
                        </a:spcBef>
                      </a:pPr>
                      <a:endParaRPr sz="1000" dirty="0">
                        <a:latin typeface="Times New Roman"/>
                        <a:cs typeface="Times New Roman"/>
                      </a:endParaRPr>
                    </a:p>
                    <a:p>
                      <a:pPr marL="59690" marR="127000">
                        <a:lnSpc>
                          <a:spcPct val="101600"/>
                        </a:lnSpc>
                        <a:spcBef>
                          <a:spcPts val="5"/>
                        </a:spcBef>
                      </a:pPr>
                      <a:r>
                        <a:rPr sz="1000" b="1" spc="10" dirty="0">
                          <a:latin typeface="Courier New"/>
                          <a:cs typeface="Courier New"/>
                        </a:rPr>
                        <a:t>Tuple2 </a:t>
                      </a:r>
                      <a:r>
                        <a:rPr sz="1000" b="1" spc="5" dirty="0">
                          <a:latin typeface="Courier New"/>
                          <a:cs typeface="Courier New"/>
                        </a:rPr>
                        <a:t>pair = new Tuple2('a', 'b');  pair._1 </a:t>
                      </a:r>
                      <a:r>
                        <a:rPr sz="1000" b="1" spc="10" dirty="0">
                          <a:latin typeface="Courier New"/>
                          <a:cs typeface="Courier New"/>
                        </a:rPr>
                        <a:t>// </a:t>
                      </a:r>
                      <a:r>
                        <a:rPr sz="1000" b="1" spc="5" dirty="0">
                          <a:latin typeface="Courier New"/>
                          <a:cs typeface="Courier New"/>
                        </a:rPr>
                        <a:t>will return</a:t>
                      </a:r>
                      <a:r>
                        <a:rPr sz="1000" b="1" dirty="0">
                          <a:latin typeface="Courier New"/>
                          <a:cs typeface="Courier New"/>
                        </a:rPr>
                        <a:t> </a:t>
                      </a:r>
                      <a:r>
                        <a:rPr sz="1000" b="1" spc="5" dirty="0">
                          <a:latin typeface="Courier New"/>
                          <a:cs typeface="Courier New"/>
                        </a:rPr>
                        <a:t>'a'</a:t>
                      </a:r>
                      <a:endParaRPr sz="1000" dirty="0">
                        <a:latin typeface="Courier New"/>
                        <a:cs typeface="Courier New"/>
                      </a:endParaRPr>
                    </a:p>
                    <a:p>
                      <a:pPr marL="59690">
                        <a:lnSpc>
                          <a:spcPct val="100000"/>
                        </a:lnSpc>
                        <a:spcBef>
                          <a:spcPts val="10"/>
                        </a:spcBef>
                      </a:pPr>
                      <a:r>
                        <a:rPr sz="1000" b="1" spc="5" dirty="0">
                          <a:latin typeface="Courier New"/>
                          <a:cs typeface="Courier New"/>
                        </a:rPr>
                        <a:t>pair._2 </a:t>
                      </a:r>
                      <a:r>
                        <a:rPr sz="1000" b="1" spc="10" dirty="0">
                          <a:latin typeface="Courier New"/>
                          <a:cs typeface="Courier New"/>
                        </a:rPr>
                        <a:t>// </a:t>
                      </a:r>
                      <a:r>
                        <a:rPr sz="1000" b="1" spc="5" dirty="0">
                          <a:latin typeface="Courier New"/>
                          <a:cs typeface="Courier New"/>
                        </a:rPr>
                        <a:t>will return</a:t>
                      </a:r>
                      <a:r>
                        <a:rPr sz="1000" b="1" spc="-15" dirty="0">
                          <a:latin typeface="Courier New"/>
                          <a:cs typeface="Courier New"/>
                        </a:rPr>
                        <a:t> </a:t>
                      </a:r>
                      <a:r>
                        <a:rPr sz="1000" b="1" spc="5" dirty="0">
                          <a:latin typeface="Courier New"/>
                          <a:cs typeface="Courier New"/>
                        </a:rPr>
                        <a:t>'b'</a:t>
                      </a:r>
                      <a:endParaRPr sz="1000" dirty="0">
                        <a:latin typeface="Courier New"/>
                        <a:cs typeface="Courier New"/>
                      </a:endParaRPr>
                    </a:p>
                  </a:txBody>
                  <a:tcPr marL="0" marR="0" marT="28575"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FFF5CC"/>
                    </a:solidFill>
                  </a:tcPr>
                </a:tc>
              </a:tr>
            </a:tbl>
          </a:graphicData>
        </a:graphic>
      </p:graphicFrame>
    </p:spTree>
    <p:extLst>
      <p:ext uri="{BB962C8B-B14F-4D97-AF65-F5344CB8AC3E}">
        <p14:creationId xmlns:p14="http://schemas.microsoft.com/office/powerpoint/2010/main" val="38815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Programming</a:t>
            </a:r>
            <a:r>
              <a:rPr lang="fr-FR" spc="-10" dirty="0">
                <a:latin typeface="Arial"/>
                <a:cs typeface="Arial"/>
              </a:rPr>
              <a:t> </a:t>
            </a:r>
            <a:r>
              <a:rPr lang="fr-FR" spc="5" dirty="0" err="1">
                <a:latin typeface="Arial"/>
                <a:cs typeface="Arial"/>
              </a:rPr>
              <a:t>with</a:t>
            </a:r>
            <a:r>
              <a:rPr lang="fr-FR" spc="5" dirty="0">
                <a:latin typeface="Arial"/>
                <a:cs typeface="Arial"/>
              </a:rPr>
              <a:t> </a:t>
            </a:r>
            <a:r>
              <a:rPr lang="fr-FR" spc="-10" dirty="0">
                <a:latin typeface="Arial"/>
                <a:cs typeface="Arial"/>
              </a:rPr>
              <a:t>key-value</a:t>
            </a:r>
            <a:r>
              <a:rPr lang="fr-FR" spc="-15" dirty="0">
                <a:latin typeface="Arial"/>
                <a:cs typeface="Arial"/>
              </a:rPr>
              <a:t> </a:t>
            </a:r>
            <a:r>
              <a:rPr lang="fr-FR" spc="-5" dirty="0" smtClean="0">
                <a:latin typeface="Arial"/>
                <a:cs typeface="Arial"/>
              </a:rPr>
              <a:t>pairs</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a:latin typeface="Arial"/>
                <a:cs typeface="Arial"/>
              </a:rPr>
              <a:t>There are special </a:t>
            </a:r>
            <a:r>
              <a:rPr lang="en-US" sz="1800" dirty="0">
                <a:latin typeface="Arial"/>
                <a:cs typeface="Arial"/>
              </a:rPr>
              <a:t>operations available </a:t>
            </a:r>
            <a:r>
              <a:rPr lang="en-US" sz="1800" spc="5" dirty="0">
                <a:latin typeface="Arial"/>
                <a:cs typeface="Arial"/>
              </a:rPr>
              <a:t>on </a:t>
            </a:r>
            <a:r>
              <a:rPr lang="en-US" sz="1800" spc="10" dirty="0">
                <a:latin typeface="Arial"/>
                <a:cs typeface="Arial"/>
              </a:rPr>
              <a:t>RDDs </a:t>
            </a:r>
            <a:r>
              <a:rPr lang="en-US" sz="1800" spc="5" dirty="0">
                <a:latin typeface="Arial"/>
                <a:cs typeface="Arial"/>
              </a:rPr>
              <a:t>of key-value</a:t>
            </a:r>
            <a:r>
              <a:rPr lang="en-US" sz="1800" spc="-145" dirty="0">
                <a:latin typeface="Arial"/>
                <a:cs typeface="Arial"/>
              </a:rPr>
              <a:t> </a:t>
            </a:r>
            <a:r>
              <a:rPr lang="en-US" sz="1800" spc="5" dirty="0">
                <a:latin typeface="Arial"/>
                <a:cs typeface="Arial"/>
              </a:rPr>
              <a:t>pairs</a:t>
            </a:r>
            <a:endParaRPr lang="en-US" sz="1800" dirty="0">
              <a:latin typeface="Arial"/>
              <a:cs typeface="Arial"/>
            </a:endParaRPr>
          </a:p>
          <a:p>
            <a:pPr marL="299085" lvl="1" indent="-100965">
              <a:spcBef>
                <a:spcPts val="409"/>
              </a:spcBef>
              <a:buSzPct val="78260"/>
              <a:buFont typeface="Wingdings"/>
              <a:buChar char=""/>
              <a:tabLst>
                <a:tab pos="299720" algn="l"/>
              </a:tabLst>
            </a:pPr>
            <a:r>
              <a:rPr lang="en-US" sz="1800" spc="-10" dirty="0">
                <a:latin typeface="Arial"/>
                <a:cs typeface="Arial"/>
              </a:rPr>
              <a:t>Grouping </a:t>
            </a:r>
            <a:r>
              <a:rPr lang="en-US" sz="1800" spc="-5" dirty="0">
                <a:latin typeface="Arial"/>
                <a:cs typeface="Arial"/>
              </a:rPr>
              <a:t>or </a:t>
            </a:r>
            <a:r>
              <a:rPr lang="en-US" sz="1800" spc="-10" dirty="0">
                <a:latin typeface="Arial"/>
                <a:cs typeface="Arial"/>
              </a:rPr>
              <a:t>aggregating elements by </a:t>
            </a:r>
            <a:r>
              <a:rPr lang="en-US" sz="1800" spc="-5" dirty="0">
                <a:latin typeface="Arial"/>
                <a:cs typeface="Arial"/>
              </a:rPr>
              <a:t>a</a:t>
            </a:r>
            <a:r>
              <a:rPr lang="en-US" sz="1800" spc="90" dirty="0">
                <a:latin typeface="Arial"/>
                <a:cs typeface="Arial"/>
              </a:rPr>
              <a:t> </a:t>
            </a:r>
            <a:r>
              <a:rPr lang="en-US" sz="1800" spc="-10" dirty="0">
                <a:latin typeface="Arial"/>
                <a:cs typeface="Arial"/>
              </a:rPr>
              <a:t>key</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Tuple2 </a:t>
            </a:r>
            <a:r>
              <a:rPr lang="en-US" sz="1800" spc="5" dirty="0">
                <a:latin typeface="Arial"/>
                <a:cs typeface="Arial"/>
              </a:rPr>
              <a:t>objects created by </a:t>
            </a:r>
            <a:r>
              <a:rPr lang="en-US" sz="1800" dirty="0">
                <a:latin typeface="Arial"/>
                <a:cs typeface="Arial"/>
              </a:rPr>
              <a:t>writing </a:t>
            </a:r>
            <a:r>
              <a:rPr lang="en-US" sz="1800" spc="5" dirty="0">
                <a:latin typeface="Arial"/>
                <a:cs typeface="Arial"/>
              </a:rPr>
              <a:t>(a,</a:t>
            </a:r>
            <a:r>
              <a:rPr lang="en-US" sz="1800" spc="-145" dirty="0">
                <a:latin typeface="Arial"/>
                <a:cs typeface="Arial"/>
              </a:rPr>
              <a:t> </a:t>
            </a:r>
            <a:r>
              <a:rPr lang="en-US" sz="1800" dirty="0">
                <a:latin typeface="Arial"/>
                <a:cs typeface="Arial"/>
              </a:rPr>
              <a:t>b)</a:t>
            </a:r>
          </a:p>
          <a:p>
            <a:pPr marL="299085" lvl="1" indent="-100965">
              <a:spcBef>
                <a:spcPts val="405"/>
              </a:spcBef>
              <a:buSzPct val="78260"/>
              <a:buFont typeface="Wingdings"/>
              <a:buChar char=""/>
              <a:tabLst>
                <a:tab pos="299720" algn="l"/>
              </a:tabLst>
            </a:pPr>
            <a:r>
              <a:rPr lang="en-US" sz="1800" spc="-10" dirty="0">
                <a:latin typeface="Arial"/>
                <a:cs typeface="Arial"/>
              </a:rPr>
              <a:t>Must import</a:t>
            </a:r>
            <a:r>
              <a:rPr lang="en-US" sz="1800" spc="30" dirty="0">
                <a:latin typeface="Arial"/>
                <a:cs typeface="Arial"/>
              </a:rPr>
              <a:t> </a:t>
            </a:r>
            <a:r>
              <a:rPr lang="en-US" sz="1800" b="1" spc="-10" dirty="0" err="1">
                <a:latin typeface="Arial"/>
                <a:cs typeface="Arial"/>
              </a:rPr>
              <a:t>org.apache.spark.SparkContext</a:t>
            </a:r>
            <a:r>
              <a:rPr lang="en-US" sz="1800" b="1" spc="-10" dirty="0">
                <a:latin typeface="Arial"/>
                <a:cs typeface="Arial"/>
              </a:rPr>
              <a:t>._</a:t>
            </a:r>
            <a:endParaRPr lang="en-US" sz="1800" b="1" dirty="0">
              <a:latin typeface="Arial"/>
              <a:cs typeface="Arial"/>
            </a:endParaRPr>
          </a:p>
          <a:p>
            <a:pPr marL="163195" indent="-139700">
              <a:spcBef>
                <a:spcPts val="475"/>
              </a:spcBef>
              <a:tabLst>
                <a:tab pos="163830" algn="l"/>
              </a:tabLst>
            </a:pPr>
            <a:r>
              <a:rPr lang="en-US" sz="1800" b="1" spc="5" dirty="0" err="1">
                <a:latin typeface="Arial"/>
                <a:cs typeface="Arial"/>
              </a:rPr>
              <a:t>PairRDDFunctions</a:t>
            </a:r>
            <a:r>
              <a:rPr lang="en-US" sz="1800" spc="5" dirty="0">
                <a:latin typeface="Arial"/>
                <a:cs typeface="Arial"/>
              </a:rPr>
              <a:t> contains key-value pair</a:t>
            </a:r>
            <a:r>
              <a:rPr lang="en-US" sz="1800" spc="-160" dirty="0">
                <a:latin typeface="Arial"/>
                <a:cs typeface="Arial"/>
              </a:rPr>
              <a:t> </a:t>
            </a:r>
            <a:r>
              <a:rPr lang="en-US" sz="1800" spc="5" dirty="0">
                <a:latin typeface="Arial"/>
                <a:cs typeface="Arial"/>
              </a:rPr>
              <a:t>operations</a:t>
            </a:r>
            <a:endParaRPr lang="en-US" sz="1800" dirty="0">
              <a:latin typeface="Arial"/>
              <a:cs typeface="Arial"/>
            </a:endParaRPr>
          </a:p>
          <a:p>
            <a:pPr marL="299085" lvl="1" indent="-100965">
              <a:spcBef>
                <a:spcPts val="409"/>
              </a:spcBef>
              <a:buSzPct val="78260"/>
              <a:buFont typeface="Wingdings"/>
              <a:buChar char=""/>
              <a:tabLst>
                <a:tab pos="299720" algn="l"/>
              </a:tabLst>
            </a:pPr>
            <a:r>
              <a:rPr lang="en-US" sz="1800" spc="-10" dirty="0" err="1">
                <a:latin typeface="Arial"/>
                <a:cs typeface="Arial"/>
              </a:rPr>
              <a:t>reduceByKey</a:t>
            </a:r>
            <a:r>
              <a:rPr lang="en-US" sz="1800" spc="-10" dirty="0">
                <a:latin typeface="Arial"/>
                <a:cs typeface="Arial"/>
              </a:rPr>
              <a:t>((a, b) </a:t>
            </a:r>
            <a:r>
              <a:rPr lang="en-US" sz="1800" spc="-5" dirty="0">
                <a:latin typeface="Arial"/>
                <a:cs typeface="Arial"/>
              </a:rPr>
              <a:t>=&gt; a +</a:t>
            </a:r>
            <a:r>
              <a:rPr lang="en-US" sz="1800" spc="65" dirty="0">
                <a:latin typeface="Arial"/>
                <a:cs typeface="Arial"/>
              </a:rPr>
              <a:t> </a:t>
            </a:r>
            <a:r>
              <a:rPr lang="en-US" sz="1800" spc="-10" dirty="0">
                <a:latin typeface="Arial"/>
                <a:cs typeface="Arial"/>
              </a:rPr>
              <a:t>b)</a:t>
            </a:r>
            <a:endParaRPr lang="en-US" sz="1800" dirty="0">
              <a:latin typeface="Arial"/>
              <a:cs typeface="Arial"/>
            </a:endParaRPr>
          </a:p>
          <a:p>
            <a:pPr marL="163195" marR="5080" indent="-139700">
              <a:lnSpc>
                <a:spcPct val="101299"/>
              </a:lnSpc>
              <a:spcBef>
                <a:spcPts val="455"/>
              </a:spcBef>
              <a:tabLst>
                <a:tab pos="163830" algn="l"/>
              </a:tabLst>
            </a:pPr>
            <a:r>
              <a:rPr lang="en-US" sz="1800" spc="5" dirty="0">
                <a:latin typeface="Arial"/>
                <a:cs typeface="Arial"/>
              </a:rPr>
              <a:t>Custom objects as </a:t>
            </a:r>
            <a:r>
              <a:rPr lang="en-US" sz="1800" spc="10" dirty="0">
                <a:latin typeface="Arial"/>
                <a:cs typeface="Arial"/>
              </a:rPr>
              <a:t>key </a:t>
            </a:r>
            <a:r>
              <a:rPr lang="en-US" sz="1800" spc="5" dirty="0">
                <a:latin typeface="Arial"/>
                <a:cs typeface="Arial"/>
              </a:rPr>
              <a:t>in key-value pair requires </a:t>
            </a:r>
            <a:r>
              <a:rPr lang="en-US" sz="1800" spc="10" dirty="0">
                <a:latin typeface="Arial"/>
                <a:cs typeface="Arial"/>
              </a:rPr>
              <a:t>a </a:t>
            </a:r>
            <a:r>
              <a:rPr lang="en-US" sz="1800" spc="5" dirty="0">
                <a:latin typeface="Arial"/>
                <a:cs typeface="Arial"/>
              </a:rPr>
              <a:t>custom</a:t>
            </a:r>
            <a:r>
              <a:rPr lang="en-US" sz="1800" spc="-210" dirty="0">
                <a:latin typeface="Arial"/>
                <a:cs typeface="Arial"/>
              </a:rPr>
              <a:t> </a:t>
            </a:r>
            <a:r>
              <a:rPr lang="en-US" sz="1800" spc="5" dirty="0">
                <a:latin typeface="Arial"/>
                <a:cs typeface="Arial"/>
              </a:rPr>
              <a:t>equals()  method </a:t>
            </a:r>
            <a:r>
              <a:rPr lang="en-US" sz="1800" dirty="0">
                <a:latin typeface="Arial"/>
                <a:cs typeface="Arial"/>
              </a:rPr>
              <a:t>with </a:t>
            </a:r>
            <a:r>
              <a:rPr lang="en-US" sz="1800" spc="10" dirty="0">
                <a:latin typeface="Arial"/>
                <a:cs typeface="Arial"/>
              </a:rPr>
              <a:t>a matching </a:t>
            </a:r>
            <a:r>
              <a:rPr lang="en-US" sz="1800" dirty="0" err="1">
                <a:latin typeface="Arial"/>
                <a:cs typeface="Arial"/>
              </a:rPr>
              <a:t>hashCode</a:t>
            </a:r>
            <a:r>
              <a:rPr lang="en-US" sz="1800" dirty="0">
                <a:latin typeface="Arial"/>
                <a:cs typeface="Arial"/>
              </a:rPr>
              <a:t>()</a:t>
            </a:r>
            <a:r>
              <a:rPr lang="en-US" sz="1800" spc="-125" dirty="0">
                <a:latin typeface="Arial"/>
                <a:cs typeface="Arial"/>
              </a:rPr>
              <a:t> </a:t>
            </a:r>
            <a:r>
              <a:rPr lang="en-US" sz="1800" spc="5" dirty="0">
                <a:latin typeface="Arial"/>
                <a:cs typeface="Arial"/>
              </a:rPr>
              <a:t>method.</a:t>
            </a:r>
            <a:endParaRPr lang="en-US" sz="1800" dirty="0">
              <a:latin typeface="Arial"/>
              <a:cs typeface="Arial"/>
            </a:endParaRPr>
          </a:p>
          <a:p>
            <a:pPr marL="163195" indent="-139700">
              <a:spcBef>
                <a:spcPts val="484"/>
              </a:spcBef>
              <a:tabLst>
                <a:tab pos="163830" algn="l"/>
              </a:tabLst>
            </a:pPr>
            <a:r>
              <a:rPr lang="en-US" sz="1800" spc="5" dirty="0">
                <a:latin typeface="Arial"/>
                <a:cs typeface="Arial"/>
              </a:rPr>
              <a:t>Example:</a:t>
            </a:r>
            <a:endParaRPr lang="en-US" sz="1800" dirty="0">
              <a:latin typeface="Arial"/>
              <a:cs typeface="Arial"/>
            </a:endParaRPr>
          </a:p>
          <a:p>
            <a:endParaRPr lang="fr-FR" sz="1800" dirty="0"/>
          </a:p>
        </p:txBody>
      </p:sp>
      <p:sp>
        <p:nvSpPr>
          <p:cNvPr id="4" name="object 6"/>
          <p:cNvSpPr txBox="1"/>
          <p:nvPr/>
        </p:nvSpPr>
        <p:spPr>
          <a:xfrm>
            <a:off x="1557408" y="4628448"/>
            <a:ext cx="5966919" cy="777136"/>
          </a:xfrm>
          <a:prstGeom prst="rect">
            <a:avLst/>
          </a:prstGeom>
          <a:solidFill>
            <a:srgbClr val="FFF5CC"/>
          </a:solidFill>
          <a:ln w="5741">
            <a:solidFill>
              <a:srgbClr val="000000"/>
            </a:solidFill>
          </a:ln>
        </p:spPr>
        <p:txBody>
          <a:bodyPr vert="horz" wrap="square" lIns="0" tIns="33020" rIns="0" bIns="0" rtlCol="0">
            <a:spAutoFit/>
          </a:bodyPr>
          <a:lstStyle/>
          <a:p>
            <a:pPr marL="264160">
              <a:lnSpc>
                <a:spcPct val="100000"/>
              </a:lnSpc>
              <a:spcBef>
                <a:spcPts val="260"/>
              </a:spcBef>
            </a:pPr>
            <a:r>
              <a:rPr sz="1500" dirty="0">
                <a:latin typeface="Tahoma"/>
                <a:cs typeface="Tahoma"/>
              </a:rPr>
              <a:t>val </a:t>
            </a:r>
            <a:r>
              <a:rPr sz="1500" spc="5" dirty="0">
                <a:latin typeface="Tahoma"/>
                <a:cs typeface="Tahoma"/>
              </a:rPr>
              <a:t>textFile </a:t>
            </a:r>
            <a:r>
              <a:rPr sz="1500" spc="20" dirty="0">
                <a:latin typeface="Tahoma"/>
                <a:cs typeface="Tahoma"/>
              </a:rPr>
              <a:t>=</a:t>
            </a:r>
            <a:r>
              <a:rPr sz="1500" spc="50" dirty="0">
                <a:latin typeface="Tahoma"/>
                <a:cs typeface="Tahoma"/>
              </a:rPr>
              <a:t> </a:t>
            </a:r>
            <a:r>
              <a:rPr sz="1500" spc="10" dirty="0">
                <a:latin typeface="Tahoma"/>
                <a:cs typeface="Tahoma"/>
              </a:rPr>
              <a:t>sc.textFile("…")</a:t>
            </a:r>
            <a:endParaRPr sz="1500" dirty="0">
              <a:latin typeface="Tahoma"/>
              <a:cs typeface="Tahoma"/>
            </a:endParaRPr>
          </a:p>
          <a:p>
            <a:pPr marL="264160">
              <a:lnSpc>
                <a:spcPct val="100000"/>
              </a:lnSpc>
              <a:spcBef>
                <a:spcPts val="434"/>
              </a:spcBef>
            </a:pPr>
            <a:r>
              <a:rPr sz="1500" dirty="0">
                <a:latin typeface="Tahoma"/>
                <a:cs typeface="Tahoma"/>
              </a:rPr>
              <a:t>val </a:t>
            </a:r>
            <a:r>
              <a:rPr sz="1500" spc="10" dirty="0">
                <a:latin typeface="Tahoma"/>
                <a:cs typeface="Tahoma"/>
              </a:rPr>
              <a:t>readmeCount </a:t>
            </a:r>
            <a:r>
              <a:rPr sz="1500" spc="20" dirty="0">
                <a:latin typeface="Tahoma"/>
                <a:cs typeface="Tahoma"/>
              </a:rPr>
              <a:t>= </a:t>
            </a:r>
            <a:r>
              <a:rPr sz="1500" spc="5" dirty="0">
                <a:latin typeface="Tahoma"/>
                <a:cs typeface="Tahoma"/>
              </a:rPr>
              <a:t>textFile.flatMap(line</a:t>
            </a:r>
            <a:r>
              <a:rPr sz="1500" spc="90" dirty="0">
                <a:latin typeface="Tahoma"/>
                <a:cs typeface="Tahoma"/>
              </a:rPr>
              <a:t> </a:t>
            </a:r>
            <a:r>
              <a:rPr sz="1500" spc="20" dirty="0">
                <a:latin typeface="Tahoma"/>
                <a:cs typeface="Tahoma"/>
              </a:rPr>
              <a:t>=&gt;</a:t>
            </a:r>
            <a:endParaRPr sz="1500" dirty="0">
              <a:latin typeface="Tahoma"/>
              <a:cs typeface="Tahoma"/>
            </a:endParaRPr>
          </a:p>
          <a:p>
            <a:pPr marL="609600">
              <a:lnSpc>
                <a:spcPct val="100000"/>
              </a:lnSpc>
              <a:spcBef>
                <a:spcPts val="45"/>
              </a:spcBef>
            </a:pPr>
            <a:r>
              <a:rPr sz="1500" spc="5" dirty="0">
                <a:latin typeface="Tahoma"/>
                <a:cs typeface="Tahoma"/>
              </a:rPr>
              <a:t>line.split(" </a:t>
            </a:r>
            <a:r>
              <a:rPr sz="1500" spc="15" dirty="0">
                <a:latin typeface="Tahoma"/>
                <a:cs typeface="Tahoma"/>
              </a:rPr>
              <a:t>")).map(word </a:t>
            </a:r>
            <a:r>
              <a:rPr sz="1500" spc="20" dirty="0">
                <a:latin typeface="Tahoma"/>
                <a:cs typeface="Tahoma"/>
              </a:rPr>
              <a:t>=&gt; </a:t>
            </a:r>
            <a:r>
              <a:rPr sz="1500" spc="10" dirty="0">
                <a:latin typeface="Tahoma"/>
                <a:cs typeface="Tahoma"/>
              </a:rPr>
              <a:t>(word, 1)).reduceByKey(_ </a:t>
            </a:r>
            <a:r>
              <a:rPr sz="1500" spc="20" dirty="0">
                <a:latin typeface="Tahoma"/>
                <a:cs typeface="Tahoma"/>
              </a:rPr>
              <a:t>+</a:t>
            </a:r>
            <a:r>
              <a:rPr sz="1500" spc="35" dirty="0">
                <a:latin typeface="Tahoma"/>
                <a:cs typeface="Tahoma"/>
              </a:rPr>
              <a:t> </a:t>
            </a:r>
            <a:r>
              <a:rPr sz="1500" spc="15" dirty="0">
                <a:latin typeface="Tahoma"/>
                <a:cs typeface="Tahoma"/>
              </a:rPr>
              <a:t>_)</a:t>
            </a:r>
            <a:endParaRPr sz="1500" dirty="0">
              <a:latin typeface="Tahoma"/>
              <a:cs typeface="Tahoma"/>
            </a:endParaRPr>
          </a:p>
        </p:txBody>
      </p:sp>
    </p:spTree>
    <p:extLst>
      <p:ext uri="{BB962C8B-B14F-4D97-AF65-F5344CB8AC3E}">
        <p14:creationId xmlns:p14="http://schemas.microsoft.com/office/powerpoint/2010/main" val="33002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Programming</a:t>
            </a:r>
            <a:r>
              <a:rPr lang="fr-FR" spc="-10" dirty="0">
                <a:latin typeface="Arial"/>
                <a:cs typeface="Arial"/>
              </a:rPr>
              <a:t> </a:t>
            </a:r>
            <a:r>
              <a:rPr lang="fr-FR" spc="5" dirty="0" err="1">
                <a:latin typeface="Arial"/>
                <a:cs typeface="Arial"/>
              </a:rPr>
              <a:t>with</a:t>
            </a:r>
            <a:r>
              <a:rPr lang="fr-FR" spc="-55" dirty="0">
                <a:latin typeface="Arial"/>
                <a:cs typeface="Arial"/>
              </a:rPr>
              <a:t> </a:t>
            </a:r>
            <a:r>
              <a:rPr lang="fr-FR" spc="-5" dirty="0" err="1" smtClean="0">
                <a:latin typeface="Arial"/>
                <a:cs typeface="Arial"/>
              </a:rPr>
              <a:t>Spark</a:t>
            </a:r>
            <a:endParaRPr lang="fr-FR" dirty="0"/>
          </a:p>
        </p:txBody>
      </p:sp>
      <p:sp>
        <p:nvSpPr>
          <p:cNvPr id="3" name="Espace réservé du contenu 2"/>
          <p:cNvSpPr>
            <a:spLocks noGrp="1"/>
          </p:cNvSpPr>
          <p:nvPr>
            <p:ph idx="1"/>
          </p:nvPr>
        </p:nvSpPr>
        <p:spPr>
          <a:xfrm>
            <a:off x="-540568" y="1196752"/>
            <a:ext cx="9865096" cy="5358384"/>
          </a:xfrm>
        </p:spPr>
        <p:txBody>
          <a:bodyPr/>
          <a:lstStyle/>
          <a:p>
            <a:pPr marL="916305" indent="-139700">
              <a:spcBef>
                <a:spcPts val="1325"/>
              </a:spcBef>
              <a:tabLst>
                <a:tab pos="916940" algn="l"/>
              </a:tabLst>
            </a:pPr>
            <a:r>
              <a:rPr lang="en-US" sz="1800" spc="5" dirty="0">
                <a:latin typeface="Arial"/>
                <a:cs typeface="Arial"/>
              </a:rPr>
              <a:t>You have reviewed accessing Spark </a:t>
            </a:r>
            <a:r>
              <a:rPr lang="en-US" sz="1800" dirty="0">
                <a:latin typeface="Arial"/>
                <a:cs typeface="Arial"/>
              </a:rPr>
              <a:t>with interactive</a:t>
            </a:r>
            <a:r>
              <a:rPr lang="en-US" sz="1800" spc="-145" dirty="0">
                <a:latin typeface="Arial"/>
                <a:cs typeface="Arial"/>
              </a:rPr>
              <a:t> </a:t>
            </a:r>
            <a:r>
              <a:rPr lang="en-US" sz="1800" spc="5" dirty="0">
                <a:latin typeface="Arial"/>
                <a:cs typeface="Arial"/>
              </a:rPr>
              <a:t>shells:</a:t>
            </a:r>
            <a:endParaRPr lang="en-US" sz="1800" dirty="0">
              <a:latin typeface="Arial"/>
              <a:cs typeface="Arial"/>
            </a:endParaRPr>
          </a:p>
          <a:p>
            <a:pPr marL="1052195" lvl="1" indent="-100965">
              <a:spcBef>
                <a:spcPts val="409"/>
              </a:spcBef>
              <a:buSzPct val="78260"/>
              <a:buFont typeface="Wingdings"/>
              <a:buChar char=""/>
              <a:tabLst>
                <a:tab pos="1052830" algn="l"/>
              </a:tabLst>
            </a:pPr>
            <a:r>
              <a:rPr lang="en-US" sz="1800" spc="-5" dirty="0">
                <a:latin typeface="Arial"/>
                <a:cs typeface="Arial"/>
              </a:rPr>
              <a:t>spark-shell (for</a:t>
            </a:r>
            <a:r>
              <a:rPr lang="en-US" sz="1800" spc="-10" dirty="0">
                <a:latin typeface="Arial"/>
                <a:cs typeface="Arial"/>
              </a:rPr>
              <a:t> </a:t>
            </a:r>
            <a:r>
              <a:rPr lang="en-US" sz="1800" spc="-5" dirty="0">
                <a:latin typeface="Arial"/>
                <a:cs typeface="Arial"/>
              </a:rPr>
              <a:t>Scala)</a:t>
            </a:r>
            <a:endParaRPr lang="en-US" sz="1800" dirty="0">
              <a:latin typeface="Arial"/>
              <a:cs typeface="Arial"/>
            </a:endParaRPr>
          </a:p>
          <a:p>
            <a:pPr marL="1052195" lvl="1" indent="-100965">
              <a:spcBef>
                <a:spcPts val="415"/>
              </a:spcBef>
              <a:buSzPct val="78260"/>
              <a:buFont typeface="Wingdings"/>
              <a:buChar char=""/>
              <a:tabLst>
                <a:tab pos="1052830" algn="l"/>
              </a:tabLst>
            </a:pPr>
            <a:r>
              <a:rPr lang="en-US" sz="1800" spc="-10" dirty="0" err="1">
                <a:latin typeface="Arial"/>
                <a:cs typeface="Arial"/>
              </a:rPr>
              <a:t>pyspark</a:t>
            </a:r>
            <a:r>
              <a:rPr lang="en-US" sz="1800" spc="-10" dirty="0">
                <a:latin typeface="Arial"/>
                <a:cs typeface="Arial"/>
              </a:rPr>
              <a:t> </a:t>
            </a:r>
            <a:r>
              <a:rPr lang="en-US" sz="1800" spc="-5" dirty="0">
                <a:latin typeface="Arial"/>
                <a:cs typeface="Arial"/>
              </a:rPr>
              <a:t>(for</a:t>
            </a:r>
            <a:r>
              <a:rPr lang="en-US" sz="1800" spc="10" dirty="0">
                <a:latin typeface="Arial"/>
                <a:cs typeface="Arial"/>
              </a:rPr>
              <a:t> </a:t>
            </a:r>
            <a:r>
              <a:rPr lang="en-US" sz="1800" spc="-10" dirty="0">
                <a:latin typeface="Arial"/>
                <a:cs typeface="Arial"/>
              </a:rPr>
              <a:t>Python)</a:t>
            </a:r>
            <a:endParaRPr lang="en-US" sz="1800" dirty="0">
              <a:latin typeface="Arial"/>
              <a:cs typeface="Arial"/>
            </a:endParaRPr>
          </a:p>
          <a:p>
            <a:pPr marL="916305" indent="-139700">
              <a:spcBef>
                <a:spcPts val="475"/>
              </a:spcBef>
              <a:tabLst>
                <a:tab pos="916940" algn="l"/>
              </a:tabLst>
            </a:pPr>
            <a:r>
              <a:rPr lang="en-US" sz="1800" spc="5" dirty="0">
                <a:latin typeface="Arial"/>
                <a:cs typeface="Arial"/>
              </a:rPr>
              <a:t>Next you will review programming </a:t>
            </a:r>
            <a:r>
              <a:rPr lang="en-US" sz="1800" dirty="0">
                <a:latin typeface="Arial"/>
                <a:cs typeface="Arial"/>
              </a:rPr>
              <a:t>with </a:t>
            </a:r>
            <a:r>
              <a:rPr lang="en-US" sz="1800" spc="5" dirty="0">
                <a:latin typeface="Arial"/>
                <a:cs typeface="Arial"/>
              </a:rPr>
              <a:t>Spark</a:t>
            </a:r>
            <a:r>
              <a:rPr lang="en-US" sz="1800" spc="-170" dirty="0">
                <a:latin typeface="Arial"/>
                <a:cs typeface="Arial"/>
              </a:rPr>
              <a:t> </a:t>
            </a:r>
            <a:r>
              <a:rPr lang="en-US" sz="1800" dirty="0">
                <a:latin typeface="Arial"/>
                <a:cs typeface="Arial"/>
              </a:rPr>
              <a:t>with:</a:t>
            </a:r>
          </a:p>
          <a:p>
            <a:pPr marL="1052195" lvl="1" indent="-100965">
              <a:spcBef>
                <a:spcPts val="405"/>
              </a:spcBef>
              <a:buSzPct val="78260"/>
              <a:buFont typeface="Wingdings"/>
              <a:buChar char=""/>
              <a:tabLst>
                <a:tab pos="1052830" algn="l"/>
              </a:tabLst>
            </a:pPr>
            <a:r>
              <a:rPr lang="en-US" sz="1800" spc="-5" dirty="0">
                <a:latin typeface="Arial"/>
                <a:cs typeface="Arial"/>
              </a:rPr>
              <a:t>Scala</a:t>
            </a:r>
            <a:endParaRPr lang="en-US" sz="1800" dirty="0">
              <a:latin typeface="Arial"/>
              <a:cs typeface="Arial"/>
            </a:endParaRPr>
          </a:p>
          <a:p>
            <a:pPr marL="1052195" lvl="1" indent="-100965">
              <a:spcBef>
                <a:spcPts val="405"/>
              </a:spcBef>
              <a:buSzPct val="78260"/>
              <a:buFont typeface="Wingdings"/>
              <a:buChar char=""/>
              <a:tabLst>
                <a:tab pos="1052830" algn="l"/>
              </a:tabLst>
            </a:pPr>
            <a:r>
              <a:rPr lang="en-US" sz="1800" spc="-10" dirty="0">
                <a:latin typeface="Arial"/>
                <a:cs typeface="Arial"/>
              </a:rPr>
              <a:t>Python</a:t>
            </a:r>
            <a:endParaRPr lang="en-US" sz="1800" dirty="0">
              <a:latin typeface="Arial"/>
              <a:cs typeface="Arial"/>
            </a:endParaRPr>
          </a:p>
          <a:p>
            <a:pPr marL="1052195" lvl="1" indent="-100965">
              <a:spcBef>
                <a:spcPts val="414"/>
              </a:spcBef>
              <a:buSzPct val="78260"/>
              <a:buFont typeface="Wingdings"/>
              <a:buChar char=""/>
              <a:tabLst>
                <a:tab pos="1052830" algn="l"/>
              </a:tabLst>
            </a:pPr>
            <a:r>
              <a:rPr lang="en-US" sz="1800" spc="-10" dirty="0">
                <a:latin typeface="Arial"/>
                <a:cs typeface="Arial"/>
              </a:rPr>
              <a:t>Java</a:t>
            </a:r>
            <a:endParaRPr lang="en-US" sz="1800" dirty="0">
              <a:latin typeface="Arial"/>
              <a:cs typeface="Arial"/>
            </a:endParaRPr>
          </a:p>
          <a:p>
            <a:pPr marL="916305" indent="-139700">
              <a:spcBef>
                <a:spcPts val="470"/>
              </a:spcBef>
              <a:tabLst>
                <a:tab pos="916940" algn="l"/>
              </a:tabLst>
            </a:pPr>
            <a:r>
              <a:rPr lang="en-US" sz="1800" spc="5" dirty="0">
                <a:latin typeface="Arial"/>
                <a:cs typeface="Arial"/>
              </a:rPr>
              <a:t>Compatible </a:t>
            </a:r>
            <a:r>
              <a:rPr lang="en-US" sz="1800" dirty="0">
                <a:latin typeface="Arial"/>
                <a:cs typeface="Arial"/>
              </a:rPr>
              <a:t>versions </a:t>
            </a:r>
            <a:r>
              <a:rPr lang="en-US" sz="1800" spc="5" dirty="0">
                <a:latin typeface="Arial"/>
                <a:cs typeface="Arial"/>
              </a:rPr>
              <a:t>of software are</a:t>
            </a:r>
            <a:r>
              <a:rPr lang="en-US" sz="1800" spc="-114" dirty="0">
                <a:latin typeface="Arial"/>
                <a:cs typeface="Arial"/>
              </a:rPr>
              <a:t> </a:t>
            </a:r>
            <a:r>
              <a:rPr lang="en-US" sz="1800" spc="5" dirty="0">
                <a:latin typeface="Arial"/>
                <a:cs typeface="Arial"/>
              </a:rPr>
              <a:t>needed</a:t>
            </a:r>
            <a:endParaRPr lang="en-US" sz="1800" dirty="0">
              <a:latin typeface="Arial"/>
              <a:cs typeface="Arial"/>
            </a:endParaRPr>
          </a:p>
          <a:p>
            <a:pPr marL="1052195" marR="646430" lvl="1" indent="-100965">
              <a:spcBef>
                <a:spcPts val="409"/>
              </a:spcBef>
              <a:buSzPct val="78260"/>
              <a:buFont typeface="Wingdings"/>
              <a:buChar char=""/>
              <a:tabLst>
                <a:tab pos="1052830" algn="l"/>
              </a:tabLst>
            </a:pPr>
            <a:r>
              <a:rPr lang="en-US" sz="1800" spc="-10" dirty="0">
                <a:latin typeface="Arial"/>
                <a:cs typeface="Arial"/>
              </a:rPr>
              <a:t>Spark </a:t>
            </a:r>
            <a:r>
              <a:rPr lang="en-US" sz="1800" spc="-5" dirty="0">
                <a:latin typeface="Arial"/>
                <a:cs typeface="Arial"/>
              </a:rPr>
              <a:t>1.6.3 </a:t>
            </a:r>
            <a:r>
              <a:rPr lang="en-US" sz="1800" spc="-10" dirty="0">
                <a:latin typeface="Arial"/>
                <a:cs typeface="Arial"/>
              </a:rPr>
              <a:t>uses </a:t>
            </a:r>
            <a:r>
              <a:rPr lang="en-US" sz="1800" spc="-5" dirty="0">
                <a:latin typeface="Arial"/>
                <a:cs typeface="Arial"/>
              </a:rPr>
              <a:t>Scala 2.10. </a:t>
            </a:r>
            <a:r>
              <a:rPr lang="en-US" sz="1800" spc="-10" dirty="0">
                <a:latin typeface="Arial"/>
                <a:cs typeface="Arial"/>
              </a:rPr>
              <a:t>To </a:t>
            </a:r>
            <a:r>
              <a:rPr lang="en-US" sz="1800" spc="-5" dirty="0">
                <a:latin typeface="Arial"/>
                <a:cs typeface="Arial"/>
              </a:rPr>
              <a:t>write applications in Scala, </a:t>
            </a:r>
            <a:r>
              <a:rPr lang="en-US" sz="1800" spc="-10" dirty="0">
                <a:latin typeface="Arial"/>
                <a:cs typeface="Arial"/>
              </a:rPr>
              <a:t>you </a:t>
            </a:r>
            <a:r>
              <a:rPr lang="en-US" sz="1800" spc="-5" dirty="0">
                <a:latin typeface="Arial"/>
                <a:cs typeface="Arial"/>
              </a:rPr>
              <a:t>will </a:t>
            </a:r>
            <a:r>
              <a:rPr lang="en-US" sz="1800" spc="-10" dirty="0">
                <a:latin typeface="Arial"/>
                <a:cs typeface="Arial"/>
              </a:rPr>
              <a:t>need </a:t>
            </a:r>
            <a:r>
              <a:rPr lang="en-US" sz="1800" spc="-5" dirty="0">
                <a:latin typeface="Arial"/>
                <a:cs typeface="Arial"/>
              </a:rPr>
              <a:t>to  use a </a:t>
            </a:r>
            <a:r>
              <a:rPr lang="en-US" sz="1800" spc="-10" dirty="0">
                <a:latin typeface="Arial"/>
                <a:cs typeface="Arial"/>
              </a:rPr>
              <a:t>compatible </a:t>
            </a:r>
            <a:r>
              <a:rPr lang="en-US" sz="1800" spc="-5" dirty="0">
                <a:latin typeface="Arial"/>
                <a:cs typeface="Arial"/>
              </a:rPr>
              <a:t>Scala </a:t>
            </a:r>
            <a:r>
              <a:rPr lang="en-US" sz="1800" spc="-10" dirty="0">
                <a:latin typeface="Arial"/>
                <a:cs typeface="Arial"/>
              </a:rPr>
              <a:t>version (e.g.</a:t>
            </a:r>
            <a:r>
              <a:rPr lang="en-US" sz="1800" spc="75" dirty="0">
                <a:latin typeface="Arial"/>
                <a:cs typeface="Arial"/>
              </a:rPr>
              <a:t> </a:t>
            </a:r>
            <a:r>
              <a:rPr lang="en-US" sz="1800" spc="-10" dirty="0">
                <a:latin typeface="Arial"/>
                <a:cs typeface="Arial"/>
              </a:rPr>
              <a:t>2.10.X)</a:t>
            </a:r>
            <a:endParaRPr lang="en-US" sz="1800" dirty="0">
              <a:latin typeface="Arial"/>
              <a:cs typeface="Arial"/>
            </a:endParaRPr>
          </a:p>
          <a:p>
            <a:pPr marL="1052195" lvl="1" indent="-100965">
              <a:spcBef>
                <a:spcPts val="395"/>
              </a:spcBef>
              <a:buSzPct val="78260"/>
              <a:buFont typeface="Wingdings"/>
              <a:buChar char=""/>
              <a:tabLst>
                <a:tab pos="1052830" algn="l"/>
              </a:tabLst>
            </a:pPr>
            <a:r>
              <a:rPr lang="en-US" sz="1800" spc="-10" dirty="0">
                <a:latin typeface="Arial"/>
                <a:cs typeface="Arial"/>
              </a:rPr>
              <a:t>Spark </a:t>
            </a:r>
            <a:r>
              <a:rPr lang="en-US" sz="1800" spc="-5" dirty="0">
                <a:latin typeface="Arial"/>
                <a:cs typeface="Arial"/>
              </a:rPr>
              <a:t>1.x </a:t>
            </a:r>
            <a:r>
              <a:rPr lang="en-US" sz="1800" spc="-10" dirty="0">
                <a:latin typeface="Arial"/>
                <a:cs typeface="Arial"/>
              </a:rPr>
              <a:t>works </a:t>
            </a:r>
            <a:r>
              <a:rPr lang="en-US" sz="1800" spc="-5" dirty="0">
                <a:latin typeface="Arial"/>
                <a:cs typeface="Arial"/>
              </a:rPr>
              <a:t>with Python 2.6 </a:t>
            </a:r>
            <a:r>
              <a:rPr lang="en-US" sz="1800" spc="-10" dirty="0">
                <a:latin typeface="Arial"/>
                <a:cs typeface="Arial"/>
              </a:rPr>
              <a:t>or higher (but not yet </a:t>
            </a:r>
            <a:r>
              <a:rPr lang="en-US" sz="1800" spc="-5" dirty="0">
                <a:latin typeface="Arial"/>
                <a:cs typeface="Arial"/>
              </a:rPr>
              <a:t>with Python</a:t>
            </a:r>
            <a:r>
              <a:rPr lang="en-US" sz="1800" spc="155" dirty="0">
                <a:latin typeface="Arial"/>
                <a:cs typeface="Arial"/>
              </a:rPr>
              <a:t> </a:t>
            </a:r>
            <a:r>
              <a:rPr lang="en-US" sz="1800" spc="-5" dirty="0">
                <a:latin typeface="Arial"/>
                <a:cs typeface="Arial"/>
              </a:rPr>
              <a:t>3)</a:t>
            </a:r>
            <a:endParaRPr lang="en-US" sz="1800" dirty="0">
              <a:latin typeface="Arial"/>
              <a:cs typeface="Arial"/>
            </a:endParaRPr>
          </a:p>
          <a:p>
            <a:pPr marL="1052195" lvl="1" indent="-100965">
              <a:lnSpc>
                <a:spcPts val="1380"/>
              </a:lnSpc>
              <a:spcBef>
                <a:spcPts val="415"/>
              </a:spcBef>
              <a:buSzPct val="78260"/>
              <a:buFont typeface="Wingdings"/>
              <a:buChar char=""/>
              <a:tabLst>
                <a:tab pos="1052830" algn="l"/>
              </a:tabLst>
            </a:pPr>
            <a:r>
              <a:rPr lang="en-US" sz="1800" spc="-5" dirty="0">
                <a:latin typeface="Arial"/>
                <a:cs typeface="Arial"/>
              </a:rPr>
              <a:t>Spark 1.x </a:t>
            </a:r>
            <a:r>
              <a:rPr lang="en-US" sz="1800" spc="-10" dirty="0">
                <a:latin typeface="Arial"/>
                <a:cs typeface="Arial"/>
              </a:rPr>
              <a:t>works with Java </a:t>
            </a:r>
            <a:r>
              <a:rPr lang="en-US" sz="1800" spc="-5" dirty="0">
                <a:latin typeface="Arial"/>
                <a:cs typeface="Arial"/>
              </a:rPr>
              <a:t>6 </a:t>
            </a:r>
            <a:r>
              <a:rPr lang="en-US" sz="1800" spc="-10" dirty="0">
                <a:latin typeface="Arial"/>
                <a:cs typeface="Arial"/>
              </a:rPr>
              <a:t>and higher </a:t>
            </a:r>
            <a:r>
              <a:rPr lang="en-US" sz="1800" spc="-5" dirty="0">
                <a:latin typeface="Arial"/>
                <a:cs typeface="Arial"/>
              </a:rPr>
              <a:t>- </a:t>
            </a:r>
            <a:r>
              <a:rPr lang="en-US" sz="1800" spc="-10" dirty="0">
                <a:latin typeface="Arial"/>
                <a:cs typeface="Arial"/>
              </a:rPr>
              <a:t>and Java </a:t>
            </a:r>
            <a:r>
              <a:rPr lang="en-US" sz="1800" spc="-5" dirty="0">
                <a:latin typeface="Arial"/>
                <a:cs typeface="Arial"/>
              </a:rPr>
              <a:t>8 </a:t>
            </a:r>
            <a:r>
              <a:rPr lang="en-US" sz="1800" spc="-10" dirty="0">
                <a:latin typeface="Arial"/>
                <a:cs typeface="Arial"/>
              </a:rPr>
              <a:t>supports</a:t>
            </a:r>
            <a:r>
              <a:rPr lang="en-US" sz="1800" spc="145" dirty="0">
                <a:latin typeface="Arial"/>
                <a:cs typeface="Arial"/>
              </a:rPr>
              <a:t> </a:t>
            </a:r>
            <a:r>
              <a:rPr lang="en-US" sz="1800" spc="-10" dirty="0" smtClean="0">
                <a:latin typeface="Arial"/>
                <a:cs typeface="Arial"/>
              </a:rPr>
              <a:t>lambda expressions</a:t>
            </a:r>
            <a:endParaRPr lang="en-US" sz="1800" dirty="0">
              <a:latin typeface="Arial"/>
              <a:cs typeface="Arial"/>
            </a:endParaRPr>
          </a:p>
        </p:txBody>
      </p:sp>
    </p:spTree>
    <p:extLst>
      <p:ext uri="{BB962C8B-B14F-4D97-AF65-F5344CB8AC3E}">
        <p14:creationId xmlns:p14="http://schemas.microsoft.com/office/powerpoint/2010/main" val="14400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smtClean="0">
                <a:latin typeface="Arial"/>
                <a:cs typeface="Arial"/>
              </a:rPr>
              <a:t>SparkContext</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10" dirty="0">
                <a:latin typeface="Arial"/>
                <a:cs typeface="Arial"/>
              </a:rPr>
              <a:t>The </a:t>
            </a:r>
            <a:r>
              <a:rPr lang="en-US" sz="1800" b="1" spc="5" dirty="0" err="1">
                <a:latin typeface="Arial"/>
                <a:cs typeface="Arial"/>
              </a:rPr>
              <a:t>SparkContext</a:t>
            </a:r>
            <a:r>
              <a:rPr lang="en-US" sz="1800" spc="5" dirty="0">
                <a:latin typeface="Arial"/>
                <a:cs typeface="Arial"/>
              </a:rPr>
              <a:t> is the </a:t>
            </a:r>
            <a:r>
              <a:rPr lang="en-US" sz="1800" spc="10" dirty="0">
                <a:latin typeface="Arial"/>
                <a:cs typeface="Arial"/>
              </a:rPr>
              <a:t>main </a:t>
            </a:r>
            <a:r>
              <a:rPr lang="en-US" sz="1800" dirty="0">
                <a:latin typeface="Arial"/>
                <a:cs typeface="Arial"/>
              </a:rPr>
              <a:t>entry </a:t>
            </a:r>
            <a:r>
              <a:rPr lang="en-US" sz="1800" spc="5" dirty="0">
                <a:latin typeface="Arial"/>
                <a:cs typeface="Arial"/>
              </a:rPr>
              <a:t>point for Spark</a:t>
            </a:r>
            <a:r>
              <a:rPr lang="en-US" sz="1800" spc="-204" dirty="0">
                <a:latin typeface="Arial"/>
                <a:cs typeface="Arial"/>
              </a:rPr>
              <a:t> </a:t>
            </a:r>
            <a:r>
              <a:rPr lang="en-US" sz="1800" dirty="0" smtClean="0">
                <a:latin typeface="Arial"/>
                <a:cs typeface="Arial"/>
              </a:rPr>
              <a:t>functionality; </a:t>
            </a:r>
            <a:r>
              <a:rPr lang="en-US" sz="1800" spc="5" dirty="0" smtClean="0">
                <a:latin typeface="Arial"/>
                <a:cs typeface="Arial"/>
              </a:rPr>
              <a:t>it </a:t>
            </a:r>
            <a:r>
              <a:rPr lang="en-US" sz="1800" spc="5" dirty="0">
                <a:latin typeface="Arial"/>
                <a:cs typeface="Arial"/>
              </a:rPr>
              <a:t>represents the connection to </a:t>
            </a:r>
            <a:r>
              <a:rPr lang="en-US" sz="1800" spc="10" dirty="0">
                <a:latin typeface="Arial"/>
                <a:cs typeface="Arial"/>
              </a:rPr>
              <a:t>a Spark</a:t>
            </a:r>
            <a:r>
              <a:rPr lang="en-US" sz="1800" spc="-165" dirty="0">
                <a:latin typeface="Arial"/>
                <a:cs typeface="Arial"/>
              </a:rPr>
              <a:t> </a:t>
            </a:r>
            <a:r>
              <a:rPr lang="en-US" sz="1800" spc="5" dirty="0">
                <a:latin typeface="Arial"/>
                <a:cs typeface="Arial"/>
              </a:rPr>
              <a:t>cluster</a:t>
            </a:r>
            <a:endParaRPr lang="en-US" sz="1800" dirty="0">
              <a:latin typeface="Arial"/>
              <a:cs typeface="Arial"/>
            </a:endParaRPr>
          </a:p>
          <a:p>
            <a:pPr marL="163195" marR="112395" indent="-139700">
              <a:lnSpc>
                <a:spcPct val="101299"/>
              </a:lnSpc>
              <a:spcBef>
                <a:spcPts val="465"/>
              </a:spcBef>
              <a:tabLst>
                <a:tab pos="163830" algn="l"/>
              </a:tabLst>
            </a:pPr>
            <a:r>
              <a:rPr lang="en-US" sz="1800" spc="10" dirty="0">
                <a:latin typeface="Arial"/>
                <a:cs typeface="Arial"/>
              </a:rPr>
              <a:t>Use </a:t>
            </a:r>
            <a:r>
              <a:rPr lang="en-US" sz="1800" spc="5" dirty="0">
                <a:latin typeface="Arial"/>
                <a:cs typeface="Arial"/>
              </a:rPr>
              <a:t>the </a:t>
            </a:r>
            <a:r>
              <a:rPr lang="en-US" sz="1800" b="1" spc="5" dirty="0" err="1">
                <a:latin typeface="Arial"/>
                <a:cs typeface="Arial"/>
              </a:rPr>
              <a:t>SparkContext</a:t>
            </a:r>
            <a:r>
              <a:rPr lang="en-US" sz="1800" spc="5" dirty="0">
                <a:latin typeface="Arial"/>
                <a:cs typeface="Arial"/>
              </a:rPr>
              <a:t> </a:t>
            </a:r>
            <a:r>
              <a:rPr lang="en-US" sz="1800" dirty="0">
                <a:latin typeface="Arial"/>
                <a:cs typeface="Arial"/>
              </a:rPr>
              <a:t>to </a:t>
            </a:r>
            <a:r>
              <a:rPr lang="en-US" sz="1800" spc="5" dirty="0">
                <a:latin typeface="Arial"/>
                <a:cs typeface="Arial"/>
              </a:rPr>
              <a:t>create </a:t>
            </a:r>
            <a:r>
              <a:rPr lang="en-US" sz="1800" spc="10" dirty="0">
                <a:latin typeface="Arial"/>
                <a:cs typeface="Arial"/>
              </a:rPr>
              <a:t>RDDs, </a:t>
            </a:r>
            <a:r>
              <a:rPr lang="en-US" sz="1800" spc="5" dirty="0">
                <a:latin typeface="Arial"/>
                <a:cs typeface="Arial"/>
              </a:rPr>
              <a:t>accumulators, and</a:t>
            </a:r>
            <a:r>
              <a:rPr lang="en-US" sz="1800" spc="-220" dirty="0">
                <a:latin typeface="Arial"/>
                <a:cs typeface="Arial"/>
              </a:rPr>
              <a:t> </a:t>
            </a:r>
            <a:r>
              <a:rPr lang="en-US" sz="1800" spc="5" dirty="0">
                <a:latin typeface="Arial"/>
                <a:cs typeface="Arial"/>
              </a:rPr>
              <a:t>broadcast  variables on </a:t>
            </a:r>
            <a:r>
              <a:rPr lang="en-US" sz="1800" dirty="0">
                <a:latin typeface="Arial"/>
                <a:cs typeface="Arial"/>
              </a:rPr>
              <a:t>that</a:t>
            </a:r>
            <a:r>
              <a:rPr lang="en-US" sz="1800" spc="-70" dirty="0">
                <a:latin typeface="Arial"/>
                <a:cs typeface="Arial"/>
              </a:rPr>
              <a:t> </a:t>
            </a:r>
            <a:r>
              <a:rPr lang="en-US" sz="1800" spc="5" dirty="0">
                <a:latin typeface="Arial"/>
                <a:cs typeface="Arial"/>
              </a:rPr>
              <a:t>cluster</a:t>
            </a:r>
            <a:endParaRPr lang="en-US" sz="1800" dirty="0">
              <a:latin typeface="Arial"/>
              <a:cs typeface="Arial"/>
            </a:endParaRPr>
          </a:p>
          <a:p>
            <a:pPr marL="163195" marR="74930" indent="-139700">
              <a:lnSpc>
                <a:spcPct val="101499"/>
              </a:lnSpc>
              <a:spcBef>
                <a:spcPts val="445"/>
              </a:spcBef>
              <a:tabLst>
                <a:tab pos="163830" algn="l"/>
              </a:tabLst>
            </a:pPr>
            <a:r>
              <a:rPr lang="en-US" sz="1800" spc="15" dirty="0">
                <a:latin typeface="Arial"/>
                <a:cs typeface="Arial"/>
              </a:rPr>
              <a:t>With </a:t>
            </a:r>
            <a:r>
              <a:rPr lang="en-US" sz="1800" spc="5" dirty="0">
                <a:latin typeface="Arial"/>
                <a:cs typeface="Arial"/>
              </a:rPr>
              <a:t>the Spark shell, the </a:t>
            </a:r>
            <a:r>
              <a:rPr lang="en-US" sz="1800" b="1" spc="5" dirty="0" err="1">
                <a:latin typeface="Arial"/>
                <a:cs typeface="Arial"/>
              </a:rPr>
              <a:t>SparkContext</a:t>
            </a:r>
            <a:r>
              <a:rPr lang="en-US" sz="1800" spc="5" dirty="0">
                <a:latin typeface="Arial"/>
                <a:cs typeface="Arial"/>
              </a:rPr>
              <a:t>, </a:t>
            </a:r>
            <a:r>
              <a:rPr lang="en-US" sz="1800" b="1" spc="5" dirty="0" err="1">
                <a:latin typeface="Arial"/>
                <a:cs typeface="Arial"/>
              </a:rPr>
              <a:t>sc</a:t>
            </a:r>
            <a:r>
              <a:rPr lang="en-US" sz="1800" spc="5" dirty="0">
                <a:latin typeface="Arial"/>
                <a:cs typeface="Arial"/>
              </a:rPr>
              <a:t>, is automatically</a:t>
            </a:r>
            <a:r>
              <a:rPr lang="en-US" sz="1800" spc="-225" dirty="0">
                <a:latin typeface="Arial"/>
                <a:cs typeface="Arial"/>
              </a:rPr>
              <a:t> </a:t>
            </a:r>
            <a:r>
              <a:rPr lang="en-US" sz="1800" dirty="0">
                <a:latin typeface="Arial"/>
                <a:cs typeface="Arial"/>
              </a:rPr>
              <a:t>initialized  </a:t>
            </a:r>
            <a:r>
              <a:rPr lang="en-US" sz="1800" spc="5" dirty="0">
                <a:latin typeface="Arial"/>
                <a:cs typeface="Arial"/>
              </a:rPr>
              <a:t>for you </a:t>
            </a:r>
            <a:r>
              <a:rPr lang="en-US" sz="1800" dirty="0">
                <a:latin typeface="Arial"/>
                <a:cs typeface="Arial"/>
              </a:rPr>
              <a:t>to</a:t>
            </a:r>
            <a:r>
              <a:rPr lang="en-US" sz="1800" spc="-20" dirty="0">
                <a:latin typeface="Arial"/>
                <a:cs typeface="Arial"/>
              </a:rPr>
              <a:t> </a:t>
            </a:r>
            <a:r>
              <a:rPr lang="en-US" sz="1800" spc="5" dirty="0">
                <a:latin typeface="Arial"/>
                <a:cs typeface="Arial"/>
              </a:rPr>
              <a:t>use</a:t>
            </a:r>
            <a:endParaRPr lang="en-US" sz="1800" dirty="0">
              <a:latin typeface="Arial"/>
              <a:cs typeface="Arial"/>
            </a:endParaRPr>
          </a:p>
          <a:p>
            <a:pPr marL="163195" marR="5080" indent="-139700">
              <a:lnSpc>
                <a:spcPct val="101299"/>
              </a:lnSpc>
              <a:spcBef>
                <a:spcPts val="459"/>
              </a:spcBef>
              <a:tabLst>
                <a:tab pos="163830" algn="l"/>
              </a:tabLst>
            </a:pPr>
            <a:r>
              <a:rPr lang="en-US" sz="1800" spc="5" dirty="0">
                <a:latin typeface="Arial"/>
                <a:cs typeface="Arial"/>
              </a:rPr>
              <a:t>But in </a:t>
            </a:r>
            <a:r>
              <a:rPr lang="en-US" sz="1800" spc="10" dirty="0">
                <a:latin typeface="Arial"/>
                <a:cs typeface="Arial"/>
              </a:rPr>
              <a:t>a </a:t>
            </a:r>
            <a:r>
              <a:rPr lang="en-US" sz="1800" spc="5" dirty="0">
                <a:latin typeface="Arial"/>
                <a:cs typeface="Arial"/>
              </a:rPr>
              <a:t>Spark program, you need </a:t>
            </a:r>
            <a:r>
              <a:rPr lang="en-US" sz="1800" dirty="0">
                <a:latin typeface="Arial"/>
                <a:cs typeface="Arial"/>
              </a:rPr>
              <a:t>to </a:t>
            </a:r>
            <a:r>
              <a:rPr lang="en-US" sz="1800" spc="5" dirty="0">
                <a:latin typeface="Arial"/>
                <a:cs typeface="Arial"/>
              </a:rPr>
              <a:t>add </a:t>
            </a:r>
            <a:r>
              <a:rPr lang="en-US" sz="1800" spc="10" dirty="0">
                <a:latin typeface="Arial"/>
                <a:cs typeface="Arial"/>
              </a:rPr>
              <a:t>code </a:t>
            </a:r>
            <a:r>
              <a:rPr lang="en-US" sz="1800" dirty="0">
                <a:latin typeface="Arial"/>
                <a:cs typeface="Arial"/>
              </a:rPr>
              <a:t>to </a:t>
            </a:r>
            <a:r>
              <a:rPr lang="en-US" sz="1800" spc="5" dirty="0">
                <a:latin typeface="Arial"/>
                <a:cs typeface="Arial"/>
              </a:rPr>
              <a:t>import </a:t>
            </a:r>
            <a:r>
              <a:rPr lang="en-US" sz="1800" spc="15" dirty="0">
                <a:latin typeface="Arial"/>
                <a:cs typeface="Arial"/>
              </a:rPr>
              <a:t>some</a:t>
            </a:r>
            <a:r>
              <a:rPr lang="en-US" sz="1800" spc="-229" dirty="0">
                <a:latin typeface="Arial"/>
                <a:cs typeface="Arial"/>
              </a:rPr>
              <a:t> </a:t>
            </a:r>
            <a:r>
              <a:rPr lang="en-US" sz="1800" spc="5" dirty="0">
                <a:latin typeface="Arial"/>
                <a:cs typeface="Arial"/>
              </a:rPr>
              <a:t>classes  and implicit conversions into </a:t>
            </a:r>
            <a:r>
              <a:rPr lang="en-US" sz="1800" dirty="0">
                <a:latin typeface="Arial"/>
                <a:cs typeface="Arial"/>
              </a:rPr>
              <a:t>your</a:t>
            </a:r>
            <a:r>
              <a:rPr lang="en-US" sz="1800" spc="-145" dirty="0">
                <a:latin typeface="Arial"/>
                <a:cs typeface="Arial"/>
              </a:rPr>
              <a:t> </a:t>
            </a:r>
            <a:r>
              <a:rPr lang="en-US" sz="1800" spc="5" dirty="0">
                <a:latin typeface="Arial"/>
                <a:cs typeface="Arial"/>
              </a:rPr>
              <a:t>program:</a:t>
            </a:r>
            <a:endParaRPr lang="en-US" sz="1800" dirty="0">
              <a:latin typeface="Arial"/>
              <a:cs typeface="Arial"/>
            </a:endParaRPr>
          </a:p>
          <a:p>
            <a:endParaRPr lang="fr-FR" sz="1800" dirty="0"/>
          </a:p>
        </p:txBody>
      </p:sp>
      <p:sp>
        <p:nvSpPr>
          <p:cNvPr id="4" name="object 6"/>
          <p:cNvSpPr txBox="1"/>
          <p:nvPr/>
        </p:nvSpPr>
        <p:spPr>
          <a:xfrm>
            <a:off x="1835696" y="4028226"/>
            <a:ext cx="6241414" cy="912942"/>
          </a:xfrm>
          <a:prstGeom prst="rect">
            <a:avLst/>
          </a:prstGeom>
          <a:solidFill>
            <a:srgbClr val="FFF5CC"/>
          </a:solidFill>
          <a:ln w="5741">
            <a:solidFill>
              <a:srgbClr val="000000"/>
            </a:solidFill>
          </a:ln>
        </p:spPr>
        <p:txBody>
          <a:bodyPr vert="horz" wrap="square" lIns="0" tIns="16510" rIns="0" bIns="0" rtlCol="0">
            <a:spAutoFit/>
          </a:bodyPr>
          <a:lstStyle/>
          <a:p>
            <a:pPr marL="264160">
              <a:lnSpc>
                <a:spcPct val="100000"/>
              </a:lnSpc>
              <a:spcBef>
                <a:spcPts val="130"/>
              </a:spcBef>
            </a:pPr>
            <a:r>
              <a:rPr sz="1600" spc="5" dirty="0">
                <a:latin typeface="Courier New"/>
                <a:cs typeface="Courier New"/>
              </a:rPr>
              <a:t>import</a:t>
            </a:r>
            <a:r>
              <a:rPr sz="1600" dirty="0">
                <a:latin typeface="Courier New"/>
                <a:cs typeface="Courier New"/>
              </a:rPr>
              <a:t> </a:t>
            </a:r>
            <a:r>
              <a:rPr sz="1600" spc="5" dirty="0">
                <a:latin typeface="Courier New"/>
                <a:cs typeface="Courier New"/>
              </a:rPr>
              <a:t>org.apache.spark.SparkContext</a:t>
            </a:r>
            <a:endParaRPr sz="1600" dirty="0">
              <a:latin typeface="Courier New"/>
              <a:cs typeface="Courier New"/>
            </a:endParaRPr>
          </a:p>
          <a:p>
            <a:pPr marL="264160" marR="481965">
              <a:lnSpc>
                <a:spcPct val="132000"/>
              </a:lnSpc>
            </a:pPr>
            <a:r>
              <a:rPr sz="1600" spc="5" dirty="0">
                <a:latin typeface="Courier New"/>
                <a:cs typeface="Courier New"/>
              </a:rPr>
              <a:t>import org.apache.spark.SparkContext._  import</a:t>
            </a:r>
            <a:r>
              <a:rPr sz="1600" dirty="0">
                <a:latin typeface="Courier New"/>
                <a:cs typeface="Courier New"/>
              </a:rPr>
              <a:t> </a:t>
            </a:r>
            <a:r>
              <a:rPr sz="1600" spc="5" dirty="0">
                <a:latin typeface="Courier New"/>
                <a:cs typeface="Courier New"/>
              </a:rPr>
              <a:t>org.apache.spark.SparkConf</a:t>
            </a:r>
            <a:endParaRPr sz="1600" dirty="0">
              <a:latin typeface="Courier New"/>
              <a:cs typeface="Courier New"/>
            </a:endParaRPr>
          </a:p>
        </p:txBody>
      </p:sp>
    </p:spTree>
    <p:extLst>
      <p:ext uri="{BB962C8B-B14F-4D97-AF65-F5344CB8AC3E}">
        <p14:creationId xmlns:p14="http://schemas.microsoft.com/office/powerpoint/2010/main" val="54493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Linking</a:t>
            </a:r>
            <a:r>
              <a:rPr lang="fr-FR" spc="-5" dirty="0">
                <a:latin typeface="Arial"/>
                <a:cs typeface="Arial"/>
              </a:rPr>
              <a:t> </a:t>
            </a:r>
            <a:r>
              <a:rPr lang="fr-FR" spc="5" dirty="0" err="1">
                <a:latin typeface="Arial"/>
                <a:cs typeface="Arial"/>
              </a:rPr>
              <a:t>with</a:t>
            </a:r>
            <a:r>
              <a:rPr lang="fr-FR" spc="5" dirty="0">
                <a:latin typeface="Arial"/>
                <a:cs typeface="Arial"/>
              </a:rPr>
              <a:t> </a:t>
            </a:r>
            <a:r>
              <a:rPr lang="fr-FR" spc="-5" dirty="0" err="1">
                <a:latin typeface="Arial"/>
                <a:cs typeface="Arial"/>
              </a:rPr>
              <a:t>Spark</a:t>
            </a:r>
            <a:r>
              <a:rPr lang="fr-FR" spc="-5" dirty="0">
                <a:latin typeface="Arial"/>
                <a:cs typeface="Arial"/>
              </a:rPr>
              <a:t>:</a:t>
            </a:r>
            <a:r>
              <a:rPr lang="fr-FR" spc="-100" dirty="0">
                <a:latin typeface="Arial"/>
                <a:cs typeface="Arial"/>
              </a:rPr>
              <a:t> </a:t>
            </a:r>
            <a:r>
              <a:rPr lang="fr-FR" spc="-5" dirty="0" smtClean="0">
                <a:latin typeface="Arial"/>
                <a:cs typeface="Arial"/>
              </a:rPr>
              <a:t>Scala</a:t>
            </a:r>
            <a:endParaRPr lang="fr-FR" dirty="0"/>
          </a:p>
        </p:txBody>
      </p:sp>
      <p:sp>
        <p:nvSpPr>
          <p:cNvPr id="3" name="Espace réservé du contenu 2"/>
          <p:cNvSpPr>
            <a:spLocks noGrp="1"/>
          </p:cNvSpPr>
          <p:nvPr>
            <p:ph idx="1"/>
          </p:nvPr>
        </p:nvSpPr>
        <p:spPr>
          <a:xfrm>
            <a:off x="-396552" y="1188720"/>
            <a:ext cx="9540552" cy="5358384"/>
          </a:xfrm>
        </p:spPr>
        <p:txBody>
          <a:bodyPr/>
          <a:lstStyle/>
          <a:p>
            <a:pPr marL="916305" indent="-139700">
              <a:spcBef>
                <a:spcPts val="1325"/>
              </a:spcBef>
              <a:tabLst>
                <a:tab pos="916940" algn="l"/>
              </a:tabLst>
            </a:pPr>
            <a:r>
              <a:rPr lang="fr-FR" sz="1800" spc="5" dirty="0" err="1">
                <a:latin typeface="Arial"/>
                <a:cs typeface="Arial"/>
              </a:rPr>
              <a:t>Spark</a:t>
            </a:r>
            <a:r>
              <a:rPr lang="fr-FR" sz="1800" spc="5" dirty="0">
                <a:latin typeface="Arial"/>
                <a:cs typeface="Arial"/>
              </a:rPr>
              <a:t> </a:t>
            </a:r>
            <a:r>
              <a:rPr lang="fr-FR" sz="1800" dirty="0">
                <a:latin typeface="Arial"/>
                <a:cs typeface="Arial"/>
              </a:rPr>
              <a:t>applications </a:t>
            </a:r>
            <a:r>
              <a:rPr lang="fr-FR" sz="1800" spc="5" dirty="0" err="1">
                <a:latin typeface="Arial"/>
                <a:cs typeface="Arial"/>
              </a:rPr>
              <a:t>requires</a:t>
            </a:r>
            <a:r>
              <a:rPr lang="fr-FR" sz="1800" spc="5" dirty="0">
                <a:latin typeface="Arial"/>
                <a:cs typeface="Arial"/>
              </a:rPr>
              <a:t> certain</a:t>
            </a:r>
            <a:r>
              <a:rPr lang="fr-FR" sz="1800" spc="-120" dirty="0">
                <a:latin typeface="Arial"/>
                <a:cs typeface="Arial"/>
              </a:rPr>
              <a:t> </a:t>
            </a:r>
            <a:r>
              <a:rPr lang="fr-FR" sz="1800" dirty="0" err="1">
                <a:latin typeface="Arial"/>
                <a:cs typeface="Arial"/>
              </a:rPr>
              <a:t>dependencies</a:t>
            </a:r>
            <a:r>
              <a:rPr lang="fr-FR" sz="1800" dirty="0">
                <a:latin typeface="Arial"/>
                <a:cs typeface="Arial"/>
              </a:rPr>
              <a:t>.</a:t>
            </a:r>
          </a:p>
          <a:p>
            <a:pPr marL="916305" indent="-139700">
              <a:spcBef>
                <a:spcPts val="480"/>
              </a:spcBef>
              <a:tabLst>
                <a:tab pos="916940" algn="l"/>
              </a:tabLst>
            </a:pPr>
            <a:r>
              <a:rPr lang="fr-FR" sz="1800" spc="10" dirty="0" err="1">
                <a:latin typeface="Arial"/>
                <a:cs typeface="Arial"/>
              </a:rPr>
              <a:t>Needs</a:t>
            </a:r>
            <a:r>
              <a:rPr lang="fr-FR" sz="1800" spc="10" dirty="0">
                <a:latin typeface="Arial"/>
                <a:cs typeface="Arial"/>
              </a:rPr>
              <a:t> a </a:t>
            </a:r>
            <a:r>
              <a:rPr lang="fr-FR" sz="1800" spc="5" dirty="0">
                <a:latin typeface="Arial"/>
                <a:cs typeface="Arial"/>
              </a:rPr>
              <a:t>compatible Scala </a:t>
            </a:r>
            <a:r>
              <a:rPr lang="fr-FR" sz="1800" dirty="0">
                <a:latin typeface="Arial"/>
                <a:cs typeface="Arial"/>
              </a:rPr>
              <a:t>version </a:t>
            </a:r>
            <a:r>
              <a:rPr lang="fr-FR" sz="1800" spc="5" dirty="0">
                <a:latin typeface="Arial"/>
                <a:cs typeface="Arial"/>
              </a:rPr>
              <a:t>to </a:t>
            </a:r>
            <a:r>
              <a:rPr lang="fr-FR" sz="1800" dirty="0" err="1">
                <a:latin typeface="Arial"/>
                <a:cs typeface="Arial"/>
              </a:rPr>
              <a:t>write</a:t>
            </a:r>
            <a:r>
              <a:rPr lang="fr-FR" sz="1800" spc="-170" dirty="0">
                <a:latin typeface="Arial"/>
                <a:cs typeface="Arial"/>
              </a:rPr>
              <a:t> </a:t>
            </a:r>
            <a:r>
              <a:rPr lang="fr-FR" sz="1800" spc="5" dirty="0">
                <a:latin typeface="Arial"/>
                <a:cs typeface="Arial"/>
              </a:rPr>
              <a:t>applications.</a:t>
            </a:r>
            <a:endParaRPr lang="fr-FR" sz="1800" dirty="0">
              <a:latin typeface="Arial"/>
              <a:cs typeface="Arial"/>
            </a:endParaRPr>
          </a:p>
          <a:p>
            <a:pPr marL="1052195" lvl="1" indent="-100965">
              <a:spcBef>
                <a:spcPts val="414"/>
              </a:spcBef>
              <a:buSzPct val="78260"/>
              <a:buFont typeface="Wingdings"/>
              <a:buChar char=""/>
              <a:tabLst>
                <a:tab pos="1052830" algn="l"/>
              </a:tabLst>
            </a:pPr>
            <a:r>
              <a:rPr lang="fr-FR" sz="1800" spc="-10" dirty="0">
                <a:latin typeface="Arial"/>
                <a:cs typeface="Arial"/>
              </a:rPr>
              <a:t>For </a:t>
            </a:r>
            <a:r>
              <a:rPr lang="fr-FR" sz="1800" spc="-10" dirty="0" err="1">
                <a:latin typeface="Arial"/>
                <a:cs typeface="Arial"/>
              </a:rPr>
              <a:t>example</a:t>
            </a:r>
            <a:r>
              <a:rPr lang="fr-FR" sz="1800" spc="-10" dirty="0">
                <a:latin typeface="Arial"/>
                <a:cs typeface="Arial"/>
              </a:rPr>
              <a:t>, </a:t>
            </a:r>
            <a:r>
              <a:rPr lang="fr-FR" sz="1800" spc="-10" dirty="0" err="1">
                <a:latin typeface="Arial"/>
                <a:cs typeface="Arial"/>
              </a:rPr>
              <a:t>Spark</a:t>
            </a:r>
            <a:r>
              <a:rPr lang="fr-FR" sz="1800" spc="-10" dirty="0">
                <a:latin typeface="Arial"/>
                <a:cs typeface="Arial"/>
              </a:rPr>
              <a:t> </a:t>
            </a:r>
            <a:r>
              <a:rPr lang="fr-FR" sz="1800" spc="-5" dirty="0">
                <a:latin typeface="Arial"/>
                <a:cs typeface="Arial"/>
              </a:rPr>
              <a:t>1.6.3 </a:t>
            </a:r>
            <a:r>
              <a:rPr lang="fr-FR" sz="1800" spc="-10" dirty="0">
                <a:latin typeface="Arial"/>
                <a:cs typeface="Arial"/>
              </a:rPr>
              <a:t>uses </a:t>
            </a:r>
            <a:r>
              <a:rPr lang="fr-FR" sz="1800" spc="-5" dirty="0">
                <a:latin typeface="Arial"/>
                <a:cs typeface="Arial"/>
              </a:rPr>
              <a:t>Scala</a:t>
            </a:r>
            <a:r>
              <a:rPr lang="fr-FR" sz="1800" spc="65" dirty="0">
                <a:latin typeface="Arial"/>
                <a:cs typeface="Arial"/>
              </a:rPr>
              <a:t> </a:t>
            </a:r>
            <a:r>
              <a:rPr lang="fr-FR" sz="1800" spc="-5" dirty="0">
                <a:latin typeface="Arial"/>
                <a:cs typeface="Arial"/>
              </a:rPr>
              <a:t>2.10.</a:t>
            </a:r>
            <a:endParaRPr lang="fr-FR" sz="1800" dirty="0">
              <a:latin typeface="Arial"/>
              <a:cs typeface="Arial"/>
            </a:endParaRPr>
          </a:p>
          <a:p>
            <a:pPr marL="916305" indent="-139700">
              <a:spcBef>
                <a:spcPts val="470"/>
              </a:spcBef>
              <a:tabLst>
                <a:tab pos="916940" algn="l"/>
              </a:tabLst>
            </a:pPr>
            <a:r>
              <a:rPr lang="fr-FR" sz="1800" spc="10" dirty="0">
                <a:latin typeface="Arial"/>
                <a:cs typeface="Arial"/>
              </a:rPr>
              <a:t>To </a:t>
            </a:r>
            <a:r>
              <a:rPr lang="fr-FR" sz="1800" dirty="0" err="1">
                <a:latin typeface="Arial"/>
                <a:cs typeface="Arial"/>
              </a:rPr>
              <a:t>write</a:t>
            </a:r>
            <a:r>
              <a:rPr lang="fr-FR" sz="1800" dirty="0">
                <a:latin typeface="Arial"/>
                <a:cs typeface="Arial"/>
              </a:rPr>
              <a:t> </a:t>
            </a:r>
            <a:r>
              <a:rPr lang="fr-FR" sz="1800" spc="10" dirty="0">
                <a:latin typeface="Arial"/>
                <a:cs typeface="Arial"/>
              </a:rPr>
              <a:t>a </a:t>
            </a:r>
            <a:r>
              <a:rPr lang="fr-FR" sz="1800" spc="5" dirty="0" err="1">
                <a:latin typeface="Arial"/>
                <a:cs typeface="Arial"/>
              </a:rPr>
              <a:t>Spark</a:t>
            </a:r>
            <a:r>
              <a:rPr lang="fr-FR" sz="1800" spc="5" dirty="0">
                <a:latin typeface="Arial"/>
                <a:cs typeface="Arial"/>
              </a:rPr>
              <a:t> </a:t>
            </a:r>
            <a:r>
              <a:rPr lang="fr-FR" sz="1800" dirty="0">
                <a:latin typeface="Arial"/>
                <a:cs typeface="Arial"/>
              </a:rPr>
              <a:t>application, </a:t>
            </a:r>
            <a:r>
              <a:rPr lang="fr-FR" sz="1800" spc="5" dirty="0" err="1">
                <a:latin typeface="Arial"/>
                <a:cs typeface="Arial"/>
              </a:rPr>
              <a:t>you</a:t>
            </a:r>
            <a:r>
              <a:rPr lang="fr-FR" sz="1800" spc="5" dirty="0">
                <a:latin typeface="Arial"/>
                <a:cs typeface="Arial"/>
              </a:rPr>
              <a:t> </a:t>
            </a:r>
            <a:r>
              <a:rPr lang="fr-FR" sz="1800" spc="5" dirty="0" err="1">
                <a:latin typeface="Arial"/>
                <a:cs typeface="Arial"/>
              </a:rPr>
              <a:t>need</a:t>
            </a:r>
            <a:r>
              <a:rPr lang="fr-FR" sz="1800" spc="5" dirty="0">
                <a:latin typeface="Arial"/>
                <a:cs typeface="Arial"/>
              </a:rPr>
              <a:t> </a:t>
            </a:r>
            <a:r>
              <a:rPr lang="fr-FR" sz="1800" dirty="0">
                <a:latin typeface="Arial"/>
                <a:cs typeface="Arial"/>
              </a:rPr>
              <a:t>to </a:t>
            </a:r>
            <a:r>
              <a:rPr lang="fr-FR" sz="1800" spc="5" dirty="0" err="1">
                <a:latin typeface="Arial"/>
                <a:cs typeface="Arial"/>
              </a:rPr>
              <a:t>add</a:t>
            </a:r>
            <a:r>
              <a:rPr lang="fr-FR" sz="1800" spc="5" dirty="0">
                <a:latin typeface="Arial"/>
                <a:cs typeface="Arial"/>
              </a:rPr>
              <a:t> </a:t>
            </a:r>
            <a:r>
              <a:rPr lang="fr-FR" sz="1800" spc="10" dirty="0">
                <a:latin typeface="Arial"/>
                <a:cs typeface="Arial"/>
              </a:rPr>
              <a:t>a </a:t>
            </a:r>
            <a:r>
              <a:rPr lang="fr-FR" sz="1800" spc="5" dirty="0" err="1">
                <a:latin typeface="Arial"/>
                <a:cs typeface="Arial"/>
              </a:rPr>
              <a:t>Maven</a:t>
            </a:r>
            <a:r>
              <a:rPr lang="fr-FR" sz="1800" spc="5" dirty="0">
                <a:latin typeface="Arial"/>
                <a:cs typeface="Arial"/>
              </a:rPr>
              <a:t> </a:t>
            </a:r>
            <a:r>
              <a:rPr lang="fr-FR" sz="1800" spc="5" dirty="0" err="1">
                <a:latin typeface="Arial"/>
                <a:cs typeface="Arial"/>
              </a:rPr>
              <a:t>dependency</a:t>
            </a:r>
            <a:r>
              <a:rPr lang="fr-FR" sz="1800" spc="-200" dirty="0">
                <a:latin typeface="Arial"/>
                <a:cs typeface="Arial"/>
              </a:rPr>
              <a:t> </a:t>
            </a:r>
            <a:r>
              <a:rPr lang="fr-FR" sz="1800" spc="5" dirty="0" smtClean="0">
                <a:latin typeface="Arial"/>
                <a:cs typeface="Arial"/>
              </a:rPr>
              <a:t>on </a:t>
            </a:r>
            <a:r>
              <a:rPr lang="fr-FR" sz="1800" spc="10" dirty="0" err="1" smtClean="0">
                <a:latin typeface="Arial"/>
                <a:cs typeface="Arial"/>
              </a:rPr>
              <a:t>Spark</a:t>
            </a:r>
            <a:r>
              <a:rPr lang="fr-FR" sz="1800" spc="10" dirty="0">
                <a:latin typeface="Arial"/>
                <a:cs typeface="Arial"/>
              </a:rPr>
              <a:t>.</a:t>
            </a:r>
            <a:endParaRPr lang="fr-FR" sz="1800" dirty="0">
              <a:latin typeface="Arial"/>
              <a:cs typeface="Arial"/>
            </a:endParaRPr>
          </a:p>
          <a:p>
            <a:pPr marL="1052195" lvl="1" indent="-100965">
              <a:spcBef>
                <a:spcPts val="409"/>
              </a:spcBef>
              <a:buSzPct val="78260"/>
              <a:buFont typeface="Wingdings"/>
              <a:buChar char=""/>
              <a:tabLst>
                <a:tab pos="1052830" algn="l"/>
              </a:tabLst>
            </a:pPr>
            <a:r>
              <a:rPr lang="fr-FR" sz="1800" spc="-10" dirty="0" err="1">
                <a:latin typeface="Arial"/>
                <a:cs typeface="Arial"/>
              </a:rPr>
              <a:t>Spark</a:t>
            </a:r>
            <a:r>
              <a:rPr lang="fr-FR" sz="1800" spc="-10" dirty="0">
                <a:latin typeface="Arial"/>
                <a:cs typeface="Arial"/>
              </a:rPr>
              <a:t> </a:t>
            </a:r>
            <a:r>
              <a:rPr lang="fr-FR" sz="1800" spc="-5" dirty="0" err="1">
                <a:latin typeface="Arial"/>
                <a:cs typeface="Arial"/>
              </a:rPr>
              <a:t>is</a:t>
            </a:r>
            <a:r>
              <a:rPr lang="fr-FR" sz="1800" spc="-5" dirty="0">
                <a:latin typeface="Arial"/>
                <a:cs typeface="Arial"/>
              </a:rPr>
              <a:t> </a:t>
            </a:r>
            <a:r>
              <a:rPr lang="fr-FR" sz="1800" spc="-10" dirty="0" err="1">
                <a:latin typeface="Arial"/>
                <a:cs typeface="Arial"/>
              </a:rPr>
              <a:t>available</a:t>
            </a:r>
            <a:r>
              <a:rPr lang="fr-FR" sz="1800" spc="-10" dirty="0">
                <a:latin typeface="Arial"/>
                <a:cs typeface="Arial"/>
              </a:rPr>
              <a:t> </a:t>
            </a:r>
            <a:r>
              <a:rPr lang="fr-FR" sz="1800" spc="-5" dirty="0" err="1">
                <a:latin typeface="Arial"/>
                <a:cs typeface="Arial"/>
              </a:rPr>
              <a:t>through</a:t>
            </a:r>
            <a:r>
              <a:rPr lang="fr-FR" sz="1800" spc="-5" dirty="0">
                <a:latin typeface="Arial"/>
                <a:cs typeface="Arial"/>
              </a:rPr>
              <a:t> </a:t>
            </a:r>
            <a:r>
              <a:rPr lang="fr-FR" sz="1800" spc="-15" dirty="0" err="1">
                <a:latin typeface="Arial"/>
                <a:cs typeface="Arial"/>
              </a:rPr>
              <a:t>Maven</a:t>
            </a:r>
            <a:r>
              <a:rPr lang="fr-FR" sz="1800" spc="-15" dirty="0">
                <a:latin typeface="Arial"/>
                <a:cs typeface="Arial"/>
              </a:rPr>
              <a:t> </a:t>
            </a:r>
            <a:r>
              <a:rPr lang="fr-FR" sz="1800" spc="-10" dirty="0">
                <a:latin typeface="Arial"/>
                <a:cs typeface="Arial"/>
              </a:rPr>
              <a:t>Central</a:t>
            </a:r>
            <a:r>
              <a:rPr lang="fr-FR" sz="1800" spc="110" dirty="0">
                <a:latin typeface="Arial"/>
                <a:cs typeface="Arial"/>
              </a:rPr>
              <a:t> </a:t>
            </a:r>
            <a:r>
              <a:rPr lang="fr-FR" sz="1800" spc="-10" dirty="0">
                <a:latin typeface="Arial"/>
                <a:cs typeface="Arial"/>
              </a:rPr>
              <a:t>at:</a:t>
            </a:r>
            <a:endParaRPr lang="fr-FR" sz="1800" dirty="0">
              <a:latin typeface="Arial"/>
              <a:cs typeface="Arial"/>
            </a:endParaRPr>
          </a:p>
          <a:p>
            <a:pPr marL="1188085" marR="3657600">
              <a:spcBef>
                <a:spcPts val="20"/>
              </a:spcBef>
            </a:pPr>
            <a:r>
              <a:rPr lang="fr-FR" sz="1800" spc="20" dirty="0" err="1">
                <a:latin typeface="Courier New"/>
                <a:cs typeface="Courier New"/>
              </a:rPr>
              <a:t>groupId</a:t>
            </a:r>
            <a:r>
              <a:rPr lang="fr-FR" sz="1800" spc="20" dirty="0">
                <a:latin typeface="Courier New"/>
                <a:cs typeface="Courier New"/>
              </a:rPr>
              <a:t> = </a:t>
            </a:r>
            <a:r>
              <a:rPr lang="fr-FR" sz="1800" spc="20" dirty="0" err="1">
                <a:latin typeface="Courier New"/>
                <a:cs typeface="Courier New"/>
              </a:rPr>
              <a:t>org.apache.spark</a:t>
            </a:r>
            <a:r>
              <a:rPr lang="fr-FR" sz="1800" spc="20" dirty="0">
                <a:latin typeface="Courier New"/>
                <a:cs typeface="Courier New"/>
              </a:rPr>
              <a:t>  </a:t>
            </a:r>
            <a:r>
              <a:rPr lang="fr-FR" sz="1800" spc="20" dirty="0" err="1">
                <a:latin typeface="Courier New"/>
                <a:cs typeface="Courier New"/>
              </a:rPr>
              <a:t>artifactId</a:t>
            </a:r>
            <a:r>
              <a:rPr lang="fr-FR" sz="1800" spc="20" dirty="0">
                <a:latin typeface="Courier New"/>
                <a:cs typeface="Courier New"/>
              </a:rPr>
              <a:t> = spark-core_2.10  version = 1.6.3</a:t>
            </a:r>
            <a:endParaRPr lang="fr-FR" sz="1800" dirty="0">
              <a:latin typeface="Courier New"/>
              <a:cs typeface="Courier New"/>
            </a:endParaRPr>
          </a:p>
          <a:p>
            <a:pPr marL="916305" marR="709295" indent="-139700">
              <a:spcBef>
                <a:spcPts val="430"/>
              </a:spcBef>
              <a:tabLst>
                <a:tab pos="916940" algn="l"/>
              </a:tabLst>
            </a:pPr>
            <a:r>
              <a:rPr lang="fr-FR" sz="1800" spc="10" dirty="0">
                <a:latin typeface="Arial"/>
                <a:cs typeface="Arial"/>
              </a:rPr>
              <a:t>To </a:t>
            </a:r>
            <a:r>
              <a:rPr lang="fr-FR" sz="1800" spc="5" dirty="0" err="1">
                <a:latin typeface="Arial"/>
                <a:cs typeface="Arial"/>
              </a:rPr>
              <a:t>access</a:t>
            </a:r>
            <a:r>
              <a:rPr lang="fr-FR" sz="1800" spc="5" dirty="0">
                <a:latin typeface="Arial"/>
                <a:cs typeface="Arial"/>
              </a:rPr>
              <a:t> </a:t>
            </a:r>
            <a:r>
              <a:rPr lang="fr-FR" sz="1800" spc="10" dirty="0">
                <a:latin typeface="Arial"/>
                <a:cs typeface="Arial"/>
              </a:rPr>
              <a:t>a </a:t>
            </a:r>
            <a:r>
              <a:rPr lang="fr-FR" sz="1800" spc="15" dirty="0">
                <a:latin typeface="Arial"/>
                <a:cs typeface="Arial"/>
              </a:rPr>
              <a:t>HDFS</a:t>
            </a:r>
            <a:r>
              <a:rPr lang="fr-FR" sz="1800" spc="-250" dirty="0">
                <a:latin typeface="Arial"/>
                <a:cs typeface="Arial"/>
              </a:rPr>
              <a:t> </a:t>
            </a:r>
            <a:r>
              <a:rPr lang="fr-FR" sz="1800" spc="5" dirty="0">
                <a:latin typeface="Arial"/>
                <a:cs typeface="Arial"/>
              </a:rPr>
              <a:t>cluster, </a:t>
            </a:r>
            <a:r>
              <a:rPr lang="fr-FR" sz="1800" spc="5" dirty="0" err="1">
                <a:latin typeface="Arial"/>
                <a:cs typeface="Arial"/>
              </a:rPr>
              <a:t>you</a:t>
            </a:r>
            <a:r>
              <a:rPr lang="fr-FR" sz="1800" spc="5" dirty="0">
                <a:latin typeface="Arial"/>
                <a:cs typeface="Arial"/>
              </a:rPr>
              <a:t> </a:t>
            </a:r>
            <a:r>
              <a:rPr lang="fr-FR" sz="1800" spc="5" dirty="0" err="1">
                <a:latin typeface="Arial"/>
                <a:cs typeface="Arial"/>
              </a:rPr>
              <a:t>need</a:t>
            </a:r>
            <a:r>
              <a:rPr lang="fr-FR" sz="1800" spc="5" dirty="0">
                <a:latin typeface="Arial"/>
                <a:cs typeface="Arial"/>
              </a:rPr>
              <a:t> </a:t>
            </a:r>
            <a:r>
              <a:rPr lang="fr-FR" sz="1800" dirty="0">
                <a:latin typeface="Arial"/>
                <a:cs typeface="Arial"/>
              </a:rPr>
              <a:t>to </a:t>
            </a:r>
            <a:r>
              <a:rPr lang="fr-FR" sz="1800" spc="5" dirty="0" err="1">
                <a:latin typeface="Arial"/>
                <a:cs typeface="Arial"/>
              </a:rPr>
              <a:t>add</a:t>
            </a:r>
            <a:r>
              <a:rPr lang="fr-FR" sz="1800" spc="5" dirty="0">
                <a:latin typeface="Arial"/>
                <a:cs typeface="Arial"/>
              </a:rPr>
              <a:t> </a:t>
            </a:r>
            <a:r>
              <a:rPr lang="fr-FR" sz="1800" spc="10" dirty="0">
                <a:latin typeface="Arial"/>
                <a:cs typeface="Arial"/>
              </a:rPr>
              <a:t>a </a:t>
            </a:r>
            <a:r>
              <a:rPr lang="fr-FR" sz="1800" spc="5" dirty="0" err="1">
                <a:latin typeface="Arial"/>
                <a:cs typeface="Arial"/>
              </a:rPr>
              <a:t>dependency</a:t>
            </a:r>
            <a:r>
              <a:rPr lang="fr-FR" sz="1800" spc="5" dirty="0">
                <a:latin typeface="Arial"/>
                <a:cs typeface="Arial"/>
              </a:rPr>
              <a:t> on </a:t>
            </a:r>
            <a:r>
              <a:rPr lang="fr-FR" sz="1800" spc="10" dirty="0" err="1" smtClean="0">
                <a:latin typeface="Arial"/>
                <a:cs typeface="Arial"/>
              </a:rPr>
              <a:t>hadoop</a:t>
            </a:r>
            <a:r>
              <a:rPr lang="fr-FR" sz="1800" spc="10" dirty="0" smtClean="0">
                <a:latin typeface="Arial"/>
                <a:cs typeface="Arial"/>
              </a:rPr>
              <a:t>-</a:t>
            </a:r>
            <a:r>
              <a:rPr lang="fr-FR" sz="1800" spc="5" dirty="0" smtClean="0">
                <a:latin typeface="Arial"/>
                <a:cs typeface="Arial"/>
              </a:rPr>
              <a:t>client </a:t>
            </a:r>
            <a:r>
              <a:rPr lang="fr-FR" sz="1800" spc="5" dirty="0">
                <a:latin typeface="Arial"/>
                <a:cs typeface="Arial"/>
              </a:rPr>
              <a:t>for </a:t>
            </a:r>
            <a:r>
              <a:rPr lang="fr-FR" sz="1800" dirty="0" err="1">
                <a:latin typeface="Arial"/>
                <a:cs typeface="Arial"/>
              </a:rPr>
              <a:t>your</a:t>
            </a:r>
            <a:r>
              <a:rPr lang="fr-FR" sz="1800" dirty="0">
                <a:latin typeface="Arial"/>
                <a:cs typeface="Arial"/>
              </a:rPr>
              <a:t> </a:t>
            </a:r>
            <a:r>
              <a:rPr lang="fr-FR" sz="1800" spc="5" dirty="0">
                <a:latin typeface="Arial"/>
                <a:cs typeface="Arial"/>
              </a:rPr>
              <a:t>version of</a:t>
            </a:r>
            <a:r>
              <a:rPr lang="fr-FR" sz="1800" spc="-90" dirty="0">
                <a:latin typeface="Arial"/>
                <a:cs typeface="Arial"/>
              </a:rPr>
              <a:t> </a:t>
            </a:r>
            <a:r>
              <a:rPr lang="fr-FR" sz="1800" spc="15" dirty="0">
                <a:latin typeface="Arial"/>
                <a:cs typeface="Arial"/>
              </a:rPr>
              <a:t>HDFS</a:t>
            </a:r>
            <a:endParaRPr lang="fr-FR" sz="1800" dirty="0">
              <a:latin typeface="Arial"/>
              <a:cs typeface="Arial"/>
            </a:endParaRPr>
          </a:p>
          <a:p>
            <a:pPr marL="1188085" marR="3593465">
              <a:spcBef>
                <a:spcPts val="25"/>
              </a:spcBef>
            </a:pPr>
            <a:r>
              <a:rPr lang="fr-FR" sz="1800" spc="20" dirty="0" err="1">
                <a:latin typeface="Courier New"/>
                <a:cs typeface="Courier New"/>
              </a:rPr>
              <a:t>groupId</a:t>
            </a:r>
            <a:r>
              <a:rPr lang="fr-FR" sz="1800" spc="20" dirty="0">
                <a:latin typeface="Courier New"/>
                <a:cs typeface="Courier New"/>
              </a:rPr>
              <a:t> = </a:t>
            </a:r>
            <a:r>
              <a:rPr lang="fr-FR" sz="1800" spc="20" dirty="0" err="1">
                <a:latin typeface="Courier New"/>
                <a:cs typeface="Courier New"/>
              </a:rPr>
              <a:t>org.apache.hadoop</a:t>
            </a:r>
            <a:r>
              <a:rPr lang="fr-FR" sz="1800" spc="20" dirty="0">
                <a:latin typeface="Courier New"/>
                <a:cs typeface="Courier New"/>
              </a:rPr>
              <a:t>  </a:t>
            </a:r>
            <a:r>
              <a:rPr lang="fr-FR" sz="1800" spc="20" dirty="0" err="1">
                <a:latin typeface="Courier New"/>
                <a:cs typeface="Courier New"/>
              </a:rPr>
              <a:t>artifactId</a:t>
            </a:r>
            <a:r>
              <a:rPr lang="fr-FR" sz="1800" spc="20" dirty="0">
                <a:latin typeface="Courier New"/>
                <a:cs typeface="Courier New"/>
              </a:rPr>
              <a:t> = </a:t>
            </a:r>
            <a:r>
              <a:rPr lang="fr-FR" sz="1800" spc="20" dirty="0" err="1">
                <a:latin typeface="Courier New"/>
                <a:cs typeface="Courier New"/>
              </a:rPr>
              <a:t>hadoop</a:t>
            </a:r>
            <a:r>
              <a:rPr lang="fr-FR" sz="1800" spc="20" dirty="0">
                <a:latin typeface="Courier New"/>
                <a:cs typeface="Courier New"/>
              </a:rPr>
              <a:t>-client  </a:t>
            </a:r>
            <a:r>
              <a:rPr lang="fr-FR" sz="1800" spc="-10" dirty="0">
                <a:latin typeface="Courier New"/>
                <a:cs typeface="Courier New"/>
              </a:rPr>
              <a:t>version =</a:t>
            </a:r>
            <a:r>
              <a:rPr lang="fr-FR" sz="1800" spc="-30" dirty="0">
                <a:latin typeface="Courier New"/>
                <a:cs typeface="Courier New"/>
              </a:rPr>
              <a:t> </a:t>
            </a:r>
            <a:r>
              <a:rPr lang="fr-FR" sz="1800" spc="-10" dirty="0">
                <a:latin typeface="Courier New"/>
                <a:cs typeface="Courier New"/>
              </a:rPr>
              <a:t>&lt;</a:t>
            </a:r>
            <a:r>
              <a:rPr lang="fr-FR" sz="1800" spc="-10" dirty="0" err="1">
                <a:latin typeface="Courier New"/>
                <a:cs typeface="Courier New"/>
              </a:rPr>
              <a:t>your</a:t>
            </a:r>
            <a:r>
              <a:rPr lang="fr-FR" sz="1800" spc="-10" dirty="0">
                <a:latin typeface="Courier New"/>
                <a:cs typeface="Courier New"/>
              </a:rPr>
              <a:t>-</a:t>
            </a:r>
            <a:r>
              <a:rPr lang="fr-FR" sz="1800" spc="-10" dirty="0" err="1">
                <a:latin typeface="Courier New"/>
                <a:cs typeface="Courier New"/>
              </a:rPr>
              <a:t>hdfs</a:t>
            </a:r>
            <a:r>
              <a:rPr lang="fr-FR" sz="1800" spc="-10" dirty="0">
                <a:latin typeface="Courier New"/>
                <a:cs typeface="Courier New"/>
              </a:rPr>
              <a:t>-version&gt;</a:t>
            </a:r>
            <a:endParaRPr lang="fr-FR" sz="1800" dirty="0">
              <a:latin typeface="Courier New"/>
              <a:cs typeface="Courier New"/>
            </a:endParaRPr>
          </a:p>
          <a:p>
            <a:endParaRPr lang="fr-FR" sz="1800" dirty="0"/>
          </a:p>
        </p:txBody>
      </p:sp>
    </p:spTree>
    <p:extLst>
      <p:ext uri="{BB962C8B-B14F-4D97-AF65-F5344CB8AC3E}">
        <p14:creationId xmlns:p14="http://schemas.microsoft.com/office/powerpoint/2010/main" val="23149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solidFill>
                  <a:srgbClr val="FF0000"/>
                </a:solidFill>
                <a:latin typeface="Arial"/>
                <a:cs typeface="Arial"/>
              </a:rPr>
              <a:t>Initializing</a:t>
            </a:r>
            <a:r>
              <a:rPr lang="fr-FR" spc="-5" dirty="0">
                <a:solidFill>
                  <a:srgbClr val="FF0000"/>
                </a:solidFill>
                <a:latin typeface="Arial"/>
                <a:cs typeface="Arial"/>
              </a:rPr>
              <a:t> </a:t>
            </a:r>
            <a:r>
              <a:rPr lang="fr-FR" spc="-5" dirty="0" err="1">
                <a:solidFill>
                  <a:srgbClr val="FF0000"/>
                </a:solidFill>
                <a:latin typeface="Arial"/>
                <a:cs typeface="Arial"/>
              </a:rPr>
              <a:t>Spark</a:t>
            </a:r>
            <a:r>
              <a:rPr lang="fr-FR" spc="-5" dirty="0">
                <a:solidFill>
                  <a:srgbClr val="FF0000"/>
                </a:solidFill>
                <a:latin typeface="Arial"/>
                <a:cs typeface="Arial"/>
              </a:rPr>
              <a:t>:</a:t>
            </a:r>
            <a:r>
              <a:rPr lang="fr-FR" spc="-65" dirty="0">
                <a:solidFill>
                  <a:srgbClr val="FF0000"/>
                </a:solidFill>
                <a:latin typeface="Arial"/>
                <a:cs typeface="Arial"/>
              </a:rPr>
              <a:t> </a:t>
            </a:r>
            <a:r>
              <a:rPr lang="fr-FR" spc="-5" dirty="0" smtClean="0">
                <a:solidFill>
                  <a:srgbClr val="FF0000"/>
                </a:solidFill>
                <a:latin typeface="Arial"/>
                <a:cs typeface="Arial"/>
              </a:rPr>
              <a:t>Scala</a:t>
            </a:r>
            <a:endParaRPr lang="fr-FR" dirty="0">
              <a:solidFill>
                <a:srgbClr val="FF0000"/>
              </a:solidFill>
            </a:endParaRPr>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a:latin typeface="Arial"/>
                <a:cs typeface="Arial"/>
              </a:rPr>
              <a:t>Build</a:t>
            </a:r>
            <a:r>
              <a:rPr lang="en-US" sz="1800" spc="-45" dirty="0">
                <a:latin typeface="Arial"/>
                <a:cs typeface="Arial"/>
              </a:rPr>
              <a:t> </a:t>
            </a:r>
            <a:r>
              <a:rPr lang="en-US" sz="1800" spc="10" dirty="0">
                <a:latin typeface="Arial"/>
                <a:cs typeface="Arial"/>
              </a:rPr>
              <a:t>a</a:t>
            </a:r>
            <a:r>
              <a:rPr lang="en-US" sz="1800" dirty="0">
                <a:latin typeface="Arial"/>
                <a:cs typeface="Arial"/>
              </a:rPr>
              <a:t> </a:t>
            </a:r>
            <a:r>
              <a:rPr lang="en-US" sz="1800" b="1" spc="5" dirty="0" err="1">
                <a:latin typeface="Arial"/>
                <a:cs typeface="Arial"/>
              </a:rPr>
              <a:t>SparkConf</a:t>
            </a:r>
            <a:r>
              <a:rPr lang="en-US" sz="1800" spc="-35" dirty="0">
                <a:latin typeface="Arial"/>
                <a:cs typeface="Arial"/>
              </a:rPr>
              <a:t> </a:t>
            </a:r>
            <a:r>
              <a:rPr lang="en-US" sz="1800" spc="5" dirty="0">
                <a:latin typeface="Arial"/>
                <a:cs typeface="Arial"/>
              </a:rPr>
              <a:t>object</a:t>
            </a:r>
            <a:r>
              <a:rPr lang="en-US" sz="1800" spc="-35" dirty="0">
                <a:latin typeface="Arial"/>
                <a:cs typeface="Arial"/>
              </a:rPr>
              <a:t> </a:t>
            </a:r>
            <a:r>
              <a:rPr lang="en-US" sz="1800" dirty="0">
                <a:latin typeface="Arial"/>
                <a:cs typeface="Arial"/>
              </a:rPr>
              <a:t>that</a:t>
            </a:r>
            <a:r>
              <a:rPr lang="en-US" sz="1800" spc="10" dirty="0">
                <a:latin typeface="Arial"/>
                <a:cs typeface="Arial"/>
              </a:rPr>
              <a:t> </a:t>
            </a:r>
            <a:r>
              <a:rPr lang="en-US" sz="1800" spc="5" dirty="0">
                <a:latin typeface="Arial"/>
                <a:cs typeface="Arial"/>
              </a:rPr>
              <a:t>contains</a:t>
            </a:r>
            <a:r>
              <a:rPr lang="en-US" sz="1800" spc="-45" dirty="0">
                <a:latin typeface="Arial"/>
                <a:cs typeface="Arial"/>
              </a:rPr>
              <a:t> </a:t>
            </a:r>
            <a:r>
              <a:rPr lang="en-US" sz="1800" spc="5" dirty="0">
                <a:latin typeface="Arial"/>
                <a:cs typeface="Arial"/>
              </a:rPr>
              <a:t>information</a:t>
            </a:r>
            <a:r>
              <a:rPr lang="en-US" sz="1800" spc="-55" dirty="0">
                <a:latin typeface="Arial"/>
                <a:cs typeface="Arial"/>
              </a:rPr>
              <a:t> </a:t>
            </a:r>
            <a:r>
              <a:rPr lang="en-US" sz="1800" spc="5" dirty="0">
                <a:latin typeface="Arial"/>
                <a:cs typeface="Arial"/>
              </a:rPr>
              <a:t>about</a:t>
            </a:r>
            <a:r>
              <a:rPr lang="en-US" sz="1800" spc="-25" dirty="0">
                <a:latin typeface="Arial"/>
                <a:cs typeface="Arial"/>
              </a:rPr>
              <a:t> </a:t>
            </a:r>
            <a:r>
              <a:rPr lang="en-US" sz="1800" dirty="0" smtClean="0">
                <a:latin typeface="Arial"/>
                <a:cs typeface="Arial"/>
              </a:rPr>
              <a:t>your </a:t>
            </a:r>
            <a:r>
              <a:rPr lang="en-US" sz="1800" spc="5" dirty="0" smtClean="0">
                <a:latin typeface="Arial"/>
                <a:cs typeface="Arial"/>
              </a:rPr>
              <a:t>application</a:t>
            </a:r>
            <a:endParaRPr lang="en-US" sz="1800" dirty="0">
              <a:latin typeface="Arial"/>
              <a:cs typeface="Arial"/>
            </a:endParaRPr>
          </a:p>
          <a:p>
            <a:pPr marL="23495" indent="0">
              <a:spcBef>
                <a:spcPts val="1325"/>
              </a:spcBef>
              <a:buNone/>
              <a:tabLst>
                <a:tab pos="163830" algn="l"/>
              </a:tabLst>
            </a:pPr>
            <a:r>
              <a:rPr lang="en-US" sz="1600" b="1" spc="20" dirty="0" err="1" smtClean="0">
                <a:latin typeface="Courier New"/>
                <a:cs typeface="Courier New"/>
              </a:rPr>
              <a:t>val</a:t>
            </a:r>
            <a:r>
              <a:rPr lang="en-US" sz="1600" b="1" spc="20" dirty="0" smtClean="0">
                <a:latin typeface="Courier New"/>
                <a:cs typeface="Courier New"/>
              </a:rPr>
              <a:t> </a:t>
            </a:r>
            <a:r>
              <a:rPr lang="en-US" sz="1600" b="1" spc="20" dirty="0" err="1">
                <a:latin typeface="Courier New"/>
                <a:cs typeface="Courier New"/>
              </a:rPr>
              <a:t>conf</a:t>
            </a:r>
            <a:r>
              <a:rPr lang="en-US" sz="1600" b="1" spc="20" dirty="0">
                <a:latin typeface="Courier New"/>
                <a:cs typeface="Courier New"/>
              </a:rPr>
              <a:t> = new</a:t>
            </a:r>
            <a:r>
              <a:rPr lang="en-US" sz="1600" b="1" spc="25" dirty="0">
                <a:latin typeface="Courier New"/>
                <a:cs typeface="Courier New"/>
              </a:rPr>
              <a:t> </a:t>
            </a:r>
            <a:r>
              <a:rPr lang="en-US" sz="1600" b="1" spc="20" dirty="0" err="1" smtClean="0">
                <a:latin typeface="Courier New"/>
                <a:cs typeface="Courier New"/>
              </a:rPr>
              <a:t>SparkConf</a:t>
            </a:r>
            <a:r>
              <a:rPr lang="en-US" sz="1600" b="1" spc="20" dirty="0">
                <a:latin typeface="Courier New"/>
                <a:cs typeface="Courier New"/>
              </a:rPr>
              <a:t>().</a:t>
            </a:r>
            <a:r>
              <a:rPr lang="en-US" sz="1600" b="1" spc="20" dirty="0" err="1">
                <a:latin typeface="Courier New"/>
                <a:cs typeface="Courier New"/>
              </a:rPr>
              <a:t>setAppName</a:t>
            </a:r>
            <a:r>
              <a:rPr lang="en-US" sz="1600" b="1" spc="20" dirty="0">
                <a:latin typeface="Courier New"/>
                <a:cs typeface="Courier New"/>
              </a:rPr>
              <a:t>(</a:t>
            </a:r>
            <a:r>
              <a:rPr lang="en-US" sz="1600" b="1" spc="20" dirty="0" err="1">
                <a:latin typeface="Courier New"/>
                <a:cs typeface="Courier New"/>
              </a:rPr>
              <a:t>appName</a:t>
            </a:r>
            <a:r>
              <a:rPr lang="en-US" sz="1600" b="1" spc="20" dirty="0">
                <a:latin typeface="Courier New"/>
                <a:cs typeface="Courier New"/>
              </a:rPr>
              <a:t>).</a:t>
            </a:r>
            <a:r>
              <a:rPr lang="en-US" sz="1600" b="1" spc="20" dirty="0" err="1">
                <a:latin typeface="Courier New"/>
                <a:cs typeface="Courier New"/>
              </a:rPr>
              <a:t>setMaster</a:t>
            </a:r>
            <a:r>
              <a:rPr lang="en-US" sz="1600" b="1" spc="20" dirty="0">
                <a:latin typeface="Courier New"/>
                <a:cs typeface="Courier New"/>
              </a:rPr>
              <a:t>(master)</a:t>
            </a:r>
            <a:endParaRPr lang="en-US" sz="1600" b="1" dirty="0">
              <a:latin typeface="Courier New"/>
              <a:cs typeface="Courier New"/>
            </a:endParaRPr>
          </a:p>
          <a:p>
            <a:pPr marL="163195" marR="7620" indent="-139700">
              <a:lnSpc>
                <a:spcPct val="101299"/>
              </a:lnSpc>
              <a:spcBef>
                <a:spcPts val="535"/>
              </a:spcBef>
              <a:tabLst>
                <a:tab pos="163830" algn="l"/>
              </a:tabLst>
            </a:pPr>
            <a:r>
              <a:rPr lang="en-US" sz="1800" spc="10" dirty="0">
                <a:latin typeface="Arial"/>
                <a:cs typeface="Arial"/>
              </a:rPr>
              <a:t>The </a:t>
            </a:r>
            <a:r>
              <a:rPr lang="en-US" sz="1800" spc="10" dirty="0" err="1">
                <a:latin typeface="Arial"/>
                <a:cs typeface="Arial"/>
              </a:rPr>
              <a:t>appName</a:t>
            </a:r>
            <a:r>
              <a:rPr lang="en-US" sz="1800" spc="10" dirty="0">
                <a:latin typeface="Arial"/>
                <a:cs typeface="Arial"/>
              </a:rPr>
              <a:t> </a:t>
            </a:r>
            <a:r>
              <a:rPr lang="en-US" sz="1800" dirty="0">
                <a:latin typeface="Arial"/>
                <a:cs typeface="Arial"/>
              </a:rPr>
              <a:t>parameter </a:t>
            </a:r>
            <a:r>
              <a:rPr lang="en-US" sz="1800" dirty="0" smtClean="0">
                <a:latin typeface="Arial"/>
                <a:cs typeface="Arial"/>
                <a:sym typeface="Wingdings" panose="05000000000000000000" pitchFamily="2" charset="2"/>
              </a:rPr>
              <a:t></a:t>
            </a:r>
            <a:r>
              <a:rPr lang="en-US" sz="1800" spc="-190" dirty="0" smtClean="0">
                <a:latin typeface="Times New Roman"/>
                <a:cs typeface="Times New Roman"/>
              </a:rPr>
              <a:t> </a:t>
            </a:r>
            <a:r>
              <a:rPr lang="en-US" sz="1800" spc="15" dirty="0">
                <a:latin typeface="Arial"/>
                <a:cs typeface="Arial"/>
              </a:rPr>
              <a:t>Name </a:t>
            </a:r>
            <a:r>
              <a:rPr lang="en-US" sz="1800" spc="5" dirty="0">
                <a:latin typeface="Arial"/>
                <a:cs typeface="Arial"/>
              </a:rPr>
              <a:t>for </a:t>
            </a:r>
            <a:r>
              <a:rPr lang="en-US" sz="1800" dirty="0">
                <a:latin typeface="Arial"/>
                <a:cs typeface="Arial"/>
              </a:rPr>
              <a:t>your </a:t>
            </a:r>
            <a:r>
              <a:rPr lang="en-US" sz="1800" spc="5" dirty="0">
                <a:latin typeface="Arial"/>
                <a:cs typeface="Arial"/>
              </a:rPr>
              <a:t>application </a:t>
            </a:r>
            <a:r>
              <a:rPr lang="en-US" sz="1800" dirty="0">
                <a:latin typeface="Arial"/>
                <a:cs typeface="Arial"/>
              </a:rPr>
              <a:t>to </a:t>
            </a:r>
            <a:r>
              <a:rPr lang="en-US" sz="1800" spc="10" dirty="0">
                <a:latin typeface="Arial"/>
                <a:cs typeface="Arial"/>
              </a:rPr>
              <a:t>show </a:t>
            </a:r>
            <a:r>
              <a:rPr lang="en-US" sz="1800" spc="5" dirty="0">
                <a:latin typeface="Arial"/>
                <a:cs typeface="Arial"/>
              </a:rPr>
              <a:t>on  the cluster </a:t>
            </a:r>
            <a:r>
              <a:rPr lang="en-US" sz="1800" spc="10" dirty="0">
                <a:latin typeface="Arial"/>
                <a:cs typeface="Arial"/>
              </a:rPr>
              <a:t>UI</a:t>
            </a:r>
            <a:endParaRPr lang="en-US" sz="1800" dirty="0">
              <a:latin typeface="Arial"/>
              <a:cs typeface="Arial"/>
            </a:endParaRPr>
          </a:p>
          <a:p>
            <a:pPr marL="163195" indent="-139700">
              <a:spcBef>
                <a:spcPts val="470"/>
              </a:spcBef>
              <a:tabLst>
                <a:tab pos="163830" algn="l"/>
              </a:tabLst>
            </a:pPr>
            <a:r>
              <a:rPr lang="en-US" sz="1800" spc="10" dirty="0">
                <a:latin typeface="Arial"/>
                <a:cs typeface="Arial"/>
              </a:rPr>
              <a:t>The </a:t>
            </a:r>
            <a:r>
              <a:rPr lang="en-US" sz="1800" spc="5" dirty="0">
                <a:latin typeface="Arial"/>
                <a:cs typeface="Arial"/>
              </a:rPr>
              <a:t>master </a:t>
            </a:r>
            <a:r>
              <a:rPr lang="en-US" sz="1800" spc="5">
                <a:latin typeface="Arial"/>
                <a:cs typeface="Arial"/>
              </a:rPr>
              <a:t>parameter </a:t>
            </a:r>
            <a:r>
              <a:rPr lang="en-US" sz="1800" spc="5" smtClean="0">
                <a:latin typeface="Arial"/>
                <a:cs typeface="Arial"/>
                <a:sym typeface="Wingdings" panose="05000000000000000000" pitchFamily="2" charset="2"/>
              </a:rPr>
              <a:t></a:t>
            </a:r>
            <a:r>
              <a:rPr lang="en-US" sz="1800" spc="-204" smtClean="0">
                <a:latin typeface="Times New Roman"/>
                <a:cs typeface="Times New Roman"/>
              </a:rPr>
              <a:t> </a:t>
            </a:r>
            <a:r>
              <a:rPr lang="en-US" sz="1800" spc="5" dirty="0">
                <a:latin typeface="Arial"/>
                <a:cs typeface="Arial"/>
              </a:rPr>
              <a:t>is </a:t>
            </a:r>
            <a:r>
              <a:rPr lang="en-US" sz="1800" spc="10" dirty="0">
                <a:latin typeface="Arial"/>
                <a:cs typeface="Arial"/>
              </a:rPr>
              <a:t>a Spark, </a:t>
            </a:r>
            <a:r>
              <a:rPr lang="en-US" sz="1800" spc="5" dirty="0" err="1">
                <a:latin typeface="Arial"/>
                <a:cs typeface="Arial"/>
              </a:rPr>
              <a:t>Mesos</a:t>
            </a:r>
            <a:r>
              <a:rPr lang="en-US" sz="1800" spc="5" dirty="0">
                <a:latin typeface="Arial"/>
                <a:cs typeface="Arial"/>
              </a:rPr>
              <a:t>, or </a:t>
            </a:r>
            <a:r>
              <a:rPr lang="en-US" sz="1800" spc="10" dirty="0">
                <a:latin typeface="Arial"/>
                <a:cs typeface="Arial"/>
              </a:rPr>
              <a:t>YARN </a:t>
            </a:r>
            <a:r>
              <a:rPr lang="en-US" sz="1800" spc="5" dirty="0">
                <a:latin typeface="Arial"/>
                <a:cs typeface="Arial"/>
              </a:rPr>
              <a:t>cluster </a:t>
            </a:r>
            <a:r>
              <a:rPr lang="en-US" sz="1800" spc="-85" dirty="0">
                <a:latin typeface="Arial"/>
                <a:cs typeface="Arial"/>
              </a:rPr>
              <a:t>URL  </a:t>
            </a:r>
            <a:r>
              <a:rPr lang="en-US" sz="1800" dirty="0">
                <a:latin typeface="Arial"/>
                <a:cs typeface="Arial"/>
              </a:rPr>
              <a:t>(</a:t>
            </a:r>
            <a:r>
              <a:rPr lang="en-US" sz="1800" dirty="0" smtClean="0">
                <a:latin typeface="Arial"/>
                <a:cs typeface="Arial"/>
              </a:rPr>
              <a:t>or </a:t>
            </a:r>
            <a:r>
              <a:rPr lang="en-US" sz="1800" spc="10" dirty="0" smtClean="0">
                <a:latin typeface="Arial"/>
                <a:cs typeface="Arial"/>
              </a:rPr>
              <a:t>a </a:t>
            </a:r>
            <a:r>
              <a:rPr lang="en-US" sz="1800" spc="5" dirty="0">
                <a:latin typeface="Arial"/>
                <a:cs typeface="Arial"/>
              </a:rPr>
              <a:t>special </a:t>
            </a:r>
            <a:r>
              <a:rPr lang="en-US" sz="1800" dirty="0">
                <a:latin typeface="Arial"/>
                <a:cs typeface="Arial"/>
              </a:rPr>
              <a:t>"local" </a:t>
            </a:r>
            <a:r>
              <a:rPr lang="en-US" sz="1800" spc="5" dirty="0">
                <a:latin typeface="Arial"/>
                <a:cs typeface="Arial"/>
              </a:rPr>
              <a:t>string </a:t>
            </a:r>
            <a:r>
              <a:rPr lang="en-US" sz="1800" dirty="0">
                <a:latin typeface="Arial"/>
                <a:cs typeface="Arial"/>
              </a:rPr>
              <a:t>to </a:t>
            </a:r>
            <a:r>
              <a:rPr lang="en-US" sz="1800" spc="5" dirty="0">
                <a:latin typeface="Arial"/>
                <a:cs typeface="Arial"/>
              </a:rPr>
              <a:t>run in local</a:t>
            </a:r>
            <a:r>
              <a:rPr lang="en-US" sz="1800" spc="-130" dirty="0">
                <a:latin typeface="Arial"/>
                <a:cs typeface="Arial"/>
              </a:rPr>
              <a:t> </a:t>
            </a:r>
            <a:r>
              <a:rPr lang="en-US" sz="1800" spc="5" dirty="0">
                <a:latin typeface="Arial"/>
                <a:cs typeface="Arial"/>
              </a:rPr>
              <a:t>mode)</a:t>
            </a:r>
            <a:endParaRPr lang="en-US" sz="1800" dirty="0">
              <a:latin typeface="Arial"/>
              <a:cs typeface="Arial"/>
            </a:endParaRPr>
          </a:p>
          <a:p>
            <a:pPr marL="299085" lvl="1" indent="-100965">
              <a:spcBef>
                <a:spcPts val="409"/>
              </a:spcBef>
              <a:buSzPct val="78260"/>
              <a:buFont typeface="Wingdings"/>
              <a:buChar char=""/>
              <a:tabLst>
                <a:tab pos="299720" algn="l"/>
              </a:tabLst>
            </a:pPr>
            <a:r>
              <a:rPr lang="en-US" sz="1800" spc="-5" dirty="0">
                <a:latin typeface="Arial"/>
                <a:cs typeface="Arial"/>
              </a:rPr>
              <a:t>In testing, </a:t>
            </a:r>
            <a:r>
              <a:rPr lang="en-US" sz="1800" spc="-10" dirty="0">
                <a:latin typeface="Arial"/>
                <a:cs typeface="Arial"/>
              </a:rPr>
              <a:t>you </a:t>
            </a:r>
            <a:r>
              <a:rPr lang="en-US" sz="1800" spc="-5" dirty="0">
                <a:latin typeface="Arial"/>
                <a:cs typeface="Arial"/>
              </a:rPr>
              <a:t>can pass "local" to run</a:t>
            </a:r>
            <a:r>
              <a:rPr lang="en-US" sz="1800" spc="25" dirty="0">
                <a:latin typeface="Arial"/>
                <a:cs typeface="Arial"/>
              </a:rPr>
              <a:t> </a:t>
            </a:r>
            <a:r>
              <a:rPr lang="en-US" sz="1800" spc="-10" dirty="0">
                <a:latin typeface="Arial"/>
                <a:cs typeface="Arial"/>
              </a:rPr>
              <a:t>Spark.</a:t>
            </a:r>
            <a:endParaRPr lang="en-US" sz="1800" dirty="0">
              <a:latin typeface="Arial"/>
              <a:cs typeface="Arial"/>
            </a:endParaRPr>
          </a:p>
          <a:p>
            <a:pPr marL="299085" lvl="1" indent="-100965">
              <a:spcBef>
                <a:spcPts val="414"/>
              </a:spcBef>
              <a:buSzPct val="78260"/>
              <a:buFont typeface="Wingdings"/>
              <a:buChar char=""/>
              <a:tabLst>
                <a:tab pos="299720" algn="l"/>
              </a:tabLst>
            </a:pPr>
            <a:r>
              <a:rPr lang="en-US" sz="1800" spc="-5" dirty="0">
                <a:latin typeface="Arial"/>
                <a:cs typeface="Arial"/>
              </a:rPr>
              <a:t>local[16] will allocate </a:t>
            </a:r>
            <a:r>
              <a:rPr lang="en-US" sz="1800" spc="-10" dirty="0">
                <a:latin typeface="Arial"/>
                <a:cs typeface="Arial"/>
              </a:rPr>
              <a:t>16 cores</a:t>
            </a:r>
            <a:endParaRPr lang="en-US" sz="1800" dirty="0">
              <a:latin typeface="Arial"/>
              <a:cs typeface="Arial"/>
            </a:endParaRPr>
          </a:p>
          <a:p>
            <a:pPr marL="299085" marR="119380" lvl="1" indent="-100965">
              <a:spcBef>
                <a:spcPts val="400"/>
              </a:spcBef>
              <a:buSzPct val="78260"/>
              <a:buFont typeface="Wingdings"/>
              <a:buChar char=""/>
              <a:tabLst>
                <a:tab pos="299720" algn="l"/>
              </a:tabLst>
            </a:pPr>
            <a:r>
              <a:rPr lang="en-US" sz="1800" spc="-5" dirty="0">
                <a:latin typeface="Arial"/>
                <a:cs typeface="Arial"/>
              </a:rPr>
              <a:t>In </a:t>
            </a:r>
            <a:r>
              <a:rPr lang="en-US" sz="1800" spc="-10" dirty="0">
                <a:latin typeface="Arial"/>
                <a:cs typeface="Arial"/>
              </a:rPr>
              <a:t>production mode, do not hardcode master </a:t>
            </a:r>
            <a:r>
              <a:rPr lang="en-US" sz="1800" spc="-5" dirty="0">
                <a:latin typeface="Arial"/>
                <a:cs typeface="Arial"/>
              </a:rPr>
              <a:t>in the </a:t>
            </a:r>
            <a:r>
              <a:rPr lang="en-US" sz="1800" spc="-10" dirty="0">
                <a:latin typeface="Arial"/>
                <a:cs typeface="Arial"/>
              </a:rPr>
              <a:t>program. Launch </a:t>
            </a:r>
            <a:r>
              <a:rPr lang="en-US" sz="1800" spc="-5" dirty="0">
                <a:latin typeface="Arial"/>
                <a:cs typeface="Arial"/>
              </a:rPr>
              <a:t>with  </a:t>
            </a:r>
            <a:r>
              <a:rPr lang="en-US" sz="1800" spc="-10" dirty="0">
                <a:latin typeface="Arial"/>
                <a:cs typeface="Arial"/>
              </a:rPr>
              <a:t>spark-submit and provide </a:t>
            </a:r>
            <a:r>
              <a:rPr lang="en-US" sz="1800" dirty="0">
                <a:latin typeface="Arial"/>
                <a:cs typeface="Arial"/>
              </a:rPr>
              <a:t>it</a:t>
            </a:r>
            <a:r>
              <a:rPr lang="en-US" sz="1800" spc="70" dirty="0">
                <a:latin typeface="Arial"/>
                <a:cs typeface="Arial"/>
              </a:rPr>
              <a:t> </a:t>
            </a:r>
            <a:r>
              <a:rPr lang="en-US" sz="1800" spc="-10" dirty="0">
                <a:latin typeface="Arial"/>
                <a:cs typeface="Arial"/>
              </a:rPr>
              <a:t>there.</a:t>
            </a:r>
            <a:endParaRPr lang="en-US" sz="1800" dirty="0">
              <a:latin typeface="Arial"/>
              <a:cs typeface="Arial"/>
            </a:endParaRPr>
          </a:p>
          <a:p>
            <a:pPr marL="163195" indent="-139700">
              <a:spcBef>
                <a:spcPts val="465"/>
              </a:spcBef>
              <a:tabLst>
                <a:tab pos="163830" algn="l"/>
              </a:tabLst>
            </a:pPr>
            <a:r>
              <a:rPr lang="en-US" sz="1800" spc="5" dirty="0">
                <a:latin typeface="Arial"/>
                <a:cs typeface="Arial"/>
              </a:rPr>
              <a:t>Then, you need </a:t>
            </a:r>
            <a:r>
              <a:rPr lang="en-US" sz="1800" dirty="0">
                <a:latin typeface="Arial"/>
                <a:cs typeface="Arial"/>
              </a:rPr>
              <a:t>to </a:t>
            </a:r>
            <a:r>
              <a:rPr lang="en-US" sz="1800" spc="5" dirty="0">
                <a:latin typeface="Arial"/>
                <a:cs typeface="Arial"/>
              </a:rPr>
              <a:t>create the </a:t>
            </a:r>
            <a:r>
              <a:rPr lang="en-US" sz="1800" b="1" spc="5" dirty="0" err="1">
                <a:latin typeface="Arial"/>
                <a:cs typeface="Arial"/>
              </a:rPr>
              <a:t>SparkContext</a:t>
            </a:r>
            <a:r>
              <a:rPr lang="en-US" sz="1800" spc="-130" dirty="0">
                <a:latin typeface="Arial"/>
                <a:cs typeface="Arial"/>
              </a:rPr>
              <a:t> </a:t>
            </a:r>
            <a:r>
              <a:rPr lang="en-US" sz="1800" spc="5" dirty="0">
                <a:latin typeface="Arial"/>
                <a:cs typeface="Arial"/>
              </a:rPr>
              <a:t>object.</a:t>
            </a:r>
            <a:endParaRPr lang="en-US" sz="1800" dirty="0">
              <a:latin typeface="Arial"/>
              <a:cs typeface="Arial"/>
            </a:endParaRPr>
          </a:p>
          <a:p>
            <a:endParaRPr lang="fr-FR" sz="1800" dirty="0"/>
          </a:p>
        </p:txBody>
      </p:sp>
    </p:spTree>
    <p:extLst>
      <p:ext uri="{BB962C8B-B14F-4D97-AF65-F5344CB8AC3E}">
        <p14:creationId xmlns:p14="http://schemas.microsoft.com/office/powerpoint/2010/main" val="18039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Linking</a:t>
            </a:r>
            <a:r>
              <a:rPr lang="fr-FR" spc="-5" dirty="0">
                <a:latin typeface="Arial"/>
                <a:cs typeface="Arial"/>
              </a:rPr>
              <a:t> </a:t>
            </a:r>
            <a:r>
              <a:rPr lang="fr-FR" spc="5" dirty="0" err="1">
                <a:latin typeface="Arial"/>
                <a:cs typeface="Arial"/>
              </a:rPr>
              <a:t>with</a:t>
            </a:r>
            <a:r>
              <a:rPr lang="fr-FR" spc="5" dirty="0">
                <a:latin typeface="Arial"/>
                <a:cs typeface="Arial"/>
              </a:rPr>
              <a:t> </a:t>
            </a:r>
            <a:r>
              <a:rPr lang="fr-FR" spc="-5" dirty="0" err="1">
                <a:latin typeface="Arial"/>
                <a:cs typeface="Arial"/>
              </a:rPr>
              <a:t>Spark</a:t>
            </a:r>
            <a:r>
              <a:rPr lang="fr-FR" spc="-5" dirty="0">
                <a:latin typeface="Arial"/>
                <a:cs typeface="Arial"/>
              </a:rPr>
              <a:t>:</a:t>
            </a:r>
            <a:r>
              <a:rPr lang="fr-FR" spc="-100" dirty="0">
                <a:latin typeface="Arial"/>
                <a:cs typeface="Arial"/>
              </a:rPr>
              <a:t> </a:t>
            </a:r>
            <a:r>
              <a:rPr lang="fr-FR" spc="-15" dirty="0" smtClean="0">
                <a:latin typeface="Arial"/>
                <a:cs typeface="Arial"/>
              </a:rPr>
              <a:t>Python</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smtClean="0">
                <a:latin typeface="Arial"/>
                <a:cs typeface="Arial"/>
              </a:rPr>
              <a:t>Spark </a:t>
            </a:r>
            <a:r>
              <a:rPr lang="en-US" sz="1800" spc="5" dirty="0">
                <a:latin typeface="Arial"/>
                <a:cs typeface="Arial"/>
              </a:rPr>
              <a:t>1.x works </a:t>
            </a:r>
            <a:r>
              <a:rPr lang="en-US" sz="1800" dirty="0">
                <a:latin typeface="Arial"/>
                <a:cs typeface="Arial"/>
              </a:rPr>
              <a:t>with </a:t>
            </a:r>
            <a:r>
              <a:rPr lang="en-US" sz="1800" spc="5" dirty="0">
                <a:latin typeface="Arial"/>
                <a:cs typeface="Arial"/>
              </a:rPr>
              <a:t>Python 2.6 or</a:t>
            </a:r>
            <a:r>
              <a:rPr lang="en-US" sz="1800" spc="-90" dirty="0">
                <a:latin typeface="Arial"/>
                <a:cs typeface="Arial"/>
              </a:rPr>
              <a:t> </a:t>
            </a:r>
            <a:r>
              <a:rPr lang="en-US" sz="1800" spc="5" dirty="0">
                <a:latin typeface="Arial"/>
                <a:cs typeface="Arial"/>
              </a:rPr>
              <a:t>higher</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Uses </a:t>
            </a:r>
            <a:r>
              <a:rPr lang="en-US" sz="1800" spc="5" dirty="0">
                <a:latin typeface="Arial"/>
                <a:cs typeface="Arial"/>
              </a:rPr>
              <a:t>the standard </a:t>
            </a:r>
            <a:r>
              <a:rPr lang="en-US" sz="1800" spc="5" dirty="0" err="1">
                <a:latin typeface="Arial"/>
                <a:cs typeface="Arial"/>
              </a:rPr>
              <a:t>CPython</a:t>
            </a:r>
            <a:r>
              <a:rPr lang="en-US" sz="1800" spc="5" dirty="0">
                <a:latin typeface="Arial"/>
                <a:cs typeface="Arial"/>
              </a:rPr>
              <a:t> </a:t>
            </a:r>
            <a:r>
              <a:rPr lang="en-US" sz="1800" dirty="0">
                <a:latin typeface="Arial"/>
                <a:cs typeface="Arial"/>
              </a:rPr>
              <a:t>interpreter, </a:t>
            </a:r>
            <a:r>
              <a:rPr lang="en-US" sz="1800" spc="10" dirty="0">
                <a:latin typeface="Arial"/>
                <a:cs typeface="Arial"/>
              </a:rPr>
              <a:t>so </a:t>
            </a:r>
            <a:r>
              <a:rPr lang="en-US" sz="1800" spc="15" dirty="0">
                <a:latin typeface="Arial"/>
                <a:cs typeface="Arial"/>
              </a:rPr>
              <a:t>C </a:t>
            </a:r>
            <a:r>
              <a:rPr lang="en-US" sz="1800" dirty="0">
                <a:latin typeface="Arial"/>
                <a:cs typeface="Arial"/>
              </a:rPr>
              <a:t>libraries </a:t>
            </a:r>
            <a:r>
              <a:rPr lang="en-US" sz="1800" spc="10" dirty="0">
                <a:latin typeface="Arial"/>
                <a:cs typeface="Arial"/>
              </a:rPr>
              <a:t>like </a:t>
            </a:r>
            <a:r>
              <a:rPr lang="en-US" sz="1800" spc="10" dirty="0" err="1">
                <a:latin typeface="Arial"/>
                <a:cs typeface="Arial"/>
              </a:rPr>
              <a:t>NumPy</a:t>
            </a:r>
            <a:r>
              <a:rPr lang="en-US" sz="1800" spc="-229" dirty="0">
                <a:latin typeface="Arial"/>
                <a:cs typeface="Arial"/>
              </a:rPr>
              <a:t> </a:t>
            </a:r>
            <a:r>
              <a:rPr lang="en-US" sz="1800" spc="10" dirty="0" smtClean="0">
                <a:latin typeface="Arial"/>
                <a:cs typeface="Arial"/>
              </a:rPr>
              <a:t>can </a:t>
            </a:r>
            <a:r>
              <a:rPr lang="en-US" sz="1800" spc="5" dirty="0" smtClean="0">
                <a:latin typeface="Arial"/>
                <a:cs typeface="Arial"/>
              </a:rPr>
              <a:t>be</a:t>
            </a:r>
            <a:r>
              <a:rPr lang="en-US" sz="1800" spc="-20" dirty="0" smtClean="0">
                <a:latin typeface="Arial"/>
                <a:cs typeface="Arial"/>
              </a:rPr>
              <a:t> </a:t>
            </a:r>
            <a:r>
              <a:rPr lang="en-US" sz="1800" spc="5" dirty="0">
                <a:latin typeface="Arial"/>
                <a:cs typeface="Arial"/>
              </a:rPr>
              <a:t>used.</a:t>
            </a:r>
            <a:endParaRPr lang="en-US" sz="1800" dirty="0">
              <a:latin typeface="Arial"/>
              <a:cs typeface="Arial"/>
            </a:endParaRPr>
          </a:p>
          <a:p>
            <a:pPr marL="163195" marR="126364" indent="-139700">
              <a:lnSpc>
                <a:spcPct val="101299"/>
              </a:lnSpc>
              <a:spcBef>
                <a:spcPts val="445"/>
              </a:spcBef>
              <a:tabLst>
                <a:tab pos="163830" algn="l"/>
              </a:tabLst>
            </a:pPr>
            <a:r>
              <a:rPr lang="en-US" sz="1800" spc="10" dirty="0">
                <a:latin typeface="Arial"/>
                <a:cs typeface="Arial"/>
              </a:rPr>
              <a:t>To </a:t>
            </a:r>
            <a:r>
              <a:rPr lang="en-US" sz="1800" spc="5" dirty="0">
                <a:latin typeface="Arial"/>
                <a:cs typeface="Arial"/>
              </a:rPr>
              <a:t>run Spark </a:t>
            </a:r>
            <a:r>
              <a:rPr lang="en-US" sz="1800" dirty="0">
                <a:latin typeface="Arial"/>
                <a:cs typeface="Arial"/>
              </a:rPr>
              <a:t>applications </a:t>
            </a:r>
            <a:r>
              <a:rPr lang="en-US" sz="1800" spc="5" dirty="0">
                <a:latin typeface="Arial"/>
                <a:cs typeface="Arial"/>
              </a:rPr>
              <a:t>in Python, use the bin/spark-submit script  located in the Spark</a:t>
            </a:r>
            <a:r>
              <a:rPr lang="en-US" sz="1800" spc="-100" dirty="0">
                <a:latin typeface="Arial"/>
                <a:cs typeface="Arial"/>
              </a:rPr>
              <a:t> </a:t>
            </a:r>
            <a:r>
              <a:rPr lang="en-US" sz="1800" dirty="0">
                <a:latin typeface="Arial"/>
                <a:cs typeface="Arial"/>
              </a:rPr>
              <a:t>directory.</a:t>
            </a:r>
          </a:p>
          <a:p>
            <a:pPr marL="299085" lvl="1" indent="-100965">
              <a:spcBef>
                <a:spcPts val="375"/>
              </a:spcBef>
              <a:buSzPct val="81250"/>
              <a:buFont typeface="Wingdings"/>
              <a:buChar char=""/>
              <a:tabLst>
                <a:tab pos="299720" algn="l"/>
              </a:tabLst>
            </a:pPr>
            <a:r>
              <a:rPr lang="en-US" sz="1800" spc="15" dirty="0">
                <a:latin typeface="Arial"/>
                <a:cs typeface="Arial"/>
              </a:rPr>
              <a:t>Load Spark's Java/Scala</a:t>
            </a:r>
            <a:r>
              <a:rPr lang="en-US" sz="1800" spc="30" dirty="0">
                <a:latin typeface="Arial"/>
                <a:cs typeface="Arial"/>
              </a:rPr>
              <a:t> </a:t>
            </a:r>
            <a:r>
              <a:rPr lang="en-US" sz="1800" spc="10" dirty="0">
                <a:latin typeface="Arial"/>
                <a:cs typeface="Arial"/>
              </a:rPr>
              <a:t>libraries</a:t>
            </a:r>
            <a:endParaRPr lang="en-US" sz="1800" dirty="0">
              <a:latin typeface="Arial"/>
              <a:cs typeface="Arial"/>
            </a:endParaRPr>
          </a:p>
          <a:p>
            <a:pPr marL="299085" lvl="1" indent="-100965">
              <a:spcBef>
                <a:spcPts val="355"/>
              </a:spcBef>
              <a:buSzPct val="81250"/>
              <a:buFont typeface="Wingdings"/>
              <a:buChar char=""/>
              <a:tabLst>
                <a:tab pos="299720" algn="l"/>
              </a:tabLst>
            </a:pPr>
            <a:r>
              <a:rPr lang="en-US" sz="1800" spc="15" dirty="0">
                <a:latin typeface="Arial"/>
                <a:cs typeface="Arial"/>
              </a:rPr>
              <a:t>Allow </a:t>
            </a:r>
            <a:r>
              <a:rPr lang="en-US" sz="1800" spc="5" dirty="0">
                <a:latin typeface="Arial"/>
                <a:cs typeface="Arial"/>
              </a:rPr>
              <a:t>you </a:t>
            </a:r>
            <a:r>
              <a:rPr lang="en-US" sz="1800" spc="15" dirty="0">
                <a:latin typeface="Arial"/>
                <a:cs typeface="Arial"/>
              </a:rPr>
              <a:t>to submit </a:t>
            </a:r>
            <a:r>
              <a:rPr lang="en-US" sz="1800" spc="10" dirty="0">
                <a:latin typeface="Arial"/>
                <a:cs typeface="Arial"/>
              </a:rPr>
              <a:t>applications </a:t>
            </a:r>
            <a:r>
              <a:rPr lang="en-US" sz="1800" spc="15" dirty="0">
                <a:latin typeface="Arial"/>
                <a:cs typeface="Arial"/>
              </a:rPr>
              <a:t>to </a:t>
            </a:r>
            <a:r>
              <a:rPr lang="en-US" sz="1800" spc="20" dirty="0">
                <a:latin typeface="Arial"/>
                <a:cs typeface="Arial"/>
              </a:rPr>
              <a:t>a</a:t>
            </a:r>
            <a:r>
              <a:rPr lang="en-US" sz="1800" spc="70" dirty="0">
                <a:latin typeface="Arial"/>
                <a:cs typeface="Arial"/>
              </a:rPr>
              <a:t> </a:t>
            </a:r>
            <a:r>
              <a:rPr lang="en-US" sz="1800" spc="10" dirty="0">
                <a:latin typeface="Arial"/>
                <a:cs typeface="Arial"/>
              </a:rPr>
              <a:t>cluster</a:t>
            </a:r>
            <a:endParaRPr lang="en-US" sz="1800" dirty="0">
              <a:latin typeface="Arial"/>
              <a:cs typeface="Arial"/>
            </a:endParaRPr>
          </a:p>
          <a:p>
            <a:pPr marL="163195" marR="367030" indent="-139700">
              <a:lnSpc>
                <a:spcPct val="101299"/>
              </a:lnSpc>
              <a:spcBef>
                <a:spcPts val="450"/>
              </a:spcBef>
              <a:tabLst>
                <a:tab pos="163830" algn="l"/>
              </a:tabLst>
            </a:pPr>
            <a:r>
              <a:rPr lang="en-US" sz="1800" dirty="0">
                <a:latin typeface="Arial"/>
                <a:cs typeface="Arial"/>
              </a:rPr>
              <a:t>If </a:t>
            </a:r>
            <a:r>
              <a:rPr lang="en-US" sz="1800" spc="5" dirty="0">
                <a:latin typeface="Arial"/>
                <a:cs typeface="Arial"/>
              </a:rPr>
              <a:t>you want </a:t>
            </a:r>
            <a:r>
              <a:rPr lang="en-US" sz="1800" dirty="0">
                <a:latin typeface="Arial"/>
                <a:cs typeface="Arial"/>
              </a:rPr>
              <a:t>to </a:t>
            </a:r>
            <a:r>
              <a:rPr lang="en-US" sz="1800" spc="5" dirty="0">
                <a:latin typeface="Arial"/>
                <a:cs typeface="Arial"/>
              </a:rPr>
              <a:t>access </a:t>
            </a:r>
            <a:r>
              <a:rPr lang="en-US" sz="1800" spc="10" dirty="0">
                <a:latin typeface="Arial"/>
                <a:cs typeface="Arial"/>
              </a:rPr>
              <a:t>HDFS, </a:t>
            </a:r>
            <a:r>
              <a:rPr lang="en-US" sz="1800" spc="5" dirty="0">
                <a:latin typeface="Arial"/>
                <a:cs typeface="Arial"/>
              </a:rPr>
              <a:t>you need </a:t>
            </a:r>
            <a:r>
              <a:rPr lang="en-US" sz="1800" dirty="0">
                <a:latin typeface="Arial"/>
                <a:cs typeface="Arial"/>
              </a:rPr>
              <a:t>to </a:t>
            </a:r>
            <a:r>
              <a:rPr lang="en-US" sz="1800" spc="5" dirty="0">
                <a:latin typeface="Arial"/>
                <a:cs typeface="Arial"/>
              </a:rPr>
              <a:t>use </a:t>
            </a:r>
            <a:r>
              <a:rPr lang="en-US" sz="1800" spc="10" dirty="0">
                <a:latin typeface="Arial"/>
                <a:cs typeface="Arial"/>
              </a:rPr>
              <a:t>a </a:t>
            </a:r>
            <a:r>
              <a:rPr lang="en-US" sz="1800" spc="5" dirty="0">
                <a:latin typeface="Arial"/>
                <a:cs typeface="Arial"/>
              </a:rPr>
              <a:t>build of </a:t>
            </a:r>
            <a:r>
              <a:rPr lang="en-US" sz="1800" spc="5" dirty="0" err="1">
                <a:latin typeface="Arial"/>
                <a:cs typeface="Arial"/>
              </a:rPr>
              <a:t>PySpark</a:t>
            </a:r>
            <a:r>
              <a:rPr lang="en-US" sz="1800" spc="5" dirty="0">
                <a:latin typeface="Arial"/>
                <a:cs typeface="Arial"/>
              </a:rPr>
              <a:t>  linking </a:t>
            </a:r>
            <a:r>
              <a:rPr lang="en-US" sz="1800" dirty="0">
                <a:latin typeface="Arial"/>
                <a:cs typeface="Arial"/>
              </a:rPr>
              <a:t>to your </a:t>
            </a:r>
            <a:r>
              <a:rPr lang="en-US" sz="1800" spc="5" dirty="0">
                <a:latin typeface="Arial"/>
                <a:cs typeface="Arial"/>
              </a:rPr>
              <a:t>version of</a:t>
            </a:r>
            <a:r>
              <a:rPr lang="en-US" sz="1800" spc="-80" dirty="0">
                <a:latin typeface="Arial"/>
                <a:cs typeface="Arial"/>
              </a:rPr>
              <a:t> </a:t>
            </a:r>
            <a:r>
              <a:rPr lang="en-US" sz="1800" spc="10" dirty="0">
                <a:latin typeface="Arial"/>
                <a:cs typeface="Arial"/>
              </a:rPr>
              <a:t>HDFS.</a:t>
            </a:r>
            <a:endParaRPr lang="en-US" sz="1800" dirty="0">
              <a:latin typeface="Arial"/>
              <a:cs typeface="Arial"/>
            </a:endParaRPr>
          </a:p>
          <a:p>
            <a:pPr marL="163195" indent="-139700">
              <a:spcBef>
                <a:spcPts val="470"/>
              </a:spcBef>
              <a:tabLst>
                <a:tab pos="163830" algn="l"/>
              </a:tabLst>
            </a:pPr>
            <a:r>
              <a:rPr lang="en-US" sz="1800" spc="5" dirty="0">
                <a:latin typeface="Arial"/>
                <a:cs typeface="Arial"/>
              </a:rPr>
              <a:t>Import </a:t>
            </a:r>
            <a:r>
              <a:rPr lang="en-US" sz="1800" spc="15" dirty="0">
                <a:latin typeface="Arial"/>
                <a:cs typeface="Arial"/>
              </a:rPr>
              <a:t>some </a:t>
            </a:r>
            <a:r>
              <a:rPr lang="en-US" sz="1800" spc="5" dirty="0">
                <a:latin typeface="Arial"/>
                <a:cs typeface="Arial"/>
              </a:rPr>
              <a:t>Spark</a:t>
            </a:r>
            <a:r>
              <a:rPr lang="en-US" sz="1800" spc="-100" dirty="0">
                <a:latin typeface="Arial"/>
                <a:cs typeface="Arial"/>
              </a:rPr>
              <a:t> </a:t>
            </a:r>
            <a:r>
              <a:rPr lang="en-US" sz="1800" spc="5" dirty="0">
                <a:latin typeface="Arial"/>
                <a:cs typeface="Arial"/>
              </a:rPr>
              <a:t>classes</a:t>
            </a:r>
            <a:endParaRPr lang="en-US" sz="1800" dirty="0">
              <a:latin typeface="Arial"/>
              <a:cs typeface="Arial"/>
            </a:endParaRPr>
          </a:p>
          <a:p>
            <a:pPr marL="574675">
              <a:lnSpc>
                <a:spcPct val="100000"/>
              </a:lnSpc>
              <a:spcBef>
                <a:spcPts val="280"/>
              </a:spcBef>
            </a:pPr>
            <a:r>
              <a:rPr lang="en-US" sz="1800" spc="20" dirty="0">
                <a:latin typeface="Courier New"/>
                <a:cs typeface="Courier New"/>
              </a:rPr>
              <a:t>from </a:t>
            </a:r>
            <a:r>
              <a:rPr lang="en-US" sz="1800" spc="20" dirty="0" err="1">
                <a:latin typeface="Courier New"/>
                <a:cs typeface="Courier New"/>
              </a:rPr>
              <a:t>pyspark</a:t>
            </a:r>
            <a:r>
              <a:rPr lang="en-US" sz="1800" spc="20" dirty="0">
                <a:latin typeface="Courier New"/>
                <a:cs typeface="Courier New"/>
              </a:rPr>
              <a:t> import </a:t>
            </a:r>
            <a:r>
              <a:rPr lang="en-US" sz="1800" spc="20" dirty="0" err="1">
                <a:latin typeface="Courier New"/>
                <a:cs typeface="Courier New"/>
              </a:rPr>
              <a:t>SparkContext</a:t>
            </a:r>
            <a:r>
              <a:rPr lang="en-US" sz="1800" spc="20" dirty="0">
                <a:latin typeface="Courier New"/>
                <a:cs typeface="Courier New"/>
              </a:rPr>
              <a:t>,</a:t>
            </a:r>
            <a:r>
              <a:rPr lang="en-US" sz="1800" spc="35" dirty="0">
                <a:latin typeface="Courier New"/>
                <a:cs typeface="Courier New"/>
              </a:rPr>
              <a:t> </a:t>
            </a:r>
            <a:r>
              <a:rPr lang="en-US" sz="1800" spc="20" dirty="0" err="1">
                <a:latin typeface="Courier New"/>
                <a:cs typeface="Courier New"/>
              </a:rPr>
              <a:t>SparkConf</a:t>
            </a:r>
            <a:endParaRPr lang="en-US" sz="1800" dirty="0">
              <a:latin typeface="Courier New"/>
              <a:cs typeface="Courier New"/>
            </a:endParaRPr>
          </a:p>
          <a:p>
            <a:endParaRPr lang="fr-FR" sz="1800" dirty="0"/>
          </a:p>
        </p:txBody>
      </p:sp>
    </p:spTree>
    <p:extLst>
      <p:ext uri="{BB962C8B-B14F-4D97-AF65-F5344CB8AC3E}">
        <p14:creationId xmlns:p14="http://schemas.microsoft.com/office/powerpoint/2010/main" val="124169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Initializing</a:t>
            </a:r>
            <a:r>
              <a:rPr lang="fr-FR" spc="-5" dirty="0">
                <a:latin typeface="Arial"/>
                <a:cs typeface="Arial"/>
              </a:rPr>
              <a:t> </a:t>
            </a:r>
            <a:r>
              <a:rPr lang="fr-FR" spc="-5" dirty="0" err="1">
                <a:latin typeface="Arial"/>
                <a:cs typeface="Arial"/>
              </a:rPr>
              <a:t>Spark</a:t>
            </a:r>
            <a:r>
              <a:rPr lang="fr-FR" spc="-5" dirty="0">
                <a:latin typeface="Arial"/>
                <a:cs typeface="Arial"/>
              </a:rPr>
              <a:t>:</a:t>
            </a:r>
            <a:r>
              <a:rPr lang="fr-FR" spc="-65" dirty="0">
                <a:latin typeface="Arial"/>
                <a:cs typeface="Arial"/>
              </a:rPr>
              <a:t> </a:t>
            </a:r>
            <a:r>
              <a:rPr lang="fr-FR" spc="-15" dirty="0" smtClean="0">
                <a:latin typeface="Arial"/>
                <a:cs typeface="Arial"/>
              </a:rPr>
              <a:t>Python</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a:latin typeface="Arial"/>
                <a:cs typeface="Arial"/>
              </a:rPr>
              <a:t>Build</a:t>
            </a:r>
            <a:r>
              <a:rPr lang="en-US" sz="1800" spc="-45" dirty="0">
                <a:latin typeface="Arial"/>
                <a:cs typeface="Arial"/>
              </a:rPr>
              <a:t> </a:t>
            </a:r>
            <a:r>
              <a:rPr lang="en-US" sz="1800" spc="10" dirty="0">
                <a:latin typeface="Arial"/>
                <a:cs typeface="Arial"/>
              </a:rPr>
              <a:t>a</a:t>
            </a:r>
            <a:r>
              <a:rPr lang="en-US" sz="1800" dirty="0">
                <a:latin typeface="Arial"/>
                <a:cs typeface="Arial"/>
              </a:rPr>
              <a:t> </a:t>
            </a:r>
            <a:r>
              <a:rPr lang="en-US" sz="1800" spc="5" dirty="0" err="1">
                <a:latin typeface="Arial"/>
                <a:cs typeface="Arial"/>
              </a:rPr>
              <a:t>SparkConf</a:t>
            </a:r>
            <a:r>
              <a:rPr lang="en-US" sz="1800" spc="-35" dirty="0">
                <a:latin typeface="Arial"/>
                <a:cs typeface="Arial"/>
              </a:rPr>
              <a:t> </a:t>
            </a:r>
            <a:r>
              <a:rPr lang="en-US" sz="1800" spc="5" dirty="0">
                <a:latin typeface="Arial"/>
                <a:cs typeface="Arial"/>
              </a:rPr>
              <a:t>object</a:t>
            </a:r>
            <a:r>
              <a:rPr lang="en-US" sz="1800" spc="-35" dirty="0">
                <a:latin typeface="Arial"/>
                <a:cs typeface="Arial"/>
              </a:rPr>
              <a:t> </a:t>
            </a:r>
            <a:r>
              <a:rPr lang="en-US" sz="1800" dirty="0">
                <a:latin typeface="Arial"/>
                <a:cs typeface="Arial"/>
              </a:rPr>
              <a:t>that</a:t>
            </a:r>
            <a:r>
              <a:rPr lang="en-US" sz="1800" spc="10" dirty="0">
                <a:latin typeface="Arial"/>
                <a:cs typeface="Arial"/>
              </a:rPr>
              <a:t> </a:t>
            </a:r>
            <a:r>
              <a:rPr lang="en-US" sz="1800" spc="5" dirty="0">
                <a:latin typeface="Arial"/>
                <a:cs typeface="Arial"/>
              </a:rPr>
              <a:t>contains</a:t>
            </a:r>
            <a:r>
              <a:rPr lang="en-US" sz="1800" spc="-45" dirty="0">
                <a:latin typeface="Arial"/>
                <a:cs typeface="Arial"/>
              </a:rPr>
              <a:t> </a:t>
            </a:r>
            <a:r>
              <a:rPr lang="en-US" sz="1800" spc="5" dirty="0">
                <a:latin typeface="Arial"/>
                <a:cs typeface="Arial"/>
              </a:rPr>
              <a:t>information</a:t>
            </a:r>
            <a:r>
              <a:rPr lang="en-US" sz="1800" spc="-55" dirty="0">
                <a:latin typeface="Arial"/>
                <a:cs typeface="Arial"/>
              </a:rPr>
              <a:t> </a:t>
            </a:r>
            <a:r>
              <a:rPr lang="en-US" sz="1800" spc="5" dirty="0">
                <a:latin typeface="Arial"/>
                <a:cs typeface="Arial"/>
              </a:rPr>
              <a:t>about</a:t>
            </a:r>
            <a:r>
              <a:rPr lang="en-US" sz="1800" spc="-25" dirty="0">
                <a:latin typeface="Arial"/>
                <a:cs typeface="Arial"/>
              </a:rPr>
              <a:t> </a:t>
            </a:r>
            <a:r>
              <a:rPr lang="en-US" sz="1800" dirty="0" smtClean="0">
                <a:latin typeface="Arial"/>
                <a:cs typeface="Arial"/>
              </a:rPr>
              <a:t>your </a:t>
            </a:r>
            <a:r>
              <a:rPr lang="en-US" sz="1800" spc="5" dirty="0" smtClean="0">
                <a:latin typeface="Arial"/>
                <a:cs typeface="Arial"/>
              </a:rPr>
              <a:t>application</a:t>
            </a:r>
            <a:endParaRPr lang="en-US" sz="1800" dirty="0">
              <a:latin typeface="Arial"/>
              <a:cs typeface="Arial"/>
            </a:endParaRPr>
          </a:p>
          <a:p>
            <a:pPr marL="574675">
              <a:lnSpc>
                <a:spcPct val="100000"/>
              </a:lnSpc>
              <a:spcBef>
                <a:spcPts val="284"/>
              </a:spcBef>
            </a:pPr>
            <a:r>
              <a:rPr lang="en-US" sz="1800" spc="20" dirty="0" err="1">
                <a:latin typeface="Courier New"/>
                <a:cs typeface="Courier New"/>
              </a:rPr>
              <a:t>conf</a:t>
            </a:r>
            <a:r>
              <a:rPr lang="en-US" sz="1800" spc="20" dirty="0">
                <a:latin typeface="Courier New"/>
                <a:cs typeface="Courier New"/>
              </a:rPr>
              <a:t> =</a:t>
            </a:r>
            <a:r>
              <a:rPr lang="en-US" sz="1800" spc="25" dirty="0">
                <a:latin typeface="Courier New"/>
                <a:cs typeface="Courier New"/>
              </a:rPr>
              <a:t> </a:t>
            </a:r>
            <a:r>
              <a:rPr lang="en-US" sz="1800" spc="20" dirty="0" err="1">
                <a:latin typeface="Courier New"/>
                <a:cs typeface="Courier New"/>
              </a:rPr>
              <a:t>SparkConf</a:t>
            </a:r>
            <a:r>
              <a:rPr lang="en-US" sz="1800" spc="20" dirty="0">
                <a:latin typeface="Courier New"/>
                <a:cs typeface="Courier New"/>
              </a:rPr>
              <a:t>().</a:t>
            </a:r>
            <a:r>
              <a:rPr lang="en-US" sz="1800" spc="20" dirty="0" err="1">
                <a:latin typeface="Courier New"/>
                <a:cs typeface="Courier New"/>
              </a:rPr>
              <a:t>setAppName</a:t>
            </a:r>
            <a:r>
              <a:rPr lang="en-US" sz="1800" spc="20" dirty="0">
                <a:latin typeface="Courier New"/>
                <a:cs typeface="Courier New"/>
              </a:rPr>
              <a:t>(</a:t>
            </a:r>
            <a:r>
              <a:rPr lang="en-US" sz="1800" spc="20" dirty="0" err="1">
                <a:latin typeface="Courier New"/>
                <a:cs typeface="Courier New"/>
              </a:rPr>
              <a:t>appName</a:t>
            </a:r>
            <a:r>
              <a:rPr lang="en-US" sz="1800" spc="20" dirty="0">
                <a:latin typeface="Courier New"/>
                <a:cs typeface="Courier New"/>
              </a:rPr>
              <a:t>).</a:t>
            </a:r>
            <a:r>
              <a:rPr lang="en-US" sz="1800" spc="20" dirty="0" err="1">
                <a:latin typeface="Courier New"/>
                <a:cs typeface="Courier New"/>
              </a:rPr>
              <a:t>setMaster</a:t>
            </a:r>
            <a:r>
              <a:rPr lang="en-US" sz="1800" spc="20" dirty="0">
                <a:latin typeface="Courier New"/>
                <a:cs typeface="Courier New"/>
              </a:rPr>
              <a:t>(master)</a:t>
            </a:r>
            <a:endParaRPr lang="en-US" sz="1800" dirty="0">
              <a:latin typeface="Courier New"/>
              <a:cs typeface="Courier New"/>
            </a:endParaRPr>
          </a:p>
          <a:p>
            <a:pPr marL="163195" marR="7620" indent="-139700">
              <a:lnSpc>
                <a:spcPct val="101299"/>
              </a:lnSpc>
              <a:spcBef>
                <a:spcPts val="535"/>
              </a:spcBef>
              <a:tabLst>
                <a:tab pos="163830" algn="l"/>
              </a:tabLst>
            </a:pPr>
            <a:r>
              <a:rPr lang="en-US" sz="1800" spc="10" dirty="0">
                <a:latin typeface="Arial"/>
                <a:cs typeface="Arial"/>
              </a:rPr>
              <a:t>The </a:t>
            </a:r>
            <a:r>
              <a:rPr lang="en-US" sz="1800" spc="5" dirty="0" err="1">
                <a:latin typeface="Arial"/>
                <a:cs typeface="Arial"/>
              </a:rPr>
              <a:t>appName</a:t>
            </a:r>
            <a:r>
              <a:rPr lang="en-US" sz="1800" spc="5" dirty="0">
                <a:latin typeface="Arial"/>
                <a:cs typeface="Arial"/>
              </a:rPr>
              <a:t> parameter € Name for your application to show on  the   cluster UI</a:t>
            </a:r>
          </a:p>
          <a:p>
            <a:pPr marL="163195" indent="-139700">
              <a:spcBef>
                <a:spcPts val="470"/>
              </a:spcBef>
              <a:tabLst>
                <a:tab pos="163830" algn="l"/>
              </a:tabLst>
            </a:pPr>
            <a:r>
              <a:rPr lang="en-US" sz="1800" spc="5" dirty="0">
                <a:latin typeface="Arial"/>
                <a:cs typeface="Arial"/>
              </a:rPr>
              <a:t>The master parameter € is a Spark, </a:t>
            </a:r>
            <a:r>
              <a:rPr lang="en-US" sz="1800" spc="5" dirty="0" err="1">
                <a:latin typeface="Arial"/>
                <a:cs typeface="Arial"/>
              </a:rPr>
              <a:t>Mesos</a:t>
            </a:r>
            <a:r>
              <a:rPr lang="en-US" sz="1800" spc="5" dirty="0">
                <a:latin typeface="Arial"/>
                <a:cs typeface="Arial"/>
              </a:rPr>
              <a:t>, or YARN cluster URL  (</a:t>
            </a:r>
            <a:r>
              <a:rPr lang="en-US" sz="1800" spc="5" dirty="0" smtClean="0">
                <a:latin typeface="Arial"/>
                <a:cs typeface="Arial"/>
              </a:rPr>
              <a:t>or a </a:t>
            </a:r>
            <a:r>
              <a:rPr lang="en-US" sz="1800" spc="5" dirty="0">
                <a:latin typeface="Arial"/>
                <a:cs typeface="Arial"/>
              </a:rPr>
              <a:t>special "local" string to run in local mode)</a:t>
            </a:r>
          </a:p>
          <a:p>
            <a:pPr marL="299085" marR="119380" lvl="1" indent="-100965">
              <a:spcBef>
                <a:spcPts val="409"/>
              </a:spcBef>
              <a:buSzPct val="78260"/>
              <a:buFont typeface="Wingdings"/>
              <a:buChar char=""/>
              <a:tabLst>
                <a:tab pos="299720" algn="l"/>
              </a:tabLst>
            </a:pPr>
            <a:r>
              <a:rPr lang="en-US" sz="1800" spc="5" dirty="0">
                <a:latin typeface="Arial"/>
                <a:cs typeface="Arial"/>
              </a:rPr>
              <a:t>In production mode, do not hardcode master in the program. Launch with  spark-submit and provide it there.</a:t>
            </a:r>
          </a:p>
          <a:p>
            <a:pPr marL="299085" lvl="1" indent="-100965">
              <a:spcBef>
                <a:spcPts val="409"/>
              </a:spcBef>
              <a:buSzPct val="78260"/>
              <a:buFont typeface="Wingdings"/>
              <a:buChar char=""/>
              <a:tabLst>
                <a:tab pos="299720" algn="l"/>
              </a:tabLst>
            </a:pPr>
            <a:r>
              <a:rPr lang="en-US" sz="1800" spc="5" dirty="0">
                <a:latin typeface="Arial"/>
                <a:cs typeface="Arial"/>
              </a:rPr>
              <a:t>In testing, you can pass "local" to run Spark.</a:t>
            </a:r>
          </a:p>
          <a:p>
            <a:pPr marL="163195" indent="-139700">
              <a:spcBef>
                <a:spcPts val="475"/>
              </a:spcBef>
              <a:tabLst>
                <a:tab pos="163830" algn="l"/>
              </a:tabLst>
            </a:pPr>
            <a:r>
              <a:rPr lang="en-US" sz="1800" spc="5" dirty="0">
                <a:latin typeface="Arial"/>
                <a:cs typeface="Arial"/>
              </a:rPr>
              <a:t>Then, you need to create the </a:t>
            </a:r>
            <a:r>
              <a:rPr lang="en-US" sz="1800" spc="5" dirty="0" err="1">
                <a:latin typeface="Arial"/>
                <a:cs typeface="Arial"/>
              </a:rPr>
              <a:t>SparkContext</a:t>
            </a:r>
            <a:r>
              <a:rPr lang="en-US" sz="1800" spc="5" dirty="0">
                <a:latin typeface="Arial"/>
                <a:cs typeface="Arial"/>
              </a:rPr>
              <a:t> object.</a:t>
            </a:r>
          </a:p>
          <a:p>
            <a:pPr marL="574675">
              <a:lnSpc>
                <a:spcPct val="100000"/>
              </a:lnSpc>
              <a:spcBef>
                <a:spcPts val="280"/>
              </a:spcBef>
            </a:pPr>
            <a:r>
              <a:rPr lang="en-US" sz="1800" spc="20" dirty="0" err="1">
                <a:latin typeface="Courier New"/>
                <a:cs typeface="Courier New"/>
              </a:rPr>
              <a:t>sc</a:t>
            </a:r>
            <a:r>
              <a:rPr lang="en-US" sz="1800" spc="20" dirty="0">
                <a:latin typeface="Courier New"/>
                <a:cs typeface="Courier New"/>
              </a:rPr>
              <a:t> =</a:t>
            </a:r>
            <a:r>
              <a:rPr lang="en-US" sz="1800" spc="25" dirty="0">
                <a:latin typeface="Courier New"/>
                <a:cs typeface="Courier New"/>
              </a:rPr>
              <a:t> </a:t>
            </a:r>
            <a:r>
              <a:rPr lang="en-US" sz="1800" spc="20" dirty="0" err="1">
                <a:latin typeface="Courier New"/>
                <a:cs typeface="Courier New"/>
              </a:rPr>
              <a:t>SparkContext</a:t>
            </a:r>
            <a:r>
              <a:rPr lang="en-US" sz="1800" spc="20" dirty="0">
                <a:latin typeface="Courier New"/>
                <a:cs typeface="Courier New"/>
              </a:rPr>
              <a:t>(</a:t>
            </a:r>
            <a:r>
              <a:rPr lang="en-US" sz="1800" spc="20" dirty="0" err="1">
                <a:latin typeface="Courier New"/>
                <a:cs typeface="Courier New"/>
              </a:rPr>
              <a:t>conf</a:t>
            </a:r>
            <a:r>
              <a:rPr lang="en-US" sz="1800" spc="20" dirty="0">
                <a:latin typeface="Courier New"/>
                <a:cs typeface="Courier New"/>
              </a:rPr>
              <a:t>=</a:t>
            </a:r>
            <a:r>
              <a:rPr lang="en-US" sz="1800" spc="20" dirty="0" err="1">
                <a:latin typeface="Courier New"/>
                <a:cs typeface="Courier New"/>
              </a:rPr>
              <a:t>conf</a:t>
            </a:r>
            <a:r>
              <a:rPr lang="en-US" sz="1800" spc="20" dirty="0">
                <a:latin typeface="Courier New"/>
                <a:cs typeface="Courier New"/>
              </a:rPr>
              <a:t>)</a:t>
            </a:r>
            <a:endParaRPr lang="en-US" sz="1800" dirty="0">
              <a:latin typeface="Courier New"/>
              <a:cs typeface="Courier New"/>
            </a:endParaRPr>
          </a:p>
          <a:p>
            <a:endParaRPr lang="fr-FR" sz="1800" dirty="0"/>
          </a:p>
        </p:txBody>
      </p:sp>
    </p:spTree>
    <p:extLst>
      <p:ext uri="{BB962C8B-B14F-4D97-AF65-F5344CB8AC3E}">
        <p14:creationId xmlns:p14="http://schemas.microsoft.com/office/powerpoint/2010/main" val="207542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Linking</a:t>
            </a:r>
            <a:r>
              <a:rPr lang="fr-FR" spc="-5" dirty="0">
                <a:latin typeface="Arial"/>
                <a:cs typeface="Arial"/>
              </a:rPr>
              <a:t> </a:t>
            </a:r>
            <a:r>
              <a:rPr lang="fr-FR" spc="5" dirty="0" err="1">
                <a:latin typeface="Arial"/>
                <a:cs typeface="Arial"/>
              </a:rPr>
              <a:t>with</a:t>
            </a:r>
            <a:r>
              <a:rPr lang="fr-FR" spc="5" dirty="0">
                <a:latin typeface="Arial"/>
                <a:cs typeface="Arial"/>
              </a:rPr>
              <a:t> </a:t>
            </a:r>
            <a:r>
              <a:rPr lang="fr-FR" spc="-5" dirty="0" err="1">
                <a:latin typeface="Arial"/>
                <a:cs typeface="Arial"/>
              </a:rPr>
              <a:t>Spark</a:t>
            </a:r>
            <a:r>
              <a:rPr lang="fr-FR" spc="-5" dirty="0">
                <a:latin typeface="Arial"/>
                <a:cs typeface="Arial"/>
              </a:rPr>
              <a:t>:</a:t>
            </a:r>
            <a:r>
              <a:rPr lang="fr-FR" spc="-100" dirty="0">
                <a:latin typeface="Arial"/>
                <a:cs typeface="Arial"/>
              </a:rPr>
              <a:t> </a:t>
            </a:r>
            <a:r>
              <a:rPr lang="fr-FR" spc="-10" dirty="0" smtClean="0">
                <a:latin typeface="Arial"/>
                <a:cs typeface="Arial"/>
              </a:rPr>
              <a:t>Java</a:t>
            </a:r>
            <a:endParaRPr lang="fr-FR" dirty="0"/>
          </a:p>
        </p:txBody>
      </p:sp>
      <p:sp>
        <p:nvSpPr>
          <p:cNvPr id="3" name="Espace réservé du contenu 2"/>
          <p:cNvSpPr>
            <a:spLocks noGrp="1"/>
          </p:cNvSpPr>
          <p:nvPr>
            <p:ph idx="1"/>
          </p:nvPr>
        </p:nvSpPr>
        <p:spPr>
          <a:xfrm>
            <a:off x="-612576" y="1188720"/>
            <a:ext cx="9937104" cy="5358384"/>
          </a:xfrm>
        </p:spPr>
        <p:txBody>
          <a:bodyPr/>
          <a:lstStyle/>
          <a:p>
            <a:pPr marL="916305" indent="-139700">
              <a:spcBef>
                <a:spcPts val="1325"/>
              </a:spcBef>
              <a:tabLst>
                <a:tab pos="916940" algn="l"/>
              </a:tabLst>
            </a:pPr>
            <a:r>
              <a:rPr lang="fr-FR" sz="1800" spc="5" dirty="0" err="1">
                <a:latin typeface="Arial"/>
                <a:cs typeface="Arial"/>
              </a:rPr>
              <a:t>Spark</a:t>
            </a:r>
            <a:r>
              <a:rPr lang="fr-FR" sz="1800" spc="5" dirty="0">
                <a:latin typeface="Arial"/>
                <a:cs typeface="Arial"/>
              </a:rPr>
              <a:t> </a:t>
            </a:r>
            <a:r>
              <a:rPr lang="fr-FR" sz="1800" dirty="0">
                <a:latin typeface="Arial"/>
                <a:cs typeface="Arial"/>
              </a:rPr>
              <a:t>1.6.3 </a:t>
            </a:r>
            <a:r>
              <a:rPr lang="fr-FR" sz="1800" spc="5" dirty="0" err="1">
                <a:latin typeface="Arial"/>
                <a:cs typeface="Arial"/>
              </a:rPr>
              <a:t>works</a:t>
            </a:r>
            <a:r>
              <a:rPr lang="fr-FR" sz="1800" spc="5" dirty="0">
                <a:latin typeface="Arial"/>
                <a:cs typeface="Arial"/>
              </a:rPr>
              <a:t> </a:t>
            </a:r>
            <a:r>
              <a:rPr lang="fr-FR" sz="1800" dirty="0" err="1">
                <a:latin typeface="Arial"/>
                <a:cs typeface="Arial"/>
              </a:rPr>
              <a:t>with</a:t>
            </a:r>
            <a:r>
              <a:rPr lang="fr-FR" sz="1800" dirty="0">
                <a:latin typeface="Arial"/>
                <a:cs typeface="Arial"/>
              </a:rPr>
              <a:t> </a:t>
            </a:r>
            <a:r>
              <a:rPr lang="fr-FR" sz="1800" spc="5" dirty="0">
                <a:latin typeface="Arial"/>
                <a:cs typeface="Arial"/>
              </a:rPr>
              <a:t>Java </a:t>
            </a:r>
            <a:r>
              <a:rPr lang="fr-FR" sz="1800" spc="10" dirty="0">
                <a:latin typeface="Arial"/>
                <a:cs typeface="Arial"/>
              </a:rPr>
              <a:t>7 </a:t>
            </a:r>
            <a:r>
              <a:rPr lang="fr-FR" sz="1800" spc="5" dirty="0">
                <a:latin typeface="Arial"/>
                <a:cs typeface="Arial"/>
              </a:rPr>
              <a:t>and</a:t>
            </a:r>
            <a:r>
              <a:rPr lang="fr-FR" sz="1800" spc="-100" dirty="0">
                <a:latin typeface="Arial"/>
                <a:cs typeface="Arial"/>
              </a:rPr>
              <a:t> </a:t>
            </a:r>
            <a:r>
              <a:rPr lang="fr-FR" sz="1800" spc="5" dirty="0" err="1">
                <a:latin typeface="Arial"/>
                <a:cs typeface="Arial"/>
              </a:rPr>
              <a:t>higher</a:t>
            </a:r>
            <a:r>
              <a:rPr lang="fr-FR" sz="1800" spc="5" dirty="0">
                <a:latin typeface="Arial"/>
                <a:cs typeface="Arial"/>
              </a:rPr>
              <a:t>.</a:t>
            </a:r>
            <a:endParaRPr lang="fr-FR" sz="1800" dirty="0">
              <a:latin typeface="Arial"/>
              <a:cs typeface="Arial"/>
            </a:endParaRPr>
          </a:p>
          <a:p>
            <a:pPr marL="1052195" lvl="1" indent="-100965">
              <a:spcBef>
                <a:spcPts val="409"/>
              </a:spcBef>
              <a:buSzPct val="78260"/>
              <a:buFont typeface="Wingdings"/>
              <a:buChar char=""/>
              <a:tabLst>
                <a:tab pos="1052830" algn="l"/>
              </a:tabLst>
            </a:pPr>
            <a:r>
              <a:rPr lang="fr-FR" sz="1800" spc="-10" dirty="0">
                <a:latin typeface="Arial"/>
                <a:cs typeface="Arial"/>
              </a:rPr>
              <a:t>Java </a:t>
            </a:r>
            <a:r>
              <a:rPr lang="fr-FR" sz="1800" spc="-5" dirty="0">
                <a:latin typeface="Arial"/>
                <a:cs typeface="Arial"/>
              </a:rPr>
              <a:t>8 </a:t>
            </a:r>
            <a:r>
              <a:rPr lang="fr-FR" sz="1800" spc="-10" dirty="0">
                <a:latin typeface="Arial"/>
                <a:cs typeface="Arial"/>
              </a:rPr>
              <a:t>supports lambda</a:t>
            </a:r>
            <a:r>
              <a:rPr lang="fr-FR" sz="1800" spc="50" dirty="0">
                <a:latin typeface="Arial"/>
                <a:cs typeface="Arial"/>
              </a:rPr>
              <a:t> </a:t>
            </a:r>
            <a:r>
              <a:rPr lang="fr-FR" sz="1800" spc="-10" dirty="0">
                <a:latin typeface="Arial"/>
                <a:cs typeface="Arial"/>
              </a:rPr>
              <a:t>expressions</a:t>
            </a:r>
            <a:endParaRPr lang="fr-FR" sz="1800" dirty="0">
              <a:latin typeface="Arial"/>
              <a:cs typeface="Arial"/>
            </a:endParaRPr>
          </a:p>
          <a:p>
            <a:pPr marL="916305" indent="-139700">
              <a:spcBef>
                <a:spcPts val="475"/>
              </a:spcBef>
              <a:tabLst>
                <a:tab pos="916940" algn="l"/>
              </a:tabLst>
            </a:pPr>
            <a:r>
              <a:rPr lang="fr-FR" sz="1800" spc="10" dirty="0" err="1">
                <a:latin typeface="Arial"/>
                <a:cs typeface="Arial"/>
              </a:rPr>
              <a:t>Add</a:t>
            </a:r>
            <a:r>
              <a:rPr lang="fr-FR" sz="1800" spc="10" dirty="0">
                <a:latin typeface="Arial"/>
                <a:cs typeface="Arial"/>
              </a:rPr>
              <a:t> a </a:t>
            </a:r>
            <a:r>
              <a:rPr lang="fr-FR" sz="1800" spc="5" dirty="0" err="1">
                <a:latin typeface="Arial"/>
                <a:cs typeface="Arial"/>
              </a:rPr>
              <a:t>dependency</a:t>
            </a:r>
            <a:r>
              <a:rPr lang="fr-FR" sz="1800" spc="5" dirty="0">
                <a:latin typeface="Arial"/>
                <a:cs typeface="Arial"/>
              </a:rPr>
              <a:t> on</a:t>
            </a:r>
            <a:r>
              <a:rPr lang="fr-FR" sz="1800" spc="-105" dirty="0">
                <a:latin typeface="Arial"/>
                <a:cs typeface="Arial"/>
              </a:rPr>
              <a:t> </a:t>
            </a:r>
            <a:r>
              <a:rPr lang="fr-FR" sz="1800" spc="5" dirty="0" err="1">
                <a:latin typeface="Arial"/>
                <a:cs typeface="Arial"/>
              </a:rPr>
              <a:t>Spark</a:t>
            </a:r>
            <a:endParaRPr lang="fr-FR" sz="1800" dirty="0">
              <a:latin typeface="Arial"/>
              <a:cs typeface="Arial"/>
            </a:endParaRPr>
          </a:p>
          <a:p>
            <a:pPr marL="1327785" marR="3228340" lvl="1" indent="-376555">
              <a:spcBef>
                <a:spcPts val="5"/>
              </a:spcBef>
              <a:buSzPct val="78260"/>
              <a:buFont typeface="Wingdings"/>
              <a:buChar char=""/>
              <a:tabLst>
                <a:tab pos="1052830" algn="l"/>
              </a:tabLst>
            </a:pPr>
            <a:r>
              <a:rPr lang="fr-FR" sz="1800" spc="-5" dirty="0" err="1">
                <a:latin typeface="Arial"/>
                <a:cs typeface="Arial"/>
              </a:rPr>
              <a:t>Available</a:t>
            </a:r>
            <a:r>
              <a:rPr lang="fr-FR" sz="1800" spc="-5" dirty="0">
                <a:latin typeface="Arial"/>
                <a:cs typeface="Arial"/>
              </a:rPr>
              <a:t> </a:t>
            </a:r>
            <a:r>
              <a:rPr lang="fr-FR" sz="1800" spc="-5" dirty="0" err="1">
                <a:latin typeface="Arial"/>
                <a:cs typeface="Arial"/>
              </a:rPr>
              <a:t>through</a:t>
            </a:r>
            <a:r>
              <a:rPr lang="fr-FR" sz="1800" spc="-5" dirty="0">
                <a:latin typeface="Arial"/>
                <a:cs typeface="Arial"/>
              </a:rPr>
              <a:t> </a:t>
            </a:r>
            <a:r>
              <a:rPr lang="fr-FR" sz="1800" spc="-15" dirty="0" err="1">
                <a:latin typeface="Arial"/>
                <a:cs typeface="Arial"/>
              </a:rPr>
              <a:t>Maven</a:t>
            </a:r>
            <a:r>
              <a:rPr lang="fr-FR" sz="1800" spc="-15" dirty="0">
                <a:latin typeface="Arial"/>
                <a:cs typeface="Arial"/>
              </a:rPr>
              <a:t> </a:t>
            </a:r>
            <a:r>
              <a:rPr lang="fr-FR" sz="1800" spc="-10" dirty="0">
                <a:latin typeface="Arial"/>
                <a:cs typeface="Arial"/>
              </a:rPr>
              <a:t>Central at:  </a:t>
            </a:r>
            <a:r>
              <a:rPr lang="fr-FR" sz="1800" spc="20" dirty="0" err="1">
                <a:latin typeface="Courier New"/>
                <a:cs typeface="Courier New"/>
              </a:rPr>
              <a:t>groupId</a:t>
            </a:r>
            <a:r>
              <a:rPr lang="fr-FR" sz="1800" spc="20" dirty="0">
                <a:latin typeface="Courier New"/>
                <a:cs typeface="Courier New"/>
              </a:rPr>
              <a:t> = </a:t>
            </a:r>
            <a:r>
              <a:rPr lang="fr-FR" sz="1800" spc="20" dirty="0" err="1">
                <a:latin typeface="Courier New"/>
                <a:cs typeface="Courier New"/>
              </a:rPr>
              <a:t>org.apache.spark</a:t>
            </a:r>
            <a:r>
              <a:rPr lang="fr-FR" sz="1800" spc="20" dirty="0">
                <a:latin typeface="Courier New"/>
                <a:cs typeface="Courier New"/>
              </a:rPr>
              <a:t>  </a:t>
            </a:r>
            <a:r>
              <a:rPr lang="fr-FR" sz="1800" spc="-10" dirty="0" err="1">
                <a:latin typeface="Courier New"/>
                <a:cs typeface="Courier New"/>
              </a:rPr>
              <a:t>artifactId</a:t>
            </a:r>
            <a:r>
              <a:rPr lang="fr-FR" sz="1800" spc="-10" dirty="0">
                <a:latin typeface="Courier New"/>
                <a:cs typeface="Courier New"/>
              </a:rPr>
              <a:t> = spark-core_2.10  </a:t>
            </a:r>
            <a:r>
              <a:rPr lang="fr-FR" sz="1800" spc="20" dirty="0">
                <a:latin typeface="Courier New"/>
                <a:cs typeface="Courier New"/>
              </a:rPr>
              <a:t>version = 1.6.3</a:t>
            </a:r>
            <a:endParaRPr lang="fr-FR" sz="1800" dirty="0">
              <a:latin typeface="Courier New"/>
              <a:cs typeface="Courier New"/>
            </a:endParaRPr>
          </a:p>
          <a:p>
            <a:pPr marL="916305" marR="718820" indent="-139700">
              <a:spcBef>
                <a:spcPts val="525"/>
              </a:spcBef>
              <a:tabLst>
                <a:tab pos="916940" algn="l"/>
              </a:tabLst>
            </a:pPr>
            <a:r>
              <a:rPr lang="fr-FR" sz="1800" dirty="0">
                <a:latin typeface="Arial"/>
                <a:cs typeface="Arial"/>
              </a:rPr>
              <a:t>If </a:t>
            </a:r>
            <a:r>
              <a:rPr lang="fr-FR" sz="1800" spc="5" dirty="0" err="1">
                <a:latin typeface="Arial"/>
                <a:cs typeface="Arial"/>
              </a:rPr>
              <a:t>you</a:t>
            </a:r>
            <a:r>
              <a:rPr lang="fr-FR" sz="1800" spc="5" dirty="0">
                <a:latin typeface="Arial"/>
                <a:cs typeface="Arial"/>
              </a:rPr>
              <a:t> </a:t>
            </a:r>
            <a:r>
              <a:rPr lang="fr-FR" sz="1800" spc="5" dirty="0" err="1">
                <a:latin typeface="Arial"/>
                <a:cs typeface="Arial"/>
              </a:rPr>
              <a:t>want</a:t>
            </a:r>
            <a:r>
              <a:rPr lang="fr-FR" sz="1800" spc="5" dirty="0">
                <a:latin typeface="Arial"/>
                <a:cs typeface="Arial"/>
              </a:rPr>
              <a:t> </a:t>
            </a:r>
            <a:r>
              <a:rPr lang="fr-FR" sz="1800" dirty="0">
                <a:latin typeface="Arial"/>
                <a:cs typeface="Arial"/>
              </a:rPr>
              <a:t>to </a:t>
            </a:r>
            <a:r>
              <a:rPr lang="fr-FR" sz="1800" spc="5" dirty="0" err="1">
                <a:latin typeface="Arial"/>
                <a:cs typeface="Arial"/>
              </a:rPr>
              <a:t>access</a:t>
            </a:r>
            <a:r>
              <a:rPr lang="fr-FR" sz="1800" spc="5" dirty="0">
                <a:latin typeface="Arial"/>
                <a:cs typeface="Arial"/>
              </a:rPr>
              <a:t> an </a:t>
            </a:r>
            <a:r>
              <a:rPr lang="fr-FR" sz="1800" spc="15" dirty="0">
                <a:latin typeface="Arial"/>
                <a:cs typeface="Arial"/>
              </a:rPr>
              <a:t>HDFS </a:t>
            </a:r>
            <a:r>
              <a:rPr lang="fr-FR" sz="1800" spc="5" dirty="0">
                <a:latin typeface="Arial"/>
                <a:cs typeface="Arial"/>
              </a:rPr>
              <a:t>cluster, </a:t>
            </a:r>
            <a:r>
              <a:rPr lang="fr-FR" sz="1800" spc="5" dirty="0" err="1">
                <a:latin typeface="Arial"/>
                <a:cs typeface="Arial"/>
              </a:rPr>
              <a:t>you</a:t>
            </a:r>
            <a:r>
              <a:rPr lang="fr-FR" sz="1800" spc="5" dirty="0">
                <a:latin typeface="Arial"/>
                <a:cs typeface="Arial"/>
              </a:rPr>
              <a:t> </a:t>
            </a:r>
            <a:r>
              <a:rPr lang="fr-FR" sz="1800" spc="10" dirty="0">
                <a:latin typeface="Arial"/>
                <a:cs typeface="Arial"/>
              </a:rPr>
              <a:t>must </a:t>
            </a:r>
            <a:r>
              <a:rPr lang="fr-FR" sz="1800" spc="5" dirty="0" err="1">
                <a:latin typeface="Arial"/>
                <a:cs typeface="Arial"/>
              </a:rPr>
              <a:t>add</a:t>
            </a:r>
            <a:r>
              <a:rPr lang="fr-FR" sz="1800" spc="5" dirty="0">
                <a:latin typeface="Arial"/>
                <a:cs typeface="Arial"/>
              </a:rPr>
              <a:t> the</a:t>
            </a:r>
            <a:r>
              <a:rPr lang="fr-FR" sz="1800" spc="-225" dirty="0">
                <a:latin typeface="Arial"/>
                <a:cs typeface="Arial"/>
              </a:rPr>
              <a:t> </a:t>
            </a:r>
            <a:r>
              <a:rPr lang="fr-FR" sz="1800" spc="5" dirty="0" err="1">
                <a:latin typeface="Arial"/>
                <a:cs typeface="Arial"/>
              </a:rPr>
              <a:t>dependency</a:t>
            </a:r>
            <a:r>
              <a:rPr lang="fr-FR" sz="1800" spc="5" dirty="0">
                <a:latin typeface="Arial"/>
                <a:cs typeface="Arial"/>
              </a:rPr>
              <a:t>  as</a:t>
            </a:r>
            <a:r>
              <a:rPr lang="fr-FR" sz="1800" spc="-5" dirty="0">
                <a:latin typeface="Arial"/>
                <a:cs typeface="Arial"/>
              </a:rPr>
              <a:t> </a:t>
            </a:r>
            <a:r>
              <a:rPr lang="fr-FR" sz="1800" spc="5" dirty="0" err="1">
                <a:latin typeface="Arial"/>
                <a:cs typeface="Arial"/>
              </a:rPr>
              <a:t>well</a:t>
            </a:r>
            <a:r>
              <a:rPr lang="fr-FR" sz="1800" spc="5" dirty="0">
                <a:latin typeface="Arial"/>
                <a:cs typeface="Arial"/>
              </a:rPr>
              <a:t>.</a:t>
            </a:r>
            <a:endParaRPr lang="fr-FR" sz="1800" dirty="0">
              <a:latin typeface="Arial"/>
              <a:cs typeface="Arial"/>
            </a:endParaRPr>
          </a:p>
          <a:p>
            <a:pPr marL="1327785">
              <a:spcBef>
                <a:spcPts val="229"/>
              </a:spcBef>
            </a:pPr>
            <a:r>
              <a:rPr lang="fr-FR" sz="1800" spc="-10" dirty="0" err="1">
                <a:latin typeface="Courier New"/>
                <a:cs typeface="Courier New"/>
              </a:rPr>
              <a:t>groupId</a:t>
            </a:r>
            <a:r>
              <a:rPr lang="fr-FR" sz="1800" spc="-10" dirty="0">
                <a:latin typeface="Courier New"/>
                <a:cs typeface="Courier New"/>
              </a:rPr>
              <a:t> =</a:t>
            </a:r>
            <a:r>
              <a:rPr lang="fr-FR" sz="1800" spc="-5" dirty="0">
                <a:latin typeface="Courier New"/>
                <a:cs typeface="Courier New"/>
              </a:rPr>
              <a:t> </a:t>
            </a:r>
            <a:r>
              <a:rPr lang="fr-FR" sz="1800" spc="-10" dirty="0" err="1">
                <a:latin typeface="Courier New"/>
                <a:cs typeface="Courier New"/>
              </a:rPr>
              <a:t>org.apache.hadoop</a:t>
            </a:r>
            <a:endParaRPr lang="fr-FR" sz="1800" dirty="0">
              <a:latin typeface="Courier New"/>
              <a:cs typeface="Courier New"/>
            </a:endParaRPr>
          </a:p>
          <a:p>
            <a:pPr marL="1327785" marR="3409950">
              <a:spcBef>
                <a:spcPts val="95"/>
              </a:spcBef>
            </a:pPr>
            <a:r>
              <a:rPr lang="fr-FR" sz="1800" spc="20" dirty="0" err="1">
                <a:latin typeface="Courier New"/>
                <a:cs typeface="Courier New"/>
              </a:rPr>
              <a:t>artifactId</a:t>
            </a:r>
            <a:r>
              <a:rPr lang="fr-FR" sz="1800" spc="20" dirty="0">
                <a:latin typeface="Courier New"/>
                <a:cs typeface="Courier New"/>
              </a:rPr>
              <a:t> = </a:t>
            </a:r>
            <a:r>
              <a:rPr lang="fr-FR" sz="1800" spc="20" dirty="0" err="1">
                <a:latin typeface="Courier New"/>
                <a:cs typeface="Courier New"/>
              </a:rPr>
              <a:t>hadoop</a:t>
            </a:r>
            <a:r>
              <a:rPr lang="fr-FR" sz="1800" spc="20" dirty="0">
                <a:latin typeface="Courier New"/>
                <a:cs typeface="Courier New"/>
              </a:rPr>
              <a:t>-client  </a:t>
            </a:r>
            <a:endParaRPr lang="fr-FR" sz="1800" spc="20" dirty="0" smtClean="0">
              <a:latin typeface="Courier New"/>
              <a:cs typeface="Courier New"/>
            </a:endParaRPr>
          </a:p>
          <a:p>
            <a:pPr marL="1327785" marR="3409950">
              <a:spcBef>
                <a:spcPts val="95"/>
              </a:spcBef>
            </a:pPr>
            <a:r>
              <a:rPr lang="fr-FR" sz="1800" spc="20" dirty="0" smtClean="0">
                <a:latin typeface="Courier New"/>
                <a:cs typeface="Courier New"/>
              </a:rPr>
              <a:t>version =</a:t>
            </a:r>
            <a:r>
              <a:rPr lang="fr-FR" sz="1800" spc="-10" dirty="0" smtClean="0">
                <a:latin typeface="Courier New"/>
                <a:cs typeface="Courier New"/>
              </a:rPr>
              <a:t> </a:t>
            </a:r>
            <a:r>
              <a:rPr lang="fr-FR" sz="1800" spc="20" dirty="0" smtClean="0">
                <a:latin typeface="Courier New"/>
                <a:cs typeface="Courier New"/>
              </a:rPr>
              <a:t>&lt;</a:t>
            </a:r>
            <a:r>
              <a:rPr lang="fr-FR" sz="1800" spc="20" dirty="0" err="1">
                <a:latin typeface="Courier New"/>
                <a:cs typeface="Courier New"/>
              </a:rPr>
              <a:t>your</a:t>
            </a:r>
            <a:r>
              <a:rPr lang="fr-FR" sz="1800" spc="20" dirty="0">
                <a:latin typeface="Courier New"/>
                <a:cs typeface="Courier New"/>
              </a:rPr>
              <a:t>-</a:t>
            </a:r>
            <a:r>
              <a:rPr lang="fr-FR" sz="1800" spc="20" dirty="0" err="1">
                <a:latin typeface="Courier New"/>
                <a:cs typeface="Courier New"/>
              </a:rPr>
              <a:t>hdfs</a:t>
            </a:r>
            <a:r>
              <a:rPr lang="fr-FR" sz="1800" spc="20" dirty="0">
                <a:latin typeface="Courier New"/>
                <a:cs typeface="Courier New"/>
              </a:rPr>
              <a:t>-version&gt;</a:t>
            </a:r>
            <a:endParaRPr lang="fr-FR" sz="1800" dirty="0">
              <a:latin typeface="Courier New"/>
              <a:cs typeface="Courier New"/>
            </a:endParaRPr>
          </a:p>
          <a:p>
            <a:pPr marL="916305" indent="-139700">
              <a:spcBef>
                <a:spcPts val="450"/>
              </a:spcBef>
              <a:tabLst>
                <a:tab pos="916940" algn="l"/>
              </a:tabLst>
            </a:pPr>
            <a:r>
              <a:rPr lang="fr-FR" sz="1800" spc="5" dirty="0">
                <a:latin typeface="Arial"/>
                <a:cs typeface="Arial"/>
              </a:rPr>
              <a:t>Import </a:t>
            </a:r>
            <a:r>
              <a:rPr lang="fr-FR" sz="1800" spc="15" dirty="0" err="1">
                <a:latin typeface="Arial"/>
                <a:cs typeface="Arial"/>
              </a:rPr>
              <a:t>some</a:t>
            </a:r>
            <a:r>
              <a:rPr lang="fr-FR" sz="1800" spc="15" dirty="0">
                <a:latin typeface="Arial"/>
                <a:cs typeface="Arial"/>
              </a:rPr>
              <a:t> </a:t>
            </a:r>
            <a:r>
              <a:rPr lang="fr-FR" sz="1800" spc="5" dirty="0" err="1">
                <a:latin typeface="Arial"/>
                <a:cs typeface="Arial"/>
              </a:rPr>
              <a:t>Spark</a:t>
            </a:r>
            <a:r>
              <a:rPr lang="fr-FR" sz="1800" spc="-100" dirty="0">
                <a:latin typeface="Arial"/>
                <a:cs typeface="Arial"/>
              </a:rPr>
              <a:t> </a:t>
            </a:r>
            <a:r>
              <a:rPr lang="fr-FR" sz="1800" spc="5" dirty="0">
                <a:latin typeface="Arial"/>
                <a:cs typeface="Arial"/>
              </a:rPr>
              <a:t>classes</a:t>
            </a:r>
            <a:endParaRPr lang="fr-FR" sz="1800" dirty="0">
              <a:latin typeface="Arial"/>
              <a:cs typeface="Arial"/>
            </a:endParaRPr>
          </a:p>
          <a:p>
            <a:pPr marL="1327785">
              <a:spcBef>
                <a:spcPts val="229"/>
              </a:spcBef>
            </a:pPr>
            <a:r>
              <a:rPr lang="fr-FR" sz="1800" spc="-10" dirty="0">
                <a:latin typeface="Courier New"/>
                <a:cs typeface="Courier New"/>
              </a:rPr>
              <a:t>import</a:t>
            </a:r>
            <a:r>
              <a:rPr lang="fr-FR" sz="1800" spc="-5" dirty="0">
                <a:latin typeface="Courier New"/>
                <a:cs typeface="Courier New"/>
              </a:rPr>
              <a:t> </a:t>
            </a:r>
            <a:r>
              <a:rPr lang="fr-FR" sz="1800" spc="-10" dirty="0" err="1">
                <a:latin typeface="Courier New"/>
                <a:cs typeface="Courier New"/>
              </a:rPr>
              <a:t>org.apache.spark.api.java.JavaSparkContext</a:t>
            </a:r>
            <a:endParaRPr lang="fr-FR" sz="1800" dirty="0">
              <a:latin typeface="Courier New"/>
              <a:cs typeface="Courier New"/>
            </a:endParaRPr>
          </a:p>
          <a:p>
            <a:pPr marL="1327785" marR="2704465">
              <a:spcBef>
                <a:spcPts val="95"/>
              </a:spcBef>
            </a:pPr>
            <a:r>
              <a:rPr lang="fr-FR" sz="1800" spc="20" dirty="0">
                <a:latin typeface="Courier New"/>
                <a:cs typeface="Courier New"/>
              </a:rPr>
              <a:t>import </a:t>
            </a:r>
            <a:r>
              <a:rPr lang="fr-FR" sz="1800" spc="20" dirty="0" err="1">
                <a:latin typeface="Courier New"/>
                <a:cs typeface="Courier New"/>
              </a:rPr>
              <a:t>org.apache.spark.api.java.JavaRDD</a:t>
            </a:r>
            <a:r>
              <a:rPr lang="fr-FR" sz="1800" spc="20" dirty="0">
                <a:latin typeface="Courier New"/>
                <a:cs typeface="Courier New"/>
              </a:rPr>
              <a:t>  import</a:t>
            </a:r>
            <a:r>
              <a:rPr lang="fr-FR" sz="1800" spc="15" dirty="0">
                <a:latin typeface="Courier New"/>
                <a:cs typeface="Courier New"/>
              </a:rPr>
              <a:t> </a:t>
            </a:r>
            <a:r>
              <a:rPr lang="fr-FR" sz="1800" spc="20" dirty="0" err="1">
                <a:latin typeface="Courier New"/>
                <a:cs typeface="Courier New"/>
              </a:rPr>
              <a:t>org.apache.spark.SparkConf</a:t>
            </a:r>
            <a:endParaRPr lang="fr-FR" sz="1800" dirty="0">
              <a:latin typeface="Courier New"/>
              <a:cs typeface="Courier New"/>
            </a:endParaRPr>
          </a:p>
          <a:p>
            <a:endParaRPr lang="fr-FR" sz="1800" dirty="0"/>
          </a:p>
        </p:txBody>
      </p:sp>
    </p:spTree>
    <p:extLst>
      <p:ext uri="{BB962C8B-B14F-4D97-AF65-F5344CB8AC3E}">
        <p14:creationId xmlns:p14="http://schemas.microsoft.com/office/powerpoint/2010/main" val="16745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100"/>
              </a:spcBef>
            </a:pPr>
            <a:r>
              <a:rPr lang="fr-FR" spc="-5" dirty="0" err="1">
                <a:latin typeface="Arial"/>
                <a:cs typeface="Arial"/>
              </a:rPr>
              <a:t>Initializing</a:t>
            </a:r>
            <a:r>
              <a:rPr lang="fr-FR" spc="-5" dirty="0">
                <a:latin typeface="Arial"/>
                <a:cs typeface="Arial"/>
              </a:rPr>
              <a:t> </a:t>
            </a:r>
            <a:r>
              <a:rPr lang="fr-FR" spc="-5" dirty="0" err="1">
                <a:latin typeface="Arial"/>
                <a:cs typeface="Arial"/>
              </a:rPr>
              <a:t>Spark</a:t>
            </a:r>
            <a:r>
              <a:rPr lang="fr-FR" spc="-5" dirty="0">
                <a:latin typeface="Arial"/>
                <a:cs typeface="Arial"/>
              </a:rPr>
              <a:t>:</a:t>
            </a:r>
            <a:r>
              <a:rPr lang="fr-FR" spc="-65" dirty="0">
                <a:latin typeface="Arial"/>
                <a:cs typeface="Arial"/>
              </a:rPr>
              <a:t> </a:t>
            </a:r>
            <a:r>
              <a:rPr lang="fr-FR" spc="-10" dirty="0">
                <a:latin typeface="Arial"/>
                <a:cs typeface="Arial"/>
              </a:rPr>
              <a:t>Java</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a:latin typeface="Arial"/>
                <a:cs typeface="Arial"/>
              </a:rPr>
              <a:t>Build</a:t>
            </a:r>
            <a:r>
              <a:rPr lang="en-US" sz="1800" spc="-45" dirty="0">
                <a:latin typeface="Arial"/>
                <a:cs typeface="Arial"/>
              </a:rPr>
              <a:t> </a:t>
            </a:r>
            <a:r>
              <a:rPr lang="en-US" sz="1800" spc="10" dirty="0">
                <a:latin typeface="Arial"/>
                <a:cs typeface="Arial"/>
              </a:rPr>
              <a:t>a</a:t>
            </a:r>
            <a:r>
              <a:rPr lang="en-US" sz="1800" dirty="0">
                <a:latin typeface="Arial"/>
                <a:cs typeface="Arial"/>
              </a:rPr>
              <a:t> </a:t>
            </a:r>
            <a:r>
              <a:rPr lang="en-US" sz="1800" spc="5" dirty="0" err="1">
                <a:latin typeface="Arial"/>
                <a:cs typeface="Arial"/>
              </a:rPr>
              <a:t>SparkConf</a:t>
            </a:r>
            <a:r>
              <a:rPr lang="en-US" sz="1800" spc="-35" dirty="0">
                <a:latin typeface="Arial"/>
                <a:cs typeface="Arial"/>
              </a:rPr>
              <a:t> </a:t>
            </a:r>
            <a:r>
              <a:rPr lang="en-US" sz="1800" spc="5" dirty="0">
                <a:latin typeface="Arial"/>
                <a:cs typeface="Arial"/>
              </a:rPr>
              <a:t>object</a:t>
            </a:r>
            <a:r>
              <a:rPr lang="en-US" sz="1800" spc="-35" dirty="0">
                <a:latin typeface="Arial"/>
                <a:cs typeface="Arial"/>
              </a:rPr>
              <a:t> </a:t>
            </a:r>
            <a:r>
              <a:rPr lang="en-US" sz="1800" dirty="0">
                <a:latin typeface="Arial"/>
                <a:cs typeface="Arial"/>
              </a:rPr>
              <a:t>that</a:t>
            </a:r>
            <a:r>
              <a:rPr lang="en-US" sz="1800" spc="10" dirty="0">
                <a:latin typeface="Arial"/>
                <a:cs typeface="Arial"/>
              </a:rPr>
              <a:t> </a:t>
            </a:r>
            <a:r>
              <a:rPr lang="en-US" sz="1800" spc="5" dirty="0">
                <a:latin typeface="Arial"/>
                <a:cs typeface="Arial"/>
              </a:rPr>
              <a:t>contains</a:t>
            </a:r>
            <a:r>
              <a:rPr lang="en-US" sz="1800" spc="-45" dirty="0">
                <a:latin typeface="Arial"/>
                <a:cs typeface="Arial"/>
              </a:rPr>
              <a:t> </a:t>
            </a:r>
            <a:r>
              <a:rPr lang="en-US" sz="1800" spc="5" dirty="0">
                <a:latin typeface="Arial"/>
                <a:cs typeface="Arial"/>
              </a:rPr>
              <a:t>information</a:t>
            </a:r>
            <a:r>
              <a:rPr lang="en-US" sz="1800" spc="-55" dirty="0">
                <a:latin typeface="Arial"/>
                <a:cs typeface="Arial"/>
              </a:rPr>
              <a:t> </a:t>
            </a:r>
            <a:r>
              <a:rPr lang="en-US" sz="1800" spc="5" dirty="0">
                <a:latin typeface="Arial"/>
                <a:cs typeface="Arial"/>
              </a:rPr>
              <a:t>about</a:t>
            </a:r>
            <a:r>
              <a:rPr lang="en-US" sz="1800" spc="-25" dirty="0">
                <a:latin typeface="Arial"/>
                <a:cs typeface="Arial"/>
              </a:rPr>
              <a:t> </a:t>
            </a:r>
            <a:r>
              <a:rPr lang="en-US" sz="1800" dirty="0" smtClean="0">
                <a:latin typeface="Arial"/>
                <a:cs typeface="Arial"/>
              </a:rPr>
              <a:t>your </a:t>
            </a:r>
            <a:r>
              <a:rPr lang="en-US" sz="1800" spc="5" dirty="0" smtClean="0">
                <a:latin typeface="Arial"/>
                <a:cs typeface="Arial"/>
              </a:rPr>
              <a:t>application</a:t>
            </a:r>
            <a:endParaRPr lang="en-US" sz="1800" dirty="0">
              <a:latin typeface="Arial"/>
              <a:cs typeface="Arial"/>
            </a:endParaRPr>
          </a:p>
          <a:p>
            <a:pPr marL="635" indent="0">
              <a:spcBef>
                <a:spcPts val="284"/>
              </a:spcBef>
              <a:buNone/>
            </a:pPr>
            <a:r>
              <a:rPr lang="en-US" sz="1400" b="1" spc="20" dirty="0" smtClean="0">
                <a:latin typeface="Courier New"/>
                <a:cs typeface="Courier New"/>
              </a:rPr>
              <a:t>  </a:t>
            </a:r>
            <a:r>
              <a:rPr lang="en-US" sz="1400" b="1" spc="20" dirty="0" err="1" smtClean="0">
                <a:latin typeface="Courier New"/>
                <a:cs typeface="Courier New"/>
              </a:rPr>
              <a:t>SparkConf</a:t>
            </a:r>
            <a:r>
              <a:rPr lang="en-US" sz="1400" b="1" spc="20" dirty="0" smtClean="0">
                <a:latin typeface="Courier New"/>
                <a:cs typeface="Courier New"/>
              </a:rPr>
              <a:t> </a:t>
            </a:r>
            <a:r>
              <a:rPr lang="en-US" sz="1400" b="1" spc="20" dirty="0" err="1">
                <a:latin typeface="Courier New"/>
                <a:cs typeface="Courier New"/>
              </a:rPr>
              <a:t>conf</a:t>
            </a:r>
            <a:r>
              <a:rPr lang="en-US" sz="1400" b="1" spc="20" dirty="0">
                <a:latin typeface="Courier New"/>
                <a:cs typeface="Courier New"/>
              </a:rPr>
              <a:t> = new</a:t>
            </a:r>
            <a:r>
              <a:rPr lang="en-US" sz="1400" b="1" spc="35" dirty="0">
                <a:latin typeface="Courier New"/>
                <a:cs typeface="Courier New"/>
              </a:rPr>
              <a:t> </a:t>
            </a:r>
            <a:r>
              <a:rPr lang="en-US" sz="1400" b="1" spc="20" dirty="0" err="1">
                <a:latin typeface="Courier New"/>
                <a:cs typeface="Courier New"/>
              </a:rPr>
              <a:t>SparkConf</a:t>
            </a:r>
            <a:r>
              <a:rPr lang="en-US" sz="1400" b="1" spc="20" dirty="0">
                <a:latin typeface="Courier New"/>
                <a:cs typeface="Courier New"/>
              </a:rPr>
              <a:t>().</a:t>
            </a:r>
            <a:r>
              <a:rPr lang="en-US" sz="1400" b="1" spc="20" dirty="0" err="1">
                <a:latin typeface="Courier New"/>
                <a:cs typeface="Courier New"/>
              </a:rPr>
              <a:t>setAppName</a:t>
            </a:r>
            <a:r>
              <a:rPr lang="en-US" sz="1400" b="1" spc="20" dirty="0">
                <a:latin typeface="Courier New"/>
                <a:cs typeface="Courier New"/>
              </a:rPr>
              <a:t>(</a:t>
            </a:r>
            <a:r>
              <a:rPr lang="en-US" sz="1400" b="1" spc="20" dirty="0" err="1">
                <a:latin typeface="Courier New"/>
                <a:cs typeface="Courier New"/>
              </a:rPr>
              <a:t>appName</a:t>
            </a:r>
            <a:r>
              <a:rPr lang="en-US" sz="1400" b="1" spc="20" dirty="0">
                <a:latin typeface="Courier New"/>
                <a:cs typeface="Courier New"/>
              </a:rPr>
              <a:t>).</a:t>
            </a:r>
            <a:r>
              <a:rPr lang="en-US" sz="1400" b="1" spc="20" dirty="0" err="1">
                <a:latin typeface="Courier New"/>
                <a:cs typeface="Courier New"/>
              </a:rPr>
              <a:t>setMaster</a:t>
            </a:r>
            <a:r>
              <a:rPr lang="en-US" sz="1400" b="1" spc="20" dirty="0">
                <a:latin typeface="Courier New"/>
                <a:cs typeface="Courier New"/>
              </a:rPr>
              <a:t>(master</a:t>
            </a:r>
            <a:r>
              <a:rPr lang="en-US" sz="1400" b="1" spc="20" dirty="0" smtClean="0">
                <a:latin typeface="Courier New"/>
                <a:cs typeface="Courier New"/>
              </a:rPr>
              <a:t>)</a:t>
            </a:r>
          </a:p>
          <a:p>
            <a:pPr marL="635" indent="0">
              <a:spcBef>
                <a:spcPts val="284"/>
              </a:spcBef>
              <a:buNone/>
            </a:pPr>
            <a:endParaRPr lang="en-US" sz="1400" b="1" dirty="0">
              <a:latin typeface="Courier New"/>
              <a:cs typeface="Courier New"/>
            </a:endParaRPr>
          </a:p>
          <a:p>
            <a:pPr marL="163195" marR="7620" indent="-139700">
              <a:spcBef>
                <a:spcPts val="455"/>
              </a:spcBef>
              <a:tabLst>
                <a:tab pos="163830" algn="l"/>
              </a:tabLst>
            </a:pPr>
            <a:r>
              <a:rPr lang="en-US" sz="1800" dirty="0">
                <a:latin typeface="Arial"/>
                <a:cs typeface="Arial"/>
              </a:rPr>
              <a:t>The</a:t>
            </a:r>
            <a:r>
              <a:rPr lang="en-US" sz="1800" spc="10" dirty="0">
                <a:latin typeface="Arial"/>
                <a:cs typeface="Arial"/>
              </a:rPr>
              <a:t> </a:t>
            </a:r>
            <a:r>
              <a:rPr lang="en-US" sz="1800" i="1" spc="-55" dirty="0" err="1">
                <a:latin typeface="Arial"/>
                <a:cs typeface="Arial"/>
              </a:rPr>
              <a:t>appName</a:t>
            </a:r>
            <a:r>
              <a:rPr lang="en-US" sz="1800" i="1" spc="-55" dirty="0">
                <a:latin typeface="Arial"/>
                <a:cs typeface="Arial"/>
              </a:rPr>
              <a:t> </a:t>
            </a:r>
            <a:r>
              <a:rPr lang="en-US" sz="1800" dirty="0">
                <a:latin typeface="Arial"/>
                <a:cs typeface="Arial"/>
              </a:rPr>
              <a:t>parameter </a:t>
            </a:r>
            <a:r>
              <a:rPr lang="en-US" sz="1800" spc="2160" dirty="0">
                <a:latin typeface="Wingdings"/>
                <a:cs typeface="Wingdings"/>
              </a:rPr>
              <a:t>€</a:t>
            </a:r>
            <a:r>
              <a:rPr lang="en-US" sz="1800" spc="-125" dirty="0">
                <a:latin typeface="Times New Roman"/>
                <a:cs typeface="Times New Roman"/>
              </a:rPr>
              <a:t> </a:t>
            </a:r>
            <a:r>
              <a:rPr lang="en-US" sz="1800" spc="15" dirty="0">
                <a:latin typeface="Arial"/>
                <a:cs typeface="Arial"/>
              </a:rPr>
              <a:t>Name </a:t>
            </a:r>
            <a:r>
              <a:rPr lang="en-US" sz="1800" spc="5" dirty="0">
                <a:latin typeface="Arial"/>
                <a:cs typeface="Arial"/>
              </a:rPr>
              <a:t>for </a:t>
            </a:r>
            <a:r>
              <a:rPr lang="en-US" sz="1800" dirty="0">
                <a:latin typeface="Arial"/>
                <a:cs typeface="Arial"/>
              </a:rPr>
              <a:t>your </a:t>
            </a:r>
            <a:r>
              <a:rPr lang="en-US" sz="1800" spc="5" dirty="0">
                <a:latin typeface="Arial"/>
                <a:cs typeface="Arial"/>
              </a:rPr>
              <a:t>application </a:t>
            </a:r>
            <a:r>
              <a:rPr lang="en-US" sz="1800" dirty="0">
                <a:latin typeface="Arial"/>
                <a:cs typeface="Arial"/>
              </a:rPr>
              <a:t>to </a:t>
            </a:r>
            <a:r>
              <a:rPr lang="en-US" sz="1800" spc="10" dirty="0">
                <a:latin typeface="Arial"/>
                <a:cs typeface="Arial"/>
              </a:rPr>
              <a:t>show </a:t>
            </a:r>
            <a:r>
              <a:rPr lang="en-US" sz="1800" spc="5" dirty="0">
                <a:latin typeface="Arial"/>
                <a:cs typeface="Arial"/>
              </a:rPr>
              <a:t>on  </a:t>
            </a:r>
            <a:r>
              <a:rPr lang="en-US" sz="1800" spc="-315" dirty="0">
                <a:latin typeface="Arial"/>
                <a:cs typeface="Arial"/>
              </a:rPr>
              <a:t>the </a:t>
            </a:r>
            <a:r>
              <a:rPr lang="en-US" sz="1800" spc="5" dirty="0">
                <a:latin typeface="Arial"/>
                <a:cs typeface="Arial"/>
              </a:rPr>
              <a:t>cluster</a:t>
            </a:r>
            <a:r>
              <a:rPr lang="en-US" sz="1800" spc="-30" dirty="0">
                <a:latin typeface="Arial"/>
                <a:cs typeface="Arial"/>
              </a:rPr>
              <a:t> </a:t>
            </a:r>
            <a:r>
              <a:rPr lang="en-US" sz="1800" spc="10" dirty="0">
                <a:latin typeface="Arial"/>
                <a:cs typeface="Arial"/>
              </a:rPr>
              <a:t>UI</a:t>
            </a:r>
            <a:endParaRPr lang="en-US" sz="1800" dirty="0">
              <a:latin typeface="Arial"/>
              <a:cs typeface="Arial"/>
            </a:endParaRPr>
          </a:p>
          <a:p>
            <a:pPr marL="163195" indent="-139700">
              <a:spcBef>
                <a:spcPts val="365"/>
              </a:spcBef>
              <a:tabLst>
                <a:tab pos="163830" algn="l"/>
              </a:tabLst>
            </a:pPr>
            <a:r>
              <a:rPr lang="en-US" sz="1800" spc="10" dirty="0">
                <a:latin typeface="Arial"/>
                <a:cs typeface="Arial"/>
              </a:rPr>
              <a:t>The </a:t>
            </a:r>
            <a:r>
              <a:rPr lang="en-US" sz="1800" i="1" spc="-45" dirty="0">
                <a:latin typeface="Arial"/>
                <a:cs typeface="Arial"/>
              </a:rPr>
              <a:t>master </a:t>
            </a:r>
            <a:r>
              <a:rPr lang="en-US" sz="1800" spc="5" dirty="0">
                <a:latin typeface="Arial"/>
                <a:cs typeface="Arial"/>
              </a:rPr>
              <a:t>parameter </a:t>
            </a:r>
            <a:r>
              <a:rPr lang="en-US" sz="1800" spc="2165" dirty="0">
                <a:latin typeface="Wingdings"/>
                <a:cs typeface="Wingdings"/>
              </a:rPr>
              <a:t>€</a:t>
            </a:r>
            <a:r>
              <a:rPr lang="en-US" sz="1800" spc="-180" dirty="0">
                <a:latin typeface="Times New Roman"/>
                <a:cs typeface="Times New Roman"/>
              </a:rPr>
              <a:t> </a:t>
            </a:r>
            <a:r>
              <a:rPr lang="en-US" sz="1800" spc="5" dirty="0">
                <a:latin typeface="Arial"/>
                <a:cs typeface="Arial"/>
              </a:rPr>
              <a:t>is </a:t>
            </a:r>
            <a:r>
              <a:rPr lang="en-US" sz="1800" spc="10" dirty="0">
                <a:latin typeface="Arial"/>
                <a:cs typeface="Arial"/>
              </a:rPr>
              <a:t>a Spark, </a:t>
            </a:r>
            <a:r>
              <a:rPr lang="en-US" sz="1800" spc="5" dirty="0" err="1">
                <a:latin typeface="Arial"/>
                <a:cs typeface="Arial"/>
              </a:rPr>
              <a:t>Mesos</a:t>
            </a:r>
            <a:r>
              <a:rPr lang="en-US" sz="1800" spc="5" dirty="0">
                <a:latin typeface="Arial"/>
                <a:cs typeface="Arial"/>
              </a:rPr>
              <a:t>, or </a:t>
            </a:r>
            <a:r>
              <a:rPr lang="en-US" sz="1800" spc="10" dirty="0">
                <a:latin typeface="Arial"/>
                <a:cs typeface="Arial"/>
              </a:rPr>
              <a:t>YARN </a:t>
            </a:r>
            <a:r>
              <a:rPr lang="en-US" sz="1800" spc="5" dirty="0">
                <a:latin typeface="Arial"/>
                <a:cs typeface="Arial"/>
              </a:rPr>
              <a:t>cluster </a:t>
            </a:r>
            <a:r>
              <a:rPr lang="en-US" sz="1800" spc="-85" dirty="0">
                <a:latin typeface="Arial"/>
                <a:cs typeface="Arial"/>
              </a:rPr>
              <a:t>URL  </a:t>
            </a:r>
            <a:r>
              <a:rPr lang="en-US" sz="1800" dirty="0">
                <a:latin typeface="Arial"/>
                <a:cs typeface="Arial"/>
              </a:rPr>
              <a:t>(</a:t>
            </a:r>
            <a:r>
              <a:rPr lang="en-US" sz="1800" dirty="0" smtClean="0">
                <a:latin typeface="Arial"/>
                <a:cs typeface="Arial"/>
              </a:rPr>
              <a:t>or </a:t>
            </a:r>
            <a:r>
              <a:rPr lang="en-US" sz="1800" spc="10" dirty="0" smtClean="0">
                <a:latin typeface="Arial"/>
                <a:cs typeface="Arial"/>
              </a:rPr>
              <a:t>a </a:t>
            </a:r>
            <a:r>
              <a:rPr lang="en-US" sz="1800" spc="5" dirty="0">
                <a:latin typeface="Arial"/>
                <a:cs typeface="Arial"/>
              </a:rPr>
              <a:t>special </a:t>
            </a:r>
            <a:r>
              <a:rPr lang="en-US" sz="1800" dirty="0">
                <a:latin typeface="Arial"/>
                <a:cs typeface="Arial"/>
              </a:rPr>
              <a:t>"local" </a:t>
            </a:r>
            <a:r>
              <a:rPr lang="en-US" sz="1800" spc="5" dirty="0">
                <a:latin typeface="Arial"/>
                <a:cs typeface="Arial"/>
              </a:rPr>
              <a:t>string </a:t>
            </a:r>
            <a:r>
              <a:rPr lang="en-US" sz="1800" dirty="0">
                <a:latin typeface="Arial"/>
                <a:cs typeface="Arial"/>
              </a:rPr>
              <a:t>to </a:t>
            </a:r>
            <a:r>
              <a:rPr lang="en-US" sz="1800" spc="5" dirty="0">
                <a:latin typeface="Arial"/>
                <a:cs typeface="Arial"/>
              </a:rPr>
              <a:t>run in local</a:t>
            </a:r>
            <a:r>
              <a:rPr lang="en-US" sz="1800" spc="-130" dirty="0">
                <a:latin typeface="Arial"/>
                <a:cs typeface="Arial"/>
              </a:rPr>
              <a:t> </a:t>
            </a:r>
            <a:r>
              <a:rPr lang="en-US" sz="1800" spc="5" dirty="0">
                <a:latin typeface="Arial"/>
                <a:cs typeface="Arial"/>
              </a:rPr>
              <a:t>mode)</a:t>
            </a:r>
            <a:endParaRPr lang="en-US" sz="1800" dirty="0">
              <a:latin typeface="Arial"/>
              <a:cs typeface="Arial"/>
            </a:endParaRPr>
          </a:p>
          <a:p>
            <a:pPr marL="299085" lvl="1" indent="-100965">
              <a:spcBef>
                <a:spcPts val="359"/>
              </a:spcBef>
              <a:buSzPct val="78260"/>
              <a:buFont typeface="Wingdings"/>
              <a:buChar char=""/>
              <a:tabLst>
                <a:tab pos="299720" algn="l"/>
              </a:tabLst>
            </a:pPr>
            <a:r>
              <a:rPr lang="en-US" sz="1800" spc="-5" dirty="0">
                <a:latin typeface="Arial"/>
                <a:cs typeface="Arial"/>
              </a:rPr>
              <a:t>In </a:t>
            </a:r>
            <a:r>
              <a:rPr lang="en-US" sz="1800" spc="-10" dirty="0">
                <a:latin typeface="Arial"/>
                <a:cs typeface="Arial"/>
              </a:rPr>
              <a:t>production mode, do not hardcode </a:t>
            </a:r>
            <a:r>
              <a:rPr lang="en-US" sz="1800" i="1" spc="-35" dirty="0">
                <a:latin typeface="Arial"/>
                <a:cs typeface="Arial"/>
              </a:rPr>
              <a:t>master </a:t>
            </a:r>
            <a:r>
              <a:rPr lang="en-US" sz="1800" spc="-5" dirty="0">
                <a:latin typeface="Arial"/>
                <a:cs typeface="Arial"/>
              </a:rPr>
              <a:t>in the </a:t>
            </a:r>
            <a:r>
              <a:rPr lang="en-US" sz="1800" spc="-10" dirty="0">
                <a:latin typeface="Arial"/>
                <a:cs typeface="Arial"/>
              </a:rPr>
              <a:t>program. Launch</a:t>
            </a:r>
            <a:r>
              <a:rPr lang="en-US" sz="1800" spc="260" dirty="0">
                <a:latin typeface="Arial"/>
                <a:cs typeface="Arial"/>
              </a:rPr>
              <a:t> </a:t>
            </a:r>
            <a:r>
              <a:rPr lang="en-US" sz="1800" spc="-5" dirty="0" smtClean="0">
                <a:latin typeface="Arial"/>
                <a:cs typeface="Arial"/>
              </a:rPr>
              <a:t>with</a:t>
            </a:r>
            <a:r>
              <a:rPr lang="en-US" sz="1800" dirty="0" smtClean="0">
                <a:latin typeface="Arial"/>
                <a:cs typeface="Arial"/>
              </a:rPr>
              <a:t> </a:t>
            </a:r>
            <a:r>
              <a:rPr lang="en-US" sz="1800" i="1" spc="-30" dirty="0" smtClean="0">
                <a:latin typeface="Arial"/>
                <a:cs typeface="Arial"/>
              </a:rPr>
              <a:t>spark-submit </a:t>
            </a:r>
            <a:r>
              <a:rPr lang="en-US" sz="1800" spc="-10" dirty="0">
                <a:latin typeface="Arial"/>
                <a:cs typeface="Arial"/>
              </a:rPr>
              <a:t>and provide </a:t>
            </a:r>
            <a:r>
              <a:rPr lang="en-US" sz="1800" dirty="0">
                <a:latin typeface="Arial"/>
                <a:cs typeface="Arial"/>
              </a:rPr>
              <a:t>it</a:t>
            </a:r>
            <a:r>
              <a:rPr lang="en-US" sz="1800" spc="75" dirty="0">
                <a:latin typeface="Arial"/>
                <a:cs typeface="Arial"/>
              </a:rPr>
              <a:t> </a:t>
            </a:r>
            <a:r>
              <a:rPr lang="en-US" sz="1800" spc="-10" dirty="0">
                <a:latin typeface="Arial"/>
                <a:cs typeface="Arial"/>
              </a:rPr>
              <a:t>there.</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5" dirty="0">
                <a:latin typeface="Arial"/>
                <a:cs typeface="Arial"/>
              </a:rPr>
              <a:t>In testing, </a:t>
            </a:r>
            <a:r>
              <a:rPr lang="en-US" sz="1800" spc="-10" dirty="0">
                <a:latin typeface="Arial"/>
                <a:cs typeface="Arial"/>
              </a:rPr>
              <a:t>you </a:t>
            </a:r>
            <a:r>
              <a:rPr lang="en-US" sz="1800" spc="-5" dirty="0">
                <a:latin typeface="Arial"/>
                <a:cs typeface="Arial"/>
              </a:rPr>
              <a:t>can pass "local" to run</a:t>
            </a:r>
            <a:r>
              <a:rPr lang="en-US" sz="1800" spc="25" dirty="0">
                <a:latin typeface="Arial"/>
                <a:cs typeface="Arial"/>
              </a:rPr>
              <a:t> </a:t>
            </a:r>
            <a:r>
              <a:rPr lang="en-US" sz="1800" spc="-10" dirty="0">
                <a:latin typeface="Arial"/>
                <a:cs typeface="Arial"/>
              </a:rPr>
              <a:t>Spark.</a:t>
            </a:r>
            <a:endParaRPr lang="en-US" sz="1800" dirty="0">
              <a:latin typeface="Arial"/>
              <a:cs typeface="Arial"/>
            </a:endParaRPr>
          </a:p>
          <a:p>
            <a:pPr marL="163195" indent="-139700">
              <a:spcBef>
                <a:spcPts val="470"/>
              </a:spcBef>
              <a:tabLst>
                <a:tab pos="163830" algn="l"/>
              </a:tabLst>
            </a:pPr>
            <a:r>
              <a:rPr lang="en-US" sz="1800" spc="5" dirty="0">
                <a:latin typeface="Arial"/>
                <a:cs typeface="Arial"/>
              </a:rPr>
              <a:t>Then, you will need </a:t>
            </a:r>
            <a:r>
              <a:rPr lang="en-US" sz="1800" dirty="0">
                <a:latin typeface="Arial"/>
                <a:cs typeface="Arial"/>
              </a:rPr>
              <a:t>to </a:t>
            </a:r>
            <a:r>
              <a:rPr lang="en-US" sz="1800" spc="5" dirty="0">
                <a:latin typeface="Arial"/>
                <a:cs typeface="Arial"/>
              </a:rPr>
              <a:t>create the </a:t>
            </a:r>
            <a:r>
              <a:rPr lang="en-US" sz="1800" spc="5" dirty="0" err="1">
                <a:latin typeface="Arial"/>
                <a:cs typeface="Arial"/>
              </a:rPr>
              <a:t>JavaSparkContext</a:t>
            </a:r>
            <a:r>
              <a:rPr lang="en-US" sz="1800" spc="-155" dirty="0">
                <a:latin typeface="Arial"/>
                <a:cs typeface="Arial"/>
              </a:rPr>
              <a:t> </a:t>
            </a:r>
            <a:r>
              <a:rPr lang="en-US" sz="1800" spc="5" dirty="0">
                <a:latin typeface="Arial"/>
                <a:cs typeface="Arial"/>
              </a:rPr>
              <a:t>object.</a:t>
            </a:r>
            <a:endParaRPr lang="en-US" sz="1800" dirty="0">
              <a:latin typeface="Arial"/>
              <a:cs typeface="Arial"/>
            </a:endParaRPr>
          </a:p>
          <a:p>
            <a:pPr marL="232410">
              <a:spcBef>
                <a:spcPts val="284"/>
              </a:spcBef>
            </a:pPr>
            <a:r>
              <a:rPr lang="en-US" sz="1800" spc="20" dirty="0" err="1">
                <a:latin typeface="Courier New"/>
                <a:cs typeface="Courier New"/>
              </a:rPr>
              <a:t>JavaSparkContext</a:t>
            </a:r>
            <a:r>
              <a:rPr lang="en-US" sz="1800" spc="20" dirty="0">
                <a:latin typeface="Courier New"/>
                <a:cs typeface="Courier New"/>
              </a:rPr>
              <a:t> </a:t>
            </a:r>
            <a:r>
              <a:rPr lang="en-US" sz="1800" spc="20" dirty="0" err="1">
                <a:latin typeface="Courier New"/>
                <a:cs typeface="Courier New"/>
              </a:rPr>
              <a:t>sc</a:t>
            </a:r>
            <a:r>
              <a:rPr lang="en-US" sz="1800" spc="20" dirty="0">
                <a:latin typeface="Courier New"/>
                <a:cs typeface="Courier New"/>
              </a:rPr>
              <a:t> = </a:t>
            </a:r>
            <a:r>
              <a:rPr lang="en-US" sz="1800" spc="15" dirty="0">
                <a:latin typeface="Courier New"/>
                <a:cs typeface="Courier New"/>
              </a:rPr>
              <a:t>new</a:t>
            </a:r>
            <a:r>
              <a:rPr lang="en-US" sz="1800" spc="35" dirty="0">
                <a:latin typeface="Courier New"/>
                <a:cs typeface="Courier New"/>
              </a:rPr>
              <a:t> </a:t>
            </a:r>
            <a:r>
              <a:rPr lang="en-US" sz="1800" spc="20" dirty="0" err="1">
                <a:latin typeface="Courier New"/>
                <a:cs typeface="Courier New"/>
              </a:rPr>
              <a:t>JavaSparkContext</a:t>
            </a:r>
            <a:r>
              <a:rPr lang="en-US" sz="1800" spc="20" dirty="0">
                <a:latin typeface="Courier New"/>
                <a:cs typeface="Courier New"/>
              </a:rPr>
              <a:t>(</a:t>
            </a:r>
            <a:r>
              <a:rPr lang="en-US" sz="1800" spc="20" dirty="0" err="1">
                <a:latin typeface="Courier New"/>
                <a:cs typeface="Courier New"/>
              </a:rPr>
              <a:t>conf</a:t>
            </a:r>
            <a:r>
              <a:rPr lang="en-US" sz="1800" spc="20" dirty="0">
                <a:latin typeface="Courier New"/>
                <a:cs typeface="Courier New"/>
              </a:rPr>
              <a:t>);</a:t>
            </a:r>
            <a:endParaRPr lang="en-US" sz="1800" dirty="0">
              <a:latin typeface="Courier New"/>
              <a:cs typeface="Courier New"/>
            </a:endParaRPr>
          </a:p>
        </p:txBody>
      </p:sp>
    </p:spTree>
    <p:extLst>
      <p:ext uri="{BB962C8B-B14F-4D97-AF65-F5344CB8AC3E}">
        <p14:creationId xmlns:p14="http://schemas.microsoft.com/office/powerpoint/2010/main" val="30362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Ease</a:t>
            </a:r>
            <a:r>
              <a:rPr lang="fr-FR" spc="-5" dirty="0">
                <a:latin typeface="Arial"/>
                <a:cs typeface="Arial"/>
              </a:rPr>
              <a:t> of</a:t>
            </a:r>
            <a:r>
              <a:rPr lang="fr-FR" spc="-35" dirty="0">
                <a:latin typeface="Arial"/>
                <a:cs typeface="Arial"/>
              </a:rPr>
              <a:t> </a:t>
            </a:r>
            <a:r>
              <a:rPr lang="fr-FR" spc="-5" dirty="0" smtClean="0">
                <a:latin typeface="Arial"/>
                <a:cs typeface="Arial"/>
              </a:rPr>
              <a:t>use</a:t>
            </a:r>
            <a:endParaRPr lang="fr-FR" dirty="0"/>
          </a:p>
        </p:txBody>
      </p:sp>
      <p:sp>
        <p:nvSpPr>
          <p:cNvPr id="3" name="Espace réservé du contenu 2"/>
          <p:cNvSpPr>
            <a:spLocks noGrp="1"/>
          </p:cNvSpPr>
          <p:nvPr>
            <p:ph idx="1"/>
          </p:nvPr>
        </p:nvSpPr>
        <p:spPr/>
        <p:txBody>
          <a:bodyPr/>
          <a:lstStyle/>
          <a:p>
            <a:pPr marL="163195" marR="5080" indent="-139700">
              <a:lnSpc>
                <a:spcPct val="101000"/>
              </a:lnSpc>
              <a:spcBef>
                <a:spcPts val="1300"/>
              </a:spcBef>
              <a:tabLst>
                <a:tab pos="163830" algn="l"/>
              </a:tabLst>
            </a:pPr>
            <a:r>
              <a:rPr lang="en-US" sz="1800" spc="10" dirty="0">
                <a:latin typeface="Arial"/>
                <a:cs typeface="Arial"/>
              </a:rPr>
              <a:t>To </a:t>
            </a:r>
            <a:r>
              <a:rPr lang="en-US" sz="1800" spc="5" dirty="0">
                <a:latin typeface="Arial"/>
                <a:cs typeface="Arial"/>
              </a:rPr>
              <a:t>implement the classic </a:t>
            </a:r>
            <a:r>
              <a:rPr lang="en-US" sz="1800" b="1" spc="10" dirty="0" err="1">
                <a:latin typeface="Arial"/>
                <a:cs typeface="Arial"/>
              </a:rPr>
              <a:t>wordcount</a:t>
            </a:r>
            <a:r>
              <a:rPr lang="en-US" sz="1800" b="1" spc="10" dirty="0">
                <a:latin typeface="Arial"/>
                <a:cs typeface="Arial"/>
              </a:rPr>
              <a:t> </a:t>
            </a:r>
            <a:r>
              <a:rPr lang="en-US" sz="1800" spc="5" dirty="0">
                <a:latin typeface="Arial"/>
                <a:cs typeface="Arial"/>
              </a:rPr>
              <a:t>in Java MapReduce, you</a:t>
            </a:r>
            <a:r>
              <a:rPr lang="en-US" sz="1800" spc="-175" dirty="0">
                <a:latin typeface="Arial"/>
                <a:cs typeface="Arial"/>
              </a:rPr>
              <a:t> </a:t>
            </a:r>
            <a:r>
              <a:rPr lang="en-US" sz="1800" spc="10" dirty="0">
                <a:latin typeface="Arial"/>
                <a:cs typeface="Arial"/>
              </a:rPr>
              <a:t>need  </a:t>
            </a:r>
            <a:r>
              <a:rPr lang="en-US" sz="1800" spc="5" dirty="0">
                <a:latin typeface="Arial"/>
                <a:cs typeface="Arial"/>
              </a:rPr>
              <a:t>three classes: the </a:t>
            </a:r>
            <a:r>
              <a:rPr lang="en-US" sz="1800" spc="10" dirty="0">
                <a:latin typeface="Arial"/>
                <a:cs typeface="Arial"/>
              </a:rPr>
              <a:t>main </a:t>
            </a:r>
            <a:r>
              <a:rPr lang="en-US" sz="1800" spc="5" dirty="0">
                <a:latin typeface="Arial"/>
                <a:cs typeface="Arial"/>
              </a:rPr>
              <a:t>class that sets </a:t>
            </a:r>
            <a:r>
              <a:rPr lang="en-US" sz="1800" spc="10" dirty="0">
                <a:latin typeface="Arial"/>
                <a:cs typeface="Arial"/>
              </a:rPr>
              <a:t>up </a:t>
            </a:r>
            <a:r>
              <a:rPr lang="en-US" sz="1800" spc="5" dirty="0">
                <a:latin typeface="Arial"/>
                <a:cs typeface="Arial"/>
              </a:rPr>
              <a:t>the job, </a:t>
            </a:r>
            <a:r>
              <a:rPr lang="en-US" sz="1800" spc="10" dirty="0">
                <a:latin typeface="Arial"/>
                <a:cs typeface="Arial"/>
              </a:rPr>
              <a:t>a </a:t>
            </a:r>
            <a:r>
              <a:rPr lang="en-US" sz="1800" spc="5" dirty="0">
                <a:latin typeface="Arial"/>
                <a:cs typeface="Arial"/>
              </a:rPr>
              <a:t>Mapper, </a:t>
            </a:r>
            <a:r>
              <a:rPr lang="en-US" sz="1800" spc="10" dirty="0">
                <a:latin typeface="Arial"/>
                <a:cs typeface="Arial"/>
              </a:rPr>
              <a:t>and a  </a:t>
            </a:r>
            <a:r>
              <a:rPr lang="en-US" sz="1800" spc="5" dirty="0">
                <a:latin typeface="Arial"/>
                <a:cs typeface="Arial"/>
              </a:rPr>
              <a:t>Reducer, each about </a:t>
            </a:r>
            <a:r>
              <a:rPr lang="en-US" sz="1800" spc="10" dirty="0">
                <a:latin typeface="Arial"/>
                <a:cs typeface="Arial"/>
              </a:rPr>
              <a:t>10 </a:t>
            </a:r>
            <a:r>
              <a:rPr lang="en-US" sz="1800" spc="5" dirty="0">
                <a:latin typeface="Arial"/>
                <a:cs typeface="Arial"/>
              </a:rPr>
              <a:t>lines</a:t>
            </a:r>
            <a:r>
              <a:rPr lang="en-US" sz="1800" spc="-155" dirty="0">
                <a:latin typeface="Arial"/>
                <a:cs typeface="Arial"/>
              </a:rPr>
              <a:t> </a:t>
            </a:r>
            <a:r>
              <a:rPr lang="en-US" sz="1800" spc="5" dirty="0">
                <a:latin typeface="Arial"/>
                <a:cs typeface="Arial"/>
              </a:rPr>
              <a:t>long</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For </a:t>
            </a:r>
            <a:r>
              <a:rPr lang="en-US" sz="1800" spc="5" dirty="0">
                <a:latin typeface="Arial"/>
                <a:cs typeface="Arial"/>
              </a:rPr>
              <a:t>the </a:t>
            </a:r>
            <a:r>
              <a:rPr lang="en-US" sz="1800" spc="15" dirty="0">
                <a:latin typeface="Arial"/>
                <a:cs typeface="Arial"/>
              </a:rPr>
              <a:t>same </a:t>
            </a:r>
            <a:r>
              <a:rPr lang="en-US" sz="1800" b="1" spc="10" dirty="0" err="1">
                <a:latin typeface="Arial"/>
                <a:cs typeface="Arial"/>
              </a:rPr>
              <a:t>wordcount</a:t>
            </a:r>
            <a:r>
              <a:rPr lang="en-US" sz="1800" b="1" spc="10" dirty="0">
                <a:latin typeface="Arial"/>
                <a:cs typeface="Arial"/>
              </a:rPr>
              <a:t> </a:t>
            </a:r>
            <a:r>
              <a:rPr lang="en-US" sz="1800" spc="5" dirty="0">
                <a:latin typeface="Arial"/>
                <a:cs typeface="Arial"/>
              </a:rPr>
              <a:t>program, </a:t>
            </a:r>
            <a:r>
              <a:rPr lang="en-US" sz="1800" dirty="0">
                <a:latin typeface="Arial"/>
                <a:cs typeface="Arial"/>
              </a:rPr>
              <a:t>written </a:t>
            </a:r>
            <a:r>
              <a:rPr lang="en-US" sz="1800" spc="5" dirty="0">
                <a:latin typeface="Arial"/>
                <a:cs typeface="Arial"/>
              </a:rPr>
              <a:t>in </a:t>
            </a:r>
            <a:r>
              <a:rPr lang="en-US" sz="1800" spc="10" dirty="0">
                <a:latin typeface="Arial"/>
                <a:cs typeface="Arial"/>
              </a:rPr>
              <a:t>Scala </a:t>
            </a:r>
            <a:r>
              <a:rPr lang="en-US" sz="1800" spc="5" dirty="0">
                <a:latin typeface="Arial"/>
                <a:cs typeface="Arial"/>
              </a:rPr>
              <a:t>for</a:t>
            </a:r>
            <a:r>
              <a:rPr lang="en-US" sz="1800" spc="-210" dirty="0">
                <a:latin typeface="Arial"/>
                <a:cs typeface="Arial"/>
              </a:rPr>
              <a:t> </a:t>
            </a:r>
            <a:r>
              <a:rPr lang="en-US" sz="1800" spc="5" dirty="0">
                <a:latin typeface="Arial"/>
                <a:cs typeface="Arial"/>
              </a:rPr>
              <a:t>Spark</a:t>
            </a:r>
            <a:r>
              <a:rPr lang="en-US" sz="1800" spc="5" dirty="0" smtClean="0">
                <a:latin typeface="Arial"/>
                <a:cs typeface="Arial"/>
              </a:rPr>
              <a:t>:</a:t>
            </a:r>
          </a:p>
          <a:p>
            <a:pPr marL="163195" indent="-139700">
              <a:spcBef>
                <a:spcPts val="475"/>
              </a:spcBef>
              <a:tabLst>
                <a:tab pos="163830" algn="l"/>
              </a:tabLst>
            </a:pPr>
            <a:endParaRPr lang="en-US" sz="1800" spc="5" dirty="0">
              <a:latin typeface="Arial"/>
              <a:cs typeface="Arial"/>
            </a:endParaRPr>
          </a:p>
          <a:p>
            <a:pPr marL="163195" indent="-139700">
              <a:spcBef>
                <a:spcPts val="475"/>
              </a:spcBef>
              <a:tabLst>
                <a:tab pos="163830" algn="l"/>
              </a:tabLst>
            </a:pPr>
            <a:endParaRPr lang="en-US" sz="1800" spc="5" dirty="0" smtClean="0">
              <a:latin typeface="Arial"/>
              <a:cs typeface="Arial"/>
            </a:endParaRPr>
          </a:p>
          <a:p>
            <a:pPr marL="163195" indent="-139700">
              <a:spcBef>
                <a:spcPts val="475"/>
              </a:spcBef>
              <a:tabLst>
                <a:tab pos="163830" algn="l"/>
              </a:tabLst>
            </a:pPr>
            <a:endParaRPr lang="en-US" sz="1800" spc="5" dirty="0">
              <a:latin typeface="Arial"/>
              <a:cs typeface="Arial"/>
            </a:endParaRPr>
          </a:p>
          <a:p>
            <a:pPr marL="163195" indent="-139700">
              <a:spcBef>
                <a:spcPts val="475"/>
              </a:spcBef>
              <a:tabLst>
                <a:tab pos="163830" algn="l"/>
              </a:tabLst>
            </a:pPr>
            <a:endParaRPr lang="en-US" sz="1800" spc="5" dirty="0" smtClean="0">
              <a:latin typeface="Arial"/>
              <a:cs typeface="Arial"/>
            </a:endParaRPr>
          </a:p>
          <a:p>
            <a:pPr marL="163195" indent="-139700">
              <a:spcBef>
                <a:spcPts val="475"/>
              </a:spcBef>
              <a:tabLst>
                <a:tab pos="163830" algn="l"/>
              </a:tabLst>
            </a:pPr>
            <a:endParaRPr lang="en-US" sz="1800" spc="5" dirty="0">
              <a:latin typeface="Arial"/>
              <a:cs typeface="Arial"/>
            </a:endParaRPr>
          </a:p>
          <a:p>
            <a:pPr marL="163195" indent="-139700">
              <a:spcBef>
                <a:spcPts val="475"/>
              </a:spcBef>
              <a:tabLst>
                <a:tab pos="163830" algn="l"/>
              </a:tabLst>
            </a:pPr>
            <a:endParaRPr lang="en-US" sz="1800" spc="5" dirty="0" smtClean="0">
              <a:latin typeface="Arial"/>
              <a:cs typeface="Arial"/>
            </a:endParaRPr>
          </a:p>
          <a:p>
            <a:pPr marL="163195" indent="-139700">
              <a:spcBef>
                <a:spcPts val="475"/>
              </a:spcBef>
              <a:tabLst>
                <a:tab pos="163830" algn="l"/>
              </a:tabLst>
            </a:pPr>
            <a:endParaRPr lang="en-US" sz="1800" spc="5" dirty="0">
              <a:latin typeface="Arial"/>
              <a:cs typeface="Arial"/>
            </a:endParaRPr>
          </a:p>
          <a:p>
            <a:pPr marL="163195" indent="-139700">
              <a:spcBef>
                <a:spcPts val="475"/>
              </a:spcBef>
              <a:tabLst>
                <a:tab pos="163830" algn="l"/>
              </a:tabLst>
            </a:pPr>
            <a:r>
              <a:rPr lang="en-US" sz="1800" spc="15" dirty="0">
                <a:latin typeface="Arial"/>
                <a:cs typeface="Arial"/>
              </a:rPr>
              <a:t>With </a:t>
            </a:r>
            <a:r>
              <a:rPr lang="en-US" sz="1800" spc="5" dirty="0">
                <a:latin typeface="Arial"/>
                <a:cs typeface="Arial"/>
              </a:rPr>
              <a:t>Java, Spark </a:t>
            </a:r>
            <a:r>
              <a:rPr lang="en-US" sz="1800" spc="10" dirty="0">
                <a:latin typeface="Arial"/>
                <a:cs typeface="Arial"/>
              </a:rPr>
              <a:t>can </a:t>
            </a:r>
            <a:r>
              <a:rPr lang="en-US" sz="1800" spc="5" dirty="0">
                <a:latin typeface="Arial"/>
                <a:cs typeface="Arial"/>
              </a:rPr>
              <a:t>take advantage of </a:t>
            </a:r>
            <a:r>
              <a:rPr lang="en-US" sz="1800" spc="10" dirty="0">
                <a:latin typeface="Arial"/>
                <a:cs typeface="Arial"/>
              </a:rPr>
              <a:t>Scala's </a:t>
            </a:r>
            <a:r>
              <a:rPr lang="en-US" sz="1800" dirty="0">
                <a:latin typeface="Arial"/>
                <a:cs typeface="Arial"/>
              </a:rPr>
              <a:t>versatility,</a:t>
            </a:r>
            <a:r>
              <a:rPr lang="en-US" sz="1800" spc="-204" dirty="0">
                <a:latin typeface="Arial"/>
                <a:cs typeface="Arial"/>
              </a:rPr>
              <a:t> </a:t>
            </a:r>
            <a:r>
              <a:rPr lang="en-US" sz="1800" dirty="0">
                <a:latin typeface="Arial"/>
                <a:cs typeface="Arial"/>
              </a:rPr>
              <a:t>flexibility,  </a:t>
            </a:r>
            <a:r>
              <a:rPr lang="en-US" sz="1800" spc="5" dirty="0">
                <a:latin typeface="Arial"/>
                <a:cs typeface="Arial"/>
              </a:rPr>
              <a:t>and </a:t>
            </a:r>
            <a:r>
              <a:rPr lang="en-US" sz="1800" dirty="0">
                <a:latin typeface="Arial"/>
                <a:cs typeface="Arial"/>
              </a:rPr>
              <a:t>its </a:t>
            </a:r>
            <a:r>
              <a:rPr lang="en-US" sz="1800" spc="5" dirty="0">
                <a:latin typeface="Arial"/>
                <a:cs typeface="Arial"/>
              </a:rPr>
              <a:t>functional </a:t>
            </a:r>
            <a:r>
              <a:rPr lang="en-US" sz="1800" dirty="0">
                <a:latin typeface="Arial"/>
                <a:cs typeface="Arial"/>
              </a:rPr>
              <a:t>programming</a:t>
            </a:r>
            <a:r>
              <a:rPr lang="en-US" sz="1800" spc="-70" dirty="0">
                <a:latin typeface="Arial"/>
                <a:cs typeface="Arial"/>
              </a:rPr>
              <a:t> </a:t>
            </a:r>
            <a:r>
              <a:rPr lang="en-US" sz="1800" spc="5" dirty="0">
                <a:latin typeface="Arial"/>
                <a:cs typeface="Arial"/>
              </a:rPr>
              <a:t>concepts</a:t>
            </a:r>
            <a:endParaRPr lang="en-US" sz="1800" dirty="0">
              <a:latin typeface="Arial"/>
              <a:cs typeface="Arial"/>
            </a:endParaRPr>
          </a:p>
          <a:p>
            <a:pPr marL="163195" indent="-139700">
              <a:spcBef>
                <a:spcPts val="475"/>
              </a:spcBef>
              <a:tabLst>
                <a:tab pos="163830" algn="l"/>
              </a:tabLst>
            </a:pPr>
            <a:endParaRPr lang="en-US" sz="1800" dirty="0">
              <a:latin typeface="Arial"/>
              <a:cs typeface="Arial"/>
            </a:endParaRPr>
          </a:p>
          <a:p>
            <a:endParaRPr lang="fr-FR" sz="1800" dirty="0"/>
          </a:p>
        </p:txBody>
      </p:sp>
      <p:sp>
        <p:nvSpPr>
          <p:cNvPr id="4" name="object 7"/>
          <p:cNvSpPr txBox="1"/>
          <p:nvPr/>
        </p:nvSpPr>
        <p:spPr>
          <a:xfrm>
            <a:off x="683568" y="2780928"/>
            <a:ext cx="8208912" cy="1517723"/>
          </a:xfrm>
          <a:prstGeom prst="rect">
            <a:avLst/>
          </a:prstGeom>
          <a:solidFill>
            <a:srgbClr val="FFF5CC"/>
          </a:solidFill>
          <a:ln w="5720">
            <a:solidFill>
              <a:srgbClr val="000000"/>
            </a:solidFill>
          </a:ln>
        </p:spPr>
        <p:txBody>
          <a:bodyPr vert="horz" wrap="square" lIns="0" tIns="10795" rIns="0" bIns="0" rtlCol="0">
            <a:spAutoFit/>
          </a:bodyPr>
          <a:lstStyle/>
          <a:p>
            <a:pPr marL="82550" marR="224790">
              <a:lnSpc>
                <a:spcPct val="103000"/>
              </a:lnSpc>
              <a:spcBef>
                <a:spcPts val="85"/>
              </a:spcBef>
            </a:pPr>
            <a:r>
              <a:rPr sz="1600" b="1" spc="15" dirty="0">
                <a:latin typeface="Courier New"/>
                <a:cs typeface="Courier New"/>
              </a:rPr>
              <a:t>val conf </a:t>
            </a:r>
            <a:r>
              <a:rPr sz="1600" b="1" spc="20" dirty="0">
                <a:latin typeface="Courier New"/>
                <a:cs typeface="Courier New"/>
              </a:rPr>
              <a:t>= </a:t>
            </a:r>
            <a:r>
              <a:rPr sz="1600" b="1" spc="10" dirty="0">
                <a:latin typeface="Courier New"/>
                <a:cs typeface="Courier New"/>
              </a:rPr>
              <a:t>new SparkConf().setAppName("Spark wordcount")  </a:t>
            </a:r>
            <a:endParaRPr lang="fr-FR" sz="1600" b="1" spc="10" dirty="0" smtClean="0">
              <a:latin typeface="Courier New"/>
              <a:cs typeface="Courier New"/>
            </a:endParaRPr>
          </a:p>
          <a:p>
            <a:pPr marL="82550" marR="224790">
              <a:lnSpc>
                <a:spcPct val="103000"/>
              </a:lnSpc>
              <a:spcBef>
                <a:spcPts val="85"/>
              </a:spcBef>
            </a:pPr>
            <a:r>
              <a:rPr sz="1600" b="1" spc="15" dirty="0" err="1" smtClean="0">
                <a:latin typeface="Courier New"/>
                <a:cs typeface="Courier New"/>
              </a:rPr>
              <a:t>val</a:t>
            </a:r>
            <a:r>
              <a:rPr sz="1600" b="1" spc="15" dirty="0" smtClean="0">
                <a:latin typeface="Courier New"/>
                <a:cs typeface="Courier New"/>
              </a:rPr>
              <a:t> </a:t>
            </a:r>
            <a:r>
              <a:rPr sz="1600" b="1" spc="15" dirty="0">
                <a:latin typeface="Courier New"/>
                <a:cs typeface="Courier New"/>
              </a:rPr>
              <a:t>sc </a:t>
            </a:r>
            <a:r>
              <a:rPr sz="1600" b="1" spc="20" dirty="0">
                <a:latin typeface="Courier New"/>
                <a:cs typeface="Courier New"/>
              </a:rPr>
              <a:t>= </a:t>
            </a:r>
            <a:r>
              <a:rPr sz="1600" b="1" spc="15" dirty="0">
                <a:latin typeface="Courier New"/>
                <a:cs typeface="Courier New"/>
              </a:rPr>
              <a:t>new</a:t>
            </a:r>
            <a:r>
              <a:rPr sz="1600" b="1" spc="-5" dirty="0">
                <a:latin typeface="Courier New"/>
                <a:cs typeface="Courier New"/>
              </a:rPr>
              <a:t> </a:t>
            </a:r>
            <a:r>
              <a:rPr sz="1600" b="1" spc="15" dirty="0">
                <a:latin typeface="Courier New"/>
                <a:cs typeface="Courier New"/>
              </a:rPr>
              <a:t>SparkContext(conf)</a:t>
            </a:r>
            <a:endParaRPr sz="1600" dirty="0">
              <a:latin typeface="Courier New"/>
              <a:cs typeface="Courier New"/>
            </a:endParaRPr>
          </a:p>
          <a:p>
            <a:pPr marL="82550">
              <a:lnSpc>
                <a:spcPct val="100000"/>
              </a:lnSpc>
              <a:spcBef>
                <a:spcPts val="40"/>
              </a:spcBef>
            </a:pPr>
            <a:r>
              <a:rPr sz="1600" b="1" spc="15" dirty="0">
                <a:latin typeface="Courier New"/>
                <a:cs typeface="Courier New"/>
              </a:rPr>
              <a:t>val file </a:t>
            </a:r>
            <a:r>
              <a:rPr sz="1600" b="1" spc="20" dirty="0">
                <a:latin typeface="Courier New"/>
                <a:cs typeface="Courier New"/>
              </a:rPr>
              <a:t>=</a:t>
            </a:r>
            <a:r>
              <a:rPr sz="1600" b="1" spc="25" dirty="0">
                <a:latin typeface="Courier New"/>
                <a:cs typeface="Courier New"/>
              </a:rPr>
              <a:t> </a:t>
            </a:r>
            <a:r>
              <a:rPr sz="1600" b="1" spc="10" dirty="0">
                <a:latin typeface="Courier New"/>
                <a:cs typeface="Courier New"/>
              </a:rPr>
              <a:t>sc.textFile("hdfs://...")</a:t>
            </a:r>
            <a:endParaRPr sz="1600" dirty="0">
              <a:latin typeface="Courier New"/>
              <a:cs typeface="Courier New"/>
            </a:endParaRPr>
          </a:p>
          <a:p>
            <a:pPr marL="82550">
              <a:lnSpc>
                <a:spcPct val="100000"/>
              </a:lnSpc>
              <a:spcBef>
                <a:spcPts val="35"/>
              </a:spcBef>
            </a:pPr>
            <a:r>
              <a:rPr sz="1600" b="1" spc="15" dirty="0">
                <a:latin typeface="Courier New"/>
                <a:cs typeface="Courier New"/>
              </a:rPr>
              <a:t>val counts </a:t>
            </a:r>
            <a:r>
              <a:rPr sz="1600" b="1" spc="20" dirty="0">
                <a:latin typeface="Courier New"/>
                <a:cs typeface="Courier New"/>
              </a:rPr>
              <a:t>= </a:t>
            </a:r>
            <a:r>
              <a:rPr sz="1600" b="1" spc="15" dirty="0">
                <a:latin typeface="Courier New"/>
                <a:cs typeface="Courier New"/>
              </a:rPr>
              <a:t>file.flatMap(line </a:t>
            </a:r>
            <a:r>
              <a:rPr sz="1600" b="1" spc="20" dirty="0">
                <a:latin typeface="Courier New"/>
                <a:cs typeface="Courier New"/>
              </a:rPr>
              <a:t>=&gt; </a:t>
            </a:r>
            <a:r>
              <a:rPr sz="1600" b="1" spc="5" dirty="0">
                <a:latin typeface="Courier New"/>
                <a:cs typeface="Courier New"/>
              </a:rPr>
              <a:t>line.split(" </a:t>
            </a:r>
            <a:r>
              <a:rPr sz="1600" b="1" spc="15" dirty="0">
                <a:latin typeface="Courier New"/>
                <a:cs typeface="Courier New"/>
              </a:rPr>
              <a:t>"))</a:t>
            </a:r>
            <a:endParaRPr sz="1600" dirty="0">
              <a:latin typeface="Courier New"/>
              <a:cs typeface="Courier New"/>
            </a:endParaRPr>
          </a:p>
          <a:p>
            <a:pPr marL="82550" marR="1541780" indent="330835">
              <a:lnSpc>
                <a:spcPct val="103000"/>
              </a:lnSpc>
            </a:pPr>
            <a:r>
              <a:rPr sz="1600" b="1" spc="10" dirty="0">
                <a:latin typeface="Courier New"/>
                <a:cs typeface="Courier New"/>
              </a:rPr>
              <a:t>.map(word </a:t>
            </a:r>
            <a:r>
              <a:rPr sz="1600" b="1" spc="15" dirty="0">
                <a:latin typeface="Courier New"/>
                <a:cs typeface="Courier New"/>
              </a:rPr>
              <a:t>=&gt; </a:t>
            </a:r>
            <a:r>
              <a:rPr sz="1600" b="1" spc="10" dirty="0">
                <a:latin typeface="Courier New"/>
                <a:cs typeface="Courier New"/>
              </a:rPr>
              <a:t>(word, 1)).countByKey()  counts.saveAsTextFile("hdfs://...")</a:t>
            </a:r>
            <a:endParaRPr sz="1600" dirty="0">
              <a:latin typeface="Courier New"/>
              <a:cs typeface="Courier New"/>
            </a:endParaRPr>
          </a:p>
        </p:txBody>
      </p:sp>
    </p:spTree>
    <p:extLst>
      <p:ext uri="{BB962C8B-B14F-4D97-AF65-F5344CB8AC3E}">
        <p14:creationId xmlns:p14="http://schemas.microsoft.com/office/powerpoint/2010/main" val="36971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55600" indent="-169863">
              <a:lnSpc>
                <a:spcPct val="100000"/>
              </a:lnSpc>
              <a:spcBef>
                <a:spcPts val="1100"/>
              </a:spcBef>
            </a:pPr>
            <a:r>
              <a:rPr lang="fr-FR" spc="-5" dirty="0">
                <a:latin typeface="Arial"/>
                <a:cs typeface="Arial"/>
              </a:rPr>
              <a:t>Passing </a:t>
            </a:r>
            <a:r>
              <a:rPr lang="fr-FR" spc="-5" dirty="0" err="1">
                <a:latin typeface="Arial"/>
                <a:cs typeface="Arial"/>
              </a:rPr>
              <a:t>functions</a:t>
            </a:r>
            <a:r>
              <a:rPr lang="fr-FR" spc="-5" dirty="0">
                <a:latin typeface="Arial"/>
                <a:cs typeface="Arial"/>
              </a:rPr>
              <a:t> to</a:t>
            </a:r>
            <a:r>
              <a:rPr lang="fr-FR" spc="-50" dirty="0">
                <a:latin typeface="Arial"/>
                <a:cs typeface="Arial"/>
              </a:rPr>
              <a:t> </a:t>
            </a:r>
            <a:r>
              <a:rPr lang="fr-FR" spc="-5" dirty="0" err="1">
                <a:latin typeface="Arial"/>
                <a:cs typeface="Arial"/>
              </a:rPr>
              <a:t>Spark</a:t>
            </a:r>
            <a:endParaRPr lang="fr-FR" dirty="0">
              <a:latin typeface="Arial"/>
              <a:cs typeface="Arial"/>
            </a:endParaRPr>
          </a:p>
        </p:txBody>
      </p:sp>
      <p:sp>
        <p:nvSpPr>
          <p:cNvPr id="3" name="Espace réservé du contenu 2"/>
          <p:cNvSpPr>
            <a:spLocks noGrp="1"/>
          </p:cNvSpPr>
          <p:nvPr>
            <p:ph idx="1"/>
          </p:nvPr>
        </p:nvSpPr>
        <p:spPr>
          <a:xfrm>
            <a:off x="-756592" y="1052736"/>
            <a:ext cx="9900592" cy="5358384"/>
          </a:xfrm>
        </p:spPr>
        <p:txBody>
          <a:bodyPr/>
          <a:lstStyle/>
          <a:p>
            <a:pPr marL="916305" indent="-139700">
              <a:spcBef>
                <a:spcPts val="1325"/>
              </a:spcBef>
              <a:tabLst>
                <a:tab pos="916940" algn="l"/>
              </a:tabLst>
            </a:pPr>
            <a:r>
              <a:rPr lang="fr-FR" sz="1800" spc="5" dirty="0" err="1">
                <a:latin typeface="Arial"/>
                <a:cs typeface="Arial"/>
              </a:rPr>
              <a:t>Spark's</a:t>
            </a:r>
            <a:r>
              <a:rPr lang="fr-FR" sz="1800" spc="5" dirty="0">
                <a:latin typeface="Arial"/>
                <a:cs typeface="Arial"/>
              </a:rPr>
              <a:t> </a:t>
            </a:r>
            <a:r>
              <a:rPr lang="fr-FR" sz="1800" spc="10" dirty="0">
                <a:latin typeface="Arial"/>
                <a:cs typeface="Arial"/>
              </a:rPr>
              <a:t>API </a:t>
            </a:r>
            <a:r>
              <a:rPr lang="fr-FR" sz="1800" spc="5" dirty="0">
                <a:latin typeface="Arial"/>
                <a:cs typeface="Arial"/>
              </a:rPr>
              <a:t>relies on </a:t>
            </a:r>
            <a:r>
              <a:rPr lang="fr-FR" sz="1800" spc="5" dirty="0" err="1">
                <a:latin typeface="Arial"/>
                <a:cs typeface="Arial"/>
              </a:rPr>
              <a:t>heavily</a:t>
            </a:r>
            <a:r>
              <a:rPr lang="fr-FR" sz="1800" spc="5" dirty="0">
                <a:latin typeface="Arial"/>
                <a:cs typeface="Arial"/>
              </a:rPr>
              <a:t> passing </a:t>
            </a:r>
            <a:r>
              <a:rPr lang="fr-FR" sz="1800" dirty="0" err="1">
                <a:latin typeface="Arial"/>
                <a:cs typeface="Arial"/>
              </a:rPr>
              <a:t>functions</a:t>
            </a:r>
            <a:r>
              <a:rPr lang="fr-FR" sz="1800" dirty="0">
                <a:latin typeface="Arial"/>
                <a:cs typeface="Arial"/>
              </a:rPr>
              <a:t> </a:t>
            </a:r>
            <a:r>
              <a:rPr lang="fr-FR" sz="1800" spc="5" dirty="0">
                <a:latin typeface="Arial"/>
                <a:cs typeface="Arial"/>
              </a:rPr>
              <a:t>in the </a:t>
            </a:r>
            <a:r>
              <a:rPr lang="fr-FR" sz="1800" dirty="0">
                <a:latin typeface="Arial"/>
                <a:cs typeface="Arial"/>
              </a:rPr>
              <a:t>driver </a:t>
            </a:r>
            <a:r>
              <a:rPr lang="fr-FR" sz="1800" spc="5" dirty="0">
                <a:latin typeface="Arial"/>
                <a:cs typeface="Arial"/>
              </a:rPr>
              <a:t>program</a:t>
            </a:r>
            <a:r>
              <a:rPr lang="fr-FR" sz="1800" spc="-250" dirty="0">
                <a:latin typeface="Arial"/>
                <a:cs typeface="Arial"/>
              </a:rPr>
              <a:t> </a:t>
            </a:r>
            <a:r>
              <a:rPr lang="fr-FR" sz="1800" dirty="0" smtClean="0">
                <a:latin typeface="Arial"/>
                <a:cs typeface="Arial"/>
              </a:rPr>
              <a:t>to </a:t>
            </a:r>
            <a:r>
              <a:rPr lang="fr-FR" sz="1800" spc="5" dirty="0" err="1" smtClean="0">
                <a:latin typeface="Arial"/>
                <a:cs typeface="Arial"/>
              </a:rPr>
              <a:t>run</a:t>
            </a:r>
            <a:r>
              <a:rPr lang="fr-FR" sz="1800" spc="5" dirty="0" smtClean="0">
                <a:latin typeface="Arial"/>
                <a:cs typeface="Arial"/>
              </a:rPr>
              <a:t> </a:t>
            </a:r>
            <a:r>
              <a:rPr lang="fr-FR" sz="1800" spc="10" dirty="0">
                <a:latin typeface="Arial"/>
                <a:cs typeface="Arial"/>
              </a:rPr>
              <a:t>on </a:t>
            </a:r>
            <a:r>
              <a:rPr lang="fr-FR" sz="1800" spc="5" dirty="0">
                <a:latin typeface="Arial"/>
                <a:cs typeface="Arial"/>
              </a:rPr>
              <a:t>the</a:t>
            </a:r>
            <a:r>
              <a:rPr lang="fr-FR" sz="1800" spc="-50" dirty="0">
                <a:latin typeface="Arial"/>
                <a:cs typeface="Arial"/>
              </a:rPr>
              <a:t> </a:t>
            </a:r>
            <a:r>
              <a:rPr lang="fr-FR" sz="1800" spc="5" dirty="0">
                <a:latin typeface="Arial"/>
                <a:cs typeface="Arial"/>
              </a:rPr>
              <a:t>cluster</a:t>
            </a:r>
            <a:endParaRPr lang="fr-FR" sz="1800" dirty="0">
              <a:latin typeface="Arial"/>
              <a:cs typeface="Arial"/>
            </a:endParaRPr>
          </a:p>
          <a:p>
            <a:pPr marL="916305" indent="-139700">
              <a:spcBef>
                <a:spcPts val="484"/>
              </a:spcBef>
              <a:tabLst>
                <a:tab pos="916940" algn="l"/>
              </a:tabLst>
            </a:pPr>
            <a:r>
              <a:rPr lang="fr-FR" sz="1800" spc="5" dirty="0" err="1">
                <a:latin typeface="Arial"/>
                <a:cs typeface="Arial"/>
              </a:rPr>
              <a:t>Three</a:t>
            </a:r>
            <a:r>
              <a:rPr lang="fr-FR" sz="1800" spc="-20" dirty="0">
                <a:latin typeface="Arial"/>
                <a:cs typeface="Arial"/>
              </a:rPr>
              <a:t> </a:t>
            </a:r>
            <a:r>
              <a:rPr lang="fr-FR" sz="1800" spc="5" dirty="0" err="1">
                <a:latin typeface="Arial"/>
                <a:cs typeface="Arial"/>
              </a:rPr>
              <a:t>methods</a:t>
            </a:r>
            <a:endParaRPr lang="fr-FR" sz="1800" dirty="0">
              <a:latin typeface="Arial"/>
              <a:cs typeface="Arial"/>
            </a:endParaRPr>
          </a:p>
          <a:p>
            <a:pPr marL="1052195" lvl="1" indent="-100965">
              <a:buSzPct val="78260"/>
              <a:buFont typeface="Wingdings"/>
              <a:buChar char=""/>
              <a:tabLst>
                <a:tab pos="1052830" algn="l"/>
              </a:tabLst>
            </a:pPr>
            <a:r>
              <a:rPr lang="fr-FR" sz="1800" spc="-10" dirty="0">
                <a:latin typeface="Arial"/>
                <a:cs typeface="Arial"/>
              </a:rPr>
              <a:t>Anonymous </a:t>
            </a:r>
            <a:r>
              <a:rPr lang="fr-FR" sz="1800" spc="-5" dirty="0" err="1">
                <a:latin typeface="Arial"/>
                <a:cs typeface="Arial"/>
              </a:rPr>
              <a:t>function</a:t>
            </a:r>
            <a:r>
              <a:rPr lang="fr-FR" sz="1800" spc="20" dirty="0">
                <a:latin typeface="Arial"/>
                <a:cs typeface="Arial"/>
              </a:rPr>
              <a:t> </a:t>
            </a:r>
            <a:r>
              <a:rPr lang="fr-FR" sz="1800" spc="-10" dirty="0" err="1" smtClean="0">
                <a:latin typeface="Arial"/>
                <a:cs typeface="Arial"/>
              </a:rPr>
              <a:t>syntax</a:t>
            </a:r>
            <a:r>
              <a:rPr lang="fr-FR" sz="1800" spc="-10" dirty="0" smtClean="0">
                <a:latin typeface="Arial"/>
                <a:cs typeface="Arial"/>
              </a:rPr>
              <a:t>    </a:t>
            </a:r>
            <a:r>
              <a:rPr lang="fr-FR" sz="1600" spc="20" dirty="0" smtClean="0">
                <a:solidFill>
                  <a:srgbClr val="4B4B4B"/>
                </a:solidFill>
                <a:latin typeface="Courier New"/>
                <a:cs typeface="Courier New"/>
              </a:rPr>
              <a:t>(x</a:t>
            </a:r>
            <a:r>
              <a:rPr lang="fr-FR" sz="1600" spc="20" dirty="0">
                <a:solidFill>
                  <a:srgbClr val="4B4B4B"/>
                </a:solidFill>
                <a:latin typeface="Courier New"/>
                <a:cs typeface="Courier New"/>
              </a:rPr>
              <a:t>: Int) =&gt; x +</a:t>
            </a:r>
            <a:r>
              <a:rPr lang="fr-FR" sz="1600" spc="30" dirty="0">
                <a:solidFill>
                  <a:srgbClr val="4B4B4B"/>
                </a:solidFill>
                <a:latin typeface="Courier New"/>
                <a:cs typeface="Courier New"/>
              </a:rPr>
              <a:t> </a:t>
            </a:r>
            <a:r>
              <a:rPr lang="fr-FR" sz="1600" spc="20" dirty="0">
                <a:solidFill>
                  <a:srgbClr val="4B4B4B"/>
                </a:solidFill>
                <a:latin typeface="Courier New"/>
                <a:cs typeface="Courier New"/>
              </a:rPr>
              <a:t>1</a:t>
            </a:r>
            <a:endParaRPr lang="fr-FR" sz="1600" dirty="0">
              <a:latin typeface="Courier New"/>
              <a:cs typeface="Courier New"/>
            </a:endParaRPr>
          </a:p>
          <a:p>
            <a:pPr marL="1052195" lvl="1" indent="-100965">
              <a:spcBef>
                <a:spcPts val="250"/>
              </a:spcBef>
              <a:buSzPct val="78260"/>
              <a:buFont typeface="Wingdings"/>
              <a:buChar char=""/>
              <a:tabLst>
                <a:tab pos="1052830" algn="l"/>
              </a:tabLst>
            </a:pPr>
            <a:r>
              <a:rPr lang="fr-FR" sz="1800" spc="-5" dirty="0" err="1">
                <a:latin typeface="Arial"/>
                <a:cs typeface="Arial"/>
              </a:rPr>
              <a:t>Static</a:t>
            </a:r>
            <a:r>
              <a:rPr lang="fr-FR" sz="1800" spc="-5" dirty="0">
                <a:latin typeface="Arial"/>
                <a:cs typeface="Arial"/>
              </a:rPr>
              <a:t> </a:t>
            </a:r>
            <a:r>
              <a:rPr lang="fr-FR" sz="1800" spc="-10" dirty="0" err="1">
                <a:latin typeface="Arial"/>
                <a:cs typeface="Arial"/>
              </a:rPr>
              <a:t>methods</a:t>
            </a:r>
            <a:r>
              <a:rPr lang="fr-FR" sz="1800" spc="-10" dirty="0">
                <a:latin typeface="Arial"/>
                <a:cs typeface="Arial"/>
              </a:rPr>
              <a:t> </a:t>
            </a:r>
            <a:r>
              <a:rPr lang="fr-FR" sz="1800" spc="-5" dirty="0">
                <a:latin typeface="Arial"/>
                <a:cs typeface="Arial"/>
              </a:rPr>
              <a:t>in a </a:t>
            </a:r>
            <a:r>
              <a:rPr lang="fr-FR" sz="1800" spc="-10" dirty="0">
                <a:latin typeface="Arial"/>
                <a:cs typeface="Arial"/>
              </a:rPr>
              <a:t>global </a:t>
            </a:r>
            <a:r>
              <a:rPr lang="fr-FR" sz="1800" spc="-5" dirty="0">
                <a:latin typeface="Arial"/>
                <a:cs typeface="Arial"/>
              </a:rPr>
              <a:t>singleton</a:t>
            </a:r>
            <a:r>
              <a:rPr lang="fr-FR" sz="1800" spc="20" dirty="0">
                <a:latin typeface="Arial"/>
                <a:cs typeface="Arial"/>
              </a:rPr>
              <a:t> </a:t>
            </a:r>
            <a:r>
              <a:rPr lang="fr-FR" sz="1800" spc="-10" dirty="0" err="1">
                <a:latin typeface="Arial"/>
                <a:cs typeface="Arial"/>
              </a:rPr>
              <a:t>object</a:t>
            </a:r>
            <a:endParaRPr lang="fr-FR" sz="1800" dirty="0">
              <a:latin typeface="Arial"/>
              <a:cs typeface="Arial"/>
            </a:endParaRPr>
          </a:p>
          <a:p>
            <a:pPr marL="1323975">
              <a:spcBef>
                <a:spcPts val="160"/>
              </a:spcBef>
            </a:pPr>
            <a:r>
              <a:rPr lang="fr-FR" sz="1600" spc="20" dirty="0" err="1">
                <a:solidFill>
                  <a:srgbClr val="4B4B4B"/>
                </a:solidFill>
                <a:latin typeface="Courier New"/>
                <a:cs typeface="Courier New"/>
              </a:rPr>
              <a:t>object</a:t>
            </a:r>
            <a:r>
              <a:rPr lang="fr-FR" sz="1600" spc="20" dirty="0">
                <a:solidFill>
                  <a:srgbClr val="4B4B4B"/>
                </a:solidFill>
                <a:latin typeface="Courier New"/>
                <a:cs typeface="Courier New"/>
              </a:rPr>
              <a:t> </a:t>
            </a:r>
            <a:r>
              <a:rPr lang="fr-FR" sz="1600" spc="20" dirty="0" err="1">
                <a:solidFill>
                  <a:srgbClr val="4B4B4B"/>
                </a:solidFill>
                <a:latin typeface="Courier New"/>
                <a:cs typeface="Courier New"/>
              </a:rPr>
              <a:t>MyFunctions</a:t>
            </a:r>
            <a:r>
              <a:rPr lang="fr-FR" sz="1600" spc="25" dirty="0">
                <a:solidFill>
                  <a:srgbClr val="4B4B4B"/>
                </a:solidFill>
                <a:latin typeface="Courier New"/>
                <a:cs typeface="Courier New"/>
              </a:rPr>
              <a:t> </a:t>
            </a:r>
            <a:r>
              <a:rPr lang="fr-FR" sz="1600" spc="20" dirty="0">
                <a:solidFill>
                  <a:srgbClr val="4B4B4B"/>
                </a:solidFill>
                <a:latin typeface="Courier New"/>
                <a:cs typeface="Courier New"/>
              </a:rPr>
              <a:t>{</a:t>
            </a:r>
            <a:endParaRPr lang="fr-FR" sz="1600" dirty="0">
              <a:latin typeface="Courier New"/>
              <a:cs typeface="Courier New"/>
            </a:endParaRPr>
          </a:p>
          <a:p>
            <a:pPr marL="1776095" lvl="2" indent="-104775">
              <a:spcBef>
                <a:spcPts val="55"/>
              </a:spcBef>
              <a:buClr>
                <a:srgbClr val="959595"/>
              </a:buClr>
              <a:buChar char="•"/>
              <a:tabLst>
                <a:tab pos="1776730" algn="l"/>
              </a:tabLst>
            </a:pPr>
            <a:r>
              <a:rPr lang="fr-FR" sz="1600" spc="20" dirty="0" err="1">
                <a:latin typeface="Courier New"/>
                <a:cs typeface="Courier New"/>
              </a:rPr>
              <a:t>def</a:t>
            </a:r>
            <a:r>
              <a:rPr lang="fr-FR" sz="1600" spc="20" dirty="0">
                <a:latin typeface="Courier New"/>
                <a:cs typeface="Courier New"/>
              </a:rPr>
              <a:t> func1 (s: String): String = </a:t>
            </a:r>
            <a:r>
              <a:rPr lang="fr-FR" sz="1600" spc="30" dirty="0">
                <a:latin typeface="Courier New"/>
                <a:cs typeface="Courier New"/>
              </a:rPr>
              <a:t>{…}</a:t>
            </a:r>
            <a:endParaRPr lang="fr-FR" sz="1600" dirty="0">
              <a:latin typeface="Courier New"/>
              <a:cs typeface="Courier New"/>
            </a:endParaRPr>
          </a:p>
          <a:p>
            <a:pPr marL="1323975">
              <a:spcBef>
                <a:spcPts val="50"/>
              </a:spcBef>
            </a:pPr>
            <a:r>
              <a:rPr lang="fr-FR" sz="1600" spc="20" dirty="0">
                <a:solidFill>
                  <a:srgbClr val="4B4B4B"/>
                </a:solidFill>
                <a:latin typeface="Courier New"/>
                <a:cs typeface="Courier New"/>
              </a:rPr>
              <a:t>}</a:t>
            </a:r>
            <a:endParaRPr lang="fr-FR" sz="1600" dirty="0">
              <a:latin typeface="Courier New"/>
              <a:cs typeface="Courier New"/>
            </a:endParaRPr>
          </a:p>
          <a:p>
            <a:pPr marL="1323975">
              <a:spcBef>
                <a:spcPts val="55"/>
              </a:spcBef>
            </a:pPr>
            <a:r>
              <a:rPr lang="fr-FR" sz="1600" spc="20" dirty="0" err="1">
                <a:solidFill>
                  <a:srgbClr val="4B4B4B"/>
                </a:solidFill>
                <a:latin typeface="Courier New"/>
                <a:cs typeface="Courier New"/>
              </a:rPr>
              <a:t>myRdd.map</a:t>
            </a:r>
            <a:r>
              <a:rPr lang="fr-FR" sz="1600" spc="20" dirty="0">
                <a:solidFill>
                  <a:srgbClr val="4B4B4B"/>
                </a:solidFill>
                <a:latin typeface="Courier New"/>
                <a:cs typeface="Courier New"/>
              </a:rPr>
              <a:t>(MyFunctions.func1)</a:t>
            </a:r>
            <a:endParaRPr lang="fr-FR" sz="1600" dirty="0">
              <a:latin typeface="Courier New"/>
              <a:cs typeface="Courier New"/>
            </a:endParaRPr>
          </a:p>
          <a:p>
            <a:pPr marL="1052195" marR="801370" lvl="1" indent="-100965">
              <a:spcBef>
                <a:spcPts val="250"/>
              </a:spcBef>
              <a:buSzPct val="78260"/>
              <a:buFont typeface="Wingdings"/>
              <a:buChar char=""/>
              <a:tabLst>
                <a:tab pos="1052830" algn="l"/>
              </a:tabLst>
            </a:pPr>
            <a:r>
              <a:rPr lang="fr-FR" sz="1800" spc="-5" dirty="0">
                <a:latin typeface="Arial"/>
                <a:cs typeface="Arial"/>
              </a:rPr>
              <a:t>Passing </a:t>
            </a:r>
            <a:r>
              <a:rPr lang="fr-FR" sz="1800" spc="-10" dirty="0">
                <a:latin typeface="Arial"/>
                <a:cs typeface="Arial"/>
              </a:rPr>
              <a:t>by </a:t>
            </a:r>
            <a:r>
              <a:rPr lang="fr-FR" sz="1800" spc="-5" dirty="0" err="1">
                <a:latin typeface="Arial"/>
                <a:cs typeface="Arial"/>
              </a:rPr>
              <a:t>reference</a:t>
            </a:r>
            <a:r>
              <a:rPr lang="fr-FR" sz="1800" spc="-5" dirty="0">
                <a:latin typeface="Arial"/>
                <a:cs typeface="Arial"/>
              </a:rPr>
              <a:t>, to </a:t>
            </a:r>
            <a:r>
              <a:rPr lang="fr-FR" sz="1800" spc="-10" dirty="0" err="1">
                <a:latin typeface="Arial"/>
                <a:cs typeface="Arial"/>
              </a:rPr>
              <a:t>avoid</a:t>
            </a:r>
            <a:r>
              <a:rPr lang="fr-FR" sz="1800" spc="-10" dirty="0">
                <a:latin typeface="Arial"/>
                <a:cs typeface="Arial"/>
              </a:rPr>
              <a:t> </a:t>
            </a:r>
            <a:r>
              <a:rPr lang="fr-FR" sz="1800" spc="-10" dirty="0" err="1">
                <a:latin typeface="Arial"/>
                <a:cs typeface="Arial"/>
              </a:rPr>
              <a:t>sending</a:t>
            </a:r>
            <a:r>
              <a:rPr lang="fr-FR" sz="1800" spc="-10" dirty="0">
                <a:latin typeface="Arial"/>
                <a:cs typeface="Arial"/>
              </a:rPr>
              <a:t> </a:t>
            </a:r>
            <a:r>
              <a:rPr lang="fr-FR" sz="1800" spc="-5" dirty="0">
                <a:latin typeface="Arial"/>
                <a:cs typeface="Arial"/>
              </a:rPr>
              <a:t>the </a:t>
            </a:r>
            <a:r>
              <a:rPr lang="fr-FR" sz="1800" spc="-5" dirty="0" err="1">
                <a:latin typeface="Arial"/>
                <a:cs typeface="Arial"/>
              </a:rPr>
              <a:t>entire</a:t>
            </a:r>
            <a:r>
              <a:rPr lang="fr-FR" sz="1800" spc="-5" dirty="0">
                <a:latin typeface="Arial"/>
                <a:cs typeface="Arial"/>
              </a:rPr>
              <a:t> </a:t>
            </a:r>
            <a:r>
              <a:rPr lang="fr-FR" sz="1800" spc="-10" dirty="0" err="1">
                <a:latin typeface="Arial"/>
                <a:cs typeface="Arial"/>
              </a:rPr>
              <a:t>object</a:t>
            </a:r>
            <a:r>
              <a:rPr lang="fr-FR" sz="1800" spc="-10" dirty="0">
                <a:latin typeface="Arial"/>
                <a:cs typeface="Arial"/>
              </a:rPr>
              <a:t>, </a:t>
            </a:r>
            <a:r>
              <a:rPr lang="fr-FR" sz="1800" spc="-5" dirty="0" err="1">
                <a:latin typeface="Arial"/>
                <a:cs typeface="Arial"/>
              </a:rPr>
              <a:t>consider</a:t>
            </a:r>
            <a:r>
              <a:rPr lang="fr-FR" sz="1800" spc="-5" dirty="0">
                <a:latin typeface="Arial"/>
                <a:cs typeface="Arial"/>
              </a:rPr>
              <a:t> </a:t>
            </a:r>
            <a:r>
              <a:rPr lang="fr-FR" sz="1800" spc="-10" dirty="0" err="1">
                <a:latin typeface="Arial"/>
                <a:cs typeface="Arial"/>
              </a:rPr>
              <a:t>copying</a:t>
            </a:r>
            <a:r>
              <a:rPr lang="fr-FR" sz="1800" spc="-10" dirty="0">
                <a:latin typeface="Arial"/>
                <a:cs typeface="Arial"/>
              </a:rPr>
              <a:t>  </a:t>
            </a:r>
            <a:r>
              <a:rPr lang="fr-FR" sz="1800" spc="-5" dirty="0">
                <a:latin typeface="Arial"/>
                <a:cs typeface="Arial"/>
              </a:rPr>
              <a:t>the </a:t>
            </a:r>
            <a:r>
              <a:rPr lang="fr-FR" sz="1800" spc="-5" dirty="0" err="1">
                <a:latin typeface="Arial"/>
                <a:cs typeface="Arial"/>
              </a:rPr>
              <a:t>function</a:t>
            </a:r>
            <a:r>
              <a:rPr lang="fr-FR" sz="1800" spc="-5" dirty="0">
                <a:latin typeface="Arial"/>
                <a:cs typeface="Arial"/>
              </a:rPr>
              <a:t> to a local</a:t>
            </a:r>
            <a:r>
              <a:rPr lang="fr-FR" sz="1800" dirty="0">
                <a:latin typeface="Arial"/>
                <a:cs typeface="Arial"/>
              </a:rPr>
              <a:t> </a:t>
            </a:r>
            <a:r>
              <a:rPr lang="fr-FR" sz="1800" spc="-10" dirty="0">
                <a:latin typeface="Arial"/>
                <a:cs typeface="Arial"/>
              </a:rPr>
              <a:t>variable</a:t>
            </a:r>
            <a:endParaRPr lang="fr-FR" sz="1800" dirty="0">
              <a:latin typeface="Arial"/>
              <a:cs typeface="Arial"/>
            </a:endParaRPr>
          </a:p>
          <a:p>
            <a:pPr marL="1327785">
              <a:spcBef>
                <a:spcPts val="155"/>
              </a:spcBef>
            </a:pPr>
            <a:r>
              <a:rPr lang="fr-FR" sz="1600" spc="20" dirty="0">
                <a:latin typeface="Courier New"/>
                <a:cs typeface="Courier New"/>
              </a:rPr>
              <a:t>val </a:t>
            </a:r>
            <a:r>
              <a:rPr lang="fr-FR" sz="1600" spc="20" dirty="0" err="1">
                <a:latin typeface="Courier New"/>
                <a:cs typeface="Courier New"/>
              </a:rPr>
              <a:t>field</a:t>
            </a:r>
            <a:r>
              <a:rPr lang="fr-FR" sz="1600" spc="20" dirty="0">
                <a:latin typeface="Courier New"/>
                <a:cs typeface="Courier New"/>
              </a:rPr>
              <a:t> =</a:t>
            </a:r>
            <a:r>
              <a:rPr lang="fr-FR" sz="1600" spc="30" dirty="0">
                <a:latin typeface="Courier New"/>
                <a:cs typeface="Courier New"/>
              </a:rPr>
              <a:t> </a:t>
            </a:r>
            <a:r>
              <a:rPr lang="fr-FR" sz="1600" spc="20" dirty="0">
                <a:latin typeface="Courier New"/>
                <a:cs typeface="Courier New"/>
              </a:rPr>
              <a:t>"Hello"</a:t>
            </a:r>
            <a:endParaRPr lang="fr-FR" sz="1600" dirty="0">
              <a:latin typeface="Courier New"/>
              <a:cs typeface="Courier New"/>
            </a:endParaRPr>
          </a:p>
          <a:p>
            <a:pPr marL="1189990" indent="-100965">
              <a:spcBef>
                <a:spcPts val="125"/>
              </a:spcBef>
              <a:buClr>
                <a:srgbClr val="008ABF"/>
              </a:buClr>
              <a:buSzPct val="81250"/>
              <a:buFont typeface="Verdana"/>
              <a:buChar char="−"/>
              <a:tabLst>
                <a:tab pos="1190625" algn="l"/>
              </a:tabLst>
            </a:pPr>
            <a:r>
              <a:rPr lang="fr-FR" sz="1800" spc="15" dirty="0" err="1">
                <a:solidFill>
                  <a:srgbClr val="FF0000"/>
                </a:solidFill>
                <a:latin typeface="Arial"/>
                <a:cs typeface="Arial"/>
              </a:rPr>
              <a:t>Avoid</a:t>
            </a:r>
            <a:r>
              <a:rPr lang="fr-FR" sz="1800" spc="15" dirty="0">
                <a:latin typeface="Arial"/>
                <a:cs typeface="Arial"/>
              </a:rPr>
              <a:t>:</a:t>
            </a:r>
            <a:endParaRPr lang="fr-FR" sz="1800" dirty="0">
              <a:latin typeface="Arial"/>
              <a:cs typeface="Arial"/>
            </a:endParaRPr>
          </a:p>
          <a:p>
            <a:pPr marL="1327785">
              <a:spcBef>
                <a:spcPts val="195"/>
              </a:spcBef>
            </a:pPr>
            <a:r>
              <a:rPr lang="fr-FR" sz="1600" spc="20" dirty="0" err="1">
                <a:latin typeface="Courier New"/>
                <a:cs typeface="Courier New"/>
              </a:rPr>
              <a:t>def</a:t>
            </a:r>
            <a:r>
              <a:rPr lang="fr-FR" sz="1600" spc="20" dirty="0">
                <a:latin typeface="Courier New"/>
                <a:cs typeface="Courier New"/>
              </a:rPr>
              <a:t> </a:t>
            </a:r>
            <a:r>
              <a:rPr lang="fr-FR" sz="1600" spc="20" dirty="0" err="1">
                <a:latin typeface="Courier New"/>
                <a:cs typeface="Courier New"/>
              </a:rPr>
              <a:t>doStuff</a:t>
            </a:r>
            <a:r>
              <a:rPr lang="fr-FR" sz="1600" spc="20" dirty="0">
                <a:latin typeface="Courier New"/>
                <a:cs typeface="Courier New"/>
              </a:rPr>
              <a:t>(</a:t>
            </a:r>
            <a:r>
              <a:rPr lang="fr-FR" sz="1600" spc="20" dirty="0" err="1">
                <a:latin typeface="Courier New"/>
                <a:cs typeface="Courier New"/>
              </a:rPr>
              <a:t>rdd</a:t>
            </a:r>
            <a:r>
              <a:rPr lang="fr-FR" sz="1600" spc="20" dirty="0">
                <a:latin typeface="Courier New"/>
                <a:cs typeface="Courier New"/>
              </a:rPr>
              <a:t>: RDD[String]):RDD[String] = {</a:t>
            </a:r>
            <a:r>
              <a:rPr lang="fr-FR" sz="1600" spc="20" dirty="0" err="1">
                <a:latin typeface="Courier New"/>
                <a:cs typeface="Courier New"/>
              </a:rPr>
              <a:t>rdd.map</a:t>
            </a:r>
            <a:r>
              <a:rPr lang="fr-FR" sz="1600" spc="20" dirty="0">
                <a:latin typeface="Courier New"/>
                <a:cs typeface="Courier New"/>
              </a:rPr>
              <a:t>(x =&gt; </a:t>
            </a:r>
            <a:r>
              <a:rPr lang="fr-FR" sz="1600" spc="20" dirty="0" err="1">
                <a:latin typeface="Courier New"/>
                <a:cs typeface="Courier New"/>
              </a:rPr>
              <a:t>field</a:t>
            </a:r>
            <a:r>
              <a:rPr lang="fr-FR" sz="1600" spc="20" dirty="0">
                <a:latin typeface="Courier New"/>
                <a:cs typeface="Courier New"/>
              </a:rPr>
              <a:t> +</a:t>
            </a:r>
            <a:r>
              <a:rPr lang="fr-FR" sz="1600" spc="35" dirty="0">
                <a:latin typeface="Courier New"/>
                <a:cs typeface="Courier New"/>
              </a:rPr>
              <a:t> </a:t>
            </a:r>
            <a:r>
              <a:rPr lang="fr-FR" sz="1600" spc="20" dirty="0">
                <a:latin typeface="Courier New"/>
                <a:cs typeface="Courier New"/>
              </a:rPr>
              <a:t>x)}</a:t>
            </a:r>
            <a:endParaRPr lang="fr-FR" sz="1600" dirty="0">
              <a:latin typeface="Courier New"/>
              <a:cs typeface="Courier New"/>
            </a:endParaRPr>
          </a:p>
          <a:p>
            <a:pPr marL="1189990" indent="-100965">
              <a:spcBef>
                <a:spcPts val="125"/>
              </a:spcBef>
              <a:buClr>
                <a:srgbClr val="008ABF"/>
              </a:buClr>
              <a:buSzPct val="81250"/>
              <a:buFont typeface="Verdana"/>
              <a:buChar char="−"/>
              <a:tabLst>
                <a:tab pos="1190625" algn="l"/>
              </a:tabLst>
            </a:pPr>
            <a:r>
              <a:rPr lang="fr-FR" sz="1800" spc="10" dirty="0" err="1">
                <a:solidFill>
                  <a:srgbClr val="00B050"/>
                </a:solidFill>
                <a:latin typeface="Arial"/>
                <a:cs typeface="Arial"/>
              </a:rPr>
              <a:t>Consider</a:t>
            </a:r>
            <a:r>
              <a:rPr lang="fr-FR" sz="1800" spc="10" dirty="0">
                <a:solidFill>
                  <a:srgbClr val="00B050"/>
                </a:solidFill>
                <a:latin typeface="Arial"/>
                <a:cs typeface="Arial"/>
              </a:rPr>
              <a:t>:</a:t>
            </a:r>
            <a:endParaRPr lang="fr-FR" sz="1800" dirty="0">
              <a:latin typeface="Arial"/>
              <a:cs typeface="Arial"/>
            </a:endParaRPr>
          </a:p>
          <a:p>
            <a:pPr marL="1327785">
              <a:spcBef>
                <a:spcPts val="220"/>
              </a:spcBef>
            </a:pPr>
            <a:r>
              <a:rPr lang="fr-FR" sz="1400" spc="-10" dirty="0" err="1">
                <a:latin typeface="Courier New"/>
                <a:cs typeface="Courier New"/>
              </a:rPr>
              <a:t>def</a:t>
            </a:r>
            <a:r>
              <a:rPr lang="fr-FR" sz="1400" spc="-10" dirty="0">
                <a:latin typeface="Courier New"/>
                <a:cs typeface="Courier New"/>
              </a:rPr>
              <a:t> </a:t>
            </a:r>
            <a:r>
              <a:rPr lang="fr-FR" sz="1400" spc="-10" dirty="0" err="1">
                <a:latin typeface="Courier New"/>
                <a:cs typeface="Courier New"/>
              </a:rPr>
              <a:t>doStuff</a:t>
            </a:r>
            <a:r>
              <a:rPr lang="fr-FR" sz="1400" spc="-10" dirty="0">
                <a:latin typeface="Courier New"/>
                <a:cs typeface="Courier New"/>
              </a:rPr>
              <a:t>(</a:t>
            </a:r>
            <a:r>
              <a:rPr lang="fr-FR" sz="1400" spc="-10" dirty="0" err="1">
                <a:latin typeface="Courier New"/>
                <a:cs typeface="Courier New"/>
              </a:rPr>
              <a:t>rdd</a:t>
            </a:r>
            <a:r>
              <a:rPr lang="fr-FR" sz="1400" spc="-10" dirty="0">
                <a:latin typeface="Courier New"/>
                <a:cs typeface="Courier New"/>
              </a:rPr>
              <a:t>: RDD[String]):RDD[String] =</a:t>
            </a:r>
            <a:r>
              <a:rPr lang="fr-FR" sz="1400" spc="-5" dirty="0">
                <a:latin typeface="Courier New"/>
                <a:cs typeface="Courier New"/>
              </a:rPr>
              <a:t> </a:t>
            </a:r>
            <a:r>
              <a:rPr lang="fr-FR" sz="1400" spc="-10" dirty="0">
                <a:latin typeface="Courier New"/>
                <a:cs typeface="Courier New"/>
              </a:rPr>
              <a:t>{</a:t>
            </a:r>
            <a:endParaRPr lang="fr-FR" sz="1400" dirty="0">
              <a:latin typeface="Courier New"/>
              <a:cs typeface="Courier New"/>
            </a:endParaRPr>
          </a:p>
          <a:p>
            <a:pPr marL="1327785" marR="3620135">
              <a:spcBef>
                <a:spcPts val="40"/>
              </a:spcBef>
            </a:pPr>
            <a:r>
              <a:rPr lang="fr-FR" sz="1400" spc="20" dirty="0" smtClean="0">
                <a:latin typeface="Courier New"/>
                <a:cs typeface="Courier New"/>
              </a:rPr>
              <a:t>val </a:t>
            </a:r>
            <a:r>
              <a:rPr lang="fr-FR" sz="1400" spc="20" dirty="0" err="1" smtClean="0">
                <a:latin typeface="Courier New"/>
                <a:cs typeface="Courier New"/>
              </a:rPr>
              <a:t>field</a:t>
            </a:r>
            <a:r>
              <a:rPr lang="fr-FR" sz="1400" spc="20" dirty="0" smtClean="0">
                <a:latin typeface="Courier New"/>
                <a:cs typeface="Courier New"/>
              </a:rPr>
              <a:t>_ = </a:t>
            </a:r>
            <a:r>
              <a:rPr lang="fr-FR" sz="1400" spc="20" dirty="0" err="1" smtClean="0">
                <a:latin typeface="Courier New"/>
                <a:cs typeface="Courier New"/>
              </a:rPr>
              <a:t>this.field</a:t>
            </a:r>
            <a:r>
              <a:rPr lang="fr-FR" sz="1400" spc="20" dirty="0" smtClean="0">
                <a:latin typeface="Courier New"/>
                <a:cs typeface="Courier New"/>
              </a:rPr>
              <a:t>  </a:t>
            </a:r>
            <a:r>
              <a:rPr lang="fr-FR" sz="1400" spc="20" dirty="0" err="1" smtClean="0">
                <a:latin typeface="Courier New"/>
                <a:cs typeface="Courier New"/>
              </a:rPr>
              <a:t>rdd.map</a:t>
            </a:r>
            <a:r>
              <a:rPr lang="fr-FR" sz="1400" spc="20" dirty="0" smtClean="0">
                <a:latin typeface="Courier New"/>
                <a:cs typeface="Courier New"/>
              </a:rPr>
              <a:t>(x =&gt; </a:t>
            </a:r>
            <a:r>
              <a:rPr lang="fr-FR" sz="1400" spc="20" dirty="0" err="1" smtClean="0">
                <a:latin typeface="Courier New"/>
                <a:cs typeface="Courier New"/>
              </a:rPr>
              <a:t>field</a:t>
            </a:r>
            <a:r>
              <a:rPr lang="fr-FR" sz="1400" spc="20" dirty="0" smtClean="0">
                <a:latin typeface="Courier New"/>
                <a:cs typeface="Courier New"/>
              </a:rPr>
              <a:t>_ + x)</a:t>
            </a:r>
            <a:r>
              <a:rPr lang="fr-FR" sz="1400" spc="-20" dirty="0" smtClean="0">
                <a:latin typeface="Courier New"/>
                <a:cs typeface="Courier New"/>
              </a:rPr>
              <a:t> </a:t>
            </a:r>
            <a:r>
              <a:rPr lang="fr-FR" sz="1400" spc="20" dirty="0" smtClean="0">
                <a:latin typeface="Courier New"/>
                <a:cs typeface="Courier New"/>
              </a:rPr>
              <a:t>}</a:t>
            </a:r>
            <a:endParaRPr lang="fr-FR" sz="1400" dirty="0" smtClean="0">
              <a:latin typeface="Courier New"/>
              <a:cs typeface="Courier New"/>
            </a:endParaRPr>
          </a:p>
          <a:p>
            <a:endParaRPr lang="fr-FR" sz="1800" dirty="0">
              <a:latin typeface="Times New Roman"/>
              <a:cs typeface="Times New Roman"/>
            </a:endParaRPr>
          </a:p>
        </p:txBody>
      </p:sp>
    </p:spTree>
    <p:extLst>
      <p:ext uri="{BB962C8B-B14F-4D97-AF65-F5344CB8AC3E}">
        <p14:creationId xmlns:p14="http://schemas.microsoft.com/office/powerpoint/2010/main" val="274942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100"/>
              </a:spcBef>
            </a:pPr>
            <a:r>
              <a:rPr lang="fr-FR" spc="-10" dirty="0" err="1">
                <a:latin typeface="Arial"/>
                <a:cs typeface="Arial"/>
              </a:rPr>
              <a:t>Programming</a:t>
            </a:r>
            <a:r>
              <a:rPr lang="fr-FR" spc="-10" dirty="0">
                <a:latin typeface="Arial"/>
                <a:cs typeface="Arial"/>
              </a:rPr>
              <a:t> the </a:t>
            </a:r>
            <a:r>
              <a:rPr lang="fr-FR" spc="-5" dirty="0">
                <a:latin typeface="Arial"/>
                <a:cs typeface="Arial"/>
              </a:rPr>
              <a:t>business</a:t>
            </a:r>
            <a:r>
              <a:rPr lang="fr-FR" spc="-30" dirty="0">
                <a:latin typeface="Arial"/>
                <a:cs typeface="Arial"/>
              </a:rPr>
              <a:t> </a:t>
            </a:r>
            <a:r>
              <a:rPr lang="fr-FR" spc="-5" dirty="0" err="1">
                <a:latin typeface="Arial"/>
                <a:cs typeface="Arial"/>
              </a:rPr>
              <a:t>logic</a:t>
            </a:r>
            <a:endParaRPr lang="fr-FR" dirty="0">
              <a:latin typeface="Arial"/>
              <a:cs typeface="Arial"/>
            </a:endParaRPr>
          </a:p>
        </p:txBody>
      </p:sp>
      <p:sp>
        <p:nvSpPr>
          <p:cNvPr id="3" name="Espace réservé du contenu 2"/>
          <p:cNvSpPr>
            <a:spLocks noGrp="1"/>
          </p:cNvSpPr>
          <p:nvPr>
            <p:ph idx="1"/>
          </p:nvPr>
        </p:nvSpPr>
        <p:spPr>
          <a:xfrm>
            <a:off x="237744" y="1188720"/>
            <a:ext cx="4622288" cy="5358384"/>
          </a:xfrm>
        </p:spPr>
        <p:txBody>
          <a:bodyPr/>
          <a:lstStyle/>
          <a:p>
            <a:pPr marL="163195" indent="-139700">
              <a:spcBef>
                <a:spcPts val="1325"/>
              </a:spcBef>
              <a:tabLst>
                <a:tab pos="163830" algn="l"/>
              </a:tabLst>
            </a:pPr>
            <a:r>
              <a:rPr lang="en-US" sz="1800" spc="5" dirty="0">
                <a:latin typeface="Arial"/>
                <a:cs typeface="Arial"/>
              </a:rPr>
              <a:t>Spark's </a:t>
            </a:r>
            <a:r>
              <a:rPr lang="en-US" sz="1800" spc="10" dirty="0">
                <a:latin typeface="Arial"/>
                <a:cs typeface="Arial"/>
              </a:rPr>
              <a:t>API </a:t>
            </a:r>
            <a:r>
              <a:rPr lang="en-US" sz="1800" spc="5" dirty="0">
                <a:latin typeface="Arial"/>
                <a:cs typeface="Arial"/>
              </a:rPr>
              <a:t>available</a:t>
            </a:r>
            <a:r>
              <a:rPr lang="en-US" sz="1800" spc="-140" dirty="0">
                <a:latin typeface="Arial"/>
                <a:cs typeface="Arial"/>
              </a:rPr>
              <a:t> </a:t>
            </a:r>
            <a:r>
              <a:rPr lang="en-US" sz="1800" spc="5" dirty="0" smtClean="0">
                <a:latin typeface="Arial"/>
                <a:cs typeface="Arial"/>
              </a:rPr>
              <a:t>in </a:t>
            </a:r>
            <a:r>
              <a:rPr lang="en-US" sz="1800" spc="10" dirty="0" smtClean="0">
                <a:latin typeface="Arial"/>
                <a:cs typeface="Arial"/>
              </a:rPr>
              <a:t>Scala</a:t>
            </a:r>
            <a:r>
              <a:rPr lang="en-US" sz="1800" spc="10" dirty="0">
                <a:latin typeface="Arial"/>
                <a:cs typeface="Arial"/>
              </a:rPr>
              <a:t>, </a:t>
            </a:r>
            <a:r>
              <a:rPr lang="en-US" sz="1800" spc="5" dirty="0">
                <a:latin typeface="Arial"/>
                <a:cs typeface="Arial"/>
              </a:rPr>
              <a:t>Java, </a:t>
            </a:r>
            <a:r>
              <a:rPr lang="en-US" sz="1800" spc="10" dirty="0">
                <a:latin typeface="Arial"/>
                <a:cs typeface="Arial"/>
              </a:rPr>
              <a:t>R, </a:t>
            </a:r>
            <a:r>
              <a:rPr lang="en-US" sz="1800" spc="5" dirty="0">
                <a:latin typeface="Arial"/>
                <a:cs typeface="Arial"/>
              </a:rPr>
              <a:t>or</a:t>
            </a:r>
            <a:r>
              <a:rPr lang="en-US" sz="1800" spc="-150" dirty="0">
                <a:latin typeface="Arial"/>
                <a:cs typeface="Arial"/>
              </a:rPr>
              <a:t> </a:t>
            </a:r>
            <a:r>
              <a:rPr lang="en-US" sz="1800" spc="5" dirty="0">
                <a:latin typeface="Arial"/>
                <a:cs typeface="Arial"/>
              </a:rPr>
              <a:t>Python.</a:t>
            </a:r>
            <a:endParaRPr lang="en-US" sz="1800" dirty="0">
              <a:latin typeface="Arial"/>
              <a:cs typeface="Arial"/>
            </a:endParaRPr>
          </a:p>
          <a:p>
            <a:pPr marL="163195" marR="779780" indent="-139700">
              <a:lnSpc>
                <a:spcPct val="101299"/>
              </a:lnSpc>
              <a:spcBef>
                <a:spcPts val="465"/>
              </a:spcBef>
              <a:tabLst>
                <a:tab pos="163830" algn="l"/>
              </a:tabLst>
            </a:pPr>
            <a:r>
              <a:rPr lang="en-US" sz="1800" spc="5" dirty="0">
                <a:latin typeface="Arial"/>
                <a:cs typeface="Arial"/>
              </a:rPr>
              <a:t>Create the </a:t>
            </a:r>
            <a:r>
              <a:rPr lang="en-US" sz="1800" spc="15" dirty="0">
                <a:latin typeface="Arial"/>
                <a:cs typeface="Arial"/>
              </a:rPr>
              <a:t>RDD </a:t>
            </a:r>
            <a:r>
              <a:rPr lang="en-US" sz="1800" spc="5" dirty="0">
                <a:latin typeface="Arial"/>
                <a:cs typeface="Arial"/>
              </a:rPr>
              <a:t>from an  </a:t>
            </a:r>
            <a:r>
              <a:rPr lang="en-US" sz="1800" dirty="0">
                <a:latin typeface="Arial"/>
                <a:cs typeface="Arial"/>
              </a:rPr>
              <a:t>external </a:t>
            </a:r>
            <a:r>
              <a:rPr lang="en-US" sz="1800" spc="5" dirty="0">
                <a:latin typeface="Arial"/>
                <a:cs typeface="Arial"/>
              </a:rPr>
              <a:t>dataset or from</a:t>
            </a:r>
            <a:r>
              <a:rPr lang="en-US" sz="1800" spc="-120" dirty="0">
                <a:latin typeface="Arial"/>
                <a:cs typeface="Arial"/>
              </a:rPr>
              <a:t> </a:t>
            </a:r>
            <a:r>
              <a:rPr lang="en-US" sz="1800" spc="5" dirty="0">
                <a:latin typeface="Arial"/>
                <a:cs typeface="Arial"/>
              </a:rPr>
              <a:t>an  existing</a:t>
            </a:r>
            <a:r>
              <a:rPr lang="en-US" sz="1800" spc="-50" dirty="0">
                <a:latin typeface="Arial"/>
                <a:cs typeface="Arial"/>
              </a:rPr>
              <a:t> </a:t>
            </a:r>
            <a:r>
              <a:rPr lang="en-US" sz="1800" spc="10" dirty="0">
                <a:latin typeface="Arial"/>
                <a:cs typeface="Arial"/>
              </a:rPr>
              <a:t>RDD.</a:t>
            </a:r>
            <a:endParaRPr lang="en-US" sz="1800" dirty="0">
              <a:latin typeface="Arial"/>
              <a:cs typeface="Arial"/>
            </a:endParaRPr>
          </a:p>
          <a:p>
            <a:pPr marL="163195" marR="669290" indent="-139700">
              <a:lnSpc>
                <a:spcPct val="101299"/>
              </a:lnSpc>
              <a:spcBef>
                <a:spcPts val="450"/>
              </a:spcBef>
              <a:tabLst>
                <a:tab pos="163830" algn="l"/>
              </a:tabLst>
            </a:pPr>
            <a:r>
              <a:rPr lang="en-US" sz="1800" spc="5" dirty="0">
                <a:latin typeface="Arial"/>
                <a:cs typeface="Arial"/>
              </a:rPr>
              <a:t>Transformations and </a:t>
            </a:r>
            <a:r>
              <a:rPr lang="en-US" sz="1800" dirty="0">
                <a:latin typeface="Arial"/>
                <a:cs typeface="Arial"/>
              </a:rPr>
              <a:t>actions  to </a:t>
            </a:r>
            <a:r>
              <a:rPr lang="en-US" sz="1800" spc="5" dirty="0">
                <a:latin typeface="Arial"/>
                <a:cs typeface="Arial"/>
              </a:rPr>
              <a:t>process the</a:t>
            </a:r>
            <a:r>
              <a:rPr lang="en-US" sz="1800" spc="-50" dirty="0">
                <a:latin typeface="Arial"/>
                <a:cs typeface="Arial"/>
              </a:rPr>
              <a:t> </a:t>
            </a:r>
            <a:r>
              <a:rPr lang="en-US" sz="1800" dirty="0">
                <a:latin typeface="Arial"/>
                <a:cs typeface="Arial"/>
              </a:rPr>
              <a:t>data.</a:t>
            </a:r>
          </a:p>
          <a:p>
            <a:pPr marL="163195" indent="-139700">
              <a:spcBef>
                <a:spcPts val="484"/>
              </a:spcBef>
              <a:tabLst>
                <a:tab pos="163830" algn="l"/>
              </a:tabLst>
            </a:pPr>
            <a:r>
              <a:rPr lang="en-US" sz="1800" spc="10" dirty="0">
                <a:latin typeface="Arial"/>
                <a:cs typeface="Arial"/>
              </a:rPr>
              <a:t>Use </a:t>
            </a:r>
            <a:r>
              <a:rPr lang="en-US" sz="1800" spc="15" dirty="0">
                <a:latin typeface="Arial"/>
                <a:cs typeface="Arial"/>
              </a:rPr>
              <a:t>RDD </a:t>
            </a:r>
            <a:r>
              <a:rPr lang="en-US" sz="1800" spc="5" dirty="0">
                <a:latin typeface="Arial"/>
                <a:cs typeface="Arial"/>
              </a:rPr>
              <a:t>persistence</a:t>
            </a:r>
            <a:r>
              <a:rPr lang="en-US" sz="1800" spc="-135" dirty="0">
                <a:latin typeface="Arial"/>
                <a:cs typeface="Arial"/>
              </a:rPr>
              <a:t> </a:t>
            </a:r>
            <a:r>
              <a:rPr lang="en-US" sz="1800" dirty="0" smtClean="0">
                <a:latin typeface="Arial"/>
                <a:cs typeface="Arial"/>
              </a:rPr>
              <a:t>to </a:t>
            </a:r>
            <a:r>
              <a:rPr lang="en-US" sz="1800" spc="5" dirty="0" smtClean="0">
                <a:latin typeface="Arial"/>
                <a:cs typeface="Arial"/>
              </a:rPr>
              <a:t>improve</a:t>
            </a:r>
            <a:r>
              <a:rPr lang="en-US" sz="1800" spc="-40" dirty="0" smtClean="0">
                <a:latin typeface="Arial"/>
                <a:cs typeface="Arial"/>
              </a:rPr>
              <a:t> </a:t>
            </a:r>
            <a:r>
              <a:rPr lang="en-US" sz="1800" spc="5" dirty="0">
                <a:latin typeface="Arial"/>
                <a:cs typeface="Arial"/>
              </a:rPr>
              <a:t>performance</a:t>
            </a:r>
            <a:endParaRPr lang="en-US" sz="1800" dirty="0">
              <a:latin typeface="Arial"/>
              <a:cs typeface="Arial"/>
            </a:endParaRPr>
          </a:p>
          <a:p>
            <a:pPr marL="163195" marR="786765" indent="-139700">
              <a:lnSpc>
                <a:spcPct val="101299"/>
              </a:lnSpc>
              <a:spcBef>
                <a:spcPts val="450"/>
              </a:spcBef>
              <a:tabLst>
                <a:tab pos="163830" algn="l"/>
              </a:tabLst>
            </a:pPr>
            <a:r>
              <a:rPr lang="en-US" sz="1800" spc="10" dirty="0">
                <a:latin typeface="Arial"/>
                <a:cs typeface="Arial"/>
              </a:rPr>
              <a:t>Use </a:t>
            </a:r>
            <a:r>
              <a:rPr lang="en-US" sz="1800" spc="5" dirty="0">
                <a:latin typeface="Arial"/>
                <a:cs typeface="Arial"/>
              </a:rPr>
              <a:t>broadcast variables</a:t>
            </a:r>
            <a:r>
              <a:rPr lang="en-US" sz="1800" spc="-140" dirty="0">
                <a:latin typeface="Arial"/>
                <a:cs typeface="Arial"/>
              </a:rPr>
              <a:t> </a:t>
            </a:r>
            <a:r>
              <a:rPr lang="en-US" sz="1800" dirty="0">
                <a:latin typeface="Arial"/>
                <a:cs typeface="Arial"/>
              </a:rPr>
              <a:t>or  </a:t>
            </a:r>
            <a:r>
              <a:rPr lang="en-US" sz="1800" spc="5" dirty="0">
                <a:latin typeface="Arial"/>
                <a:cs typeface="Arial"/>
              </a:rPr>
              <a:t>accumulators for </a:t>
            </a:r>
            <a:r>
              <a:rPr lang="en-US" sz="1800" spc="10" dirty="0">
                <a:latin typeface="Arial"/>
                <a:cs typeface="Arial"/>
              </a:rPr>
              <a:t>specific  </a:t>
            </a:r>
            <a:r>
              <a:rPr lang="en-US" sz="1800" spc="5" dirty="0">
                <a:latin typeface="Arial"/>
                <a:cs typeface="Arial"/>
              </a:rPr>
              <a:t>use</a:t>
            </a:r>
            <a:r>
              <a:rPr lang="en-US" sz="1800" spc="-20" dirty="0">
                <a:latin typeface="Arial"/>
                <a:cs typeface="Arial"/>
              </a:rPr>
              <a:t> </a:t>
            </a:r>
            <a:r>
              <a:rPr lang="en-US" sz="1800" spc="10" dirty="0">
                <a:latin typeface="Arial"/>
                <a:cs typeface="Arial"/>
              </a:rPr>
              <a:t>cases</a:t>
            </a:r>
            <a:endParaRPr lang="en-US" sz="1800" dirty="0">
              <a:latin typeface="Arial"/>
              <a:cs typeface="Arial"/>
            </a:endParaRPr>
          </a:p>
          <a:p>
            <a:endParaRPr lang="fr-FR" sz="1800" dirty="0"/>
          </a:p>
        </p:txBody>
      </p:sp>
      <p:sp>
        <p:nvSpPr>
          <p:cNvPr id="4" name="object 6"/>
          <p:cNvSpPr/>
          <p:nvPr/>
        </p:nvSpPr>
        <p:spPr>
          <a:xfrm>
            <a:off x="4686631" y="1124744"/>
            <a:ext cx="4349866" cy="49685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9381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705"/>
              </a:spcBef>
            </a:pPr>
            <a:r>
              <a:rPr lang="fr-FR" spc="-5" dirty="0">
                <a:latin typeface="Arial"/>
                <a:cs typeface="Arial"/>
              </a:rPr>
              <a:t>Running </a:t>
            </a:r>
            <a:r>
              <a:rPr lang="fr-FR" spc="-5" dirty="0" err="1">
                <a:latin typeface="Arial"/>
                <a:cs typeface="Arial"/>
              </a:rPr>
              <a:t>Spark</a:t>
            </a:r>
            <a:r>
              <a:rPr lang="fr-FR" spc="-25" dirty="0">
                <a:latin typeface="Arial"/>
                <a:cs typeface="Arial"/>
              </a:rPr>
              <a:t> </a:t>
            </a:r>
            <a:r>
              <a:rPr lang="fr-FR" spc="-5" dirty="0" err="1">
                <a:latin typeface="Arial"/>
                <a:cs typeface="Arial"/>
              </a:rPr>
              <a:t>examples</a:t>
            </a:r>
            <a:endParaRPr lang="fr-FR" dirty="0">
              <a:latin typeface="Arial"/>
              <a:cs typeface="Arial"/>
            </a:endParaRPr>
          </a:p>
        </p:txBody>
      </p:sp>
      <p:sp>
        <p:nvSpPr>
          <p:cNvPr id="3" name="Espace réservé du contenu 2"/>
          <p:cNvSpPr>
            <a:spLocks noGrp="1"/>
          </p:cNvSpPr>
          <p:nvPr>
            <p:ph idx="1"/>
          </p:nvPr>
        </p:nvSpPr>
        <p:spPr/>
        <p:txBody>
          <a:bodyPr/>
          <a:lstStyle/>
          <a:p>
            <a:pPr marL="156845" indent="-139700">
              <a:spcBef>
                <a:spcPts val="910"/>
              </a:spcBef>
              <a:tabLst>
                <a:tab pos="157480" algn="l"/>
              </a:tabLst>
            </a:pPr>
            <a:r>
              <a:rPr lang="en-US" sz="2000" spc="10" dirty="0">
                <a:latin typeface="Arial"/>
                <a:cs typeface="Arial"/>
              </a:rPr>
              <a:t>Spark samples</a:t>
            </a:r>
            <a:r>
              <a:rPr lang="en-US" sz="2000" spc="-260" dirty="0">
                <a:latin typeface="Arial"/>
                <a:cs typeface="Arial"/>
              </a:rPr>
              <a:t> </a:t>
            </a:r>
            <a:r>
              <a:rPr lang="en-US" sz="2000" spc="5" dirty="0">
                <a:latin typeface="Arial"/>
                <a:cs typeface="Arial"/>
              </a:rPr>
              <a:t>available in the examples </a:t>
            </a:r>
            <a:r>
              <a:rPr lang="en-US" sz="2000" spc="5" dirty="0" smtClean="0">
                <a:latin typeface="Arial"/>
                <a:cs typeface="Arial"/>
              </a:rPr>
              <a:t>directory</a:t>
            </a:r>
          </a:p>
          <a:p>
            <a:pPr marL="156845" indent="-139700">
              <a:spcBef>
                <a:spcPts val="910"/>
              </a:spcBef>
              <a:tabLst>
                <a:tab pos="157480" algn="l"/>
              </a:tabLst>
            </a:pPr>
            <a:r>
              <a:rPr lang="fr-FR" sz="2000" spc="10" dirty="0" err="1">
                <a:latin typeface="Arial"/>
                <a:cs typeface="Arial"/>
              </a:rPr>
              <a:t>Run</a:t>
            </a:r>
            <a:r>
              <a:rPr lang="fr-FR" sz="2000" spc="10" dirty="0">
                <a:latin typeface="Arial"/>
                <a:cs typeface="Arial"/>
              </a:rPr>
              <a:t> </a:t>
            </a:r>
            <a:r>
              <a:rPr lang="fr-FR" sz="2000" spc="5" dirty="0">
                <a:latin typeface="Arial"/>
                <a:cs typeface="Arial"/>
              </a:rPr>
              <a:t>the</a:t>
            </a:r>
            <a:r>
              <a:rPr lang="fr-FR" sz="2000" spc="-95" dirty="0">
                <a:latin typeface="Arial"/>
                <a:cs typeface="Arial"/>
              </a:rPr>
              <a:t> </a:t>
            </a:r>
            <a:r>
              <a:rPr lang="fr-FR" sz="2000" spc="5" dirty="0" err="1">
                <a:latin typeface="Arial"/>
                <a:cs typeface="Arial"/>
              </a:rPr>
              <a:t>examples</a:t>
            </a:r>
            <a:r>
              <a:rPr lang="fr-FR" sz="1800" spc="5" dirty="0" smtClean="0">
                <a:latin typeface="Arial"/>
                <a:cs typeface="Arial"/>
              </a:rPr>
              <a:t>: </a:t>
            </a:r>
            <a:r>
              <a:rPr lang="fr-FR" sz="1800" spc="20" dirty="0">
                <a:latin typeface="Courier New"/>
                <a:cs typeface="Courier New"/>
              </a:rPr>
              <a:t>./bin/</a:t>
            </a:r>
            <a:r>
              <a:rPr lang="fr-FR" sz="1800" spc="20" dirty="0" err="1">
                <a:latin typeface="Courier New"/>
                <a:cs typeface="Courier New"/>
              </a:rPr>
              <a:t>run-example</a:t>
            </a:r>
            <a:r>
              <a:rPr lang="fr-FR" sz="1800" spc="-5" dirty="0">
                <a:latin typeface="Courier New"/>
                <a:cs typeface="Courier New"/>
              </a:rPr>
              <a:t> </a:t>
            </a:r>
            <a:r>
              <a:rPr lang="fr-FR" sz="1800" spc="20" dirty="0" err="1">
                <a:latin typeface="Courier New"/>
                <a:cs typeface="Courier New"/>
              </a:rPr>
              <a:t>SparkPi</a:t>
            </a:r>
            <a:endParaRPr lang="fr-FR" sz="1800" dirty="0">
              <a:latin typeface="Courier New"/>
              <a:cs typeface="Courier New"/>
            </a:endParaRPr>
          </a:p>
          <a:p>
            <a:pPr marL="0" indent="0">
              <a:lnSpc>
                <a:spcPct val="100000"/>
              </a:lnSpc>
              <a:spcBef>
                <a:spcPts val="120"/>
              </a:spcBef>
              <a:buNone/>
            </a:pPr>
            <a:r>
              <a:rPr lang="en-US" sz="1800" spc="5" dirty="0" smtClean="0">
                <a:latin typeface="Arial"/>
                <a:cs typeface="Arial"/>
              </a:rPr>
              <a:t>  where </a:t>
            </a:r>
            <a:r>
              <a:rPr lang="en-US" sz="1800" spc="5" dirty="0" err="1">
                <a:latin typeface="Arial"/>
                <a:cs typeface="Arial"/>
              </a:rPr>
              <a:t>SparkPi</a:t>
            </a:r>
            <a:r>
              <a:rPr lang="en-US" sz="1800" spc="5" dirty="0">
                <a:latin typeface="Arial"/>
                <a:cs typeface="Arial"/>
              </a:rPr>
              <a:t> is the </a:t>
            </a:r>
            <a:r>
              <a:rPr lang="en-US" sz="1800" spc="10" dirty="0">
                <a:latin typeface="Arial"/>
                <a:cs typeface="Arial"/>
              </a:rPr>
              <a:t>name </a:t>
            </a:r>
            <a:r>
              <a:rPr lang="en-US" sz="1800" spc="5" dirty="0">
                <a:latin typeface="Arial"/>
                <a:cs typeface="Arial"/>
              </a:rPr>
              <a:t>of the </a:t>
            </a:r>
            <a:r>
              <a:rPr lang="en-US" sz="1800" spc="10" dirty="0">
                <a:latin typeface="Arial"/>
                <a:cs typeface="Arial"/>
              </a:rPr>
              <a:t>sample</a:t>
            </a:r>
            <a:r>
              <a:rPr lang="en-US" sz="1800" spc="-220" dirty="0">
                <a:latin typeface="Arial"/>
                <a:cs typeface="Arial"/>
              </a:rPr>
              <a:t> </a:t>
            </a:r>
            <a:r>
              <a:rPr lang="en-US" sz="1800" spc="5" dirty="0">
                <a:latin typeface="Arial"/>
                <a:cs typeface="Arial"/>
              </a:rPr>
              <a:t>application</a:t>
            </a:r>
            <a:endParaRPr lang="en-US" sz="1800" dirty="0">
              <a:latin typeface="Arial"/>
              <a:cs typeface="Arial"/>
            </a:endParaRPr>
          </a:p>
          <a:p>
            <a:pPr marL="156845" indent="-139700">
              <a:spcBef>
                <a:spcPts val="910"/>
              </a:spcBef>
              <a:tabLst>
                <a:tab pos="157480" algn="l"/>
              </a:tabLst>
            </a:pPr>
            <a:r>
              <a:rPr lang="fr-FR" sz="2000" dirty="0">
                <a:latin typeface="Arial"/>
                <a:cs typeface="Arial"/>
              </a:rPr>
              <a:t>In</a:t>
            </a:r>
            <a:r>
              <a:rPr lang="fr-FR" sz="2000" spc="-45" dirty="0">
                <a:latin typeface="Arial"/>
                <a:cs typeface="Arial"/>
              </a:rPr>
              <a:t> </a:t>
            </a:r>
            <a:r>
              <a:rPr lang="fr-FR" sz="2000" dirty="0">
                <a:latin typeface="Arial"/>
                <a:cs typeface="Arial"/>
              </a:rPr>
              <a:t>Python</a:t>
            </a:r>
            <a:r>
              <a:rPr lang="fr-FR" sz="1800" spc="20" dirty="0">
                <a:latin typeface="Courier New"/>
                <a:cs typeface="Courier New"/>
              </a:rPr>
              <a:t>:./</a:t>
            </a:r>
            <a:r>
              <a:rPr lang="fr-FR" sz="1800" spc="20" dirty="0" smtClean="0">
                <a:latin typeface="Courier New"/>
                <a:cs typeface="Courier New"/>
              </a:rPr>
              <a:t>bin/</a:t>
            </a:r>
            <a:r>
              <a:rPr lang="fr-FR" sz="1800" spc="20" dirty="0" err="1" smtClean="0">
                <a:latin typeface="Courier New"/>
                <a:cs typeface="Courier New"/>
              </a:rPr>
              <a:t>spark-submit</a:t>
            </a:r>
            <a:r>
              <a:rPr lang="fr-FR" sz="1800" spc="20" dirty="0" smtClean="0">
                <a:latin typeface="Courier New"/>
                <a:cs typeface="Courier New"/>
              </a:rPr>
              <a:t> examples/src/main/python/pi.py</a:t>
            </a:r>
            <a:endParaRPr lang="fr-FR" sz="1800" spc="20" dirty="0">
              <a:latin typeface="Courier New"/>
              <a:cs typeface="Courier New"/>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06589"/>
            <a:ext cx="7704856" cy="346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0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Create</a:t>
            </a:r>
            <a:r>
              <a:rPr lang="fr-FR" spc="-5" dirty="0">
                <a:latin typeface="Arial"/>
                <a:cs typeface="Arial"/>
              </a:rPr>
              <a:t> </a:t>
            </a:r>
            <a:r>
              <a:rPr lang="fr-FR" spc="-5" dirty="0" err="1">
                <a:latin typeface="Arial"/>
                <a:cs typeface="Arial"/>
              </a:rPr>
              <a:t>Spark</a:t>
            </a:r>
            <a:r>
              <a:rPr lang="fr-FR" spc="-5" dirty="0">
                <a:latin typeface="Arial"/>
                <a:cs typeface="Arial"/>
              </a:rPr>
              <a:t> </a:t>
            </a:r>
            <a:r>
              <a:rPr lang="fr-FR" spc="-5" dirty="0" err="1">
                <a:latin typeface="Arial"/>
                <a:cs typeface="Arial"/>
              </a:rPr>
              <a:t>standalone</a:t>
            </a:r>
            <a:r>
              <a:rPr lang="fr-FR" spc="-5" dirty="0">
                <a:latin typeface="Arial"/>
                <a:cs typeface="Arial"/>
              </a:rPr>
              <a:t> applications:</a:t>
            </a:r>
            <a:r>
              <a:rPr lang="fr-FR" spc="-75" dirty="0">
                <a:latin typeface="Arial"/>
                <a:cs typeface="Arial"/>
              </a:rPr>
              <a:t> </a:t>
            </a:r>
            <a:r>
              <a:rPr lang="fr-FR" spc="-5" dirty="0" smtClean="0">
                <a:latin typeface="Arial"/>
                <a:cs typeface="Arial"/>
              </a:rPr>
              <a:t>Scala</a:t>
            </a:r>
            <a:endParaRPr lang="fr-FR" dirty="0"/>
          </a:p>
        </p:txBody>
      </p:sp>
      <p:sp>
        <p:nvSpPr>
          <p:cNvPr id="3" name="Espace réservé du contenu 2"/>
          <p:cNvSpPr>
            <a:spLocks noGrp="1"/>
          </p:cNvSpPr>
          <p:nvPr>
            <p:ph idx="1"/>
          </p:nvPr>
        </p:nvSpPr>
        <p:spPr/>
        <p:txBody>
          <a:bodyPr/>
          <a:lstStyle/>
          <a:p>
            <a:endParaRPr lang="fr-FR" dirty="0"/>
          </a:p>
        </p:txBody>
      </p:sp>
      <p:sp>
        <p:nvSpPr>
          <p:cNvPr id="4" name="object 6"/>
          <p:cNvSpPr/>
          <p:nvPr/>
        </p:nvSpPr>
        <p:spPr>
          <a:xfrm>
            <a:off x="1259632" y="1628800"/>
            <a:ext cx="6912767" cy="4248472"/>
          </a:xfrm>
          <a:prstGeom prst="rect">
            <a:avLst/>
          </a:prstGeom>
          <a:blipFill>
            <a:blip r:embed="rId3" cstate="print"/>
            <a:stretch>
              <a:fillRect/>
            </a:stretch>
          </a:blipFill>
        </p:spPr>
        <p:txBody>
          <a:bodyPr wrap="square" lIns="0" tIns="0" rIns="0" bIns="0" rtlCol="0"/>
          <a:lstStyle/>
          <a:p>
            <a:endParaRPr/>
          </a:p>
        </p:txBody>
      </p:sp>
      <p:sp>
        <p:nvSpPr>
          <p:cNvPr id="5" name="object 7"/>
          <p:cNvSpPr/>
          <p:nvPr/>
        </p:nvSpPr>
        <p:spPr>
          <a:xfrm>
            <a:off x="4536495" y="1991706"/>
            <a:ext cx="2555792" cy="423545"/>
          </a:xfrm>
          <a:custGeom>
            <a:avLst/>
            <a:gdLst/>
            <a:ahLst/>
            <a:cxnLst/>
            <a:rect l="l" t="t" r="r" b="b"/>
            <a:pathLst>
              <a:path w="1393189" h="423544">
                <a:moveTo>
                  <a:pt x="1322311" y="0"/>
                </a:moveTo>
                <a:lnTo>
                  <a:pt x="422871" y="0"/>
                </a:lnTo>
                <a:lnTo>
                  <a:pt x="395457" y="5539"/>
                </a:lnTo>
                <a:lnTo>
                  <a:pt x="373037" y="20653"/>
                </a:lnTo>
                <a:lnTo>
                  <a:pt x="357903" y="43087"/>
                </a:lnTo>
                <a:lnTo>
                  <a:pt x="352348" y="70586"/>
                </a:lnTo>
                <a:lnTo>
                  <a:pt x="352348" y="246811"/>
                </a:lnTo>
                <a:lnTo>
                  <a:pt x="0" y="318008"/>
                </a:lnTo>
                <a:lnTo>
                  <a:pt x="352348" y="352450"/>
                </a:lnTo>
                <a:lnTo>
                  <a:pt x="357903" y="379949"/>
                </a:lnTo>
                <a:lnTo>
                  <a:pt x="373037" y="402383"/>
                </a:lnTo>
                <a:lnTo>
                  <a:pt x="395457" y="417497"/>
                </a:lnTo>
                <a:lnTo>
                  <a:pt x="422871" y="423037"/>
                </a:lnTo>
                <a:lnTo>
                  <a:pt x="1322311" y="423037"/>
                </a:lnTo>
                <a:lnTo>
                  <a:pt x="1349703" y="417497"/>
                </a:lnTo>
                <a:lnTo>
                  <a:pt x="1372076" y="402383"/>
                </a:lnTo>
                <a:lnTo>
                  <a:pt x="1387162" y="379949"/>
                </a:lnTo>
                <a:lnTo>
                  <a:pt x="1392694" y="352450"/>
                </a:lnTo>
                <a:lnTo>
                  <a:pt x="1392694" y="70586"/>
                </a:lnTo>
                <a:lnTo>
                  <a:pt x="1387162" y="43087"/>
                </a:lnTo>
                <a:lnTo>
                  <a:pt x="1372076" y="20653"/>
                </a:lnTo>
                <a:lnTo>
                  <a:pt x="1349703" y="5539"/>
                </a:lnTo>
                <a:lnTo>
                  <a:pt x="1322311" y="0"/>
                </a:lnTo>
                <a:close/>
              </a:path>
            </a:pathLst>
          </a:custGeom>
          <a:solidFill>
            <a:srgbClr val="FECE00"/>
          </a:solidFill>
        </p:spPr>
        <p:txBody>
          <a:bodyPr wrap="square" lIns="0" tIns="0" rIns="0" bIns="0" rtlCol="0"/>
          <a:lstStyle/>
          <a:p>
            <a:endParaRPr/>
          </a:p>
        </p:txBody>
      </p:sp>
      <p:sp>
        <p:nvSpPr>
          <p:cNvPr id="6" name="object 8"/>
          <p:cNvSpPr/>
          <p:nvPr/>
        </p:nvSpPr>
        <p:spPr>
          <a:xfrm>
            <a:off x="4536488" y="1991710"/>
            <a:ext cx="2555792" cy="423545"/>
          </a:xfrm>
          <a:custGeom>
            <a:avLst/>
            <a:gdLst/>
            <a:ahLst/>
            <a:cxnLst/>
            <a:rect l="l" t="t" r="r" b="b"/>
            <a:pathLst>
              <a:path w="1393189" h="423544">
                <a:moveTo>
                  <a:pt x="352340" y="70581"/>
                </a:moveTo>
                <a:lnTo>
                  <a:pt x="357895" y="43082"/>
                </a:lnTo>
                <a:lnTo>
                  <a:pt x="373032" y="20650"/>
                </a:lnTo>
                <a:lnTo>
                  <a:pt x="395455" y="5538"/>
                </a:lnTo>
                <a:lnTo>
                  <a:pt x="422869" y="0"/>
                </a:lnTo>
                <a:lnTo>
                  <a:pt x="525832" y="0"/>
                </a:lnTo>
                <a:lnTo>
                  <a:pt x="785919" y="0"/>
                </a:lnTo>
                <a:lnTo>
                  <a:pt x="1322308" y="0"/>
                </a:lnTo>
                <a:lnTo>
                  <a:pt x="1349698" y="5538"/>
                </a:lnTo>
                <a:lnTo>
                  <a:pt x="1372068" y="20650"/>
                </a:lnTo>
                <a:lnTo>
                  <a:pt x="1387152" y="43082"/>
                </a:lnTo>
                <a:lnTo>
                  <a:pt x="1392684" y="70581"/>
                </a:lnTo>
                <a:lnTo>
                  <a:pt x="1392684" y="246807"/>
                </a:lnTo>
                <a:lnTo>
                  <a:pt x="1392684" y="352450"/>
                </a:lnTo>
                <a:lnTo>
                  <a:pt x="1387152" y="379949"/>
                </a:lnTo>
                <a:lnTo>
                  <a:pt x="1372068" y="402382"/>
                </a:lnTo>
                <a:lnTo>
                  <a:pt x="1349698" y="417494"/>
                </a:lnTo>
                <a:lnTo>
                  <a:pt x="1322308" y="423032"/>
                </a:lnTo>
                <a:lnTo>
                  <a:pt x="785919" y="423032"/>
                </a:lnTo>
                <a:lnTo>
                  <a:pt x="525832" y="423032"/>
                </a:lnTo>
                <a:lnTo>
                  <a:pt x="422869" y="423032"/>
                </a:lnTo>
                <a:lnTo>
                  <a:pt x="395455" y="417494"/>
                </a:lnTo>
                <a:lnTo>
                  <a:pt x="373032" y="402382"/>
                </a:lnTo>
                <a:lnTo>
                  <a:pt x="357895" y="379949"/>
                </a:lnTo>
                <a:lnTo>
                  <a:pt x="352340" y="352450"/>
                </a:lnTo>
                <a:lnTo>
                  <a:pt x="0" y="318001"/>
                </a:lnTo>
                <a:lnTo>
                  <a:pt x="352340" y="246807"/>
                </a:lnTo>
                <a:lnTo>
                  <a:pt x="352340" y="70581"/>
                </a:lnTo>
                <a:close/>
              </a:path>
            </a:pathLst>
          </a:custGeom>
          <a:ln w="7654">
            <a:solidFill>
              <a:srgbClr val="A25311"/>
            </a:solidFill>
          </a:ln>
        </p:spPr>
        <p:txBody>
          <a:bodyPr wrap="square" lIns="0" tIns="0" rIns="0" bIns="0" rtlCol="0"/>
          <a:lstStyle/>
          <a:p>
            <a:endParaRPr/>
          </a:p>
        </p:txBody>
      </p:sp>
      <p:sp>
        <p:nvSpPr>
          <p:cNvPr id="7" name="object 9"/>
          <p:cNvSpPr txBox="1"/>
          <p:nvPr/>
        </p:nvSpPr>
        <p:spPr>
          <a:xfrm>
            <a:off x="5358138" y="2102850"/>
            <a:ext cx="1469451" cy="174022"/>
          </a:xfrm>
          <a:prstGeom prst="rect">
            <a:avLst/>
          </a:prstGeom>
        </p:spPr>
        <p:txBody>
          <a:bodyPr vert="horz" wrap="square" lIns="0" tIns="10795" rIns="0" bIns="0" rtlCol="0">
            <a:spAutoFit/>
          </a:bodyPr>
          <a:lstStyle/>
          <a:p>
            <a:pPr marL="12700" marR="5080" indent="113664">
              <a:lnSpc>
                <a:spcPct val="105500"/>
              </a:lnSpc>
              <a:spcBef>
                <a:spcPts val="85"/>
              </a:spcBef>
            </a:pPr>
            <a:r>
              <a:rPr sz="1000" b="1" spc="15" dirty="0">
                <a:latin typeface="Arial"/>
                <a:cs typeface="Arial"/>
              </a:rPr>
              <a:t>Import  </a:t>
            </a:r>
            <a:r>
              <a:rPr sz="1000" b="1" spc="10" dirty="0">
                <a:latin typeface="Arial"/>
                <a:cs typeface="Arial"/>
              </a:rPr>
              <a:t>state</a:t>
            </a:r>
            <a:r>
              <a:rPr sz="1000" b="1" spc="35" dirty="0">
                <a:latin typeface="Arial"/>
                <a:cs typeface="Arial"/>
              </a:rPr>
              <a:t>m</a:t>
            </a:r>
            <a:r>
              <a:rPr sz="1000" b="1" spc="15" dirty="0">
                <a:latin typeface="Arial"/>
                <a:cs typeface="Arial"/>
              </a:rPr>
              <a:t>e</a:t>
            </a:r>
            <a:r>
              <a:rPr sz="1000" b="1" spc="10" dirty="0">
                <a:latin typeface="Arial"/>
                <a:cs typeface="Arial"/>
              </a:rPr>
              <a:t>n</a:t>
            </a:r>
            <a:r>
              <a:rPr sz="1000" b="1" spc="5" dirty="0">
                <a:latin typeface="Arial"/>
                <a:cs typeface="Arial"/>
              </a:rPr>
              <a:t>t</a:t>
            </a:r>
            <a:r>
              <a:rPr sz="1000" b="1" spc="20" dirty="0">
                <a:latin typeface="Arial"/>
                <a:cs typeface="Arial"/>
              </a:rPr>
              <a:t>s</a:t>
            </a:r>
            <a:endParaRPr sz="1000" dirty="0">
              <a:latin typeface="Arial"/>
              <a:cs typeface="Arial"/>
            </a:endParaRPr>
          </a:p>
        </p:txBody>
      </p:sp>
      <p:sp>
        <p:nvSpPr>
          <p:cNvPr id="8" name="object 10"/>
          <p:cNvSpPr/>
          <p:nvPr/>
        </p:nvSpPr>
        <p:spPr>
          <a:xfrm>
            <a:off x="4480595" y="4111046"/>
            <a:ext cx="3224549" cy="617522"/>
          </a:xfrm>
          <a:custGeom>
            <a:avLst/>
            <a:gdLst/>
            <a:ahLst/>
            <a:cxnLst/>
            <a:rect l="l" t="t" r="r" b="b"/>
            <a:pathLst>
              <a:path w="2292350" h="422275">
                <a:moveTo>
                  <a:pt x="0" y="10858"/>
                </a:moveTo>
                <a:lnTo>
                  <a:pt x="1251483" y="175793"/>
                </a:lnTo>
                <a:lnTo>
                  <a:pt x="1251483" y="351612"/>
                </a:lnTo>
                <a:lnTo>
                  <a:pt x="1257013" y="378993"/>
                </a:lnTo>
                <a:lnTo>
                  <a:pt x="1272095" y="401353"/>
                </a:lnTo>
                <a:lnTo>
                  <a:pt x="1294463" y="416429"/>
                </a:lnTo>
                <a:lnTo>
                  <a:pt x="1321854" y="421957"/>
                </a:lnTo>
                <a:lnTo>
                  <a:pt x="2221611" y="421957"/>
                </a:lnTo>
                <a:lnTo>
                  <a:pt x="2248972" y="416429"/>
                </a:lnTo>
                <a:lnTo>
                  <a:pt x="2271288" y="401353"/>
                </a:lnTo>
                <a:lnTo>
                  <a:pt x="2286320" y="378993"/>
                </a:lnTo>
                <a:lnTo>
                  <a:pt x="2291829" y="351612"/>
                </a:lnTo>
                <a:lnTo>
                  <a:pt x="2291829" y="70269"/>
                </a:lnTo>
                <a:lnTo>
                  <a:pt x="1251483" y="70269"/>
                </a:lnTo>
                <a:lnTo>
                  <a:pt x="0" y="10858"/>
                </a:lnTo>
                <a:close/>
              </a:path>
              <a:path w="2292350" h="422275">
                <a:moveTo>
                  <a:pt x="2221611" y="0"/>
                </a:moveTo>
                <a:lnTo>
                  <a:pt x="1321854" y="0"/>
                </a:lnTo>
                <a:lnTo>
                  <a:pt x="1294463" y="5511"/>
                </a:lnTo>
                <a:lnTo>
                  <a:pt x="1272095" y="20551"/>
                </a:lnTo>
                <a:lnTo>
                  <a:pt x="1257013" y="42883"/>
                </a:lnTo>
                <a:lnTo>
                  <a:pt x="1251483" y="70269"/>
                </a:lnTo>
                <a:lnTo>
                  <a:pt x="2291829" y="70269"/>
                </a:lnTo>
                <a:lnTo>
                  <a:pt x="2286320" y="42883"/>
                </a:lnTo>
                <a:lnTo>
                  <a:pt x="2271288" y="20551"/>
                </a:lnTo>
                <a:lnTo>
                  <a:pt x="2248972" y="5511"/>
                </a:lnTo>
                <a:lnTo>
                  <a:pt x="2221611" y="0"/>
                </a:lnTo>
                <a:close/>
              </a:path>
            </a:pathLst>
          </a:custGeom>
          <a:solidFill>
            <a:srgbClr val="FECE00"/>
          </a:solidFill>
        </p:spPr>
        <p:txBody>
          <a:bodyPr wrap="square" lIns="0" tIns="0" rIns="0" bIns="0" rtlCol="0"/>
          <a:lstStyle/>
          <a:p>
            <a:endParaRPr/>
          </a:p>
        </p:txBody>
      </p:sp>
      <p:sp>
        <p:nvSpPr>
          <p:cNvPr id="9" name="object 11"/>
          <p:cNvSpPr/>
          <p:nvPr/>
        </p:nvSpPr>
        <p:spPr>
          <a:xfrm>
            <a:off x="4480588" y="4111040"/>
            <a:ext cx="3224549" cy="617522"/>
          </a:xfrm>
          <a:custGeom>
            <a:avLst/>
            <a:gdLst/>
            <a:ahLst/>
            <a:cxnLst/>
            <a:rect l="l" t="t" r="r" b="b"/>
            <a:pathLst>
              <a:path w="2292350" h="422275">
                <a:moveTo>
                  <a:pt x="1251473" y="70275"/>
                </a:moveTo>
                <a:lnTo>
                  <a:pt x="1257004" y="42888"/>
                </a:lnTo>
                <a:lnTo>
                  <a:pt x="1272088" y="20554"/>
                </a:lnTo>
                <a:lnTo>
                  <a:pt x="1294459" y="5511"/>
                </a:lnTo>
                <a:lnTo>
                  <a:pt x="1321849" y="0"/>
                </a:lnTo>
                <a:lnTo>
                  <a:pt x="1424965" y="0"/>
                </a:lnTo>
                <a:lnTo>
                  <a:pt x="1685051" y="0"/>
                </a:lnTo>
                <a:lnTo>
                  <a:pt x="2221594" y="0"/>
                </a:lnTo>
                <a:lnTo>
                  <a:pt x="2248960" y="5511"/>
                </a:lnTo>
                <a:lnTo>
                  <a:pt x="2271278" y="20554"/>
                </a:lnTo>
                <a:lnTo>
                  <a:pt x="2286309" y="42888"/>
                </a:lnTo>
                <a:lnTo>
                  <a:pt x="2291817" y="70275"/>
                </a:lnTo>
                <a:lnTo>
                  <a:pt x="2291817" y="175796"/>
                </a:lnTo>
                <a:lnTo>
                  <a:pt x="2291817" y="351623"/>
                </a:lnTo>
                <a:lnTo>
                  <a:pt x="2286309" y="379000"/>
                </a:lnTo>
                <a:lnTo>
                  <a:pt x="2271278" y="401358"/>
                </a:lnTo>
                <a:lnTo>
                  <a:pt x="2248960" y="416432"/>
                </a:lnTo>
                <a:lnTo>
                  <a:pt x="2221594" y="421960"/>
                </a:lnTo>
                <a:lnTo>
                  <a:pt x="1685051" y="421960"/>
                </a:lnTo>
                <a:lnTo>
                  <a:pt x="1424965" y="421960"/>
                </a:lnTo>
                <a:lnTo>
                  <a:pt x="1321849" y="421960"/>
                </a:lnTo>
                <a:lnTo>
                  <a:pt x="1294459" y="416432"/>
                </a:lnTo>
                <a:lnTo>
                  <a:pt x="1272088" y="401358"/>
                </a:lnTo>
                <a:lnTo>
                  <a:pt x="1257004" y="379000"/>
                </a:lnTo>
                <a:lnTo>
                  <a:pt x="1251473" y="351623"/>
                </a:lnTo>
                <a:lnTo>
                  <a:pt x="1251473" y="175796"/>
                </a:lnTo>
                <a:lnTo>
                  <a:pt x="0" y="10870"/>
                </a:lnTo>
                <a:lnTo>
                  <a:pt x="1251473" y="70275"/>
                </a:lnTo>
                <a:close/>
              </a:path>
            </a:pathLst>
          </a:custGeom>
          <a:ln w="7655">
            <a:solidFill>
              <a:srgbClr val="A25311"/>
            </a:solidFill>
          </a:ln>
        </p:spPr>
        <p:txBody>
          <a:bodyPr wrap="square" lIns="0" tIns="0" rIns="0" bIns="0" rtlCol="0"/>
          <a:lstStyle/>
          <a:p>
            <a:endParaRPr/>
          </a:p>
        </p:txBody>
      </p:sp>
      <p:sp>
        <p:nvSpPr>
          <p:cNvPr id="10" name="object 12"/>
          <p:cNvSpPr txBox="1"/>
          <p:nvPr/>
        </p:nvSpPr>
        <p:spPr>
          <a:xfrm>
            <a:off x="6439085" y="4251235"/>
            <a:ext cx="1410069" cy="337144"/>
          </a:xfrm>
          <a:prstGeom prst="rect">
            <a:avLst/>
          </a:prstGeom>
        </p:spPr>
        <p:txBody>
          <a:bodyPr vert="horz" wrap="square" lIns="0" tIns="10795" rIns="0" bIns="0" rtlCol="0">
            <a:spAutoFit/>
          </a:bodyPr>
          <a:lstStyle/>
          <a:p>
            <a:pPr marL="45720" marR="5080" indent="-33655">
              <a:lnSpc>
                <a:spcPct val="105500"/>
              </a:lnSpc>
              <a:spcBef>
                <a:spcPts val="85"/>
              </a:spcBef>
            </a:pPr>
            <a:r>
              <a:rPr sz="1000" b="1" spc="15" dirty="0">
                <a:latin typeface="Arial"/>
                <a:cs typeface="Arial"/>
              </a:rPr>
              <a:t>SparkConf</a:t>
            </a:r>
            <a:r>
              <a:rPr sz="1000" b="1" spc="-30" dirty="0">
                <a:latin typeface="Arial"/>
                <a:cs typeface="Arial"/>
              </a:rPr>
              <a:t> </a:t>
            </a:r>
            <a:r>
              <a:rPr sz="1000" b="1" spc="15" dirty="0">
                <a:latin typeface="Arial"/>
                <a:cs typeface="Arial"/>
              </a:rPr>
              <a:t>and  </a:t>
            </a:r>
            <a:r>
              <a:rPr sz="1000" b="1" spc="15" dirty="0" err="1" smtClean="0">
                <a:latin typeface="Arial"/>
                <a:cs typeface="Arial"/>
              </a:rPr>
              <a:t>SparkContext</a:t>
            </a:r>
            <a:endParaRPr sz="1000" dirty="0">
              <a:latin typeface="Arial"/>
              <a:cs typeface="Arial"/>
            </a:endParaRPr>
          </a:p>
        </p:txBody>
      </p:sp>
      <p:sp>
        <p:nvSpPr>
          <p:cNvPr id="11" name="object 13"/>
          <p:cNvSpPr/>
          <p:nvPr/>
        </p:nvSpPr>
        <p:spPr>
          <a:xfrm>
            <a:off x="971599" y="4730759"/>
            <a:ext cx="1480827" cy="1565695"/>
          </a:xfrm>
          <a:custGeom>
            <a:avLst/>
            <a:gdLst/>
            <a:ahLst/>
            <a:cxnLst/>
            <a:rect l="l" t="t" r="r" b="b"/>
            <a:pathLst>
              <a:path w="909319" h="953135">
                <a:moveTo>
                  <a:pt x="853325" y="617308"/>
                </a:moveTo>
                <a:lnTo>
                  <a:pt x="55841" y="617308"/>
                </a:lnTo>
                <a:lnTo>
                  <a:pt x="34107" y="621700"/>
                </a:lnTo>
                <a:lnTo>
                  <a:pt x="16357" y="633674"/>
                </a:lnTo>
                <a:lnTo>
                  <a:pt x="4389" y="651432"/>
                </a:lnTo>
                <a:lnTo>
                  <a:pt x="0" y="673176"/>
                </a:lnTo>
                <a:lnTo>
                  <a:pt x="0" y="896683"/>
                </a:lnTo>
                <a:lnTo>
                  <a:pt x="4389" y="918434"/>
                </a:lnTo>
                <a:lnTo>
                  <a:pt x="16357" y="936196"/>
                </a:lnTo>
                <a:lnTo>
                  <a:pt x="34107" y="948172"/>
                </a:lnTo>
                <a:lnTo>
                  <a:pt x="55841" y="952563"/>
                </a:lnTo>
                <a:lnTo>
                  <a:pt x="853325" y="952563"/>
                </a:lnTo>
                <a:lnTo>
                  <a:pt x="875057" y="948172"/>
                </a:lnTo>
                <a:lnTo>
                  <a:pt x="892803" y="936196"/>
                </a:lnTo>
                <a:lnTo>
                  <a:pt x="904767" y="918434"/>
                </a:lnTo>
                <a:lnTo>
                  <a:pt x="909154" y="896683"/>
                </a:lnTo>
                <a:lnTo>
                  <a:pt x="909154" y="673176"/>
                </a:lnTo>
                <a:lnTo>
                  <a:pt x="904767" y="651432"/>
                </a:lnTo>
                <a:lnTo>
                  <a:pt x="892803" y="633674"/>
                </a:lnTo>
                <a:lnTo>
                  <a:pt x="875057" y="621700"/>
                </a:lnTo>
                <a:lnTo>
                  <a:pt x="853325" y="617308"/>
                </a:lnTo>
                <a:close/>
              </a:path>
              <a:path w="909319" h="953135">
                <a:moveTo>
                  <a:pt x="398119" y="0"/>
                </a:moveTo>
                <a:lnTo>
                  <a:pt x="151523" y="617308"/>
                </a:lnTo>
                <a:lnTo>
                  <a:pt x="378828" y="617308"/>
                </a:lnTo>
                <a:lnTo>
                  <a:pt x="398119" y="0"/>
                </a:lnTo>
                <a:close/>
              </a:path>
            </a:pathLst>
          </a:custGeom>
          <a:solidFill>
            <a:srgbClr val="FECE00"/>
          </a:solidFill>
        </p:spPr>
        <p:txBody>
          <a:bodyPr wrap="square" lIns="0" tIns="0" rIns="0" bIns="0" rtlCol="0"/>
          <a:lstStyle/>
          <a:p>
            <a:endParaRPr/>
          </a:p>
        </p:txBody>
      </p:sp>
      <p:sp>
        <p:nvSpPr>
          <p:cNvPr id="12" name="object 14"/>
          <p:cNvSpPr/>
          <p:nvPr/>
        </p:nvSpPr>
        <p:spPr>
          <a:xfrm>
            <a:off x="971600" y="4730755"/>
            <a:ext cx="1480827" cy="1565695"/>
          </a:xfrm>
          <a:custGeom>
            <a:avLst/>
            <a:gdLst/>
            <a:ahLst/>
            <a:cxnLst/>
            <a:rect l="l" t="t" r="r" b="b"/>
            <a:pathLst>
              <a:path w="909319" h="953135">
                <a:moveTo>
                  <a:pt x="909153" y="673176"/>
                </a:moveTo>
                <a:lnTo>
                  <a:pt x="904766" y="651432"/>
                </a:lnTo>
                <a:lnTo>
                  <a:pt x="892801" y="633673"/>
                </a:lnTo>
                <a:lnTo>
                  <a:pt x="875055" y="621699"/>
                </a:lnTo>
                <a:lnTo>
                  <a:pt x="853327" y="617308"/>
                </a:lnTo>
                <a:lnTo>
                  <a:pt x="378823" y="617308"/>
                </a:lnTo>
                <a:lnTo>
                  <a:pt x="398115" y="0"/>
                </a:lnTo>
                <a:lnTo>
                  <a:pt x="151523" y="617308"/>
                </a:lnTo>
                <a:lnTo>
                  <a:pt x="55842" y="617308"/>
                </a:lnTo>
                <a:lnTo>
                  <a:pt x="34104" y="621699"/>
                </a:lnTo>
                <a:lnTo>
                  <a:pt x="16354" y="633673"/>
                </a:lnTo>
                <a:lnTo>
                  <a:pt x="4387" y="651432"/>
                </a:lnTo>
                <a:lnTo>
                  <a:pt x="0" y="673176"/>
                </a:lnTo>
                <a:lnTo>
                  <a:pt x="0" y="756987"/>
                </a:lnTo>
                <a:lnTo>
                  <a:pt x="0" y="896681"/>
                </a:lnTo>
                <a:lnTo>
                  <a:pt x="4387" y="918434"/>
                </a:lnTo>
                <a:lnTo>
                  <a:pt x="16354" y="936197"/>
                </a:lnTo>
                <a:lnTo>
                  <a:pt x="34104" y="948173"/>
                </a:lnTo>
                <a:lnTo>
                  <a:pt x="55842" y="952565"/>
                </a:lnTo>
                <a:lnTo>
                  <a:pt x="151523" y="952565"/>
                </a:lnTo>
                <a:lnTo>
                  <a:pt x="378823" y="952565"/>
                </a:lnTo>
                <a:lnTo>
                  <a:pt x="853327" y="952565"/>
                </a:lnTo>
                <a:lnTo>
                  <a:pt x="875055" y="948173"/>
                </a:lnTo>
                <a:lnTo>
                  <a:pt x="892801" y="936197"/>
                </a:lnTo>
                <a:lnTo>
                  <a:pt x="904766" y="918434"/>
                </a:lnTo>
                <a:lnTo>
                  <a:pt x="909153" y="896681"/>
                </a:lnTo>
                <a:lnTo>
                  <a:pt x="909153" y="756987"/>
                </a:lnTo>
                <a:lnTo>
                  <a:pt x="909153" y="673176"/>
                </a:lnTo>
                <a:close/>
              </a:path>
            </a:pathLst>
          </a:custGeom>
          <a:ln w="7652">
            <a:solidFill>
              <a:srgbClr val="A25311"/>
            </a:solidFill>
          </a:ln>
        </p:spPr>
        <p:txBody>
          <a:bodyPr wrap="square" lIns="0" tIns="0" rIns="0" bIns="0" rtlCol="0"/>
          <a:lstStyle/>
          <a:p>
            <a:endParaRPr/>
          </a:p>
        </p:txBody>
      </p:sp>
      <p:sp>
        <p:nvSpPr>
          <p:cNvPr id="13" name="object 15"/>
          <p:cNvSpPr txBox="1"/>
          <p:nvPr/>
        </p:nvSpPr>
        <p:spPr>
          <a:xfrm>
            <a:off x="1052562" y="5882883"/>
            <a:ext cx="1220236" cy="323165"/>
          </a:xfrm>
          <a:prstGeom prst="rect">
            <a:avLst/>
          </a:prstGeom>
        </p:spPr>
        <p:txBody>
          <a:bodyPr vert="horz" wrap="square" lIns="0" tIns="15240" rIns="0" bIns="0" rtlCol="0">
            <a:spAutoFit/>
          </a:bodyPr>
          <a:lstStyle/>
          <a:p>
            <a:pPr algn="ctr">
              <a:lnSpc>
                <a:spcPct val="100000"/>
              </a:lnSpc>
              <a:spcBef>
                <a:spcPts val="120"/>
              </a:spcBef>
            </a:pPr>
            <a:r>
              <a:rPr sz="1000" b="1" spc="5" dirty="0">
                <a:latin typeface="Arial"/>
                <a:cs typeface="Arial"/>
              </a:rPr>
              <a:t>Transformations</a:t>
            </a:r>
            <a:endParaRPr sz="1000" dirty="0">
              <a:latin typeface="Arial"/>
              <a:cs typeface="Arial"/>
            </a:endParaRPr>
          </a:p>
          <a:p>
            <a:pPr algn="ctr">
              <a:lnSpc>
                <a:spcPct val="100000"/>
              </a:lnSpc>
              <a:spcBef>
                <a:spcPts val="30"/>
              </a:spcBef>
            </a:pPr>
            <a:r>
              <a:rPr sz="1000" b="1" spc="10" dirty="0">
                <a:latin typeface="Arial"/>
                <a:cs typeface="Arial"/>
              </a:rPr>
              <a:t>+</a:t>
            </a:r>
            <a:r>
              <a:rPr sz="1000" b="1" spc="-35" dirty="0">
                <a:latin typeface="Arial"/>
                <a:cs typeface="Arial"/>
              </a:rPr>
              <a:t> </a:t>
            </a:r>
            <a:r>
              <a:rPr sz="1000" b="1" spc="5" dirty="0">
                <a:latin typeface="Arial"/>
                <a:cs typeface="Arial"/>
              </a:rPr>
              <a:t>Actions</a:t>
            </a:r>
            <a:endParaRPr sz="1000" dirty="0">
              <a:latin typeface="Arial"/>
              <a:cs typeface="Arial"/>
            </a:endParaRPr>
          </a:p>
        </p:txBody>
      </p:sp>
    </p:spTree>
    <p:extLst>
      <p:ext uri="{BB962C8B-B14F-4D97-AF65-F5344CB8AC3E}">
        <p14:creationId xmlns:p14="http://schemas.microsoft.com/office/powerpoint/2010/main" val="273237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2"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10" dirty="0" err="1">
                <a:latin typeface="Arial"/>
                <a:cs typeface="Arial"/>
              </a:rPr>
              <a:t>Run</a:t>
            </a:r>
            <a:r>
              <a:rPr lang="fr-FR" spc="-10" dirty="0">
                <a:latin typeface="Arial"/>
                <a:cs typeface="Arial"/>
              </a:rPr>
              <a:t> </a:t>
            </a:r>
            <a:r>
              <a:rPr lang="fr-FR" spc="-5" dirty="0" err="1">
                <a:latin typeface="Arial"/>
                <a:cs typeface="Arial"/>
              </a:rPr>
              <a:t>standalone</a:t>
            </a:r>
            <a:r>
              <a:rPr lang="fr-FR" spc="-25" dirty="0">
                <a:latin typeface="Arial"/>
                <a:cs typeface="Arial"/>
              </a:rPr>
              <a:t> </a:t>
            </a:r>
            <a:r>
              <a:rPr lang="fr-FR" spc="-5" dirty="0" smtClean="0">
                <a:latin typeface="Arial"/>
                <a:cs typeface="Arial"/>
              </a:rPr>
              <a:t>applications</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fr-FR" sz="1800" spc="5" dirty="0" err="1">
                <a:latin typeface="Arial"/>
                <a:cs typeface="Arial"/>
              </a:rPr>
              <a:t>Define</a:t>
            </a:r>
            <a:r>
              <a:rPr lang="fr-FR" sz="1800" spc="5" dirty="0">
                <a:latin typeface="Arial"/>
                <a:cs typeface="Arial"/>
              </a:rPr>
              <a:t> the </a:t>
            </a:r>
            <a:r>
              <a:rPr lang="fr-FR" sz="1800" spc="5" dirty="0" err="1">
                <a:latin typeface="Arial"/>
                <a:cs typeface="Arial"/>
              </a:rPr>
              <a:t>dependencies</a:t>
            </a:r>
            <a:r>
              <a:rPr lang="fr-FR" sz="1800" spc="5" dirty="0">
                <a:latin typeface="Arial"/>
                <a:cs typeface="Arial"/>
              </a:rPr>
              <a:t> </a:t>
            </a:r>
            <a:r>
              <a:rPr lang="fr-FR" sz="1800" spc="5" dirty="0" err="1">
                <a:latin typeface="Arial"/>
                <a:cs typeface="Arial"/>
              </a:rPr>
              <a:t>using</a:t>
            </a:r>
            <a:r>
              <a:rPr lang="fr-FR" sz="1800" spc="5" dirty="0">
                <a:latin typeface="Arial"/>
                <a:cs typeface="Arial"/>
              </a:rPr>
              <a:t> </a:t>
            </a:r>
            <a:r>
              <a:rPr lang="fr-FR" sz="1800" spc="5" dirty="0" err="1">
                <a:latin typeface="Arial"/>
                <a:cs typeface="Arial"/>
              </a:rPr>
              <a:t>any</a:t>
            </a:r>
            <a:r>
              <a:rPr lang="fr-FR" sz="1800" spc="5" dirty="0">
                <a:latin typeface="Arial"/>
                <a:cs typeface="Arial"/>
              </a:rPr>
              <a:t> system </a:t>
            </a:r>
            <a:r>
              <a:rPr lang="fr-FR" sz="1800" spc="5" dirty="0" err="1">
                <a:latin typeface="Arial"/>
                <a:cs typeface="Arial"/>
              </a:rPr>
              <a:t>build</a:t>
            </a:r>
            <a:r>
              <a:rPr lang="fr-FR" sz="1800" spc="-200" dirty="0">
                <a:latin typeface="Arial"/>
                <a:cs typeface="Arial"/>
              </a:rPr>
              <a:t> </a:t>
            </a:r>
            <a:r>
              <a:rPr lang="fr-FR" sz="1800" spc="5" dirty="0" err="1" smtClean="0">
                <a:latin typeface="Arial"/>
                <a:cs typeface="Arial"/>
              </a:rPr>
              <a:t>mechanism</a:t>
            </a:r>
            <a:r>
              <a:rPr lang="fr-FR" sz="1800" spc="5" dirty="0" smtClean="0">
                <a:latin typeface="Arial"/>
                <a:cs typeface="Arial"/>
              </a:rPr>
              <a:t> (</a:t>
            </a:r>
            <a:r>
              <a:rPr lang="fr-FR" sz="1800" spc="5" dirty="0" err="1" smtClean="0">
                <a:latin typeface="Arial"/>
                <a:cs typeface="Arial"/>
              </a:rPr>
              <a:t>Ant</a:t>
            </a:r>
            <a:r>
              <a:rPr lang="fr-FR" sz="1800" spc="5" dirty="0">
                <a:latin typeface="Arial"/>
                <a:cs typeface="Arial"/>
              </a:rPr>
              <a:t>, </a:t>
            </a:r>
            <a:r>
              <a:rPr lang="fr-FR" sz="1800" spc="10" dirty="0">
                <a:latin typeface="Arial"/>
                <a:cs typeface="Arial"/>
              </a:rPr>
              <a:t>SBT, </a:t>
            </a:r>
            <a:r>
              <a:rPr lang="fr-FR" sz="1800" spc="5" dirty="0" err="1">
                <a:latin typeface="Arial"/>
                <a:cs typeface="Arial"/>
              </a:rPr>
              <a:t>Maven</a:t>
            </a:r>
            <a:r>
              <a:rPr lang="fr-FR" sz="1800" spc="5" dirty="0">
                <a:latin typeface="Arial"/>
                <a:cs typeface="Arial"/>
              </a:rPr>
              <a:t>,</a:t>
            </a:r>
            <a:r>
              <a:rPr lang="fr-FR" sz="1800" spc="-50" dirty="0">
                <a:latin typeface="Arial"/>
                <a:cs typeface="Arial"/>
              </a:rPr>
              <a:t> </a:t>
            </a:r>
            <a:r>
              <a:rPr lang="fr-FR" sz="1800" spc="5" dirty="0" err="1">
                <a:latin typeface="Arial"/>
                <a:cs typeface="Arial"/>
              </a:rPr>
              <a:t>Gradle</a:t>
            </a:r>
            <a:r>
              <a:rPr lang="fr-FR" sz="1800" spc="5" dirty="0">
                <a:latin typeface="Arial"/>
                <a:cs typeface="Arial"/>
              </a:rPr>
              <a:t>)</a:t>
            </a:r>
            <a:endParaRPr lang="fr-FR" sz="1800" dirty="0">
              <a:latin typeface="Arial"/>
              <a:cs typeface="Arial"/>
            </a:endParaRPr>
          </a:p>
          <a:p>
            <a:pPr marL="163195" indent="-139700">
              <a:spcBef>
                <a:spcPts val="484"/>
              </a:spcBef>
              <a:tabLst>
                <a:tab pos="163830" algn="l"/>
              </a:tabLst>
            </a:pPr>
            <a:r>
              <a:rPr lang="fr-FR" sz="1800" spc="5" dirty="0" err="1">
                <a:latin typeface="Arial"/>
                <a:cs typeface="Arial"/>
              </a:rPr>
              <a:t>Example</a:t>
            </a:r>
            <a:r>
              <a:rPr lang="fr-FR" sz="1800" spc="5" dirty="0">
                <a:latin typeface="Arial"/>
                <a:cs typeface="Arial"/>
              </a:rPr>
              <a:t>:</a:t>
            </a:r>
            <a:endParaRPr lang="fr-FR" sz="1800" dirty="0">
              <a:latin typeface="Arial"/>
              <a:cs typeface="Arial"/>
            </a:endParaRPr>
          </a:p>
          <a:p>
            <a:pPr marL="438784" lvl="1" indent="-103505">
              <a:lnSpc>
                <a:spcPct val="100000"/>
              </a:lnSpc>
              <a:spcBef>
                <a:spcPts val="20"/>
              </a:spcBef>
              <a:buClr>
                <a:srgbClr val="959595"/>
              </a:buClr>
              <a:buChar char="•"/>
              <a:tabLst>
                <a:tab pos="439420" algn="l"/>
              </a:tabLst>
            </a:pPr>
            <a:r>
              <a:rPr lang="fr-FR" sz="1800" spc="10" dirty="0">
                <a:solidFill>
                  <a:srgbClr val="4B4B4B"/>
                </a:solidFill>
                <a:latin typeface="Arial"/>
                <a:cs typeface="Arial"/>
              </a:rPr>
              <a:t>Scala </a:t>
            </a:r>
            <a:r>
              <a:rPr lang="fr-FR" sz="1800" spc="1750" dirty="0">
                <a:solidFill>
                  <a:srgbClr val="4B4B4B"/>
                </a:solidFill>
                <a:latin typeface="Wingdings"/>
                <a:cs typeface="Wingdings"/>
              </a:rPr>
              <a:t>€</a:t>
            </a:r>
            <a:r>
              <a:rPr lang="fr-FR" sz="1800" spc="20" dirty="0">
                <a:solidFill>
                  <a:srgbClr val="4B4B4B"/>
                </a:solidFill>
                <a:latin typeface="Times New Roman"/>
                <a:cs typeface="Times New Roman"/>
              </a:rPr>
              <a:t> </a:t>
            </a:r>
            <a:r>
              <a:rPr lang="fr-FR" sz="1800" spc="5" dirty="0" err="1">
                <a:solidFill>
                  <a:srgbClr val="4B4B4B"/>
                </a:solidFill>
                <a:latin typeface="Arial"/>
                <a:cs typeface="Arial"/>
              </a:rPr>
              <a:t>simple.sbt</a:t>
            </a:r>
            <a:endParaRPr lang="fr-FR" sz="1800" dirty="0">
              <a:latin typeface="Arial"/>
              <a:cs typeface="Arial"/>
            </a:endParaRPr>
          </a:p>
          <a:p>
            <a:pPr marL="438784" lvl="1" indent="-103505">
              <a:lnSpc>
                <a:spcPct val="100000"/>
              </a:lnSpc>
              <a:spcBef>
                <a:spcPts val="30"/>
              </a:spcBef>
              <a:buClr>
                <a:srgbClr val="959595"/>
              </a:buClr>
              <a:buChar char="•"/>
              <a:tabLst>
                <a:tab pos="439420" algn="l"/>
              </a:tabLst>
            </a:pPr>
            <a:r>
              <a:rPr lang="fr-FR" sz="1800" spc="10" dirty="0">
                <a:solidFill>
                  <a:srgbClr val="4B4B4B"/>
                </a:solidFill>
                <a:latin typeface="Arial"/>
                <a:cs typeface="Arial"/>
              </a:rPr>
              <a:t>Java </a:t>
            </a:r>
            <a:r>
              <a:rPr lang="fr-FR" sz="1800" spc="1750" dirty="0">
                <a:solidFill>
                  <a:srgbClr val="4B4B4B"/>
                </a:solidFill>
                <a:latin typeface="Wingdings"/>
                <a:cs typeface="Wingdings"/>
              </a:rPr>
              <a:t>€</a:t>
            </a:r>
            <a:r>
              <a:rPr lang="fr-FR" sz="1800" spc="30" dirty="0">
                <a:solidFill>
                  <a:srgbClr val="4B4B4B"/>
                </a:solidFill>
                <a:latin typeface="Times New Roman"/>
                <a:cs typeface="Times New Roman"/>
              </a:rPr>
              <a:t> </a:t>
            </a:r>
            <a:r>
              <a:rPr lang="fr-FR" sz="1800" spc="5" dirty="0">
                <a:solidFill>
                  <a:srgbClr val="4B4B4B"/>
                </a:solidFill>
                <a:latin typeface="Arial"/>
                <a:cs typeface="Arial"/>
              </a:rPr>
              <a:t>pom.xml</a:t>
            </a:r>
            <a:endParaRPr lang="fr-FR" sz="1800" dirty="0">
              <a:latin typeface="Arial"/>
              <a:cs typeface="Arial"/>
            </a:endParaRPr>
          </a:p>
          <a:p>
            <a:pPr marL="438784" lvl="1" indent="-103505">
              <a:lnSpc>
                <a:spcPct val="100000"/>
              </a:lnSpc>
              <a:spcBef>
                <a:spcPts val="15"/>
              </a:spcBef>
              <a:buClr>
                <a:srgbClr val="959595"/>
              </a:buClr>
              <a:buChar char="•"/>
              <a:tabLst>
                <a:tab pos="439420" algn="l"/>
              </a:tabLst>
            </a:pPr>
            <a:r>
              <a:rPr lang="fr-FR" sz="1800" dirty="0">
                <a:solidFill>
                  <a:srgbClr val="4B4B4B"/>
                </a:solidFill>
                <a:latin typeface="Arial"/>
                <a:cs typeface="Arial"/>
              </a:rPr>
              <a:t>Python </a:t>
            </a:r>
            <a:r>
              <a:rPr lang="fr-FR" sz="1800" spc="1540" dirty="0">
                <a:solidFill>
                  <a:srgbClr val="4B4B4B"/>
                </a:solidFill>
                <a:latin typeface="Wingdings"/>
                <a:cs typeface="Wingdings"/>
              </a:rPr>
              <a:t>€</a:t>
            </a:r>
            <a:r>
              <a:rPr lang="fr-FR" sz="1800" spc="-110" dirty="0">
                <a:solidFill>
                  <a:srgbClr val="4B4B4B"/>
                </a:solidFill>
                <a:latin typeface="Times New Roman"/>
                <a:cs typeface="Times New Roman"/>
              </a:rPr>
              <a:t> </a:t>
            </a:r>
            <a:r>
              <a:rPr lang="fr-FR" sz="1800" dirty="0">
                <a:solidFill>
                  <a:srgbClr val="4B4B4B"/>
                </a:solidFill>
                <a:latin typeface="Arial"/>
                <a:cs typeface="Arial"/>
              </a:rPr>
              <a:t>--</a:t>
            </a:r>
            <a:r>
              <a:rPr lang="fr-FR" sz="1800" dirty="0" err="1">
                <a:solidFill>
                  <a:srgbClr val="4B4B4B"/>
                </a:solidFill>
                <a:latin typeface="Arial"/>
                <a:cs typeface="Arial"/>
              </a:rPr>
              <a:t>py</a:t>
            </a:r>
            <a:r>
              <a:rPr lang="fr-FR" sz="1800" dirty="0">
                <a:solidFill>
                  <a:srgbClr val="4B4B4B"/>
                </a:solidFill>
                <a:latin typeface="Arial"/>
                <a:cs typeface="Arial"/>
              </a:rPr>
              <a:t>-files argument (not </a:t>
            </a:r>
            <a:r>
              <a:rPr lang="fr-FR" sz="1800" dirty="0" err="1">
                <a:solidFill>
                  <a:srgbClr val="4B4B4B"/>
                </a:solidFill>
                <a:latin typeface="Arial"/>
                <a:cs typeface="Arial"/>
              </a:rPr>
              <a:t>needed</a:t>
            </a:r>
            <a:r>
              <a:rPr lang="fr-FR" sz="1800" dirty="0">
                <a:solidFill>
                  <a:srgbClr val="4B4B4B"/>
                </a:solidFill>
                <a:latin typeface="Arial"/>
                <a:cs typeface="Arial"/>
              </a:rPr>
              <a:t> for SimpleApp.py)</a:t>
            </a:r>
            <a:endParaRPr lang="fr-FR" sz="1800" dirty="0">
              <a:latin typeface="Arial"/>
              <a:cs typeface="Arial"/>
            </a:endParaRPr>
          </a:p>
          <a:p>
            <a:pPr marL="163195" indent="-139700">
              <a:spcBef>
                <a:spcPts val="470"/>
              </a:spcBef>
              <a:tabLst>
                <a:tab pos="163830" algn="l"/>
              </a:tabLst>
            </a:pPr>
            <a:r>
              <a:rPr lang="fr-FR" sz="1800" spc="5" dirty="0" err="1">
                <a:latin typeface="Arial"/>
                <a:cs typeface="Arial"/>
              </a:rPr>
              <a:t>Create</a:t>
            </a:r>
            <a:r>
              <a:rPr lang="fr-FR" sz="1800" spc="5" dirty="0">
                <a:latin typeface="Arial"/>
                <a:cs typeface="Arial"/>
              </a:rPr>
              <a:t> the </a:t>
            </a:r>
            <a:r>
              <a:rPr lang="fr-FR" sz="1800" spc="5" dirty="0" err="1">
                <a:latin typeface="Arial"/>
                <a:cs typeface="Arial"/>
              </a:rPr>
              <a:t>typical</a:t>
            </a:r>
            <a:r>
              <a:rPr lang="fr-FR" sz="1800" spc="5" dirty="0">
                <a:latin typeface="Arial"/>
                <a:cs typeface="Arial"/>
              </a:rPr>
              <a:t> directory </a:t>
            </a:r>
            <a:r>
              <a:rPr lang="fr-FR" sz="1800" dirty="0">
                <a:latin typeface="Arial"/>
                <a:cs typeface="Arial"/>
              </a:rPr>
              <a:t>structure </a:t>
            </a:r>
            <a:r>
              <a:rPr lang="fr-FR" sz="1800" dirty="0" err="1">
                <a:latin typeface="Arial"/>
                <a:cs typeface="Arial"/>
              </a:rPr>
              <a:t>with</a:t>
            </a:r>
            <a:r>
              <a:rPr lang="fr-FR" sz="1800" dirty="0">
                <a:latin typeface="Arial"/>
                <a:cs typeface="Arial"/>
              </a:rPr>
              <a:t> </a:t>
            </a:r>
            <a:r>
              <a:rPr lang="fr-FR" sz="1800" spc="5" dirty="0">
                <a:latin typeface="Arial"/>
                <a:cs typeface="Arial"/>
              </a:rPr>
              <a:t>the</a:t>
            </a:r>
            <a:r>
              <a:rPr lang="fr-FR" sz="1800" spc="-105" dirty="0">
                <a:latin typeface="Arial"/>
                <a:cs typeface="Arial"/>
              </a:rPr>
              <a:t> </a:t>
            </a:r>
            <a:r>
              <a:rPr lang="fr-FR" sz="1800" spc="5" dirty="0" smtClean="0">
                <a:latin typeface="Arial"/>
                <a:cs typeface="Arial"/>
              </a:rPr>
              <a:t>files</a:t>
            </a:r>
          </a:p>
          <a:p>
            <a:pPr marL="163195" indent="-139700">
              <a:spcBef>
                <a:spcPts val="470"/>
              </a:spcBef>
              <a:tabLst>
                <a:tab pos="163830" algn="l"/>
              </a:tabLst>
            </a:pPr>
            <a:endParaRPr lang="fr-FR" sz="1800" spc="5" dirty="0">
              <a:latin typeface="Arial"/>
              <a:cs typeface="Arial"/>
            </a:endParaRPr>
          </a:p>
          <a:p>
            <a:pPr marL="163195" indent="-139700">
              <a:spcBef>
                <a:spcPts val="470"/>
              </a:spcBef>
              <a:tabLst>
                <a:tab pos="163830" algn="l"/>
              </a:tabLst>
            </a:pPr>
            <a:endParaRPr lang="fr-FR" sz="1800" spc="5" dirty="0" smtClean="0">
              <a:latin typeface="Arial"/>
              <a:cs typeface="Arial"/>
            </a:endParaRPr>
          </a:p>
          <a:p>
            <a:pPr marL="163195" indent="-139700">
              <a:spcBef>
                <a:spcPts val="470"/>
              </a:spcBef>
              <a:tabLst>
                <a:tab pos="163830" algn="l"/>
              </a:tabLst>
            </a:pPr>
            <a:endParaRPr lang="fr-FR" sz="1800" spc="5" dirty="0">
              <a:latin typeface="Arial"/>
              <a:cs typeface="Arial"/>
            </a:endParaRPr>
          </a:p>
          <a:p>
            <a:pPr marL="163195" indent="-139700">
              <a:spcBef>
                <a:spcPts val="470"/>
              </a:spcBef>
              <a:tabLst>
                <a:tab pos="163830" algn="l"/>
              </a:tabLst>
            </a:pPr>
            <a:endParaRPr lang="fr-FR" sz="1800" spc="5" dirty="0" smtClean="0">
              <a:latin typeface="Arial"/>
              <a:cs typeface="Arial"/>
            </a:endParaRPr>
          </a:p>
          <a:p>
            <a:pPr marL="163195" indent="-139700">
              <a:spcBef>
                <a:spcPts val="470"/>
              </a:spcBef>
              <a:tabLst>
                <a:tab pos="163830" algn="l"/>
              </a:tabLst>
            </a:pPr>
            <a:endParaRPr lang="fr-FR" sz="1800" spc="5" dirty="0">
              <a:latin typeface="Arial"/>
              <a:cs typeface="Arial"/>
            </a:endParaRPr>
          </a:p>
          <a:p>
            <a:pPr marL="355600" indent="-169863">
              <a:spcBef>
                <a:spcPts val="285"/>
              </a:spcBef>
              <a:tabLst>
                <a:tab pos="355600" algn="l"/>
              </a:tabLst>
            </a:pPr>
            <a:r>
              <a:rPr lang="en-US" sz="1800" spc="5" dirty="0">
                <a:latin typeface="Arial"/>
                <a:cs typeface="Arial"/>
              </a:rPr>
              <a:t>Create </a:t>
            </a:r>
            <a:r>
              <a:rPr lang="en-US" sz="1800" spc="10" dirty="0">
                <a:latin typeface="Arial"/>
                <a:cs typeface="Arial"/>
              </a:rPr>
              <a:t>a JAR </a:t>
            </a:r>
            <a:r>
              <a:rPr lang="en-US" sz="1800" spc="5" dirty="0">
                <a:latin typeface="Arial"/>
                <a:cs typeface="Arial"/>
              </a:rPr>
              <a:t>package containing the </a:t>
            </a:r>
            <a:r>
              <a:rPr lang="en-US" sz="1800" dirty="0">
                <a:latin typeface="Arial"/>
                <a:cs typeface="Arial"/>
              </a:rPr>
              <a:t>application's</a:t>
            </a:r>
            <a:r>
              <a:rPr lang="en-US" sz="1800" spc="-220" dirty="0">
                <a:latin typeface="Arial"/>
                <a:cs typeface="Arial"/>
              </a:rPr>
              <a:t> </a:t>
            </a:r>
            <a:r>
              <a:rPr lang="en-US" sz="1800" spc="10" dirty="0">
                <a:latin typeface="Arial"/>
                <a:cs typeface="Arial"/>
              </a:rPr>
              <a:t>code.</a:t>
            </a:r>
            <a:endParaRPr lang="en-US" sz="1800" dirty="0">
              <a:latin typeface="Arial"/>
              <a:cs typeface="Arial"/>
            </a:endParaRPr>
          </a:p>
          <a:p>
            <a:pPr marL="355600" indent="-169863">
              <a:spcBef>
                <a:spcPts val="470"/>
              </a:spcBef>
              <a:tabLst>
                <a:tab pos="355600" algn="l"/>
              </a:tabLst>
            </a:pPr>
            <a:r>
              <a:rPr lang="en-US" sz="1800" spc="10" dirty="0">
                <a:latin typeface="Arial"/>
                <a:cs typeface="Arial"/>
              </a:rPr>
              <a:t>Use </a:t>
            </a:r>
            <a:r>
              <a:rPr lang="en-US" sz="1800" spc="5" dirty="0">
                <a:latin typeface="Arial"/>
                <a:cs typeface="Arial"/>
              </a:rPr>
              <a:t>spark-submit </a:t>
            </a:r>
            <a:r>
              <a:rPr lang="en-US" sz="1800" dirty="0">
                <a:latin typeface="Arial"/>
                <a:cs typeface="Arial"/>
              </a:rPr>
              <a:t>to </a:t>
            </a:r>
            <a:r>
              <a:rPr lang="en-US" sz="1800" spc="5" dirty="0">
                <a:latin typeface="Arial"/>
                <a:cs typeface="Arial"/>
              </a:rPr>
              <a:t>run the</a:t>
            </a:r>
            <a:r>
              <a:rPr lang="en-US" sz="1800" spc="-85" dirty="0">
                <a:latin typeface="Arial"/>
                <a:cs typeface="Arial"/>
              </a:rPr>
              <a:t> </a:t>
            </a:r>
            <a:r>
              <a:rPr lang="en-US" sz="1800" spc="5" dirty="0">
                <a:latin typeface="Arial"/>
                <a:cs typeface="Arial"/>
              </a:rPr>
              <a:t>program</a:t>
            </a:r>
            <a:endParaRPr lang="en-US" sz="1800" dirty="0">
              <a:latin typeface="Arial"/>
              <a:cs typeface="Arial"/>
            </a:endParaRPr>
          </a:p>
          <a:p>
            <a:pPr marL="163195" indent="-139700">
              <a:spcBef>
                <a:spcPts val="470"/>
              </a:spcBef>
              <a:tabLst>
                <a:tab pos="163830" algn="l"/>
              </a:tabLst>
            </a:pPr>
            <a:endParaRPr lang="fr-FR" sz="1800" dirty="0">
              <a:latin typeface="Arial"/>
              <a:cs typeface="Arial"/>
            </a:endParaRPr>
          </a:p>
          <a:p>
            <a:endParaRPr lang="fr-FR" sz="1800" dirty="0"/>
          </a:p>
        </p:txBody>
      </p:sp>
      <p:sp>
        <p:nvSpPr>
          <p:cNvPr id="4" name="object 9"/>
          <p:cNvSpPr txBox="1"/>
          <p:nvPr/>
        </p:nvSpPr>
        <p:spPr>
          <a:xfrm>
            <a:off x="683568" y="3717032"/>
            <a:ext cx="3176767" cy="978473"/>
          </a:xfrm>
          <a:prstGeom prst="rect">
            <a:avLst/>
          </a:prstGeom>
          <a:solidFill>
            <a:srgbClr val="FFF5CC"/>
          </a:solidFill>
        </p:spPr>
        <p:txBody>
          <a:bodyPr vert="horz" wrap="square" lIns="0" tIns="16510" rIns="0" bIns="0" rtlCol="0">
            <a:spAutoFit/>
          </a:bodyPr>
          <a:lstStyle/>
          <a:p>
            <a:pPr marR="1420495" algn="ctr">
              <a:lnSpc>
                <a:spcPct val="100000"/>
              </a:lnSpc>
              <a:spcBef>
                <a:spcPts val="130"/>
              </a:spcBef>
            </a:pPr>
            <a:r>
              <a:rPr sz="1000" spc="20" dirty="0">
                <a:latin typeface="Courier New"/>
                <a:cs typeface="Courier New"/>
              </a:rPr>
              <a:t>Scala using </a:t>
            </a:r>
            <a:r>
              <a:rPr sz="1000" spc="15" dirty="0">
                <a:latin typeface="Courier New"/>
                <a:cs typeface="Courier New"/>
              </a:rPr>
              <a:t>SBT</a:t>
            </a:r>
            <a:r>
              <a:rPr sz="1000" spc="-10" dirty="0">
                <a:latin typeface="Courier New"/>
                <a:cs typeface="Courier New"/>
              </a:rPr>
              <a:t> </a:t>
            </a:r>
            <a:r>
              <a:rPr sz="1000" spc="20" dirty="0">
                <a:latin typeface="Courier New"/>
                <a:cs typeface="Courier New"/>
              </a:rPr>
              <a:t>:</a:t>
            </a:r>
            <a:endParaRPr sz="1000" dirty="0">
              <a:latin typeface="Courier New"/>
              <a:cs typeface="Courier New"/>
            </a:endParaRPr>
          </a:p>
          <a:p>
            <a:pPr marL="464184">
              <a:lnSpc>
                <a:spcPct val="100000"/>
              </a:lnSpc>
              <a:spcBef>
                <a:spcPts val="55"/>
              </a:spcBef>
            </a:pPr>
            <a:r>
              <a:rPr sz="1000" spc="20" dirty="0">
                <a:latin typeface="Courier New"/>
                <a:cs typeface="Courier New"/>
              </a:rPr>
              <a:t>./simple.sbt</a:t>
            </a:r>
            <a:endParaRPr sz="1000" dirty="0">
              <a:latin typeface="Courier New"/>
              <a:cs typeface="Courier New"/>
            </a:endParaRPr>
          </a:p>
          <a:p>
            <a:pPr marL="464184">
              <a:lnSpc>
                <a:spcPct val="100000"/>
              </a:lnSpc>
              <a:spcBef>
                <a:spcPts val="50"/>
              </a:spcBef>
            </a:pPr>
            <a:r>
              <a:rPr sz="1000" spc="20" dirty="0">
                <a:latin typeface="Courier New"/>
                <a:cs typeface="Courier New"/>
              </a:rPr>
              <a:t>./src</a:t>
            </a:r>
            <a:endParaRPr sz="1000" dirty="0">
              <a:latin typeface="Courier New"/>
              <a:cs typeface="Courier New"/>
            </a:endParaRPr>
          </a:p>
          <a:p>
            <a:pPr marL="464184">
              <a:lnSpc>
                <a:spcPct val="100000"/>
              </a:lnSpc>
              <a:spcBef>
                <a:spcPts val="5"/>
              </a:spcBef>
            </a:pPr>
            <a:r>
              <a:rPr sz="1000" spc="-10" dirty="0">
                <a:latin typeface="Courier New"/>
                <a:cs typeface="Courier New"/>
              </a:rPr>
              <a:t>./src/main</a:t>
            </a:r>
            <a:endParaRPr sz="1000" dirty="0">
              <a:latin typeface="Courier New"/>
              <a:cs typeface="Courier New"/>
            </a:endParaRPr>
          </a:p>
          <a:p>
            <a:pPr marL="464184">
              <a:lnSpc>
                <a:spcPct val="100000"/>
              </a:lnSpc>
              <a:spcBef>
                <a:spcPts val="45"/>
              </a:spcBef>
            </a:pPr>
            <a:r>
              <a:rPr sz="1000" spc="20" dirty="0">
                <a:latin typeface="Courier New"/>
                <a:cs typeface="Courier New"/>
              </a:rPr>
              <a:t>./src/main/scala</a:t>
            </a:r>
            <a:endParaRPr sz="1000" dirty="0">
              <a:latin typeface="Courier New"/>
              <a:cs typeface="Courier New"/>
            </a:endParaRPr>
          </a:p>
          <a:p>
            <a:pPr marL="464184">
              <a:lnSpc>
                <a:spcPct val="100000"/>
              </a:lnSpc>
              <a:spcBef>
                <a:spcPts val="50"/>
              </a:spcBef>
            </a:pPr>
            <a:r>
              <a:rPr sz="1000" spc="20" dirty="0">
                <a:latin typeface="Courier New"/>
                <a:cs typeface="Courier New"/>
              </a:rPr>
              <a:t>./src/main/scala/SimpleApp.scala</a:t>
            </a:r>
            <a:endParaRPr sz="1000" dirty="0">
              <a:latin typeface="Courier New"/>
              <a:cs typeface="Courier New"/>
            </a:endParaRPr>
          </a:p>
        </p:txBody>
      </p:sp>
      <p:sp>
        <p:nvSpPr>
          <p:cNvPr id="5" name="object 10"/>
          <p:cNvSpPr txBox="1"/>
          <p:nvPr/>
        </p:nvSpPr>
        <p:spPr>
          <a:xfrm>
            <a:off x="3867454" y="3717032"/>
            <a:ext cx="3368842" cy="978473"/>
          </a:xfrm>
          <a:prstGeom prst="rect">
            <a:avLst/>
          </a:prstGeom>
          <a:solidFill>
            <a:srgbClr val="FFF5CC"/>
          </a:solidFill>
        </p:spPr>
        <p:txBody>
          <a:bodyPr vert="horz" wrap="square" lIns="0" tIns="16510" rIns="0" bIns="0" rtlCol="0">
            <a:spAutoFit/>
          </a:bodyPr>
          <a:lstStyle/>
          <a:p>
            <a:pPr marR="1288415" algn="ctr">
              <a:lnSpc>
                <a:spcPct val="100000"/>
              </a:lnSpc>
              <a:spcBef>
                <a:spcPts val="130"/>
              </a:spcBef>
            </a:pPr>
            <a:r>
              <a:rPr sz="1000" spc="20" dirty="0">
                <a:latin typeface="Courier New"/>
                <a:cs typeface="Courier New"/>
              </a:rPr>
              <a:t>Java using</a:t>
            </a:r>
            <a:r>
              <a:rPr sz="1000" spc="-20" dirty="0">
                <a:latin typeface="Courier New"/>
                <a:cs typeface="Courier New"/>
              </a:rPr>
              <a:t> </a:t>
            </a:r>
            <a:r>
              <a:rPr sz="1000" spc="20" dirty="0">
                <a:latin typeface="Courier New"/>
                <a:cs typeface="Courier New"/>
              </a:rPr>
              <a:t>Maven:</a:t>
            </a:r>
            <a:endParaRPr sz="1000" dirty="0">
              <a:latin typeface="Courier New"/>
              <a:cs typeface="Courier New"/>
            </a:endParaRPr>
          </a:p>
          <a:p>
            <a:pPr marL="464820">
              <a:lnSpc>
                <a:spcPct val="100000"/>
              </a:lnSpc>
              <a:spcBef>
                <a:spcPts val="55"/>
              </a:spcBef>
            </a:pPr>
            <a:r>
              <a:rPr sz="1000" spc="20" dirty="0">
                <a:latin typeface="Courier New"/>
                <a:cs typeface="Courier New"/>
              </a:rPr>
              <a:t>./pom.xml</a:t>
            </a:r>
            <a:endParaRPr sz="1000" dirty="0">
              <a:latin typeface="Courier New"/>
              <a:cs typeface="Courier New"/>
            </a:endParaRPr>
          </a:p>
          <a:p>
            <a:pPr marL="464820">
              <a:lnSpc>
                <a:spcPct val="100000"/>
              </a:lnSpc>
              <a:spcBef>
                <a:spcPts val="50"/>
              </a:spcBef>
            </a:pPr>
            <a:r>
              <a:rPr sz="1000" spc="20" dirty="0">
                <a:latin typeface="Courier New"/>
                <a:cs typeface="Courier New"/>
              </a:rPr>
              <a:t>./src</a:t>
            </a:r>
            <a:endParaRPr sz="1000" dirty="0">
              <a:latin typeface="Courier New"/>
              <a:cs typeface="Courier New"/>
            </a:endParaRPr>
          </a:p>
          <a:p>
            <a:pPr marL="464820">
              <a:lnSpc>
                <a:spcPct val="100000"/>
              </a:lnSpc>
              <a:spcBef>
                <a:spcPts val="5"/>
              </a:spcBef>
            </a:pPr>
            <a:r>
              <a:rPr sz="1000" spc="-10" dirty="0">
                <a:latin typeface="Courier New"/>
                <a:cs typeface="Courier New"/>
              </a:rPr>
              <a:t>./src/main</a:t>
            </a:r>
            <a:endParaRPr sz="1000" dirty="0">
              <a:latin typeface="Courier New"/>
              <a:cs typeface="Courier New"/>
            </a:endParaRPr>
          </a:p>
          <a:p>
            <a:pPr marL="464820">
              <a:lnSpc>
                <a:spcPct val="100000"/>
              </a:lnSpc>
              <a:spcBef>
                <a:spcPts val="45"/>
              </a:spcBef>
            </a:pPr>
            <a:r>
              <a:rPr sz="1000" spc="20" dirty="0">
                <a:latin typeface="Courier New"/>
                <a:cs typeface="Courier New"/>
              </a:rPr>
              <a:t>./src/main/java</a:t>
            </a:r>
            <a:endParaRPr sz="1000" dirty="0">
              <a:latin typeface="Courier New"/>
              <a:cs typeface="Courier New"/>
            </a:endParaRPr>
          </a:p>
          <a:p>
            <a:pPr marL="464820">
              <a:lnSpc>
                <a:spcPct val="100000"/>
              </a:lnSpc>
              <a:spcBef>
                <a:spcPts val="50"/>
              </a:spcBef>
            </a:pPr>
            <a:r>
              <a:rPr sz="1000" spc="20" dirty="0">
                <a:latin typeface="Courier New"/>
                <a:cs typeface="Courier New"/>
              </a:rPr>
              <a:t>./src/main/java/SimpleApp.java</a:t>
            </a:r>
            <a:endParaRPr sz="1000" dirty="0">
              <a:latin typeface="Courier New"/>
              <a:cs typeface="Courier New"/>
            </a:endParaRPr>
          </a:p>
        </p:txBody>
      </p:sp>
    </p:spTree>
    <p:extLst>
      <p:ext uri="{BB962C8B-B14F-4D97-AF65-F5344CB8AC3E}">
        <p14:creationId xmlns:p14="http://schemas.microsoft.com/office/powerpoint/2010/main" val="23291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100"/>
              </a:spcBef>
            </a:pPr>
            <a:r>
              <a:rPr lang="fr-FR" spc="-5" dirty="0" err="1">
                <a:latin typeface="Arial"/>
                <a:cs typeface="Arial"/>
              </a:rPr>
              <a:t>Spark</a:t>
            </a:r>
            <a:r>
              <a:rPr lang="fr-FR" spc="-15" dirty="0">
                <a:latin typeface="Arial"/>
                <a:cs typeface="Arial"/>
              </a:rPr>
              <a:t> </a:t>
            </a:r>
            <a:r>
              <a:rPr lang="fr-FR" spc="-5" dirty="0" err="1">
                <a:latin typeface="Arial"/>
                <a:cs typeface="Arial"/>
              </a:rPr>
              <a:t>libraries</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a:latin typeface="Arial"/>
                <a:cs typeface="Arial"/>
              </a:rPr>
              <a:t>Extension of the </a:t>
            </a:r>
            <a:r>
              <a:rPr lang="en-US" sz="1800" spc="10" dirty="0">
                <a:latin typeface="Arial"/>
                <a:cs typeface="Arial"/>
              </a:rPr>
              <a:t>core </a:t>
            </a:r>
            <a:r>
              <a:rPr lang="en-US" sz="1800" spc="5" dirty="0">
                <a:latin typeface="Arial"/>
                <a:cs typeface="Arial"/>
              </a:rPr>
              <a:t>Spark</a:t>
            </a:r>
            <a:r>
              <a:rPr lang="en-US" sz="1800" spc="-125" dirty="0">
                <a:latin typeface="Arial"/>
                <a:cs typeface="Arial"/>
              </a:rPr>
              <a:t> </a:t>
            </a:r>
            <a:r>
              <a:rPr lang="en-US" sz="1800" spc="5" dirty="0">
                <a:latin typeface="Arial"/>
                <a:cs typeface="Arial"/>
              </a:rPr>
              <a:t>API.</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Improvements </a:t>
            </a:r>
            <a:r>
              <a:rPr lang="en-US" sz="1800" spc="10" dirty="0">
                <a:latin typeface="Arial"/>
                <a:cs typeface="Arial"/>
              </a:rPr>
              <a:t>made </a:t>
            </a:r>
            <a:r>
              <a:rPr lang="en-US" sz="1800" spc="5" dirty="0">
                <a:latin typeface="Arial"/>
                <a:cs typeface="Arial"/>
              </a:rPr>
              <a:t>to the core are passed to these</a:t>
            </a:r>
            <a:r>
              <a:rPr lang="en-US" sz="1800" spc="-170" dirty="0">
                <a:latin typeface="Arial"/>
                <a:cs typeface="Arial"/>
              </a:rPr>
              <a:t> </a:t>
            </a:r>
            <a:r>
              <a:rPr lang="en-US" sz="1800" dirty="0">
                <a:latin typeface="Arial"/>
                <a:cs typeface="Arial"/>
              </a:rPr>
              <a:t>libraries.</a:t>
            </a:r>
          </a:p>
          <a:p>
            <a:pPr marL="163195" indent="-139700">
              <a:spcBef>
                <a:spcPts val="470"/>
              </a:spcBef>
              <a:tabLst>
                <a:tab pos="163830" algn="l"/>
              </a:tabLst>
            </a:pPr>
            <a:r>
              <a:rPr lang="en-US" sz="1800" dirty="0">
                <a:latin typeface="Arial"/>
                <a:cs typeface="Arial"/>
              </a:rPr>
              <a:t>Little </a:t>
            </a:r>
            <a:r>
              <a:rPr lang="en-US" sz="1800" spc="5" dirty="0">
                <a:latin typeface="Arial"/>
                <a:cs typeface="Arial"/>
              </a:rPr>
              <a:t>overhead </a:t>
            </a:r>
            <a:r>
              <a:rPr lang="en-US" sz="1800" dirty="0">
                <a:latin typeface="Arial"/>
                <a:cs typeface="Arial"/>
              </a:rPr>
              <a:t>to </a:t>
            </a:r>
            <a:r>
              <a:rPr lang="en-US" sz="1800" spc="5" dirty="0">
                <a:latin typeface="Arial"/>
                <a:cs typeface="Arial"/>
              </a:rPr>
              <a:t>use </a:t>
            </a:r>
            <a:r>
              <a:rPr lang="en-US" sz="1800" dirty="0">
                <a:latin typeface="Arial"/>
                <a:cs typeface="Arial"/>
              </a:rPr>
              <a:t>with </a:t>
            </a:r>
            <a:r>
              <a:rPr lang="en-US" sz="1800" spc="5" dirty="0">
                <a:latin typeface="Arial"/>
                <a:cs typeface="Arial"/>
              </a:rPr>
              <a:t>the Spark</a:t>
            </a:r>
            <a:r>
              <a:rPr lang="en-US" sz="1800" spc="-100" dirty="0">
                <a:latin typeface="Arial"/>
                <a:cs typeface="Arial"/>
              </a:rPr>
              <a:t> </a:t>
            </a:r>
            <a:r>
              <a:rPr lang="en-US" sz="1800" spc="10" dirty="0">
                <a:latin typeface="Arial"/>
                <a:cs typeface="Arial"/>
              </a:rPr>
              <a:t>core</a:t>
            </a:r>
            <a:endParaRPr lang="en-US" sz="1800" dirty="0">
              <a:latin typeface="Arial"/>
              <a:cs typeface="Arial"/>
            </a:endParaRPr>
          </a:p>
        </p:txBody>
      </p:sp>
      <p:sp>
        <p:nvSpPr>
          <p:cNvPr id="4" name="object 6"/>
          <p:cNvSpPr/>
          <p:nvPr/>
        </p:nvSpPr>
        <p:spPr>
          <a:xfrm>
            <a:off x="1691680" y="2687894"/>
            <a:ext cx="4837006" cy="2339293"/>
          </a:xfrm>
          <a:prstGeom prst="rect">
            <a:avLst/>
          </a:prstGeom>
          <a:blipFill>
            <a:blip r:embed="rId3" cstate="print"/>
            <a:stretch>
              <a:fillRect/>
            </a:stretch>
          </a:blipFill>
        </p:spPr>
        <p:txBody>
          <a:bodyPr wrap="square" lIns="0" tIns="0" rIns="0" bIns="0" rtlCol="0"/>
          <a:lstStyle/>
          <a:p>
            <a:endParaRPr/>
          </a:p>
        </p:txBody>
      </p:sp>
      <p:sp>
        <p:nvSpPr>
          <p:cNvPr id="5" name="object 7"/>
          <p:cNvSpPr txBox="1"/>
          <p:nvPr/>
        </p:nvSpPr>
        <p:spPr>
          <a:xfrm>
            <a:off x="3203848" y="5325706"/>
            <a:ext cx="2115671" cy="263534"/>
          </a:xfrm>
          <a:prstGeom prst="rect">
            <a:avLst/>
          </a:prstGeom>
        </p:spPr>
        <p:txBody>
          <a:bodyPr vert="horz" wrap="square" lIns="0" tIns="17145" rIns="0" bIns="0" rtlCol="0">
            <a:spAutoFit/>
          </a:bodyPr>
          <a:lstStyle/>
          <a:p>
            <a:pPr marL="12700">
              <a:lnSpc>
                <a:spcPct val="100000"/>
              </a:lnSpc>
              <a:spcBef>
                <a:spcPts val="135"/>
              </a:spcBef>
            </a:pPr>
            <a:r>
              <a:rPr sz="1600" spc="10" dirty="0">
                <a:latin typeface="Tahoma"/>
                <a:cs typeface="Tahoma"/>
              </a:rPr>
              <a:t>spark.apache.org</a:t>
            </a:r>
            <a:endParaRPr sz="1600" dirty="0">
              <a:latin typeface="Tahoma"/>
              <a:cs typeface="Tahoma"/>
            </a:endParaRPr>
          </a:p>
        </p:txBody>
      </p:sp>
    </p:spTree>
    <p:extLst>
      <p:ext uri="{BB962C8B-B14F-4D97-AF65-F5344CB8AC3E}">
        <p14:creationId xmlns:p14="http://schemas.microsoft.com/office/powerpoint/2010/main" val="185697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15" dirty="0">
                <a:latin typeface="Arial"/>
                <a:cs typeface="Arial"/>
              </a:rPr>
              <a:t> </a:t>
            </a:r>
            <a:r>
              <a:rPr lang="fr-FR" spc="-5" dirty="0" smtClean="0">
                <a:latin typeface="Arial"/>
                <a:cs typeface="Arial"/>
              </a:rPr>
              <a:t>SQL</a:t>
            </a:r>
            <a:endParaRPr lang="fr-FR" dirty="0"/>
          </a:p>
        </p:txBody>
      </p:sp>
      <p:sp>
        <p:nvSpPr>
          <p:cNvPr id="3" name="Espace réservé du contenu 2"/>
          <p:cNvSpPr>
            <a:spLocks noGrp="1"/>
          </p:cNvSpPr>
          <p:nvPr>
            <p:ph idx="1"/>
          </p:nvPr>
        </p:nvSpPr>
        <p:spPr>
          <a:xfrm>
            <a:off x="-180528" y="1188720"/>
            <a:ext cx="8805672" cy="5358384"/>
          </a:xfrm>
        </p:spPr>
        <p:txBody>
          <a:bodyPr/>
          <a:lstStyle/>
          <a:p>
            <a:pPr marL="916305" indent="-139700">
              <a:spcBef>
                <a:spcPts val="1325"/>
              </a:spcBef>
              <a:tabLst>
                <a:tab pos="916940" algn="l"/>
              </a:tabLst>
            </a:pPr>
            <a:r>
              <a:rPr lang="fr-FR" sz="1800" spc="5" dirty="0" err="1">
                <a:latin typeface="Arial"/>
                <a:cs typeface="Arial"/>
              </a:rPr>
              <a:t>Allows</a:t>
            </a:r>
            <a:r>
              <a:rPr lang="fr-FR" sz="1800" spc="5" dirty="0">
                <a:latin typeface="Arial"/>
                <a:cs typeface="Arial"/>
              </a:rPr>
              <a:t> </a:t>
            </a:r>
            <a:r>
              <a:rPr lang="fr-FR" sz="1800" dirty="0" err="1">
                <a:latin typeface="Arial"/>
                <a:cs typeface="Arial"/>
              </a:rPr>
              <a:t>relational</a:t>
            </a:r>
            <a:r>
              <a:rPr lang="fr-FR" sz="1800" dirty="0">
                <a:latin typeface="Arial"/>
                <a:cs typeface="Arial"/>
              </a:rPr>
              <a:t> </a:t>
            </a:r>
            <a:r>
              <a:rPr lang="fr-FR" sz="1800" dirty="0" err="1">
                <a:latin typeface="Arial"/>
                <a:cs typeface="Arial"/>
              </a:rPr>
              <a:t>queries</a:t>
            </a:r>
            <a:r>
              <a:rPr lang="fr-FR" sz="1800" dirty="0">
                <a:latin typeface="Arial"/>
                <a:cs typeface="Arial"/>
              </a:rPr>
              <a:t> </a:t>
            </a:r>
            <a:r>
              <a:rPr lang="fr-FR" sz="1800" spc="5" dirty="0" err="1">
                <a:latin typeface="Arial"/>
                <a:cs typeface="Arial"/>
              </a:rPr>
              <a:t>expressed</a:t>
            </a:r>
            <a:r>
              <a:rPr lang="fr-FR" sz="1800" spc="-135" dirty="0">
                <a:latin typeface="Arial"/>
                <a:cs typeface="Arial"/>
              </a:rPr>
              <a:t> </a:t>
            </a:r>
            <a:r>
              <a:rPr lang="fr-FR" sz="1800" spc="5" dirty="0">
                <a:latin typeface="Arial"/>
                <a:cs typeface="Arial"/>
              </a:rPr>
              <a:t>in</a:t>
            </a:r>
            <a:endParaRPr lang="fr-FR" sz="1800" dirty="0">
              <a:latin typeface="Arial"/>
              <a:cs typeface="Arial"/>
            </a:endParaRPr>
          </a:p>
          <a:p>
            <a:pPr marL="1052195" lvl="1" indent="-100965">
              <a:spcBef>
                <a:spcPts val="409"/>
              </a:spcBef>
              <a:buSzPct val="78260"/>
              <a:buFont typeface="Wingdings"/>
              <a:buChar char=""/>
              <a:tabLst>
                <a:tab pos="1052830" algn="l"/>
              </a:tabLst>
            </a:pPr>
            <a:r>
              <a:rPr lang="fr-FR" sz="1800" spc="-10" dirty="0">
                <a:latin typeface="Arial"/>
                <a:cs typeface="Arial"/>
              </a:rPr>
              <a:t>SQL</a:t>
            </a:r>
            <a:endParaRPr lang="fr-FR" sz="1800" dirty="0">
              <a:latin typeface="Arial"/>
              <a:cs typeface="Arial"/>
            </a:endParaRPr>
          </a:p>
          <a:p>
            <a:pPr marL="1052195" lvl="1" indent="-100965">
              <a:spcBef>
                <a:spcPts val="415"/>
              </a:spcBef>
              <a:buSzPct val="78260"/>
              <a:buFont typeface="Wingdings"/>
              <a:buChar char=""/>
              <a:tabLst>
                <a:tab pos="1052830" algn="l"/>
              </a:tabLst>
            </a:pPr>
            <a:r>
              <a:rPr lang="fr-FR" sz="1800" spc="-10" dirty="0" err="1">
                <a:latin typeface="Arial"/>
                <a:cs typeface="Arial"/>
              </a:rPr>
              <a:t>HiveQL</a:t>
            </a:r>
            <a:endParaRPr lang="fr-FR" sz="1800" dirty="0">
              <a:latin typeface="Arial"/>
              <a:cs typeface="Arial"/>
            </a:endParaRPr>
          </a:p>
          <a:p>
            <a:pPr marL="1052195" lvl="1" indent="-100965">
              <a:spcBef>
                <a:spcPts val="400"/>
              </a:spcBef>
              <a:buSzPct val="78260"/>
              <a:buFont typeface="Wingdings"/>
              <a:buChar char=""/>
              <a:tabLst>
                <a:tab pos="1052830" algn="l"/>
              </a:tabLst>
            </a:pPr>
            <a:r>
              <a:rPr lang="fr-FR" sz="1800" spc="-5" dirty="0">
                <a:latin typeface="Arial"/>
                <a:cs typeface="Arial"/>
              </a:rPr>
              <a:t>Scala</a:t>
            </a:r>
            <a:endParaRPr lang="fr-FR" sz="1800" dirty="0">
              <a:latin typeface="Arial"/>
              <a:cs typeface="Arial"/>
            </a:endParaRPr>
          </a:p>
          <a:p>
            <a:pPr marL="916305" indent="-139700">
              <a:spcBef>
                <a:spcPts val="470"/>
              </a:spcBef>
              <a:tabLst>
                <a:tab pos="916940" algn="l"/>
              </a:tabLst>
            </a:pPr>
            <a:r>
              <a:rPr lang="fr-FR" sz="1800" spc="10" dirty="0" err="1">
                <a:latin typeface="Arial"/>
                <a:cs typeface="Arial"/>
              </a:rPr>
              <a:t>SchemaRDD</a:t>
            </a:r>
            <a:endParaRPr lang="fr-FR" sz="1800" dirty="0">
              <a:latin typeface="Arial"/>
              <a:cs typeface="Arial"/>
            </a:endParaRPr>
          </a:p>
          <a:p>
            <a:pPr marL="1052195" lvl="1" indent="-100965">
              <a:spcBef>
                <a:spcPts val="415"/>
              </a:spcBef>
              <a:buSzPct val="78260"/>
              <a:buFont typeface="Wingdings"/>
              <a:buChar char=""/>
              <a:tabLst>
                <a:tab pos="1052830" algn="l"/>
              </a:tabLst>
            </a:pPr>
            <a:r>
              <a:rPr lang="fr-FR" sz="1800" spc="-10" dirty="0" err="1">
                <a:latin typeface="Arial"/>
                <a:cs typeface="Arial"/>
              </a:rPr>
              <a:t>Row</a:t>
            </a:r>
            <a:r>
              <a:rPr lang="fr-FR" sz="1800" spc="5" dirty="0">
                <a:latin typeface="Arial"/>
                <a:cs typeface="Arial"/>
              </a:rPr>
              <a:t> </a:t>
            </a:r>
            <a:r>
              <a:rPr lang="fr-FR" sz="1800" spc="-10" dirty="0" err="1">
                <a:latin typeface="Arial"/>
                <a:cs typeface="Arial"/>
              </a:rPr>
              <a:t>objects</a:t>
            </a:r>
            <a:endParaRPr lang="fr-FR" sz="1800" dirty="0">
              <a:latin typeface="Arial"/>
              <a:cs typeface="Arial"/>
            </a:endParaRPr>
          </a:p>
          <a:p>
            <a:pPr marL="1052195" lvl="1" indent="-100965">
              <a:spcBef>
                <a:spcPts val="414"/>
              </a:spcBef>
              <a:buSzPct val="78260"/>
              <a:buFont typeface="Wingdings"/>
              <a:buChar char=""/>
              <a:tabLst>
                <a:tab pos="1052830" algn="l"/>
              </a:tabLst>
            </a:pPr>
            <a:r>
              <a:rPr lang="fr-FR" sz="1800" spc="-10" dirty="0" err="1">
                <a:latin typeface="Arial"/>
                <a:cs typeface="Arial"/>
              </a:rPr>
              <a:t>Schema</a:t>
            </a:r>
            <a:endParaRPr lang="fr-FR" sz="1800" dirty="0">
              <a:latin typeface="Arial"/>
              <a:cs typeface="Arial"/>
            </a:endParaRPr>
          </a:p>
          <a:p>
            <a:pPr marL="1052195" lvl="1" indent="-100965">
              <a:spcBef>
                <a:spcPts val="400"/>
              </a:spcBef>
              <a:buSzPct val="78260"/>
              <a:buFont typeface="Wingdings"/>
              <a:buChar char=""/>
              <a:tabLst>
                <a:tab pos="1052830" algn="l"/>
              </a:tabLst>
            </a:pPr>
            <a:r>
              <a:rPr lang="fr-FR" sz="1800" spc="-10" dirty="0" err="1">
                <a:latin typeface="Arial"/>
                <a:cs typeface="Arial"/>
              </a:rPr>
              <a:t>Created</a:t>
            </a:r>
            <a:r>
              <a:rPr lang="fr-FR" sz="1800" spc="20" dirty="0">
                <a:latin typeface="Arial"/>
                <a:cs typeface="Arial"/>
              </a:rPr>
              <a:t> </a:t>
            </a:r>
            <a:r>
              <a:rPr lang="fr-FR" sz="1800" spc="-10" dirty="0" err="1">
                <a:latin typeface="Arial"/>
                <a:cs typeface="Arial"/>
              </a:rPr>
              <a:t>from</a:t>
            </a:r>
            <a:r>
              <a:rPr lang="fr-FR" sz="1800" spc="-10" dirty="0">
                <a:latin typeface="Arial"/>
                <a:cs typeface="Arial"/>
              </a:rPr>
              <a:t>:</a:t>
            </a:r>
            <a:endParaRPr lang="fr-FR" sz="1800" dirty="0">
              <a:latin typeface="Arial"/>
              <a:cs typeface="Arial"/>
            </a:endParaRPr>
          </a:p>
          <a:p>
            <a:pPr marL="1189990" lvl="2" indent="-100965">
              <a:spcBef>
                <a:spcPts val="400"/>
              </a:spcBef>
              <a:buFont typeface="Verdana"/>
              <a:buChar char="−"/>
              <a:tabLst>
                <a:tab pos="1190625" algn="l"/>
              </a:tabLst>
            </a:pPr>
            <a:r>
              <a:rPr lang="fr-FR" sz="1800" spc="5" dirty="0" err="1">
                <a:latin typeface="Arial"/>
                <a:cs typeface="Arial"/>
              </a:rPr>
              <a:t>Existing</a:t>
            </a:r>
            <a:r>
              <a:rPr lang="fr-FR" sz="1800" spc="10" dirty="0">
                <a:latin typeface="Arial"/>
                <a:cs typeface="Arial"/>
              </a:rPr>
              <a:t> RDD</a:t>
            </a:r>
            <a:endParaRPr lang="fr-FR" sz="1800" dirty="0">
              <a:latin typeface="Arial"/>
              <a:cs typeface="Arial"/>
            </a:endParaRPr>
          </a:p>
          <a:p>
            <a:pPr marL="1189990" lvl="2" indent="-100965">
              <a:spcBef>
                <a:spcPts val="395"/>
              </a:spcBef>
              <a:buFont typeface="Verdana"/>
              <a:buChar char="−"/>
              <a:tabLst>
                <a:tab pos="1190625" algn="l"/>
              </a:tabLst>
            </a:pPr>
            <a:r>
              <a:rPr lang="fr-FR" sz="1800" spc="5" dirty="0">
                <a:latin typeface="Arial"/>
                <a:cs typeface="Arial"/>
              </a:rPr>
              <a:t>Parquet</a:t>
            </a:r>
            <a:r>
              <a:rPr lang="fr-FR" sz="1800" spc="35" dirty="0">
                <a:latin typeface="Arial"/>
                <a:cs typeface="Arial"/>
              </a:rPr>
              <a:t> </a:t>
            </a:r>
            <a:r>
              <a:rPr lang="fr-FR" sz="1800" spc="5" dirty="0">
                <a:latin typeface="Arial"/>
                <a:cs typeface="Arial"/>
              </a:rPr>
              <a:t>file</a:t>
            </a:r>
            <a:endParaRPr lang="fr-FR" sz="1800" dirty="0">
              <a:latin typeface="Arial"/>
              <a:cs typeface="Arial"/>
            </a:endParaRPr>
          </a:p>
          <a:p>
            <a:pPr marL="1189990" lvl="2" indent="-100965">
              <a:spcBef>
                <a:spcPts val="405"/>
              </a:spcBef>
              <a:buFont typeface="Verdana"/>
              <a:buChar char="−"/>
              <a:tabLst>
                <a:tab pos="1190625" algn="l"/>
              </a:tabLst>
            </a:pPr>
            <a:r>
              <a:rPr lang="fr-FR" sz="1800" spc="15" dirty="0">
                <a:latin typeface="Arial"/>
                <a:cs typeface="Arial"/>
              </a:rPr>
              <a:t>JSON</a:t>
            </a:r>
            <a:r>
              <a:rPr lang="fr-FR" sz="1800" dirty="0">
                <a:latin typeface="Arial"/>
                <a:cs typeface="Arial"/>
              </a:rPr>
              <a:t> </a:t>
            </a:r>
            <a:r>
              <a:rPr lang="fr-FR" sz="1800" spc="5" dirty="0" err="1">
                <a:latin typeface="Arial"/>
                <a:cs typeface="Arial"/>
              </a:rPr>
              <a:t>dataset</a:t>
            </a:r>
            <a:endParaRPr lang="fr-FR" sz="1800" dirty="0">
              <a:latin typeface="Arial"/>
              <a:cs typeface="Arial"/>
            </a:endParaRPr>
          </a:p>
          <a:p>
            <a:pPr marL="1189990" lvl="2" indent="-100965">
              <a:spcBef>
                <a:spcPts val="395"/>
              </a:spcBef>
              <a:buFont typeface="Verdana"/>
              <a:buChar char="−"/>
              <a:tabLst>
                <a:tab pos="1190625" algn="l"/>
              </a:tabLst>
            </a:pPr>
            <a:r>
              <a:rPr lang="fr-FR" sz="1800" spc="5" dirty="0" err="1">
                <a:latin typeface="Arial"/>
                <a:cs typeface="Arial"/>
              </a:rPr>
              <a:t>HiveQL</a:t>
            </a:r>
            <a:r>
              <a:rPr lang="fr-FR" sz="1800" spc="5" dirty="0">
                <a:latin typeface="Arial"/>
                <a:cs typeface="Arial"/>
              </a:rPr>
              <a:t> </a:t>
            </a:r>
            <a:r>
              <a:rPr lang="fr-FR" sz="1800" spc="5" dirty="0" err="1">
                <a:latin typeface="Arial"/>
                <a:cs typeface="Arial"/>
              </a:rPr>
              <a:t>against</a:t>
            </a:r>
            <a:r>
              <a:rPr lang="fr-FR" sz="1800" spc="5" dirty="0">
                <a:latin typeface="Arial"/>
                <a:cs typeface="Arial"/>
              </a:rPr>
              <a:t> Apache</a:t>
            </a:r>
            <a:r>
              <a:rPr lang="fr-FR" sz="1800" spc="55" dirty="0">
                <a:latin typeface="Arial"/>
                <a:cs typeface="Arial"/>
              </a:rPr>
              <a:t> </a:t>
            </a:r>
            <a:r>
              <a:rPr lang="fr-FR" sz="1800" spc="5" dirty="0" err="1">
                <a:latin typeface="Arial"/>
                <a:cs typeface="Arial"/>
              </a:rPr>
              <a:t>Hive</a:t>
            </a:r>
            <a:endParaRPr lang="fr-FR" sz="1800" dirty="0">
              <a:latin typeface="Arial"/>
              <a:cs typeface="Arial"/>
            </a:endParaRPr>
          </a:p>
          <a:p>
            <a:pPr marL="916305" indent="-139700">
              <a:spcBef>
                <a:spcPts val="475"/>
              </a:spcBef>
              <a:tabLst>
                <a:tab pos="916940" algn="l"/>
              </a:tabLst>
            </a:pPr>
            <a:r>
              <a:rPr lang="fr-FR" sz="1800" spc="5" dirty="0">
                <a:latin typeface="Arial"/>
                <a:cs typeface="Arial"/>
              </a:rPr>
              <a:t>Supports </a:t>
            </a:r>
            <a:r>
              <a:rPr lang="fr-FR" sz="1800" spc="10" dirty="0">
                <a:latin typeface="Arial"/>
                <a:cs typeface="Arial"/>
              </a:rPr>
              <a:t>Scala, </a:t>
            </a:r>
            <a:r>
              <a:rPr lang="fr-FR" sz="1800" spc="5" dirty="0">
                <a:latin typeface="Arial"/>
                <a:cs typeface="Arial"/>
              </a:rPr>
              <a:t>Java, </a:t>
            </a:r>
            <a:r>
              <a:rPr lang="fr-FR" sz="1800" spc="10" dirty="0">
                <a:latin typeface="Arial"/>
                <a:cs typeface="Arial"/>
              </a:rPr>
              <a:t>R, </a:t>
            </a:r>
            <a:r>
              <a:rPr lang="fr-FR" sz="1800" spc="5" dirty="0">
                <a:latin typeface="Arial"/>
                <a:cs typeface="Arial"/>
              </a:rPr>
              <a:t>and</a:t>
            </a:r>
            <a:r>
              <a:rPr lang="fr-FR" sz="1800" spc="-135" dirty="0">
                <a:latin typeface="Arial"/>
                <a:cs typeface="Arial"/>
              </a:rPr>
              <a:t> </a:t>
            </a:r>
            <a:r>
              <a:rPr lang="fr-FR" sz="1800" dirty="0">
                <a:latin typeface="Arial"/>
                <a:cs typeface="Arial"/>
              </a:rPr>
              <a:t>Python</a:t>
            </a:r>
          </a:p>
          <a:p>
            <a:endParaRPr lang="fr-FR" sz="1800" dirty="0"/>
          </a:p>
        </p:txBody>
      </p:sp>
    </p:spTree>
    <p:extLst>
      <p:ext uri="{BB962C8B-B14F-4D97-AF65-F5344CB8AC3E}">
        <p14:creationId xmlns:p14="http://schemas.microsoft.com/office/powerpoint/2010/main" val="420345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75" dirty="0">
                <a:latin typeface="Arial"/>
                <a:cs typeface="Arial"/>
              </a:rPr>
              <a:t> </a:t>
            </a:r>
            <a:r>
              <a:rPr lang="fr-FR" spc="-5" dirty="0" smtClean="0">
                <a:latin typeface="Arial"/>
                <a:cs typeface="Arial"/>
              </a:rPr>
              <a:t>streaming</a:t>
            </a:r>
            <a:endParaRPr lang="fr-FR" dirty="0"/>
          </a:p>
        </p:txBody>
      </p:sp>
      <p:sp>
        <p:nvSpPr>
          <p:cNvPr id="3" name="Espace réservé du contenu 2"/>
          <p:cNvSpPr>
            <a:spLocks noGrp="1"/>
          </p:cNvSpPr>
          <p:nvPr>
            <p:ph idx="1"/>
          </p:nvPr>
        </p:nvSpPr>
        <p:spPr>
          <a:xfrm>
            <a:off x="237744" y="1188720"/>
            <a:ext cx="4622288" cy="5358384"/>
          </a:xfrm>
        </p:spPr>
        <p:txBody>
          <a:bodyPr/>
          <a:lstStyle/>
          <a:p>
            <a:pPr marL="151765" marR="5080" indent="-139065">
              <a:lnSpc>
                <a:spcPct val="101299"/>
              </a:lnSpc>
              <a:spcBef>
                <a:spcPts val="100"/>
              </a:spcBef>
              <a:tabLst>
                <a:tab pos="152400" algn="l"/>
              </a:tabLst>
            </a:pPr>
            <a:r>
              <a:rPr lang="en-US" sz="1800" spc="5" dirty="0">
                <a:latin typeface="Arial"/>
                <a:cs typeface="Arial"/>
              </a:rPr>
              <a:t>Scalable, </a:t>
            </a:r>
            <a:r>
              <a:rPr lang="en-US" sz="1800" dirty="0">
                <a:latin typeface="Arial"/>
                <a:cs typeface="Arial"/>
              </a:rPr>
              <a:t>high-throughput, </a:t>
            </a:r>
            <a:r>
              <a:rPr lang="en-US" sz="1800" spc="5" dirty="0">
                <a:latin typeface="Arial"/>
                <a:cs typeface="Arial"/>
              </a:rPr>
              <a:t>fault-  tolerant stream processing of</a:t>
            </a:r>
            <a:r>
              <a:rPr lang="en-US" sz="1800" spc="-160" dirty="0">
                <a:latin typeface="Arial"/>
                <a:cs typeface="Arial"/>
              </a:rPr>
              <a:t> </a:t>
            </a:r>
            <a:r>
              <a:rPr lang="en-US" sz="1800" dirty="0">
                <a:latin typeface="Arial"/>
                <a:cs typeface="Arial"/>
              </a:rPr>
              <a:t>live  </a:t>
            </a:r>
            <a:r>
              <a:rPr lang="en-US" sz="1800" spc="5" dirty="0">
                <a:latin typeface="Arial"/>
                <a:cs typeface="Arial"/>
              </a:rPr>
              <a:t>data</a:t>
            </a:r>
            <a:r>
              <a:rPr lang="en-US" sz="1800" spc="-20" dirty="0">
                <a:latin typeface="Arial"/>
                <a:cs typeface="Arial"/>
              </a:rPr>
              <a:t> </a:t>
            </a:r>
            <a:r>
              <a:rPr lang="en-US" sz="1800" spc="5" dirty="0">
                <a:latin typeface="Arial"/>
                <a:cs typeface="Arial"/>
              </a:rPr>
              <a:t>streams</a:t>
            </a:r>
            <a:endParaRPr lang="en-US" sz="1800" dirty="0">
              <a:latin typeface="Arial"/>
              <a:cs typeface="Arial"/>
            </a:endParaRPr>
          </a:p>
          <a:p>
            <a:pPr marL="151765" marR="76835" indent="-139065">
              <a:lnSpc>
                <a:spcPct val="101299"/>
              </a:lnSpc>
              <a:spcBef>
                <a:spcPts val="465"/>
              </a:spcBef>
              <a:tabLst>
                <a:tab pos="152400" algn="l"/>
              </a:tabLst>
            </a:pPr>
            <a:r>
              <a:rPr lang="en-US" sz="1800" spc="5" dirty="0">
                <a:latin typeface="Arial"/>
                <a:cs typeface="Arial"/>
              </a:rPr>
              <a:t>Receives </a:t>
            </a:r>
            <a:r>
              <a:rPr lang="en-US" sz="1800" dirty="0">
                <a:latin typeface="Arial"/>
                <a:cs typeface="Arial"/>
              </a:rPr>
              <a:t>live </a:t>
            </a:r>
            <a:r>
              <a:rPr lang="en-US" sz="1800" spc="5" dirty="0">
                <a:latin typeface="Arial"/>
                <a:cs typeface="Arial"/>
              </a:rPr>
              <a:t>input data and  divides into </a:t>
            </a:r>
            <a:r>
              <a:rPr lang="en-US" sz="1800" spc="10" dirty="0">
                <a:latin typeface="Arial"/>
                <a:cs typeface="Arial"/>
              </a:rPr>
              <a:t>small </a:t>
            </a:r>
            <a:r>
              <a:rPr lang="en-US" sz="1800" spc="5" dirty="0">
                <a:latin typeface="Arial"/>
                <a:cs typeface="Arial"/>
              </a:rPr>
              <a:t>batches</a:t>
            </a:r>
            <a:r>
              <a:rPr lang="en-US" sz="1800" spc="-175" dirty="0">
                <a:latin typeface="Arial"/>
                <a:cs typeface="Arial"/>
              </a:rPr>
              <a:t> </a:t>
            </a:r>
            <a:r>
              <a:rPr lang="en-US" sz="1800" spc="5" dirty="0">
                <a:latin typeface="Arial"/>
                <a:cs typeface="Arial"/>
              </a:rPr>
              <a:t>which  are processed and returned as  batches</a:t>
            </a:r>
            <a:endParaRPr lang="en-US" sz="1800" dirty="0">
              <a:latin typeface="Arial"/>
              <a:cs typeface="Arial"/>
            </a:endParaRPr>
          </a:p>
          <a:p>
            <a:pPr marL="151765" indent="-139065">
              <a:spcBef>
                <a:spcPts val="465"/>
              </a:spcBef>
              <a:tabLst>
                <a:tab pos="152400" algn="l"/>
              </a:tabLst>
            </a:pPr>
            <a:r>
              <a:rPr lang="en-US" sz="1800" spc="5" dirty="0" err="1">
                <a:latin typeface="Arial"/>
                <a:cs typeface="Arial"/>
              </a:rPr>
              <a:t>DStream</a:t>
            </a:r>
            <a:r>
              <a:rPr lang="en-US" sz="1800" spc="5" dirty="0">
                <a:latin typeface="Arial"/>
                <a:cs typeface="Arial"/>
              </a:rPr>
              <a:t> - sequence of</a:t>
            </a:r>
            <a:r>
              <a:rPr lang="en-US" sz="1800" spc="-85" dirty="0">
                <a:latin typeface="Arial"/>
                <a:cs typeface="Arial"/>
              </a:rPr>
              <a:t> </a:t>
            </a:r>
            <a:r>
              <a:rPr lang="en-US" sz="1800" spc="15" dirty="0">
                <a:latin typeface="Arial"/>
                <a:cs typeface="Arial"/>
              </a:rPr>
              <a:t>RDD</a:t>
            </a:r>
            <a:endParaRPr lang="en-US" sz="1800" dirty="0">
              <a:latin typeface="Arial"/>
              <a:cs typeface="Arial"/>
            </a:endParaRPr>
          </a:p>
          <a:p>
            <a:pPr marL="151765" marR="130810" indent="-139065">
              <a:lnSpc>
                <a:spcPct val="101299"/>
              </a:lnSpc>
              <a:spcBef>
                <a:spcPts val="465"/>
              </a:spcBef>
              <a:tabLst>
                <a:tab pos="152400" algn="l"/>
              </a:tabLst>
            </a:pPr>
            <a:r>
              <a:rPr lang="en-US" sz="1800" spc="5" dirty="0">
                <a:latin typeface="Arial"/>
                <a:cs typeface="Arial"/>
              </a:rPr>
              <a:t>Currently supports </a:t>
            </a:r>
            <a:r>
              <a:rPr lang="en-US" sz="1800" spc="10" dirty="0">
                <a:latin typeface="Arial"/>
                <a:cs typeface="Arial"/>
              </a:rPr>
              <a:t>Scala,</a:t>
            </a:r>
            <a:r>
              <a:rPr lang="en-US" sz="1800" spc="-165" dirty="0">
                <a:latin typeface="Arial"/>
                <a:cs typeface="Arial"/>
              </a:rPr>
              <a:t> </a:t>
            </a:r>
            <a:r>
              <a:rPr lang="en-US" sz="1800" spc="5" dirty="0">
                <a:latin typeface="Arial"/>
                <a:cs typeface="Arial"/>
              </a:rPr>
              <a:t>Java,  and</a:t>
            </a:r>
            <a:r>
              <a:rPr lang="en-US" sz="1800" spc="-20" dirty="0">
                <a:latin typeface="Arial"/>
                <a:cs typeface="Arial"/>
              </a:rPr>
              <a:t> </a:t>
            </a:r>
            <a:r>
              <a:rPr lang="en-US" sz="1800" dirty="0">
                <a:latin typeface="Arial"/>
                <a:cs typeface="Arial"/>
              </a:rPr>
              <a:t>Python</a:t>
            </a:r>
          </a:p>
          <a:p>
            <a:endParaRPr lang="fr-FR" sz="1800" dirty="0"/>
          </a:p>
        </p:txBody>
      </p:sp>
      <p:sp>
        <p:nvSpPr>
          <p:cNvPr id="4" name="object 7"/>
          <p:cNvSpPr/>
          <p:nvPr/>
        </p:nvSpPr>
        <p:spPr>
          <a:xfrm>
            <a:off x="4080830" y="4327273"/>
            <a:ext cx="4500744" cy="1784118"/>
          </a:xfrm>
          <a:prstGeom prst="rect">
            <a:avLst/>
          </a:prstGeom>
          <a:blipFill>
            <a:blip r:embed="rId3" cstate="print"/>
            <a:stretch>
              <a:fillRect/>
            </a:stretch>
          </a:blipFill>
        </p:spPr>
        <p:txBody>
          <a:bodyPr wrap="square" lIns="0" tIns="0" rIns="0" bIns="0" rtlCol="0"/>
          <a:lstStyle/>
          <a:p>
            <a:endParaRPr/>
          </a:p>
        </p:txBody>
      </p:sp>
      <p:sp>
        <p:nvSpPr>
          <p:cNvPr id="5" name="object 8"/>
          <p:cNvSpPr txBox="1"/>
          <p:nvPr/>
        </p:nvSpPr>
        <p:spPr>
          <a:xfrm>
            <a:off x="5496335" y="1844824"/>
            <a:ext cx="1669733" cy="2546850"/>
          </a:xfrm>
          <a:prstGeom prst="rect">
            <a:avLst/>
          </a:prstGeom>
        </p:spPr>
        <p:txBody>
          <a:bodyPr vert="horz" wrap="square" lIns="0" tIns="58419" rIns="0" bIns="0" rtlCol="0">
            <a:spAutoFit/>
          </a:bodyPr>
          <a:lstStyle/>
          <a:p>
            <a:pPr algn="ctr">
              <a:lnSpc>
                <a:spcPct val="100000"/>
              </a:lnSpc>
              <a:spcBef>
                <a:spcPts val="459"/>
              </a:spcBef>
            </a:pPr>
            <a:r>
              <a:rPr sz="1300" spc="5" dirty="0">
                <a:latin typeface="Arial"/>
                <a:cs typeface="Arial"/>
              </a:rPr>
              <a:t>Receives data</a:t>
            </a:r>
            <a:r>
              <a:rPr sz="1300" spc="-85" dirty="0">
                <a:latin typeface="Arial"/>
                <a:cs typeface="Arial"/>
              </a:rPr>
              <a:t> </a:t>
            </a:r>
            <a:r>
              <a:rPr sz="1300" spc="10" dirty="0">
                <a:latin typeface="Arial"/>
                <a:cs typeface="Arial"/>
              </a:rPr>
              <a:t>from:</a:t>
            </a:r>
            <a:endParaRPr sz="1300" dirty="0">
              <a:latin typeface="Arial"/>
              <a:cs typeface="Arial"/>
            </a:endParaRPr>
          </a:p>
          <a:p>
            <a:pPr marL="318770" indent="-97155">
              <a:lnSpc>
                <a:spcPct val="100000"/>
              </a:lnSpc>
              <a:spcBef>
                <a:spcPts val="365"/>
              </a:spcBef>
              <a:buChar char="–"/>
              <a:tabLst>
                <a:tab pos="319405" algn="l"/>
              </a:tabLst>
            </a:pPr>
            <a:r>
              <a:rPr sz="1300" spc="10" dirty="0">
                <a:latin typeface="Arial"/>
                <a:cs typeface="Arial"/>
              </a:rPr>
              <a:t>Kafka</a:t>
            </a:r>
            <a:endParaRPr sz="1300" dirty="0">
              <a:latin typeface="Arial"/>
              <a:cs typeface="Arial"/>
            </a:endParaRPr>
          </a:p>
          <a:p>
            <a:pPr marL="318770" indent="-97155">
              <a:lnSpc>
                <a:spcPct val="100000"/>
              </a:lnSpc>
              <a:spcBef>
                <a:spcPts val="365"/>
              </a:spcBef>
              <a:buChar char="–"/>
              <a:tabLst>
                <a:tab pos="319405" algn="l"/>
              </a:tabLst>
            </a:pPr>
            <a:r>
              <a:rPr sz="1300" spc="10" dirty="0">
                <a:latin typeface="Arial"/>
                <a:cs typeface="Arial"/>
              </a:rPr>
              <a:t>Flume</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HDFS /</a:t>
            </a:r>
            <a:r>
              <a:rPr sz="1300" spc="-35" dirty="0">
                <a:latin typeface="Arial"/>
                <a:cs typeface="Arial"/>
              </a:rPr>
              <a:t> </a:t>
            </a:r>
            <a:r>
              <a:rPr sz="1300" spc="15" dirty="0">
                <a:latin typeface="Arial"/>
                <a:cs typeface="Arial"/>
              </a:rPr>
              <a:t>S3</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Kinesis</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Twitter</a:t>
            </a:r>
            <a:endParaRPr sz="1300" dirty="0">
              <a:latin typeface="Arial"/>
              <a:cs typeface="Arial"/>
            </a:endParaRPr>
          </a:p>
          <a:p>
            <a:pPr marR="26670" algn="ctr">
              <a:lnSpc>
                <a:spcPct val="100000"/>
              </a:lnSpc>
              <a:spcBef>
                <a:spcPts val="595"/>
              </a:spcBef>
            </a:pPr>
            <a:r>
              <a:rPr sz="1300" spc="5" dirty="0">
                <a:latin typeface="Arial"/>
                <a:cs typeface="Arial"/>
              </a:rPr>
              <a:t>Pushes data out</a:t>
            </a:r>
            <a:r>
              <a:rPr sz="1300" spc="-75" dirty="0">
                <a:latin typeface="Arial"/>
                <a:cs typeface="Arial"/>
              </a:rPr>
              <a:t> </a:t>
            </a:r>
            <a:r>
              <a:rPr sz="1300" spc="5" dirty="0">
                <a:latin typeface="Arial"/>
                <a:cs typeface="Arial"/>
              </a:rPr>
              <a:t>to:</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HDFS</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Databases</a:t>
            </a:r>
            <a:endParaRPr sz="1300" dirty="0">
              <a:latin typeface="Arial"/>
              <a:cs typeface="Arial"/>
            </a:endParaRPr>
          </a:p>
          <a:p>
            <a:pPr marL="318770" indent="-97155">
              <a:lnSpc>
                <a:spcPct val="100000"/>
              </a:lnSpc>
              <a:spcBef>
                <a:spcPts val="365"/>
              </a:spcBef>
              <a:buChar char="–"/>
              <a:tabLst>
                <a:tab pos="319405" algn="l"/>
              </a:tabLst>
            </a:pPr>
            <a:r>
              <a:rPr sz="1300" spc="5" dirty="0">
                <a:latin typeface="Arial"/>
                <a:cs typeface="Arial"/>
              </a:rPr>
              <a:t>Dashboard</a:t>
            </a:r>
            <a:endParaRPr sz="1300" dirty="0">
              <a:latin typeface="Arial"/>
              <a:cs typeface="Arial"/>
            </a:endParaRPr>
          </a:p>
        </p:txBody>
      </p:sp>
    </p:spTree>
    <p:extLst>
      <p:ext uri="{BB962C8B-B14F-4D97-AF65-F5344CB8AC3E}">
        <p14:creationId xmlns:p14="http://schemas.microsoft.com/office/powerpoint/2010/main" val="21316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5" dirty="0">
                <a:latin typeface="Arial"/>
                <a:cs typeface="Arial"/>
              </a:rPr>
              <a:t> Streaming:</a:t>
            </a:r>
            <a:r>
              <a:rPr lang="fr-FR" spc="-30" dirty="0">
                <a:latin typeface="Arial"/>
                <a:cs typeface="Arial"/>
              </a:rPr>
              <a:t> </a:t>
            </a:r>
            <a:r>
              <a:rPr lang="fr-FR" spc="-5" dirty="0" err="1" smtClean="0">
                <a:latin typeface="Arial"/>
                <a:cs typeface="Arial"/>
              </a:rPr>
              <a:t>Internals</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10" dirty="0">
                <a:latin typeface="Arial"/>
                <a:cs typeface="Arial"/>
              </a:rPr>
              <a:t>The </a:t>
            </a:r>
            <a:r>
              <a:rPr lang="en-US" sz="1800" spc="5" dirty="0">
                <a:latin typeface="Arial"/>
                <a:cs typeface="Arial"/>
              </a:rPr>
              <a:t>input stream (</a:t>
            </a:r>
            <a:r>
              <a:rPr lang="en-US" sz="1800" spc="5" dirty="0" err="1">
                <a:latin typeface="Arial"/>
                <a:cs typeface="Arial"/>
              </a:rPr>
              <a:t>DStream</a:t>
            </a:r>
            <a:r>
              <a:rPr lang="en-US" sz="1800" spc="5" dirty="0">
                <a:latin typeface="Arial"/>
                <a:cs typeface="Arial"/>
              </a:rPr>
              <a:t>) goes into Spark</a:t>
            </a:r>
            <a:r>
              <a:rPr lang="en-US" sz="1800" spc="-185" dirty="0">
                <a:latin typeface="Arial"/>
                <a:cs typeface="Arial"/>
              </a:rPr>
              <a:t> </a:t>
            </a:r>
            <a:r>
              <a:rPr lang="en-US" sz="1800" spc="5" dirty="0">
                <a:latin typeface="Arial"/>
                <a:cs typeface="Arial"/>
              </a:rPr>
              <a:t>Streaming</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The</a:t>
            </a:r>
            <a:r>
              <a:rPr lang="en-US" sz="1800" spc="-15" dirty="0">
                <a:latin typeface="Arial"/>
                <a:cs typeface="Arial"/>
              </a:rPr>
              <a:t> </a:t>
            </a:r>
            <a:r>
              <a:rPr lang="en-US" sz="1800" spc="5" dirty="0">
                <a:latin typeface="Arial"/>
                <a:cs typeface="Arial"/>
              </a:rPr>
              <a:t>data</a:t>
            </a:r>
            <a:r>
              <a:rPr lang="en-US" sz="1800" spc="-20" dirty="0">
                <a:latin typeface="Arial"/>
                <a:cs typeface="Arial"/>
              </a:rPr>
              <a:t> </a:t>
            </a:r>
            <a:r>
              <a:rPr lang="en-US" sz="1800" spc="5" dirty="0">
                <a:latin typeface="Arial"/>
                <a:cs typeface="Arial"/>
              </a:rPr>
              <a:t>is</a:t>
            </a:r>
            <a:r>
              <a:rPr lang="en-US" sz="1800" dirty="0">
                <a:latin typeface="Arial"/>
                <a:cs typeface="Arial"/>
              </a:rPr>
              <a:t> </a:t>
            </a:r>
            <a:r>
              <a:rPr lang="en-US" sz="1800" spc="10" dirty="0">
                <a:latin typeface="Arial"/>
                <a:cs typeface="Arial"/>
              </a:rPr>
              <a:t>broken</a:t>
            </a:r>
            <a:r>
              <a:rPr lang="en-US" sz="1800" spc="-20" dirty="0">
                <a:latin typeface="Arial"/>
                <a:cs typeface="Arial"/>
              </a:rPr>
              <a:t> </a:t>
            </a:r>
            <a:r>
              <a:rPr lang="en-US" sz="1800" spc="10" dirty="0">
                <a:latin typeface="Arial"/>
                <a:cs typeface="Arial"/>
              </a:rPr>
              <a:t>up</a:t>
            </a:r>
            <a:r>
              <a:rPr lang="en-US" sz="1800" spc="-50" dirty="0">
                <a:latin typeface="Arial"/>
                <a:cs typeface="Arial"/>
              </a:rPr>
              <a:t> </a:t>
            </a:r>
            <a:r>
              <a:rPr lang="en-US" sz="1800" spc="5" dirty="0">
                <a:latin typeface="Arial"/>
                <a:cs typeface="Arial"/>
              </a:rPr>
              <a:t>into</a:t>
            </a:r>
            <a:r>
              <a:rPr lang="en-US" sz="1800" spc="-15" dirty="0">
                <a:latin typeface="Arial"/>
                <a:cs typeface="Arial"/>
              </a:rPr>
              <a:t> </a:t>
            </a:r>
            <a:r>
              <a:rPr lang="en-US" sz="1800" spc="5" dirty="0">
                <a:latin typeface="Arial"/>
                <a:cs typeface="Arial"/>
              </a:rPr>
              <a:t>batches</a:t>
            </a:r>
            <a:r>
              <a:rPr lang="en-US" sz="1800" spc="-20" dirty="0">
                <a:latin typeface="Arial"/>
                <a:cs typeface="Arial"/>
              </a:rPr>
              <a:t> </a:t>
            </a:r>
            <a:r>
              <a:rPr lang="en-US" sz="1800" spc="5" dirty="0">
                <a:latin typeface="Arial"/>
                <a:cs typeface="Arial"/>
              </a:rPr>
              <a:t>that</a:t>
            </a:r>
            <a:r>
              <a:rPr lang="en-US" sz="1800" spc="-10" dirty="0">
                <a:latin typeface="Arial"/>
                <a:cs typeface="Arial"/>
              </a:rPr>
              <a:t> </a:t>
            </a:r>
            <a:r>
              <a:rPr lang="en-US" sz="1800" spc="5" dirty="0">
                <a:latin typeface="Arial"/>
                <a:cs typeface="Arial"/>
              </a:rPr>
              <a:t>are</a:t>
            </a:r>
            <a:r>
              <a:rPr lang="en-US" sz="1800" spc="-15" dirty="0">
                <a:latin typeface="Arial"/>
                <a:cs typeface="Arial"/>
              </a:rPr>
              <a:t> </a:t>
            </a:r>
            <a:r>
              <a:rPr lang="en-US" sz="1800" spc="10" dirty="0">
                <a:latin typeface="Arial"/>
                <a:cs typeface="Arial"/>
              </a:rPr>
              <a:t>fed</a:t>
            </a:r>
            <a:r>
              <a:rPr lang="en-US" sz="1800" spc="-20" dirty="0">
                <a:latin typeface="Arial"/>
                <a:cs typeface="Arial"/>
              </a:rPr>
              <a:t> </a:t>
            </a:r>
            <a:r>
              <a:rPr lang="en-US" sz="1800" spc="5" dirty="0">
                <a:latin typeface="Arial"/>
                <a:cs typeface="Arial"/>
              </a:rPr>
              <a:t>into</a:t>
            </a:r>
            <a:r>
              <a:rPr lang="en-US" sz="1800" spc="-15" dirty="0">
                <a:latin typeface="Arial"/>
                <a:cs typeface="Arial"/>
              </a:rPr>
              <a:t> </a:t>
            </a:r>
            <a:r>
              <a:rPr lang="en-US" sz="1800" spc="5" dirty="0">
                <a:latin typeface="Arial"/>
                <a:cs typeface="Arial"/>
              </a:rPr>
              <a:t>the</a:t>
            </a:r>
            <a:r>
              <a:rPr lang="en-US" sz="1800" spc="-5" dirty="0">
                <a:latin typeface="Arial"/>
                <a:cs typeface="Arial"/>
              </a:rPr>
              <a:t> </a:t>
            </a:r>
            <a:r>
              <a:rPr lang="en-US" sz="1800" spc="10" dirty="0">
                <a:latin typeface="Arial"/>
                <a:cs typeface="Arial"/>
              </a:rPr>
              <a:t>Spark</a:t>
            </a:r>
            <a:r>
              <a:rPr lang="en-US" sz="1800" spc="-20" dirty="0">
                <a:latin typeface="Arial"/>
                <a:cs typeface="Arial"/>
              </a:rPr>
              <a:t> </a:t>
            </a:r>
            <a:r>
              <a:rPr lang="en-US" sz="1800" spc="5" dirty="0" smtClean="0">
                <a:latin typeface="Arial"/>
                <a:cs typeface="Arial"/>
              </a:rPr>
              <a:t>engine for</a:t>
            </a:r>
            <a:r>
              <a:rPr lang="en-US" sz="1800" spc="-10" dirty="0" smtClean="0">
                <a:latin typeface="Arial"/>
                <a:cs typeface="Arial"/>
              </a:rPr>
              <a:t> </a:t>
            </a:r>
            <a:r>
              <a:rPr lang="en-US" sz="1800" spc="5" dirty="0">
                <a:latin typeface="Arial"/>
                <a:cs typeface="Arial"/>
              </a:rPr>
              <a:t>processing</a:t>
            </a:r>
            <a:endParaRPr lang="en-US" sz="1800" dirty="0">
              <a:latin typeface="Arial"/>
              <a:cs typeface="Arial"/>
            </a:endParaRPr>
          </a:p>
          <a:p>
            <a:pPr marL="163195" indent="-139700">
              <a:spcBef>
                <a:spcPts val="465"/>
              </a:spcBef>
              <a:tabLst>
                <a:tab pos="163830" algn="l"/>
              </a:tabLst>
            </a:pPr>
            <a:r>
              <a:rPr lang="en-US" sz="1800" spc="10" dirty="0">
                <a:latin typeface="Arial"/>
                <a:cs typeface="Arial"/>
              </a:rPr>
              <a:t>The </a:t>
            </a:r>
            <a:r>
              <a:rPr lang="en-US" sz="1800" spc="5" dirty="0">
                <a:latin typeface="Arial"/>
                <a:cs typeface="Arial"/>
              </a:rPr>
              <a:t>final results are generated as </a:t>
            </a:r>
            <a:r>
              <a:rPr lang="en-US" sz="1800" spc="10" dirty="0">
                <a:latin typeface="Arial"/>
                <a:cs typeface="Arial"/>
              </a:rPr>
              <a:t>a </a:t>
            </a:r>
            <a:r>
              <a:rPr lang="en-US" sz="1800" spc="5" dirty="0">
                <a:latin typeface="Arial"/>
                <a:cs typeface="Arial"/>
              </a:rPr>
              <a:t>stream of</a:t>
            </a:r>
            <a:r>
              <a:rPr lang="en-US" sz="1800" spc="-195" dirty="0">
                <a:latin typeface="Arial"/>
                <a:cs typeface="Arial"/>
              </a:rPr>
              <a:t> </a:t>
            </a:r>
            <a:r>
              <a:rPr lang="en-US" sz="1800" spc="5" dirty="0">
                <a:latin typeface="Arial"/>
                <a:cs typeface="Arial"/>
              </a:rPr>
              <a:t>batches</a:t>
            </a:r>
            <a:endParaRPr lang="en-US" sz="1800" dirty="0">
              <a:latin typeface="Arial"/>
              <a:cs typeface="Arial"/>
            </a:endParaRPr>
          </a:p>
        </p:txBody>
      </p:sp>
      <p:sp>
        <p:nvSpPr>
          <p:cNvPr id="4" name="object 7"/>
          <p:cNvSpPr/>
          <p:nvPr/>
        </p:nvSpPr>
        <p:spPr>
          <a:xfrm>
            <a:off x="1357615" y="2852935"/>
            <a:ext cx="5446633" cy="936105"/>
          </a:xfrm>
          <a:prstGeom prst="rect">
            <a:avLst/>
          </a:prstGeom>
          <a:blipFill>
            <a:blip r:embed="rId3" cstate="print"/>
            <a:stretch>
              <a:fillRect/>
            </a:stretch>
          </a:blipFill>
        </p:spPr>
        <p:txBody>
          <a:bodyPr wrap="square" lIns="0" tIns="0" rIns="0" bIns="0" rtlCol="0"/>
          <a:lstStyle/>
          <a:p>
            <a:endParaRPr/>
          </a:p>
        </p:txBody>
      </p:sp>
      <p:sp>
        <p:nvSpPr>
          <p:cNvPr id="5" name="object 8"/>
          <p:cNvSpPr/>
          <p:nvPr/>
        </p:nvSpPr>
        <p:spPr>
          <a:xfrm>
            <a:off x="4211960" y="4432573"/>
            <a:ext cx="4357043" cy="1465310"/>
          </a:xfrm>
          <a:prstGeom prst="rect">
            <a:avLst/>
          </a:prstGeom>
          <a:blipFill>
            <a:blip r:embed="rId4" cstate="print"/>
            <a:stretch>
              <a:fillRect/>
            </a:stretch>
          </a:blipFill>
        </p:spPr>
        <p:txBody>
          <a:bodyPr wrap="square" lIns="0" tIns="0" rIns="0" bIns="0" rtlCol="0"/>
          <a:lstStyle/>
          <a:p>
            <a:endParaRPr/>
          </a:p>
        </p:txBody>
      </p:sp>
      <p:sp>
        <p:nvSpPr>
          <p:cNvPr id="6" name="object 9"/>
          <p:cNvSpPr txBox="1"/>
          <p:nvPr/>
        </p:nvSpPr>
        <p:spPr>
          <a:xfrm>
            <a:off x="4401006" y="4541037"/>
            <a:ext cx="720725" cy="135890"/>
          </a:xfrm>
          <a:prstGeom prst="rect">
            <a:avLst/>
          </a:prstGeom>
        </p:spPr>
        <p:txBody>
          <a:bodyPr vert="horz" wrap="square" lIns="0" tIns="15240" rIns="0" bIns="0" rtlCol="0">
            <a:spAutoFit/>
          </a:bodyPr>
          <a:lstStyle/>
          <a:p>
            <a:pPr marL="12700">
              <a:lnSpc>
                <a:spcPct val="100000"/>
              </a:lnSpc>
              <a:spcBef>
                <a:spcPts val="120"/>
              </a:spcBef>
            </a:pPr>
            <a:r>
              <a:rPr sz="700" spc="5" dirty="0">
                <a:solidFill>
                  <a:srgbClr val="A6A6A6"/>
                </a:solidFill>
                <a:latin typeface="Tahoma"/>
                <a:cs typeface="Tahoma"/>
              </a:rPr>
              <a:t>spark.apache.org</a:t>
            </a:r>
            <a:endParaRPr sz="700">
              <a:latin typeface="Tahoma"/>
              <a:cs typeface="Tahoma"/>
            </a:endParaRPr>
          </a:p>
        </p:txBody>
      </p:sp>
      <p:sp>
        <p:nvSpPr>
          <p:cNvPr id="7" name="object 10"/>
          <p:cNvSpPr txBox="1"/>
          <p:nvPr/>
        </p:nvSpPr>
        <p:spPr>
          <a:xfrm>
            <a:off x="323528" y="4432573"/>
            <a:ext cx="3397363" cy="1629932"/>
          </a:xfrm>
          <a:prstGeom prst="rect">
            <a:avLst/>
          </a:prstGeom>
        </p:spPr>
        <p:txBody>
          <a:bodyPr vert="horz" wrap="square" lIns="0" tIns="52069" rIns="0" bIns="0" rtlCol="0">
            <a:spAutoFit/>
          </a:bodyPr>
          <a:lstStyle/>
          <a:p>
            <a:pPr marL="151765" indent="-139065">
              <a:lnSpc>
                <a:spcPct val="100000"/>
              </a:lnSpc>
              <a:buClr>
                <a:srgbClr val="00649D"/>
              </a:buClr>
              <a:buSzPct val="120000"/>
              <a:buChar char="•"/>
              <a:tabLst>
                <a:tab pos="152400" algn="l"/>
              </a:tabLst>
            </a:pPr>
            <a:r>
              <a:rPr spc="5" dirty="0" smtClean="0">
                <a:latin typeface="Arial"/>
                <a:cs typeface="Arial"/>
              </a:rPr>
              <a:t>Sliding </a:t>
            </a:r>
            <a:r>
              <a:rPr spc="5" dirty="0">
                <a:latin typeface="Arial"/>
                <a:cs typeface="Arial"/>
              </a:rPr>
              <a:t>window</a:t>
            </a:r>
            <a:r>
              <a:rPr spc="-145" dirty="0">
                <a:latin typeface="Arial"/>
                <a:cs typeface="Arial"/>
              </a:rPr>
              <a:t> </a:t>
            </a:r>
            <a:r>
              <a:rPr spc="5" dirty="0">
                <a:latin typeface="Arial"/>
                <a:cs typeface="Arial"/>
              </a:rPr>
              <a:t>operations</a:t>
            </a:r>
            <a:endParaRPr dirty="0">
              <a:latin typeface="Arial"/>
              <a:cs typeface="Arial"/>
            </a:endParaRPr>
          </a:p>
          <a:p>
            <a:pPr marL="287655" lvl="1" indent="-100965">
              <a:lnSpc>
                <a:spcPct val="100000"/>
              </a:lnSpc>
              <a:spcBef>
                <a:spcPts val="414"/>
              </a:spcBef>
              <a:buClr>
                <a:srgbClr val="008ABF"/>
              </a:buClr>
              <a:buSzPct val="78260"/>
              <a:buFont typeface="Wingdings"/>
              <a:buChar char=""/>
              <a:tabLst>
                <a:tab pos="288290" algn="l"/>
              </a:tabLst>
            </a:pPr>
            <a:r>
              <a:rPr spc="-5" dirty="0">
                <a:latin typeface="Arial"/>
                <a:cs typeface="Arial"/>
              </a:rPr>
              <a:t>Windowed</a:t>
            </a:r>
            <a:r>
              <a:rPr spc="-55" dirty="0">
                <a:latin typeface="Arial"/>
                <a:cs typeface="Arial"/>
              </a:rPr>
              <a:t> </a:t>
            </a:r>
            <a:r>
              <a:rPr spc="-10" dirty="0">
                <a:latin typeface="Arial"/>
                <a:cs typeface="Arial"/>
              </a:rPr>
              <a:t>computations</a:t>
            </a:r>
            <a:endParaRPr dirty="0">
              <a:latin typeface="Arial"/>
              <a:cs typeface="Arial"/>
            </a:endParaRPr>
          </a:p>
          <a:p>
            <a:pPr marL="426084" lvl="2" indent="-101600">
              <a:lnSpc>
                <a:spcPct val="100000"/>
              </a:lnSpc>
              <a:spcBef>
                <a:spcPts val="405"/>
              </a:spcBef>
              <a:buClr>
                <a:srgbClr val="008ABF"/>
              </a:buClr>
              <a:buSzPct val="80000"/>
              <a:buFont typeface="Verdana"/>
              <a:buChar char="−"/>
              <a:tabLst>
                <a:tab pos="426720" algn="l"/>
              </a:tabLst>
            </a:pPr>
            <a:r>
              <a:rPr spc="10" dirty="0">
                <a:latin typeface="Arial"/>
                <a:cs typeface="Arial"/>
              </a:rPr>
              <a:t>Window</a:t>
            </a:r>
            <a:r>
              <a:rPr spc="-70" dirty="0">
                <a:latin typeface="Arial"/>
                <a:cs typeface="Arial"/>
              </a:rPr>
              <a:t> </a:t>
            </a:r>
            <a:r>
              <a:rPr spc="5" dirty="0">
                <a:latin typeface="Arial"/>
                <a:cs typeface="Arial"/>
              </a:rPr>
              <a:t>length</a:t>
            </a:r>
            <a:endParaRPr dirty="0">
              <a:latin typeface="Arial"/>
              <a:cs typeface="Arial"/>
            </a:endParaRPr>
          </a:p>
          <a:p>
            <a:pPr marL="426084" lvl="2" indent="-101600">
              <a:lnSpc>
                <a:spcPct val="100000"/>
              </a:lnSpc>
              <a:spcBef>
                <a:spcPts val="390"/>
              </a:spcBef>
              <a:buClr>
                <a:srgbClr val="008ABF"/>
              </a:buClr>
              <a:buSzPct val="80000"/>
              <a:buFont typeface="Verdana"/>
              <a:buChar char="−"/>
              <a:tabLst>
                <a:tab pos="426720" algn="l"/>
              </a:tabLst>
            </a:pPr>
            <a:r>
              <a:rPr spc="5" dirty="0">
                <a:latin typeface="Arial"/>
                <a:cs typeface="Arial"/>
              </a:rPr>
              <a:t>Sliding</a:t>
            </a:r>
            <a:r>
              <a:rPr spc="-70" dirty="0">
                <a:latin typeface="Arial"/>
                <a:cs typeface="Arial"/>
              </a:rPr>
              <a:t> </a:t>
            </a:r>
            <a:r>
              <a:rPr spc="5" dirty="0">
                <a:latin typeface="Arial"/>
                <a:cs typeface="Arial"/>
              </a:rPr>
              <a:t>interval</a:t>
            </a:r>
            <a:endParaRPr dirty="0">
              <a:latin typeface="Arial"/>
              <a:cs typeface="Arial"/>
            </a:endParaRPr>
          </a:p>
          <a:p>
            <a:pPr marL="426084" lvl="2" indent="-101600">
              <a:lnSpc>
                <a:spcPct val="100000"/>
              </a:lnSpc>
              <a:spcBef>
                <a:spcPts val="334"/>
              </a:spcBef>
              <a:buClr>
                <a:srgbClr val="008ABF"/>
              </a:buClr>
              <a:buSzPct val="80000"/>
              <a:buFont typeface="Verdana"/>
              <a:buChar char="−"/>
              <a:tabLst>
                <a:tab pos="426720" algn="l"/>
              </a:tabLst>
            </a:pPr>
            <a:r>
              <a:rPr b="1" spc="15" dirty="0">
                <a:latin typeface="Courier New"/>
                <a:cs typeface="Courier New"/>
              </a:rPr>
              <a:t>reduceByKeyAndWindow</a:t>
            </a:r>
            <a:endParaRPr dirty="0">
              <a:latin typeface="Courier New"/>
              <a:cs typeface="Courier New"/>
            </a:endParaRPr>
          </a:p>
        </p:txBody>
      </p:sp>
      <p:sp>
        <p:nvSpPr>
          <p:cNvPr id="8" name="Rectangle 7"/>
          <p:cNvSpPr/>
          <p:nvPr/>
        </p:nvSpPr>
        <p:spPr>
          <a:xfrm>
            <a:off x="3559865" y="3804640"/>
            <a:ext cx="981999" cy="215444"/>
          </a:xfrm>
          <a:prstGeom prst="rect">
            <a:avLst/>
          </a:prstGeom>
        </p:spPr>
        <p:txBody>
          <a:bodyPr wrap="none">
            <a:spAutoFit/>
          </a:bodyPr>
          <a:lstStyle/>
          <a:p>
            <a:pPr marR="5080" algn="r">
              <a:lnSpc>
                <a:spcPct val="100000"/>
              </a:lnSpc>
              <a:spcBef>
                <a:spcPts val="409"/>
              </a:spcBef>
            </a:pPr>
            <a:r>
              <a:rPr lang="fr-FR" sz="800" spc="5" dirty="0">
                <a:solidFill>
                  <a:srgbClr val="A6A6A6"/>
                </a:solidFill>
                <a:latin typeface="Tahoma"/>
                <a:cs typeface="Tahoma"/>
              </a:rPr>
              <a:t>s</a:t>
            </a:r>
            <a:r>
              <a:rPr lang="fr-FR" sz="800" spc="10" dirty="0">
                <a:solidFill>
                  <a:srgbClr val="A6A6A6"/>
                </a:solidFill>
                <a:latin typeface="Tahoma"/>
                <a:cs typeface="Tahoma"/>
              </a:rPr>
              <a:t>p</a:t>
            </a:r>
            <a:r>
              <a:rPr lang="fr-FR" sz="800" spc="5" dirty="0">
                <a:solidFill>
                  <a:srgbClr val="A6A6A6"/>
                </a:solidFill>
                <a:latin typeface="Tahoma"/>
                <a:cs typeface="Tahoma"/>
              </a:rPr>
              <a:t>ark.a</a:t>
            </a:r>
            <a:r>
              <a:rPr lang="fr-FR" sz="800" spc="10" dirty="0">
                <a:solidFill>
                  <a:srgbClr val="A6A6A6"/>
                </a:solidFill>
                <a:latin typeface="Tahoma"/>
                <a:cs typeface="Tahoma"/>
              </a:rPr>
              <a:t>p</a:t>
            </a:r>
            <a:r>
              <a:rPr lang="fr-FR" sz="800" spc="5" dirty="0">
                <a:solidFill>
                  <a:srgbClr val="A6A6A6"/>
                </a:solidFill>
                <a:latin typeface="Tahoma"/>
                <a:cs typeface="Tahoma"/>
              </a:rPr>
              <a:t>ache.org</a:t>
            </a:r>
            <a:endParaRPr lang="fr-FR" sz="800" dirty="0">
              <a:latin typeface="Tahoma"/>
              <a:cs typeface="Tahoma"/>
            </a:endParaRPr>
          </a:p>
        </p:txBody>
      </p:sp>
    </p:spTree>
    <p:extLst>
      <p:ext uri="{BB962C8B-B14F-4D97-AF65-F5344CB8AC3E}">
        <p14:creationId xmlns:p14="http://schemas.microsoft.com/office/powerpoint/2010/main" val="6497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100"/>
              </a:spcBef>
            </a:pPr>
            <a:r>
              <a:rPr lang="fr-FR" spc="-5" dirty="0" err="1">
                <a:latin typeface="Arial"/>
                <a:cs typeface="Arial"/>
              </a:rPr>
              <a:t>MLlib</a:t>
            </a:r>
            <a:endParaRPr lang="fr-FR" dirty="0">
              <a:latin typeface="Arial"/>
              <a:cs typeface="Arial"/>
            </a:endParaRPr>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err="1">
                <a:latin typeface="Arial"/>
                <a:cs typeface="Arial"/>
              </a:rPr>
              <a:t>MLlib</a:t>
            </a:r>
            <a:r>
              <a:rPr lang="en-US" sz="1800" spc="5" dirty="0">
                <a:latin typeface="Arial"/>
                <a:cs typeface="Arial"/>
              </a:rPr>
              <a:t> for </a:t>
            </a:r>
            <a:r>
              <a:rPr lang="en-US" sz="1800" spc="10" dirty="0">
                <a:latin typeface="Arial"/>
                <a:cs typeface="Arial"/>
              </a:rPr>
              <a:t>machine </a:t>
            </a:r>
            <a:r>
              <a:rPr lang="en-US" sz="1800" dirty="0">
                <a:latin typeface="Arial"/>
                <a:cs typeface="Arial"/>
              </a:rPr>
              <a:t>learning library </a:t>
            </a:r>
            <a:r>
              <a:rPr lang="en-US" sz="1800" spc="5" dirty="0">
                <a:latin typeface="Arial"/>
                <a:cs typeface="Arial"/>
              </a:rPr>
              <a:t>- </a:t>
            </a:r>
            <a:r>
              <a:rPr lang="en-US" sz="1800" spc="10" dirty="0">
                <a:latin typeface="Arial"/>
                <a:cs typeface="Arial"/>
              </a:rPr>
              <a:t>under </a:t>
            </a:r>
            <a:r>
              <a:rPr lang="en-US" sz="1800" spc="5" dirty="0">
                <a:latin typeface="Arial"/>
                <a:cs typeface="Arial"/>
              </a:rPr>
              <a:t>active</a:t>
            </a:r>
            <a:r>
              <a:rPr lang="en-US" sz="1800" spc="-135" dirty="0">
                <a:latin typeface="Arial"/>
                <a:cs typeface="Arial"/>
              </a:rPr>
              <a:t> </a:t>
            </a:r>
            <a:r>
              <a:rPr lang="en-US" sz="1800" spc="5" dirty="0">
                <a:latin typeface="Arial"/>
                <a:cs typeface="Arial"/>
              </a:rPr>
              <a:t>development</a:t>
            </a:r>
            <a:endParaRPr lang="en-US" sz="1800" dirty="0">
              <a:latin typeface="Arial"/>
              <a:cs typeface="Arial"/>
            </a:endParaRPr>
          </a:p>
          <a:p>
            <a:pPr marL="163195" indent="-139700">
              <a:spcBef>
                <a:spcPts val="480"/>
              </a:spcBef>
              <a:tabLst>
                <a:tab pos="163830" algn="l"/>
              </a:tabLst>
            </a:pPr>
            <a:r>
              <a:rPr lang="en-US" sz="1800" spc="5" dirty="0">
                <a:latin typeface="Arial"/>
                <a:cs typeface="Arial"/>
              </a:rPr>
              <a:t>Provides, </a:t>
            </a:r>
            <a:r>
              <a:rPr lang="en-US" sz="1800" dirty="0">
                <a:latin typeface="Arial"/>
                <a:cs typeface="Arial"/>
              </a:rPr>
              <a:t>currently, </a:t>
            </a:r>
            <a:r>
              <a:rPr lang="en-US" sz="1800" spc="5" dirty="0">
                <a:latin typeface="Arial"/>
                <a:cs typeface="Arial"/>
              </a:rPr>
              <a:t>the following common algorithm </a:t>
            </a:r>
            <a:r>
              <a:rPr lang="en-US" sz="1800" spc="10" dirty="0">
                <a:latin typeface="Arial"/>
                <a:cs typeface="Arial"/>
              </a:rPr>
              <a:t>and</a:t>
            </a:r>
            <a:r>
              <a:rPr lang="en-US" sz="1800" spc="-155" dirty="0">
                <a:latin typeface="Arial"/>
                <a:cs typeface="Arial"/>
              </a:rPr>
              <a:t> </a:t>
            </a:r>
            <a:r>
              <a:rPr lang="en-US" sz="1800" dirty="0">
                <a:latin typeface="Arial"/>
                <a:cs typeface="Arial"/>
              </a:rPr>
              <a:t>utilities</a:t>
            </a:r>
          </a:p>
          <a:p>
            <a:pPr marL="299085" lvl="1" indent="-100965">
              <a:spcBef>
                <a:spcPts val="414"/>
              </a:spcBef>
              <a:buSzPct val="78260"/>
              <a:buFont typeface="Wingdings"/>
              <a:buChar char=""/>
              <a:tabLst>
                <a:tab pos="299720" algn="l"/>
              </a:tabLst>
            </a:pPr>
            <a:r>
              <a:rPr lang="en-US" sz="1800" spc="-5" dirty="0">
                <a:latin typeface="Arial"/>
                <a:cs typeface="Arial"/>
              </a:rPr>
              <a:t>Classification</a:t>
            </a:r>
            <a:endParaRPr lang="en-US" sz="1800" dirty="0">
              <a:latin typeface="Arial"/>
              <a:cs typeface="Arial"/>
            </a:endParaRPr>
          </a:p>
          <a:p>
            <a:pPr marL="299085" lvl="1" indent="-100965">
              <a:spcBef>
                <a:spcPts val="395"/>
              </a:spcBef>
              <a:buSzPct val="78260"/>
              <a:buFont typeface="Wingdings"/>
              <a:buChar char=""/>
              <a:tabLst>
                <a:tab pos="299720" algn="l"/>
              </a:tabLst>
            </a:pPr>
            <a:r>
              <a:rPr lang="en-US" sz="1800" spc="-10" dirty="0">
                <a:latin typeface="Arial"/>
                <a:cs typeface="Arial"/>
              </a:rPr>
              <a:t>Regression</a:t>
            </a:r>
            <a:endParaRPr lang="en-US" sz="1800" dirty="0">
              <a:latin typeface="Arial"/>
              <a:cs typeface="Arial"/>
            </a:endParaRPr>
          </a:p>
          <a:p>
            <a:pPr marL="299085" lvl="1" indent="-100965">
              <a:spcBef>
                <a:spcPts val="415"/>
              </a:spcBef>
              <a:buSzPct val="78260"/>
              <a:buFont typeface="Wingdings"/>
              <a:buChar char=""/>
              <a:tabLst>
                <a:tab pos="299720" algn="l"/>
              </a:tabLst>
            </a:pPr>
            <a:r>
              <a:rPr lang="en-US" sz="1800" spc="-10" dirty="0">
                <a:latin typeface="Arial"/>
                <a:cs typeface="Arial"/>
              </a:rPr>
              <a:t>Clustering</a:t>
            </a:r>
            <a:endParaRPr lang="en-US" sz="1800" dirty="0">
              <a:latin typeface="Arial"/>
              <a:cs typeface="Arial"/>
            </a:endParaRPr>
          </a:p>
          <a:p>
            <a:pPr marL="299085" lvl="1" indent="-100965">
              <a:spcBef>
                <a:spcPts val="405"/>
              </a:spcBef>
              <a:buSzPct val="78260"/>
              <a:buFont typeface="Wingdings"/>
              <a:buChar char=""/>
              <a:tabLst>
                <a:tab pos="299720" algn="l"/>
              </a:tabLst>
            </a:pPr>
            <a:r>
              <a:rPr lang="en-US" sz="1800" spc="-10" dirty="0">
                <a:latin typeface="Arial"/>
                <a:cs typeface="Arial"/>
              </a:rPr>
              <a:t>Collaborative</a:t>
            </a:r>
            <a:r>
              <a:rPr lang="en-US" sz="1800" spc="20" dirty="0">
                <a:latin typeface="Arial"/>
                <a:cs typeface="Arial"/>
              </a:rPr>
              <a:t> </a:t>
            </a:r>
            <a:r>
              <a:rPr lang="en-US" sz="1800" spc="-5" dirty="0">
                <a:latin typeface="Arial"/>
                <a:cs typeface="Arial"/>
              </a:rPr>
              <a:t>filtering</a:t>
            </a:r>
            <a:endParaRPr lang="en-US" sz="1800" dirty="0">
              <a:latin typeface="Arial"/>
              <a:cs typeface="Arial"/>
            </a:endParaRPr>
          </a:p>
          <a:p>
            <a:pPr marL="299085" lvl="1" indent="-100965">
              <a:spcBef>
                <a:spcPts val="414"/>
              </a:spcBef>
              <a:buSzPct val="78260"/>
              <a:buFont typeface="Wingdings"/>
              <a:buChar char=""/>
              <a:tabLst>
                <a:tab pos="299720" algn="l"/>
              </a:tabLst>
            </a:pPr>
            <a:r>
              <a:rPr lang="en-US" sz="1800" spc="-10" dirty="0">
                <a:latin typeface="Arial"/>
                <a:cs typeface="Arial"/>
              </a:rPr>
              <a:t>Dimensionality</a:t>
            </a:r>
            <a:r>
              <a:rPr lang="en-US" sz="1800" spc="15" dirty="0">
                <a:latin typeface="Arial"/>
                <a:cs typeface="Arial"/>
              </a:rPr>
              <a:t> </a:t>
            </a:r>
            <a:r>
              <a:rPr lang="en-US" sz="1800" spc="-10" dirty="0">
                <a:latin typeface="Arial"/>
                <a:cs typeface="Arial"/>
              </a:rPr>
              <a:t>reduction</a:t>
            </a:r>
            <a:endParaRPr lang="en-US" sz="1800" dirty="0">
              <a:latin typeface="Arial"/>
              <a:cs typeface="Arial"/>
            </a:endParaRPr>
          </a:p>
          <a:p>
            <a:endParaRPr lang="fr-FR" sz="1800" dirty="0"/>
          </a:p>
        </p:txBody>
      </p:sp>
    </p:spTree>
    <p:extLst>
      <p:ext uri="{BB962C8B-B14F-4D97-AF65-F5344CB8AC3E}">
        <p14:creationId xmlns:p14="http://schemas.microsoft.com/office/powerpoint/2010/main" val="34825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pc="-5" dirty="0">
                <a:latin typeface="Arial"/>
                <a:cs typeface="Arial"/>
              </a:rPr>
              <a:t>Who uses Spark and</a:t>
            </a:r>
            <a:r>
              <a:rPr lang="en-US" spc="-55" dirty="0">
                <a:latin typeface="Arial"/>
                <a:cs typeface="Arial"/>
              </a:rPr>
              <a:t> </a:t>
            </a:r>
            <a:r>
              <a:rPr lang="en-US" spc="-10" dirty="0">
                <a:latin typeface="Arial"/>
                <a:cs typeface="Arial"/>
              </a:rPr>
              <a:t>why</a:t>
            </a:r>
            <a:r>
              <a:rPr lang="en-US" spc="-10" dirty="0" smtClean="0">
                <a:latin typeface="Arial"/>
                <a:cs typeface="Arial"/>
              </a:rPr>
              <a:t>?</a:t>
            </a:r>
            <a:endParaRPr lang="fr-FR" dirty="0"/>
          </a:p>
        </p:txBody>
      </p:sp>
      <p:sp>
        <p:nvSpPr>
          <p:cNvPr id="3" name="Espace réservé du contenu 2"/>
          <p:cNvSpPr>
            <a:spLocks noGrp="1"/>
          </p:cNvSpPr>
          <p:nvPr>
            <p:ph idx="1"/>
          </p:nvPr>
        </p:nvSpPr>
        <p:spPr>
          <a:xfrm>
            <a:off x="-468560" y="1196752"/>
            <a:ext cx="9721080" cy="5358384"/>
          </a:xfrm>
        </p:spPr>
        <p:txBody>
          <a:bodyPr/>
          <a:lstStyle/>
          <a:p>
            <a:pPr marL="916305" indent="-139700">
              <a:spcBef>
                <a:spcPts val="1315"/>
              </a:spcBef>
              <a:tabLst>
                <a:tab pos="916940" algn="l"/>
              </a:tabLst>
            </a:pPr>
            <a:r>
              <a:rPr lang="en-US" sz="1800" spc="-30" dirty="0">
                <a:latin typeface="Arial"/>
                <a:cs typeface="Arial"/>
              </a:rPr>
              <a:t>Spark </a:t>
            </a:r>
            <a:r>
              <a:rPr lang="en-US" sz="1800" spc="-15" dirty="0">
                <a:latin typeface="Arial"/>
                <a:cs typeface="Arial"/>
              </a:rPr>
              <a:t>is</a:t>
            </a:r>
            <a:r>
              <a:rPr lang="en-US" sz="1800" spc="-50" dirty="0">
                <a:latin typeface="Arial"/>
                <a:cs typeface="Arial"/>
              </a:rPr>
              <a:t> </a:t>
            </a:r>
            <a:r>
              <a:rPr lang="en-US" sz="1800" spc="-25" dirty="0">
                <a:latin typeface="Arial"/>
                <a:cs typeface="Arial"/>
              </a:rPr>
              <a:t>related</a:t>
            </a:r>
            <a:r>
              <a:rPr lang="en-US" sz="1800" spc="-60" dirty="0">
                <a:latin typeface="Arial"/>
                <a:cs typeface="Arial"/>
              </a:rPr>
              <a:t> </a:t>
            </a:r>
            <a:r>
              <a:rPr lang="en-US" sz="1800" spc="-20" dirty="0">
                <a:latin typeface="Arial"/>
                <a:cs typeface="Arial"/>
              </a:rPr>
              <a:t>to</a:t>
            </a:r>
            <a:r>
              <a:rPr lang="en-US" sz="1800" spc="-30" dirty="0">
                <a:latin typeface="Arial"/>
                <a:cs typeface="Arial"/>
              </a:rPr>
              <a:t> </a:t>
            </a:r>
            <a:r>
              <a:rPr lang="en-US" sz="1800" spc="-25" dirty="0">
                <a:latin typeface="Arial"/>
                <a:cs typeface="Arial"/>
              </a:rPr>
              <a:t>MapReduce</a:t>
            </a:r>
            <a:r>
              <a:rPr lang="en-US" sz="1800" spc="-55" dirty="0">
                <a:latin typeface="Arial"/>
                <a:cs typeface="Arial"/>
              </a:rPr>
              <a:t> </a:t>
            </a:r>
            <a:r>
              <a:rPr lang="en-US" sz="1800" spc="-15" dirty="0">
                <a:latin typeface="Arial"/>
                <a:cs typeface="Arial"/>
              </a:rPr>
              <a:t>in</a:t>
            </a:r>
            <a:r>
              <a:rPr lang="en-US" sz="1800" spc="-35" dirty="0">
                <a:latin typeface="Arial"/>
                <a:cs typeface="Arial"/>
              </a:rPr>
              <a:t> </a:t>
            </a:r>
            <a:r>
              <a:rPr lang="en-US" sz="1800" spc="-5" dirty="0">
                <a:latin typeface="Arial"/>
                <a:cs typeface="Arial"/>
              </a:rPr>
              <a:t>a</a:t>
            </a:r>
            <a:r>
              <a:rPr lang="en-US" sz="1800" spc="-60" dirty="0">
                <a:latin typeface="Arial"/>
                <a:cs typeface="Arial"/>
              </a:rPr>
              <a:t> </a:t>
            </a:r>
            <a:r>
              <a:rPr lang="en-US" sz="1800" spc="-20" dirty="0">
                <a:latin typeface="Arial"/>
                <a:cs typeface="Arial"/>
              </a:rPr>
              <a:t>sense</a:t>
            </a:r>
            <a:r>
              <a:rPr lang="en-US" sz="1800" spc="-55" dirty="0">
                <a:latin typeface="Arial"/>
                <a:cs typeface="Arial"/>
              </a:rPr>
              <a:t> </a:t>
            </a:r>
            <a:r>
              <a:rPr lang="en-US" sz="1800" spc="-25" dirty="0">
                <a:latin typeface="Arial"/>
                <a:cs typeface="Arial"/>
              </a:rPr>
              <a:t>that</a:t>
            </a:r>
            <a:r>
              <a:rPr lang="en-US" sz="1800" spc="-55" dirty="0">
                <a:latin typeface="Arial"/>
                <a:cs typeface="Arial"/>
              </a:rPr>
              <a:t> </a:t>
            </a:r>
            <a:r>
              <a:rPr lang="en-US" sz="1800" spc="-15" dirty="0">
                <a:latin typeface="Arial"/>
                <a:cs typeface="Arial"/>
              </a:rPr>
              <a:t>it</a:t>
            </a:r>
            <a:r>
              <a:rPr lang="en-US" sz="1800" spc="-50" dirty="0">
                <a:latin typeface="Arial"/>
                <a:cs typeface="Arial"/>
              </a:rPr>
              <a:t> </a:t>
            </a:r>
            <a:r>
              <a:rPr lang="en-US" sz="1800" spc="-25" dirty="0">
                <a:latin typeface="Arial"/>
                <a:cs typeface="Arial"/>
              </a:rPr>
              <a:t>expands</a:t>
            </a:r>
            <a:r>
              <a:rPr lang="en-US" sz="1800" spc="-20" dirty="0">
                <a:latin typeface="Arial"/>
                <a:cs typeface="Arial"/>
              </a:rPr>
              <a:t> </a:t>
            </a:r>
            <a:r>
              <a:rPr lang="en-US" sz="1800" spc="-25" dirty="0">
                <a:latin typeface="Arial"/>
                <a:cs typeface="Arial"/>
              </a:rPr>
              <a:t>on</a:t>
            </a:r>
            <a:r>
              <a:rPr lang="en-US" sz="1800" spc="-60" dirty="0">
                <a:latin typeface="Arial"/>
                <a:cs typeface="Arial"/>
              </a:rPr>
              <a:t> </a:t>
            </a:r>
            <a:r>
              <a:rPr lang="en-US" sz="1800" spc="-25" dirty="0">
                <a:latin typeface="Arial"/>
                <a:cs typeface="Arial"/>
              </a:rPr>
              <a:t>Hadoop's</a:t>
            </a:r>
            <a:r>
              <a:rPr lang="en-US" sz="1800" spc="-50" dirty="0">
                <a:latin typeface="Arial"/>
                <a:cs typeface="Arial"/>
              </a:rPr>
              <a:t> </a:t>
            </a:r>
            <a:r>
              <a:rPr lang="en-US" sz="1800" spc="-25" dirty="0">
                <a:latin typeface="Arial"/>
                <a:cs typeface="Arial"/>
              </a:rPr>
              <a:t>capabilities.</a:t>
            </a:r>
            <a:r>
              <a:rPr lang="en-US" sz="1800" spc="-55" dirty="0">
                <a:latin typeface="Arial"/>
                <a:cs typeface="Arial"/>
              </a:rPr>
              <a:t> </a:t>
            </a:r>
            <a:endParaRPr lang="en-US" sz="1800" spc="-55" dirty="0" smtClean="0">
              <a:latin typeface="Arial"/>
              <a:cs typeface="Arial"/>
            </a:endParaRPr>
          </a:p>
          <a:p>
            <a:pPr marL="916305" indent="-139700">
              <a:spcBef>
                <a:spcPts val="1315"/>
              </a:spcBef>
              <a:tabLst>
                <a:tab pos="916940" algn="l"/>
              </a:tabLst>
            </a:pPr>
            <a:r>
              <a:rPr lang="en-US" sz="1800" spc="5" dirty="0" smtClean="0">
                <a:latin typeface="Arial"/>
                <a:cs typeface="Arial"/>
              </a:rPr>
              <a:t>Parallel</a:t>
            </a:r>
            <a:r>
              <a:rPr lang="en-US" sz="1800" spc="-45" dirty="0" smtClean="0">
                <a:latin typeface="Arial"/>
                <a:cs typeface="Arial"/>
              </a:rPr>
              <a:t> </a:t>
            </a:r>
            <a:r>
              <a:rPr lang="en-US" sz="1800" spc="5" dirty="0">
                <a:latin typeface="Arial"/>
                <a:cs typeface="Arial"/>
              </a:rPr>
              <a:t>distributed</a:t>
            </a:r>
            <a:r>
              <a:rPr lang="en-US" sz="1800" spc="-45" dirty="0">
                <a:latin typeface="Arial"/>
                <a:cs typeface="Arial"/>
              </a:rPr>
              <a:t> </a:t>
            </a:r>
            <a:r>
              <a:rPr lang="en-US" sz="1800" spc="5" dirty="0">
                <a:latin typeface="Arial"/>
                <a:cs typeface="Arial"/>
              </a:rPr>
              <a:t>processing,</a:t>
            </a:r>
            <a:r>
              <a:rPr lang="en-US" sz="1800" spc="-40" dirty="0">
                <a:latin typeface="Arial"/>
                <a:cs typeface="Arial"/>
              </a:rPr>
              <a:t> </a:t>
            </a:r>
            <a:r>
              <a:rPr lang="en-US" sz="1800" spc="5" dirty="0">
                <a:latin typeface="Arial"/>
                <a:cs typeface="Arial"/>
              </a:rPr>
              <a:t>fault</a:t>
            </a:r>
            <a:r>
              <a:rPr lang="en-US" sz="1800" spc="-25" dirty="0">
                <a:latin typeface="Arial"/>
                <a:cs typeface="Arial"/>
              </a:rPr>
              <a:t> </a:t>
            </a:r>
            <a:r>
              <a:rPr lang="en-US" sz="1800" spc="5" dirty="0">
                <a:latin typeface="Arial"/>
                <a:cs typeface="Arial"/>
              </a:rPr>
              <a:t>tolerance</a:t>
            </a:r>
            <a:r>
              <a:rPr lang="en-US" sz="1800" spc="-20" dirty="0">
                <a:latin typeface="Arial"/>
                <a:cs typeface="Arial"/>
              </a:rPr>
              <a:t> </a:t>
            </a:r>
            <a:r>
              <a:rPr lang="en-US" sz="1800" spc="5" dirty="0">
                <a:latin typeface="Arial"/>
                <a:cs typeface="Arial"/>
              </a:rPr>
              <a:t>on</a:t>
            </a:r>
            <a:r>
              <a:rPr lang="en-US" sz="1800" spc="-45" dirty="0">
                <a:latin typeface="Arial"/>
                <a:cs typeface="Arial"/>
              </a:rPr>
              <a:t> </a:t>
            </a:r>
            <a:r>
              <a:rPr lang="en-US" sz="1800" spc="5" dirty="0">
                <a:latin typeface="Arial"/>
                <a:cs typeface="Arial"/>
              </a:rPr>
              <a:t>commodity</a:t>
            </a:r>
            <a:r>
              <a:rPr lang="en-US" sz="1800" spc="-30" dirty="0">
                <a:latin typeface="Arial"/>
                <a:cs typeface="Arial"/>
              </a:rPr>
              <a:t> </a:t>
            </a:r>
            <a:r>
              <a:rPr lang="en-US" sz="1800" spc="5" dirty="0" smtClean="0">
                <a:latin typeface="Arial"/>
                <a:cs typeface="Arial"/>
              </a:rPr>
              <a:t>hardware,</a:t>
            </a:r>
            <a:r>
              <a:rPr lang="en-US" sz="1800" dirty="0" smtClean="0">
                <a:latin typeface="Arial"/>
                <a:cs typeface="Arial"/>
              </a:rPr>
              <a:t> </a:t>
            </a:r>
            <a:r>
              <a:rPr lang="en-US" sz="1800" spc="5" dirty="0" smtClean="0">
                <a:latin typeface="Arial"/>
                <a:cs typeface="Arial"/>
              </a:rPr>
              <a:t>scalability</a:t>
            </a:r>
            <a:r>
              <a:rPr lang="en-US" sz="1800" spc="5" dirty="0">
                <a:latin typeface="Arial"/>
                <a:cs typeface="Arial"/>
              </a:rPr>
              <a:t>, in-memory computing, high </a:t>
            </a:r>
            <a:r>
              <a:rPr lang="en-US" sz="1800" dirty="0">
                <a:latin typeface="Arial"/>
                <a:cs typeface="Arial"/>
              </a:rPr>
              <a:t>level </a:t>
            </a:r>
            <a:r>
              <a:rPr lang="en-US" sz="1800" spc="10" dirty="0">
                <a:latin typeface="Arial"/>
                <a:cs typeface="Arial"/>
              </a:rPr>
              <a:t>APIs,</a:t>
            </a:r>
            <a:r>
              <a:rPr lang="en-US" sz="1800" spc="-210" dirty="0">
                <a:latin typeface="Arial"/>
                <a:cs typeface="Arial"/>
              </a:rPr>
              <a:t> </a:t>
            </a:r>
            <a:r>
              <a:rPr lang="en-US" sz="1800" spc="5" dirty="0">
                <a:latin typeface="Arial"/>
                <a:cs typeface="Arial"/>
              </a:rPr>
              <a:t>etc.</a:t>
            </a:r>
            <a:endParaRPr lang="en-US" sz="1800" dirty="0">
              <a:latin typeface="Arial"/>
              <a:cs typeface="Arial"/>
            </a:endParaRPr>
          </a:p>
          <a:p>
            <a:pPr marL="916305" indent="-139700">
              <a:spcBef>
                <a:spcPts val="475"/>
              </a:spcBef>
              <a:tabLst>
                <a:tab pos="916940" algn="l"/>
              </a:tabLst>
            </a:pPr>
            <a:r>
              <a:rPr lang="en-US" sz="1800" spc="5" dirty="0">
                <a:latin typeface="Arial"/>
                <a:cs typeface="Arial"/>
              </a:rPr>
              <a:t>Data</a:t>
            </a:r>
            <a:r>
              <a:rPr lang="en-US" sz="1800" spc="-20" dirty="0">
                <a:latin typeface="Arial"/>
                <a:cs typeface="Arial"/>
              </a:rPr>
              <a:t> </a:t>
            </a:r>
            <a:r>
              <a:rPr lang="en-US" sz="1800" spc="5" dirty="0">
                <a:latin typeface="Arial"/>
                <a:cs typeface="Arial"/>
              </a:rPr>
              <a:t>scientist</a:t>
            </a:r>
            <a:endParaRPr lang="en-US" sz="1800" dirty="0">
              <a:latin typeface="Arial"/>
              <a:cs typeface="Arial"/>
            </a:endParaRPr>
          </a:p>
          <a:p>
            <a:pPr marL="1052195" lvl="1" indent="-100965">
              <a:spcBef>
                <a:spcPts val="455"/>
              </a:spcBef>
              <a:buSzPct val="81818"/>
              <a:buFont typeface="Wingdings"/>
              <a:buChar char=""/>
              <a:tabLst>
                <a:tab pos="1052830" algn="l"/>
              </a:tabLst>
            </a:pPr>
            <a:r>
              <a:rPr lang="en-US" sz="1800" spc="15" dirty="0">
                <a:latin typeface="Arial"/>
                <a:cs typeface="Arial"/>
              </a:rPr>
              <a:t>Analyze </a:t>
            </a:r>
            <a:r>
              <a:rPr lang="en-US" sz="1800" spc="20" dirty="0">
                <a:latin typeface="Arial"/>
                <a:cs typeface="Arial"/>
              </a:rPr>
              <a:t>and </a:t>
            </a:r>
            <a:r>
              <a:rPr lang="en-US" sz="1800" spc="15" dirty="0">
                <a:latin typeface="Arial"/>
                <a:cs typeface="Arial"/>
              </a:rPr>
              <a:t>model the data to obtain insight </a:t>
            </a:r>
            <a:r>
              <a:rPr lang="en-US" sz="1800" spc="20" dirty="0">
                <a:latin typeface="Arial"/>
                <a:cs typeface="Arial"/>
              </a:rPr>
              <a:t>using ad-hoc</a:t>
            </a:r>
            <a:r>
              <a:rPr lang="en-US" sz="1800" spc="55" dirty="0">
                <a:latin typeface="Arial"/>
                <a:cs typeface="Arial"/>
              </a:rPr>
              <a:t> </a:t>
            </a:r>
            <a:r>
              <a:rPr lang="en-US" sz="1800" spc="20" dirty="0">
                <a:latin typeface="Arial"/>
                <a:cs typeface="Arial"/>
              </a:rPr>
              <a:t>analysis</a:t>
            </a:r>
            <a:endParaRPr lang="en-US" sz="1800" dirty="0">
              <a:latin typeface="Arial"/>
              <a:cs typeface="Arial"/>
            </a:endParaRPr>
          </a:p>
          <a:p>
            <a:pPr marL="1052195" lvl="1" indent="-100965">
              <a:spcBef>
                <a:spcPts val="450"/>
              </a:spcBef>
              <a:buSzPct val="81818"/>
              <a:buFont typeface="Wingdings"/>
              <a:buChar char=""/>
              <a:tabLst>
                <a:tab pos="1052830" algn="l"/>
              </a:tabLst>
            </a:pPr>
            <a:r>
              <a:rPr lang="en-US" sz="1800" spc="15" dirty="0">
                <a:latin typeface="Arial"/>
                <a:cs typeface="Arial"/>
              </a:rPr>
              <a:t>Transforming the data into </a:t>
            </a:r>
            <a:r>
              <a:rPr lang="en-US" sz="1800" spc="20" dirty="0">
                <a:latin typeface="Arial"/>
                <a:cs typeface="Arial"/>
              </a:rPr>
              <a:t>a </a:t>
            </a:r>
            <a:r>
              <a:rPr lang="en-US" sz="1800" spc="15" dirty="0">
                <a:latin typeface="Arial"/>
                <a:cs typeface="Arial"/>
              </a:rPr>
              <a:t>useable</a:t>
            </a:r>
            <a:r>
              <a:rPr lang="en-US" sz="1800" spc="45" dirty="0">
                <a:latin typeface="Arial"/>
                <a:cs typeface="Arial"/>
              </a:rPr>
              <a:t> </a:t>
            </a:r>
            <a:r>
              <a:rPr lang="en-US" sz="1800" spc="15" dirty="0">
                <a:latin typeface="Arial"/>
                <a:cs typeface="Arial"/>
              </a:rPr>
              <a:t>format</a:t>
            </a:r>
            <a:endParaRPr lang="en-US" sz="1800" dirty="0">
              <a:latin typeface="Arial"/>
              <a:cs typeface="Arial"/>
            </a:endParaRPr>
          </a:p>
          <a:p>
            <a:pPr marL="1052195" lvl="1" indent="-100965">
              <a:spcBef>
                <a:spcPts val="470"/>
              </a:spcBef>
              <a:buSzPct val="81818"/>
              <a:buFont typeface="Wingdings"/>
              <a:buChar char=""/>
              <a:tabLst>
                <a:tab pos="1052830" algn="l"/>
              </a:tabLst>
            </a:pPr>
            <a:r>
              <a:rPr lang="en-US" sz="1800" spc="15" dirty="0">
                <a:latin typeface="Arial"/>
                <a:cs typeface="Arial"/>
              </a:rPr>
              <a:t>Statistics, </a:t>
            </a:r>
            <a:r>
              <a:rPr lang="en-US" sz="1800" spc="20" dirty="0">
                <a:latin typeface="Arial"/>
                <a:cs typeface="Arial"/>
              </a:rPr>
              <a:t>machine </a:t>
            </a:r>
            <a:r>
              <a:rPr lang="en-US" sz="1800" spc="15" dirty="0">
                <a:latin typeface="Arial"/>
                <a:cs typeface="Arial"/>
              </a:rPr>
              <a:t>learning,</a:t>
            </a:r>
            <a:r>
              <a:rPr lang="en-US" sz="1800" spc="-5" dirty="0">
                <a:latin typeface="Arial"/>
                <a:cs typeface="Arial"/>
              </a:rPr>
              <a:t> </a:t>
            </a:r>
            <a:r>
              <a:rPr lang="en-US" sz="1800" spc="25" dirty="0">
                <a:latin typeface="Arial"/>
                <a:cs typeface="Arial"/>
              </a:rPr>
              <a:t>SQL</a:t>
            </a:r>
            <a:endParaRPr lang="en-US" sz="1800" dirty="0">
              <a:latin typeface="Arial"/>
              <a:cs typeface="Arial"/>
            </a:endParaRPr>
          </a:p>
          <a:p>
            <a:pPr marL="916305" indent="-139700">
              <a:spcBef>
                <a:spcPts val="475"/>
              </a:spcBef>
              <a:tabLst>
                <a:tab pos="916940" algn="l"/>
              </a:tabLst>
            </a:pPr>
            <a:r>
              <a:rPr lang="en-US" sz="1800" spc="5" dirty="0">
                <a:latin typeface="Arial"/>
                <a:cs typeface="Arial"/>
              </a:rPr>
              <a:t>Data</a:t>
            </a:r>
            <a:r>
              <a:rPr lang="en-US" sz="1800" spc="-20" dirty="0">
                <a:latin typeface="Arial"/>
                <a:cs typeface="Arial"/>
              </a:rPr>
              <a:t> </a:t>
            </a:r>
            <a:r>
              <a:rPr lang="en-US" sz="1800" spc="5" dirty="0">
                <a:latin typeface="Arial"/>
                <a:cs typeface="Arial"/>
              </a:rPr>
              <a:t>engineers</a:t>
            </a:r>
            <a:endParaRPr lang="en-US" sz="1800" dirty="0">
              <a:latin typeface="Arial"/>
              <a:cs typeface="Arial"/>
            </a:endParaRPr>
          </a:p>
          <a:p>
            <a:pPr marL="1052195" lvl="1" indent="-100965">
              <a:spcBef>
                <a:spcPts val="455"/>
              </a:spcBef>
              <a:buSzPct val="81818"/>
              <a:buFont typeface="Wingdings"/>
              <a:buChar char=""/>
              <a:tabLst>
                <a:tab pos="1052830" algn="l"/>
              </a:tabLst>
            </a:pPr>
            <a:r>
              <a:rPr lang="en-US" sz="1800" spc="15" dirty="0">
                <a:latin typeface="Arial"/>
                <a:cs typeface="Arial"/>
              </a:rPr>
              <a:t>Develop </a:t>
            </a:r>
            <a:r>
              <a:rPr lang="en-US" sz="1800" spc="20" dirty="0">
                <a:latin typeface="Arial"/>
                <a:cs typeface="Arial"/>
              </a:rPr>
              <a:t>a </a:t>
            </a:r>
            <a:r>
              <a:rPr lang="en-US" sz="1800" spc="15" dirty="0">
                <a:latin typeface="Arial"/>
                <a:cs typeface="Arial"/>
              </a:rPr>
              <a:t>data processing </a:t>
            </a:r>
            <a:r>
              <a:rPr lang="en-US" sz="1800" spc="20" dirty="0">
                <a:latin typeface="Arial"/>
                <a:cs typeface="Arial"/>
              </a:rPr>
              <a:t>system </a:t>
            </a:r>
            <a:r>
              <a:rPr lang="en-US" sz="1800" spc="15" dirty="0">
                <a:latin typeface="Arial"/>
                <a:cs typeface="Arial"/>
              </a:rPr>
              <a:t>or</a:t>
            </a:r>
            <a:r>
              <a:rPr lang="en-US" sz="1800" spc="25" dirty="0">
                <a:latin typeface="Arial"/>
                <a:cs typeface="Arial"/>
              </a:rPr>
              <a:t> </a:t>
            </a:r>
            <a:r>
              <a:rPr lang="en-US" sz="1800" spc="15" dirty="0">
                <a:latin typeface="Arial"/>
                <a:cs typeface="Arial"/>
              </a:rPr>
              <a:t>application</a:t>
            </a:r>
            <a:endParaRPr lang="en-US" sz="1800" dirty="0">
              <a:latin typeface="Arial"/>
              <a:cs typeface="Arial"/>
            </a:endParaRPr>
          </a:p>
          <a:p>
            <a:pPr marL="1052195" lvl="1" indent="-100965">
              <a:spcBef>
                <a:spcPts val="400"/>
              </a:spcBef>
              <a:buSzPct val="78260"/>
              <a:buFont typeface="Wingdings"/>
              <a:buChar char=""/>
              <a:tabLst>
                <a:tab pos="1052830" algn="l"/>
              </a:tabLst>
            </a:pPr>
            <a:r>
              <a:rPr lang="en-US" sz="1800" spc="-5" dirty="0">
                <a:latin typeface="Arial"/>
                <a:cs typeface="Arial"/>
              </a:rPr>
              <a:t>Inspect </a:t>
            </a:r>
            <a:r>
              <a:rPr lang="en-US" sz="1800" spc="-10" dirty="0">
                <a:latin typeface="Arial"/>
                <a:cs typeface="Arial"/>
              </a:rPr>
              <a:t>and </a:t>
            </a:r>
            <a:r>
              <a:rPr lang="en-US" sz="1800" spc="-5" dirty="0">
                <a:latin typeface="Arial"/>
                <a:cs typeface="Arial"/>
              </a:rPr>
              <a:t>tune their</a:t>
            </a:r>
            <a:r>
              <a:rPr lang="en-US" sz="1800" dirty="0">
                <a:latin typeface="Arial"/>
                <a:cs typeface="Arial"/>
              </a:rPr>
              <a:t> </a:t>
            </a:r>
            <a:r>
              <a:rPr lang="en-US" sz="1800" spc="-10" dirty="0">
                <a:latin typeface="Arial"/>
                <a:cs typeface="Arial"/>
              </a:rPr>
              <a:t>applications</a:t>
            </a:r>
            <a:endParaRPr lang="en-US" sz="1800" dirty="0">
              <a:latin typeface="Arial"/>
              <a:cs typeface="Arial"/>
            </a:endParaRPr>
          </a:p>
          <a:p>
            <a:pPr marL="1052195" lvl="1" indent="-100965">
              <a:spcBef>
                <a:spcPts val="459"/>
              </a:spcBef>
              <a:buSzPct val="81818"/>
              <a:buFont typeface="Wingdings"/>
              <a:buChar char=""/>
              <a:tabLst>
                <a:tab pos="1052830" algn="l"/>
              </a:tabLst>
            </a:pPr>
            <a:r>
              <a:rPr lang="en-US" sz="1800" spc="15" dirty="0">
                <a:latin typeface="Arial"/>
                <a:cs typeface="Arial"/>
              </a:rPr>
              <a:t>Programming with the Spark's</a:t>
            </a:r>
            <a:r>
              <a:rPr lang="en-US" sz="1800" spc="45" dirty="0">
                <a:latin typeface="Arial"/>
                <a:cs typeface="Arial"/>
              </a:rPr>
              <a:t> </a:t>
            </a:r>
            <a:r>
              <a:rPr lang="en-US" sz="1800" spc="20" dirty="0">
                <a:latin typeface="Arial"/>
                <a:cs typeface="Arial"/>
              </a:rPr>
              <a:t>API</a:t>
            </a:r>
            <a:endParaRPr lang="en-US" sz="1800" dirty="0">
              <a:latin typeface="Arial"/>
              <a:cs typeface="Arial"/>
            </a:endParaRPr>
          </a:p>
          <a:p>
            <a:pPr marL="916305" indent="-139700">
              <a:spcBef>
                <a:spcPts val="475"/>
              </a:spcBef>
              <a:tabLst>
                <a:tab pos="916940" algn="l"/>
              </a:tabLst>
            </a:pPr>
            <a:r>
              <a:rPr lang="en-US" sz="1800" dirty="0">
                <a:latin typeface="Arial"/>
                <a:cs typeface="Arial"/>
              </a:rPr>
              <a:t>Everyone</a:t>
            </a:r>
            <a:r>
              <a:rPr lang="en-US" sz="1800" spc="-80" dirty="0">
                <a:latin typeface="Arial"/>
                <a:cs typeface="Arial"/>
              </a:rPr>
              <a:t> </a:t>
            </a:r>
            <a:r>
              <a:rPr lang="en-US" sz="1800" spc="10" dirty="0">
                <a:latin typeface="Arial"/>
                <a:cs typeface="Arial"/>
              </a:rPr>
              <a:t>else</a:t>
            </a:r>
            <a:endParaRPr lang="en-US" sz="1800" dirty="0">
              <a:latin typeface="Arial"/>
              <a:cs typeface="Arial"/>
            </a:endParaRPr>
          </a:p>
          <a:p>
            <a:pPr marL="1052195" lvl="1" indent="-100965">
              <a:spcBef>
                <a:spcPts val="405"/>
              </a:spcBef>
              <a:buSzPct val="78260"/>
              <a:buFont typeface="Wingdings"/>
              <a:buChar char=""/>
              <a:tabLst>
                <a:tab pos="1052830" algn="l"/>
              </a:tabLst>
            </a:pPr>
            <a:r>
              <a:rPr lang="en-US" sz="1800" spc="-5" dirty="0">
                <a:latin typeface="Arial"/>
                <a:cs typeface="Arial"/>
              </a:rPr>
              <a:t>Ease of</a:t>
            </a:r>
            <a:r>
              <a:rPr lang="en-US" sz="1800" spc="-90" dirty="0">
                <a:latin typeface="Arial"/>
                <a:cs typeface="Arial"/>
              </a:rPr>
              <a:t> </a:t>
            </a:r>
            <a:r>
              <a:rPr lang="en-US" sz="1800" spc="-5" dirty="0">
                <a:latin typeface="Arial"/>
                <a:cs typeface="Arial"/>
              </a:rPr>
              <a:t>use</a:t>
            </a:r>
            <a:endParaRPr lang="en-US" sz="1800" dirty="0">
              <a:latin typeface="Arial"/>
              <a:cs typeface="Arial"/>
            </a:endParaRPr>
          </a:p>
          <a:p>
            <a:pPr marL="1052195" lvl="1" indent="-100965">
              <a:spcBef>
                <a:spcPts val="445"/>
              </a:spcBef>
              <a:buSzPct val="81818"/>
              <a:buFont typeface="Wingdings"/>
              <a:buChar char=""/>
              <a:tabLst>
                <a:tab pos="1052830" algn="l"/>
              </a:tabLst>
            </a:pPr>
            <a:r>
              <a:rPr lang="en-US" sz="1800" spc="30" dirty="0">
                <a:latin typeface="Arial"/>
                <a:cs typeface="Arial"/>
              </a:rPr>
              <a:t>Wide </a:t>
            </a:r>
            <a:r>
              <a:rPr lang="en-US" sz="1800" spc="10" dirty="0">
                <a:latin typeface="Arial"/>
                <a:cs typeface="Arial"/>
              </a:rPr>
              <a:t>variety </a:t>
            </a:r>
            <a:r>
              <a:rPr lang="en-US" sz="1800" spc="15" dirty="0">
                <a:latin typeface="Arial"/>
                <a:cs typeface="Arial"/>
              </a:rPr>
              <a:t>of</a:t>
            </a:r>
            <a:r>
              <a:rPr lang="en-US" sz="1800" spc="-35" dirty="0">
                <a:latin typeface="Arial"/>
                <a:cs typeface="Arial"/>
              </a:rPr>
              <a:t> </a:t>
            </a:r>
            <a:r>
              <a:rPr lang="en-US" sz="1800" spc="15" dirty="0">
                <a:latin typeface="Arial"/>
                <a:cs typeface="Arial"/>
              </a:rPr>
              <a:t>functionality</a:t>
            </a:r>
            <a:endParaRPr lang="en-US" sz="1800" dirty="0">
              <a:latin typeface="Arial"/>
              <a:cs typeface="Arial"/>
            </a:endParaRPr>
          </a:p>
          <a:p>
            <a:pPr marL="1052195" lvl="1" indent="-100965">
              <a:spcBef>
                <a:spcPts val="465"/>
              </a:spcBef>
              <a:buSzPct val="81818"/>
              <a:buFont typeface="Wingdings"/>
              <a:buChar char=""/>
              <a:tabLst>
                <a:tab pos="1052830" algn="l"/>
              </a:tabLst>
            </a:pPr>
            <a:r>
              <a:rPr lang="en-US" sz="1800" spc="15" dirty="0">
                <a:latin typeface="Arial"/>
                <a:cs typeface="Arial"/>
              </a:rPr>
              <a:t>Mature </a:t>
            </a:r>
            <a:r>
              <a:rPr lang="en-US" sz="1800" spc="20" dirty="0">
                <a:latin typeface="Arial"/>
                <a:cs typeface="Arial"/>
              </a:rPr>
              <a:t>and</a:t>
            </a:r>
            <a:r>
              <a:rPr lang="en-US" sz="1800" spc="40" dirty="0">
                <a:latin typeface="Arial"/>
                <a:cs typeface="Arial"/>
              </a:rPr>
              <a:t> </a:t>
            </a:r>
            <a:r>
              <a:rPr lang="en-US" sz="1800" spc="15" dirty="0">
                <a:latin typeface="Arial"/>
                <a:cs typeface="Arial"/>
              </a:rPr>
              <a:t>reliable</a:t>
            </a:r>
            <a:endParaRPr lang="en-US" sz="1800" dirty="0">
              <a:latin typeface="Arial"/>
              <a:cs typeface="Arial"/>
            </a:endParaRPr>
          </a:p>
          <a:p>
            <a:endParaRPr lang="fr-FR" sz="1800" dirty="0"/>
          </a:p>
        </p:txBody>
      </p:sp>
    </p:spTree>
    <p:extLst>
      <p:ext uri="{BB962C8B-B14F-4D97-AF65-F5344CB8AC3E}">
        <p14:creationId xmlns:p14="http://schemas.microsoft.com/office/powerpoint/2010/main" val="1645284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smtClean="0">
                <a:latin typeface="Arial"/>
                <a:cs typeface="Arial"/>
              </a:rPr>
              <a:t>GraphX</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en-US" sz="1800" spc="5" dirty="0" err="1">
                <a:latin typeface="Arial"/>
                <a:cs typeface="Arial"/>
              </a:rPr>
              <a:t>GraphX</a:t>
            </a:r>
            <a:r>
              <a:rPr lang="en-US" sz="1800" spc="5" dirty="0">
                <a:latin typeface="Arial"/>
                <a:cs typeface="Arial"/>
              </a:rPr>
              <a:t> for graph</a:t>
            </a:r>
            <a:r>
              <a:rPr lang="en-US" sz="1800" spc="-80" dirty="0">
                <a:latin typeface="Arial"/>
                <a:cs typeface="Arial"/>
              </a:rPr>
              <a:t> </a:t>
            </a:r>
            <a:r>
              <a:rPr lang="en-US" sz="1800" spc="5" dirty="0">
                <a:latin typeface="Arial"/>
                <a:cs typeface="Arial"/>
              </a:rPr>
              <a:t>processing</a:t>
            </a:r>
            <a:endParaRPr lang="en-US" sz="1800" dirty="0">
              <a:latin typeface="Arial"/>
              <a:cs typeface="Arial"/>
            </a:endParaRPr>
          </a:p>
          <a:p>
            <a:pPr marL="299085" lvl="1" indent="-100965">
              <a:spcBef>
                <a:spcPts val="409"/>
              </a:spcBef>
              <a:buSzPct val="78260"/>
              <a:buFont typeface="Wingdings"/>
              <a:buChar char=""/>
              <a:tabLst>
                <a:tab pos="299720" algn="l"/>
              </a:tabLst>
            </a:pPr>
            <a:r>
              <a:rPr lang="en-US" sz="1800" spc="-10" dirty="0">
                <a:latin typeface="Arial"/>
                <a:cs typeface="Arial"/>
              </a:rPr>
              <a:t>Graphs and graph parallel</a:t>
            </a:r>
            <a:r>
              <a:rPr lang="en-US" sz="1800" spc="60" dirty="0">
                <a:latin typeface="Arial"/>
                <a:cs typeface="Arial"/>
              </a:rPr>
              <a:t> </a:t>
            </a:r>
            <a:r>
              <a:rPr lang="en-US" sz="1800" spc="-10" dirty="0">
                <a:latin typeface="Arial"/>
                <a:cs typeface="Arial"/>
              </a:rPr>
              <a:t>computation</a:t>
            </a:r>
            <a:endParaRPr lang="en-US" sz="1800" dirty="0">
              <a:latin typeface="Arial"/>
              <a:cs typeface="Arial"/>
            </a:endParaRPr>
          </a:p>
          <a:p>
            <a:pPr marL="299085" lvl="1" indent="-100965">
              <a:spcBef>
                <a:spcPts val="415"/>
              </a:spcBef>
              <a:buSzPct val="78260"/>
              <a:buFont typeface="Wingdings"/>
              <a:buChar char=""/>
              <a:tabLst>
                <a:tab pos="299720" algn="l"/>
              </a:tabLst>
            </a:pPr>
            <a:r>
              <a:rPr lang="en-US" sz="1800" spc="-5" dirty="0">
                <a:latin typeface="Arial"/>
                <a:cs typeface="Arial"/>
              </a:rPr>
              <a:t>Social </a:t>
            </a:r>
            <a:r>
              <a:rPr lang="en-US" sz="1800" spc="-10" dirty="0">
                <a:latin typeface="Arial"/>
                <a:cs typeface="Arial"/>
              </a:rPr>
              <a:t>networks and language</a:t>
            </a:r>
            <a:r>
              <a:rPr lang="en-US" sz="1800" spc="35" dirty="0">
                <a:latin typeface="Arial"/>
                <a:cs typeface="Arial"/>
              </a:rPr>
              <a:t> </a:t>
            </a:r>
            <a:r>
              <a:rPr lang="en-US" sz="1800" spc="-10" dirty="0">
                <a:latin typeface="Arial"/>
                <a:cs typeface="Arial"/>
              </a:rPr>
              <a:t>modeling</a:t>
            </a:r>
            <a:endParaRPr lang="en-US" sz="1800" dirty="0">
              <a:latin typeface="Arial"/>
              <a:cs typeface="Arial"/>
            </a:endParaRPr>
          </a:p>
          <a:p>
            <a:endParaRPr lang="fr-FR" sz="1800" dirty="0"/>
          </a:p>
        </p:txBody>
      </p:sp>
      <p:sp>
        <p:nvSpPr>
          <p:cNvPr id="4" name="object 5"/>
          <p:cNvSpPr/>
          <p:nvPr/>
        </p:nvSpPr>
        <p:spPr>
          <a:xfrm>
            <a:off x="1907704" y="2420889"/>
            <a:ext cx="4392488" cy="2520280"/>
          </a:xfrm>
          <a:prstGeom prst="rect">
            <a:avLst/>
          </a:prstGeom>
          <a:blipFill>
            <a:blip r:embed="rId3" cstate="print"/>
            <a:stretch>
              <a:fillRect/>
            </a:stretch>
          </a:blipFill>
        </p:spPr>
        <p:txBody>
          <a:bodyPr wrap="square" lIns="0" tIns="0" rIns="0" bIns="0" rtlCol="0"/>
          <a:lstStyle/>
          <a:p>
            <a:endParaRPr/>
          </a:p>
        </p:txBody>
      </p:sp>
      <p:sp>
        <p:nvSpPr>
          <p:cNvPr id="5" name="Rectangle 4"/>
          <p:cNvSpPr/>
          <p:nvPr/>
        </p:nvSpPr>
        <p:spPr>
          <a:xfrm>
            <a:off x="539552" y="4993431"/>
            <a:ext cx="7776864" cy="307777"/>
          </a:xfrm>
          <a:prstGeom prst="rect">
            <a:avLst/>
          </a:prstGeom>
        </p:spPr>
        <p:txBody>
          <a:bodyPr wrap="square">
            <a:spAutoFit/>
          </a:bodyPr>
          <a:lstStyle/>
          <a:p>
            <a:pPr marL="869315">
              <a:lnSpc>
                <a:spcPct val="100000"/>
              </a:lnSpc>
              <a:spcBef>
                <a:spcPts val="120"/>
              </a:spcBef>
            </a:pPr>
            <a:r>
              <a:rPr lang="fr-FR" sz="1400" dirty="0" smtClean="0">
                <a:latin typeface="Tahoma"/>
                <a:cs typeface="Tahoma"/>
              </a:rPr>
              <a:t>https://spark.apache.org/docs/latest/graphx-programming-guide.html#overview</a:t>
            </a:r>
            <a:endParaRPr lang="fr-FR" sz="1400" dirty="0">
              <a:latin typeface="Tahoma"/>
              <a:cs typeface="Tahoma"/>
            </a:endParaRPr>
          </a:p>
        </p:txBody>
      </p:sp>
    </p:spTree>
    <p:extLst>
      <p:ext uri="{BB962C8B-B14F-4D97-AF65-F5344CB8AC3E}">
        <p14:creationId xmlns:p14="http://schemas.microsoft.com/office/powerpoint/2010/main" val="26792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smtClean="0">
                <a:latin typeface="Arial"/>
                <a:cs typeface="Arial"/>
              </a:rPr>
              <a:t>Spark</a:t>
            </a:r>
            <a:r>
              <a:rPr lang="fr-FR" spc="-5" dirty="0" smtClean="0">
                <a:latin typeface="Arial"/>
                <a:cs typeface="Arial"/>
              </a:rPr>
              <a:t> cluster</a:t>
            </a:r>
            <a:r>
              <a:rPr lang="fr-FR" spc="-80" dirty="0" smtClean="0">
                <a:latin typeface="Arial"/>
                <a:cs typeface="Arial"/>
              </a:rPr>
              <a:t> </a:t>
            </a:r>
            <a:r>
              <a:rPr lang="fr-FR" spc="-10" dirty="0" err="1" smtClean="0">
                <a:latin typeface="Arial"/>
                <a:cs typeface="Arial"/>
              </a:rPr>
              <a:t>overview</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fr-FR" sz="1800" spc="5" dirty="0">
                <a:latin typeface="Arial"/>
                <a:cs typeface="Arial"/>
              </a:rPr>
              <a:t>Components</a:t>
            </a:r>
            <a:endParaRPr lang="fr-FR" sz="1800" dirty="0">
              <a:latin typeface="Arial"/>
              <a:cs typeface="Arial"/>
            </a:endParaRPr>
          </a:p>
          <a:p>
            <a:pPr marL="299085" lvl="1" indent="-100965">
              <a:spcBef>
                <a:spcPts val="409"/>
              </a:spcBef>
              <a:buSzPct val="78260"/>
              <a:buFont typeface="Wingdings"/>
              <a:buChar char=""/>
              <a:tabLst>
                <a:tab pos="299720" algn="l"/>
              </a:tabLst>
            </a:pPr>
            <a:r>
              <a:rPr lang="fr-FR" sz="1800" spc="-10" dirty="0">
                <a:latin typeface="Arial"/>
                <a:cs typeface="Arial"/>
              </a:rPr>
              <a:t>Driver</a:t>
            </a:r>
            <a:endParaRPr lang="fr-FR" sz="1800" dirty="0">
              <a:latin typeface="Arial"/>
              <a:cs typeface="Arial"/>
            </a:endParaRPr>
          </a:p>
          <a:p>
            <a:pPr marL="299085" lvl="1" indent="-100965">
              <a:spcBef>
                <a:spcPts val="415"/>
              </a:spcBef>
              <a:buSzPct val="78260"/>
              <a:buFont typeface="Wingdings"/>
              <a:buChar char=""/>
              <a:tabLst>
                <a:tab pos="299720" algn="l"/>
              </a:tabLst>
            </a:pPr>
            <a:r>
              <a:rPr lang="fr-FR" sz="1800" spc="-5" dirty="0">
                <a:latin typeface="Arial"/>
                <a:cs typeface="Arial"/>
              </a:rPr>
              <a:t>Cluster</a:t>
            </a:r>
            <a:r>
              <a:rPr lang="fr-FR" sz="1800" spc="-10" dirty="0">
                <a:latin typeface="Arial"/>
                <a:cs typeface="Arial"/>
              </a:rPr>
              <a:t> Master</a:t>
            </a:r>
            <a:endParaRPr lang="fr-FR" sz="1800" dirty="0">
              <a:latin typeface="Arial"/>
              <a:cs typeface="Arial"/>
            </a:endParaRPr>
          </a:p>
          <a:p>
            <a:pPr marL="299085" lvl="1" indent="-100965">
              <a:spcBef>
                <a:spcPts val="400"/>
              </a:spcBef>
              <a:buSzPct val="78260"/>
              <a:buFont typeface="Wingdings"/>
              <a:buChar char=""/>
              <a:tabLst>
                <a:tab pos="299720" algn="l"/>
              </a:tabLst>
            </a:pPr>
            <a:r>
              <a:rPr lang="fr-FR" sz="1800" spc="-10" dirty="0" err="1" smtClean="0">
                <a:latin typeface="Arial"/>
                <a:cs typeface="Arial"/>
              </a:rPr>
              <a:t>Executors</a:t>
            </a:r>
            <a:endParaRPr lang="fr-FR" sz="1800" spc="-10" dirty="0" smtClean="0">
              <a:latin typeface="Arial"/>
              <a:cs typeface="Arial"/>
            </a:endParaRPr>
          </a:p>
          <a:p>
            <a:pPr marL="299085" lvl="1" indent="-100965">
              <a:spcBef>
                <a:spcPts val="400"/>
              </a:spcBef>
              <a:buSzPct val="78260"/>
              <a:buFont typeface="Wingdings"/>
              <a:buChar char=""/>
              <a:tabLst>
                <a:tab pos="299720" algn="l"/>
              </a:tabLst>
            </a:pPr>
            <a:endParaRPr lang="fr-FR" sz="1800" spc="-10" dirty="0">
              <a:latin typeface="Arial"/>
              <a:cs typeface="Arial"/>
            </a:endParaRPr>
          </a:p>
          <a:p>
            <a:pPr marL="299085" lvl="1" indent="-100965">
              <a:spcBef>
                <a:spcPts val="400"/>
              </a:spcBef>
              <a:buSzPct val="78260"/>
              <a:buFont typeface="Wingdings"/>
              <a:buChar char=""/>
              <a:tabLst>
                <a:tab pos="299720" algn="l"/>
              </a:tabLst>
            </a:pPr>
            <a:endParaRPr lang="fr-FR" sz="1800" spc="-10" dirty="0" smtClean="0">
              <a:latin typeface="Arial"/>
              <a:cs typeface="Arial"/>
            </a:endParaRPr>
          </a:p>
          <a:p>
            <a:pPr marL="299085" lvl="1" indent="-100965">
              <a:spcBef>
                <a:spcPts val="400"/>
              </a:spcBef>
              <a:buSzPct val="78260"/>
              <a:buFont typeface="Wingdings"/>
              <a:buChar char=""/>
              <a:tabLst>
                <a:tab pos="299720" algn="l"/>
              </a:tabLst>
            </a:pPr>
            <a:endParaRPr lang="fr-FR" sz="1800" spc="-10" dirty="0">
              <a:latin typeface="Arial"/>
              <a:cs typeface="Arial"/>
            </a:endParaRPr>
          </a:p>
          <a:p>
            <a:pPr marL="299085" lvl="1" indent="-100965">
              <a:spcBef>
                <a:spcPts val="400"/>
              </a:spcBef>
              <a:buSzPct val="78260"/>
              <a:buFont typeface="Wingdings"/>
              <a:buChar char=""/>
              <a:tabLst>
                <a:tab pos="299720" algn="l"/>
              </a:tabLst>
            </a:pPr>
            <a:endParaRPr lang="fr-FR" sz="1800" spc="-10" dirty="0" smtClean="0">
              <a:latin typeface="Arial"/>
              <a:cs typeface="Arial"/>
            </a:endParaRPr>
          </a:p>
          <a:p>
            <a:pPr marL="299085" lvl="1" indent="-100965">
              <a:spcBef>
                <a:spcPts val="400"/>
              </a:spcBef>
              <a:buSzPct val="78260"/>
              <a:buFont typeface="Wingdings"/>
              <a:buChar char=""/>
              <a:tabLst>
                <a:tab pos="299720" algn="l"/>
              </a:tabLst>
            </a:pPr>
            <a:endParaRPr lang="fr-FR" sz="1800" spc="-10" dirty="0">
              <a:latin typeface="Arial"/>
              <a:cs typeface="Arial"/>
            </a:endParaRPr>
          </a:p>
          <a:p>
            <a:pPr marL="299085" lvl="1" indent="-100965">
              <a:spcBef>
                <a:spcPts val="400"/>
              </a:spcBef>
              <a:buSzPct val="78260"/>
              <a:buFont typeface="Wingdings"/>
              <a:buChar char=""/>
              <a:tabLst>
                <a:tab pos="299720" algn="l"/>
              </a:tabLst>
            </a:pPr>
            <a:endParaRPr lang="fr-FR" sz="1800" spc="-10" dirty="0" smtClean="0">
              <a:latin typeface="Arial"/>
              <a:cs typeface="Arial"/>
            </a:endParaRPr>
          </a:p>
          <a:p>
            <a:pPr marL="355600" indent="-169863">
              <a:spcBef>
                <a:spcPts val="580"/>
              </a:spcBef>
              <a:tabLst>
                <a:tab pos="916940" algn="l"/>
              </a:tabLst>
            </a:pPr>
            <a:r>
              <a:rPr lang="en-US" sz="1800" spc="5" dirty="0">
                <a:latin typeface="Arial"/>
                <a:cs typeface="Arial"/>
              </a:rPr>
              <a:t>Three supported Cluster</a:t>
            </a:r>
            <a:r>
              <a:rPr lang="en-US" sz="1800" spc="-110" dirty="0">
                <a:latin typeface="Arial"/>
                <a:cs typeface="Arial"/>
              </a:rPr>
              <a:t> </a:t>
            </a:r>
            <a:r>
              <a:rPr lang="en-US" sz="1800" spc="5" dirty="0">
                <a:latin typeface="Arial"/>
                <a:cs typeface="Arial"/>
              </a:rPr>
              <a:t>Managers:</a:t>
            </a:r>
            <a:endParaRPr lang="en-US" sz="1800" dirty="0">
              <a:latin typeface="Arial"/>
              <a:cs typeface="Arial"/>
            </a:endParaRPr>
          </a:p>
          <a:p>
            <a:pPr marL="627063" lvl="1" indent="-271463">
              <a:spcBef>
                <a:spcPts val="409"/>
              </a:spcBef>
              <a:buSzPct val="78260"/>
              <a:buFont typeface="Wingdings"/>
              <a:buChar char=""/>
              <a:tabLst>
                <a:tab pos="1052830" algn="l"/>
              </a:tabLst>
            </a:pPr>
            <a:r>
              <a:rPr lang="en-US" sz="1800" spc="-10" dirty="0">
                <a:latin typeface="Arial"/>
                <a:cs typeface="Arial"/>
              </a:rPr>
              <a:t>Standalone</a:t>
            </a:r>
            <a:endParaRPr lang="en-US" sz="1800" dirty="0">
              <a:latin typeface="Arial"/>
              <a:cs typeface="Arial"/>
            </a:endParaRPr>
          </a:p>
          <a:p>
            <a:pPr marL="627063" lvl="1" indent="-271463">
              <a:spcBef>
                <a:spcPts val="395"/>
              </a:spcBef>
              <a:buSzPct val="78260"/>
              <a:buFont typeface="Wingdings"/>
              <a:buChar char=""/>
              <a:tabLst>
                <a:tab pos="1052830" algn="l"/>
              </a:tabLst>
            </a:pPr>
            <a:r>
              <a:rPr lang="en-US" sz="1800" spc="-5" dirty="0">
                <a:latin typeface="Arial"/>
                <a:cs typeface="Arial"/>
              </a:rPr>
              <a:t>Apache</a:t>
            </a:r>
            <a:r>
              <a:rPr lang="en-US" sz="1800" spc="-90" dirty="0">
                <a:latin typeface="Arial"/>
                <a:cs typeface="Arial"/>
              </a:rPr>
              <a:t> </a:t>
            </a:r>
            <a:r>
              <a:rPr lang="en-US" sz="1800" spc="-10" dirty="0" err="1">
                <a:latin typeface="Arial"/>
                <a:cs typeface="Arial"/>
              </a:rPr>
              <a:t>Mesos</a:t>
            </a:r>
            <a:endParaRPr lang="en-US" sz="1800" dirty="0">
              <a:latin typeface="Arial"/>
              <a:cs typeface="Arial"/>
            </a:endParaRPr>
          </a:p>
          <a:p>
            <a:pPr marL="627063" lvl="1" indent="-271463">
              <a:spcBef>
                <a:spcPts val="420"/>
              </a:spcBef>
              <a:buSzPct val="78260"/>
              <a:buFont typeface="Wingdings"/>
              <a:buChar char=""/>
              <a:tabLst>
                <a:tab pos="1052830" algn="l"/>
              </a:tabLst>
            </a:pPr>
            <a:r>
              <a:rPr lang="en-US" sz="1800" spc="-10" dirty="0">
                <a:latin typeface="Arial"/>
                <a:cs typeface="Arial"/>
              </a:rPr>
              <a:t>Hadoop</a:t>
            </a:r>
            <a:r>
              <a:rPr lang="en-US" sz="1800" spc="-55" dirty="0">
                <a:latin typeface="Arial"/>
                <a:cs typeface="Arial"/>
              </a:rPr>
              <a:t> </a:t>
            </a:r>
            <a:r>
              <a:rPr lang="en-US" sz="1800" spc="-15" dirty="0">
                <a:latin typeface="Arial"/>
                <a:cs typeface="Arial"/>
              </a:rPr>
              <a:t>YARN</a:t>
            </a:r>
            <a:endParaRPr lang="en-US" sz="1800" dirty="0">
              <a:latin typeface="Arial"/>
              <a:cs typeface="Arial"/>
            </a:endParaRPr>
          </a:p>
          <a:p>
            <a:pPr marL="299085" lvl="1" indent="-100965">
              <a:spcBef>
                <a:spcPts val="400"/>
              </a:spcBef>
              <a:buSzPct val="78260"/>
              <a:buFont typeface="Wingdings"/>
              <a:buChar char=""/>
              <a:tabLst>
                <a:tab pos="299720" algn="l"/>
              </a:tabLst>
            </a:pPr>
            <a:endParaRPr lang="fr-FR" sz="1800" dirty="0">
              <a:latin typeface="Arial"/>
              <a:cs typeface="Arial"/>
            </a:endParaRPr>
          </a:p>
          <a:p>
            <a:endParaRPr lang="fr-FR" sz="1800" dirty="0"/>
          </a:p>
        </p:txBody>
      </p:sp>
      <p:sp>
        <p:nvSpPr>
          <p:cNvPr id="4" name="object 5"/>
          <p:cNvSpPr/>
          <p:nvPr/>
        </p:nvSpPr>
        <p:spPr>
          <a:xfrm>
            <a:off x="2051720" y="2492896"/>
            <a:ext cx="5738901" cy="16864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467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15" dirty="0">
                <a:latin typeface="Arial"/>
                <a:cs typeface="Arial"/>
              </a:rPr>
              <a:t> </a:t>
            </a:r>
            <a:r>
              <a:rPr lang="fr-FR" spc="-10" dirty="0" smtClean="0">
                <a:latin typeface="Arial"/>
                <a:cs typeface="Arial"/>
              </a:rPr>
              <a:t>monitoring</a:t>
            </a:r>
            <a:endParaRPr lang="fr-FR" dirty="0"/>
          </a:p>
        </p:txBody>
      </p:sp>
      <p:sp>
        <p:nvSpPr>
          <p:cNvPr id="3" name="Espace réservé du contenu 2"/>
          <p:cNvSpPr>
            <a:spLocks noGrp="1"/>
          </p:cNvSpPr>
          <p:nvPr>
            <p:ph idx="1"/>
          </p:nvPr>
        </p:nvSpPr>
        <p:spPr/>
        <p:txBody>
          <a:bodyPr/>
          <a:lstStyle/>
          <a:p>
            <a:pPr marL="163195" indent="-139700">
              <a:spcBef>
                <a:spcPts val="1325"/>
              </a:spcBef>
              <a:tabLst>
                <a:tab pos="163830" algn="l"/>
              </a:tabLst>
            </a:pPr>
            <a:r>
              <a:rPr lang="fr-FR" sz="1800" spc="5" dirty="0" err="1">
                <a:latin typeface="Arial"/>
                <a:cs typeface="Arial"/>
              </a:rPr>
              <a:t>Three</a:t>
            </a:r>
            <a:r>
              <a:rPr lang="fr-FR" sz="1800" spc="5" dirty="0">
                <a:latin typeface="Arial"/>
                <a:cs typeface="Arial"/>
              </a:rPr>
              <a:t> </a:t>
            </a:r>
            <a:r>
              <a:rPr lang="fr-FR" sz="1800" spc="5" dirty="0" err="1">
                <a:latin typeface="Arial"/>
                <a:cs typeface="Arial"/>
              </a:rPr>
              <a:t>ways</a:t>
            </a:r>
            <a:r>
              <a:rPr lang="fr-FR" sz="1800" spc="5" dirty="0">
                <a:latin typeface="Arial"/>
                <a:cs typeface="Arial"/>
              </a:rPr>
              <a:t> </a:t>
            </a:r>
            <a:r>
              <a:rPr lang="fr-FR" sz="1800" dirty="0">
                <a:latin typeface="Arial"/>
                <a:cs typeface="Arial"/>
              </a:rPr>
              <a:t>to </a:t>
            </a:r>
            <a:r>
              <a:rPr lang="fr-FR" sz="1800" spc="5" dirty="0">
                <a:latin typeface="Arial"/>
                <a:cs typeface="Arial"/>
              </a:rPr>
              <a:t>monitor </a:t>
            </a:r>
            <a:r>
              <a:rPr lang="fr-FR" sz="1800" spc="5" dirty="0" err="1">
                <a:latin typeface="Arial"/>
                <a:cs typeface="Arial"/>
              </a:rPr>
              <a:t>Spark</a:t>
            </a:r>
            <a:r>
              <a:rPr lang="fr-FR" sz="1800" spc="-80" dirty="0">
                <a:latin typeface="Arial"/>
                <a:cs typeface="Arial"/>
              </a:rPr>
              <a:t> </a:t>
            </a:r>
            <a:r>
              <a:rPr lang="fr-FR" sz="1800" dirty="0">
                <a:latin typeface="Arial"/>
                <a:cs typeface="Arial"/>
              </a:rPr>
              <a:t>applications</a:t>
            </a:r>
          </a:p>
          <a:p>
            <a:pPr marL="438784" lvl="1" indent="-206375">
              <a:spcBef>
                <a:spcPts val="409"/>
              </a:spcBef>
              <a:buSzPct val="78260"/>
              <a:buAutoNum type="arabicPeriod"/>
              <a:tabLst>
                <a:tab pos="439420" algn="l"/>
              </a:tabLst>
            </a:pPr>
            <a:r>
              <a:rPr lang="fr-FR" sz="1800" dirty="0">
                <a:latin typeface="Arial"/>
                <a:cs typeface="Arial"/>
              </a:rPr>
              <a:t>Web</a:t>
            </a:r>
            <a:r>
              <a:rPr lang="fr-FR" sz="1800" spc="-40" dirty="0">
                <a:latin typeface="Arial"/>
                <a:cs typeface="Arial"/>
              </a:rPr>
              <a:t> </a:t>
            </a:r>
            <a:r>
              <a:rPr lang="fr-FR" sz="1800" spc="-10" dirty="0">
                <a:latin typeface="Arial"/>
                <a:cs typeface="Arial"/>
              </a:rPr>
              <a:t>UI</a:t>
            </a:r>
            <a:endParaRPr lang="fr-FR" sz="1800" dirty="0">
              <a:latin typeface="Arial"/>
              <a:cs typeface="Arial"/>
            </a:endParaRPr>
          </a:p>
          <a:p>
            <a:pPr marL="436880" lvl="2" indent="-101600">
              <a:spcBef>
                <a:spcPts val="405"/>
              </a:spcBef>
              <a:buFont typeface="Verdana"/>
              <a:buChar char="−"/>
              <a:tabLst>
                <a:tab pos="437515" algn="l"/>
              </a:tabLst>
            </a:pPr>
            <a:r>
              <a:rPr lang="fr-FR" sz="1800" spc="5" dirty="0">
                <a:latin typeface="Arial"/>
                <a:cs typeface="Arial"/>
              </a:rPr>
              <a:t>Port 4040 (</a:t>
            </a:r>
            <a:r>
              <a:rPr lang="fr-FR" sz="1800" spc="5" dirty="0" err="1">
                <a:latin typeface="Arial"/>
                <a:cs typeface="Arial"/>
              </a:rPr>
              <a:t>lab</a:t>
            </a:r>
            <a:r>
              <a:rPr lang="fr-FR" sz="1800" spc="5" dirty="0">
                <a:latin typeface="Arial"/>
                <a:cs typeface="Arial"/>
              </a:rPr>
              <a:t> </a:t>
            </a:r>
            <a:r>
              <a:rPr lang="fr-FR" sz="1800" spc="5" dirty="0" err="1">
                <a:latin typeface="Arial"/>
                <a:cs typeface="Arial"/>
              </a:rPr>
              <a:t>exercise</a:t>
            </a:r>
            <a:r>
              <a:rPr lang="fr-FR" sz="1800" spc="5" dirty="0">
                <a:latin typeface="Arial"/>
                <a:cs typeface="Arial"/>
              </a:rPr>
              <a:t> on port</a:t>
            </a:r>
            <a:r>
              <a:rPr lang="fr-FR" sz="1800" spc="70" dirty="0">
                <a:latin typeface="Arial"/>
                <a:cs typeface="Arial"/>
              </a:rPr>
              <a:t> </a:t>
            </a:r>
            <a:r>
              <a:rPr lang="fr-FR" sz="1800" spc="5" dirty="0">
                <a:latin typeface="Arial"/>
                <a:cs typeface="Arial"/>
              </a:rPr>
              <a:t>8088)</a:t>
            </a:r>
            <a:endParaRPr lang="fr-FR" sz="1800" dirty="0">
              <a:latin typeface="Arial"/>
              <a:cs typeface="Arial"/>
            </a:endParaRPr>
          </a:p>
          <a:p>
            <a:pPr marL="436880" lvl="2" indent="-101600">
              <a:spcBef>
                <a:spcPts val="390"/>
              </a:spcBef>
              <a:buFont typeface="Verdana"/>
              <a:buChar char="−"/>
              <a:tabLst>
                <a:tab pos="437515" algn="l"/>
              </a:tabLst>
            </a:pPr>
            <a:r>
              <a:rPr lang="fr-FR" sz="1800" spc="5" dirty="0" err="1">
                <a:latin typeface="Arial"/>
                <a:cs typeface="Arial"/>
              </a:rPr>
              <a:t>Available</a:t>
            </a:r>
            <a:r>
              <a:rPr lang="fr-FR" sz="1800" spc="5" dirty="0">
                <a:latin typeface="Arial"/>
                <a:cs typeface="Arial"/>
              </a:rPr>
              <a:t> for the duration of the</a:t>
            </a:r>
            <a:r>
              <a:rPr lang="fr-FR" sz="1800" spc="70" dirty="0">
                <a:latin typeface="Arial"/>
                <a:cs typeface="Arial"/>
              </a:rPr>
              <a:t> </a:t>
            </a:r>
            <a:r>
              <a:rPr lang="fr-FR" sz="1800" spc="5" dirty="0">
                <a:latin typeface="Arial"/>
                <a:cs typeface="Arial"/>
              </a:rPr>
              <a:t>application</a:t>
            </a:r>
            <a:endParaRPr lang="fr-FR" sz="1800" dirty="0">
              <a:latin typeface="Arial"/>
              <a:cs typeface="Arial"/>
            </a:endParaRPr>
          </a:p>
          <a:p>
            <a:pPr marL="438784" lvl="1" indent="-206375">
              <a:spcBef>
                <a:spcPts val="415"/>
              </a:spcBef>
              <a:buSzPct val="78260"/>
              <a:buAutoNum type="arabicPeriod"/>
              <a:tabLst>
                <a:tab pos="439420" algn="l"/>
              </a:tabLst>
            </a:pPr>
            <a:r>
              <a:rPr lang="fr-FR" sz="1800" spc="-10" dirty="0" err="1">
                <a:latin typeface="Arial"/>
                <a:cs typeface="Arial"/>
              </a:rPr>
              <a:t>Metrics</a:t>
            </a:r>
            <a:endParaRPr lang="fr-FR" sz="1800" dirty="0">
              <a:latin typeface="Arial"/>
              <a:cs typeface="Arial"/>
            </a:endParaRPr>
          </a:p>
          <a:p>
            <a:pPr marL="436880" lvl="2" indent="-101600">
              <a:spcBef>
                <a:spcPts val="395"/>
              </a:spcBef>
              <a:buFont typeface="Verdana"/>
              <a:buChar char="−"/>
              <a:tabLst>
                <a:tab pos="437515" algn="l"/>
              </a:tabLst>
            </a:pPr>
            <a:r>
              <a:rPr lang="fr-FR" sz="1800" spc="10" dirty="0" err="1">
                <a:latin typeface="Arial"/>
                <a:cs typeface="Arial"/>
              </a:rPr>
              <a:t>Based</a:t>
            </a:r>
            <a:r>
              <a:rPr lang="fr-FR" sz="1800" spc="10" dirty="0">
                <a:latin typeface="Arial"/>
                <a:cs typeface="Arial"/>
              </a:rPr>
              <a:t> </a:t>
            </a:r>
            <a:r>
              <a:rPr lang="fr-FR" sz="1800" spc="5" dirty="0">
                <a:latin typeface="Arial"/>
                <a:cs typeface="Arial"/>
              </a:rPr>
              <a:t>on the Coda Hale </a:t>
            </a:r>
            <a:r>
              <a:rPr lang="fr-FR" sz="1800" spc="10" dirty="0" err="1">
                <a:latin typeface="Arial"/>
                <a:cs typeface="Arial"/>
              </a:rPr>
              <a:t>Metrics</a:t>
            </a:r>
            <a:r>
              <a:rPr lang="fr-FR" sz="1800" spc="25" dirty="0">
                <a:latin typeface="Arial"/>
                <a:cs typeface="Arial"/>
              </a:rPr>
              <a:t> </a:t>
            </a:r>
            <a:r>
              <a:rPr lang="fr-FR" sz="1800" spc="5" dirty="0">
                <a:latin typeface="Arial"/>
                <a:cs typeface="Arial"/>
              </a:rPr>
              <a:t>Library</a:t>
            </a:r>
            <a:endParaRPr lang="fr-FR" sz="1800" dirty="0">
              <a:latin typeface="Arial"/>
              <a:cs typeface="Arial"/>
            </a:endParaRPr>
          </a:p>
          <a:p>
            <a:pPr marL="436880" lvl="2" indent="-101600">
              <a:spcBef>
                <a:spcPts val="405"/>
              </a:spcBef>
              <a:buFont typeface="Verdana"/>
              <a:buChar char="−"/>
              <a:tabLst>
                <a:tab pos="437515" algn="l"/>
              </a:tabLst>
            </a:pPr>
            <a:r>
              <a:rPr lang="fr-FR" sz="1800" spc="5" dirty="0">
                <a:latin typeface="Arial"/>
                <a:cs typeface="Arial"/>
              </a:rPr>
              <a:t>Report </a:t>
            </a:r>
            <a:r>
              <a:rPr lang="fr-FR" sz="1800" spc="10" dirty="0">
                <a:latin typeface="Arial"/>
                <a:cs typeface="Arial"/>
              </a:rPr>
              <a:t>to a </a:t>
            </a:r>
            <a:r>
              <a:rPr lang="fr-FR" sz="1800" spc="5" dirty="0" err="1">
                <a:latin typeface="Arial"/>
                <a:cs typeface="Arial"/>
              </a:rPr>
              <a:t>variety</a:t>
            </a:r>
            <a:r>
              <a:rPr lang="fr-FR" sz="1800" spc="5" dirty="0">
                <a:latin typeface="Arial"/>
                <a:cs typeface="Arial"/>
              </a:rPr>
              <a:t> of </a:t>
            </a:r>
            <a:r>
              <a:rPr lang="fr-FR" sz="1800" spc="10" dirty="0" err="1">
                <a:latin typeface="Arial"/>
                <a:cs typeface="Arial"/>
              </a:rPr>
              <a:t>sinks</a:t>
            </a:r>
            <a:r>
              <a:rPr lang="fr-FR" sz="1800" spc="10" dirty="0">
                <a:latin typeface="Arial"/>
                <a:cs typeface="Arial"/>
              </a:rPr>
              <a:t> (HTTP, JMX, </a:t>
            </a:r>
            <a:r>
              <a:rPr lang="fr-FR" sz="1800" spc="5" dirty="0">
                <a:latin typeface="Arial"/>
                <a:cs typeface="Arial"/>
              </a:rPr>
              <a:t>and</a:t>
            </a:r>
            <a:r>
              <a:rPr lang="fr-FR" sz="1800" spc="-10" dirty="0">
                <a:latin typeface="Arial"/>
                <a:cs typeface="Arial"/>
              </a:rPr>
              <a:t> </a:t>
            </a:r>
            <a:r>
              <a:rPr lang="fr-FR" sz="1800" spc="5" dirty="0">
                <a:latin typeface="Arial"/>
                <a:cs typeface="Arial"/>
              </a:rPr>
              <a:t>CSV)</a:t>
            </a:r>
            <a:endParaRPr lang="fr-FR" sz="1800" dirty="0">
              <a:latin typeface="Arial"/>
              <a:cs typeface="Arial"/>
            </a:endParaRPr>
          </a:p>
          <a:p>
            <a:pPr marL="1125220">
              <a:lnSpc>
                <a:spcPct val="100000"/>
              </a:lnSpc>
              <a:spcBef>
                <a:spcPts val="395"/>
              </a:spcBef>
            </a:pPr>
            <a:r>
              <a:rPr lang="fr-FR" sz="1800" spc="5" dirty="0">
                <a:latin typeface="Arial"/>
                <a:cs typeface="Arial"/>
              </a:rPr>
              <a:t>/</a:t>
            </a:r>
            <a:r>
              <a:rPr lang="fr-FR" sz="1800" spc="5" dirty="0" err="1">
                <a:latin typeface="Arial"/>
                <a:cs typeface="Arial"/>
              </a:rPr>
              <a:t>conf</a:t>
            </a:r>
            <a:r>
              <a:rPr lang="fr-FR" sz="1800" spc="5" dirty="0">
                <a:latin typeface="Arial"/>
                <a:cs typeface="Arial"/>
              </a:rPr>
              <a:t>/</a:t>
            </a:r>
            <a:r>
              <a:rPr lang="fr-FR" sz="1800" spc="5" dirty="0" err="1">
                <a:latin typeface="Arial"/>
                <a:cs typeface="Arial"/>
              </a:rPr>
              <a:t>metrics.properties</a:t>
            </a:r>
            <a:endParaRPr lang="fr-FR" sz="1800" dirty="0">
              <a:latin typeface="Arial"/>
              <a:cs typeface="Arial"/>
            </a:endParaRPr>
          </a:p>
          <a:p>
            <a:pPr marL="438784" lvl="1" indent="-206375">
              <a:spcBef>
                <a:spcPts val="414"/>
              </a:spcBef>
              <a:buSzPct val="78260"/>
              <a:buAutoNum type="arabicPeriod" startAt="3"/>
              <a:tabLst>
                <a:tab pos="439420" algn="l"/>
              </a:tabLst>
            </a:pPr>
            <a:r>
              <a:rPr lang="fr-FR" sz="1800" spc="-5" dirty="0" err="1">
                <a:latin typeface="Arial"/>
                <a:cs typeface="Arial"/>
              </a:rPr>
              <a:t>External</a:t>
            </a:r>
            <a:r>
              <a:rPr lang="fr-FR" sz="1800" spc="-5" dirty="0">
                <a:latin typeface="Arial"/>
                <a:cs typeface="Arial"/>
              </a:rPr>
              <a:t> </a:t>
            </a:r>
            <a:r>
              <a:rPr lang="fr-FR" sz="1800" spc="-10" dirty="0">
                <a:latin typeface="Arial"/>
                <a:cs typeface="Arial"/>
              </a:rPr>
              <a:t>instrumentations</a:t>
            </a:r>
            <a:endParaRPr lang="fr-FR" sz="1800" dirty="0">
              <a:latin typeface="Arial"/>
              <a:cs typeface="Arial"/>
            </a:endParaRPr>
          </a:p>
          <a:p>
            <a:pPr marL="436880" lvl="2" indent="-101600">
              <a:spcBef>
                <a:spcPts val="390"/>
              </a:spcBef>
              <a:buFont typeface="Verdana"/>
              <a:buChar char="−"/>
              <a:tabLst>
                <a:tab pos="437515" algn="l"/>
              </a:tabLst>
            </a:pPr>
            <a:r>
              <a:rPr lang="fr-FR" sz="1800" spc="10" dirty="0">
                <a:latin typeface="Arial"/>
                <a:cs typeface="Arial"/>
              </a:rPr>
              <a:t>Cluster-</a:t>
            </a:r>
            <a:r>
              <a:rPr lang="fr-FR" sz="1800" spc="10" dirty="0" err="1">
                <a:latin typeface="Arial"/>
                <a:cs typeface="Arial"/>
              </a:rPr>
              <a:t>wide</a:t>
            </a:r>
            <a:r>
              <a:rPr lang="fr-FR" sz="1800" spc="10" dirty="0">
                <a:latin typeface="Arial"/>
                <a:cs typeface="Arial"/>
              </a:rPr>
              <a:t> </a:t>
            </a:r>
            <a:r>
              <a:rPr lang="fr-FR" sz="1800" spc="5" dirty="0">
                <a:latin typeface="Arial"/>
                <a:cs typeface="Arial"/>
              </a:rPr>
              <a:t>monitoring </a:t>
            </a:r>
            <a:r>
              <a:rPr lang="fr-FR" sz="1800" spc="5" dirty="0" err="1">
                <a:latin typeface="Arial"/>
                <a:cs typeface="Arial"/>
              </a:rPr>
              <a:t>tool</a:t>
            </a:r>
            <a:r>
              <a:rPr lang="fr-FR" sz="1800" dirty="0">
                <a:latin typeface="Arial"/>
                <a:cs typeface="Arial"/>
              </a:rPr>
              <a:t> </a:t>
            </a:r>
            <a:r>
              <a:rPr lang="fr-FR" sz="1800" spc="5" dirty="0">
                <a:latin typeface="Arial"/>
                <a:cs typeface="Arial"/>
              </a:rPr>
              <a:t>(</a:t>
            </a:r>
            <a:r>
              <a:rPr lang="fr-FR" sz="1800" spc="5" dirty="0" err="1">
                <a:latin typeface="Arial"/>
                <a:cs typeface="Arial"/>
              </a:rPr>
              <a:t>Ganglia</a:t>
            </a:r>
            <a:r>
              <a:rPr lang="fr-FR" sz="1800" spc="5" dirty="0">
                <a:latin typeface="Arial"/>
                <a:cs typeface="Arial"/>
              </a:rPr>
              <a:t>)</a:t>
            </a:r>
            <a:endParaRPr lang="fr-FR" sz="1800" dirty="0">
              <a:latin typeface="Arial"/>
              <a:cs typeface="Arial"/>
            </a:endParaRPr>
          </a:p>
          <a:p>
            <a:pPr marL="436880" lvl="2" indent="-101600">
              <a:spcBef>
                <a:spcPts val="405"/>
              </a:spcBef>
              <a:buFont typeface="Verdana"/>
              <a:buChar char="−"/>
              <a:tabLst>
                <a:tab pos="437515" algn="l"/>
              </a:tabLst>
            </a:pPr>
            <a:r>
              <a:rPr lang="fr-FR" sz="1800" spc="15" dirty="0">
                <a:latin typeface="Arial"/>
                <a:cs typeface="Arial"/>
              </a:rPr>
              <a:t>OS </a:t>
            </a:r>
            <a:r>
              <a:rPr lang="fr-FR" sz="1800" spc="5" dirty="0" err="1">
                <a:latin typeface="Arial"/>
                <a:cs typeface="Arial"/>
              </a:rPr>
              <a:t>profiling</a:t>
            </a:r>
            <a:r>
              <a:rPr lang="fr-FR" sz="1800" spc="5" dirty="0">
                <a:latin typeface="Arial"/>
                <a:cs typeface="Arial"/>
              </a:rPr>
              <a:t> </a:t>
            </a:r>
            <a:r>
              <a:rPr lang="fr-FR" sz="1800" spc="5" dirty="0" err="1">
                <a:latin typeface="Arial"/>
                <a:cs typeface="Arial"/>
              </a:rPr>
              <a:t>tools</a:t>
            </a:r>
            <a:r>
              <a:rPr lang="fr-FR" sz="1800" spc="5" dirty="0">
                <a:latin typeface="Arial"/>
                <a:cs typeface="Arial"/>
              </a:rPr>
              <a:t> (</a:t>
            </a:r>
            <a:r>
              <a:rPr lang="fr-FR" sz="1800" spc="5" dirty="0" err="1">
                <a:latin typeface="Arial"/>
                <a:cs typeface="Arial"/>
              </a:rPr>
              <a:t>dstat</a:t>
            </a:r>
            <a:r>
              <a:rPr lang="fr-FR" sz="1800" spc="5" dirty="0">
                <a:latin typeface="Arial"/>
                <a:cs typeface="Arial"/>
              </a:rPr>
              <a:t>, </a:t>
            </a:r>
            <a:r>
              <a:rPr lang="fr-FR" sz="1800" spc="5" dirty="0" err="1">
                <a:latin typeface="Arial"/>
                <a:cs typeface="Arial"/>
              </a:rPr>
              <a:t>iostat</a:t>
            </a:r>
            <a:r>
              <a:rPr lang="fr-FR" sz="1800" spc="5" dirty="0">
                <a:latin typeface="Arial"/>
                <a:cs typeface="Arial"/>
              </a:rPr>
              <a:t>,</a:t>
            </a:r>
            <a:r>
              <a:rPr lang="fr-FR" sz="1800" spc="-5" dirty="0">
                <a:latin typeface="Arial"/>
                <a:cs typeface="Arial"/>
              </a:rPr>
              <a:t> </a:t>
            </a:r>
            <a:r>
              <a:rPr lang="fr-FR" sz="1800" spc="5" dirty="0" err="1">
                <a:latin typeface="Arial"/>
                <a:cs typeface="Arial"/>
              </a:rPr>
              <a:t>iotop</a:t>
            </a:r>
            <a:r>
              <a:rPr lang="fr-FR" sz="1800" spc="5" dirty="0">
                <a:latin typeface="Arial"/>
                <a:cs typeface="Arial"/>
              </a:rPr>
              <a:t>)</a:t>
            </a:r>
            <a:endParaRPr lang="fr-FR" sz="1800" dirty="0">
              <a:latin typeface="Arial"/>
              <a:cs typeface="Arial"/>
            </a:endParaRPr>
          </a:p>
          <a:p>
            <a:pPr marL="436880" lvl="2" indent="-101600">
              <a:spcBef>
                <a:spcPts val="395"/>
              </a:spcBef>
              <a:buFont typeface="Verdana"/>
              <a:buChar char="−"/>
              <a:tabLst>
                <a:tab pos="437515" algn="l"/>
              </a:tabLst>
            </a:pPr>
            <a:r>
              <a:rPr lang="fr-FR" sz="1800" spc="15" dirty="0">
                <a:latin typeface="Arial"/>
                <a:cs typeface="Arial"/>
              </a:rPr>
              <a:t>JVM </a:t>
            </a:r>
            <a:r>
              <a:rPr lang="fr-FR" sz="1800" spc="5" dirty="0">
                <a:latin typeface="Arial"/>
                <a:cs typeface="Arial"/>
              </a:rPr>
              <a:t>utilities (</a:t>
            </a:r>
            <a:r>
              <a:rPr lang="fr-FR" sz="1800" spc="5" dirty="0" err="1">
                <a:latin typeface="Arial"/>
                <a:cs typeface="Arial"/>
              </a:rPr>
              <a:t>jstack</a:t>
            </a:r>
            <a:r>
              <a:rPr lang="fr-FR" sz="1800" spc="5" dirty="0">
                <a:latin typeface="Arial"/>
                <a:cs typeface="Arial"/>
              </a:rPr>
              <a:t>, </a:t>
            </a:r>
            <a:r>
              <a:rPr lang="fr-FR" sz="1800" spc="5" dirty="0" err="1">
                <a:latin typeface="Arial"/>
                <a:cs typeface="Arial"/>
              </a:rPr>
              <a:t>jmap</a:t>
            </a:r>
            <a:r>
              <a:rPr lang="fr-FR" sz="1800" spc="5" dirty="0">
                <a:latin typeface="Arial"/>
                <a:cs typeface="Arial"/>
              </a:rPr>
              <a:t>, </a:t>
            </a:r>
            <a:r>
              <a:rPr lang="fr-FR" sz="1800" spc="5" dirty="0" err="1">
                <a:latin typeface="Arial"/>
                <a:cs typeface="Arial"/>
              </a:rPr>
              <a:t>jstat</a:t>
            </a:r>
            <a:r>
              <a:rPr lang="fr-FR" sz="1800" spc="5" dirty="0">
                <a:latin typeface="Arial"/>
                <a:cs typeface="Arial"/>
              </a:rPr>
              <a:t>,</a:t>
            </a:r>
            <a:r>
              <a:rPr lang="fr-FR" sz="1800" spc="-25" dirty="0">
                <a:latin typeface="Arial"/>
                <a:cs typeface="Arial"/>
              </a:rPr>
              <a:t> </a:t>
            </a:r>
            <a:r>
              <a:rPr lang="fr-FR" sz="1800" spc="10" dirty="0" err="1">
                <a:latin typeface="Arial"/>
                <a:cs typeface="Arial"/>
              </a:rPr>
              <a:t>jconsole</a:t>
            </a:r>
            <a:r>
              <a:rPr lang="fr-FR" sz="1800" spc="10" dirty="0">
                <a:latin typeface="Arial"/>
                <a:cs typeface="Arial"/>
              </a:rPr>
              <a:t>)</a:t>
            </a:r>
            <a:endParaRPr lang="fr-FR" sz="1800" dirty="0">
              <a:latin typeface="Arial"/>
              <a:cs typeface="Arial"/>
            </a:endParaRPr>
          </a:p>
          <a:p>
            <a:endParaRPr lang="fr-FR" sz="1800" dirty="0"/>
          </a:p>
        </p:txBody>
      </p:sp>
    </p:spTree>
    <p:extLst>
      <p:ext uri="{BB962C8B-B14F-4D97-AF65-F5344CB8AC3E}">
        <p14:creationId xmlns:p14="http://schemas.microsoft.com/office/powerpoint/2010/main" val="10354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smtClean="0">
                <a:latin typeface="Arial"/>
                <a:cs typeface="Arial"/>
              </a:rPr>
              <a:t>Checkpoint</a:t>
            </a:r>
            <a:endParaRPr lang="fr-FR" dirty="0"/>
          </a:p>
        </p:txBody>
      </p:sp>
      <p:sp>
        <p:nvSpPr>
          <p:cNvPr id="3" name="Espace réservé du contenu 2"/>
          <p:cNvSpPr>
            <a:spLocks noGrp="1"/>
          </p:cNvSpPr>
          <p:nvPr>
            <p:ph idx="1"/>
          </p:nvPr>
        </p:nvSpPr>
        <p:spPr/>
        <p:txBody>
          <a:bodyPr/>
          <a:lstStyle/>
          <a:p>
            <a:pPr marL="299085" indent="-275590">
              <a:spcBef>
                <a:spcPts val="1075"/>
              </a:spcBef>
              <a:buAutoNum type="arabicPeriod"/>
              <a:tabLst>
                <a:tab pos="299720" algn="l"/>
              </a:tabLst>
            </a:pPr>
            <a:r>
              <a:rPr lang="en-US" sz="1800" spc="5" dirty="0">
                <a:latin typeface="Arial"/>
                <a:cs typeface="Arial"/>
              </a:rPr>
              <a:t>List the benefits of using</a:t>
            </a:r>
            <a:r>
              <a:rPr lang="en-US" sz="1800" spc="-120" dirty="0">
                <a:latin typeface="Arial"/>
                <a:cs typeface="Arial"/>
              </a:rPr>
              <a:t> </a:t>
            </a:r>
            <a:r>
              <a:rPr lang="en-US" sz="1800" spc="10" dirty="0">
                <a:latin typeface="Arial"/>
                <a:cs typeface="Arial"/>
              </a:rPr>
              <a:t>Spark.</a:t>
            </a:r>
            <a:endParaRPr lang="en-US" sz="1800" dirty="0">
              <a:latin typeface="Arial"/>
              <a:cs typeface="Arial"/>
            </a:endParaRPr>
          </a:p>
          <a:p>
            <a:pPr marL="299085" indent="-275590">
              <a:spcBef>
                <a:spcPts val="180"/>
              </a:spcBef>
              <a:buAutoNum type="arabicPeriod"/>
              <a:tabLst>
                <a:tab pos="299720" algn="l"/>
              </a:tabLst>
            </a:pPr>
            <a:r>
              <a:rPr lang="en-US" sz="1800" spc="5" dirty="0">
                <a:latin typeface="Arial"/>
                <a:cs typeface="Arial"/>
              </a:rPr>
              <a:t>List the languages </a:t>
            </a:r>
            <a:r>
              <a:rPr lang="en-US" sz="1800" dirty="0">
                <a:latin typeface="Arial"/>
                <a:cs typeface="Arial"/>
              </a:rPr>
              <a:t>supported </a:t>
            </a:r>
            <a:r>
              <a:rPr lang="en-US" sz="1800" spc="10" dirty="0">
                <a:latin typeface="Arial"/>
                <a:cs typeface="Arial"/>
              </a:rPr>
              <a:t>by</a:t>
            </a:r>
            <a:r>
              <a:rPr lang="en-US" sz="1800" spc="-120" dirty="0">
                <a:latin typeface="Arial"/>
                <a:cs typeface="Arial"/>
              </a:rPr>
              <a:t> </a:t>
            </a:r>
            <a:r>
              <a:rPr lang="en-US" sz="1800" spc="10" dirty="0">
                <a:latin typeface="Arial"/>
                <a:cs typeface="Arial"/>
              </a:rPr>
              <a:t>Spark.</a:t>
            </a:r>
            <a:endParaRPr lang="en-US" sz="1800" dirty="0">
              <a:latin typeface="Arial"/>
              <a:cs typeface="Arial"/>
            </a:endParaRPr>
          </a:p>
          <a:p>
            <a:pPr marL="299085" indent="-275590">
              <a:spcBef>
                <a:spcPts val="170"/>
              </a:spcBef>
              <a:buAutoNum type="arabicPeriod"/>
              <a:tabLst>
                <a:tab pos="299720" algn="l"/>
              </a:tabLst>
            </a:pPr>
            <a:r>
              <a:rPr lang="en-US" sz="1800" spc="15" dirty="0">
                <a:latin typeface="Arial"/>
                <a:cs typeface="Arial"/>
              </a:rPr>
              <a:t>What </a:t>
            </a:r>
            <a:r>
              <a:rPr lang="en-US" sz="1800" spc="5" dirty="0">
                <a:latin typeface="Arial"/>
                <a:cs typeface="Arial"/>
              </a:rPr>
              <a:t>is the primary </a:t>
            </a:r>
            <a:r>
              <a:rPr lang="en-US" sz="1800" dirty="0">
                <a:latin typeface="Arial"/>
                <a:cs typeface="Arial"/>
              </a:rPr>
              <a:t>abstraction </a:t>
            </a:r>
            <a:r>
              <a:rPr lang="en-US" sz="1800" spc="5" dirty="0">
                <a:latin typeface="Arial"/>
                <a:cs typeface="Arial"/>
              </a:rPr>
              <a:t>of</a:t>
            </a:r>
            <a:r>
              <a:rPr lang="en-US" sz="1800" spc="-160" dirty="0">
                <a:latin typeface="Arial"/>
                <a:cs typeface="Arial"/>
              </a:rPr>
              <a:t> </a:t>
            </a:r>
            <a:r>
              <a:rPr lang="en-US" sz="1800" spc="10" dirty="0">
                <a:latin typeface="Arial"/>
                <a:cs typeface="Arial"/>
              </a:rPr>
              <a:t>Spark?</a:t>
            </a:r>
            <a:endParaRPr lang="en-US" sz="1800" dirty="0">
              <a:latin typeface="Arial"/>
              <a:cs typeface="Arial"/>
            </a:endParaRPr>
          </a:p>
          <a:p>
            <a:pPr marL="299085" indent="-275590">
              <a:spcBef>
                <a:spcPts val="185"/>
              </a:spcBef>
              <a:buAutoNum type="arabicPeriod"/>
              <a:tabLst>
                <a:tab pos="299720" algn="l"/>
              </a:tabLst>
            </a:pPr>
            <a:r>
              <a:rPr lang="en-US" sz="1800" spc="15" dirty="0">
                <a:latin typeface="Arial"/>
                <a:cs typeface="Arial"/>
              </a:rPr>
              <a:t>What </a:t>
            </a:r>
            <a:r>
              <a:rPr lang="en-US" sz="1800" spc="5" dirty="0">
                <a:latin typeface="Arial"/>
                <a:cs typeface="Arial"/>
              </a:rPr>
              <a:t>would you need </a:t>
            </a:r>
            <a:r>
              <a:rPr lang="en-US" sz="1800" dirty="0">
                <a:latin typeface="Arial"/>
                <a:cs typeface="Arial"/>
              </a:rPr>
              <a:t>to </a:t>
            </a:r>
            <a:r>
              <a:rPr lang="en-US" sz="1800" spc="5" dirty="0">
                <a:latin typeface="Arial"/>
                <a:cs typeface="Arial"/>
              </a:rPr>
              <a:t>do in </a:t>
            </a:r>
            <a:r>
              <a:rPr lang="en-US" sz="1800" spc="10" dirty="0">
                <a:latin typeface="Arial"/>
                <a:cs typeface="Arial"/>
              </a:rPr>
              <a:t>a </a:t>
            </a:r>
            <a:r>
              <a:rPr lang="en-US" sz="1800" spc="5" dirty="0">
                <a:latin typeface="Arial"/>
                <a:cs typeface="Arial"/>
              </a:rPr>
              <a:t>Spark application </a:t>
            </a:r>
            <a:r>
              <a:rPr lang="en-US" sz="1800" dirty="0">
                <a:latin typeface="Arial"/>
                <a:cs typeface="Arial"/>
              </a:rPr>
              <a:t>that </a:t>
            </a:r>
            <a:r>
              <a:rPr lang="en-US" sz="1800" spc="5" dirty="0">
                <a:latin typeface="Arial"/>
                <a:cs typeface="Arial"/>
              </a:rPr>
              <a:t>you would</a:t>
            </a:r>
            <a:r>
              <a:rPr lang="en-US" sz="1800" spc="-250" dirty="0">
                <a:latin typeface="Arial"/>
                <a:cs typeface="Arial"/>
              </a:rPr>
              <a:t> </a:t>
            </a:r>
            <a:r>
              <a:rPr lang="en-US" sz="1800" spc="5" dirty="0" smtClean="0">
                <a:latin typeface="Arial"/>
                <a:cs typeface="Arial"/>
              </a:rPr>
              <a:t>not </a:t>
            </a:r>
            <a:r>
              <a:rPr lang="en-US" sz="1800" spc="10" dirty="0" smtClean="0">
                <a:latin typeface="Arial"/>
                <a:cs typeface="Arial"/>
              </a:rPr>
              <a:t>need </a:t>
            </a:r>
            <a:r>
              <a:rPr lang="en-US" sz="1800" spc="5" dirty="0">
                <a:latin typeface="Arial"/>
                <a:cs typeface="Arial"/>
              </a:rPr>
              <a:t>to </a:t>
            </a:r>
            <a:r>
              <a:rPr lang="en-US" sz="1800" spc="10" dirty="0">
                <a:latin typeface="Arial"/>
                <a:cs typeface="Arial"/>
              </a:rPr>
              <a:t>do </a:t>
            </a:r>
            <a:r>
              <a:rPr lang="en-US" sz="1800" spc="5" dirty="0">
                <a:latin typeface="Arial"/>
                <a:cs typeface="Arial"/>
              </a:rPr>
              <a:t>in </a:t>
            </a:r>
            <a:r>
              <a:rPr lang="en-US" sz="1800" spc="10" dirty="0">
                <a:latin typeface="Arial"/>
                <a:cs typeface="Arial"/>
              </a:rPr>
              <a:t>a </a:t>
            </a:r>
            <a:r>
              <a:rPr lang="en-US" sz="1800" spc="5" dirty="0">
                <a:latin typeface="Arial"/>
                <a:cs typeface="Arial"/>
              </a:rPr>
              <a:t>Spark </a:t>
            </a:r>
            <a:r>
              <a:rPr lang="en-US" sz="1800" spc="10" dirty="0">
                <a:latin typeface="Arial"/>
                <a:cs typeface="Arial"/>
              </a:rPr>
              <a:t>shell </a:t>
            </a:r>
            <a:r>
              <a:rPr lang="en-US" sz="1800" spc="5" dirty="0">
                <a:latin typeface="Arial"/>
                <a:cs typeface="Arial"/>
              </a:rPr>
              <a:t>to </a:t>
            </a:r>
            <a:r>
              <a:rPr lang="en-US" sz="1800" dirty="0">
                <a:latin typeface="Arial"/>
                <a:cs typeface="Arial"/>
              </a:rPr>
              <a:t>start </a:t>
            </a:r>
            <a:r>
              <a:rPr lang="en-US" sz="1800" spc="5" dirty="0">
                <a:latin typeface="Arial"/>
                <a:cs typeface="Arial"/>
              </a:rPr>
              <a:t>using</a:t>
            </a:r>
            <a:r>
              <a:rPr lang="en-US" sz="1800" spc="-235" dirty="0">
                <a:latin typeface="Arial"/>
                <a:cs typeface="Arial"/>
              </a:rPr>
              <a:t> </a:t>
            </a:r>
            <a:r>
              <a:rPr lang="en-US" sz="1800" spc="10" dirty="0">
                <a:latin typeface="Arial"/>
                <a:cs typeface="Arial"/>
              </a:rPr>
              <a:t>Spark?</a:t>
            </a:r>
            <a:endParaRPr lang="en-US" sz="1800" dirty="0">
              <a:latin typeface="Arial"/>
              <a:cs typeface="Arial"/>
            </a:endParaRPr>
          </a:p>
          <a:p>
            <a:endParaRPr lang="fr-FR" sz="1800" dirty="0"/>
          </a:p>
        </p:txBody>
      </p:sp>
    </p:spTree>
    <p:extLst>
      <p:ext uri="{BB962C8B-B14F-4D97-AF65-F5344CB8AC3E}">
        <p14:creationId xmlns:p14="http://schemas.microsoft.com/office/powerpoint/2010/main" val="1060409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100"/>
              </a:spcBef>
            </a:pPr>
            <a:r>
              <a:rPr lang="fr-FR" spc="-5" dirty="0">
                <a:latin typeface="Arial"/>
                <a:cs typeface="Arial"/>
              </a:rPr>
              <a:t>Unit</a:t>
            </a:r>
            <a:r>
              <a:rPr lang="fr-FR" spc="-10" dirty="0">
                <a:latin typeface="Arial"/>
                <a:cs typeface="Arial"/>
              </a:rPr>
              <a:t> </a:t>
            </a:r>
            <a:r>
              <a:rPr lang="fr-FR" spc="-5" dirty="0" err="1">
                <a:latin typeface="Arial"/>
                <a:cs typeface="Arial"/>
              </a:rPr>
              <a:t>summary</a:t>
            </a:r>
            <a:endParaRPr lang="fr-FR" dirty="0">
              <a:latin typeface="Arial"/>
              <a:cs typeface="Arial"/>
            </a:endParaRPr>
          </a:p>
        </p:txBody>
      </p:sp>
      <p:sp>
        <p:nvSpPr>
          <p:cNvPr id="3" name="Espace réservé du contenu 2"/>
          <p:cNvSpPr>
            <a:spLocks noGrp="1"/>
          </p:cNvSpPr>
          <p:nvPr>
            <p:ph idx="1"/>
          </p:nvPr>
        </p:nvSpPr>
        <p:spPr/>
        <p:txBody>
          <a:bodyPr/>
          <a:lstStyle/>
          <a:p>
            <a:pPr marL="172085" indent="-139700">
              <a:spcBef>
                <a:spcPts val="1325"/>
              </a:spcBef>
              <a:tabLst>
                <a:tab pos="172720" algn="l"/>
              </a:tabLst>
            </a:pPr>
            <a:r>
              <a:rPr lang="en-US" sz="1800" spc="5" dirty="0">
                <a:latin typeface="Arial"/>
                <a:cs typeface="Arial"/>
              </a:rPr>
              <a:t>Understand the nature and purpose of Apache</a:t>
            </a:r>
            <a:r>
              <a:rPr lang="en-US" sz="1800" spc="-250" dirty="0">
                <a:latin typeface="Arial"/>
                <a:cs typeface="Arial"/>
              </a:rPr>
              <a:t> </a:t>
            </a:r>
            <a:r>
              <a:rPr lang="en-US" sz="1800" spc="5" dirty="0">
                <a:latin typeface="Arial"/>
                <a:cs typeface="Arial"/>
              </a:rPr>
              <a:t>Spark in the </a:t>
            </a:r>
            <a:r>
              <a:rPr lang="en-US" sz="1800" spc="10" dirty="0" smtClean="0">
                <a:latin typeface="Arial"/>
                <a:cs typeface="Arial"/>
              </a:rPr>
              <a:t>Hadoop </a:t>
            </a:r>
            <a:r>
              <a:rPr lang="en-US" sz="1800" spc="5" dirty="0" smtClean="0">
                <a:latin typeface="Arial"/>
                <a:cs typeface="Arial"/>
              </a:rPr>
              <a:t>ecosystem</a:t>
            </a:r>
            <a:endParaRPr lang="en-US" sz="1800" dirty="0">
              <a:latin typeface="Arial"/>
              <a:cs typeface="Arial"/>
            </a:endParaRPr>
          </a:p>
          <a:p>
            <a:pPr marL="172085" marR="309245" indent="-139700">
              <a:lnSpc>
                <a:spcPct val="101299"/>
              </a:lnSpc>
              <a:spcBef>
                <a:spcPts val="465"/>
              </a:spcBef>
              <a:tabLst>
                <a:tab pos="172720" algn="l"/>
              </a:tabLst>
            </a:pPr>
            <a:r>
              <a:rPr lang="en-US" sz="1800" spc="5" dirty="0">
                <a:latin typeface="Arial"/>
                <a:cs typeface="Arial"/>
              </a:rPr>
              <a:t>List and describe the </a:t>
            </a:r>
            <a:r>
              <a:rPr lang="en-US" sz="1800" dirty="0">
                <a:latin typeface="Arial"/>
                <a:cs typeface="Arial"/>
              </a:rPr>
              <a:t>architecture </a:t>
            </a:r>
            <a:r>
              <a:rPr lang="en-US" sz="1800" spc="5" dirty="0">
                <a:latin typeface="Arial"/>
                <a:cs typeface="Arial"/>
              </a:rPr>
              <a:t>and components of the Spark  unified</a:t>
            </a:r>
            <a:r>
              <a:rPr lang="en-US" sz="1800" spc="-50" dirty="0">
                <a:latin typeface="Arial"/>
                <a:cs typeface="Arial"/>
              </a:rPr>
              <a:t> </a:t>
            </a:r>
            <a:r>
              <a:rPr lang="en-US" sz="1800" spc="5" dirty="0">
                <a:latin typeface="Arial"/>
                <a:cs typeface="Arial"/>
              </a:rPr>
              <a:t>stack</a:t>
            </a:r>
            <a:endParaRPr lang="en-US" sz="1800" dirty="0">
              <a:latin typeface="Arial"/>
              <a:cs typeface="Arial"/>
            </a:endParaRPr>
          </a:p>
          <a:p>
            <a:pPr marL="172085" indent="-139700">
              <a:spcBef>
                <a:spcPts val="465"/>
              </a:spcBef>
              <a:tabLst>
                <a:tab pos="172720" algn="l"/>
              </a:tabLst>
            </a:pPr>
            <a:r>
              <a:rPr lang="en-US" sz="1800" spc="5" dirty="0">
                <a:latin typeface="Arial"/>
                <a:cs typeface="Arial"/>
              </a:rPr>
              <a:t>Describe the role of </a:t>
            </a:r>
            <a:r>
              <a:rPr lang="en-US" sz="1800" spc="10" dirty="0">
                <a:latin typeface="Arial"/>
                <a:cs typeface="Arial"/>
              </a:rPr>
              <a:t>a </a:t>
            </a:r>
            <a:r>
              <a:rPr lang="en-US" sz="1800" spc="5" dirty="0">
                <a:latin typeface="Arial"/>
                <a:cs typeface="Arial"/>
              </a:rPr>
              <a:t>Resilient Distributed Dataset</a:t>
            </a:r>
            <a:r>
              <a:rPr lang="en-US" sz="1800" spc="-229" dirty="0">
                <a:latin typeface="Arial"/>
                <a:cs typeface="Arial"/>
              </a:rPr>
              <a:t> </a:t>
            </a:r>
            <a:r>
              <a:rPr lang="en-US" sz="1800" spc="10" dirty="0">
                <a:latin typeface="Arial"/>
                <a:cs typeface="Arial"/>
              </a:rPr>
              <a:t>(RDD)</a:t>
            </a:r>
            <a:endParaRPr lang="en-US" sz="1800" dirty="0">
              <a:latin typeface="Arial"/>
              <a:cs typeface="Arial"/>
            </a:endParaRPr>
          </a:p>
          <a:p>
            <a:pPr marL="172085" indent="-139700">
              <a:spcBef>
                <a:spcPts val="484"/>
              </a:spcBef>
              <a:tabLst>
                <a:tab pos="172720" algn="l"/>
              </a:tabLst>
            </a:pPr>
            <a:r>
              <a:rPr lang="en-US" sz="1800" spc="5" dirty="0">
                <a:latin typeface="Arial"/>
                <a:cs typeface="Arial"/>
              </a:rPr>
              <a:t>Understand the principles of Spark</a:t>
            </a:r>
            <a:r>
              <a:rPr lang="en-US" sz="1800" spc="-160" dirty="0">
                <a:latin typeface="Arial"/>
                <a:cs typeface="Arial"/>
              </a:rPr>
              <a:t> </a:t>
            </a:r>
            <a:r>
              <a:rPr lang="en-US" sz="1800" spc="5" dirty="0">
                <a:latin typeface="Arial"/>
                <a:cs typeface="Arial"/>
              </a:rPr>
              <a:t>programming</a:t>
            </a:r>
            <a:endParaRPr lang="en-US" sz="1800" dirty="0">
              <a:latin typeface="Arial"/>
              <a:cs typeface="Arial"/>
            </a:endParaRPr>
          </a:p>
          <a:p>
            <a:pPr marL="172085" indent="-139700">
              <a:spcBef>
                <a:spcPts val="470"/>
              </a:spcBef>
              <a:tabLst>
                <a:tab pos="172720" algn="l"/>
              </a:tabLst>
            </a:pPr>
            <a:r>
              <a:rPr lang="en-US" sz="1800" spc="5" dirty="0">
                <a:latin typeface="Arial"/>
                <a:cs typeface="Arial"/>
              </a:rPr>
              <a:t>List and describe the Spark</a:t>
            </a:r>
            <a:r>
              <a:rPr lang="en-US" sz="1800" spc="-130" dirty="0">
                <a:latin typeface="Arial"/>
                <a:cs typeface="Arial"/>
              </a:rPr>
              <a:t> </a:t>
            </a:r>
            <a:r>
              <a:rPr lang="en-US" sz="1800" dirty="0">
                <a:latin typeface="Arial"/>
                <a:cs typeface="Arial"/>
              </a:rPr>
              <a:t>libraries</a:t>
            </a:r>
          </a:p>
          <a:p>
            <a:pPr marL="172085" indent="-139700">
              <a:spcBef>
                <a:spcPts val="480"/>
              </a:spcBef>
              <a:tabLst>
                <a:tab pos="172720" algn="l"/>
              </a:tabLst>
            </a:pPr>
            <a:r>
              <a:rPr lang="en-US" sz="1800" spc="5" dirty="0">
                <a:latin typeface="Arial"/>
                <a:cs typeface="Arial"/>
              </a:rPr>
              <a:t>Launch and use Spark's </a:t>
            </a:r>
            <a:r>
              <a:rPr lang="en-US" sz="1800" spc="10" dirty="0">
                <a:latin typeface="Arial"/>
                <a:cs typeface="Arial"/>
              </a:rPr>
              <a:t>Scala </a:t>
            </a:r>
            <a:r>
              <a:rPr lang="en-US" sz="1800" spc="5" dirty="0">
                <a:latin typeface="Arial"/>
                <a:cs typeface="Arial"/>
              </a:rPr>
              <a:t>and Python</a:t>
            </a:r>
            <a:r>
              <a:rPr lang="en-US" sz="1800" spc="-200" dirty="0">
                <a:latin typeface="Arial"/>
                <a:cs typeface="Arial"/>
              </a:rPr>
              <a:t> </a:t>
            </a:r>
            <a:r>
              <a:rPr lang="en-US" sz="1800" spc="10" dirty="0">
                <a:latin typeface="Arial"/>
                <a:cs typeface="Arial"/>
              </a:rPr>
              <a:t>shells</a:t>
            </a:r>
            <a:endParaRPr lang="en-US" sz="1800" dirty="0">
              <a:latin typeface="Arial"/>
              <a:cs typeface="Arial"/>
            </a:endParaRPr>
          </a:p>
          <a:p>
            <a:endParaRPr lang="fr-FR" sz="1800" dirty="0"/>
          </a:p>
        </p:txBody>
      </p:sp>
    </p:spTree>
    <p:extLst>
      <p:ext uri="{BB962C8B-B14F-4D97-AF65-F5344CB8AC3E}">
        <p14:creationId xmlns:p14="http://schemas.microsoft.com/office/powerpoint/2010/main" val="332113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5" dirty="0">
                <a:latin typeface="Arial"/>
                <a:cs typeface="Arial"/>
              </a:rPr>
              <a:t> </a:t>
            </a:r>
            <a:r>
              <a:rPr lang="fr-FR" spc="-5" dirty="0" err="1">
                <a:latin typeface="Arial"/>
                <a:cs typeface="Arial"/>
              </a:rPr>
              <a:t>unified</a:t>
            </a:r>
            <a:r>
              <a:rPr lang="fr-FR" spc="-85" dirty="0">
                <a:latin typeface="Arial"/>
                <a:cs typeface="Arial"/>
              </a:rPr>
              <a:t> </a:t>
            </a:r>
            <a:r>
              <a:rPr lang="fr-FR" spc="-5" dirty="0" err="1" smtClean="0">
                <a:latin typeface="Arial"/>
                <a:cs typeface="Arial"/>
              </a:rPr>
              <a:t>stack</a:t>
            </a:r>
            <a:endParaRPr lang="fr-FR" dirty="0"/>
          </a:p>
        </p:txBody>
      </p:sp>
      <p:sp>
        <p:nvSpPr>
          <p:cNvPr id="4" name="object 6"/>
          <p:cNvSpPr txBox="1"/>
          <p:nvPr/>
        </p:nvSpPr>
        <p:spPr>
          <a:xfrm>
            <a:off x="3439389" y="828509"/>
            <a:ext cx="844550" cy="861060"/>
          </a:xfrm>
          <a:prstGeom prst="rect">
            <a:avLst/>
          </a:prstGeom>
          <a:solidFill>
            <a:srgbClr val="FFC000"/>
          </a:solidFill>
          <a:ln w="5728">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spcBef>
                <a:spcPts val="45"/>
              </a:spcBef>
            </a:pPr>
            <a:endParaRPr sz="1150">
              <a:latin typeface="Times New Roman"/>
              <a:cs typeface="Times New Roman"/>
            </a:endParaRPr>
          </a:p>
          <a:p>
            <a:pPr marL="85090">
              <a:lnSpc>
                <a:spcPct val="100000"/>
              </a:lnSpc>
            </a:pPr>
            <a:r>
              <a:rPr sz="1050" spc="15" dirty="0">
                <a:latin typeface="Arial"/>
                <a:cs typeface="Arial"/>
              </a:rPr>
              <a:t>Spark</a:t>
            </a:r>
            <a:r>
              <a:rPr sz="1050" spc="-25" dirty="0">
                <a:latin typeface="Arial"/>
                <a:cs typeface="Arial"/>
              </a:rPr>
              <a:t> </a:t>
            </a:r>
            <a:r>
              <a:rPr sz="1050" spc="15" dirty="0">
                <a:latin typeface="Arial"/>
                <a:cs typeface="Arial"/>
              </a:rPr>
              <a:t>SQL</a:t>
            </a:r>
            <a:endParaRPr sz="1050">
              <a:latin typeface="Arial"/>
              <a:cs typeface="Arial"/>
            </a:endParaRPr>
          </a:p>
        </p:txBody>
      </p:sp>
      <p:sp>
        <p:nvSpPr>
          <p:cNvPr id="5" name="object 7"/>
          <p:cNvSpPr txBox="1"/>
          <p:nvPr/>
        </p:nvSpPr>
        <p:spPr>
          <a:xfrm>
            <a:off x="4375469" y="828509"/>
            <a:ext cx="844550" cy="861060"/>
          </a:xfrm>
          <a:prstGeom prst="rect">
            <a:avLst/>
          </a:prstGeom>
          <a:solidFill>
            <a:srgbClr val="FFC000"/>
          </a:solidFill>
          <a:ln w="5728">
            <a:solidFill>
              <a:srgbClr val="000000"/>
            </a:solidFill>
          </a:ln>
        </p:spPr>
        <p:txBody>
          <a:bodyPr vert="horz" wrap="square" lIns="0" tIns="1270" rIns="0" bIns="0" rtlCol="0">
            <a:spAutoFit/>
          </a:bodyPr>
          <a:lstStyle/>
          <a:p>
            <a:pPr>
              <a:lnSpc>
                <a:spcPct val="100000"/>
              </a:lnSpc>
              <a:spcBef>
                <a:spcPts val="10"/>
              </a:spcBef>
            </a:pPr>
            <a:endParaRPr sz="950">
              <a:latin typeface="Times New Roman"/>
              <a:cs typeface="Times New Roman"/>
            </a:endParaRPr>
          </a:p>
          <a:p>
            <a:pPr marL="241300">
              <a:lnSpc>
                <a:spcPct val="100000"/>
              </a:lnSpc>
            </a:pPr>
            <a:r>
              <a:rPr sz="1050" spc="15" dirty="0">
                <a:latin typeface="Arial"/>
                <a:cs typeface="Arial"/>
              </a:rPr>
              <a:t>Spark</a:t>
            </a:r>
            <a:endParaRPr sz="1050">
              <a:latin typeface="Arial"/>
              <a:cs typeface="Arial"/>
            </a:endParaRPr>
          </a:p>
          <a:p>
            <a:pPr marL="105410">
              <a:lnSpc>
                <a:spcPct val="100000"/>
              </a:lnSpc>
              <a:spcBef>
                <a:spcPts val="40"/>
              </a:spcBef>
            </a:pPr>
            <a:r>
              <a:rPr sz="1050" spc="15" dirty="0">
                <a:latin typeface="Arial"/>
                <a:cs typeface="Arial"/>
              </a:rPr>
              <a:t>Streaming</a:t>
            </a:r>
            <a:endParaRPr sz="1050">
              <a:latin typeface="Arial"/>
              <a:cs typeface="Arial"/>
            </a:endParaRPr>
          </a:p>
          <a:p>
            <a:pPr marL="197485" marR="191770" indent="45720">
              <a:lnSpc>
                <a:spcPct val="103000"/>
              </a:lnSpc>
              <a:spcBef>
                <a:spcPts val="275"/>
              </a:spcBef>
            </a:pPr>
            <a:r>
              <a:rPr sz="700" spc="5" dirty="0">
                <a:latin typeface="Arial"/>
                <a:cs typeface="Arial"/>
              </a:rPr>
              <a:t>real-time  </a:t>
            </a:r>
            <a:r>
              <a:rPr sz="700" spc="10" dirty="0">
                <a:latin typeface="Arial"/>
                <a:cs typeface="Arial"/>
              </a:rPr>
              <a:t>process</a:t>
            </a:r>
            <a:r>
              <a:rPr sz="700" spc="15" dirty="0">
                <a:latin typeface="Arial"/>
                <a:cs typeface="Arial"/>
              </a:rPr>
              <a:t>i</a:t>
            </a:r>
            <a:r>
              <a:rPr sz="700" spc="10" dirty="0">
                <a:latin typeface="Arial"/>
                <a:cs typeface="Arial"/>
              </a:rPr>
              <a:t>ng</a:t>
            </a:r>
            <a:endParaRPr sz="700">
              <a:latin typeface="Arial"/>
              <a:cs typeface="Arial"/>
            </a:endParaRPr>
          </a:p>
        </p:txBody>
      </p:sp>
      <p:sp>
        <p:nvSpPr>
          <p:cNvPr id="6" name="object 8"/>
          <p:cNvSpPr txBox="1"/>
          <p:nvPr/>
        </p:nvSpPr>
        <p:spPr>
          <a:xfrm>
            <a:off x="5311626" y="828509"/>
            <a:ext cx="844550" cy="861060"/>
          </a:xfrm>
          <a:prstGeom prst="rect">
            <a:avLst/>
          </a:prstGeom>
          <a:solidFill>
            <a:srgbClr val="FFC000"/>
          </a:solidFill>
          <a:ln w="5728">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gn="ctr">
              <a:lnSpc>
                <a:spcPct val="100000"/>
              </a:lnSpc>
              <a:spcBef>
                <a:spcPts val="805"/>
              </a:spcBef>
            </a:pPr>
            <a:r>
              <a:rPr sz="1050" spc="10" dirty="0">
                <a:latin typeface="Arial"/>
                <a:cs typeface="Arial"/>
              </a:rPr>
              <a:t>MLlib</a:t>
            </a:r>
            <a:endParaRPr sz="1050">
              <a:latin typeface="Arial"/>
              <a:cs typeface="Arial"/>
            </a:endParaRPr>
          </a:p>
          <a:p>
            <a:pPr algn="ctr">
              <a:lnSpc>
                <a:spcPct val="100000"/>
              </a:lnSpc>
              <a:spcBef>
                <a:spcPts val="300"/>
              </a:spcBef>
            </a:pPr>
            <a:r>
              <a:rPr sz="700" spc="10" dirty="0">
                <a:latin typeface="Arial"/>
                <a:cs typeface="Arial"/>
              </a:rPr>
              <a:t>machine</a:t>
            </a:r>
            <a:r>
              <a:rPr sz="700" spc="-25" dirty="0">
                <a:latin typeface="Arial"/>
                <a:cs typeface="Arial"/>
              </a:rPr>
              <a:t> </a:t>
            </a:r>
            <a:r>
              <a:rPr sz="700" spc="5" dirty="0">
                <a:latin typeface="Arial"/>
                <a:cs typeface="Arial"/>
              </a:rPr>
              <a:t>learning</a:t>
            </a:r>
            <a:endParaRPr sz="700">
              <a:latin typeface="Arial"/>
              <a:cs typeface="Arial"/>
            </a:endParaRPr>
          </a:p>
        </p:txBody>
      </p:sp>
      <p:sp>
        <p:nvSpPr>
          <p:cNvPr id="7" name="object 9"/>
          <p:cNvSpPr txBox="1"/>
          <p:nvPr/>
        </p:nvSpPr>
        <p:spPr>
          <a:xfrm>
            <a:off x="6247783" y="828509"/>
            <a:ext cx="844550" cy="861060"/>
          </a:xfrm>
          <a:prstGeom prst="rect">
            <a:avLst/>
          </a:prstGeom>
          <a:solidFill>
            <a:srgbClr val="FFC000"/>
          </a:solidFill>
          <a:ln w="5728">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marL="1270" algn="ctr">
              <a:lnSpc>
                <a:spcPct val="100000"/>
              </a:lnSpc>
              <a:spcBef>
                <a:spcPts val="805"/>
              </a:spcBef>
            </a:pPr>
            <a:r>
              <a:rPr sz="1050" spc="15" dirty="0">
                <a:latin typeface="Arial"/>
                <a:cs typeface="Arial"/>
              </a:rPr>
              <a:t>GraphX</a:t>
            </a:r>
            <a:endParaRPr sz="1050">
              <a:latin typeface="Arial"/>
              <a:cs typeface="Arial"/>
            </a:endParaRPr>
          </a:p>
          <a:p>
            <a:pPr algn="ctr">
              <a:lnSpc>
                <a:spcPct val="100000"/>
              </a:lnSpc>
              <a:spcBef>
                <a:spcPts val="300"/>
              </a:spcBef>
            </a:pPr>
            <a:r>
              <a:rPr sz="700" spc="10" dirty="0">
                <a:latin typeface="Arial"/>
                <a:cs typeface="Arial"/>
              </a:rPr>
              <a:t>graph</a:t>
            </a:r>
            <a:r>
              <a:rPr sz="700" spc="-40" dirty="0">
                <a:latin typeface="Arial"/>
                <a:cs typeface="Arial"/>
              </a:rPr>
              <a:t> </a:t>
            </a:r>
            <a:r>
              <a:rPr sz="700" spc="10" dirty="0">
                <a:latin typeface="Arial"/>
                <a:cs typeface="Arial"/>
              </a:rPr>
              <a:t>processing</a:t>
            </a:r>
            <a:endParaRPr sz="700">
              <a:latin typeface="Arial"/>
              <a:cs typeface="Arial"/>
            </a:endParaRPr>
          </a:p>
        </p:txBody>
      </p:sp>
      <p:sp>
        <p:nvSpPr>
          <p:cNvPr id="8" name="object 10"/>
          <p:cNvSpPr txBox="1"/>
          <p:nvPr/>
        </p:nvSpPr>
        <p:spPr>
          <a:xfrm>
            <a:off x="3439389" y="1768459"/>
            <a:ext cx="3653154" cy="430530"/>
          </a:xfrm>
          <a:prstGeom prst="rect">
            <a:avLst/>
          </a:prstGeom>
          <a:solidFill>
            <a:srgbClr val="0070C0"/>
          </a:solidFill>
          <a:ln w="3813">
            <a:solidFill>
              <a:srgbClr val="000000"/>
            </a:solidFill>
          </a:ln>
        </p:spPr>
        <p:txBody>
          <a:bodyPr vert="horz" wrap="square" lIns="0" tIns="99695" rIns="0" bIns="0" rtlCol="0">
            <a:spAutoFit/>
          </a:bodyPr>
          <a:lstStyle/>
          <a:p>
            <a:pPr algn="ctr">
              <a:lnSpc>
                <a:spcPct val="100000"/>
              </a:lnSpc>
              <a:spcBef>
                <a:spcPts val="785"/>
              </a:spcBef>
            </a:pPr>
            <a:r>
              <a:rPr sz="1450" b="1" spc="-5" dirty="0">
                <a:solidFill>
                  <a:srgbClr val="FFFFFF"/>
                </a:solidFill>
                <a:latin typeface="Arial"/>
                <a:cs typeface="Arial"/>
              </a:rPr>
              <a:t>Spark</a:t>
            </a:r>
            <a:r>
              <a:rPr sz="1450" b="1" spc="-15" dirty="0">
                <a:solidFill>
                  <a:srgbClr val="FFFFFF"/>
                </a:solidFill>
                <a:latin typeface="Arial"/>
                <a:cs typeface="Arial"/>
              </a:rPr>
              <a:t> </a:t>
            </a:r>
            <a:r>
              <a:rPr sz="1450" b="1" spc="-10" dirty="0">
                <a:solidFill>
                  <a:srgbClr val="FFFFFF"/>
                </a:solidFill>
                <a:latin typeface="Arial"/>
                <a:cs typeface="Arial"/>
              </a:rPr>
              <a:t>Core</a:t>
            </a:r>
            <a:endParaRPr sz="1450">
              <a:latin typeface="Arial"/>
              <a:cs typeface="Arial"/>
            </a:endParaRPr>
          </a:p>
        </p:txBody>
      </p:sp>
      <p:sp>
        <p:nvSpPr>
          <p:cNvPr id="9" name="object 11"/>
          <p:cNvSpPr txBox="1"/>
          <p:nvPr/>
        </p:nvSpPr>
        <p:spPr>
          <a:xfrm>
            <a:off x="3439389" y="2257547"/>
            <a:ext cx="1826260" cy="419734"/>
          </a:xfrm>
          <a:prstGeom prst="rect">
            <a:avLst/>
          </a:prstGeom>
          <a:solidFill>
            <a:srgbClr val="92D050"/>
          </a:solidFill>
          <a:ln w="5721">
            <a:solidFill>
              <a:srgbClr val="000000"/>
            </a:solidFill>
          </a:ln>
        </p:spPr>
        <p:txBody>
          <a:bodyPr vert="horz" wrap="square" lIns="0" tIns="128905" rIns="0" bIns="0" rtlCol="0">
            <a:spAutoFit/>
          </a:bodyPr>
          <a:lstStyle/>
          <a:p>
            <a:pPr marL="233679">
              <a:lnSpc>
                <a:spcPct val="100000"/>
              </a:lnSpc>
              <a:spcBef>
                <a:spcPts val="1015"/>
              </a:spcBef>
            </a:pPr>
            <a:r>
              <a:rPr sz="1050" spc="15" dirty="0">
                <a:latin typeface="Arial"/>
                <a:cs typeface="Arial"/>
              </a:rPr>
              <a:t>Standalone</a:t>
            </a:r>
            <a:r>
              <a:rPr sz="1050" spc="-40" dirty="0">
                <a:latin typeface="Arial"/>
                <a:cs typeface="Arial"/>
              </a:rPr>
              <a:t> </a:t>
            </a:r>
            <a:r>
              <a:rPr sz="1050" spc="15" dirty="0">
                <a:latin typeface="Arial"/>
                <a:cs typeface="Arial"/>
              </a:rPr>
              <a:t>Scheduler</a:t>
            </a:r>
            <a:endParaRPr sz="1050">
              <a:latin typeface="Arial"/>
              <a:cs typeface="Arial"/>
            </a:endParaRPr>
          </a:p>
        </p:txBody>
      </p:sp>
      <p:sp>
        <p:nvSpPr>
          <p:cNvPr id="10" name="object 12"/>
          <p:cNvSpPr txBox="1"/>
          <p:nvPr/>
        </p:nvSpPr>
        <p:spPr>
          <a:xfrm>
            <a:off x="5329832" y="2257547"/>
            <a:ext cx="844550" cy="430530"/>
          </a:xfrm>
          <a:prstGeom prst="rect">
            <a:avLst/>
          </a:prstGeom>
          <a:solidFill>
            <a:srgbClr val="92D050"/>
          </a:solidFill>
          <a:ln w="3815">
            <a:solidFill>
              <a:srgbClr val="000000"/>
            </a:solidFill>
          </a:ln>
        </p:spPr>
        <p:txBody>
          <a:bodyPr vert="horz" wrap="square" lIns="0" tIns="133985" rIns="0" bIns="0" rtlCol="0">
            <a:spAutoFit/>
          </a:bodyPr>
          <a:lstStyle/>
          <a:p>
            <a:pPr marL="238125">
              <a:lnSpc>
                <a:spcPct val="100000"/>
              </a:lnSpc>
              <a:spcBef>
                <a:spcPts val="1055"/>
              </a:spcBef>
            </a:pPr>
            <a:r>
              <a:rPr sz="1050" spc="-5" dirty="0">
                <a:latin typeface="Arial"/>
                <a:cs typeface="Arial"/>
              </a:rPr>
              <a:t>YARN</a:t>
            </a:r>
            <a:endParaRPr sz="1050">
              <a:latin typeface="Arial"/>
              <a:cs typeface="Arial"/>
            </a:endParaRPr>
          </a:p>
        </p:txBody>
      </p:sp>
      <p:sp>
        <p:nvSpPr>
          <p:cNvPr id="11" name="object 13"/>
          <p:cNvSpPr txBox="1"/>
          <p:nvPr/>
        </p:nvSpPr>
        <p:spPr>
          <a:xfrm>
            <a:off x="6247783" y="2257547"/>
            <a:ext cx="844550" cy="430530"/>
          </a:xfrm>
          <a:prstGeom prst="rect">
            <a:avLst/>
          </a:prstGeom>
          <a:solidFill>
            <a:srgbClr val="92D050"/>
          </a:solidFill>
          <a:ln w="5723">
            <a:solidFill>
              <a:srgbClr val="000000"/>
            </a:solidFill>
          </a:ln>
        </p:spPr>
        <p:txBody>
          <a:bodyPr vert="horz" wrap="square" lIns="0" tIns="133985" rIns="0" bIns="0" rtlCol="0">
            <a:spAutoFit/>
          </a:bodyPr>
          <a:lstStyle/>
          <a:p>
            <a:pPr marL="219710">
              <a:lnSpc>
                <a:spcPct val="100000"/>
              </a:lnSpc>
              <a:spcBef>
                <a:spcPts val="1055"/>
              </a:spcBef>
            </a:pPr>
            <a:r>
              <a:rPr sz="1050" spc="15" dirty="0">
                <a:latin typeface="Arial"/>
                <a:cs typeface="Arial"/>
              </a:rPr>
              <a:t>Mesos</a:t>
            </a:r>
            <a:endParaRPr sz="1050">
              <a:latin typeface="Arial"/>
              <a:cs typeface="Arial"/>
            </a:endParaRPr>
          </a:p>
        </p:txBody>
      </p:sp>
      <p:sp>
        <p:nvSpPr>
          <p:cNvPr id="12" name="ZoneTexte 11"/>
          <p:cNvSpPr txBox="1"/>
          <p:nvPr/>
        </p:nvSpPr>
        <p:spPr>
          <a:xfrm>
            <a:off x="323528" y="2771050"/>
            <a:ext cx="828092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Spark core is at the center of the Spark Unified Stack. The Spark core is a general-  purpose system providing scheduling, distributing, and monitoring of the applications  across a cluster.</a:t>
            </a:r>
            <a:endParaRPr lang="fr-FR" dirty="0"/>
          </a:p>
          <a:p>
            <a:pPr marL="285750" indent="-285750">
              <a:buFont typeface="Arial" panose="020B0604020202020204" pitchFamily="34" charset="0"/>
              <a:buChar char="•"/>
            </a:pPr>
            <a:r>
              <a:rPr lang="en-US" dirty="0"/>
              <a:t>The Spark core is designed to scale up from one to thousands of nodes. It can run over  a variety of cluster managers including Hadoop YARN and Apache </a:t>
            </a:r>
            <a:r>
              <a:rPr lang="en-US" dirty="0" err="1"/>
              <a:t>Mesos</a:t>
            </a:r>
            <a:r>
              <a:rPr lang="en-US" dirty="0"/>
              <a:t>, or more  simply, it can run standalone with its own built-in scheduler.</a:t>
            </a:r>
            <a:endParaRPr lang="fr-FR" dirty="0"/>
          </a:p>
          <a:p>
            <a:pPr marL="285750" indent="-285750">
              <a:buFont typeface="Arial" panose="020B0604020202020204" pitchFamily="34" charset="0"/>
              <a:buChar char="•"/>
            </a:pPr>
            <a:r>
              <a:rPr lang="en-US" dirty="0"/>
              <a:t>Spark Core contains basic Spark functionalities required for running jobs and needed  by other components. The most important of these is the RDD concept, or resilient  distributed dataset, the main element of Spark API. RDD is an abstraction of a  distributed collection of items with operations and transformations applicable to the  dataset. It is resilient because it is capable of rebuilding datasets in case of node  failures.</a:t>
            </a:r>
            <a:endParaRPr lang="fr-FR" dirty="0"/>
          </a:p>
          <a:p>
            <a:endParaRPr lang="fr-FR" dirty="0"/>
          </a:p>
        </p:txBody>
      </p:sp>
      <p:sp>
        <p:nvSpPr>
          <p:cNvPr id="13" name="ZoneTexte 12"/>
          <p:cNvSpPr txBox="1"/>
          <p:nvPr/>
        </p:nvSpPr>
        <p:spPr>
          <a:xfrm>
            <a:off x="-16913" y="2804600"/>
            <a:ext cx="916091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Various add-in components can run on top of the core; these are designed to  interoperate closely, letting the users combine them, just like they would any libraries in  a software project. The benefit of the Spark Unified Stack is that all the higher layer  components will inherit the improvements made at the lower layers. Example:  Optimization to the Spark Core will speed up the SQL, the streaming, the machine  learning and graph processing libraries as well.</a:t>
            </a:r>
            <a:endParaRPr lang="fr-FR" dirty="0"/>
          </a:p>
          <a:p>
            <a:pPr marL="285750" indent="-285750">
              <a:buFont typeface="Arial" panose="020B0604020202020204" pitchFamily="34" charset="0"/>
              <a:buChar char="•"/>
            </a:pPr>
            <a:r>
              <a:rPr lang="en-US" dirty="0"/>
              <a:t>Spark simplifies the picture by providing many of Hadoop ecosystem functions through  several purpose-built components. These are Spark Core, Spark SQL, Spark  Streaming, Spark </a:t>
            </a:r>
            <a:r>
              <a:rPr lang="en-US" dirty="0" err="1"/>
              <a:t>MLib</a:t>
            </a:r>
            <a:r>
              <a:rPr lang="en-US" dirty="0"/>
              <a:t>, and Spark </a:t>
            </a:r>
            <a:r>
              <a:rPr lang="en-US" dirty="0" err="1"/>
              <a:t>GraphX</a:t>
            </a:r>
            <a:r>
              <a:rPr lang="en-US" dirty="0"/>
              <a:t>:</a:t>
            </a:r>
            <a:endParaRPr lang="fr-FR" dirty="0"/>
          </a:p>
          <a:p>
            <a:pPr marL="742950" lvl="1" indent="-285750">
              <a:buFont typeface="Arial" panose="020B0604020202020204" pitchFamily="34" charset="0"/>
              <a:buChar char="•"/>
            </a:pPr>
            <a:r>
              <a:rPr lang="en-US" b="1" dirty="0"/>
              <a:t>Spark SQL </a:t>
            </a:r>
            <a:r>
              <a:rPr lang="en-US" dirty="0"/>
              <a:t>is designed to work with the Spark via SQL and </a:t>
            </a:r>
            <a:r>
              <a:rPr lang="en-US" dirty="0" err="1"/>
              <a:t>HiveQL</a:t>
            </a:r>
            <a:r>
              <a:rPr lang="en-US" dirty="0"/>
              <a:t> (a Hive  variant of SQL). Spark SQL allows developers to intermix SQL with Spark's  programming language supported by Python, Scala, Java, and R.</a:t>
            </a:r>
            <a:endParaRPr lang="fr-FR" dirty="0"/>
          </a:p>
          <a:p>
            <a:endParaRPr lang="fr-FR" dirty="0"/>
          </a:p>
        </p:txBody>
      </p:sp>
      <p:sp>
        <p:nvSpPr>
          <p:cNvPr id="14" name="ZoneTexte 13"/>
          <p:cNvSpPr txBox="1"/>
          <p:nvPr/>
        </p:nvSpPr>
        <p:spPr>
          <a:xfrm>
            <a:off x="389646" y="3220098"/>
            <a:ext cx="8347793"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t>Spark Streaming </a:t>
            </a:r>
            <a:r>
              <a:rPr lang="en-US" dirty="0"/>
              <a:t>provides processing of live streams of data. The Spark  Streaming API closely matches that of the Sparks Core's API, making it easy for  developers to move between applications that processes data stored in memory  vs arriving in real-time. It also provides the same degree of fault tolerance,  throughput, and scalability that the Spark Core provides.</a:t>
            </a:r>
            <a:endParaRPr lang="fr-FR" dirty="0"/>
          </a:p>
          <a:p>
            <a:pPr marL="285750" lvl="0" indent="-285750">
              <a:buFont typeface="Arial" panose="020B0604020202020204" pitchFamily="34" charset="0"/>
              <a:buChar char="•"/>
            </a:pPr>
            <a:r>
              <a:rPr lang="en-US" b="1" dirty="0" err="1"/>
              <a:t>MLlib</a:t>
            </a:r>
            <a:r>
              <a:rPr lang="en-US" b="1" dirty="0"/>
              <a:t> </a:t>
            </a:r>
            <a:r>
              <a:rPr lang="en-US" dirty="0"/>
              <a:t>is the machine learning library that provides multiple types of machine  learning algorithms. These algorithms are designed to scale out across the  cluster as well. Supported algorithms include logistic regression, naive Bayes  classification, SVM, decision trees, random forests, linear regression, k-means  clustering, and others</a:t>
            </a:r>
            <a:r>
              <a:rPr lang="en-US" dirty="0" smtClean="0"/>
              <a:t>.</a:t>
            </a:r>
            <a:endParaRPr lang="fr-FR" dirty="0"/>
          </a:p>
        </p:txBody>
      </p:sp>
      <p:sp>
        <p:nvSpPr>
          <p:cNvPr id="15" name="ZoneTexte 14"/>
          <p:cNvSpPr txBox="1"/>
          <p:nvPr/>
        </p:nvSpPr>
        <p:spPr>
          <a:xfrm>
            <a:off x="323528" y="2943099"/>
            <a:ext cx="8413911" cy="3693319"/>
          </a:xfrm>
          <a:prstGeom prst="rect">
            <a:avLst/>
          </a:prstGeom>
          <a:noFill/>
        </p:spPr>
        <p:txBody>
          <a:bodyPr wrap="square" rtlCol="0">
            <a:spAutoFit/>
          </a:bodyPr>
          <a:lstStyle/>
          <a:p>
            <a:pPr marL="742950" lvl="1" indent="-285750">
              <a:buFont typeface="Arial" panose="020B0604020202020204" pitchFamily="34" charset="0"/>
              <a:buChar char="•"/>
            </a:pPr>
            <a:r>
              <a:rPr lang="en-US" b="1" dirty="0" err="1"/>
              <a:t>GraphX</a:t>
            </a:r>
            <a:r>
              <a:rPr lang="en-US" b="1" dirty="0"/>
              <a:t> </a:t>
            </a:r>
            <a:r>
              <a:rPr lang="en-US" dirty="0"/>
              <a:t>is a graph processing library with APIs to manipulate graphs and  performing graph-parallel computations. Graphs are data structures comprised  of vertices and edges connecting them. </a:t>
            </a:r>
            <a:r>
              <a:rPr lang="en-US" dirty="0" err="1"/>
              <a:t>GraphX</a:t>
            </a:r>
            <a:r>
              <a:rPr lang="en-US" dirty="0"/>
              <a:t> provides functions for building  graphs and implementations of the most important algorithms of the graph  theory, like page rank, connected components, shortest paths, and others.</a:t>
            </a:r>
            <a:endParaRPr lang="fr-FR" dirty="0"/>
          </a:p>
          <a:p>
            <a:pPr marL="285750" indent="-285750">
              <a:buFont typeface="Arial" panose="020B0604020202020204" pitchFamily="34" charset="0"/>
              <a:buChar char="•"/>
            </a:pPr>
            <a:r>
              <a:rPr lang="en-US" dirty="0"/>
              <a:t>"If you compare the functionalities of Spark components with the tools in the Hadoop  ecosystem, you can see that some of the tools are suddenly superfluous. For example,  Apache Storm can be replaced by Spark Streaming, Apache </a:t>
            </a:r>
            <a:r>
              <a:rPr lang="en-US" dirty="0" err="1"/>
              <a:t>Giraph</a:t>
            </a:r>
            <a:r>
              <a:rPr lang="en-US" dirty="0"/>
              <a:t> can be replaced  by Spark </a:t>
            </a:r>
            <a:r>
              <a:rPr lang="en-US" dirty="0" err="1"/>
              <a:t>GraphX</a:t>
            </a:r>
            <a:r>
              <a:rPr lang="en-US" dirty="0"/>
              <a:t> and Spark </a:t>
            </a:r>
            <a:r>
              <a:rPr lang="en-US" dirty="0" err="1"/>
              <a:t>MLlib</a:t>
            </a:r>
            <a:r>
              <a:rPr lang="en-US" dirty="0"/>
              <a:t> can be used instead of Apache Mahout. Apache  Pig, and Apache </a:t>
            </a:r>
            <a:r>
              <a:rPr lang="en-US" dirty="0" err="1"/>
              <a:t>Sqoop</a:t>
            </a:r>
            <a:r>
              <a:rPr lang="en-US" dirty="0"/>
              <a:t> are not really needed anymore, as the same functionalities are  covered by Spark Core and Spark SQL. </a:t>
            </a:r>
            <a:endParaRPr lang="fr-FR" dirty="0"/>
          </a:p>
        </p:txBody>
      </p:sp>
    </p:spTree>
    <p:extLst>
      <p:ext uri="{BB962C8B-B14F-4D97-AF65-F5344CB8AC3E}">
        <p14:creationId xmlns:p14="http://schemas.microsoft.com/office/powerpoint/2010/main" val="47036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3">
                                            <p:txEl>
                                              <p:pRg st="1" end="1"/>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
                                            <p:txEl>
                                              <p:pRg st="1" end="1"/>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build="allAtOnce"/>
      <p:bldP spid="14"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1090"/>
              </a:spcBef>
            </a:pPr>
            <a:r>
              <a:rPr lang="fr-FR" spc="-5" dirty="0" err="1">
                <a:latin typeface="Arial"/>
                <a:cs typeface="Arial"/>
              </a:rPr>
              <a:t>Brief</a:t>
            </a:r>
            <a:r>
              <a:rPr lang="fr-FR" spc="-5" dirty="0">
                <a:latin typeface="Arial"/>
                <a:cs typeface="Arial"/>
              </a:rPr>
              <a:t> </a:t>
            </a:r>
            <a:r>
              <a:rPr lang="fr-FR" spc="-5" dirty="0" err="1">
                <a:latin typeface="Arial"/>
                <a:cs typeface="Arial"/>
              </a:rPr>
              <a:t>history</a:t>
            </a:r>
            <a:r>
              <a:rPr lang="fr-FR" spc="-5" dirty="0">
                <a:latin typeface="Arial"/>
                <a:cs typeface="Arial"/>
              </a:rPr>
              <a:t> of</a:t>
            </a:r>
            <a:r>
              <a:rPr lang="fr-FR" spc="-20" dirty="0">
                <a:latin typeface="Arial"/>
                <a:cs typeface="Arial"/>
              </a:rPr>
              <a:t> </a:t>
            </a:r>
            <a:r>
              <a:rPr lang="fr-FR" spc="-5" dirty="0" err="1">
                <a:latin typeface="Arial"/>
                <a:cs typeface="Arial"/>
              </a:rPr>
              <a:t>Spark</a:t>
            </a:r>
            <a:endParaRPr lang="fr-FR" dirty="0">
              <a:latin typeface="Arial"/>
              <a:cs typeface="Arial"/>
            </a:endParaRPr>
          </a:p>
        </p:txBody>
      </p:sp>
      <p:sp>
        <p:nvSpPr>
          <p:cNvPr id="3" name="Espace réservé du contenu 2"/>
          <p:cNvSpPr>
            <a:spLocks noGrp="1"/>
          </p:cNvSpPr>
          <p:nvPr>
            <p:ph idx="1"/>
          </p:nvPr>
        </p:nvSpPr>
        <p:spPr>
          <a:xfrm>
            <a:off x="338328" y="2068657"/>
            <a:ext cx="8805672" cy="5358384"/>
          </a:xfrm>
        </p:spPr>
        <p:txBody>
          <a:bodyPr/>
          <a:lstStyle/>
          <a:p>
            <a:pPr marL="163195" indent="-139700">
              <a:spcBef>
                <a:spcPts val="1315"/>
              </a:spcBef>
              <a:tabLst>
                <a:tab pos="163830" algn="l"/>
              </a:tabLst>
            </a:pPr>
            <a:r>
              <a:rPr lang="en-US" sz="1800" spc="5" dirty="0" smtClean="0">
                <a:latin typeface="Arial"/>
                <a:cs typeface="Arial"/>
              </a:rPr>
              <a:t>Timeline</a:t>
            </a:r>
            <a:endParaRPr lang="en-US" sz="1800" dirty="0">
              <a:latin typeface="Arial"/>
              <a:cs typeface="Arial"/>
            </a:endParaRPr>
          </a:p>
          <a:p>
            <a:pPr marL="299085" lvl="1" indent="-100965">
              <a:spcBef>
                <a:spcPts val="400"/>
              </a:spcBef>
              <a:buSzPct val="78260"/>
              <a:buFont typeface="Wingdings"/>
              <a:buChar char=""/>
              <a:tabLst>
                <a:tab pos="299720" algn="l"/>
              </a:tabLst>
            </a:pPr>
            <a:r>
              <a:rPr lang="en-US" sz="1800" spc="-10" dirty="0">
                <a:latin typeface="Arial"/>
                <a:cs typeface="Arial"/>
              </a:rPr>
              <a:t>2002: MapReduce @</a:t>
            </a:r>
            <a:r>
              <a:rPr lang="en-US" sz="1800" spc="40" dirty="0">
                <a:latin typeface="Arial"/>
                <a:cs typeface="Arial"/>
              </a:rPr>
              <a:t> </a:t>
            </a:r>
            <a:r>
              <a:rPr lang="en-US" sz="1800" spc="-10" dirty="0">
                <a:latin typeface="Arial"/>
                <a:cs typeface="Arial"/>
              </a:rPr>
              <a:t>Google</a:t>
            </a:r>
            <a:endParaRPr lang="en-US" sz="1800" dirty="0">
              <a:latin typeface="Arial"/>
              <a:cs typeface="Arial"/>
            </a:endParaRPr>
          </a:p>
          <a:p>
            <a:pPr marL="299085" lvl="1" indent="-100965">
              <a:spcBef>
                <a:spcPts val="459"/>
              </a:spcBef>
              <a:buSzPct val="81818"/>
              <a:buFont typeface="Wingdings"/>
              <a:buChar char=""/>
              <a:tabLst>
                <a:tab pos="299720" algn="l"/>
              </a:tabLst>
            </a:pPr>
            <a:r>
              <a:rPr lang="en-US" sz="1800" spc="20" dirty="0">
                <a:latin typeface="Arial"/>
                <a:cs typeface="Arial"/>
              </a:rPr>
              <a:t>2004: MapReduce</a:t>
            </a:r>
            <a:r>
              <a:rPr lang="en-US" sz="1800" spc="40" dirty="0">
                <a:latin typeface="Arial"/>
                <a:cs typeface="Arial"/>
              </a:rPr>
              <a:t> </a:t>
            </a:r>
            <a:r>
              <a:rPr lang="en-US" sz="1800" spc="20" dirty="0">
                <a:latin typeface="Arial"/>
                <a:cs typeface="Arial"/>
              </a:rPr>
              <a:t>paper</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20" dirty="0">
                <a:latin typeface="Arial"/>
                <a:cs typeface="Arial"/>
              </a:rPr>
              <a:t>2006: Hadoop </a:t>
            </a:r>
            <a:r>
              <a:rPr lang="en-US" sz="1800" spc="40" dirty="0">
                <a:latin typeface="Arial"/>
                <a:cs typeface="Arial"/>
              </a:rPr>
              <a:t>@</a:t>
            </a:r>
            <a:r>
              <a:rPr lang="en-US" sz="1800" spc="15" dirty="0">
                <a:latin typeface="Arial"/>
                <a:cs typeface="Arial"/>
              </a:rPr>
              <a:t> Yahoo</a:t>
            </a:r>
            <a:endParaRPr lang="en-US" sz="1800" dirty="0">
              <a:latin typeface="Arial"/>
              <a:cs typeface="Arial"/>
            </a:endParaRPr>
          </a:p>
          <a:p>
            <a:pPr marL="299085" lvl="1" indent="-100965">
              <a:spcBef>
                <a:spcPts val="415"/>
              </a:spcBef>
              <a:buSzPct val="78260"/>
              <a:buFont typeface="Wingdings"/>
              <a:buChar char=""/>
              <a:tabLst>
                <a:tab pos="299720" algn="l"/>
              </a:tabLst>
            </a:pPr>
            <a:r>
              <a:rPr lang="en-US" sz="1800" spc="-10" dirty="0">
                <a:latin typeface="Arial"/>
                <a:cs typeface="Arial"/>
              </a:rPr>
              <a:t>2008: Hadoop</a:t>
            </a:r>
            <a:r>
              <a:rPr lang="en-US" sz="1800" spc="20" dirty="0">
                <a:latin typeface="Arial"/>
                <a:cs typeface="Arial"/>
              </a:rPr>
              <a:t> </a:t>
            </a:r>
            <a:r>
              <a:rPr lang="en-US" sz="1800" spc="-10" dirty="0">
                <a:latin typeface="Arial"/>
                <a:cs typeface="Arial"/>
              </a:rPr>
              <a:t>Summit</a:t>
            </a:r>
            <a:endParaRPr lang="en-US" sz="1800" dirty="0">
              <a:latin typeface="Arial"/>
              <a:cs typeface="Arial"/>
            </a:endParaRPr>
          </a:p>
          <a:p>
            <a:pPr marL="299085" lvl="1" indent="-100965">
              <a:spcBef>
                <a:spcPts val="450"/>
              </a:spcBef>
              <a:buSzPct val="81818"/>
              <a:buFont typeface="Wingdings"/>
              <a:buChar char=""/>
              <a:tabLst>
                <a:tab pos="299720" algn="l"/>
              </a:tabLst>
            </a:pPr>
            <a:r>
              <a:rPr lang="en-US" sz="1800" spc="20" dirty="0">
                <a:latin typeface="Arial"/>
                <a:cs typeface="Arial"/>
              </a:rPr>
              <a:t>2010: </a:t>
            </a:r>
            <a:r>
              <a:rPr lang="en-US" sz="1800" spc="15" dirty="0">
                <a:latin typeface="Arial"/>
                <a:cs typeface="Arial"/>
              </a:rPr>
              <a:t>Spark paper</a:t>
            </a:r>
            <a:endParaRPr lang="en-US" sz="1800" dirty="0">
              <a:latin typeface="Arial"/>
              <a:cs typeface="Arial"/>
            </a:endParaRPr>
          </a:p>
          <a:p>
            <a:pPr marL="299085" lvl="1" indent="-100965">
              <a:spcBef>
                <a:spcPts val="465"/>
              </a:spcBef>
              <a:buSzPct val="81818"/>
              <a:buFont typeface="Wingdings"/>
              <a:buChar char=""/>
              <a:tabLst>
                <a:tab pos="299720" algn="l"/>
              </a:tabLst>
            </a:pPr>
            <a:r>
              <a:rPr lang="en-US" sz="1800" spc="20" dirty="0">
                <a:latin typeface="Arial"/>
                <a:cs typeface="Arial"/>
              </a:rPr>
              <a:t>2014: Apache Spark</a:t>
            </a:r>
            <a:r>
              <a:rPr lang="en-US" sz="1800" spc="5" dirty="0">
                <a:latin typeface="Arial"/>
                <a:cs typeface="Arial"/>
              </a:rPr>
              <a:t> </a:t>
            </a:r>
            <a:r>
              <a:rPr lang="en-US" sz="1800" spc="15" dirty="0">
                <a:latin typeface="Arial"/>
                <a:cs typeface="Arial"/>
              </a:rPr>
              <a:t>top-level</a:t>
            </a:r>
            <a:endParaRPr lang="en-US" sz="1800" dirty="0">
              <a:latin typeface="Arial"/>
              <a:cs typeface="Arial"/>
            </a:endParaRPr>
          </a:p>
          <a:p>
            <a:pPr marL="163195" marR="2891155" indent="-139700">
              <a:lnSpc>
                <a:spcPct val="101000"/>
              </a:lnSpc>
              <a:spcBef>
                <a:spcPts val="459"/>
              </a:spcBef>
              <a:tabLst>
                <a:tab pos="163830" algn="l"/>
              </a:tabLst>
            </a:pPr>
            <a:r>
              <a:rPr lang="en-US" sz="1800" spc="5" dirty="0">
                <a:latin typeface="Arial"/>
                <a:cs typeface="Arial"/>
              </a:rPr>
              <a:t>MapReduce </a:t>
            </a:r>
            <a:r>
              <a:rPr lang="en-US" sz="1800" dirty="0">
                <a:latin typeface="Arial"/>
                <a:cs typeface="Arial"/>
              </a:rPr>
              <a:t>started </a:t>
            </a:r>
            <a:r>
              <a:rPr lang="en-US" sz="1800" spc="10" dirty="0">
                <a:latin typeface="Arial"/>
                <a:cs typeface="Arial"/>
              </a:rPr>
              <a:t>a</a:t>
            </a:r>
            <a:r>
              <a:rPr lang="en-US" sz="1800" spc="-85" dirty="0">
                <a:latin typeface="Arial"/>
                <a:cs typeface="Arial"/>
              </a:rPr>
              <a:t> </a:t>
            </a:r>
            <a:r>
              <a:rPr lang="en-US" sz="1800" spc="5" dirty="0">
                <a:latin typeface="Arial"/>
                <a:cs typeface="Arial"/>
              </a:rPr>
              <a:t>general  batch processing paradigm,  but had </a:t>
            </a:r>
            <a:r>
              <a:rPr lang="en-US" sz="1800" dirty="0">
                <a:latin typeface="Arial"/>
                <a:cs typeface="Arial"/>
              </a:rPr>
              <a:t>its</a:t>
            </a:r>
            <a:r>
              <a:rPr lang="en-US" sz="1800" spc="-40" dirty="0">
                <a:latin typeface="Arial"/>
                <a:cs typeface="Arial"/>
              </a:rPr>
              <a:t> </a:t>
            </a:r>
            <a:r>
              <a:rPr lang="en-US" sz="1800" dirty="0">
                <a:latin typeface="Arial"/>
                <a:cs typeface="Arial"/>
              </a:rPr>
              <a:t>limitations:</a:t>
            </a:r>
          </a:p>
          <a:p>
            <a:pPr marL="302260" lvl="1" indent="-104139">
              <a:spcBef>
                <a:spcPts val="455"/>
              </a:spcBef>
              <a:buSzPct val="81818"/>
              <a:buFont typeface="Wingdings"/>
              <a:buChar char=""/>
              <a:tabLst>
                <a:tab pos="302895" algn="l"/>
              </a:tabLst>
            </a:pPr>
            <a:r>
              <a:rPr lang="en-US" sz="1800" spc="15" dirty="0">
                <a:latin typeface="Arial"/>
                <a:cs typeface="Arial"/>
              </a:rPr>
              <a:t>difficulty programming in</a:t>
            </a:r>
            <a:r>
              <a:rPr lang="en-US" sz="1800" spc="20" dirty="0">
                <a:latin typeface="Arial"/>
                <a:cs typeface="Arial"/>
              </a:rPr>
              <a:t> MapReduce</a:t>
            </a:r>
            <a:endParaRPr lang="en-US" sz="1800" dirty="0">
              <a:latin typeface="Arial"/>
              <a:cs typeface="Arial"/>
            </a:endParaRPr>
          </a:p>
          <a:p>
            <a:pPr marL="302260" lvl="1" indent="-104139">
              <a:spcBef>
                <a:spcPts val="450"/>
              </a:spcBef>
              <a:buSzPct val="81818"/>
              <a:buFont typeface="Wingdings"/>
              <a:buChar char=""/>
              <a:tabLst>
                <a:tab pos="302895" algn="l"/>
              </a:tabLst>
            </a:pPr>
            <a:r>
              <a:rPr lang="en-US" sz="1800" spc="15" dirty="0">
                <a:latin typeface="Arial"/>
                <a:cs typeface="Arial"/>
              </a:rPr>
              <a:t>batch processing </a:t>
            </a:r>
            <a:r>
              <a:rPr lang="en-US" sz="1800" spc="20" dirty="0">
                <a:latin typeface="Arial"/>
                <a:cs typeface="Arial"/>
              </a:rPr>
              <a:t>did </a:t>
            </a:r>
            <a:r>
              <a:rPr lang="en-US" sz="1800" spc="15" dirty="0">
                <a:latin typeface="Arial"/>
                <a:cs typeface="Arial"/>
              </a:rPr>
              <a:t>not fit </a:t>
            </a:r>
            <a:r>
              <a:rPr lang="en-US" sz="1800" spc="20" dirty="0">
                <a:latin typeface="Arial"/>
                <a:cs typeface="Arial"/>
              </a:rPr>
              <a:t>many use</a:t>
            </a:r>
            <a:r>
              <a:rPr lang="en-US" sz="1800" spc="-25" dirty="0">
                <a:latin typeface="Arial"/>
                <a:cs typeface="Arial"/>
              </a:rPr>
              <a:t> </a:t>
            </a:r>
            <a:r>
              <a:rPr lang="en-US" sz="1800" spc="20" dirty="0">
                <a:latin typeface="Arial"/>
                <a:cs typeface="Arial"/>
              </a:rPr>
              <a:t>cases</a:t>
            </a:r>
            <a:endParaRPr lang="en-US" sz="1800" dirty="0">
              <a:latin typeface="Arial"/>
              <a:cs typeface="Arial"/>
            </a:endParaRPr>
          </a:p>
          <a:p>
            <a:pPr marL="163195" indent="-139700">
              <a:spcBef>
                <a:spcPts val="480"/>
              </a:spcBef>
              <a:tabLst>
                <a:tab pos="163830" algn="l"/>
              </a:tabLst>
            </a:pPr>
            <a:r>
              <a:rPr lang="en-US" sz="1800" spc="10" dirty="0">
                <a:latin typeface="Arial"/>
                <a:cs typeface="Arial"/>
              </a:rPr>
              <a:t>MR </a:t>
            </a:r>
            <a:r>
              <a:rPr lang="en-US" sz="1800" spc="5" dirty="0">
                <a:latin typeface="Arial"/>
                <a:cs typeface="Arial"/>
              </a:rPr>
              <a:t>spawned </a:t>
            </a:r>
            <a:r>
              <a:rPr lang="en-US" sz="1800" spc="10" dirty="0">
                <a:latin typeface="Arial"/>
                <a:cs typeface="Arial"/>
              </a:rPr>
              <a:t>a </a:t>
            </a:r>
            <a:r>
              <a:rPr lang="en-US" sz="1800" spc="5" dirty="0">
                <a:latin typeface="Arial"/>
                <a:cs typeface="Arial"/>
              </a:rPr>
              <a:t>lot of specialized systems (Storm, Impala, </a:t>
            </a:r>
            <a:r>
              <a:rPr lang="en-US" sz="1800" spc="5" dirty="0" err="1">
                <a:latin typeface="Arial"/>
                <a:cs typeface="Arial"/>
              </a:rPr>
              <a:t>Giraph</a:t>
            </a:r>
            <a:r>
              <a:rPr lang="en-US" sz="1800" spc="5" dirty="0">
                <a:latin typeface="Arial"/>
                <a:cs typeface="Arial"/>
              </a:rPr>
              <a:t>,</a:t>
            </a:r>
            <a:r>
              <a:rPr lang="en-US" sz="1800" spc="-204" dirty="0">
                <a:latin typeface="Arial"/>
                <a:cs typeface="Arial"/>
              </a:rPr>
              <a:t> </a:t>
            </a:r>
            <a:r>
              <a:rPr lang="en-US" sz="1800" dirty="0">
                <a:latin typeface="Arial"/>
                <a:cs typeface="Arial"/>
              </a:rPr>
              <a:t>etc.)</a:t>
            </a:r>
          </a:p>
          <a:p>
            <a:endParaRPr lang="fr-FR" sz="1800" dirty="0"/>
          </a:p>
        </p:txBody>
      </p:sp>
      <p:sp>
        <p:nvSpPr>
          <p:cNvPr id="4" name="object 7"/>
          <p:cNvSpPr/>
          <p:nvPr/>
        </p:nvSpPr>
        <p:spPr>
          <a:xfrm>
            <a:off x="4499992" y="692696"/>
            <a:ext cx="4241622" cy="338437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42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Resilient</a:t>
            </a:r>
            <a:r>
              <a:rPr lang="fr-FR" spc="-5" dirty="0">
                <a:latin typeface="Arial"/>
                <a:cs typeface="Arial"/>
              </a:rPr>
              <a:t> </a:t>
            </a:r>
            <a:r>
              <a:rPr lang="fr-FR" spc="-5" dirty="0" err="1">
                <a:latin typeface="Arial"/>
                <a:cs typeface="Arial"/>
              </a:rPr>
              <a:t>Distributed</a:t>
            </a:r>
            <a:r>
              <a:rPr lang="fr-FR" spc="-5" dirty="0">
                <a:latin typeface="Arial"/>
                <a:cs typeface="Arial"/>
              </a:rPr>
              <a:t> </a:t>
            </a:r>
            <a:r>
              <a:rPr lang="fr-FR" spc="-5" dirty="0" err="1">
                <a:latin typeface="Arial"/>
                <a:cs typeface="Arial"/>
              </a:rPr>
              <a:t>Datasets</a:t>
            </a:r>
            <a:r>
              <a:rPr lang="fr-FR" spc="-30" dirty="0">
                <a:latin typeface="Arial"/>
                <a:cs typeface="Arial"/>
              </a:rPr>
              <a:t> </a:t>
            </a:r>
            <a:r>
              <a:rPr lang="fr-FR" spc="-10" dirty="0">
                <a:latin typeface="Arial"/>
                <a:cs typeface="Arial"/>
              </a:rPr>
              <a:t>(</a:t>
            </a:r>
            <a:r>
              <a:rPr lang="fr-FR" spc="-10" dirty="0" err="1">
                <a:latin typeface="Arial"/>
                <a:cs typeface="Arial"/>
              </a:rPr>
              <a:t>RDDs</a:t>
            </a:r>
            <a:r>
              <a:rPr lang="fr-FR" spc="-10" dirty="0" smtClean="0">
                <a:latin typeface="Arial"/>
                <a:cs typeface="Arial"/>
              </a:rPr>
              <a:t>)</a:t>
            </a:r>
            <a:endParaRPr lang="fr-FR" dirty="0"/>
          </a:p>
        </p:txBody>
      </p:sp>
      <p:sp>
        <p:nvSpPr>
          <p:cNvPr id="3" name="Espace réservé du contenu 2"/>
          <p:cNvSpPr>
            <a:spLocks noGrp="1"/>
          </p:cNvSpPr>
          <p:nvPr>
            <p:ph idx="1"/>
          </p:nvPr>
        </p:nvSpPr>
        <p:spPr>
          <a:xfrm>
            <a:off x="237744" y="1188720"/>
            <a:ext cx="7214576" cy="5358384"/>
          </a:xfrm>
        </p:spPr>
        <p:txBody>
          <a:bodyPr/>
          <a:lstStyle/>
          <a:p>
            <a:pPr marL="163195" indent="-139700">
              <a:spcBef>
                <a:spcPts val="1315"/>
              </a:spcBef>
              <a:tabLst>
                <a:tab pos="163830" algn="l"/>
              </a:tabLst>
            </a:pPr>
            <a:r>
              <a:rPr lang="en-US" sz="1800" spc="5" dirty="0">
                <a:latin typeface="Arial"/>
                <a:cs typeface="Arial"/>
              </a:rPr>
              <a:t>Spark's primary </a:t>
            </a:r>
            <a:r>
              <a:rPr lang="en-US" sz="1800" dirty="0" smtClean="0">
                <a:latin typeface="Arial"/>
                <a:cs typeface="Arial"/>
              </a:rPr>
              <a:t>abstraction is the RDD: which is a </a:t>
            </a:r>
            <a:r>
              <a:rPr lang="en-US" sz="1800" spc="5" dirty="0" smtClean="0">
                <a:latin typeface="Arial"/>
                <a:cs typeface="Arial"/>
              </a:rPr>
              <a:t>Distributed</a:t>
            </a:r>
            <a:r>
              <a:rPr lang="en-US" sz="1800" spc="-155" dirty="0" smtClean="0">
                <a:latin typeface="Arial"/>
                <a:cs typeface="Arial"/>
              </a:rPr>
              <a:t> </a:t>
            </a:r>
            <a:r>
              <a:rPr lang="en-US" sz="1800" spc="5" dirty="0" smtClean="0">
                <a:latin typeface="Arial"/>
                <a:cs typeface="Arial"/>
              </a:rPr>
              <a:t>collection</a:t>
            </a:r>
            <a:r>
              <a:rPr lang="en-US" sz="1800" dirty="0">
                <a:latin typeface="Arial"/>
                <a:cs typeface="Arial"/>
              </a:rPr>
              <a:t> </a:t>
            </a:r>
            <a:r>
              <a:rPr lang="en-US" sz="1800" spc="5" dirty="0" smtClean="0">
                <a:latin typeface="Arial"/>
                <a:cs typeface="Arial"/>
              </a:rPr>
              <a:t>of </a:t>
            </a:r>
            <a:r>
              <a:rPr lang="en-US" sz="1800" spc="5" dirty="0">
                <a:latin typeface="Arial"/>
                <a:cs typeface="Arial"/>
              </a:rPr>
              <a:t>elements, </a:t>
            </a:r>
            <a:r>
              <a:rPr lang="en-US" sz="1800" dirty="0">
                <a:latin typeface="Arial"/>
                <a:cs typeface="Arial"/>
              </a:rPr>
              <a:t>parallelized </a:t>
            </a:r>
            <a:r>
              <a:rPr lang="en-US" sz="1800" spc="5" dirty="0">
                <a:latin typeface="Arial"/>
                <a:cs typeface="Arial"/>
              </a:rPr>
              <a:t>across the</a:t>
            </a:r>
            <a:r>
              <a:rPr lang="en-US" sz="1800" spc="-130" dirty="0">
                <a:latin typeface="Arial"/>
                <a:cs typeface="Arial"/>
              </a:rPr>
              <a:t> </a:t>
            </a:r>
            <a:r>
              <a:rPr lang="en-US" sz="1800" spc="5" dirty="0">
                <a:latin typeface="Arial"/>
                <a:cs typeface="Arial"/>
              </a:rPr>
              <a:t>cluster</a:t>
            </a:r>
            <a:endParaRPr lang="en-US" sz="1800" dirty="0">
              <a:latin typeface="Arial"/>
              <a:cs typeface="Arial"/>
            </a:endParaRPr>
          </a:p>
          <a:p>
            <a:pPr marL="163195" indent="-139700">
              <a:spcBef>
                <a:spcPts val="475"/>
              </a:spcBef>
              <a:tabLst>
                <a:tab pos="163830" algn="l"/>
              </a:tabLst>
            </a:pPr>
            <a:r>
              <a:rPr lang="en-US" sz="1800" spc="10" dirty="0">
                <a:latin typeface="Arial"/>
                <a:cs typeface="Arial"/>
              </a:rPr>
              <a:t>Two </a:t>
            </a:r>
            <a:r>
              <a:rPr lang="en-US" sz="1800" dirty="0">
                <a:latin typeface="Arial"/>
                <a:cs typeface="Arial"/>
              </a:rPr>
              <a:t>types </a:t>
            </a:r>
            <a:r>
              <a:rPr lang="en-US" sz="1800" spc="5" dirty="0">
                <a:latin typeface="Arial"/>
                <a:cs typeface="Arial"/>
              </a:rPr>
              <a:t>of </a:t>
            </a:r>
            <a:r>
              <a:rPr lang="en-US" sz="1800" spc="15" dirty="0">
                <a:latin typeface="Arial"/>
                <a:cs typeface="Arial"/>
              </a:rPr>
              <a:t>RDD</a:t>
            </a:r>
            <a:r>
              <a:rPr lang="en-US" sz="1800" spc="-60" dirty="0">
                <a:latin typeface="Arial"/>
                <a:cs typeface="Arial"/>
              </a:rPr>
              <a:t> </a:t>
            </a:r>
            <a:r>
              <a:rPr lang="en-US" sz="1800" spc="5" dirty="0">
                <a:latin typeface="Arial"/>
                <a:cs typeface="Arial"/>
              </a:rPr>
              <a:t>operations:</a:t>
            </a:r>
            <a:endParaRPr lang="en-US" sz="1800" dirty="0">
              <a:latin typeface="Arial"/>
              <a:cs typeface="Arial"/>
            </a:endParaRPr>
          </a:p>
          <a:p>
            <a:pPr marL="299085" lvl="1" indent="-100965">
              <a:spcBef>
                <a:spcPts val="455"/>
              </a:spcBef>
              <a:buSzPct val="81818"/>
              <a:buFont typeface="Wingdings"/>
              <a:buChar char=""/>
              <a:tabLst>
                <a:tab pos="299720" algn="l"/>
              </a:tabLst>
            </a:pPr>
            <a:r>
              <a:rPr lang="en-US" sz="1800" spc="15" dirty="0" smtClean="0">
                <a:latin typeface="Arial"/>
                <a:cs typeface="Arial"/>
              </a:rPr>
              <a:t>Transformations </a:t>
            </a:r>
            <a:endParaRPr lang="en-US" sz="1800" dirty="0" smtClean="0">
              <a:latin typeface="Arial"/>
              <a:cs typeface="Arial"/>
            </a:endParaRPr>
          </a:p>
          <a:p>
            <a:pPr marL="436880" lvl="2" indent="-101600">
              <a:spcBef>
                <a:spcPts val="390"/>
              </a:spcBef>
              <a:buFont typeface="Verdana"/>
              <a:buChar char="−"/>
              <a:tabLst>
                <a:tab pos="437515" algn="l"/>
              </a:tabLst>
            </a:pPr>
            <a:r>
              <a:rPr lang="en-US" sz="1800" spc="5" dirty="0" smtClean="0">
                <a:latin typeface="Arial"/>
                <a:cs typeface="Arial"/>
              </a:rPr>
              <a:t>Creates </a:t>
            </a:r>
            <a:r>
              <a:rPr lang="en-US" sz="1800" spc="10" dirty="0" smtClean="0">
                <a:latin typeface="Arial"/>
                <a:cs typeface="Arial"/>
              </a:rPr>
              <a:t>a </a:t>
            </a:r>
            <a:r>
              <a:rPr lang="en-US" sz="1800" spc="5" dirty="0" smtClean="0">
                <a:latin typeface="Arial"/>
                <a:cs typeface="Arial"/>
              </a:rPr>
              <a:t>directed acyclic graph</a:t>
            </a:r>
            <a:r>
              <a:rPr lang="en-US" sz="1800" spc="20" dirty="0" smtClean="0">
                <a:latin typeface="Arial"/>
                <a:cs typeface="Arial"/>
              </a:rPr>
              <a:t> </a:t>
            </a:r>
            <a:r>
              <a:rPr lang="en-US" sz="1800" spc="10" dirty="0" smtClean="0">
                <a:latin typeface="Arial"/>
                <a:cs typeface="Arial"/>
              </a:rPr>
              <a:t>(DAG)</a:t>
            </a:r>
            <a:endParaRPr lang="en-US" sz="1800" dirty="0" smtClean="0">
              <a:latin typeface="Arial"/>
              <a:cs typeface="Arial"/>
            </a:endParaRPr>
          </a:p>
          <a:p>
            <a:pPr marL="436880" lvl="2" indent="-101600">
              <a:spcBef>
                <a:spcPts val="405"/>
              </a:spcBef>
              <a:buFont typeface="Verdana"/>
              <a:buChar char="−"/>
              <a:tabLst>
                <a:tab pos="437515" algn="l"/>
              </a:tabLst>
            </a:pPr>
            <a:r>
              <a:rPr lang="en-US" sz="1800" spc="5" dirty="0" smtClean="0">
                <a:latin typeface="Arial"/>
                <a:cs typeface="Arial"/>
              </a:rPr>
              <a:t>Lazy</a:t>
            </a:r>
            <a:r>
              <a:rPr lang="en-US" sz="1800" spc="25" dirty="0" smtClean="0">
                <a:latin typeface="Arial"/>
                <a:cs typeface="Arial"/>
              </a:rPr>
              <a:t> </a:t>
            </a:r>
            <a:r>
              <a:rPr lang="en-US" sz="1800" dirty="0">
                <a:latin typeface="Arial"/>
                <a:cs typeface="Arial"/>
              </a:rPr>
              <a:t>evaluations</a:t>
            </a:r>
          </a:p>
          <a:p>
            <a:pPr marL="436880" lvl="2" indent="-101600">
              <a:spcBef>
                <a:spcPts val="385"/>
              </a:spcBef>
              <a:buFont typeface="Verdana"/>
              <a:buChar char="−"/>
              <a:tabLst>
                <a:tab pos="437515" algn="l"/>
              </a:tabLst>
            </a:pPr>
            <a:r>
              <a:rPr lang="en-US" sz="1800" spc="10" dirty="0">
                <a:latin typeface="Arial"/>
                <a:cs typeface="Arial"/>
              </a:rPr>
              <a:t>No </a:t>
            </a:r>
            <a:r>
              <a:rPr lang="en-US" sz="1800" spc="5" dirty="0">
                <a:latin typeface="Arial"/>
                <a:cs typeface="Arial"/>
              </a:rPr>
              <a:t>return</a:t>
            </a:r>
            <a:r>
              <a:rPr lang="en-US" sz="1800" dirty="0">
                <a:latin typeface="Arial"/>
                <a:cs typeface="Arial"/>
              </a:rPr>
              <a:t> </a:t>
            </a:r>
            <a:r>
              <a:rPr lang="en-US" sz="1800" spc="5" dirty="0" smtClean="0">
                <a:latin typeface="Arial"/>
                <a:cs typeface="Arial"/>
              </a:rPr>
              <a:t>value</a:t>
            </a:r>
          </a:p>
          <a:p>
            <a:pPr marL="335280" lvl="2" indent="0">
              <a:spcBef>
                <a:spcPts val="385"/>
              </a:spcBef>
              <a:buNone/>
              <a:tabLst>
                <a:tab pos="437515" algn="l"/>
              </a:tabLst>
            </a:pPr>
            <a:r>
              <a:rPr lang="en-US" sz="1400" i="1" dirty="0" smtClean="0">
                <a:latin typeface="Arial"/>
                <a:cs typeface="Arial"/>
              </a:rPr>
              <a:t>(</a:t>
            </a:r>
            <a:r>
              <a:rPr lang="en-US" sz="1400" i="1" spc="-30" dirty="0" smtClean="0">
                <a:latin typeface="Arial"/>
                <a:cs typeface="Arial"/>
              </a:rPr>
              <a:t>Transformations </a:t>
            </a:r>
            <a:r>
              <a:rPr lang="en-US" sz="1400" i="1" spc="-10" dirty="0">
                <a:latin typeface="Arial"/>
                <a:cs typeface="Arial"/>
              </a:rPr>
              <a:t>do </a:t>
            </a:r>
            <a:r>
              <a:rPr lang="en-US" sz="1400" i="1" spc="-20" dirty="0">
                <a:latin typeface="Arial"/>
                <a:cs typeface="Arial"/>
              </a:rPr>
              <a:t>not </a:t>
            </a:r>
            <a:r>
              <a:rPr lang="en-US" sz="1400" i="1" spc="-25" dirty="0">
                <a:latin typeface="Arial"/>
                <a:cs typeface="Arial"/>
              </a:rPr>
              <a:t>return </a:t>
            </a:r>
            <a:r>
              <a:rPr lang="en-US" sz="1400" i="1" spc="-5" dirty="0">
                <a:latin typeface="Arial"/>
                <a:cs typeface="Arial"/>
              </a:rPr>
              <a:t>a </a:t>
            </a:r>
            <a:r>
              <a:rPr lang="en-US" sz="1400" i="1" spc="-25" dirty="0">
                <a:latin typeface="Arial"/>
                <a:cs typeface="Arial"/>
              </a:rPr>
              <a:t>value. </a:t>
            </a:r>
            <a:r>
              <a:rPr lang="en-US" sz="1400" i="1" spc="-20" dirty="0">
                <a:latin typeface="Arial"/>
                <a:cs typeface="Arial"/>
              </a:rPr>
              <a:t>In </a:t>
            </a:r>
            <a:r>
              <a:rPr lang="en-US" sz="1400" i="1" spc="-30" dirty="0">
                <a:latin typeface="Arial"/>
                <a:cs typeface="Arial"/>
              </a:rPr>
              <a:t>fact, nothing </a:t>
            </a:r>
            <a:r>
              <a:rPr lang="en-US" sz="1400" i="1" spc="-15" dirty="0">
                <a:latin typeface="Arial"/>
                <a:cs typeface="Arial"/>
              </a:rPr>
              <a:t>is </a:t>
            </a:r>
            <a:r>
              <a:rPr lang="en-US" sz="1400" i="1" spc="-30" dirty="0">
                <a:latin typeface="Arial"/>
                <a:cs typeface="Arial"/>
              </a:rPr>
              <a:t>evaluated during </a:t>
            </a:r>
            <a:r>
              <a:rPr lang="en-US" sz="1400" i="1" spc="-25" dirty="0">
                <a:latin typeface="Arial"/>
                <a:cs typeface="Arial"/>
              </a:rPr>
              <a:t>the  </a:t>
            </a:r>
            <a:r>
              <a:rPr lang="en-US" sz="1400" i="1" spc="-30" dirty="0">
                <a:latin typeface="Arial"/>
                <a:cs typeface="Arial"/>
              </a:rPr>
              <a:t>definition </a:t>
            </a:r>
            <a:r>
              <a:rPr lang="en-US" sz="1400" i="1" spc="-20" dirty="0">
                <a:latin typeface="Arial"/>
                <a:cs typeface="Arial"/>
              </a:rPr>
              <a:t>of </a:t>
            </a:r>
            <a:r>
              <a:rPr lang="en-US" sz="1400" i="1" spc="-30" dirty="0">
                <a:latin typeface="Arial"/>
                <a:cs typeface="Arial"/>
              </a:rPr>
              <a:t>transformation </a:t>
            </a:r>
            <a:r>
              <a:rPr lang="en-US" sz="1400" i="1" spc="-25" dirty="0">
                <a:latin typeface="Arial"/>
                <a:cs typeface="Arial"/>
              </a:rPr>
              <a:t>statements. Spark just creates </a:t>
            </a:r>
            <a:r>
              <a:rPr lang="en-US" sz="1400" i="1" spc="-30" dirty="0">
                <a:latin typeface="Arial"/>
                <a:cs typeface="Arial"/>
              </a:rPr>
              <a:t>the </a:t>
            </a:r>
            <a:r>
              <a:rPr lang="en-US" sz="1400" i="1" spc="-25" dirty="0">
                <a:latin typeface="Arial"/>
                <a:cs typeface="Arial"/>
              </a:rPr>
              <a:t>definition </a:t>
            </a:r>
            <a:r>
              <a:rPr lang="en-US" sz="1400" i="1" spc="-20" dirty="0">
                <a:latin typeface="Arial"/>
                <a:cs typeface="Arial"/>
              </a:rPr>
              <a:t>of </a:t>
            </a:r>
            <a:r>
              <a:rPr lang="en-US" sz="1400" i="1" spc="-5" dirty="0">
                <a:latin typeface="Arial"/>
                <a:cs typeface="Arial"/>
              </a:rPr>
              <a:t>a  </a:t>
            </a:r>
            <a:r>
              <a:rPr lang="en-US" sz="1400" i="1" spc="-30" dirty="0">
                <a:latin typeface="Arial"/>
                <a:cs typeface="Arial"/>
              </a:rPr>
              <a:t>transformation that will </a:t>
            </a:r>
            <a:r>
              <a:rPr lang="en-US" sz="1400" i="1" spc="-25" dirty="0">
                <a:latin typeface="Arial"/>
                <a:cs typeface="Arial"/>
              </a:rPr>
              <a:t>be evaluated </a:t>
            </a:r>
            <a:r>
              <a:rPr lang="en-US" sz="1400" i="1" spc="-20" dirty="0">
                <a:latin typeface="Arial"/>
                <a:cs typeface="Arial"/>
              </a:rPr>
              <a:t>later at </a:t>
            </a:r>
            <a:r>
              <a:rPr lang="en-US" sz="1400" i="1" spc="-30" dirty="0">
                <a:latin typeface="Arial"/>
                <a:cs typeface="Arial"/>
              </a:rPr>
              <a:t>runtime. </a:t>
            </a:r>
            <a:r>
              <a:rPr lang="en-US" sz="1400" i="1" spc="-25" dirty="0">
                <a:latin typeface="Arial"/>
                <a:cs typeface="Arial"/>
              </a:rPr>
              <a:t>This </a:t>
            </a:r>
            <a:r>
              <a:rPr lang="en-US" sz="1400" i="1" spc="-15" dirty="0">
                <a:latin typeface="Arial"/>
                <a:cs typeface="Arial"/>
              </a:rPr>
              <a:t>is </a:t>
            </a:r>
            <a:r>
              <a:rPr lang="en-US" sz="1400" i="1" spc="-25" dirty="0">
                <a:latin typeface="Arial"/>
                <a:cs typeface="Arial"/>
              </a:rPr>
              <a:t>called </a:t>
            </a:r>
            <a:r>
              <a:rPr lang="en-US" sz="1400" i="1" spc="-20" dirty="0">
                <a:latin typeface="Arial"/>
                <a:cs typeface="Arial"/>
              </a:rPr>
              <a:t>this lazy  </a:t>
            </a:r>
            <a:r>
              <a:rPr lang="en-US" sz="1400" i="1" spc="-30" dirty="0">
                <a:latin typeface="Arial"/>
                <a:cs typeface="Arial"/>
              </a:rPr>
              <a:t>evaluation. </a:t>
            </a:r>
            <a:r>
              <a:rPr lang="en-US" sz="1400" i="1" spc="-20" dirty="0">
                <a:latin typeface="Arial"/>
                <a:cs typeface="Arial"/>
              </a:rPr>
              <a:t>The </a:t>
            </a:r>
            <a:r>
              <a:rPr lang="en-US" sz="1400" i="1" spc="-30" dirty="0">
                <a:latin typeface="Arial"/>
                <a:cs typeface="Arial"/>
              </a:rPr>
              <a:t>transformation </a:t>
            </a:r>
            <a:r>
              <a:rPr lang="en-US" sz="1400" i="1" spc="-15" dirty="0">
                <a:latin typeface="Arial"/>
                <a:cs typeface="Arial"/>
              </a:rPr>
              <a:t>is </a:t>
            </a:r>
            <a:r>
              <a:rPr lang="en-US" sz="1400" i="1" spc="-25" dirty="0">
                <a:latin typeface="Arial"/>
                <a:cs typeface="Arial"/>
              </a:rPr>
              <a:t>stored as </a:t>
            </a:r>
            <a:r>
              <a:rPr lang="en-US" sz="1400" i="1" spc="-5" dirty="0">
                <a:latin typeface="Arial"/>
                <a:cs typeface="Arial"/>
              </a:rPr>
              <a:t>a </a:t>
            </a:r>
            <a:r>
              <a:rPr lang="en-US" sz="1400" i="1" spc="-30" dirty="0">
                <a:latin typeface="Arial"/>
                <a:cs typeface="Arial"/>
              </a:rPr>
              <a:t>directed acyclic </a:t>
            </a:r>
            <a:r>
              <a:rPr lang="en-US" sz="1400" i="1" spc="-25" dirty="0">
                <a:latin typeface="Arial"/>
                <a:cs typeface="Arial"/>
              </a:rPr>
              <a:t>graphs</a:t>
            </a:r>
            <a:r>
              <a:rPr lang="en-US" sz="1400" i="1" spc="-135" dirty="0">
                <a:latin typeface="Arial"/>
                <a:cs typeface="Arial"/>
              </a:rPr>
              <a:t> </a:t>
            </a:r>
            <a:r>
              <a:rPr lang="en-US" sz="1400" i="1" spc="-25" dirty="0">
                <a:latin typeface="Arial"/>
                <a:cs typeface="Arial"/>
              </a:rPr>
              <a:t>(DAG</a:t>
            </a:r>
            <a:r>
              <a:rPr lang="en-US" sz="1400" i="1" spc="-25" dirty="0" smtClean="0">
                <a:latin typeface="Arial"/>
                <a:cs typeface="Arial"/>
              </a:rPr>
              <a:t>).)</a:t>
            </a:r>
            <a:endParaRPr lang="en-US" sz="1400" i="1" dirty="0">
              <a:latin typeface="Arial"/>
              <a:cs typeface="Arial"/>
            </a:endParaRPr>
          </a:p>
          <a:p>
            <a:pPr marL="299085" lvl="1" indent="-100965">
              <a:spcBef>
                <a:spcPts val="459"/>
              </a:spcBef>
              <a:buSzPct val="81818"/>
              <a:buFont typeface="Wingdings"/>
              <a:buChar char=""/>
              <a:tabLst>
                <a:tab pos="299720" algn="l"/>
              </a:tabLst>
            </a:pPr>
            <a:r>
              <a:rPr lang="en-US" sz="1800" spc="15" dirty="0">
                <a:latin typeface="Arial"/>
                <a:cs typeface="Arial"/>
              </a:rPr>
              <a:t>Actions</a:t>
            </a:r>
            <a:endParaRPr lang="en-US" sz="1800" dirty="0">
              <a:latin typeface="Arial"/>
              <a:cs typeface="Arial"/>
            </a:endParaRPr>
          </a:p>
          <a:p>
            <a:pPr marL="436880" lvl="2" indent="-101600">
              <a:spcBef>
                <a:spcPts val="395"/>
              </a:spcBef>
              <a:buFont typeface="Verdana"/>
              <a:buChar char="−"/>
              <a:tabLst>
                <a:tab pos="437515" algn="l"/>
              </a:tabLst>
            </a:pPr>
            <a:r>
              <a:rPr lang="en-US" sz="1800" spc="10" dirty="0">
                <a:latin typeface="Arial"/>
                <a:cs typeface="Arial"/>
              </a:rPr>
              <a:t>Performs the</a:t>
            </a:r>
            <a:r>
              <a:rPr lang="en-US" sz="1800" dirty="0">
                <a:latin typeface="Arial"/>
                <a:cs typeface="Arial"/>
              </a:rPr>
              <a:t> </a:t>
            </a:r>
            <a:r>
              <a:rPr lang="en-US" sz="1800" spc="10" dirty="0">
                <a:latin typeface="Arial"/>
                <a:cs typeface="Arial"/>
              </a:rPr>
              <a:t>transformations</a:t>
            </a:r>
            <a:endParaRPr lang="en-US" sz="1800" dirty="0">
              <a:latin typeface="Arial"/>
              <a:cs typeface="Arial"/>
            </a:endParaRPr>
          </a:p>
          <a:p>
            <a:pPr marL="436880" lvl="2" indent="-101600">
              <a:spcBef>
                <a:spcPts val="400"/>
              </a:spcBef>
              <a:buFont typeface="Verdana"/>
              <a:buChar char="−"/>
              <a:tabLst>
                <a:tab pos="437515" algn="l"/>
              </a:tabLst>
            </a:pPr>
            <a:r>
              <a:rPr lang="en-US" sz="1800" spc="10" dirty="0">
                <a:latin typeface="Arial"/>
                <a:cs typeface="Arial"/>
              </a:rPr>
              <a:t>The </a:t>
            </a:r>
            <a:r>
              <a:rPr lang="en-US" sz="1800" spc="5" dirty="0">
                <a:latin typeface="Arial"/>
                <a:cs typeface="Arial"/>
              </a:rPr>
              <a:t>action that follows returns </a:t>
            </a:r>
            <a:r>
              <a:rPr lang="en-US" sz="1800" spc="10" dirty="0">
                <a:latin typeface="Arial"/>
                <a:cs typeface="Arial"/>
              </a:rPr>
              <a:t>a</a:t>
            </a:r>
            <a:r>
              <a:rPr lang="en-US" sz="1800" spc="35" dirty="0">
                <a:latin typeface="Arial"/>
                <a:cs typeface="Arial"/>
              </a:rPr>
              <a:t> </a:t>
            </a:r>
            <a:r>
              <a:rPr lang="en-US" sz="1800" spc="5" dirty="0" smtClean="0">
                <a:latin typeface="Arial"/>
                <a:cs typeface="Arial"/>
              </a:rPr>
              <a:t>value</a:t>
            </a:r>
          </a:p>
          <a:p>
            <a:pPr marL="335280" lvl="2" indent="0">
              <a:spcBef>
                <a:spcPts val="400"/>
              </a:spcBef>
              <a:buNone/>
              <a:tabLst>
                <a:tab pos="437515" algn="l"/>
              </a:tabLst>
            </a:pPr>
            <a:r>
              <a:rPr lang="en-US" sz="1400" i="1" spc="-10" dirty="0" smtClean="0">
                <a:latin typeface="Arial"/>
                <a:cs typeface="Arial"/>
              </a:rPr>
              <a:t>(For </a:t>
            </a:r>
            <a:r>
              <a:rPr lang="en-US" sz="1400" i="1" spc="-10" dirty="0">
                <a:latin typeface="Arial"/>
                <a:cs typeface="Arial"/>
              </a:rPr>
              <a:t>example, you can do a count on a RDD, to get the  number of elements within and that value is returned</a:t>
            </a:r>
            <a:r>
              <a:rPr lang="en-US" sz="1400" i="1" spc="-10" dirty="0" smtClean="0">
                <a:latin typeface="Arial"/>
                <a:cs typeface="Arial"/>
              </a:rPr>
              <a:t>.)</a:t>
            </a:r>
            <a:endParaRPr lang="en-US" sz="1400" i="1" spc="-10" dirty="0">
              <a:latin typeface="Arial"/>
              <a:cs typeface="Arial"/>
            </a:endParaRPr>
          </a:p>
          <a:p>
            <a:pPr marL="163195" indent="-139700">
              <a:spcBef>
                <a:spcPts val="470"/>
              </a:spcBef>
              <a:tabLst>
                <a:tab pos="163830" algn="l"/>
              </a:tabLst>
            </a:pPr>
            <a:r>
              <a:rPr lang="en-US" sz="1800" spc="15" dirty="0" smtClean="0">
                <a:latin typeface="Arial"/>
                <a:cs typeface="Arial"/>
              </a:rPr>
              <a:t>RDD </a:t>
            </a:r>
            <a:r>
              <a:rPr lang="en-US" sz="1800" dirty="0">
                <a:latin typeface="Arial"/>
                <a:cs typeface="Arial"/>
              </a:rPr>
              <a:t>provides </a:t>
            </a:r>
            <a:r>
              <a:rPr lang="en-US" sz="1800" spc="5" dirty="0">
                <a:latin typeface="Arial"/>
                <a:cs typeface="Arial"/>
              </a:rPr>
              <a:t>fault</a:t>
            </a:r>
            <a:r>
              <a:rPr lang="en-US" sz="1800" spc="-114" dirty="0">
                <a:latin typeface="Arial"/>
                <a:cs typeface="Arial"/>
              </a:rPr>
              <a:t> </a:t>
            </a:r>
            <a:r>
              <a:rPr lang="en-US" sz="1800" spc="5" dirty="0">
                <a:latin typeface="Arial"/>
                <a:cs typeface="Arial"/>
              </a:rPr>
              <a:t>tolerance</a:t>
            </a:r>
            <a:endParaRPr lang="en-US" sz="1800" dirty="0">
              <a:latin typeface="Arial"/>
              <a:cs typeface="Arial"/>
            </a:endParaRPr>
          </a:p>
          <a:p>
            <a:pPr marL="163195" indent="-139700">
              <a:spcBef>
                <a:spcPts val="459"/>
              </a:spcBef>
              <a:tabLst>
                <a:tab pos="163830" algn="l"/>
              </a:tabLst>
            </a:pPr>
            <a:r>
              <a:rPr lang="en-US" sz="1800" spc="10" dirty="0">
                <a:latin typeface="Arial"/>
                <a:cs typeface="Arial"/>
              </a:rPr>
              <a:t>Has </a:t>
            </a:r>
            <a:r>
              <a:rPr lang="en-US" sz="1800" spc="5" dirty="0">
                <a:latin typeface="Arial"/>
                <a:cs typeface="Arial"/>
              </a:rPr>
              <a:t>in-memory </a:t>
            </a:r>
            <a:r>
              <a:rPr lang="en-US" sz="1800" spc="10" dirty="0">
                <a:latin typeface="Arial"/>
                <a:cs typeface="Arial"/>
              </a:rPr>
              <a:t>caching </a:t>
            </a:r>
            <a:r>
              <a:rPr lang="en-US" sz="1800" dirty="0">
                <a:latin typeface="Arial"/>
                <a:cs typeface="Arial"/>
              </a:rPr>
              <a:t>(with </a:t>
            </a:r>
            <a:r>
              <a:rPr lang="en-US" sz="1800" spc="5" dirty="0">
                <a:latin typeface="Arial"/>
                <a:cs typeface="Arial"/>
              </a:rPr>
              <a:t>overflow </a:t>
            </a:r>
            <a:r>
              <a:rPr lang="en-US" sz="1800" dirty="0">
                <a:latin typeface="Arial"/>
                <a:cs typeface="Arial"/>
              </a:rPr>
              <a:t>to</a:t>
            </a:r>
            <a:r>
              <a:rPr lang="en-US" sz="1800" spc="-170" dirty="0">
                <a:latin typeface="Arial"/>
                <a:cs typeface="Arial"/>
              </a:rPr>
              <a:t> </a:t>
            </a:r>
            <a:r>
              <a:rPr lang="en-US" sz="1800" spc="10" dirty="0">
                <a:latin typeface="Arial"/>
                <a:cs typeface="Arial"/>
              </a:rPr>
              <a:t>disk)</a:t>
            </a:r>
            <a:endParaRPr lang="en-US" sz="1800" dirty="0">
              <a:latin typeface="Arial"/>
              <a:cs typeface="Arial"/>
            </a:endParaRPr>
          </a:p>
          <a:p>
            <a:endParaRPr lang="fr-FR"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848314"/>
            <a:ext cx="1656184" cy="5286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4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pc="-5" dirty="0" err="1">
                <a:latin typeface="Arial"/>
                <a:cs typeface="Arial"/>
              </a:rPr>
              <a:t>Spark</a:t>
            </a:r>
            <a:r>
              <a:rPr lang="fr-FR" spc="-5" dirty="0">
                <a:latin typeface="Arial"/>
                <a:cs typeface="Arial"/>
              </a:rPr>
              <a:t> </a:t>
            </a:r>
            <a:r>
              <a:rPr lang="fr-FR" spc="-10" dirty="0">
                <a:latin typeface="Arial"/>
                <a:cs typeface="Arial"/>
              </a:rPr>
              <a:t>jobs </a:t>
            </a:r>
            <a:r>
              <a:rPr lang="fr-FR" spc="-5" dirty="0">
                <a:latin typeface="Arial"/>
                <a:cs typeface="Arial"/>
              </a:rPr>
              <a:t>and</a:t>
            </a:r>
            <a:r>
              <a:rPr lang="fr-FR" spc="-15" dirty="0">
                <a:latin typeface="Arial"/>
                <a:cs typeface="Arial"/>
              </a:rPr>
              <a:t> </a:t>
            </a:r>
            <a:r>
              <a:rPr lang="fr-FR" spc="-5" dirty="0" err="1" smtClean="0">
                <a:latin typeface="Arial"/>
                <a:cs typeface="Arial"/>
              </a:rPr>
              <a:t>shell</a:t>
            </a:r>
            <a:endParaRPr lang="fr-FR" dirty="0"/>
          </a:p>
        </p:txBody>
      </p:sp>
      <p:sp>
        <p:nvSpPr>
          <p:cNvPr id="3" name="Espace réservé du contenu 2"/>
          <p:cNvSpPr>
            <a:spLocks noGrp="1"/>
          </p:cNvSpPr>
          <p:nvPr>
            <p:ph idx="1"/>
          </p:nvPr>
        </p:nvSpPr>
        <p:spPr/>
        <p:txBody>
          <a:bodyPr/>
          <a:lstStyle/>
          <a:p>
            <a:pPr marL="163195" indent="-139700">
              <a:spcBef>
                <a:spcPts val="1315"/>
              </a:spcBef>
              <a:tabLst>
                <a:tab pos="163830" algn="l"/>
              </a:tabLst>
            </a:pPr>
            <a:r>
              <a:rPr lang="en-US" sz="1800" spc="5" dirty="0">
                <a:latin typeface="Arial"/>
                <a:cs typeface="Arial"/>
              </a:rPr>
              <a:t>Spark jobs </a:t>
            </a:r>
            <a:r>
              <a:rPr lang="en-US" sz="1800" spc="10" dirty="0">
                <a:latin typeface="Arial"/>
                <a:cs typeface="Arial"/>
              </a:rPr>
              <a:t>can </a:t>
            </a:r>
            <a:r>
              <a:rPr lang="en-US" sz="1800" spc="5" dirty="0">
                <a:latin typeface="Arial"/>
                <a:cs typeface="Arial"/>
              </a:rPr>
              <a:t>be </a:t>
            </a:r>
            <a:r>
              <a:rPr lang="en-US" sz="1800" dirty="0">
                <a:latin typeface="Arial"/>
                <a:cs typeface="Arial"/>
              </a:rPr>
              <a:t>written </a:t>
            </a:r>
            <a:r>
              <a:rPr lang="en-US" sz="1800" spc="5" dirty="0">
                <a:latin typeface="Arial"/>
                <a:cs typeface="Arial"/>
              </a:rPr>
              <a:t>in </a:t>
            </a:r>
            <a:r>
              <a:rPr lang="en-US" sz="1800" spc="10" dirty="0">
                <a:latin typeface="Arial"/>
                <a:cs typeface="Arial"/>
              </a:rPr>
              <a:t>Scala, </a:t>
            </a:r>
            <a:r>
              <a:rPr lang="en-US" sz="1800" spc="5" dirty="0">
                <a:latin typeface="Arial"/>
                <a:cs typeface="Arial"/>
              </a:rPr>
              <a:t>Python, or Java. APIs are</a:t>
            </a:r>
            <a:r>
              <a:rPr lang="en-US" sz="1800" spc="-185" dirty="0">
                <a:latin typeface="Arial"/>
                <a:cs typeface="Arial"/>
              </a:rPr>
              <a:t> </a:t>
            </a:r>
            <a:r>
              <a:rPr lang="en-US" sz="1800" spc="5" dirty="0" smtClean="0">
                <a:latin typeface="Arial"/>
                <a:cs typeface="Arial"/>
              </a:rPr>
              <a:t>available</a:t>
            </a:r>
            <a:r>
              <a:rPr lang="en-US" sz="1800" dirty="0" smtClean="0">
                <a:latin typeface="Arial"/>
                <a:cs typeface="Arial"/>
              </a:rPr>
              <a:t> </a:t>
            </a:r>
            <a:r>
              <a:rPr lang="en-US" sz="1800" spc="5" dirty="0" smtClean="0">
                <a:latin typeface="Arial"/>
                <a:cs typeface="Arial"/>
              </a:rPr>
              <a:t>for </a:t>
            </a:r>
            <a:r>
              <a:rPr lang="en-US" sz="1800" spc="5" dirty="0">
                <a:latin typeface="Arial"/>
                <a:cs typeface="Arial"/>
              </a:rPr>
              <a:t>all </a:t>
            </a:r>
            <a:r>
              <a:rPr lang="en-US" sz="1800" dirty="0">
                <a:latin typeface="Arial"/>
                <a:cs typeface="Arial"/>
              </a:rPr>
              <a:t>three:</a:t>
            </a:r>
            <a:r>
              <a:rPr lang="en-US" sz="1800" spc="-45" dirty="0">
                <a:latin typeface="Arial"/>
                <a:cs typeface="Arial"/>
              </a:rPr>
              <a:t> </a:t>
            </a:r>
            <a:r>
              <a:rPr lang="en-US" sz="1800" dirty="0">
                <a:latin typeface="Arial"/>
                <a:cs typeface="Arial"/>
                <a:hlinkClick r:id="rId3"/>
              </a:rPr>
              <a:t>http://spark.apache.org/docs/1.6.3/</a:t>
            </a:r>
            <a:endParaRPr lang="en-US" sz="1800" dirty="0">
              <a:latin typeface="Arial"/>
              <a:cs typeface="Arial"/>
            </a:endParaRPr>
          </a:p>
          <a:p>
            <a:pPr marL="163195" indent="-139700">
              <a:spcBef>
                <a:spcPts val="475"/>
              </a:spcBef>
              <a:tabLst>
                <a:tab pos="163830" algn="l"/>
              </a:tabLst>
            </a:pPr>
            <a:r>
              <a:rPr lang="en-US" sz="1800" spc="5" dirty="0">
                <a:latin typeface="Arial"/>
                <a:cs typeface="Arial"/>
              </a:rPr>
              <a:t>Spark </a:t>
            </a:r>
            <a:r>
              <a:rPr lang="en-US" sz="1800" spc="10" dirty="0">
                <a:latin typeface="Arial"/>
                <a:cs typeface="Arial"/>
              </a:rPr>
              <a:t>shells </a:t>
            </a:r>
            <a:r>
              <a:rPr lang="en-US" sz="1800" spc="5" dirty="0">
                <a:latin typeface="Arial"/>
                <a:cs typeface="Arial"/>
              </a:rPr>
              <a:t>are provided for </a:t>
            </a:r>
            <a:r>
              <a:rPr lang="en-US" sz="1800" spc="10" dirty="0">
                <a:latin typeface="Arial"/>
                <a:cs typeface="Arial"/>
              </a:rPr>
              <a:t>Scala </a:t>
            </a:r>
            <a:r>
              <a:rPr lang="en-US" sz="1800" spc="5" dirty="0">
                <a:latin typeface="Arial"/>
                <a:cs typeface="Arial"/>
              </a:rPr>
              <a:t>(spark-shell) and Python</a:t>
            </a:r>
            <a:r>
              <a:rPr lang="en-US" sz="1800" spc="125" dirty="0">
                <a:latin typeface="Arial"/>
                <a:cs typeface="Arial"/>
              </a:rPr>
              <a:t> </a:t>
            </a:r>
            <a:r>
              <a:rPr lang="en-US" sz="1800" spc="5" dirty="0">
                <a:latin typeface="Arial"/>
                <a:cs typeface="Arial"/>
              </a:rPr>
              <a:t>(</a:t>
            </a:r>
            <a:r>
              <a:rPr lang="en-US" sz="1800" spc="5" dirty="0" err="1">
                <a:latin typeface="Arial"/>
                <a:cs typeface="Arial"/>
              </a:rPr>
              <a:t>pyspark</a:t>
            </a:r>
            <a:r>
              <a:rPr lang="en-US" sz="1800" spc="5" dirty="0">
                <a:latin typeface="Arial"/>
                <a:cs typeface="Arial"/>
              </a:rPr>
              <a:t>)</a:t>
            </a:r>
            <a:endParaRPr lang="en-US" sz="1800" dirty="0">
              <a:latin typeface="Arial"/>
              <a:cs typeface="Arial"/>
            </a:endParaRPr>
          </a:p>
          <a:p>
            <a:pPr marL="163195" marR="618490" indent="-139700">
              <a:lnSpc>
                <a:spcPct val="100899"/>
              </a:lnSpc>
              <a:spcBef>
                <a:spcPts val="450"/>
              </a:spcBef>
              <a:tabLst>
                <a:tab pos="163830" algn="l"/>
              </a:tabLst>
            </a:pPr>
            <a:r>
              <a:rPr lang="en-US" sz="1800" spc="5" dirty="0">
                <a:latin typeface="Arial"/>
                <a:cs typeface="Arial"/>
              </a:rPr>
              <a:t>Spark's </a:t>
            </a:r>
            <a:r>
              <a:rPr lang="en-US" sz="1800" dirty="0">
                <a:latin typeface="Arial"/>
                <a:cs typeface="Arial"/>
              </a:rPr>
              <a:t>native </a:t>
            </a:r>
            <a:r>
              <a:rPr lang="en-US" sz="1800" spc="5" dirty="0">
                <a:latin typeface="Arial"/>
                <a:cs typeface="Arial"/>
              </a:rPr>
              <a:t>language is </a:t>
            </a:r>
            <a:r>
              <a:rPr lang="en-US" sz="1800" spc="10" dirty="0">
                <a:latin typeface="Arial"/>
                <a:cs typeface="Arial"/>
              </a:rPr>
              <a:t>Scala, so </a:t>
            </a:r>
            <a:r>
              <a:rPr lang="en-US" sz="1800" spc="5" dirty="0">
                <a:latin typeface="Arial"/>
                <a:cs typeface="Arial"/>
              </a:rPr>
              <a:t>it is </a:t>
            </a:r>
            <a:r>
              <a:rPr lang="en-US" sz="1800" dirty="0">
                <a:latin typeface="Arial"/>
                <a:cs typeface="Arial"/>
              </a:rPr>
              <a:t>natural to write </a:t>
            </a:r>
            <a:r>
              <a:rPr lang="en-US" sz="1800" spc="5" dirty="0">
                <a:latin typeface="Arial"/>
                <a:cs typeface="Arial"/>
              </a:rPr>
              <a:t>Spark  applications using</a:t>
            </a:r>
            <a:r>
              <a:rPr lang="en-US" sz="1800" spc="-40" dirty="0">
                <a:latin typeface="Arial"/>
                <a:cs typeface="Arial"/>
              </a:rPr>
              <a:t> </a:t>
            </a:r>
            <a:r>
              <a:rPr lang="en-US" sz="1800" spc="5" dirty="0">
                <a:latin typeface="Arial"/>
                <a:cs typeface="Arial"/>
              </a:rPr>
              <a:t>Scala</a:t>
            </a:r>
            <a:endParaRPr lang="en-US" sz="1800" dirty="0">
              <a:latin typeface="Arial"/>
              <a:cs typeface="Arial"/>
            </a:endParaRPr>
          </a:p>
        </p:txBody>
      </p:sp>
      <p:sp>
        <p:nvSpPr>
          <p:cNvPr id="4" name="object 6"/>
          <p:cNvSpPr/>
          <p:nvPr/>
        </p:nvSpPr>
        <p:spPr>
          <a:xfrm>
            <a:off x="899592" y="3212976"/>
            <a:ext cx="3439211" cy="2421075"/>
          </a:xfrm>
          <a:prstGeom prst="rect">
            <a:avLst/>
          </a:prstGeom>
          <a:blipFill>
            <a:blip r:embed="rId4" cstate="print"/>
            <a:stretch>
              <a:fillRect/>
            </a:stretch>
          </a:blipFill>
        </p:spPr>
        <p:txBody>
          <a:bodyPr wrap="square" lIns="0" tIns="0" rIns="0" bIns="0" rtlCol="0"/>
          <a:lstStyle/>
          <a:p>
            <a:endParaRPr/>
          </a:p>
        </p:txBody>
      </p:sp>
      <p:sp>
        <p:nvSpPr>
          <p:cNvPr id="5" name="object 8"/>
          <p:cNvSpPr/>
          <p:nvPr/>
        </p:nvSpPr>
        <p:spPr>
          <a:xfrm>
            <a:off x="5220072" y="3024147"/>
            <a:ext cx="3483559" cy="242107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3864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Title and Content">
  <a:themeElements>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fontScheme name="IBM Analytics E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lIns="92976" tIns="46488" rIns="92976" bIns="46488"/>
      <a:lstStyle>
        <a:defPPr>
          <a:defRPr dirty="0"/>
        </a:defPPr>
      </a:lstStyle>
    </a:spDef>
  </a:objectDefaults>
  <a:extraClrSchemeLst/>
  <a:extLst>
    <a:ext uri="{05A4C25C-085E-4340-85A3-A5531E510DB2}">
      <thm15:themeFamily xmlns:thm15="http://schemas.microsoft.com/office/thememl/2012/main" xmlns="" name="IBM_Analytics_Cloud_Education_Template_V2.potm" id="{B63C468E-1E6C-4864-8AF4-856C544AAB5A}" vid="{D1016376-05C2-4182-BD39-BA15DCE26E5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BM Analytics Ed Colors">
    <a:dk1>
      <a:srgbClr val="000000"/>
    </a:dk1>
    <a:lt1>
      <a:srgbClr val="FFFFFF"/>
    </a:lt1>
    <a:dk2>
      <a:srgbClr val="FFFFFF"/>
    </a:dk2>
    <a:lt2>
      <a:srgbClr val="FFFFFF"/>
    </a:lt2>
    <a:accent1>
      <a:srgbClr val="DD731C"/>
    </a:accent1>
    <a:accent2>
      <a:srgbClr val="00649D"/>
    </a:accent2>
    <a:accent3>
      <a:srgbClr val="008ABF"/>
    </a:accent3>
    <a:accent4>
      <a:srgbClr val="FECE00"/>
    </a:accent4>
    <a:accent5>
      <a:srgbClr val="008A52"/>
    </a:accent5>
    <a:accent6>
      <a:srgbClr val="7F1C7D"/>
    </a:accent6>
    <a:hlink>
      <a:srgbClr val="00649D"/>
    </a:hlink>
    <a:folHlink>
      <a:srgbClr val="008ABF"/>
    </a:folHlink>
  </a:clrScheme>
</a:themeOverride>
</file>

<file path=docProps/app.xml><?xml version="1.0" encoding="utf-8"?>
<Properties xmlns="http://schemas.openxmlformats.org/officeDocument/2006/extended-properties" xmlns:vt="http://schemas.openxmlformats.org/officeDocument/2006/docPropsVTypes">
  <Template/>
  <TotalTime>3285</TotalTime>
  <Words>14662</Words>
  <Application>Microsoft Office PowerPoint</Application>
  <PresentationFormat>Affichage à l'écran (4:3)</PresentationFormat>
  <Paragraphs>931</Paragraphs>
  <Slides>54</Slides>
  <Notes>50</Notes>
  <HiddenSlides>0</HiddenSlides>
  <MMClips>0</MMClip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Title and Content</vt:lpstr>
      <vt:lpstr>Apache Spark</vt:lpstr>
      <vt:lpstr>Unit objectives</vt:lpstr>
      <vt:lpstr>Big data and Spark</vt:lpstr>
      <vt:lpstr>Ease of use</vt:lpstr>
      <vt:lpstr>Who uses Spark and why?</vt:lpstr>
      <vt:lpstr>Spark unified stack</vt:lpstr>
      <vt:lpstr>Brief history of Spark</vt:lpstr>
      <vt:lpstr>Resilient Distributed Datasets (RDDs)</vt:lpstr>
      <vt:lpstr>Spark jobs and shell</vt:lpstr>
      <vt:lpstr>Brief overview of Scala</vt:lpstr>
      <vt:lpstr>Scala: Anonymous functions, aka Lambda functions</vt:lpstr>
      <vt:lpstr>Computing wordcount using Lambda functions</vt:lpstr>
      <vt:lpstr>Resilient Distributed Dataset (RDD)</vt:lpstr>
      <vt:lpstr>Resilient Distributed Dataset (RDD)</vt:lpstr>
      <vt:lpstr>Creating an RDD</vt:lpstr>
      <vt:lpstr>Spark's Scala and Python shells</vt:lpstr>
      <vt:lpstr>RDD basic operations</vt:lpstr>
      <vt:lpstr>What happens when an action is executed? (1 of 8)</vt:lpstr>
      <vt:lpstr>What happens when an action is executed? (2 of 8)</vt:lpstr>
      <vt:lpstr>What happens when an action is executed? (3 of 8)</vt:lpstr>
      <vt:lpstr>What happens when an action is executed? (4 of 8)</vt:lpstr>
      <vt:lpstr>What happens when an action is executed? (5 of 8)</vt:lpstr>
      <vt:lpstr>What happens when an action is executed? (6 of 8)</vt:lpstr>
      <vt:lpstr>What happens when an action is executed? (7 of 8)</vt:lpstr>
      <vt:lpstr>What happens when an action is executed? (8 of 8)</vt:lpstr>
      <vt:lpstr>RDD operations: Transformations</vt:lpstr>
      <vt:lpstr>RDD operations: Actions</vt:lpstr>
      <vt:lpstr>RDD persistence</vt:lpstr>
      <vt:lpstr>Best practices for which storage level to choose</vt:lpstr>
      <vt:lpstr>Shared variables and key-value pairs</vt:lpstr>
      <vt:lpstr>Programming with key-value pairs</vt:lpstr>
      <vt:lpstr>Programming with Spark</vt:lpstr>
      <vt:lpstr>SparkContext</vt:lpstr>
      <vt:lpstr>Linking with Spark: Scala</vt:lpstr>
      <vt:lpstr>Initializing Spark: Scala</vt:lpstr>
      <vt:lpstr>Linking with Spark: Python</vt:lpstr>
      <vt:lpstr>Initializing Spark: Python</vt:lpstr>
      <vt:lpstr>Linking with Spark: Java</vt:lpstr>
      <vt:lpstr>Initializing Spark: Java</vt:lpstr>
      <vt:lpstr>Passing functions to Spark</vt:lpstr>
      <vt:lpstr>Programming the business logic</vt:lpstr>
      <vt:lpstr>Running Spark examples</vt:lpstr>
      <vt:lpstr>Create Spark standalone applications: Scala</vt:lpstr>
      <vt:lpstr>Run standalone applications</vt:lpstr>
      <vt:lpstr>Spark libraries</vt:lpstr>
      <vt:lpstr>Spark SQL</vt:lpstr>
      <vt:lpstr>Spark streaming</vt:lpstr>
      <vt:lpstr>Spark Streaming: Internals</vt:lpstr>
      <vt:lpstr>MLlib</vt:lpstr>
      <vt:lpstr>GraphX</vt:lpstr>
      <vt:lpstr>Spark cluster overview</vt:lpstr>
      <vt:lpstr>Spark monitoring</vt:lpstr>
      <vt:lpstr>Checkpoint</vt:lpstr>
      <vt:lpstr>Unit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nouha</dc:creator>
  <cp:lastModifiedBy>nouha</cp:lastModifiedBy>
  <cp:revision>87</cp:revision>
  <dcterms:created xsi:type="dcterms:W3CDTF">2019-02-12T08:53:20Z</dcterms:created>
  <dcterms:modified xsi:type="dcterms:W3CDTF">2022-02-15T11:34:55Z</dcterms:modified>
</cp:coreProperties>
</file>