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38" autoAdjust="0"/>
  </p:normalViewPr>
  <p:slideViewPr>
    <p:cSldViewPr>
      <p:cViewPr>
        <p:scale>
          <a:sx n="80" d="100"/>
          <a:sy n="80" d="100"/>
        </p:scale>
        <p:origin x="-4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9D573-29D5-488A-817A-082491FC71F3}" type="datetimeFigureOut">
              <a:rPr lang="fr-FR" smtClean="0"/>
              <a:t>22/11/2020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4F672-3C2E-454E-BD2A-56EF6EB2C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581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support/knowledgecenter/SSEPGG_10.5.0/com.ibm.db2.luw.ad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inherits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authentication modes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Hortonworks Data Platform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authenticate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LDAP,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flat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files,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Kerberos.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authentication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done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addition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client </a:t>
            </a:r>
            <a:r>
              <a:rPr lang="en-US" sz="1200" spc="-30" dirty="0" smtClean="0">
                <a:latin typeface="Arial"/>
                <a:cs typeface="Arial"/>
              </a:rPr>
              <a:t>authentication, </a:t>
            </a:r>
            <a:r>
              <a:rPr lang="en-US" sz="1200" spc="-25" dirty="0" smtClean="0">
                <a:latin typeface="Arial"/>
                <a:cs typeface="Arial"/>
              </a:rPr>
              <a:t>which </a:t>
            </a:r>
            <a:r>
              <a:rPr lang="en-US" sz="1200" spc="-20" dirty="0" smtClean="0">
                <a:latin typeface="Arial"/>
                <a:cs typeface="Arial"/>
              </a:rPr>
              <a:t>can also be </a:t>
            </a:r>
            <a:r>
              <a:rPr lang="en-US" sz="1200" spc="-25" dirty="0" smtClean="0">
                <a:latin typeface="Arial"/>
                <a:cs typeface="Arial"/>
              </a:rPr>
              <a:t>through LDAP, </a:t>
            </a:r>
            <a:r>
              <a:rPr lang="en-US" sz="1200" spc="-20" dirty="0" smtClean="0">
                <a:latin typeface="Arial"/>
                <a:cs typeface="Arial"/>
              </a:rPr>
              <a:t>flat </a:t>
            </a:r>
            <a:r>
              <a:rPr lang="en-US" sz="1200" spc="-25" dirty="0" smtClean="0">
                <a:latin typeface="Arial"/>
                <a:cs typeface="Arial"/>
              </a:rPr>
              <a:t>file,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Kerberos.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Kerberos </a:t>
            </a:r>
            <a:r>
              <a:rPr lang="en-US" sz="1200" spc="-30" dirty="0" smtClean="0">
                <a:latin typeface="Arial"/>
                <a:cs typeface="Arial"/>
              </a:rPr>
              <a:t>authentication,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central repository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created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all </a:t>
            </a:r>
            <a:r>
              <a:rPr lang="en-US" sz="1200" spc="-30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user IDs. </a:t>
            </a:r>
            <a:r>
              <a:rPr lang="en-US" sz="1200" spc="-25" dirty="0" smtClean="0">
                <a:latin typeface="Arial"/>
                <a:cs typeface="Arial"/>
              </a:rPr>
              <a:t>Kerberos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network authentication protocol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works through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secret-key  </a:t>
            </a:r>
            <a:r>
              <a:rPr lang="en-US" sz="1200" spc="-30" dirty="0" smtClean="0">
                <a:latin typeface="Arial"/>
                <a:cs typeface="Arial"/>
              </a:rPr>
              <a:t>cryptography,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client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server </a:t>
            </a:r>
            <a:r>
              <a:rPr lang="en-US" sz="1200" spc="-20" dirty="0" smtClean="0">
                <a:latin typeface="Arial"/>
                <a:cs typeface="Arial"/>
              </a:rPr>
              <a:t>must </a:t>
            </a:r>
            <a:r>
              <a:rPr lang="en-US" sz="1200" spc="-25" dirty="0" smtClean="0">
                <a:latin typeface="Arial"/>
                <a:cs typeface="Arial"/>
              </a:rPr>
              <a:t>identify </a:t>
            </a:r>
            <a:r>
              <a:rPr lang="en-US" sz="1200" spc="-30" dirty="0" smtClean="0">
                <a:latin typeface="Arial"/>
                <a:cs typeface="Arial"/>
              </a:rPr>
              <a:t>themselves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one </a:t>
            </a:r>
            <a:r>
              <a:rPr lang="en-US" sz="1200" spc="-30" dirty="0" smtClean="0">
                <a:latin typeface="Arial"/>
                <a:cs typeface="Arial"/>
              </a:rPr>
              <a:t>another.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0" dirty="0" smtClean="0">
                <a:latin typeface="Arial"/>
                <a:cs typeface="Arial"/>
              </a:rPr>
              <a:t>free </a:t>
            </a:r>
            <a:r>
              <a:rPr lang="en-US" sz="1200" spc="-25" dirty="0" smtClean="0">
                <a:latin typeface="Arial"/>
                <a:cs typeface="Arial"/>
              </a:rPr>
              <a:t>version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an </a:t>
            </a:r>
            <a:r>
              <a:rPr lang="en-US" sz="1200" spc="-30" dirty="0" smtClean="0">
                <a:latin typeface="Arial"/>
                <a:cs typeface="Arial"/>
              </a:rPr>
              <a:t>implementation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protocol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available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MIT. </a:t>
            </a:r>
            <a:r>
              <a:rPr lang="en-US" sz="1200" spc="-20" dirty="0" smtClean="0">
                <a:latin typeface="Arial"/>
                <a:cs typeface="Arial"/>
              </a:rPr>
              <a:t>It's </a:t>
            </a:r>
            <a:r>
              <a:rPr lang="en-US" sz="1200" spc="-25" dirty="0" smtClean="0">
                <a:latin typeface="Arial"/>
                <a:cs typeface="Arial"/>
              </a:rPr>
              <a:t>also  available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many </a:t>
            </a:r>
            <a:r>
              <a:rPr lang="en-US" sz="1200" spc="-25" dirty="0" smtClean="0">
                <a:latin typeface="Arial"/>
                <a:cs typeface="Arial"/>
              </a:rPr>
              <a:t>commercial products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2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well.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013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Level </a:t>
            </a:r>
            <a:r>
              <a:rPr lang="en-US" sz="1200" dirty="0" smtClean="0">
                <a:latin typeface="Arial"/>
                <a:cs typeface="Arial"/>
              </a:rPr>
              <a:t>3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controlled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table </a:t>
            </a:r>
            <a:r>
              <a:rPr lang="en-US" sz="1200" spc="-30" dirty="0" smtClean="0">
                <a:latin typeface="Arial"/>
                <a:cs typeface="Arial"/>
              </a:rPr>
              <a:t>level, </a:t>
            </a:r>
            <a:r>
              <a:rPr lang="en-US" sz="1200" spc="-25" dirty="0" smtClean="0">
                <a:latin typeface="Arial"/>
                <a:cs typeface="Arial"/>
              </a:rPr>
              <a:t>within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rows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columns. </a:t>
            </a:r>
            <a:r>
              <a:rPr lang="en-US" sz="1200" spc="-20" dirty="0" smtClean="0">
                <a:latin typeface="Arial"/>
                <a:cs typeface="Arial"/>
              </a:rPr>
              <a:t>Row </a:t>
            </a:r>
            <a:r>
              <a:rPr lang="en-US" sz="1200" spc="-25" dirty="0" smtClean="0">
                <a:latin typeface="Arial"/>
                <a:cs typeface="Arial"/>
              </a:rPr>
              <a:t>based access  control limits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rows returned, based </a:t>
            </a:r>
            <a:r>
              <a:rPr lang="en-US" sz="1200" spc="-20" dirty="0" smtClean="0">
                <a:latin typeface="Arial"/>
                <a:cs typeface="Arial"/>
              </a:rPr>
              <a:t>on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certain criteria.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particular user does not  </a:t>
            </a:r>
            <a:r>
              <a:rPr lang="en-US" sz="1200" spc="-15" dirty="0" smtClean="0">
                <a:latin typeface="Arial"/>
                <a:cs typeface="Arial"/>
              </a:rPr>
              <a:t>fit </a:t>
            </a:r>
            <a:r>
              <a:rPr lang="en-US" sz="1200" spc="-25" dirty="0" smtClean="0">
                <a:latin typeface="Arial"/>
                <a:cs typeface="Arial"/>
              </a:rPr>
              <a:t>within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criteria,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25" dirty="0" smtClean="0">
                <a:latin typeface="Arial"/>
                <a:cs typeface="Arial"/>
              </a:rPr>
              <a:t>will not </a:t>
            </a:r>
            <a:r>
              <a:rPr lang="en-US" sz="1200" spc="-20" dirty="0" smtClean="0">
                <a:latin typeface="Arial"/>
                <a:cs typeface="Arial"/>
              </a:rPr>
              <a:t>know </a:t>
            </a:r>
            <a:r>
              <a:rPr lang="en-US" sz="1200" spc="-25" dirty="0" smtClean="0">
                <a:latin typeface="Arial"/>
                <a:cs typeface="Arial"/>
              </a:rPr>
              <a:t>about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other rows. Column based access  control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applies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mask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columns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where,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column's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actual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value.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not,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pre-set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masked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58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000"/>
              </a:lnSpc>
              <a:spcBef>
                <a:spcPts val="590"/>
              </a:spcBef>
            </a:pPr>
            <a:r>
              <a:rPr lang="en-US" sz="1200" spc="-25" dirty="0" smtClean="0">
                <a:latin typeface="Arial"/>
                <a:cs typeface="Arial"/>
              </a:rPr>
              <a:t>Before you get </a:t>
            </a:r>
            <a:r>
              <a:rPr lang="en-US" sz="1200" spc="-20" dirty="0" smtClean="0">
                <a:latin typeface="Arial"/>
                <a:cs typeface="Arial"/>
              </a:rPr>
              <a:t>into the </a:t>
            </a:r>
            <a:r>
              <a:rPr lang="en-US" sz="1200" spc="-25" dirty="0" smtClean="0">
                <a:latin typeface="Arial"/>
                <a:cs typeface="Arial"/>
              </a:rPr>
              <a:t>details </a:t>
            </a:r>
            <a:r>
              <a:rPr lang="en-US" sz="1200" spc="-20" dirty="0" smtClean="0">
                <a:latin typeface="Arial"/>
                <a:cs typeface="Arial"/>
              </a:rPr>
              <a:t>of how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implement </a:t>
            </a:r>
            <a:r>
              <a:rPr lang="en-US" sz="1200" spc="-15" dirty="0" smtClean="0">
                <a:latin typeface="Arial"/>
                <a:cs typeface="Arial"/>
              </a:rPr>
              <a:t>row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column access </a:t>
            </a:r>
            <a:r>
              <a:rPr lang="en-US" sz="1200" spc="-30" dirty="0" smtClean="0">
                <a:latin typeface="Arial"/>
                <a:cs typeface="Arial"/>
              </a:rPr>
              <a:t>control,  </a:t>
            </a:r>
            <a:r>
              <a:rPr lang="en-US" sz="1200" spc="-20" dirty="0" smtClean="0">
                <a:latin typeface="Arial"/>
                <a:cs typeface="Arial"/>
              </a:rPr>
              <a:t>take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look </a:t>
            </a:r>
            <a:r>
              <a:rPr lang="en-US" sz="1200" spc="-20" dirty="0" smtClean="0">
                <a:latin typeface="Arial"/>
                <a:cs typeface="Arial"/>
              </a:rPr>
              <a:t>at some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reasons </a:t>
            </a:r>
            <a:r>
              <a:rPr lang="en-US" sz="1200" spc="-25" dirty="0" smtClean="0">
                <a:latin typeface="Arial"/>
                <a:cs typeface="Arial"/>
              </a:rPr>
              <a:t>why you would want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do use RCAC. </a:t>
            </a:r>
            <a:r>
              <a:rPr lang="en-US" sz="1200" spc="-25" dirty="0" smtClean="0">
                <a:latin typeface="Arial"/>
                <a:cs typeface="Arial"/>
              </a:rPr>
              <a:t>First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all,  managing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privileges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tedious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error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prone.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Imagine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grant  </a:t>
            </a:r>
            <a:r>
              <a:rPr lang="en-US" sz="1200" spc="-15" dirty="0" smtClean="0">
                <a:latin typeface="Arial"/>
                <a:cs typeface="Arial"/>
              </a:rPr>
              <a:t>six </a:t>
            </a:r>
            <a:r>
              <a:rPr lang="en-US" sz="1200" spc="-25" dirty="0" smtClean="0">
                <a:latin typeface="Arial"/>
                <a:cs typeface="Arial"/>
              </a:rPr>
              <a:t>different privileges across </a:t>
            </a:r>
            <a:r>
              <a:rPr lang="en-US" sz="1200" spc="-20" dirty="0" smtClean="0">
                <a:latin typeface="Arial"/>
                <a:cs typeface="Arial"/>
              </a:rPr>
              <a:t>five </a:t>
            </a:r>
            <a:r>
              <a:rPr lang="en-US" sz="1200" spc="-25" dirty="0" smtClean="0">
                <a:latin typeface="Arial"/>
                <a:cs typeface="Arial"/>
              </a:rPr>
              <a:t>tables </a:t>
            </a:r>
            <a:r>
              <a:rPr lang="en-US" sz="1200" spc="-20" dirty="0" smtClean="0">
                <a:latin typeface="Arial"/>
                <a:cs typeface="Arial"/>
              </a:rPr>
              <a:t>for two </a:t>
            </a:r>
            <a:r>
              <a:rPr lang="en-US" sz="1200" spc="-25" dirty="0" smtClean="0">
                <a:latin typeface="Arial"/>
                <a:cs typeface="Arial"/>
              </a:rPr>
              <a:t>users. That's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total </a:t>
            </a:r>
            <a:r>
              <a:rPr lang="en-US" sz="1200" spc="-15" dirty="0" smtClean="0">
                <a:latin typeface="Arial"/>
                <a:cs typeface="Arial"/>
              </a:rPr>
              <a:t>of 12 </a:t>
            </a:r>
            <a:r>
              <a:rPr lang="en-US" sz="1200" spc="-20" dirty="0" smtClean="0">
                <a:latin typeface="Arial"/>
                <a:cs typeface="Arial"/>
              </a:rPr>
              <a:t>GRANT  </a:t>
            </a:r>
            <a:r>
              <a:rPr lang="en-US" sz="1200" spc="-25" dirty="0" smtClean="0">
                <a:latin typeface="Arial"/>
                <a:cs typeface="Arial"/>
              </a:rPr>
              <a:t>statements that you </a:t>
            </a:r>
            <a:r>
              <a:rPr lang="en-US" sz="1200" spc="-20" dirty="0" smtClean="0">
                <a:latin typeface="Arial"/>
                <a:cs typeface="Arial"/>
              </a:rPr>
              <a:t>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manage </a:t>
            </a:r>
            <a:r>
              <a:rPr lang="en-US" sz="1200" spc="-20" dirty="0" smtClean="0">
                <a:latin typeface="Arial"/>
                <a:cs typeface="Arial"/>
              </a:rPr>
              <a:t>for just two </a:t>
            </a:r>
            <a:r>
              <a:rPr lang="en-US" sz="1200" spc="-25" dirty="0" smtClean="0">
                <a:latin typeface="Arial"/>
                <a:cs typeface="Arial"/>
              </a:rPr>
              <a:t>users across </a:t>
            </a:r>
            <a:r>
              <a:rPr lang="en-US" sz="1200" spc="-20" dirty="0" smtClean="0">
                <a:latin typeface="Arial"/>
                <a:cs typeface="Arial"/>
              </a:rPr>
              <a:t>five </a:t>
            </a:r>
            <a:r>
              <a:rPr lang="en-US" sz="1200" spc="-25" dirty="0" smtClean="0">
                <a:latin typeface="Arial"/>
                <a:cs typeface="Arial"/>
              </a:rPr>
              <a:t>tables. Now,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problem magnifies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had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manage </a:t>
            </a:r>
            <a:r>
              <a:rPr lang="en-US" sz="1200" spc="-15" dirty="0" smtClean="0">
                <a:latin typeface="Arial"/>
                <a:cs typeface="Arial"/>
              </a:rPr>
              <a:t>it for </a:t>
            </a:r>
            <a:r>
              <a:rPr lang="en-US" sz="1200" spc="-25" dirty="0" smtClean="0">
                <a:latin typeface="Arial"/>
                <a:cs typeface="Arial"/>
              </a:rPr>
              <a:t>hundreds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users across dozens </a:t>
            </a:r>
            <a:r>
              <a:rPr lang="en-US" sz="1200" spc="-20" dirty="0" smtClean="0">
                <a:latin typeface="Arial"/>
                <a:cs typeface="Arial"/>
              </a:rPr>
              <a:t>of  </a:t>
            </a:r>
            <a:r>
              <a:rPr lang="en-US" sz="1200" spc="-25" dirty="0" smtClean="0">
                <a:latin typeface="Arial"/>
                <a:cs typeface="Arial"/>
              </a:rPr>
              <a:t>tables. New users would have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decide what </a:t>
            </a:r>
            <a:r>
              <a:rPr lang="en-US" sz="1200" spc="-20" dirty="0" smtClean="0">
                <a:latin typeface="Arial"/>
                <a:cs typeface="Arial"/>
              </a:rPr>
              <a:t>kind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access </a:t>
            </a:r>
            <a:r>
              <a:rPr lang="en-US" sz="1200" spc="-20" dirty="0" smtClean="0">
                <a:latin typeface="Arial"/>
                <a:cs typeface="Arial"/>
              </a:rPr>
              <a:t>they </a:t>
            </a:r>
            <a:r>
              <a:rPr lang="en-US" sz="1200" spc="-25" dirty="0" smtClean="0">
                <a:latin typeface="Arial"/>
                <a:cs typeface="Arial"/>
              </a:rPr>
              <a:t>need. Departing  users 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clean </a:t>
            </a:r>
            <a:r>
              <a:rPr lang="en-US" sz="1200" spc="-15" dirty="0" smtClean="0">
                <a:latin typeface="Arial"/>
                <a:cs typeface="Arial"/>
              </a:rPr>
              <a:t>up </a:t>
            </a:r>
            <a:r>
              <a:rPr lang="en-US" sz="1200" spc="-25" dirty="0" smtClean="0">
                <a:latin typeface="Arial"/>
                <a:cs typeface="Arial"/>
              </a:rPr>
              <a:t>their access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rights.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44145">
              <a:lnSpc>
                <a:spcPct val="96100"/>
              </a:lnSpc>
              <a:spcBef>
                <a:spcPts val="605"/>
              </a:spcBef>
            </a:pP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problem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should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matters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them,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rather,  </a:t>
            </a:r>
            <a:r>
              <a:rPr lang="en-US" sz="1200" spc="-20" dirty="0" smtClean="0">
                <a:latin typeface="Arial"/>
                <a:cs typeface="Arial"/>
              </a:rPr>
              <a:t>not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5" dirty="0" smtClean="0">
                <a:latin typeface="Arial"/>
                <a:cs typeface="Arial"/>
              </a:rPr>
              <a:t>able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see the data </a:t>
            </a:r>
            <a:r>
              <a:rPr lang="en-US" sz="1200" spc="-25" dirty="0" smtClean="0">
                <a:latin typeface="Arial"/>
                <a:cs typeface="Arial"/>
              </a:rPr>
              <a:t>they should not </a:t>
            </a:r>
            <a:r>
              <a:rPr lang="en-US" sz="1200" spc="-20" dirty="0" smtClean="0">
                <a:latin typeface="Arial"/>
                <a:cs typeface="Arial"/>
              </a:rPr>
              <a:t>see. </a:t>
            </a:r>
            <a:r>
              <a:rPr lang="en-US" sz="1200" spc="-15" dirty="0" smtClean="0">
                <a:latin typeface="Arial"/>
                <a:cs typeface="Arial"/>
              </a:rPr>
              <a:t>Say </a:t>
            </a:r>
            <a:r>
              <a:rPr lang="en-US" sz="1200" spc="-20" dirty="0" smtClean="0">
                <a:latin typeface="Arial"/>
                <a:cs typeface="Arial"/>
              </a:rPr>
              <a:t>there </a:t>
            </a:r>
            <a:r>
              <a:rPr lang="en-US" sz="1200" spc="-25" dirty="0" smtClean="0">
                <a:latin typeface="Arial"/>
                <a:cs typeface="Arial"/>
              </a:rPr>
              <a:t>are </a:t>
            </a:r>
            <a:r>
              <a:rPr lang="en-US" sz="1200" spc="-20" dirty="0" smtClean="0">
                <a:latin typeface="Arial"/>
                <a:cs typeface="Arial"/>
              </a:rPr>
              <a:t>three </a:t>
            </a:r>
            <a:r>
              <a:rPr lang="en-US" sz="1200" spc="-25" dirty="0" smtClean="0">
                <a:latin typeface="Arial"/>
                <a:cs typeface="Arial"/>
              </a:rPr>
              <a:t>departments </a:t>
            </a:r>
            <a:r>
              <a:rPr lang="en-US" sz="1200" spc="-30" dirty="0" smtClean="0">
                <a:latin typeface="Arial"/>
                <a:cs typeface="Arial"/>
              </a:rPr>
              <a:t>or  </a:t>
            </a:r>
            <a:r>
              <a:rPr lang="en-US" sz="1200" spc="-25" dirty="0" smtClean="0">
                <a:latin typeface="Arial"/>
                <a:cs typeface="Arial"/>
              </a:rPr>
              <a:t>branches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belong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particular </a:t>
            </a:r>
            <a:r>
              <a:rPr lang="en-US" sz="1200" spc="-25" dirty="0" smtClean="0">
                <a:latin typeface="Arial"/>
                <a:cs typeface="Arial"/>
              </a:rPr>
              <a:t>branch, you </a:t>
            </a:r>
            <a:r>
              <a:rPr lang="en-US" sz="1200" spc="-20" dirty="0" smtClean="0">
                <a:latin typeface="Arial"/>
                <a:cs typeface="Arial"/>
              </a:rPr>
              <a:t>should only see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 </a:t>
            </a:r>
            <a:r>
              <a:rPr lang="en-US" sz="1200" spc="-25" dirty="0" smtClean="0">
                <a:latin typeface="Arial"/>
                <a:cs typeface="Arial"/>
              </a:rPr>
              <a:t>pertaining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branch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two.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36854">
              <a:lnSpc>
                <a:spcPts val="1610"/>
              </a:lnSpc>
              <a:spcBef>
                <a:spcPts val="640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third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problem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sensitive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columns.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good,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common,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salary information. </a:t>
            </a:r>
            <a:r>
              <a:rPr lang="en-US" sz="1200" spc="-20" dirty="0" smtClean="0">
                <a:latin typeface="Arial"/>
                <a:cs typeface="Arial"/>
              </a:rPr>
              <a:t>Most </a:t>
            </a:r>
            <a:r>
              <a:rPr lang="en-US" sz="1200" spc="-25" dirty="0" smtClean="0">
                <a:latin typeface="Arial"/>
                <a:cs typeface="Arial"/>
              </a:rPr>
              <a:t>users should not have access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salary information,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30" dirty="0" smtClean="0">
                <a:latin typeface="Arial"/>
                <a:cs typeface="Arial"/>
              </a:rPr>
              <a:t>this  </a:t>
            </a:r>
            <a:r>
              <a:rPr lang="en-US" sz="1200" spc="-20" dirty="0" smtClean="0">
                <a:latin typeface="Arial"/>
                <a:cs typeface="Arial"/>
              </a:rPr>
              <a:t>must be </a:t>
            </a:r>
            <a:r>
              <a:rPr lang="en-US" sz="1200" spc="-25" dirty="0" smtClean="0">
                <a:latin typeface="Arial"/>
                <a:cs typeface="Arial"/>
              </a:rPr>
              <a:t>hidden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spc="-25" dirty="0" smtClean="0">
                <a:latin typeface="Arial"/>
                <a:cs typeface="Arial"/>
              </a:rPr>
              <a:t>other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150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Here is some </a:t>
            </a:r>
            <a:r>
              <a:rPr lang="en-US" sz="1200" spc="-25" dirty="0" smtClean="0">
                <a:latin typeface="Arial"/>
                <a:cs typeface="Arial"/>
              </a:rPr>
              <a:t>sample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show </a:t>
            </a:r>
            <a:r>
              <a:rPr lang="en-US" sz="1200" spc="-15" dirty="0" smtClean="0">
                <a:latin typeface="Arial"/>
                <a:cs typeface="Arial"/>
              </a:rPr>
              <a:t>row </a:t>
            </a:r>
            <a:r>
              <a:rPr lang="en-US" sz="1200" spc="-25" dirty="0" smtClean="0">
                <a:latin typeface="Arial"/>
                <a:cs typeface="Arial"/>
              </a:rPr>
              <a:t>based access control. </a:t>
            </a:r>
            <a:r>
              <a:rPr lang="en-US" sz="1200" spc="-20" dirty="0" smtClean="0">
                <a:latin typeface="Arial"/>
                <a:cs typeface="Arial"/>
              </a:rPr>
              <a:t>SELECT </a:t>
            </a:r>
            <a:r>
              <a:rPr lang="en-US" sz="1200" dirty="0" smtClean="0">
                <a:latin typeface="Arial"/>
                <a:cs typeface="Arial"/>
              </a:rPr>
              <a:t>* </a:t>
            </a:r>
            <a:r>
              <a:rPr lang="en-US" sz="1200" spc="-20" dirty="0" smtClean="0">
                <a:latin typeface="Arial"/>
                <a:cs typeface="Arial"/>
              </a:rPr>
              <a:t>from the  </a:t>
            </a:r>
            <a:r>
              <a:rPr lang="en-US" sz="1200" b="1" spc="-25" dirty="0" smtClean="0">
                <a:latin typeface="Arial"/>
                <a:cs typeface="Arial"/>
              </a:rPr>
              <a:t>BRANCH_TBL </a:t>
            </a:r>
            <a:r>
              <a:rPr lang="en-US" sz="1200" spc="-20" dirty="0" smtClean="0">
                <a:latin typeface="Arial"/>
                <a:cs typeface="Arial"/>
              </a:rPr>
              <a:t>table. </a:t>
            </a:r>
            <a:r>
              <a:rPr lang="en-US" sz="1200" spc="-25" dirty="0" smtClean="0">
                <a:latin typeface="Arial"/>
                <a:cs typeface="Arial"/>
              </a:rPr>
              <a:t>Eight rows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returned. Four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those </a:t>
            </a:r>
            <a:r>
              <a:rPr lang="en-US" sz="1200" spc="-25" dirty="0" smtClean="0">
                <a:latin typeface="Arial"/>
                <a:cs typeface="Arial"/>
              </a:rPr>
              <a:t>rows belong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b="1" spc="-20" dirty="0" err="1" smtClean="0">
                <a:latin typeface="Arial"/>
                <a:cs typeface="Arial"/>
              </a:rPr>
              <a:t>Branch_A</a:t>
            </a:r>
            <a:r>
              <a:rPr lang="en-US" sz="1200" b="1" spc="-8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other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four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belongs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Branch_B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limit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rows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either </a:t>
            </a:r>
            <a:r>
              <a:rPr lang="en-US" sz="1200" b="1" spc="-25" dirty="0" err="1" smtClean="0">
                <a:latin typeface="Arial"/>
                <a:cs typeface="Arial"/>
              </a:rPr>
              <a:t>Branch_A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Branch_B</a:t>
            </a:r>
            <a:r>
              <a:rPr lang="en-US" sz="1200" spc="-25" dirty="0" smtClean="0">
                <a:latin typeface="Arial"/>
                <a:cs typeface="Arial"/>
              </a:rPr>
              <a:t>?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237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1645"/>
              </a:lnSpc>
            </a:pPr>
            <a:r>
              <a:rPr lang="en-US" sz="1200" spc="-15" dirty="0" smtClean="0">
                <a:latin typeface="Arial"/>
                <a:cs typeface="Arial"/>
              </a:rPr>
              <a:t>Say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newton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newton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only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results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from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645"/>
              </a:lnSpc>
            </a:pPr>
            <a:r>
              <a:rPr lang="en-US" sz="1200" b="1" spc="-25" dirty="0" err="1" smtClean="0">
                <a:latin typeface="Arial"/>
                <a:cs typeface="Arial"/>
              </a:rPr>
              <a:t>Branch_A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45"/>
              </a:spcBef>
            </a:pP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BRANCH_A_ROLE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Then,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GRANT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newton</a:t>
            </a:r>
            <a:r>
              <a:rPr lang="en-US" sz="1200" spc="-25" dirty="0" smtClean="0">
                <a:latin typeface="Arial"/>
                <a:cs typeface="Arial"/>
              </a:rPr>
              <a:t>.  Finally,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instead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granting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SELECT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privilege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grant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620">
              <a:lnSpc>
                <a:spcPct val="95900"/>
              </a:lnSpc>
              <a:spcBef>
                <a:spcPts val="570"/>
              </a:spcBef>
            </a:pPr>
            <a:r>
              <a:rPr lang="en-US" sz="1200" spc="-20" dirty="0" smtClean="0">
                <a:latin typeface="Arial"/>
                <a:cs typeface="Arial"/>
              </a:rPr>
              <a:t>Now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imagine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privileges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only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 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them,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just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assign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new  </a:t>
            </a:r>
            <a:r>
              <a:rPr lang="en-US" sz="1200" spc="-20" dirty="0" smtClean="0">
                <a:latin typeface="Arial"/>
                <a:cs typeface="Arial"/>
              </a:rPr>
              <a:t>users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role. This greatly simplifies </a:t>
            </a:r>
            <a:r>
              <a:rPr lang="en-US" sz="1200" spc="-20" dirty="0" smtClean="0">
                <a:latin typeface="Arial"/>
                <a:cs typeface="Arial"/>
              </a:rPr>
              <a:t>the case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20" dirty="0" smtClean="0">
                <a:latin typeface="Arial"/>
                <a:cs typeface="Arial"/>
              </a:rPr>
              <a:t>if you had </a:t>
            </a:r>
            <a:r>
              <a:rPr lang="en-US" sz="1200" spc="-30" dirty="0" smtClean="0">
                <a:latin typeface="Arial"/>
                <a:cs typeface="Arial"/>
              </a:rPr>
              <a:t>hundreds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users,  you </a:t>
            </a:r>
            <a:r>
              <a:rPr lang="en-US" sz="1200" spc="-20" dirty="0" smtClean="0">
                <a:latin typeface="Arial"/>
                <a:cs typeface="Arial"/>
              </a:rPr>
              <a:t>only 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assign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role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them </a:t>
            </a:r>
            <a:r>
              <a:rPr lang="en-US" sz="1200" spc="-20" dirty="0" smtClean="0">
                <a:latin typeface="Arial"/>
                <a:cs typeface="Arial"/>
              </a:rPr>
              <a:t>(as </a:t>
            </a:r>
            <a:r>
              <a:rPr lang="en-US" sz="1200" spc="-25" dirty="0" smtClean="0">
                <a:latin typeface="Arial"/>
                <a:cs typeface="Arial"/>
              </a:rPr>
              <a:t>opposed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each </a:t>
            </a:r>
            <a:r>
              <a:rPr lang="en-US" sz="1200" spc="-30" dirty="0" smtClean="0">
                <a:latin typeface="Arial"/>
                <a:cs typeface="Arial"/>
              </a:rPr>
              <a:t>individual </a:t>
            </a:r>
            <a:r>
              <a:rPr lang="en-US" sz="1200" spc="-25" dirty="0" smtClean="0">
                <a:latin typeface="Arial"/>
                <a:cs typeface="Arial"/>
              </a:rPr>
              <a:t>privilege).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reverse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true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revoked,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just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30" dirty="0" smtClean="0">
                <a:latin typeface="Arial"/>
                <a:cs typeface="Arial"/>
              </a:rPr>
              <a:t>removed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29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role </a:t>
            </a:r>
            <a:r>
              <a:rPr lang="en-US" sz="1200" spc="-20" dirty="0" smtClean="0">
                <a:latin typeface="Arial"/>
                <a:cs typeface="Arial"/>
              </a:rPr>
              <a:t>(as </a:t>
            </a:r>
            <a:r>
              <a:rPr lang="en-US" sz="1200" spc="-25" dirty="0" smtClean="0">
                <a:latin typeface="Arial"/>
                <a:cs typeface="Arial"/>
              </a:rPr>
              <a:t>opposed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revoking each </a:t>
            </a:r>
            <a:r>
              <a:rPr lang="en-US" sz="1200" spc="-30" dirty="0" smtClean="0">
                <a:latin typeface="Arial"/>
                <a:cs typeface="Arial"/>
              </a:rPr>
              <a:t>privilege).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082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permission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BRANCH_A_ACCESS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BRANCH_TBL</a:t>
            </a:r>
            <a:r>
              <a:rPr lang="en-US" sz="1200" b="1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user is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b="1" spc="-30" dirty="0" smtClean="0">
                <a:latin typeface="Arial"/>
                <a:cs typeface="Arial"/>
              </a:rPr>
              <a:t>BRANCH_A_ROLE</a:t>
            </a:r>
            <a:r>
              <a:rPr lang="en-US" sz="1200" spc="-30" dirty="0" smtClean="0">
                <a:latin typeface="Arial"/>
                <a:cs typeface="Arial"/>
              </a:rPr>
              <a:t>, </a:t>
            </a:r>
            <a:r>
              <a:rPr lang="en-US" sz="1200" spc="-20" dirty="0" smtClean="0">
                <a:latin typeface="Arial"/>
                <a:cs typeface="Arial"/>
              </a:rPr>
              <a:t>then </a:t>
            </a:r>
            <a:r>
              <a:rPr lang="en-US" sz="1200" spc="-25" dirty="0" smtClean="0">
                <a:latin typeface="Arial"/>
                <a:cs typeface="Arial"/>
              </a:rPr>
              <a:t>return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only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rows </a:t>
            </a:r>
            <a:r>
              <a:rPr lang="en-US" sz="1200" spc="-25" dirty="0" smtClean="0">
                <a:latin typeface="Arial"/>
                <a:cs typeface="Arial"/>
              </a:rPr>
              <a:t>pertaining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b="1" spc="-25" dirty="0" err="1" smtClean="0">
                <a:latin typeface="Arial"/>
                <a:cs typeface="Arial"/>
              </a:rPr>
              <a:t>Branch_A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183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ct val="96100"/>
              </a:lnSpc>
              <a:spcBef>
                <a:spcPts val="5"/>
              </a:spcBef>
            </a:pPr>
            <a:r>
              <a:rPr lang="en-US" sz="1200" spc="-25" dirty="0" smtClean="0">
                <a:latin typeface="Arial"/>
                <a:cs typeface="Arial"/>
              </a:rPr>
              <a:t>Perform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SELECT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BRANCH_A</a:t>
            </a:r>
            <a:r>
              <a:rPr lang="en-US" sz="1200" b="1" spc="-8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_ROLE</a:t>
            </a:r>
            <a:r>
              <a:rPr lang="en-US" sz="1200" spc="-20" dirty="0" smtClean="0">
                <a:latin typeface="Arial"/>
                <a:cs typeface="Arial"/>
              </a:rPr>
              <a:t>,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b="1" spc="-20" dirty="0" smtClean="0">
                <a:latin typeface="Arial"/>
                <a:cs typeface="Arial"/>
              </a:rPr>
              <a:t>newton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Note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Branch_A</a:t>
            </a:r>
            <a:r>
              <a:rPr lang="en-US" sz="1200" b="1" spc="-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rows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returned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because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row </a:t>
            </a:r>
            <a:r>
              <a:rPr lang="en-US" sz="1200" spc="-20" dirty="0" smtClean="0">
                <a:latin typeface="Arial"/>
                <a:cs typeface="Arial"/>
              </a:rPr>
              <a:t>access </a:t>
            </a:r>
            <a:r>
              <a:rPr lang="en-US" sz="1200" spc="-25" dirty="0" smtClean="0">
                <a:latin typeface="Arial"/>
                <a:cs typeface="Arial"/>
              </a:rPr>
              <a:t>control. Now, </a:t>
            </a:r>
            <a:r>
              <a:rPr lang="en-US" sz="1200" spc="-15" dirty="0" smtClean="0">
                <a:latin typeface="Arial"/>
                <a:cs typeface="Arial"/>
              </a:rPr>
              <a:t>if </a:t>
            </a:r>
            <a:r>
              <a:rPr lang="en-US" sz="1200" spc="-20" dirty="0" smtClean="0">
                <a:latin typeface="Arial"/>
                <a:cs typeface="Arial"/>
              </a:rPr>
              <a:t>the user </a:t>
            </a:r>
            <a:r>
              <a:rPr lang="en-US" sz="1200" b="1" spc="-20" dirty="0" smtClean="0">
                <a:latin typeface="Arial"/>
                <a:cs typeface="Arial"/>
              </a:rPr>
              <a:t>newton </a:t>
            </a:r>
            <a:r>
              <a:rPr lang="en-US" sz="1200" spc="-25" dirty="0" smtClean="0">
                <a:latin typeface="Arial"/>
                <a:cs typeface="Arial"/>
              </a:rPr>
              <a:t>needs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access revoked,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0" dirty="0" smtClean="0">
                <a:latin typeface="Arial"/>
                <a:cs typeface="Arial"/>
              </a:rPr>
              <a:t>simple </a:t>
            </a:r>
            <a:r>
              <a:rPr lang="en-US" sz="1200" spc="-25" dirty="0" smtClean="0">
                <a:latin typeface="Arial"/>
                <a:cs typeface="Arial"/>
              </a:rPr>
              <a:t>revoke </a:t>
            </a:r>
            <a:r>
              <a:rPr lang="en-US" sz="1200" spc="-20" dirty="0" smtClean="0">
                <a:latin typeface="Arial"/>
                <a:cs typeface="Arial"/>
              </a:rPr>
              <a:t>from the </a:t>
            </a:r>
            <a:r>
              <a:rPr lang="en-US" sz="1200" spc="-25" dirty="0" smtClean="0">
                <a:latin typeface="Arial"/>
                <a:cs typeface="Arial"/>
              </a:rPr>
              <a:t>BRANCH_A_ROLE will </a:t>
            </a:r>
            <a:r>
              <a:rPr lang="en-US" sz="1200" spc="-30" dirty="0" smtClean="0">
                <a:latin typeface="Arial"/>
                <a:cs typeface="Arial"/>
              </a:rPr>
              <a:t>remove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user's privilege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30" dirty="0" smtClean="0">
                <a:latin typeface="Arial"/>
                <a:cs typeface="Arial"/>
              </a:rPr>
              <a:t>select 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Branch_A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20979">
              <a:lnSpc>
                <a:spcPts val="1610"/>
              </a:lnSpc>
              <a:spcBef>
                <a:spcPts val="640"/>
              </a:spcBef>
            </a:pP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solves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first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two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problems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we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identified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tedious 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error prone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users </a:t>
            </a:r>
            <a:r>
              <a:rPr lang="en-US" sz="1200" spc="-20" dirty="0" smtClean="0">
                <a:latin typeface="Arial"/>
                <a:cs typeface="Arial"/>
              </a:rPr>
              <a:t>should </a:t>
            </a:r>
            <a:r>
              <a:rPr lang="en-US" sz="1200" spc="-25" dirty="0" smtClean="0">
                <a:latin typeface="Arial"/>
                <a:cs typeface="Arial"/>
              </a:rPr>
              <a:t>only </a:t>
            </a:r>
            <a:r>
              <a:rPr lang="en-US" sz="1200" spc="-20" dirty="0" smtClean="0">
                <a:latin typeface="Arial"/>
                <a:cs typeface="Arial"/>
              </a:rPr>
              <a:t>see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that </a:t>
            </a:r>
            <a:r>
              <a:rPr lang="en-US" sz="1200" spc="-25" dirty="0" smtClean="0">
                <a:latin typeface="Arial"/>
                <a:cs typeface="Arial"/>
              </a:rPr>
              <a:t>applies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them.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final  </a:t>
            </a:r>
            <a:r>
              <a:rPr lang="en-US" sz="1200" spc="-25" dirty="0" smtClean="0">
                <a:latin typeface="Arial"/>
                <a:cs typeface="Arial"/>
              </a:rPr>
              <a:t>problem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column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sensitive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addressed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column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3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Here 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table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salary information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demonstrate column based access control.  </a:t>
            </a:r>
            <a:r>
              <a:rPr lang="en-US" sz="1200" spc="-20" dirty="0" smtClean="0">
                <a:latin typeface="Arial"/>
                <a:cs typeface="Arial"/>
              </a:rPr>
              <a:t>There are </a:t>
            </a:r>
            <a:r>
              <a:rPr lang="en-US" sz="1200" spc="-25" dirty="0" smtClean="0">
                <a:latin typeface="Arial"/>
                <a:cs typeface="Arial"/>
              </a:rPr>
              <a:t>three columns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table: </a:t>
            </a:r>
            <a:r>
              <a:rPr lang="en-US" sz="1200" spc="-30" dirty="0" smtClean="0">
                <a:latin typeface="Arial"/>
                <a:cs typeface="Arial"/>
              </a:rPr>
              <a:t>employee </a:t>
            </a:r>
            <a:r>
              <a:rPr lang="en-US" sz="1200" spc="-25" dirty="0" smtClean="0">
                <a:latin typeface="Arial"/>
                <a:cs typeface="Arial"/>
              </a:rPr>
              <a:t>number, first name,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salary. 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going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(mask)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salary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column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employees,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keep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visible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30" dirty="0" smtClean="0">
                <a:latin typeface="Arial"/>
                <a:cs typeface="Arial"/>
              </a:rPr>
              <a:t>managers.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First, create two </a:t>
            </a:r>
            <a:r>
              <a:rPr lang="en-US" sz="1200" spc="-25" dirty="0" smtClean="0">
                <a:latin typeface="Arial"/>
                <a:cs typeface="Arial"/>
              </a:rPr>
              <a:t>roles: </a:t>
            </a:r>
            <a:r>
              <a:rPr lang="en-US" sz="1200" b="1" spc="-25" dirty="0" smtClean="0">
                <a:latin typeface="Arial"/>
                <a:cs typeface="Arial"/>
              </a:rPr>
              <a:t>MANAGER </a:t>
            </a:r>
            <a:r>
              <a:rPr lang="en-US" sz="1200" spc="-15" dirty="0" smtClean="0">
                <a:latin typeface="Arial"/>
                <a:cs typeface="Arial"/>
              </a:rPr>
              <a:t>and </a:t>
            </a:r>
            <a:r>
              <a:rPr lang="en-US" sz="1200" b="1" spc="-25" dirty="0" smtClean="0">
                <a:latin typeface="Arial"/>
                <a:cs typeface="Arial"/>
              </a:rPr>
              <a:t>EMPLOYEE</a:t>
            </a:r>
            <a:r>
              <a:rPr lang="en-US" sz="1200" spc="-25" dirty="0" smtClean="0">
                <a:latin typeface="Arial"/>
                <a:cs typeface="Arial"/>
              </a:rPr>
              <a:t>. Then, </a:t>
            </a:r>
            <a:r>
              <a:rPr lang="en-US" sz="1200" spc="-20" dirty="0" smtClean="0">
                <a:latin typeface="Arial"/>
                <a:cs typeface="Arial"/>
              </a:rPr>
              <a:t>GRANT the </a:t>
            </a:r>
            <a:r>
              <a:rPr lang="en-US" sz="1200" spc="-25" dirty="0" smtClean="0">
                <a:latin typeface="Arial"/>
                <a:cs typeface="Arial"/>
              </a:rPr>
              <a:t>SELECT  privilege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two </a:t>
            </a:r>
            <a:r>
              <a:rPr lang="en-US" sz="1200" spc="-25" dirty="0" smtClean="0">
                <a:latin typeface="Arial"/>
                <a:cs typeface="Arial"/>
              </a:rPr>
              <a:t>different roles: </a:t>
            </a:r>
            <a:r>
              <a:rPr lang="en-US" sz="1200" b="1" spc="-25" dirty="0" smtClean="0">
                <a:latin typeface="Arial"/>
                <a:cs typeface="Arial"/>
              </a:rPr>
              <a:t>MANAGER </a:t>
            </a:r>
            <a:r>
              <a:rPr lang="en-US" sz="1200" spc="-15" dirty="0" smtClean="0">
                <a:latin typeface="Arial"/>
                <a:cs typeface="Arial"/>
              </a:rPr>
              <a:t>and </a:t>
            </a:r>
            <a:r>
              <a:rPr lang="en-US" sz="1200" b="1" spc="-25" dirty="0" smtClean="0">
                <a:latin typeface="Arial"/>
                <a:cs typeface="Arial"/>
              </a:rPr>
              <a:t>EMPLOYEE</a:t>
            </a:r>
            <a:r>
              <a:rPr lang="en-US" sz="1200" spc="-25" dirty="0" smtClean="0">
                <a:latin typeface="Arial"/>
                <a:cs typeface="Arial"/>
              </a:rPr>
              <a:t>. Finally, GRANT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b="1" spc="-25" dirty="0" smtClean="0">
                <a:latin typeface="Arial"/>
                <a:cs typeface="Arial"/>
              </a:rPr>
              <a:t>MANAGER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socrates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EMPLOYEE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role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newton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socrates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b="1" spc="-25" dirty="0" smtClean="0">
                <a:latin typeface="Arial"/>
                <a:cs typeface="Arial"/>
              </a:rPr>
              <a:t>MANAGER </a:t>
            </a:r>
            <a:r>
              <a:rPr lang="en-US" sz="1200" spc="-15" dirty="0" smtClean="0">
                <a:latin typeface="Arial"/>
                <a:cs typeface="Arial"/>
              </a:rPr>
              <a:t>and </a:t>
            </a:r>
            <a:r>
              <a:rPr lang="en-US" sz="1200" b="1" spc="-20" dirty="0" smtClean="0">
                <a:latin typeface="Arial"/>
                <a:cs typeface="Arial"/>
              </a:rPr>
              <a:t>newton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EMPLOYEE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409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b="1" spc="-30" dirty="0" smtClean="0">
                <a:latin typeface="Arial"/>
                <a:cs typeface="Arial"/>
              </a:rPr>
              <a:t>SALARY_MASK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SAL_TBL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SALARY</a:t>
            </a:r>
            <a:r>
              <a:rPr lang="en-US" sz="1200" b="1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column.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b="1" spc="-25" dirty="0" smtClean="0">
                <a:latin typeface="Arial"/>
                <a:cs typeface="Arial"/>
              </a:rPr>
              <a:t>MANAGER </a:t>
            </a:r>
            <a:r>
              <a:rPr lang="en-US" sz="1200" spc="-25" dirty="0" smtClean="0">
                <a:latin typeface="Arial"/>
                <a:cs typeface="Arial"/>
              </a:rPr>
              <a:t>role, then </a:t>
            </a:r>
            <a:r>
              <a:rPr lang="en-US" sz="1200" spc="-20" dirty="0" smtClean="0">
                <a:latin typeface="Arial"/>
                <a:cs typeface="Arial"/>
              </a:rPr>
              <a:t>show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b="1" spc="-30" dirty="0" smtClean="0">
                <a:latin typeface="Arial"/>
                <a:cs typeface="Arial"/>
              </a:rPr>
              <a:t>SALARY </a:t>
            </a:r>
            <a:r>
              <a:rPr lang="en-US" sz="1200" spc="-25" dirty="0" smtClean="0">
                <a:latin typeface="Arial"/>
                <a:cs typeface="Arial"/>
              </a:rPr>
              <a:t>column, </a:t>
            </a:r>
            <a:r>
              <a:rPr lang="en-US" sz="1200" spc="-30" dirty="0" smtClean="0">
                <a:latin typeface="Arial"/>
                <a:cs typeface="Arial"/>
              </a:rPr>
              <a:t>otherwise </a:t>
            </a:r>
            <a:r>
              <a:rPr lang="en-US" sz="1200" spc="-20" dirty="0" smtClean="0">
                <a:latin typeface="Arial"/>
                <a:cs typeface="Arial"/>
              </a:rPr>
              <a:t>show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 </a:t>
            </a:r>
            <a:r>
              <a:rPr lang="en-US" sz="1200" b="1" spc="-25" dirty="0" smtClean="0">
                <a:latin typeface="Arial"/>
                <a:cs typeface="Arial"/>
              </a:rPr>
              <a:t>0.00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33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Activate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column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access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SAL_TBL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86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6515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Kerberos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first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  </a:t>
            </a:r>
            <a:r>
              <a:rPr lang="en-US" sz="1200" spc="-25" dirty="0" smtClean="0">
                <a:latin typeface="Arial"/>
                <a:cs typeface="Arial"/>
              </a:rPr>
              <a:t>prepare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cluster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do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following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instructions provided </a:t>
            </a:r>
            <a:r>
              <a:rPr lang="en-US" sz="1200" spc="-15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Hortonworks. </a:t>
            </a:r>
            <a:r>
              <a:rPr lang="en-US" sz="1200" spc="-30" dirty="0" smtClean="0">
                <a:latin typeface="Arial"/>
                <a:cs typeface="Arial"/>
              </a:rPr>
              <a:t>https://docs.hortonworks.com/HDPDocuments/Ambari-  2.5.1.0/</a:t>
            </a:r>
            <a:r>
              <a:rPr lang="en-US" sz="1200" spc="-30" dirty="0" err="1" smtClean="0">
                <a:latin typeface="Arial"/>
                <a:cs typeface="Arial"/>
              </a:rPr>
              <a:t>bk_ambari</a:t>
            </a:r>
            <a:r>
              <a:rPr lang="en-US" sz="1200" spc="-30" dirty="0" smtClean="0">
                <a:latin typeface="Arial"/>
                <a:cs typeface="Arial"/>
              </a:rPr>
              <a:t>-security/content/enabling_kerberos_security_in_ambari.html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575"/>
              </a:spcBef>
            </a:pPr>
            <a:r>
              <a:rPr lang="en-US" sz="1200" spc="-25" dirty="0" smtClean="0">
                <a:latin typeface="Arial"/>
                <a:cs typeface="Arial"/>
              </a:rPr>
              <a:t>Additional steps needed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sharing </a:t>
            </a:r>
            <a:r>
              <a:rPr lang="en-US" sz="1200" spc="-15" dirty="0" smtClean="0">
                <a:latin typeface="Arial"/>
                <a:cs typeface="Arial"/>
              </a:rPr>
              <a:t>the KDC </a:t>
            </a:r>
            <a:r>
              <a:rPr lang="en-US" sz="1200" spc="-20" dirty="0" smtClean="0">
                <a:latin typeface="Arial"/>
                <a:cs typeface="Arial"/>
              </a:rPr>
              <a:t>server with </a:t>
            </a:r>
            <a:r>
              <a:rPr lang="en-US" sz="1200" spc="-25" dirty="0" smtClean="0">
                <a:latin typeface="Arial"/>
                <a:cs typeface="Arial"/>
              </a:rPr>
              <a:t>another cluster. Then  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through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UI.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configure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Kerberos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  </a:t>
            </a:r>
            <a:r>
              <a:rPr lang="en-US" sz="1200" spc="-25" dirty="0" smtClean="0">
                <a:latin typeface="Arial"/>
                <a:cs typeface="Arial"/>
              </a:rPr>
              <a:t>existing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Kerberized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Both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  </a:t>
            </a:r>
            <a:r>
              <a:rPr lang="en-US" sz="1200" spc="-20" dirty="0" smtClean="0">
                <a:latin typeface="Arial"/>
                <a:cs typeface="Arial"/>
              </a:rPr>
              <a:t>their </a:t>
            </a:r>
            <a:r>
              <a:rPr lang="en-US" sz="1200" spc="-25" dirty="0" smtClean="0">
                <a:latin typeface="Arial"/>
                <a:cs typeface="Arial"/>
              </a:rPr>
              <a:t>specific sets </a:t>
            </a:r>
            <a:r>
              <a:rPr lang="en-US" sz="1200" spc="-1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instructions you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follow. </a:t>
            </a:r>
            <a:r>
              <a:rPr lang="en-US" sz="1200" spc="-20" dirty="0" smtClean="0">
                <a:latin typeface="Arial"/>
                <a:cs typeface="Arial"/>
              </a:rPr>
              <a:t>Here are some 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Kerberos  </a:t>
            </a:r>
            <a:r>
              <a:rPr lang="en-US" sz="1200" spc="-25" dirty="0" smtClean="0">
                <a:latin typeface="Arial"/>
                <a:cs typeface="Arial"/>
              </a:rPr>
              <a:t>troubleshooting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commands.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694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top </a:t>
            </a:r>
            <a:r>
              <a:rPr lang="en-US" sz="1200" spc="-25" dirty="0" smtClean="0">
                <a:latin typeface="Arial"/>
                <a:cs typeface="Arial"/>
              </a:rPr>
              <a:t>example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slide, you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selecting </a:t>
            </a:r>
            <a:r>
              <a:rPr lang="en-US" sz="1200" spc="-20" dirty="0" smtClean="0">
                <a:latin typeface="Arial"/>
                <a:cs typeface="Arial"/>
              </a:rPr>
              <a:t>from the </a:t>
            </a:r>
            <a:r>
              <a:rPr lang="en-US" sz="1200" spc="-25" dirty="0" smtClean="0">
                <a:latin typeface="Arial"/>
                <a:cs typeface="Arial"/>
              </a:rPr>
              <a:t>table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b="1" spc="-25" dirty="0" smtClean="0">
                <a:latin typeface="Arial"/>
                <a:cs typeface="Arial"/>
              </a:rPr>
              <a:t>newton</a:t>
            </a:r>
            <a:r>
              <a:rPr lang="en-US" sz="1200" spc="-25" dirty="0" smtClean="0">
                <a:latin typeface="Arial"/>
                <a:cs typeface="Arial"/>
              </a:rPr>
              <a:t>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bottom example, you </a:t>
            </a:r>
            <a:r>
              <a:rPr lang="en-US" sz="1200" spc="-20" dirty="0" smtClean="0">
                <a:latin typeface="Arial"/>
                <a:cs typeface="Arial"/>
              </a:rPr>
              <a:t>are selecting as </a:t>
            </a:r>
            <a:r>
              <a:rPr lang="en-US" sz="1200" b="1" spc="-25" dirty="0" err="1" smtClean="0">
                <a:latin typeface="Arial"/>
                <a:cs typeface="Arial"/>
              </a:rPr>
              <a:t>socrates</a:t>
            </a:r>
            <a:r>
              <a:rPr lang="en-US" sz="1200" spc="-25" dirty="0" smtClean="0">
                <a:latin typeface="Arial"/>
                <a:cs typeface="Arial"/>
              </a:rPr>
              <a:t>. Remember that </a:t>
            </a:r>
            <a:r>
              <a:rPr lang="en-US" sz="1200" b="1" spc="-25" dirty="0" err="1" smtClean="0">
                <a:latin typeface="Arial"/>
                <a:cs typeface="Arial"/>
              </a:rPr>
              <a:t>socrates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b="1" spc="-25" dirty="0" smtClean="0">
                <a:latin typeface="Arial"/>
                <a:cs typeface="Arial"/>
              </a:rPr>
              <a:t>MANAGER </a:t>
            </a:r>
            <a:r>
              <a:rPr lang="en-US" sz="1200" spc="-20" dirty="0" smtClean="0">
                <a:latin typeface="Arial"/>
                <a:cs typeface="Arial"/>
              </a:rPr>
              <a:t>role,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therefore,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salary </a:t>
            </a:r>
            <a:r>
              <a:rPr lang="en-US" sz="1200" spc="-25" dirty="0" smtClean="0">
                <a:latin typeface="Arial"/>
                <a:cs typeface="Arial"/>
              </a:rPr>
              <a:t>column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returned. </a:t>
            </a:r>
            <a:r>
              <a:rPr lang="en-US" sz="1200" b="1" spc="-20" dirty="0" smtClean="0">
                <a:latin typeface="Arial"/>
                <a:cs typeface="Arial"/>
              </a:rPr>
              <a:t>newton </a:t>
            </a:r>
            <a:r>
              <a:rPr lang="en-US" sz="1200" spc="-20" dirty="0" smtClean="0">
                <a:latin typeface="Arial"/>
                <a:cs typeface="Arial"/>
              </a:rPr>
              <a:t>is not in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b="1" spc="-25" dirty="0" smtClean="0">
                <a:latin typeface="Arial"/>
                <a:cs typeface="Arial"/>
              </a:rPr>
              <a:t>MANAGER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role,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salary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column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masked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provided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  </a:t>
            </a:r>
            <a:r>
              <a:rPr lang="en-US" sz="1200" spc="-15" dirty="0" smtClean="0">
                <a:latin typeface="Arial"/>
                <a:cs typeface="Arial"/>
              </a:rPr>
              <a:t>up the </a:t>
            </a:r>
            <a:r>
              <a:rPr lang="en-US" sz="1200" spc="-20" dirty="0" smtClean="0">
                <a:latin typeface="Arial"/>
                <a:cs typeface="Arial"/>
              </a:rPr>
              <a:t>column</a:t>
            </a:r>
            <a:r>
              <a:rPr lang="en-US" sz="1200" spc="-1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masking.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86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Level </a:t>
            </a:r>
            <a:r>
              <a:rPr lang="en-US" sz="1200" dirty="0" smtClean="0">
                <a:latin typeface="Arial"/>
                <a:cs typeface="Arial"/>
              </a:rPr>
              <a:t>4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simply using </a:t>
            </a:r>
            <a:r>
              <a:rPr lang="en-US" sz="1200" spc="-20" dirty="0" smtClean="0">
                <a:latin typeface="Arial"/>
                <a:cs typeface="Arial"/>
              </a:rPr>
              <a:t>VIEWS and </a:t>
            </a:r>
            <a:r>
              <a:rPr lang="en-US" sz="1200" spc="-25" dirty="0" smtClean="0">
                <a:latin typeface="Arial"/>
                <a:cs typeface="Arial"/>
              </a:rPr>
              <a:t>STORED PROCEDURES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limit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access. </a:t>
            </a:r>
            <a:r>
              <a:rPr lang="en-US" sz="1200" spc="-10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granting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certain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ability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PROCEDURE,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you 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control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access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922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88265" algn="just">
              <a:lnSpc>
                <a:spcPts val="1610"/>
              </a:lnSpc>
              <a:spcBef>
                <a:spcPts val="640"/>
              </a:spcBef>
            </a:pPr>
            <a:r>
              <a:rPr lang="en-US" sz="1200" spc="-25" dirty="0" smtClean="0">
                <a:latin typeface="Arial"/>
                <a:cs typeface="Arial"/>
              </a:rPr>
              <a:t>Impersonation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30" dirty="0" smtClean="0">
                <a:latin typeface="Arial"/>
                <a:cs typeface="Arial"/>
              </a:rPr>
              <a:t>allows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securely access Hadoop data </a:t>
            </a:r>
            <a:r>
              <a:rPr lang="en-US" sz="1200" spc="-15" dirty="0" smtClean="0">
                <a:latin typeface="Arial"/>
                <a:cs typeface="Arial"/>
              </a:rPr>
              <a:t>on  </a:t>
            </a:r>
            <a:r>
              <a:rPr lang="en-US" sz="1200" spc="-25" dirty="0" smtClean="0">
                <a:latin typeface="Arial"/>
                <a:cs typeface="Arial"/>
              </a:rPr>
              <a:t>behalf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another. For example, </a:t>
            </a:r>
            <a:r>
              <a:rPr lang="en-US" sz="1200" spc="-15" dirty="0" smtClean="0">
                <a:latin typeface="Arial"/>
                <a:cs typeface="Arial"/>
              </a:rPr>
              <a:t>by </a:t>
            </a:r>
            <a:r>
              <a:rPr lang="en-US" sz="1200" spc="-25" dirty="0" smtClean="0">
                <a:latin typeface="Arial"/>
                <a:cs typeface="Arial"/>
              </a:rPr>
              <a:t>default,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10" dirty="0" smtClean="0">
                <a:latin typeface="Arial"/>
                <a:cs typeface="Arial"/>
              </a:rPr>
              <a:t>id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.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user  </a:t>
            </a:r>
            <a:r>
              <a:rPr lang="en-US" sz="1200" spc="-25" dirty="0" smtClean="0">
                <a:latin typeface="Arial"/>
                <a:cs typeface="Arial"/>
              </a:rPr>
              <a:t>needs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belonging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user1,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allow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err="1" smtClean="0">
                <a:latin typeface="Arial"/>
                <a:cs typeface="Arial"/>
              </a:rPr>
              <a:t>bigsql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access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actions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belonging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user1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570"/>
              </a:spcBef>
            </a:pP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might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analyze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outside 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(for </a:t>
            </a:r>
            <a:r>
              <a:rPr lang="en-US" sz="1200" spc="-25" dirty="0" smtClean="0">
                <a:latin typeface="Arial"/>
                <a:cs typeface="Arial"/>
              </a:rPr>
              <a:t>example, another Hadoop job). </a:t>
            </a: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25" dirty="0" smtClean="0">
                <a:latin typeface="Arial"/>
                <a:cs typeface="Arial"/>
              </a:rPr>
              <a:t>might </a:t>
            </a:r>
            <a:r>
              <a:rPr lang="en-US" sz="1200" spc="-20" dirty="0" smtClean="0">
                <a:latin typeface="Arial"/>
                <a:cs typeface="Arial"/>
              </a:rPr>
              <a:t>also </a:t>
            </a:r>
            <a:r>
              <a:rPr lang="en-US" sz="1200" spc="-25" dirty="0" smtClean="0">
                <a:latin typeface="Arial"/>
                <a:cs typeface="Arial"/>
              </a:rPr>
              <a:t>want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use  </a:t>
            </a:r>
            <a:r>
              <a:rPr lang="en-US" sz="1200" spc="-25" dirty="0" smtClean="0">
                <a:latin typeface="Arial"/>
                <a:cs typeface="Arial"/>
              </a:rPr>
              <a:t>impersonation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cases where you </a:t>
            </a:r>
            <a:r>
              <a:rPr lang="en-US" sz="1200" spc="-20" dirty="0" smtClean="0">
                <a:latin typeface="Arial"/>
                <a:cs typeface="Arial"/>
              </a:rPr>
              <a:t>may 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share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among multiple  services </a:t>
            </a:r>
            <a:r>
              <a:rPr lang="en-US" sz="1200" spc="-20" dirty="0" smtClean="0">
                <a:latin typeface="Arial"/>
                <a:cs typeface="Arial"/>
              </a:rPr>
              <a:t>(for </a:t>
            </a:r>
            <a:r>
              <a:rPr lang="en-US" sz="1200" spc="-25" dirty="0" smtClean="0">
                <a:latin typeface="Arial"/>
                <a:cs typeface="Arial"/>
              </a:rPr>
              <a:t>example,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25" dirty="0" smtClean="0">
                <a:latin typeface="Arial"/>
                <a:cs typeface="Arial"/>
              </a:rPr>
              <a:t>Hadoop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ETL, </a:t>
            </a:r>
            <a:r>
              <a:rPr lang="en-US" sz="1200" spc="-25" dirty="0" smtClean="0">
                <a:latin typeface="Arial"/>
                <a:cs typeface="Arial"/>
              </a:rPr>
              <a:t>Spark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basic analytics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5" dirty="0" smtClean="0">
                <a:latin typeface="Arial"/>
                <a:cs typeface="Arial"/>
              </a:rPr>
              <a:t>transformations,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advanced</a:t>
            </a:r>
            <a:r>
              <a:rPr lang="en-US" sz="1200" spc="-2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analytics.).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45085">
              <a:lnSpc>
                <a:spcPct val="96200"/>
              </a:lnSpc>
              <a:spcBef>
                <a:spcPts val="595"/>
              </a:spcBef>
            </a:pP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thorough review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your entire </a:t>
            </a:r>
            <a:r>
              <a:rPr lang="en-US" sz="1200" spc="-20" dirty="0" smtClean="0">
                <a:latin typeface="Arial"/>
                <a:cs typeface="Arial"/>
              </a:rPr>
              <a:t>life </a:t>
            </a:r>
            <a:r>
              <a:rPr lang="en-US" sz="1200" spc="-25" dirty="0" smtClean="0">
                <a:latin typeface="Arial"/>
                <a:cs typeface="Arial"/>
              </a:rPr>
              <a:t>cycle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data is </a:t>
            </a:r>
            <a:r>
              <a:rPr lang="en-US" sz="1200" spc="-25" dirty="0" smtClean="0">
                <a:latin typeface="Arial"/>
                <a:cs typeface="Arial"/>
              </a:rPr>
              <a:t>needed before you </a:t>
            </a:r>
            <a:r>
              <a:rPr lang="en-US" sz="1200" spc="-30" dirty="0" smtClean="0">
                <a:latin typeface="Arial"/>
                <a:cs typeface="Arial"/>
              </a:rPr>
              <a:t>decide </a:t>
            </a:r>
            <a:r>
              <a:rPr lang="en-US" sz="1200" spc="-15" dirty="0" smtClean="0">
                <a:latin typeface="Arial"/>
                <a:cs typeface="Arial"/>
              </a:rPr>
              <a:t>on  </a:t>
            </a:r>
            <a:r>
              <a:rPr lang="en-US" sz="1200" spc="-25" dirty="0" smtClean="0">
                <a:latin typeface="Arial"/>
                <a:cs typeface="Arial"/>
              </a:rPr>
              <a:t>whether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impersonation.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change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go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back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  trivial.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148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260985">
              <a:lnSpc>
                <a:spcPts val="161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Here are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few </a:t>
            </a:r>
            <a:r>
              <a:rPr lang="en-US" sz="1200" spc="-25" dirty="0" smtClean="0">
                <a:latin typeface="Arial"/>
                <a:cs typeface="Arial"/>
              </a:rPr>
              <a:t>more reasons why you would want </a:t>
            </a:r>
            <a:r>
              <a:rPr lang="en-US" sz="1200" spc="-15" dirty="0" smtClean="0">
                <a:latin typeface="Arial"/>
                <a:cs typeface="Arial"/>
              </a:rPr>
              <a:t>to use </a:t>
            </a:r>
            <a:r>
              <a:rPr lang="en-US" sz="1200" spc="-30" dirty="0" smtClean="0">
                <a:latin typeface="Arial"/>
                <a:cs typeface="Arial"/>
              </a:rPr>
              <a:t>impersonation. </a:t>
            </a:r>
            <a:r>
              <a:rPr lang="en-US" sz="1200" spc="-25" dirty="0" smtClean="0">
                <a:latin typeface="Arial"/>
                <a:cs typeface="Arial"/>
              </a:rPr>
              <a:t>These </a:t>
            </a:r>
            <a:r>
              <a:rPr lang="en-US" sz="1200" spc="-20" dirty="0" smtClean="0">
                <a:latin typeface="Arial"/>
                <a:cs typeface="Arial"/>
              </a:rPr>
              <a:t>only  apply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certain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25" dirty="0" smtClean="0">
                <a:latin typeface="Arial"/>
                <a:cs typeface="Arial"/>
              </a:rPr>
              <a:t>cases,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20" dirty="0" smtClean="0">
                <a:latin typeface="Arial"/>
                <a:cs typeface="Arial"/>
              </a:rPr>
              <a:t>sure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evaluate your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before making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30" dirty="0" smtClean="0">
                <a:latin typeface="Arial"/>
                <a:cs typeface="Arial"/>
              </a:rPr>
              <a:t>decision.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90170">
              <a:lnSpc>
                <a:spcPts val="1620"/>
              </a:lnSpc>
              <a:spcBef>
                <a:spcPts val="595"/>
              </a:spcBef>
            </a:pP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produced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particularly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outside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SQL,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may  </a:t>
            </a:r>
            <a:r>
              <a:rPr lang="en-US" sz="1200" spc="-25" dirty="0" smtClean="0">
                <a:latin typeface="Arial"/>
                <a:cs typeface="Arial"/>
              </a:rPr>
              <a:t>want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44220">
              <a:lnSpc>
                <a:spcPts val="1610"/>
              </a:lnSpc>
              <a:spcBef>
                <a:spcPts val="605"/>
              </a:spcBef>
            </a:pP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shared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across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multiple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services,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may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  </a:t>
            </a:r>
            <a:r>
              <a:rPr lang="en-US" sz="1200" spc="-25" dirty="0" smtClean="0">
                <a:latin typeface="Arial"/>
                <a:cs typeface="Arial"/>
              </a:rPr>
              <a:t>impersonation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simplify access</a:t>
            </a:r>
            <a:r>
              <a:rPr lang="en-US" sz="1200" spc="-18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control.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76225">
              <a:lnSpc>
                <a:spcPts val="1610"/>
              </a:lnSpc>
              <a:spcBef>
                <a:spcPts val="605"/>
              </a:spcBef>
            </a:pP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difficult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authorizations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each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individual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separately,</a:t>
            </a:r>
            <a:r>
              <a:rPr lang="en-US" sz="1200" spc="-25" dirty="0" smtClean="0">
                <a:latin typeface="Arial"/>
                <a:cs typeface="Arial"/>
              </a:rPr>
              <a:t> you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may  </a:t>
            </a:r>
            <a:r>
              <a:rPr lang="en-US" sz="1200" spc="-25" dirty="0" smtClean="0">
                <a:latin typeface="Arial"/>
                <a:cs typeface="Arial"/>
              </a:rPr>
              <a:t>want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11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200"/>
              </a:lnSpc>
              <a:spcBef>
                <a:spcPts val="555"/>
              </a:spcBef>
            </a:pPr>
            <a:r>
              <a:rPr lang="en-US" sz="1200" spc="-20" dirty="0" smtClean="0">
                <a:latin typeface="Arial"/>
                <a:cs typeface="Arial"/>
              </a:rPr>
              <a:t>More </a:t>
            </a:r>
            <a:r>
              <a:rPr lang="en-US" sz="1200" spc="-30" dirty="0" smtClean="0">
                <a:latin typeface="Arial"/>
                <a:cs typeface="Arial"/>
              </a:rPr>
              <a:t>importantly, </a:t>
            </a:r>
            <a:r>
              <a:rPr lang="en-US" sz="1200" spc="-25" dirty="0" smtClean="0">
                <a:latin typeface="Arial"/>
                <a:cs typeface="Arial"/>
              </a:rPr>
              <a:t>when you </a:t>
            </a:r>
            <a:r>
              <a:rPr lang="en-US" sz="1200" spc="-15" dirty="0" smtClean="0">
                <a:latin typeface="Arial"/>
                <a:cs typeface="Arial"/>
              </a:rPr>
              <a:t>do </a:t>
            </a:r>
            <a:r>
              <a:rPr lang="en-US" sz="1200" spc="-25" dirty="0" smtClean="0">
                <a:latin typeface="Arial"/>
                <a:cs typeface="Arial"/>
              </a:rPr>
              <a:t>not need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enhanced security controls provided </a:t>
            </a:r>
            <a:r>
              <a:rPr lang="en-US" sz="1200" spc="-15" dirty="0" smtClean="0">
                <a:latin typeface="Arial"/>
                <a:cs typeface="Arial"/>
              </a:rPr>
              <a:t>by  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such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RCAC,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label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based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view-based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  </a:t>
            </a:r>
            <a:r>
              <a:rPr lang="en-US" sz="1200" spc="-20" dirty="0" smtClean="0">
                <a:latin typeface="Arial"/>
                <a:cs typeface="Arial"/>
              </a:rPr>
              <a:t>does </a:t>
            </a:r>
            <a:r>
              <a:rPr lang="en-US" sz="1200" spc="-25" dirty="0" smtClean="0">
                <a:latin typeface="Arial"/>
                <a:cs typeface="Arial"/>
              </a:rPr>
              <a:t>not work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1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these.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371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understand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default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slide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illustrates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happens  </a:t>
            </a:r>
            <a:r>
              <a:rPr lang="en-US" sz="1200" spc="-25" dirty="0" smtClean="0">
                <a:latin typeface="Arial"/>
                <a:cs typeface="Arial"/>
              </a:rPr>
              <a:t>when different users, </a:t>
            </a:r>
            <a:r>
              <a:rPr lang="en-US" sz="1200" spc="-15" dirty="0" smtClean="0">
                <a:latin typeface="Arial"/>
                <a:cs typeface="Arial"/>
              </a:rPr>
              <a:t>say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dirty="0" smtClean="0">
                <a:latin typeface="Arial"/>
                <a:cs typeface="Arial"/>
              </a:rPr>
              <a:t>1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User </a:t>
            </a:r>
            <a:r>
              <a:rPr lang="en-US" sz="1200" dirty="0" smtClean="0">
                <a:latin typeface="Arial"/>
                <a:cs typeface="Arial"/>
              </a:rPr>
              <a:t>2 </a:t>
            </a:r>
            <a:r>
              <a:rPr lang="en-US" sz="1200" spc="-25" dirty="0" smtClean="0">
                <a:latin typeface="Arial"/>
                <a:cs typeface="Arial"/>
              </a:rPr>
              <a:t>submit queries </a:t>
            </a:r>
            <a:r>
              <a:rPr lang="en-US" sz="1200" spc="-15" dirty="0" smtClean="0">
                <a:latin typeface="Arial"/>
                <a:cs typeface="Arial"/>
              </a:rPr>
              <a:t>to Big </a:t>
            </a:r>
            <a:r>
              <a:rPr lang="en-US" sz="1200" spc="-25" dirty="0" smtClean="0">
                <a:latin typeface="Arial"/>
                <a:cs typeface="Arial"/>
              </a:rPr>
              <a:t>SQL.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queries 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compiled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optimized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head </a:t>
            </a:r>
            <a:r>
              <a:rPr lang="en-US" sz="1200" spc="-20" dirty="0" smtClean="0">
                <a:latin typeface="Arial"/>
                <a:cs typeface="Arial"/>
              </a:rPr>
              <a:t>node and </a:t>
            </a:r>
            <a:r>
              <a:rPr lang="en-US" sz="1200" spc="-30" dirty="0" smtClean="0">
                <a:latin typeface="Arial"/>
                <a:cs typeface="Arial"/>
              </a:rPr>
              <a:t>instructions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passed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workers. But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workers, </a:t>
            </a:r>
            <a:r>
              <a:rPr lang="en-US" sz="1200" spc="-30" dirty="0" smtClean="0">
                <a:latin typeface="Arial"/>
                <a:cs typeface="Arial"/>
              </a:rPr>
              <a:t>remember,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running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15" dirty="0" smtClean="0">
                <a:latin typeface="Arial"/>
                <a:cs typeface="Arial"/>
              </a:rPr>
              <a:t>ID. </a:t>
            </a:r>
            <a:r>
              <a:rPr lang="en-US" sz="1200" spc="-20" dirty="0" smtClean="0">
                <a:latin typeface="Arial"/>
                <a:cs typeface="Arial"/>
              </a:rPr>
              <a:t>So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0" dirty="0" smtClean="0">
                <a:latin typeface="Arial"/>
                <a:cs typeface="Arial"/>
              </a:rPr>
              <a:t>files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behalf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end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883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Here it </a:t>
            </a:r>
            <a:r>
              <a:rPr lang="en-US" sz="1200" spc="-25" dirty="0" smtClean="0">
                <a:latin typeface="Arial"/>
                <a:cs typeface="Arial"/>
              </a:rPr>
              <a:t>shows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b="1" spc="-25" dirty="0" smtClean="0">
                <a:latin typeface="Arial"/>
                <a:cs typeface="Arial"/>
              </a:rPr>
              <a:t>user1 </a:t>
            </a:r>
            <a:r>
              <a:rPr lang="en-US" sz="1200" spc="-25" dirty="0" smtClean="0">
                <a:latin typeface="Arial"/>
                <a:cs typeface="Arial"/>
              </a:rPr>
              <a:t>owns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b="1" spc="-25" dirty="0" smtClean="0">
                <a:latin typeface="Arial"/>
                <a:cs typeface="Arial"/>
              </a:rPr>
              <a:t>/data/app1.db/</a:t>
            </a:r>
            <a:r>
              <a:rPr lang="en-US" sz="1200" b="1" spc="-25" dirty="0" err="1" smtClean="0">
                <a:latin typeface="Arial"/>
                <a:cs typeface="Arial"/>
              </a:rPr>
              <a:t>mytable</a:t>
            </a:r>
            <a:r>
              <a:rPr lang="en-US" sz="1200" b="1" spc="-25" dirty="0" smtClean="0">
                <a:latin typeface="Arial"/>
                <a:cs typeface="Arial"/>
              </a:rPr>
              <a:t>/ </a:t>
            </a:r>
            <a:r>
              <a:rPr lang="en-US" sz="1200" spc="-25" dirty="0" smtClean="0">
                <a:latin typeface="Arial"/>
                <a:cs typeface="Arial"/>
              </a:rPr>
              <a:t>directory.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directory  contains files </a:t>
            </a:r>
            <a:r>
              <a:rPr lang="en-US" sz="1200" spc="-20" dirty="0" smtClean="0">
                <a:latin typeface="Arial"/>
                <a:cs typeface="Arial"/>
              </a:rPr>
              <a:t>from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Hadoop job.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data,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20" dirty="0" smtClean="0">
                <a:latin typeface="Arial"/>
                <a:cs typeface="Arial"/>
              </a:rPr>
              <a:t>ID  </a:t>
            </a:r>
            <a:r>
              <a:rPr lang="en-US" sz="1200" spc="-25" dirty="0" smtClean="0">
                <a:latin typeface="Arial"/>
                <a:cs typeface="Arial"/>
              </a:rPr>
              <a:t>impersonates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user1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schema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along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table,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overlaying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25" dirty="0" smtClean="0">
                <a:latin typeface="Arial"/>
                <a:cs typeface="Arial"/>
              </a:rPr>
              <a:t>Hadoop. Now, </a:t>
            </a:r>
            <a:r>
              <a:rPr lang="en-US" sz="1200" b="1" spc="-25" dirty="0" smtClean="0">
                <a:latin typeface="Arial"/>
                <a:cs typeface="Arial"/>
              </a:rPr>
              <a:t>user1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0" dirty="0" smtClean="0">
                <a:latin typeface="Arial"/>
                <a:cs typeface="Arial"/>
              </a:rPr>
              <a:t>run SQL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data </a:t>
            </a:r>
            <a:r>
              <a:rPr lang="en-US" sz="1200" spc="-25" dirty="0" smtClean="0">
                <a:latin typeface="Arial"/>
                <a:cs typeface="Arial"/>
              </a:rPr>
              <a:t>residing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HDFS. The HDFS </a:t>
            </a:r>
            <a:r>
              <a:rPr lang="en-US" sz="1200" spc="-25" dirty="0" smtClean="0">
                <a:latin typeface="Arial"/>
                <a:cs typeface="Arial"/>
              </a:rPr>
              <a:t>level  permission </a:t>
            </a:r>
            <a:r>
              <a:rPr lang="en-US" sz="1200" spc="-15" dirty="0" smtClean="0">
                <a:latin typeface="Arial"/>
                <a:cs typeface="Arial"/>
              </a:rPr>
              <a:t>of the </a:t>
            </a:r>
            <a:r>
              <a:rPr lang="en-US" sz="1200" b="1" spc="-30" dirty="0" smtClean="0">
                <a:latin typeface="Arial"/>
                <a:cs typeface="Arial"/>
              </a:rPr>
              <a:t>/data/app1.db/</a:t>
            </a:r>
            <a:r>
              <a:rPr lang="en-US" sz="1200" b="1" spc="-30" dirty="0" err="1" smtClean="0">
                <a:latin typeface="Arial"/>
                <a:cs typeface="Arial"/>
              </a:rPr>
              <a:t>mytable</a:t>
            </a:r>
            <a:r>
              <a:rPr lang="en-US" sz="1200" b="1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directory </a:t>
            </a:r>
            <a:r>
              <a:rPr lang="en-US" sz="1200" spc="-20" dirty="0" smtClean="0">
                <a:latin typeface="Arial"/>
                <a:cs typeface="Arial"/>
              </a:rPr>
              <a:t>is set </a:t>
            </a:r>
            <a:r>
              <a:rPr lang="en-US" sz="1200" spc="-25" dirty="0" smtClean="0">
                <a:latin typeface="Arial"/>
                <a:cs typeface="Arial"/>
              </a:rPr>
              <a:t>where </a:t>
            </a:r>
            <a:r>
              <a:rPr lang="en-US" sz="1200" spc="-20" dirty="0" smtClean="0">
                <a:latin typeface="Arial"/>
                <a:cs typeface="Arial"/>
              </a:rPr>
              <a:t>any user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query 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table.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LOAD </a:t>
            </a:r>
            <a:r>
              <a:rPr lang="en-US" sz="1200" spc="-20" dirty="0" smtClean="0">
                <a:latin typeface="Arial"/>
                <a:cs typeface="Arial"/>
              </a:rPr>
              <a:t>HADOOP </a:t>
            </a:r>
            <a:r>
              <a:rPr lang="en-US" sz="1200" spc="-25" dirty="0" smtClean="0">
                <a:latin typeface="Arial"/>
                <a:cs typeface="Arial"/>
              </a:rPr>
              <a:t>utility </a:t>
            </a:r>
            <a:r>
              <a:rPr lang="en-US" sz="1200" spc="-20" dirty="0" smtClean="0">
                <a:latin typeface="Arial"/>
                <a:cs typeface="Arial"/>
              </a:rPr>
              <a:t>works the same </a:t>
            </a:r>
            <a:r>
              <a:rPr lang="en-US" sz="1200" spc="-30" dirty="0" smtClean="0">
                <a:latin typeface="Arial"/>
                <a:cs typeface="Arial"/>
              </a:rPr>
              <a:t>way, </a:t>
            </a:r>
            <a:r>
              <a:rPr lang="en-US" sz="1200" spc="-20" dirty="0" smtClean="0">
                <a:latin typeface="Arial"/>
                <a:cs typeface="Arial"/>
              </a:rPr>
              <a:t>but any new </a:t>
            </a:r>
            <a:r>
              <a:rPr lang="en-US" sz="1200" spc="-25" dirty="0" smtClean="0">
                <a:latin typeface="Arial"/>
                <a:cs typeface="Arial"/>
              </a:rPr>
              <a:t>directory </a:t>
            </a:r>
            <a:r>
              <a:rPr lang="en-US" sz="1200" spc="-20" dirty="0" smtClean="0">
                <a:latin typeface="Arial"/>
                <a:cs typeface="Arial"/>
              </a:rPr>
              <a:t>and  files </a:t>
            </a:r>
            <a:r>
              <a:rPr lang="en-US" sz="1200" spc="-25" dirty="0" smtClean="0">
                <a:latin typeface="Arial"/>
                <a:cs typeface="Arial"/>
              </a:rPr>
              <a:t>create will </a:t>
            </a:r>
            <a:r>
              <a:rPr lang="en-US" sz="1200" spc="-15" dirty="0" smtClean="0">
                <a:latin typeface="Arial"/>
                <a:cs typeface="Arial"/>
              </a:rPr>
              <a:t>be </a:t>
            </a:r>
            <a:r>
              <a:rPr lang="en-US" sz="1200" spc="-30" dirty="0" smtClean="0">
                <a:latin typeface="Arial"/>
                <a:cs typeface="Arial"/>
              </a:rPr>
              <a:t>owned </a:t>
            </a:r>
            <a:r>
              <a:rPr lang="en-US" sz="1200" spc="-15" dirty="0" smtClean="0">
                <a:latin typeface="Arial"/>
                <a:cs typeface="Arial"/>
              </a:rPr>
              <a:t>by the </a:t>
            </a:r>
            <a:r>
              <a:rPr lang="en-US" sz="1200" b="1" spc="-25" dirty="0" smtClean="0">
                <a:latin typeface="Arial"/>
                <a:cs typeface="Arial"/>
              </a:rPr>
              <a:t>user1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26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first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must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before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verify 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correct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25" dirty="0" smtClean="0">
                <a:latin typeface="Arial"/>
                <a:cs typeface="Arial"/>
              </a:rPr>
              <a:t>configuration properties have been configured. This should </a:t>
            </a:r>
            <a:r>
              <a:rPr lang="en-US" sz="1200" spc="-15" dirty="0" smtClean="0">
                <a:latin typeface="Arial"/>
                <a:cs typeface="Arial"/>
              </a:rPr>
              <a:t>be 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default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during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installation,</a:t>
            </a:r>
            <a:r>
              <a:rPr lang="en-US" sz="1200" spc="-25" dirty="0" smtClean="0">
                <a:latin typeface="Arial"/>
                <a:cs typeface="Arial"/>
              </a:rPr>
              <a:t> 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good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practice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verify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this.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do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  </a:t>
            </a:r>
            <a:r>
              <a:rPr lang="en-US" sz="1200" spc="-25" dirty="0" smtClean="0">
                <a:latin typeface="Arial"/>
                <a:cs typeface="Arial"/>
              </a:rPr>
              <a:t>through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0" dirty="0" err="1" smtClean="0">
                <a:latin typeface="Arial"/>
                <a:cs typeface="Arial"/>
              </a:rPr>
              <a:t>Ambari</a:t>
            </a:r>
            <a:r>
              <a:rPr lang="en-US" sz="1200" spc="-2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UI by </a:t>
            </a:r>
            <a:r>
              <a:rPr lang="en-US" sz="1200" spc="-25" dirty="0" smtClean="0">
                <a:latin typeface="Arial"/>
                <a:cs typeface="Arial"/>
              </a:rPr>
              <a:t>going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b="1" spc="-20" dirty="0" smtClean="0">
                <a:latin typeface="Arial"/>
                <a:cs typeface="Arial"/>
              </a:rPr>
              <a:t>HDFS </a:t>
            </a:r>
            <a:r>
              <a:rPr lang="en-US" sz="1200" spc="125" dirty="0" smtClean="0">
                <a:latin typeface="Wingdings"/>
                <a:cs typeface="Wingdings"/>
              </a:rPr>
              <a:t>€</a:t>
            </a:r>
            <a:r>
              <a:rPr lang="en-US" sz="1200" spc="125" dirty="0" smtClean="0">
                <a:latin typeface="Times New Roman"/>
                <a:cs typeface="Times New Roman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Configs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125" dirty="0" smtClean="0">
                <a:latin typeface="Wingdings"/>
                <a:cs typeface="Wingdings"/>
              </a:rPr>
              <a:t>€</a:t>
            </a:r>
            <a:r>
              <a:rPr lang="en-US" sz="1200" spc="125" dirty="0" smtClean="0">
                <a:latin typeface="Times New Roman"/>
                <a:cs typeface="Times New Roman"/>
              </a:rPr>
              <a:t> </a:t>
            </a:r>
            <a:r>
              <a:rPr lang="en-US" sz="1200" b="1" spc="-30" dirty="0" smtClean="0">
                <a:latin typeface="Arial"/>
                <a:cs typeface="Arial"/>
              </a:rPr>
              <a:t>Advanced </a:t>
            </a:r>
            <a:r>
              <a:rPr lang="en-US" sz="1200" spc="125" dirty="0" smtClean="0">
                <a:latin typeface="Wingdings"/>
                <a:cs typeface="Wingdings"/>
              </a:rPr>
              <a:t>€</a:t>
            </a:r>
            <a:r>
              <a:rPr lang="en-US" sz="1200" spc="125" dirty="0" smtClean="0">
                <a:latin typeface="Times New Roman"/>
                <a:cs typeface="Times New Roman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Custom </a:t>
            </a:r>
            <a:r>
              <a:rPr lang="en-US" sz="1200" b="1" spc="-20" dirty="0" smtClean="0">
                <a:latin typeface="Arial"/>
                <a:cs typeface="Arial"/>
              </a:rPr>
              <a:t>core-  </a:t>
            </a:r>
            <a:r>
              <a:rPr lang="en-US" sz="1200" b="1" spc="-25" dirty="0" smtClean="0">
                <a:latin typeface="Arial"/>
                <a:cs typeface="Arial"/>
              </a:rPr>
              <a:t>site.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quicker </a:t>
            </a:r>
            <a:r>
              <a:rPr lang="en-US" sz="1200" spc="-20" dirty="0" smtClean="0">
                <a:latin typeface="Arial"/>
                <a:cs typeface="Arial"/>
              </a:rPr>
              <a:t>way </a:t>
            </a:r>
            <a:r>
              <a:rPr lang="en-US" sz="1200" spc="-15" dirty="0" smtClean="0">
                <a:latin typeface="Arial"/>
                <a:cs typeface="Arial"/>
              </a:rPr>
              <a:t>to do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15" dirty="0" smtClean="0">
                <a:latin typeface="Arial"/>
                <a:cs typeface="Arial"/>
              </a:rPr>
              <a:t>is by </a:t>
            </a:r>
            <a:r>
              <a:rPr lang="en-US" sz="1200" spc="-25" dirty="0" smtClean="0">
                <a:latin typeface="Arial"/>
                <a:cs typeface="Arial"/>
              </a:rPr>
              <a:t>typing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property name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b="1" spc="-25" dirty="0" smtClean="0">
                <a:latin typeface="Arial"/>
                <a:cs typeface="Arial"/>
              </a:rPr>
              <a:t>Filter </a:t>
            </a:r>
            <a:r>
              <a:rPr lang="en-US" sz="1200" spc="-20" dirty="0" smtClean="0">
                <a:latin typeface="Arial"/>
                <a:cs typeface="Arial"/>
              </a:rPr>
              <a:t>field and  these </a:t>
            </a:r>
            <a:r>
              <a:rPr lang="en-US" sz="1200" spc="-30" dirty="0" smtClean="0">
                <a:latin typeface="Arial"/>
                <a:cs typeface="Arial"/>
              </a:rPr>
              <a:t>properties </a:t>
            </a:r>
            <a:r>
              <a:rPr lang="en-US" sz="1200" spc="-25" dirty="0" smtClean="0">
                <a:latin typeface="Arial"/>
                <a:cs typeface="Arial"/>
              </a:rPr>
              <a:t>will </a:t>
            </a:r>
            <a:r>
              <a:rPr lang="en-US" sz="1200" spc="-20" dirty="0" smtClean="0">
                <a:latin typeface="Arial"/>
                <a:cs typeface="Arial"/>
              </a:rPr>
              <a:t>show </a:t>
            </a:r>
            <a:r>
              <a:rPr lang="en-US" sz="1200" spc="-25" dirty="0" smtClean="0">
                <a:latin typeface="Arial"/>
                <a:cs typeface="Arial"/>
              </a:rPr>
              <a:t>up.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does not exist, you need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create them. This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5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ensure </a:t>
            </a:r>
            <a:r>
              <a:rPr lang="en-US" sz="1200" spc="-20" dirty="0" smtClean="0">
                <a:latin typeface="Arial"/>
                <a:cs typeface="Arial"/>
              </a:rPr>
              <a:t>that the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listed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HDFS </a:t>
            </a:r>
            <a:r>
              <a:rPr lang="en-US" sz="1200" spc="-25" dirty="0" smtClean="0">
                <a:latin typeface="Arial"/>
                <a:cs typeface="Arial"/>
              </a:rPr>
              <a:t>configuration property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allows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impersonate other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2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impersonated user, </a:t>
            </a:r>
            <a:r>
              <a:rPr lang="en-US" sz="1200" spc="-20" dirty="0" smtClean="0">
                <a:latin typeface="Arial"/>
                <a:cs typeface="Arial"/>
              </a:rPr>
              <a:t>such as </a:t>
            </a:r>
            <a:r>
              <a:rPr lang="en-US" sz="1200" b="1" spc="-25" dirty="0" smtClean="0">
                <a:latin typeface="Arial"/>
                <a:cs typeface="Arial"/>
              </a:rPr>
              <a:t>user1, </a:t>
            </a:r>
            <a:r>
              <a:rPr lang="en-US" sz="1200" spc="-20" dirty="0" smtClean="0">
                <a:latin typeface="Arial"/>
                <a:cs typeface="Arial"/>
              </a:rPr>
              <a:t>must </a:t>
            </a:r>
            <a:r>
              <a:rPr lang="en-US" sz="1200" spc="-30" dirty="0" smtClean="0">
                <a:latin typeface="Arial"/>
                <a:cs typeface="Arial"/>
              </a:rPr>
              <a:t>have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appropriate </a:t>
            </a:r>
            <a:r>
              <a:rPr lang="en-US" sz="1200" spc="-25" dirty="0" smtClean="0">
                <a:latin typeface="Arial"/>
                <a:cs typeface="Arial"/>
              </a:rPr>
              <a:t>authority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 HDFS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create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table </a:t>
            </a:r>
            <a:r>
              <a:rPr lang="en-US" sz="1200" spc="-20" dirty="0" smtClean="0">
                <a:latin typeface="Arial"/>
                <a:cs typeface="Arial"/>
              </a:rPr>
              <a:t>in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specified schema.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enable </a:t>
            </a:r>
            <a:r>
              <a:rPr lang="en-US" sz="1200" spc="-30" dirty="0" smtClean="0">
                <a:latin typeface="Arial"/>
                <a:cs typeface="Arial"/>
              </a:rPr>
              <a:t>impersonation,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20" dirty="0" smtClean="0">
                <a:latin typeface="Arial"/>
                <a:cs typeface="Arial"/>
              </a:rPr>
              <a:t>must  modify the </a:t>
            </a:r>
            <a:r>
              <a:rPr lang="en-US" sz="1200" b="1" spc="-30" dirty="0" smtClean="0">
                <a:latin typeface="Arial"/>
                <a:cs typeface="Arial"/>
              </a:rPr>
              <a:t>bigsql-conf.xml </a:t>
            </a:r>
            <a:r>
              <a:rPr lang="en-US" sz="1200" spc="-25" dirty="0" smtClean="0">
                <a:latin typeface="Arial"/>
                <a:cs typeface="Arial"/>
              </a:rPr>
              <a:t>file.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particular, you </a:t>
            </a:r>
            <a:r>
              <a:rPr lang="en-US" sz="1200" spc="-20" dirty="0" smtClean="0">
                <a:latin typeface="Arial"/>
                <a:cs typeface="Arial"/>
              </a:rPr>
              <a:t>must </a:t>
            </a:r>
            <a:r>
              <a:rPr lang="en-US" sz="1200" spc="-15" dirty="0" smtClean="0">
                <a:latin typeface="Arial"/>
                <a:cs typeface="Arial"/>
              </a:rPr>
              <a:t>set </a:t>
            </a:r>
            <a:r>
              <a:rPr lang="en-US" sz="1200" b="1" spc="-25" dirty="0" smtClean="0">
                <a:latin typeface="Arial"/>
                <a:cs typeface="Arial"/>
              </a:rPr>
              <a:t>the </a:t>
            </a:r>
            <a:r>
              <a:rPr lang="en-US" sz="1200" b="1" spc="-30" dirty="0" err="1" smtClean="0">
                <a:latin typeface="Arial"/>
                <a:cs typeface="Arial"/>
              </a:rPr>
              <a:t>bisql.alltables.io.doAs</a:t>
            </a:r>
            <a:r>
              <a:rPr lang="en-US" sz="1200" b="1" spc="-30" dirty="0" smtClean="0">
                <a:latin typeface="Arial"/>
                <a:cs typeface="Arial"/>
              </a:rPr>
              <a:t> 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true</a:t>
            </a:r>
            <a:r>
              <a:rPr lang="en-US" sz="1200" spc="-20" dirty="0" smtClean="0">
                <a:latin typeface="Arial"/>
                <a:cs typeface="Arial"/>
              </a:rPr>
              <a:t>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impersonation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operations.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 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b="1" spc="-30" dirty="0" err="1" smtClean="0">
                <a:latin typeface="Arial"/>
                <a:cs typeface="Arial"/>
              </a:rPr>
              <a:t>bigsql.impersonation.create.table.grant.public</a:t>
            </a:r>
            <a:r>
              <a:rPr lang="en-US" sz="1200" b="1" spc="-3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b="1" spc="-20" dirty="0" smtClean="0">
                <a:latin typeface="Arial"/>
                <a:cs typeface="Arial"/>
              </a:rPr>
              <a:t>true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ensure </a:t>
            </a:r>
            <a:r>
              <a:rPr lang="en-US" sz="1200" spc="-20" dirty="0" smtClean="0">
                <a:latin typeface="Arial"/>
                <a:cs typeface="Arial"/>
              </a:rPr>
              <a:t>any new  </a:t>
            </a:r>
            <a:r>
              <a:rPr lang="en-US" sz="1200" spc="-25" dirty="0" smtClean="0">
                <a:latin typeface="Arial"/>
                <a:cs typeface="Arial"/>
              </a:rPr>
              <a:t>Hadoop table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granted ALTER, INDEX, INSERT, UPDATE, </a:t>
            </a:r>
            <a:r>
              <a:rPr lang="en-US" sz="1200" spc="-20" dirty="0" smtClean="0">
                <a:latin typeface="Arial"/>
                <a:cs typeface="Arial"/>
              </a:rPr>
              <a:t>and DELETE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28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public.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89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39065" algn="just">
              <a:lnSpc>
                <a:spcPts val="1610"/>
              </a:lnSpc>
            </a:pP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b="1" spc="-30" dirty="0" err="1" smtClean="0">
                <a:latin typeface="Arial"/>
                <a:cs typeface="Arial"/>
              </a:rPr>
              <a:t>Ambari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125" dirty="0" smtClean="0">
                <a:latin typeface="Wingdings"/>
                <a:cs typeface="Wingdings"/>
              </a:rPr>
              <a:t>€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Hive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spc="125" dirty="0" smtClean="0">
                <a:latin typeface="Wingdings"/>
                <a:cs typeface="Wingdings"/>
              </a:rPr>
              <a:t>€</a:t>
            </a:r>
            <a:r>
              <a:rPr lang="en-US" sz="1200" spc="5" dirty="0" smtClean="0">
                <a:latin typeface="Times New Roman"/>
                <a:cs typeface="Times New Roman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Configs</a:t>
            </a:r>
            <a:r>
              <a:rPr lang="en-US" sz="1200" spc="-25" dirty="0" smtClean="0">
                <a:latin typeface="Arial"/>
                <a:cs typeface="Arial"/>
              </a:rPr>
              <a:t>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ensure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30" dirty="0" smtClean="0">
                <a:latin typeface="Arial"/>
                <a:cs typeface="Arial"/>
              </a:rPr>
              <a:t>Authorization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None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  </a:t>
            </a:r>
            <a:r>
              <a:rPr lang="en-US" sz="1200" b="1" spc="-20" dirty="0" smtClean="0">
                <a:latin typeface="Arial"/>
                <a:cs typeface="Arial"/>
              </a:rPr>
              <a:t>Run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15" dirty="0" smtClean="0">
                <a:latin typeface="Arial"/>
                <a:cs typeface="Arial"/>
              </a:rPr>
              <a:t>as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end</a:t>
            </a:r>
            <a:r>
              <a:rPr lang="en-US" sz="1200" b="1" spc="-5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user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instead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b="1" spc="-15" dirty="0" smtClean="0">
                <a:latin typeface="Arial"/>
                <a:cs typeface="Arial"/>
              </a:rPr>
              <a:t>of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Hive</a:t>
            </a:r>
            <a:r>
              <a:rPr lang="en-US" sz="1200" b="1" spc="-5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user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True.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default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settings.  </a:t>
            </a: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search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b="1" spc="-30" dirty="0" smtClean="0">
                <a:latin typeface="Arial"/>
                <a:cs typeface="Arial"/>
              </a:rPr>
              <a:t>hive.server2.enable.doAs </a:t>
            </a:r>
            <a:r>
              <a:rPr lang="en-US" sz="1200" spc="-25" dirty="0" smtClean="0">
                <a:latin typeface="Arial"/>
                <a:cs typeface="Arial"/>
              </a:rPr>
              <a:t>property </a:t>
            </a:r>
            <a:r>
              <a:rPr lang="en-US" sz="1200" spc="-20" dirty="0" smtClean="0">
                <a:latin typeface="Arial"/>
                <a:cs typeface="Arial"/>
              </a:rPr>
              <a:t>using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b="1" spc="-25" dirty="0" smtClean="0">
                <a:latin typeface="Arial"/>
                <a:cs typeface="Arial"/>
              </a:rPr>
              <a:t>Filter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</a:t>
            </a:r>
            <a:r>
              <a:rPr lang="en-US" sz="1200" spc="-15" dirty="0" smtClean="0">
                <a:latin typeface="Arial"/>
                <a:cs typeface="Arial"/>
              </a:rPr>
              <a:t>do  </a:t>
            </a:r>
            <a:r>
              <a:rPr lang="en-US" sz="1200" spc="-20" dirty="0" smtClean="0">
                <a:latin typeface="Arial"/>
                <a:cs typeface="Arial"/>
              </a:rPr>
              <a:t>not see </a:t>
            </a:r>
            <a:r>
              <a:rPr lang="en-US" sz="1200" spc="-15" dirty="0" smtClean="0">
                <a:latin typeface="Arial"/>
                <a:cs typeface="Arial"/>
              </a:rPr>
              <a:t>it on the </a:t>
            </a:r>
            <a:r>
              <a:rPr lang="en-US" sz="1200" b="1" spc="-25" dirty="0" err="1" smtClean="0">
                <a:latin typeface="Arial"/>
                <a:cs typeface="Arial"/>
              </a:rPr>
              <a:t>Configs</a:t>
            </a:r>
            <a:r>
              <a:rPr lang="en-US" sz="1200" b="1" spc="-2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page.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9055" algn="just">
              <a:lnSpc>
                <a:spcPts val="1610"/>
              </a:lnSpc>
              <a:spcBef>
                <a:spcPts val="620"/>
              </a:spcBef>
            </a:pPr>
            <a:r>
              <a:rPr lang="en-US" sz="1200" spc="-25" dirty="0" smtClean="0">
                <a:latin typeface="Arial"/>
                <a:cs typeface="Arial"/>
              </a:rPr>
              <a:t>Then,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make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sure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grant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admin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privileges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  </a:t>
            </a:r>
            <a:r>
              <a:rPr lang="en-US" sz="1200" spc="-25" dirty="0" smtClean="0">
                <a:latin typeface="Arial"/>
                <a:cs typeface="Arial"/>
              </a:rPr>
              <a:t>administer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table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without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impersonation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SQL.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/apps/hive/warehouse</a:t>
            </a:r>
            <a:r>
              <a:rPr lang="en-US" sz="1200" b="1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folder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b="1" spc="-20" dirty="0" smtClean="0">
                <a:latin typeface="Arial"/>
                <a:cs typeface="Arial"/>
              </a:rPr>
              <a:t>777</a:t>
            </a:r>
            <a:r>
              <a:rPr lang="en-US" sz="1200" spc="-20" dirty="0" smtClean="0">
                <a:latin typeface="Arial"/>
                <a:cs typeface="Arial"/>
              </a:rPr>
              <a:t>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writable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000"/>
              </a:lnSpc>
              <a:spcBef>
                <a:spcPts val="600"/>
              </a:spcBef>
            </a:pPr>
            <a:r>
              <a:rPr lang="en-US" sz="1200" spc="-25" dirty="0" smtClean="0">
                <a:latin typeface="Arial"/>
                <a:cs typeface="Arial"/>
              </a:rPr>
              <a:t>Finally, you want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disable inherit </a:t>
            </a:r>
            <a:r>
              <a:rPr lang="en-US" sz="1200" spc="-30" dirty="0" smtClean="0">
                <a:latin typeface="Arial"/>
                <a:cs typeface="Arial"/>
              </a:rPr>
              <a:t>permissions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Hive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that </a:t>
            </a:r>
            <a:r>
              <a:rPr lang="en-US" sz="1200" spc="-20" dirty="0" smtClean="0">
                <a:latin typeface="Arial"/>
                <a:cs typeface="Arial"/>
              </a:rPr>
              <a:t>new </a:t>
            </a:r>
            <a:r>
              <a:rPr lang="en-US" sz="1200" spc="-25" dirty="0" smtClean="0">
                <a:latin typeface="Arial"/>
                <a:cs typeface="Arial"/>
              </a:rPr>
              <a:t>directories created  under </a:t>
            </a:r>
            <a:r>
              <a:rPr lang="en-US" sz="1200" b="1" spc="-25" dirty="0" smtClean="0">
                <a:latin typeface="Arial"/>
                <a:cs typeface="Arial"/>
              </a:rPr>
              <a:t>/apps/hive/warehouse </a:t>
            </a:r>
            <a:r>
              <a:rPr lang="en-US" sz="1200" spc="-25" dirty="0" smtClean="0">
                <a:latin typeface="Arial"/>
                <a:cs typeface="Arial"/>
              </a:rPr>
              <a:t>does not </a:t>
            </a:r>
            <a:r>
              <a:rPr lang="en-US" sz="1200" spc="-30" dirty="0" smtClean="0">
                <a:latin typeface="Arial"/>
                <a:cs typeface="Arial"/>
              </a:rPr>
              <a:t>inherit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permissions, </a:t>
            </a:r>
            <a:r>
              <a:rPr lang="en-US" sz="1200" spc="-25" dirty="0" smtClean="0">
                <a:latin typeface="Arial"/>
                <a:cs typeface="Arial"/>
              </a:rPr>
              <a:t>but instead you want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rely </a:t>
            </a:r>
            <a:r>
              <a:rPr lang="en-US" sz="1200" spc="-15" dirty="0" smtClean="0">
                <a:latin typeface="Arial"/>
                <a:cs typeface="Arial"/>
              </a:rPr>
              <a:t>on the </a:t>
            </a:r>
            <a:r>
              <a:rPr lang="en-US" sz="1200" spc="-25" dirty="0" smtClean="0">
                <a:latin typeface="Arial"/>
                <a:cs typeface="Arial"/>
              </a:rPr>
              <a:t>default</a:t>
            </a:r>
            <a:r>
              <a:rPr lang="en-US" sz="1200" spc="-17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UMASK.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27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You </a:t>
            </a:r>
            <a:r>
              <a:rPr lang="en-US" sz="1200" spc="-25" dirty="0" smtClean="0">
                <a:latin typeface="Arial"/>
                <a:cs typeface="Arial"/>
              </a:rPr>
              <a:t>want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 the </a:t>
            </a:r>
            <a:r>
              <a:rPr lang="en-US" sz="1200" b="1" spc="-25" dirty="0" smtClean="0">
                <a:latin typeface="Arial"/>
                <a:cs typeface="Arial"/>
              </a:rPr>
              <a:t>warehouse </a:t>
            </a:r>
            <a:r>
              <a:rPr lang="en-US" sz="1200" spc="-30" dirty="0" smtClean="0">
                <a:latin typeface="Arial"/>
                <a:cs typeface="Arial"/>
              </a:rPr>
              <a:t>directory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777, </a:t>
            </a: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0" dirty="0" smtClean="0">
                <a:latin typeface="Arial"/>
                <a:cs typeface="Arial"/>
              </a:rPr>
              <a:t>that all </a:t>
            </a:r>
            <a:r>
              <a:rPr lang="en-US" sz="1200" spc="-25" dirty="0" smtClean="0">
                <a:latin typeface="Arial"/>
                <a:cs typeface="Arial"/>
              </a:rPr>
              <a:t>users </a:t>
            </a:r>
            <a:r>
              <a:rPr lang="en-US" sz="1200" spc="-15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write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directory.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25" dirty="0" smtClean="0">
                <a:latin typeface="Arial"/>
                <a:cs typeface="Arial"/>
              </a:rPr>
              <a:t>example, when you create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schema,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directory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created under the  </a:t>
            </a:r>
            <a:r>
              <a:rPr lang="en-US" sz="1200" b="1" spc="-25" dirty="0" smtClean="0">
                <a:latin typeface="Arial"/>
                <a:cs typeface="Arial"/>
              </a:rPr>
              <a:t>warehouse </a:t>
            </a:r>
            <a:r>
              <a:rPr lang="en-US" sz="1200" spc="-25" dirty="0" smtClean="0">
                <a:latin typeface="Arial"/>
                <a:cs typeface="Arial"/>
              </a:rPr>
              <a:t>folder.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allow </a:t>
            </a:r>
            <a:r>
              <a:rPr lang="en-US" sz="1200" spc="-25" dirty="0" smtClean="0">
                <a:latin typeface="Arial"/>
                <a:cs typeface="Arial"/>
              </a:rPr>
              <a:t>users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create </a:t>
            </a:r>
            <a:r>
              <a:rPr lang="en-US" sz="1200" spc="-20" dirty="0" smtClean="0">
                <a:latin typeface="Arial"/>
                <a:cs typeface="Arial"/>
              </a:rPr>
              <a:t>their </a:t>
            </a:r>
            <a:r>
              <a:rPr lang="en-US" sz="1200" spc="-25" dirty="0" smtClean="0">
                <a:latin typeface="Arial"/>
                <a:cs typeface="Arial"/>
              </a:rPr>
              <a:t>own schema, you need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inherit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permissions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properties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false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along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setting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permissions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777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b="1" spc="-25" dirty="0" smtClean="0">
                <a:latin typeface="Arial"/>
                <a:cs typeface="Arial"/>
              </a:rPr>
              <a:t>warehouse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directory.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30810">
              <a:lnSpc>
                <a:spcPct val="96100"/>
              </a:lnSpc>
              <a:spcBef>
                <a:spcPts val="590"/>
              </a:spcBef>
            </a:pP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Apache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before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like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apply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its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security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framework 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5" dirty="0" smtClean="0">
                <a:latin typeface="Arial"/>
                <a:cs typeface="Arial"/>
              </a:rPr>
              <a:t>SQL,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0" dirty="0" smtClean="0">
                <a:latin typeface="Arial"/>
                <a:cs typeface="Arial"/>
              </a:rPr>
              <a:t>now </a:t>
            </a:r>
            <a:r>
              <a:rPr lang="en-US" sz="1200" spc="-25" dirty="0" smtClean="0">
                <a:latin typeface="Arial"/>
                <a:cs typeface="Arial"/>
              </a:rPr>
              <a:t>available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release </a:t>
            </a:r>
            <a:r>
              <a:rPr lang="en-US" sz="1200" spc="-2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SQL. </a:t>
            </a:r>
            <a:r>
              <a:rPr lang="en-US" sz="1200" spc="-25" dirty="0" smtClean="0">
                <a:latin typeface="Arial"/>
                <a:cs typeface="Arial"/>
              </a:rPr>
              <a:t>Ranger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framework </a:t>
            </a:r>
            <a:r>
              <a:rPr lang="en-US" sz="1200" spc="-2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enable, </a:t>
            </a:r>
            <a:r>
              <a:rPr lang="en-US" sz="1200" spc="-30" dirty="0" smtClean="0">
                <a:latin typeface="Arial"/>
                <a:cs typeface="Arial"/>
              </a:rPr>
              <a:t>monitor,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manage </a:t>
            </a:r>
            <a:r>
              <a:rPr lang="en-US" sz="1200" spc="-30" dirty="0" smtClean="0">
                <a:latin typeface="Arial"/>
                <a:cs typeface="Arial"/>
              </a:rPr>
              <a:t>comprehensive </a:t>
            </a:r>
            <a:r>
              <a:rPr lang="en-US" sz="1200" spc="-20" dirty="0" smtClean="0">
                <a:latin typeface="Arial"/>
                <a:cs typeface="Arial"/>
              </a:rPr>
              <a:t>data </a:t>
            </a:r>
            <a:r>
              <a:rPr lang="en-US" sz="1200" spc="-25" dirty="0" smtClean="0">
                <a:latin typeface="Arial"/>
                <a:cs typeface="Arial"/>
              </a:rPr>
              <a:t>security across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Hadoop  </a:t>
            </a:r>
            <a:r>
              <a:rPr lang="en-US" sz="1200" spc="-25" dirty="0" smtClean="0">
                <a:latin typeface="Arial"/>
                <a:cs typeface="Arial"/>
              </a:rPr>
              <a:t>platform,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SQL.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  </a:t>
            </a:r>
            <a:r>
              <a:rPr lang="en-US" sz="1200" spc="-20" dirty="0" err="1" smtClean="0">
                <a:latin typeface="Arial"/>
                <a:cs typeface="Arial"/>
              </a:rPr>
              <a:t>HBase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separately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install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</a:t>
            </a:r>
            <a:r>
              <a:rPr lang="en-US" sz="1200" spc="-20" dirty="0" smtClean="0">
                <a:latin typeface="Arial"/>
                <a:cs typeface="Arial"/>
              </a:rPr>
              <a:t> in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addition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76200">
              <a:lnSpc>
                <a:spcPct val="95900"/>
              </a:lnSpc>
              <a:spcBef>
                <a:spcPts val="600"/>
              </a:spcBef>
            </a:pPr>
            <a:r>
              <a:rPr lang="en-US" sz="1200" spc="-15" dirty="0" smtClean="0">
                <a:latin typeface="Arial"/>
                <a:cs typeface="Arial"/>
              </a:rPr>
              <a:t>Once </a:t>
            </a:r>
            <a:r>
              <a:rPr lang="en-US" sz="1200" spc="-25" dirty="0" smtClean="0">
                <a:latin typeface="Arial"/>
                <a:cs typeface="Arial"/>
              </a:rPr>
              <a:t>Ranger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30" dirty="0" smtClean="0">
                <a:latin typeface="Arial"/>
                <a:cs typeface="Arial"/>
              </a:rPr>
              <a:t>installed, </a:t>
            </a:r>
            <a:r>
              <a:rPr lang="en-US" sz="1200" spc="-25" dirty="0" smtClean="0">
                <a:latin typeface="Arial"/>
                <a:cs typeface="Arial"/>
              </a:rPr>
              <a:t>you enable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Ranger plugin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up </a:t>
            </a:r>
            <a:r>
              <a:rPr lang="en-US" sz="1200" spc="-25" dirty="0" smtClean="0">
                <a:latin typeface="Arial"/>
                <a:cs typeface="Arial"/>
              </a:rPr>
              <a:t>Ranger </a:t>
            </a:r>
            <a:r>
              <a:rPr lang="en-US" sz="1200" spc="-20" dirty="0" smtClean="0">
                <a:latin typeface="Arial"/>
                <a:cs typeface="Arial"/>
              </a:rPr>
              <a:t>as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authorizer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Big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need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restart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after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plugin </a:t>
            </a:r>
            <a:r>
              <a:rPr lang="en-US" sz="1200" spc="-20" dirty="0" smtClean="0">
                <a:latin typeface="Arial"/>
                <a:cs typeface="Arial"/>
              </a:rPr>
              <a:t>for </a:t>
            </a:r>
            <a:r>
              <a:rPr lang="en-US" sz="1200" spc="-15" dirty="0" smtClean="0">
                <a:latin typeface="Arial"/>
                <a:cs typeface="Arial"/>
              </a:rPr>
              <a:t>it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take </a:t>
            </a:r>
            <a:r>
              <a:rPr lang="en-US" sz="1200" spc="-25" dirty="0" smtClean="0">
                <a:latin typeface="Arial"/>
                <a:cs typeface="Arial"/>
              </a:rPr>
              <a:t>effect. </a:t>
            </a:r>
            <a:r>
              <a:rPr lang="en-US" sz="1200" spc="-20" dirty="0" smtClean="0">
                <a:latin typeface="Arial"/>
                <a:cs typeface="Arial"/>
              </a:rPr>
              <a:t>If </a:t>
            </a:r>
            <a:r>
              <a:rPr lang="en-US" sz="1200" spc="-25" dirty="0" smtClean="0">
                <a:latin typeface="Arial"/>
                <a:cs typeface="Arial"/>
              </a:rPr>
              <a:t>you decide </a:t>
            </a: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disable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Ranger plugin, you will  </a:t>
            </a:r>
            <a:r>
              <a:rPr lang="en-US" sz="1200" spc="-15" dirty="0" smtClean="0">
                <a:latin typeface="Arial"/>
                <a:cs typeface="Arial"/>
              </a:rPr>
              <a:t>be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removing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Ranger,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including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policies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have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been 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up.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auditing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20"/>
              </a:lnSpc>
              <a:spcBef>
                <a:spcPts val="635"/>
              </a:spcBef>
            </a:pPr>
            <a:r>
              <a:rPr lang="en-US" sz="1200" spc="-20" dirty="0" smtClean="0">
                <a:latin typeface="Arial"/>
                <a:cs typeface="Arial"/>
              </a:rPr>
              <a:t>There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two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limitations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Ranger.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using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Ranger,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cannot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  </a:t>
            </a:r>
            <a:r>
              <a:rPr lang="en-US" sz="1200" spc="-25" dirty="0" smtClean="0">
                <a:latin typeface="Arial"/>
                <a:cs typeface="Arial"/>
              </a:rPr>
              <a:t>impersonation,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which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another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form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of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authorization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covered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unit.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21334">
              <a:lnSpc>
                <a:spcPts val="1610"/>
              </a:lnSpc>
              <a:spcBef>
                <a:spcPts val="5"/>
              </a:spcBef>
            </a:pPr>
            <a:r>
              <a:rPr lang="en-US" sz="1200" spc="-25" dirty="0" smtClean="0">
                <a:latin typeface="Arial"/>
                <a:cs typeface="Arial"/>
              </a:rPr>
              <a:t>Ranger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also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cannot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based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view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level.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would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  separate </a:t>
            </a:r>
            <a:r>
              <a:rPr lang="en-US" sz="1200" spc="-30" dirty="0" smtClean="0">
                <a:latin typeface="Arial"/>
                <a:cs typeface="Arial"/>
              </a:rPr>
              <a:t>authorizations </a:t>
            </a:r>
            <a:r>
              <a:rPr lang="en-US" sz="1200" spc="-20" dirty="0" smtClean="0">
                <a:latin typeface="Arial"/>
                <a:cs typeface="Arial"/>
              </a:rPr>
              <a:t>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underlying </a:t>
            </a:r>
            <a:r>
              <a:rPr lang="en-US" sz="1200" spc="-20" dirty="0" smtClean="0">
                <a:latin typeface="Arial"/>
                <a:cs typeface="Arial"/>
              </a:rPr>
              <a:t>table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level.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43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1200" spc="-10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what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UMASK?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6100"/>
              </a:lnSpc>
              <a:spcBef>
                <a:spcPts val="600"/>
              </a:spcBef>
            </a:pPr>
            <a:r>
              <a:rPr lang="en-US" sz="1200" spc="-20" dirty="0" smtClean="0">
                <a:latin typeface="Arial"/>
                <a:cs typeface="Arial"/>
              </a:rPr>
              <a:t>UMASK </a:t>
            </a:r>
            <a:r>
              <a:rPr lang="en-US" sz="1200" spc="-25" dirty="0" smtClean="0">
                <a:latin typeface="Arial"/>
                <a:cs typeface="Arial"/>
              </a:rPr>
              <a:t>determines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permissions settings </a:t>
            </a:r>
            <a:r>
              <a:rPr lang="en-US" sz="1200" spc="-20" dirty="0" smtClean="0">
                <a:latin typeface="Arial"/>
                <a:cs typeface="Arial"/>
              </a:rPr>
              <a:t>for new </a:t>
            </a:r>
            <a:r>
              <a:rPr lang="en-US" sz="1200" spc="-30" dirty="0" smtClean="0">
                <a:latin typeface="Arial"/>
                <a:cs typeface="Arial"/>
              </a:rPr>
              <a:t>directories/files </a:t>
            </a:r>
            <a:r>
              <a:rPr lang="en-US" sz="1200" spc="-20" dirty="0" smtClean="0">
                <a:latin typeface="Arial"/>
                <a:cs typeface="Arial"/>
              </a:rPr>
              <a:t>that are</a:t>
            </a:r>
            <a:r>
              <a:rPr lang="en-US" sz="1200" spc="-2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created. 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default </a:t>
            </a:r>
            <a:r>
              <a:rPr lang="en-US" sz="1200" spc="-20" dirty="0" smtClean="0">
                <a:latin typeface="Arial"/>
                <a:cs typeface="Arial"/>
              </a:rPr>
              <a:t>UMASK </a:t>
            </a:r>
            <a:r>
              <a:rPr lang="en-US" sz="1200" spc="-25" dirty="0" smtClean="0">
                <a:latin typeface="Arial"/>
                <a:cs typeface="Arial"/>
              </a:rPr>
              <a:t>setting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022, </a:t>
            </a:r>
            <a:r>
              <a:rPr lang="en-US" sz="1200" spc="-15" dirty="0" smtClean="0">
                <a:latin typeface="Arial"/>
                <a:cs typeface="Arial"/>
              </a:rPr>
              <a:t>so </a:t>
            </a:r>
            <a:r>
              <a:rPr lang="en-US" sz="1200" spc="-25" dirty="0" smtClean="0">
                <a:latin typeface="Arial"/>
                <a:cs typeface="Arial"/>
              </a:rPr>
              <a:t>when you start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777, you subtract </a:t>
            </a:r>
            <a:r>
              <a:rPr lang="en-US" sz="1200" spc="-20" dirty="0" smtClean="0">
                <a:latin typeface="Arial"/>
                <a:cs typeface="Arial"/>
              </a:rPr>
              <a:t>the  UMASK </a:t>
            </a:r>
            <a:r>
              <a:rPr lang="en-US" sz="1200" spc="-25" dirty="0" smtClean="0">
                <a:latin typeface="Arial"/>
                <a:cs typeface="Arial"/>
              </a:rPr>
              <a:t>value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get 755. </a:t>
            </a:r>
            <a:r>
              <a:rPr lang="en-US" sz="1200" spc="-20" dirty="0" smtClean="0">
                <a:latin typeface="Arial"/>
                <a:cs typeface="Arial"/>
              </a:rPr>
              <a:t>This </a:t>
            </a:r>
            <a:r>
              <a:rPr lang="en-US" sz="1200" spc="-25" dirty="0" smtClean="0">
                <a:latin typeface="Arial"/>
                <a:cs typeface="Arial"/>
              </a:rPr>
              <a:t>translate </a:t>
            </a:r>
            <a:r>
              <a:rPr lang="en-US" sz="1200" spc="-15" dirty="0" smtClean="0">
                <a:latin typeface="Arial"/>
                <a:cs typeface="Arial"/>
              </a:rPr>
              <a:t>to the </a:t>
            </a:r>
            <a:r>
              <a:rPr lang="en-US" sz="1200" spc="-25" dirty="0" smtClean="0">
                <a:latin typeface="Arial"/>
                <a:cs typeface="Arial"/>
              </a:rPr>
              <a:t>owner having full READ, WRITE, </a:t>
            </a:r>
            <a:r>
              <a:rPr lang="en-US" sz="1200" spc="-20" dirty="0" smtClean="0">
                <a:latin typeface="Arial"/>
                <a:cs typeface="Arial"/>
              </a:rPr>
              <a:t>and  EXECUTE </a:t>
            </a:r>
            <a:r>
              <a:rPr lang="en-US" sz="1200" spc="-25" dirty="0" smtClean="0">
                <a:latin typeface="Arial"/>
                <a:cs typeface="Arial"/>
              </a:rPr>
              <a:t>permissions </a:t>
            </a:r>
            <a:r>
              <a:rPr lang="en-US" sz="1200" spc="-15" dirty="0" smtClean="0">
                <a:latin typeface="Arial"/>
                <a:cs typeface="Arial"/>
              </a:rPr>
              <a:t>on the </a:t>
            </a:r>
            <a:r>
              <a:rPr lang="en-US" sz="1200" spc="-25" dirty="0" smtClean="0">
                <a:latin typeface="Arial"/>
                <a:cs typeface="Arial"/>
              </a:rPr>
              <a:t>newly </a:t>
            </a:r>
            <a:r>
              <a:rPr lang="en-US" sz="1200" spc="-20" dirty="0" smtClean="0">
                <a:latin typeface="Arial"/>
                <a:cs typeface="Arial"/>
              </a:rPr>
              <a:t>created </a:t>
            </a:r>
            <a:r>
              <a:rPr lang="en-US" sz="1200" spc="-25" dirty="0" smtClean="0">
                <a:latin typeface="Arial"/>
                <a:cs typeface="Arial"/>
              </a:rPr>
              <a:t>schema. </a:t>
            </a:r>
            <a:r>
              <a:rPr lang="en-US" sz="1200" spc="-20" dirty="0" smtClean="0">
                <a:latin typeface="Arial"/>
                <a:cs typeface="Arial"/>
              </a:rPr>
              <a:t>The group has READ and  </a:t>
            </a:r>
            <a:r>
              <a:rPr lang="en-US" sz="1200" spc="-25" dirty="0" smtClean="0">
                <a:latin typeface="Arial"/>
                <a:cs typeface="Arial"/>
              </a:rPr>
              <a:t>EXECUTE. </a:t>
            </a:r>
            <a:r>
              <a:rPr lang="en-US" sz="1200" spc="-15" dirty="0" smtClean="0">
                <a:latin typeface="Arial"/>
                <a:cs typeface="Arial"/>
              </a:rPr>
              <a:t>All </a:t>
            </a:r>
            <a:r>
              <a:rPr lang="en-US" sz="1200" spc="-30" dirty="0" smtClean="0">
                <a:latin typeface="Arial"/>
                <a:cs typeface="Arial"/>
              </a:rPr>
              <a:t>others </a:t>
            </a:r>
            <a:r>
              <a:rPr lang="en-US" sz="1200" spc="-25" dirty="0" smtClean="0">
                <a:latin typeface="Arial"/>
                <a:cs typeface="Arial"/>
              </a:rPr>
              <a:t>have </a:t>
            </a:r>
            <a:r>
              <a:rPr lang="en-US" sz="1200" spc="-20" dirty="0" smtClean="0">
                <a:latin typeface="Arial"/>
                <a:cs typeface="Arial"/>
              </a:rPr>
              <a:t>READ and</a:t>
            </a:r>
            <a:r>
              <a:rPr lang="en-US" sz="1200" spc="-19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EXECUTE.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442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adjusting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UMASK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value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need,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can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control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permissions  </a:t>
            </a:r>
            <a:r>
              <a:rPr lang="en-US" sz="1200" spc="-1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folders.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16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Before you start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use </a:t>
            </a:r>
            <a:r>
              <a:rPr lang="en-US" sz="1200" spc="-30" dirty="0" smtClean="0">
                <a:latin typeface="Arial"/>
                <a:cs typeface="Arial"/>
              </a:rPr>
              <a:t>impersonation, </a:t>
            </a:r>
            <a:r>
              <a:rPr lang="en-US" sz="1200" spc="-25" dirty="0" smtClean="0">
                <a:latin typeface="Arial"/>
                <a:cs typeface="Arial"/>
              </a:rPr>
              <a:t>you must ensure that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/user/&lt;username&gt;  </a:t>
            </a:r>
            <a:r>
              <a:rPr lang="en-US" sz="1200" spc="-25" dirty="0" smtClean="0">
                <a:latin typeface="Arial"/>
                <a:cs typeface="Arial"/>
              </a:rPr>
              <a:t>directory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HDFS </a:t>
            </a:r>
            <a:r>
              <a:rPr lang="en-US" sz="1200" spc="-25" dirty="0" smtClean="0">
                <a:latin typeface="Arial"/>
                <a:cs typeface="Arial"/>
              </a:rPr>
              <a:t>exists </a:t>
            </a:r>
            <a:r>
              <a:rPr lang="en-US" sz="1200" spc="-20" dirty="0" smtClean="0">
                <a:latin typeface="Arial"/>
                <a:cs typeface="Arial"/>
              </a:rPr>
              <a:t>with </a:t>
            </a:r>
            <a:r>
              <a:rPr lang="en-US" sz="1200" spc="-25" dirty="0" smtClean="0">
                <a:latin typeface="Arial"/>
                <a:cs typeface="Arial"/>
              </a:rPr>
              <a:t>READ, </a:t>
            </a:r>
            <a:r>
              <a:rPr lang="en-US" sz="1200" spc="-20" dirty="0" smtClean="0">
                <a:latin typeface="Arial"/>
                <a:cs typeface="Arial"/>
              </a:rPr>
              <a:t>WRITE, and </a:t>
            </a:r>
            <a:r>
              <a:rPr lang="en-US" sz="1200" spc="-25" dirty="0" smtClean="0">
                <a:latin typeface="Arial"/>
                <a:cs typeface="Arial"/>
              </a:rPr>
              <a:t>EXECUTE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user. </a:t>
            </a:r>
            <a:r>
              <a:rPr lang="en-US" sz="1200" spc="-30" dirty="0" smtClean="0">
                <a:latin typeface="Arial"/>
                <a:cs typeface="Arial"/>
              </a:rPr>
              <a:t>Otherwise, 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queries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will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return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error.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dropped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from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database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goes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into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lang="en-US" sz="1200" b="1" spc="-25" dirty="0" smtClean="0">
                <a:latin typeface="Arial"/>
                <a:cs typeface="Arial"/>
              </a:rPr>
              <a:t>.Trash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folder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under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/user/&lt;username&gt;/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directory.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because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run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</a:p>
          <a:p>
            <a:pPr marL="12700" marR="106045">
              <a:lnSpc>
                <a:spcPts val="1610"/>
              </a:lnSpc>
              <a:spcBef>
                <a:spcPts val="85"/>
              </a:spcBef>
            </a:pPr>
            <a:r>
              <a:rPr lang="en-US" sz="1200" spc="-20" dirty="0" smtClean="0">
                <a:latin typeface="Arial"/>
                <a:cs typeface="Arial"/>
              </a:rPr>
              <a:t>DROP table </a:t>
            </a:r>
            <a:r>
              <a:rPr lang="en-US" sz="1200" spc="-25" dirty="0" smtClean="0">
                <a:latin typeface="Arial"/>
                <a:cs typeface="Arial"/>
              </a:rPr>
              <a:t>statement,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does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drop operation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Hive </a:t>
            </a:r>
            <a:r>
              <a:rPr lang="en-US" sz="1200" spc="-15" dirty="0" smtClean="0">
                <a:latin typeface="Arial"/>
                <a:cs typeface="Arial"/>
              </a:rPr>
              <a:t>as the </a:t>
            </a:r>
            <a:r>
              <a:rPr lang="en-US" sz="1200" spc="-25" dirty="0" smtClean="0">
                <a:latin typeface="Arial"/>
                <a:cs typeface="Arial"/>
              </a:rPr>
              <a:t>connect user.  Sometimes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allows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DROP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proceed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though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there</a:t>
            </a:r>
            <a:r>
              <a:rPr lang="en-US" sz="1200" spc="-1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might </a:t>
            </a:r>
            <a:r>
              <a:rPr lang="en-US" sz="1200" spc="-20" dirty="0" smtClean="0">
                <a:latin typeface="Arial"/>
                <a:cs typeface="Arial"/>
              </a:rPr>
              <a:t>be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errors.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  </a:t>
            </a:r>
            <a:r>
              <a:rPr lang="en-US" sz="1200" spc="-25" dirty="0" smtClean="0">
                <a:latin typeface="Arial"/>
                <a:cs typeface="Arial"/>
              </a:rPr>
              <a:t>result,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data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retained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even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dropped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from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Hive.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300605">
              <a:lnSpc>
                <a:spcPts val="2210"/>
              </a:lnSpc>
              <a:spcBef>
                <a:spcPts val="120"/>
              </a:spcBef>
            </a:pP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b="1" spc="-25" dirty="0" smtClean="0">
                <a:latin typeface="Arial"/>
                <a:cs typeface="Arial"/>
              </a:rPr>
              <a:t>&lt;username&gt; </a:t>
            </a:r>
            <a:r>
              <a:rPr lang="en-US" sz="1200" spc="-25" dirty="0" smtClean="0">
                <a:latin typeface="Arial"/>
                <a:cs typeface="Arial"/>
              </a:rPr>
              <a:t>must exist </a:t>
            </a:r>
            <a:r>
              <a:rPr lang="en-US" sz="1200" spc="-1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each </a:t>
            </a:r>
            <a:r>
              <a:rPr lang="en-US" sz="1200" spc="-25" dirty="0" smtClean="0">
                <a:latin typeface="Arial"/>
                <a:cs typeface="Arial"/>
              </a:rPr>
              <a:t>node </a:t>
            </a:r>
            <a:r>
              <a:rPr lang="en-US" sz="1200" spc="-20" dirty="0" smtClean="0">
                <a:latin typeface="Arial"/>
                <a:cs typeface="Arial"/>
              </a:rPr>
              <a:t>of the</a:t>
            </a:r>
            <a:r>
              <a:rPr lang="en-US" sz="1200" spc="-2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cluster.  Impersonation </a:t>
            </a:r>
            <a:r>
              <a:rPr lang="en-US" sz="1200" spc="-20" dirty="0" smtClean="0">
                <a:latin typeface="Arial"/>
                <a:cs typeface="Arial"/>
              </a:rPr>
              <a:t>only </a:t>
            </a:r>
            <a:r>
              <a:rPr lang="en-US" sz="1200" spc="-25" dirty="0" smtClean="0">
                <a:latin typeface="Arial"/>
                <a:cs typeface="Arial"/>
              </a:rPr>
              <a:t>applies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Hadoop</a:t>
            </a:r>
            <a:r>
              <a:rPr lang="en-US" sz="1200" spc="-204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64795">
              <a:lnSpc>
                <a:spcPts val="1610"/>
              </a:lnSpc>
              <a:spcBef>
                <a:spcPts val="489"/>
              </a:spcBef>
            </a:pPr>
            <a:r>
              <a:rPr lang="en-US" sz="1200" spc="-15" dirty="0" smtClean="0">
                <a:latin typeface="Arial"/>
                <a:cs typeface="Arial"/>
              </a:rPr>
              <a:t>Any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storage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handlers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SERDEs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used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HADOOP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statement  </a:t>
            </a:r>
            <a:r>
              <a:rPr lang="en-US" sz="1200" spc="-20" dirty="0" smtClean="0">
                <a:latin typeface="Arial"/>
                <a:cs typeface="Arial"/>
              </a:rPr>
              <a:t>also sees the </a:t>
            </a:r>
            <a:r>
              <a:rPr lang="en-US" sz="1200" spc="-30" dirty="0" smtClean="0">
                <a:latin typeface="Arial"/>
                <a:cs typeface="Arial"/>
              </a:rPr>
              <a:t>impersonation</a:t>
            </a:r>
            <a:r>
              <a:rPr lang="en-US" sz="1200" spc="-1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behavior.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4604">
              <a:lnSpc>
                <a:spcPts val="1610"/>
              </a:lnSpc>
              <a:spcBef>
                <a:spcPts val="615"/>
              </a:spcBef>
            </a:pPr>
            <a:r>
              <a:rPr lang="en-US" sz="1200" spc="-25" dirty="0" smtClean="0">
                <a:latin typeface="Arial"/>
                <a:cs typeface="Arial"/>
              </a:rPr>
              <a:t>Impersonation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not </a:t>
            </a:r>
            <a:r>
              <a:rPr lang="en-US" sz="1200" spc="-20" dirty="0" smtClean="0">
                <a:latin typeface="Arial"/>
                <a:cs typeface="Arial"/>
              </a:rPr>
              <a:t>used for </a:t>
            </a:r>
            <a:r>
              <a:rPr lang="en-US" sz="1200" spc="-25" dirty="0" smtClean="0">
                <a:latin typeface="Arial"/>
                <a:cs typeface="Arial"/>
              </a:rPr>
              <a:t>tables </a:t>
            </a:r>
            <a:r>
              <a:rPr lang="en-US" sz="1200" spc="-20" dirty="0" smtClean="0">
                <a:latin typeface="Arial"/>
                <a:cs typeface="Arial"/>
              </a:rPr>
              <a:t>that are </a:t>
            </a:r>
            <a:r>
              <a:rPr lang="en-US" sz="1200" spc="-25" dirty="0" smtClean="0">
                <a:latin typeface="Arial"/>
                <a:cs typeface="Arial"/>
              </a:rPr>
              <a:t>created </a:t>
            </a:r>
            <a:r>
              <a:rPr lang="en-US" sz="1200" spc="-15" dirty="0" smtClean="0">
                <a:latin typeface="Arial"/>
                <a:cs typeface="Arial"/>
              </a:rPr>
              <a:t>by the </a:t>
            </a:r>
            <a:r>
              <a:rPr lang="en-US" sz="1200" spc="-20" dirty="0" smtClean="0">
                <a:latin typeface="Arial"/>
                <a:cs typeface="Arial"/>
              </a:rPr>
              <a:t>HBASE TABLE </a:t>
            </a:r>
            <a:r>
              <a:rPr lang="en-US" sz="1200" spc="-25" dirty="0" smtClean="0">
                <a:latin typeface="Arial"/>
                <a:cs typeface="Arial"/>
              </a:rPr>
              <a:t>statement.  </a:t>
            </a:r>
            <a:r>
              <a:rPr lang="en-US" sz="1200" spc="-20" dirty="0" smtClean="0">
                <a:latin typeface="Arial"/>
                <a:cs typeface="Arial"/>
              </a:rPr>
              <a:t>For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HBase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logical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over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err="1" smtClean="0">
                <a:latin typeface="Arial"/>
                <a:cs typeface="Arial"/>
              </a:rPr>
              <a:t>HBase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 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Hive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&lt;schema&gt;.</a:t>
            </a:r>
            <a:r>
              <a:rPr lang="en-US" sz="1200" spc="-25" dirty="0" err="1" smtClean="0">
                <a:latin typeface="Arial"/>
                <a:cs typeface="Arial"/>
              </a:rPr>
              <a:t>db</a:t>
            </a:r>
            <a:r>
              <a:rPr lang="en-US" sz="1200" spc="-25" dirty="0" smtClean="0">
                <a:latin typeface="Arial"/>
                <a:cs typeface="Arial"/>
              </a:rPr>
              <a:t> directory. You must </a:t>
            </a:r>
            <a:r>
              <a:rPr lang="en-US" sz="1200" spc="-30" dirty="0" smtClean="0">
                <a:latin typeface="Arial"/>
                <a:cs typeface="Arial"/>
              </a:rPr>
              <a:t>have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appropriate permissions </a:t>
            </a:r>
            <a:r>
              <a:rPr lang="en-US" sz="1200" spc="-35" dirty="0" smtClean="0">
                <a:latin typeface="Arial"/>
                <a:cs typeface="Arial"/>
              </a:rPr>
              <a:t>set  </a:t>
            </a:r>
            <a:r>
              <a:rPr lang="en-US" sz="1200" spc="-15" dirty="0" smtClean="0">
                <a:latin typeface="Arial"/>
                <a:cs typeface="Arial"/>
              </a:rPr>
              <a:t>up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0" dirty="0" smtClean="0">
                <a:latin typeface="Arial"/>
                <a:cs typeface="Arial"/>
              </a:rPr>
              <a:t>HDFS for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warehouse</a:t>
            </a:r>
            <a:r>
              <a:rPr lang="en-US" sz="1200" spc="-2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folder.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1200" spc="-10" dirty="0" smtClean="0">
                <a:latin typeface="Arial"/>
                <a:cs typeface="Arial"/>
              </a:rPr>
              <a:t>If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encryption,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must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provide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encryption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key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9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When </a:t>
            </a:r>
            <a:r>
              <a:rPr lang="en-US" sz="1200" spc="-25" dirty="0" smtClean="0">
                <a:latin typeface="Arial"/>
                <a:cs typeface="Arial"/>
              </a:rPr>
              <a:t>you enable the </a:t>
            </a:r>
            <a:r>
              <a:rPr lang="en-US" sz="1200" spc="-15" dirty="0" smtClean="0">
                <a:latin typeface="Arial"/>
                <a:cs typeface="Arial"/>
              </a:rPr>
              <a:t>Big </a:t>
            </a:r>
            <a:r>
              <a:rPr lang="en-US" sz="1200" spc="-20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Ranger plugin,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are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operations </a:t>
            </a:r>
            <a:r>
              <a:rPr lang="en-US" sz="1200" spc="-20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Ranger  controls.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comment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slide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here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Analyze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addition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Analyze </a:t>
            </a:r>
            <a:r>
              <a:rPr lang="en-US" sz="1200" spc="-30" dirty="0" smtClean="0">
                <a:latin typeface="Arial"/>
                <a:cs typeface="Arial"/>
              </a:rPr>
              <a:t>operation, </a:t>
            </a:r>
            <a:r>
              <a:rPr lang="en-US" sz="1200" spc="-20" dirty="0" smtClean="0">
                <a:latin typeface="Arial"/>
                <a:cs typeface="Arial"/>
              </a:rPr>
              <a:t>the user will also </a:t>
            </a:r>
            <a:r>
              <a:rPr lang="en-US" sz="1200" spc="-25" dirty="0" smtClean="0">
                <a:latin typeface="Arial"/>
                <a:cs typeface="Arial"/>
              </a:rPr>
              <a:t>need </a:t>
            </a:r>
            <a:r>
              <a:rPr lang="en-US" sz="1200" spc="-30" dirty="0" smtClean="0">
                <a:latin typeface="Arial"/>
                <a:cs typeface="Arial"/>
              </a:rPr>
              <a:t>whatever operation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needs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native Big  </a:t>
            </a: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run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Analyze</a:t>
            </a:r>
            <a:r>
              <a:rPr lang="en-US" sz="1200" spc="-21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operation.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3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33985">
              <a:lnSpc>
                <a:spcPts val="161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supports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SSL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encryption.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You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can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up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configuring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SSL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support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  </a:t>
            </a:r>
            <a:r>
              <a:rPr lang="en-US" sz="1200" spc="-15" dirty="0" smtClean="0">
                <a:latin typeface="Arial"/>
                <a:cs typeface="Arial"/>
              </a:rPr>
              <a:t>the Db2 </a:t>
            </a:r>
            <a:r>
              <a:rPr lang="en-US" sz="1200" spc="-25" dirty="0" smtClean="0">
                <a:latin typeface="Arial"/>
                <a:cs typeface="Arial"/>
              </a:rPr>
              <a:t>instance through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following</a:t>
            </a:r>
            <a:r>
              <a:rPr lang="en-US" sz="1200" spc="-23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link: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05"/>
              </a:spcBef>
            </a:pPr>
            <a:r>
              <a:rPr lang="en-US" sz="1200" spc="-30" dirty="0" smtClean="0">
                <a:latin typeface="Arial"/>
                <a:cs typeface="Arial"/>
              </a:rPr>
              <a:t>https://</a:t>
            </a:r>
            <a:r>
              <a:rPr lang="en-US" sz="1200" spc="-30" dirty="0" smtClean="0">
                <a:latin typeface="Arial"/>
                <a:cs typeface="Arial"/>
                <a:hlinkClick r:id="rId3"/>
              </a:rPr>
              <a:t>www.ibm.com/support/knowledgecenter/SSEPGG_10.5.0/com.ibm.db2.luw.adm </a:t>
            </a:r>
            <a:r>
              <a:rPr lang="en-US" sz="1200" spc="-30" dirty="0" smtClean="0">
                <a:latin typeface="Arial"/>
                <a:cs typeface="Arial"/>
              </a:rPr>
              <a:t> in.sec.doc/doc/t0025241.html</a:t>
            </a:r>
            <a:endParaRPr lang="en-US" sz="1200" dirty="0" smtClean="0">
              <a:latin typeface="Arial"/>
              <a:cs typeface="Arial"/>
            </a:endParaRPr>
          </a:p>
          <a:p>
            <a:pPr marL="12700" marR="95250">
              <a:lnSpc>
                <a:spcPts val="1610"/>
              </a:lnSpc>
              <a:spcBef>
                <a:spcPts val="615"/>
              </a:spcBef>
            </a:pPr>
            <a:r>
              <a:rPr lang="en-US" sz="1200" spc="-20" dirty="0" smtClean="0">
                <a:latin typeface="Arial"/>
                <a:cs typeface="Arial"/>
              </a:rPr>
              <a:t>Then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need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modify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configuration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add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SSL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port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restart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  </a:t>
            </a:r>
            <a:r>
              <a:rPr lang="en-US" sz="1200" spc="-15" dirty="0" smtClean="0">
                <a:latin typeface="Arial"/>
                <a:cs typeface="Arial"/>
              </a:rPr>
              <a:t>for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changes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take</a:t>
            </a:r>
            <a:r>
              <a:rPr lang="en-US" sz="1200" spc="-22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effect.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61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200" spc="-15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understand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Big SQL </a:t>
            </a:r>
            <a:r>
              <a:rPr lang="en-US" sz="1200" spc="-25" dirty="0" smtClean="0">
                <a:latin typeface="Arial"/>
                <a:cs typeface="Arial"/>
              </a:rPr>
              <a:t>security model, here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0" dirty="0" smtClean="0">
                <a:latin typeface="Arial"/>
                <a:cs typeface="Arial"/>
              </a:rPr>
              <a:t>high </a:t>
            </a:r>
            <a:r>
              <a:rPr lang="en-US" sz="1200" spc="-25" dirty="0" smtClean="0">
                <a:latin typeface="Arial"/>
                <a:cs typeface="Arial"/>
              </a:rPr>
              <a:t>level architecture </a:t>
            </a:r>
            <a:r>
              <a:rPr lang="en-US" sz="1200" spc="-30" dirty="0" smtClean="0">
                <a:latin typeface="Arial"/>
                <a:cs typeface="Arial"/>
              </a:rPr>
              <a:t>overview.  </a:t>
            </a:r>
            <a:r>
              <a:rPr lang="en-US" sz="1200" spc="-15" dirty="0" smtClean="0">
                <a:latin typeface="Arial"/>
                <a:cs typeface="Arial"/>
              </a:rPr>
              <a:t>Big SQL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classified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long running service </a:t>
            </a:r>
            <a:r>
              <a:rPr lang="en-US" sz="1200" spc="-10" dirty="0" smtClean="0">
                <a:latin typeface="Arial"/>
                <a:cs typeface="Arial"/>
              </a:rPr>
              <a:t>in </a:t>
            </a:r>
            <a:r>
              <a:rPr lang="en-US" sz="1200" spc="-25" dirty="0" smtClean="0">
                <a:latin typeface="Arial"/>
                <a:cs typeface="Arial"/>
              </a:rPr>
              <a:t>Hadoop. This means that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service 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whether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connected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operating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model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  provides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SQL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ability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support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low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latency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high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concurrency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workloads.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213995">
              <a:lnSpc>
                <a:spcPts val="1610"/>
              </a:lnSpc>
              <a:spcBef>
                <a:spcPts val="620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head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waiting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work.  </a:t>
            </a:r>
            <a:r>
              <a:rPr lang="en-US" sz="1200" spc="-20" dirty="0" smtClean="0">
                <a:latin typeface="Arial"/>
                <a:cs typeface="Arial"/>
              </a:rPr>
              <a:t>These </a:t>
            </a:r>
            <a:r>
              <a:rPr lang="en-US" sz="1200" spc="-25" dirty="0" smtClean="0">
                <a:latin typeface="Arial"/>
                <a:cs typeface="Arial"/>
              </a:rPr>
              <a:t>operating system processes are running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dirty="0" smtClean="0">
                <a:latin typeface="Arial"/>
                <a:cs typeface="Arial"/>
              </a:rPr>
              <a:t>a </a:t>
            </a:r>
            <a:r>
              <a:rPr lang="en-US" sz="1200" spc="-25" dirty="0" smtClean="0">
                <a:latin typeface="Arial"/>
                <a:cs typeface="Arial"/>
              </a:rPr>
              <a:t>service </a:t>
            </a:r>
            <a:r>
              <a:rPr lang="en-US" sz="1200" spc="-10" dirty="0" smtClean="0">
                <a:latin typeface="Arial"/>
                <a:cs typeface="Arial"/>
              </a:rPr>
              <a:t>ID </a:t>
            </a:r>
            <a:r>
              <a:rPr lang="en-US" sz="1200" spc="-25" dirty="0" smtClean="0">
                <a:latin typeface="Arial"/>
                <a:cs typeface="Arial"/>
              </a:rPr>
              <a:t>called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, </a:t>
            </a:r>
            <a:r>
              <a:rPr lang="en-US" sz="1200" spc="-30" dirty="0" smtClean="0">
                <a:latin typeface="Arial"/>
                <a:cs typeface="Arial"/>
              </a:rPr>
              <a:t>by  </a:t>
            </a:r>
            <a:r>
              <a:rPr lang="en-US" sz="1200" spc="-25" dirty="0" smtClean="0">
                <a:latin typeface="Arial"/>
                <a:cs typeface="Arial"/>
              </a:rPr>
              <a:t>default.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382270">
              <a:lnSpc>
                <a:spcPts val="1610"/>
              </a:lnSpc>
              <a:spcBef>
                <a:spcPts val="600"/>
              </a:spcBef>
            </a:pPr>
            <a:r>
              <a:rPr lang="en-US" sz="1200" spc="-25" dirty="0" smtClean="0">
                <a:latin typeface="Arial"/>
                <a:cs typeface="Arial"/>
              </a:rPr>
              <a:t>Similarly,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on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data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nodes,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worker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processes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running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waiting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5" dirty="0" smtClean="0">
                <a:latin typeface="Arial"/>
                <a:cs typeface="Arial"/>
              </a:rPr>
              <a:t>perform work. These processes </a:t>
            </a:r>
            <a:r>
              <a:rPr lang="en-US" sz="1200" spc="-20" dirty="0" smtClean="0">
                <a:latin typeface="Arial"/>
                <a:cs typeface="Arial"/>
              </a:rPr>
              <a:t>are also </a:t>
            </a:r>
            <a:r>
              <a:rPr lang="en-US" sz="1200" spc="-25" dirty="0" smtClean="0">
                <a:latin typeface="Arial"/>
                <a:cs typeface="Arial"/>
              </a:rPr>
              <a:t>running </a:t>
            </a:r>
            <a:r>
              <a:rPr lang="en-US" sz="1200" spc="-20" dirty="0" smtClean="0">
                <a:latin typeface="Arial"/>
                <a:cs typeface="Arial"/>
              </a:rPr>
              <a:t>as the </a:t>
            </a:r>
            <a:r>
              <a:rPr lang="en-US" sz="1200" b="1" spc="-30" dirty="0" err="1" smtClean="0">
                <a:latin typeface="Arial"/>
                <a:cs typeface="Arial"/>
              </a:rPr>
              <a:t>bigsql</a:t>
            </a:r>
            <a:r>
              <a:rPr lang="en-US" sz="1200" b="1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service</a:t>
            </a:r>
            <a:r>
              <a:rPr lang="en-US" sz="1200" spc="-28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ID.</a:t>
            </a:r>
            <a:endParaRPr lang="en-US" sz="1200" dirty="0" smtClean="0">
              <a:latin typeface="Arial"/>
              <a:cs typeface="Arial"/>
            </a:endParaRPr>
          </a:p>
          <a:p>
            <a:pPr marL="12700" marR="163830">
              <a:lnSpc>
                <a:spcPts val="1610"/>
              </a:lnSpc>
              <a:spcBef>
                <a:spcPts val="605"/>
              </a:spcBef>
            </a:pP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workers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perform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reads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writes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b="1" spc="-30" dirty="0" err="1" smtClean="0">
                <a:latin typeface="Arial"/>
                <a:cs typeface="Arial"/>
              </a:rPr>
              <a:t>bigsql</a:t>
            </a:r>
            <a:r>
              <a:rPr lang="en-US" sz="1200" b="1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HDFS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when  queries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10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submitted.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8559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0" dirty="0" smtClean="0">
                <a:latin typeface="Arial"/>
                <a:cs typeface="Arial"/>
              </a:rPr>
              <a:t>There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four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different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levels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manage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authorizations </a:t>
            </a:r>
            <a:r>
              <a:rPr lang="en-US" sz="1200" spc="-20" dirty="0" smtClean="0">
                <a:latin typeface="Arial"/>
                <a:cs typeface="Arial"/>
              </a:rPr>
              <a:t>with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objects.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permissions </a:t>
            </a:r>
            <a:r>
              <a:rPr lang="en-US" sz="1200" spc="-20" dirty="0" smtClean="0">
                <a:latin typeface="Arial"/>
                <a:cs typeface="Arial"/>
              </a:rPr>
              <a:t>are </a:t>
            </a:r>
            <a:r>
              <a:rPr lang="en-US" sz="1200" spc="-25" dirty="0" smtClean="0">
                <a:latin typeface="Arial"/>
                <a:cs typeface="Arial"/>
              </a:rPr>
              <a:t>managed within </a:t>
            </a:r>
            <a:r>
              <a:rPr lang="en-US" sz="1200" spc="-20" dirty="0" smtClean="0">
                <a:latin typeface="Arial"/>
                <a:cs typeface="Arial"/>
              </a:rPr>
              <a:t>the Big </a:t>
            </a:r>
            <a:r>
              <a:rPr lang="en-US" sz="1200" spc="-15" dirty="0" smtClean="0">
                <a:latin typeface="Arial"/>
                <a:cs typeface="Arial"/>
              </a:rPr>
              <a:t>SQL </a:t>
            </a:r>
            <a:r>
              <a:rPr lang="en-US" sz="1200" spc="-25" dirty="0" smtClean="0">
                <a:latin typeface="Arial"/>
                <a:cs typeface="Arial"/>
              </a:rPr>
              <a:t>catalog</a:t>
            </a:r>
            <a:r>
              <a:rPr lang="en-US" sz="1200" spc="-29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32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244475">
              <a:lnSpc>
                <a:spcPts val="1610"/>
              </a:lnSpc>
              <a:spcBef>
                <a:spcPts val="635"/>
              </a:spcBef>
            </a:pPr>
            <a:r>
              <a:rPr lang="en-US" sz="1200" spc="-25" dirty="0" smtClean="0">
                <a:latin typeface="Arial"/>
                <a:cs typeface="Arial"/>
              </a:rPr>
              <a:t>Level </a:t>
            </a:r>
            <a:r>
              <a:rPr lang="en-US" sz="1200" dirty="0" smtClean="0">
                <a:latin typeface="Arial"/>
                <a:cs typeface="Arial"/>
              </a:rPr>
              <a:t>1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controlled </a:t>
            </a:r>
            <a:r>
              <a:rPr lang="en-US" sz="1200" spc="-15" dirty="0" smtClean="0">
                <a:latin typeface="Arial"/>
                <a:cs typeface="Arial"/>
              </a:rPr>
              <a:t>at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distributed </a:t>
            </a:r>
            <a:r>
              <a:rPr lang="en-US" sz="1200" spc="-20" dirty="0" smtClean="0">
                <a:latin typeface="Arial"/>
                <a:cs typeface="Arial"/>
              </a:rPr>
              <a:t>file </a:t>
            </a:r>
            <a:r>
              <a:rPr lang="en-US" sz="1200" spc="-25" dirty="0" smtClean="0">
                <a:latin typeface="Arial"/>
                <a:cs typeface="Arial"/>
              </a:rPr>
              <a:t>system </a:t>
            </a:r>
            <a:r>
              <a:rPr lang="en-US" sz="1200" spc="-30" dirty="0" smtClean="0">
                <a:latin typeface="Arial"/>
                <a:cs typeface="Arial"/>
              </a:rPr>
              <a:t>layer, </a:t>
            </a:r>
            <a:r>
              <a:rPr lang="en-US" sz="1200" spc="-25" dirty="0" smtClean="0">
                <a:latin typeface="Arial"/>
                <a:cs typeface="Arial"/>
              </a:rPr>
              <a:t>where, </a:t>
            </a:r>
            <a:r>
              <a:rPr lang="en-US" sz="1200" spc="-15" dirty="0" smtClean="0">
                <a:latin typeface="Arial"/>
                <a:cs typeface="Arial"/>
              </a:rPr>
              <a:t>as the </a:t>
            </a:r>
            <a:r>
              <a:rPr lang="en-US" sz="1200" spc="-25" dirty="0" smtClean="0">
                <a:latin typeface="Arial"/>
                <a:cs typeface="Arial"/>
              </a:rPr>
              <a:t>default </a:t>
            </a:r>
            <a:r>
              <a:rPr lang="en-US" sz="1200" b="1" spc="-30" dirty="0" err="1" smtClean="0">
                <a:latin typeface="Arial"/>
                <a:cs typeface="Arial"/>
              </a:rPr>
              <a:t>bigsql</a:t>
            </a:r>
            <a:r>
              <a:rPr lang="en-US" sz="1200" b="1" spc="-30" dirty="0" smtClean="0">
                <a:latin typeface="Arial"/>
                <a:cs typeface="Arial"/>
              </a:rPr>
              <a:t>  </a:t>
            </a:r>
            <a:r>
              <a:rPr lang="en-US" sz="1200" spc="-25" dirty="0" smtClean="0">
                <a:latin typeface="Arial"/>
                <a:cs typeface="Arial"/>
              </a:rPr>
              <a:t>user,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own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all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files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and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tables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that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through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Big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SQL.</a:t>
            </a:r>
            <a:r>
              <a:rPr lang="en-US" sz="1200" spc="-25" dirty="0" smtClean="0">
                <a:latin typeface="Arial"/>
                <a:cs typeface="Arial"/>
              </a:rPr>
              <a:t> For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example, 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create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schema,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dirty="0" smtClean="0">
                <a:latin typeface="Arial"/>
                <a:cs typeface="Arial"/>
              </a:rPr>
              <a:t>a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&lt;schema&gt;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directory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is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created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under</a:t>
            </a:r>
            <a:endParaRPr lang="en-US" sz="1200" dirty="0" smtClean="0">
              <a:latin typeface="Arial"/>
              <a:cs typeface="Arial"/>
            </a:endParaRPr>
          </a:p>
          <a:p>
            <a:pPr marL="12700">
              <a:lnSpc>
                <a:spcPts val="1540"/>
              </a:lnSpc>
            </a:pPr>
            <a:r>
              <a:rPr lang="en-US" sz="1200" b="1" spc="-25" dirty="0" smtClean="0">
                <a:latin typeface="Arial"/>
                <a:cs typeface="Arial"/>
              </a:rPr>
              <a:t>/apps/hive/warehouse</a:t>
            </a:r>
            <a:r>
              <a:rPr lang="en-US" sz="1200" b="1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on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DFS.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permissions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of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b="1" spc="-25" dirty="0" smtClean="0">
                <a:latin typeface="Arial"/>
                <a:cs typeface="Arial"/>
              </a:rPr>
              <a:t>&lt;schema&gt;</a:t>
            </a:r>
            <a:r>
              <a:rPr lang="en-US" sz="1200" b="1" spc="-6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folder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are</a:t>
            </a:r>
            <a:endParaRPr lang="en-US" sz="1200" dirty="0" smtClean="0">
              <a:latin typeface="Arial"/>
              <a:cs typeface="Arial"/>
            </a:endParaRPr>
          </a:p>
          <a:p>
            <a:pPr marL="12700" marR="5080">
              <a:lnSpc>
                <a:spcPct val="95900"/>
              </a:lnSpc>
              <a:spcBef>
                <a:spcPts val="40"/>
              </a:spcBef>
            </a:pPr>
            <a:r>
              <a:rPr lang="en-US" sz="1200" spc="-25" dirty="0" smtClean="0">
                <a:latin typeface="Arial"/>
                <a:cs typeface="Arial"/>
              </a:rPr>
              <a:t>inherited </a:t>
            </a:r>
            <a:r>
              <a:rPr lang="en-US" sz="1200" spc="-20" dirty="0" smtClean="0">
                <a:latin typeface="Arial"/>
                <a:cs typeface="Arial"/>
              </a:rPr>
              <a:t>from the </a:t>
            </a:r>
            <a:r>
              <a:rPr lang="en-US" sz="1200" b="1" spc="-25" dirty="0" smtClean="0">
                <a:latin typeface="Arial"/>
                <a:cs typeface="Arial"/>
              </a:rPr>
              <a:t>/apps/hive/warehouse </a:t>
            </a:r>
            <a:r>
              <a:rPr lang="en-US" sz="1200" spc="-25" dirty="0" smtClean="0">
                <a:latin typeface="Arial"/>
                <a:cs typeface="Arial"/>
              </a:rPr>
              <a:t>folder. </a:t>
            </a:r>
            <a:r>
              <a:rPr lang="en-US" sz="1200" spc="-20" dirty="0" smtClean="0">
                <a:latin typeface="Arial"/>
                <a:cs typeface="Arial"/>
              </a:rPr>
              <a:t>So, </a:t>
            </a:r>
            <a:r>
              <a:rPr lang="en-US" sz="1200" spc="-25" dirty="0" smtClean="0">
                <a:latin typeface="Arial"/>
                <a:cs typeface="Arial"/>
              </a:rPr>
              <a:t>before you </a:t>
            </a:r>
            <a:r>
              <a:rPr lang="en-US" sz="1200" spc="-20" dirty="0" smtClean="0">
                <a:latin typeface="Arial"/>
                <a:cs typeface="Arial"/>
              </a:rPr>
              <a:t>create any </a:t>
            </a:r>
            <a:r>
              <a:rPr lang="en-US" sz="1200" spc="-25" dirty="0" smtClean="0">
                <a:latin typeface="Arial"/>
                <a:cs typeface="Arial"/>
              </a:rPr>
              <a:t>schemas,  you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should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set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directory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permissions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DFS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first.</a:t>
            </a:r>
            <a:r>
              <a:rPr lang="en-US" sz="1200" spc="-3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3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way, </a:t>
            </a:r>
            <a:r>
              <a:rPr lang="en-US" sz="1200" spc="-25" dirty="0" smtClean="0">
                <a:latin typeface="Arial"/>
                <a:cs typeface="Arial"/>
              </a:rPr>
              <a:t>when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you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create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  </a:t>
            </a:r>
            <a:r>
              <a:rPr lang="en-US" sz="1200" spc="-25" dirty="0" smtClean="0">
                <a:latin typeface="Arial"/>
                <a:cs typeface="Arial"/>
              </a:rPr>
              <a:t>schemas, </a:t>
            </a:r>
            <a:r>
              <a:rPr lang="en-US" sz="1200" spc="-20" dirty="0" smtClean="0">
                <a:latin typeface="Arial"/>
                <a:cs typeface="Arial"/>
              </a:rPr>
              <a:t>it </a:t>
            </a:r>
            <a:r>
              <a:rPr lang="en-US" sz="1200" spc="-25" dirty="0" smtClean="0">
                <a:latin typeface="Arial"/>
                <a:cs typeface="Arial"/>
              </a:rPr>
              <a:t>will automatically inherit what you </a:t>
            </a:r>
            <a:r>
              <a:rPr lang="en-US" sz="1200" spc="-20" dirty="0" smtClean="0">
                <a:latin typeface="Arial"/>
                <a:cs typeface="Arial"/>
              </a:rPr>
              <a:t>set. The </a:t>
            </a:r>
            <a:r>
              <a:rPr lang="en-US" sz="1200" spc="-15" dirty="0" smtClean="0">
                <a:latin typeface="Arial"/>
                <a:cs typeface="Arial"/>
              </a:rPr>
              <a:t>slide </a:t>
            </a:r>
            <a:r>
              <a:rPr lang="en-US" sz="1200" spc="-25" dirty="0" smtClean="0">
                <a:latin typeface="Arial"/>
                <a:cs typeface="Arial"/>
              </a:rPr>
              <a:t>lists </a:t>
            </a:r>
            <a:r>
              <a:rPr lang="en-US" sz="1200" spc="-20" dirty="0" smtClean="0">
                <a:latin typeface="Arial"/>
                <a:cs typeface="Arial"/>
              </a:rPr>
              <a:t>two </a:t>
            </a:r>
            <a:r>
              <a:rPr lang="en-US" sz="1200" spc="-25" dirty="0" smtClean="0">
                <a:latin typeface="Arial"/>
                <a:cs typeface="Arial"/>
              </a:rPr>
              <a:t>examples, </a:t>
            </a:r>
            <a:r>
              <a:rPr lang="en-US" sz="1200" spc="-20" dirty="0" smtClean="0">
                <a:latin typeface="Arial"/>
                <a:cs typeface="Arial"/>
              </a:rPr>
              <a:t>one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spc="-20" dirty="0" smtClean="0">
                <a:latin typeface="Arial"/>
                <a:cs typeface="Arial"/>
              </a:rPr>
              <a:t>set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permissions </a:t>
            </a:r>
            <a:r>
              <a:rPr lang="en-US" sz="1200" spc="-15" dirty="0" smtClean="0">
                <a:latin typeface="Arial"/>
                <a:cs typeface="Arial"/>
              </a:rPr>
              <a:t>as </a:t>
            </a:r>
            <a:r>
              <a:rPr lang="en-US" sz="1200" spc="-20" dirty="0" smtClean="0">
                <a:latin typeface="Arial"/>
                <a:cs typeface="Arial"/>
              </a:rPr>
              <a:t>770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5" dirty="0" smtClean="0">
                <a:latin typeface="Arial"/>
                <a:cs typeface="Arial"/>
              </a:rPr>
              <a:t>give full access </a:t>
            </a:r>
            <a:r>
              <a:rPr lang="en-US" sz="1200" spc="-10" dirty="0" smtClean="0">
                <a:latin typeface="Arial"/>
                <a:cs typeface="Arial"/>
              </a:rPr>
              <a:t>to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owner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5" dirty="0" smtClean="0">
                <a:latin typeface="Arial"/>
                <a:cs typeface="Arial"/>
              </a:rPr>
              <a:t>group, but </a:t>
            </a:r>
            <a:r>
              <a:rPr lang="en-US" sz="1200" spc="-15" dirty="0" smtClean="0">
                <a:latin typeface="Arial"/>
                <a:cs typeface="Arial"/>
              </a:rPr>
              <a:t>no </a:t>
            </a:r>
            <a:r>
              <a:rPr lang="en-US" sz="1200" spc="-25" dirty="0" smtClean="0">
                <a:latin typeface="Arial"/>
                <a:cs typeface="Arial"/>
              </a:rPr>
              <a:t>public  access.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second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example</a:t>
            </a:r>
            <a:r>
              <a:rPr lang="en-US" sz="1200" spc="-4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gives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full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just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4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user,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but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no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access</a:t>
            </a:r>
            <a:r>
              <a:rPr lang="en-US" sz="1200" spc="-4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  anyone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else.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50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25" dirty="0" smtClean="0">
                <a:latin typeface="Arial"/>
                <a:cs typeface="Arial"/>
              </a:rPr>
              <a:t>Level </a:t>
            </a:r>
            <a:r>
              <a:rPr lang="en-US" sz="1200" dirty="0" smtClean="0">
                <a:latin typeface="Arial"/>
                <a:cs typeface="Arial"/>
              </a:rPr>
              <a:t>2 </a:t>
            </a:r>
            <a:r>
              <a:rPr lang="en-US" sz="1200" spc="-20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supported through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20" dirty="0" smtClean="0">
                <a:latin typeface="Arial"/>
                <a:cs typeface="Arial"/>
              </a:rPr>
              <a:t>use of GRANT and </a:t>
            </a:r>
            <a:r>
              <a:rPr lang="en-US" sz="1200" spc="-25" dirty="0" smtClean="0">
                <a:latin typeface="Arial"/>
                <a:cs typeface="Arial"/>
              </a:rPr>
              <a:t>REVOKE commands. </a:t>
            </a:r>
            <a:r>
              <a:rPr lang="en-US" sz="1200" spc="-20" dirty="0" smtClean="0">
                <a:latin typeface="Arial"/>
                <a:cs typeface="Arial"/>
              </a:rPr>
              <a:t>As </a:t>
            </a:r>
            <a:r>
              <a:rPr lang="en-US" sz="1200" spc="-30" dirty="0" smtClean="0">
                <a:latin typeface="Arial"/>
                <a:cs typeface="Arial"/>
              </a:rPr>
              <a:t>the 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user, you </a:t>
            </a:r>
            <a:r>
              <a:rPr lang="en-US" sz="1200" spc="-20" dirty="0" smtClean="0">
                <a:latin typeface="Arial"/>
                <a:cs typeface="Arial"/>
              </a:rPr>
              <a:t>can </a:t>
            </a:r>
            <a:r>
              <a:rPr lang="en-US" sz="1200" spc="-25" dirty="0" smtClean="0">
                <a:latin typeface="Arial"/>
                <a:cs typeface="Arial"/>
              </a:rPr>
              <a:t>give </a:t>
            </a:r>
            <a:r>
              <a:rPr lang="en-US" sz="1200" spc="-15" dirty="0" smtClean="0">
                <a:latin typeface="Arial"/>
                <a:cs typeface="Arial"/>
              </a:rPr>
              <a:t>or </a:t>
            </a:r>
            <a:r>
              <a:rPr lang="en-US" sz="1200" spc="-25" dirty="0" smtClean="0">
                <a:latin typeface="Arial"/>
                <a:cs typeface="Arial"/>
              </a:rPr>
              <a:t>remove </a:t>
            </a:r>
            <a:r>
              <a:rPr lang="en-US" sz="1200" spc="-30" dirty="0" smtClean="0">
                <a:latin typeface="Arial"/>
                <a:cs typeface="Arial"/>
              </a:rPr>
              <a:t>privileges </a:t>
            </a:r>
            <a:r>
              <a:rPr lang="en-US" sz="1200" spc="-25" dirty="0" smtClean="0">
                <a:latin typeface="Arial"/>
                <a:cs typeface="Arial"/>
              </a:rPr>
              <a:t>using </a:t>
            </a:r>
            <a:r>
              <a:rPr lang="en-US" sz="1200" spc="-20" dirty="0" smtClean="0">
                <a:latin typeface="Arial"/>
                <a:cs typeface="Arial"/>
              </a:rPr>
              <a:t>GRANT and </a:t>
            </a:r>
            <a:r>
              <a:rPr lang="en-US" sz="1200" spc="-25" dirty="0" smtClean="0">
                <a:latin typeface="Arial"/>
                <a:cs typeface="Arial"/>
              </a:rPr>
              <a:t>REVOKE. </a:t>
            </a:r>
            <a:r>
              <a:rPr lang="en-US" sz="1200" spc="-10" dirty="0" smtClean="0">
                <a:latin typeface="Arial"/>
                <a:cs typeface="Arial"/>
              </a:rPr>
              <a:t>An  </a:t>
            </a:r>
            <a:r>
              <a:rPr lang="en-US" sz="1200" spc="-25" dirty="0" smtClean="0">
                <a:latin typeface="Arial"/>
                <a:cs typeface="Arial"/>
              </a:rPr>
              <a:t>example </a:t>
            </a:r>
            <a:r>
              <a:rPr lang="en-US" sz="1200" spc="-15" dirty="0" smtClean="0">
                <a:latin typeface="Arial"/>
                <a:cs typeface="Arial"/>
              </a:rPr>
              <a:t>is </a:t>
            </a:r>
            <a:r>
              <a:rPr lang="en-US" sz="1200" spc="-25" dirty="0" smtClean="0">
                <a:latin typeface="Arial"/>
                <a:cs typeface="Arial"/>
              </a:rPr>
              <a:t>shown </a:t>
            </a:r>
            <a:r>
              <a:rPr lang="en-US" sz="1200" spc="-20" dirty="0" smtClean="0">
                <a:latin typeface="Arial"/>
                <a:cs typeface="Arial"/>
              </a:rPr>
              <a:t>with the </a:t>
            </a:r>
            <a:r>
              <a:rPr lang="en-US" sz="1200" b="1" spc="-25" dirty="0" err="1" smtClean="0">
                <a:latin typeface="Arial"/>
                <a:cs typeface="Arial"/>
              </a:rPr>
              <a:t>bigsql</a:t>
            </a:r>
            <a:r>
              <a:rPr lang="en-US" sz="1200" b="1" spc="-2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user </a:t>
            </a:r>
            <a:r>
              <a:rPr lang="en-US" sz="1200" spc="-25" dirty="0" err="1" smtClean="0">
                <a:latin typeface="Arial"/>
                <a:cs typeface="Arial"/>
              </a:rPr>
              <a:t>GRANTing</a:t>
            </a:r>
            <a:r>
              <a:rPr lang="en-US" sz="1200" spc="-25" dirty="0" smtClean="0">
                <a:latin typeface="Arial"/>
                <a:cs typeface="Arial"/>
              </a:rPr>
              <a:t> INSERT, SELECT, </a:t>
            </a:r>
            <a:r>
              <a:rPr lang="en-US" sz="1200" spc="-20" dirty="0" smtClean="0">
                <a:latin typeface="Arial"/>
                <a:cs typeface="Arial"/>
              </a:rPr>
              <a:t>and </a:t>
            </a:r>
            <a:r>
              <a:rPr lang="en-US" sz="1200" spc="-25" dirty="0" smtClean="0">
                <a:latin typeface="Arial"/>
                <a:cs typeface="Arial"/>
              </a:rPr>
              <a:t>DELETE</a:t>
            </a:r>
            <a:r>
              <a:rPr lang="en-US" sz="1200" spc="-275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to  </a:t>
            </a:r>
            <a:r>
              <a:rPr lang="en-US" sz="1200" b="1" spc="-25" dirty="0" smtClean="0">
                <a:latin typeface="Arial"/>
                <a:cs typeface="Arial"/>
              </a:rPr>
              <a:t>user1</a:t>
            </a:r>
            <a:r>
              <a:rPr lang="en-US" sz="1200" spc="-25" dirty="0" smtClean="0">
                <a:latin typeface="Arial"/>
                <a:cs typeface="Arial"/>
              </a:rPr>
              <a:t>.</a:t>
            </a:r>
            <a:endParaRPr lang="en-US" sz="1200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4F672-3C2E-454E-BD2A-56EF6EB2C46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36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!!Templates\Cross-brand_Ppt_template\Diagonal45Feath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" y="415930"/>
            <a:ext cx="4136204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4"/>
          <p:cNvSpPr txBox="1">
            <a:spLocks noChangeArrowheads="1"/>
          </p:cNvSpPr>
          <p:nvPr/>
        </p:nvSpPr>
        <p:spPr bwMode="auto">
          <a:xfrm>
            <a:off x="1714500" y="6465488"/>
            <a:ext cx="5715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  <a:p>
            <a:pPr algn="ctr" eaLnBrk="1" hangingPunct="1">
              <a:spcBef>
                <a:spcPts val="100"/>
              </a:spcBef>
            </a:pPr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Course materials may not be reproduced in whole or in part without the written permission of IBM.</a:t>
            </a:r>
          </a:p>
        </p:txBody>
      </p:sp>
      <p:sp>
        <p:nvSpPr>
          <p:cNvPr id="234506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 anchor="t">
            <a:spAutoFit/>
          </a:bodyPr>
          <a:lstStyle>
            <a:lvl1pPr algn="l" defTabSz="1370868" eaLnBrk="0" hangingPunct="0">
              <a:spcBef>
                <a:spcPct val="50000"/>
              </a:spcBef>
              <a:defRPr sz="2900" b="1" i="0" baseline="0">
                <a:solidFill>
                  <a:srgbClr val="00649D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 noProof="0" smtClean="0"/>
              <a:t>Modifiez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52612" y="5441087"/>
            <a:ext cx="5146675" cy="5445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>
                <a:solidFill>
                  <a:srgbClr val="008AB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5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744" y="1188720"/>
            <a:ext cx="8805672" cy="5358384"/>
          </a:xfrm>
          <a:prstGeom prst="rect">
            <a:avLst/>
          </a:prstGeom>
        </p:spPr>
        <p:txBody>
          <a:bodyPr/>
          <a:lstStyle>
            <a:lvl1pPr marL="231775" indent="-231775">
              <a:buClr>
                <a:srgbClr val="00649D"/>
              </a:buClr>
              <a:buSzPct val="120000"/>
              <a:buFont typeface="Arial" panose="020B0604020202020204" pitchFamily="34" charset="0"/>
              <a:buChar char="•"/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166688">
              <a:buClr>
                <a:srgbClr val="008ABF"/>
              </a:buClr>
              <a:buSzPct val="80000"/>
              <a:defRPr lang="en-US" sz="19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5800" indent="-166688">
              <a:buClr>
                <a:srgbClr val="008ABF"/>
              </a:buClr>
              <a:buSzPct val="80000"/>
              <a:buFont typeface="Verdana" panose="020B0604030504040204" pitchFamily="34" charset="0"/>
              <a:buChar char="−"/>
              <a:defRPr lang="en-US" sz="17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508387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!!Templates\Cross-brand_Ppt_template\Topic_diagonals_footer-ro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2" y="423863"/>
            <a:ext cx="4114800" cy="60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3465576" y="1481328"/>
            <a:ext cx="4968264" cy="216531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30724" rIns="61448" bIns="30724" anchor="t"/>
          <a:lstStyle>
            <a:lvl1pPr>
              <a:defRPr sz="2900" baseline="0">
                <a:solidFill>
                  <a:srgbClr val="00649D"/>
                </a:solidFill>
              </a:defRPr>
            </a:lvl1pPr>
          </a:lstStyle>
          <a:p>
            <a:pPr lvl="0"/>
            <a:r>
              <a:rPr lang="en-US" noProof="0" dirty="0"/>
              <a:t>Topic title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1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05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219456" y="457200"/>
            <a:ext cx="8833104" cy="6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7013577" y="6640513"/>
            <a:ext cx="2035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solidFill>
                  <a:srgbClr val="008ABF"/>
                </a:solidFill>
                <a:latin typeface="Arial" panose="020B0604020202020204" pitchFamily="34" charset="0"/>
              </a:rPr>
              <a:t>© Copyright IBM Corporation 2018</a:t>
            </a:r>
          </a:p>
        </p:txBody>
      </p:sp>
      <p:sp>
        <p:nvSpPr>
          <p:cNvPr id="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000">
                <a:solidFill>
                  <a:srgbClr val="008ABF"/>
                </a:solidFill>
                <a:latin typeface="Arial" panose="020B0604020202020204" pitchFamily="34" charset="0"/>
              </a:rPr>
              <a:t>Introduction to Big Data and Data Analytics</a:t>
            </a:r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4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5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6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7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8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19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0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44" y="1188720"/>
            <a:ext cx="8805672" cy="535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2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 dirty="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66" y="2382"/>
            <a:ext cx="9141621" cy="6855618"/>
          </a:xfrm>
          <a:prstGeom prst="rect">
            <a:avLst/>
          </a:prstGeom>
          <a:noFill/>
          <a:ln w="6350" algn="ctr">
            <a:solidFill>
              <a:srgbClr val="00649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053" tIns="68526" rIns="137053" bIns="68526" anchor="ctr"/>
          <a:lstStyle/>
          <a:p>
            <a:endParaRPr lang="en-US" sz="1800" dirty="0">
              <a:latin typeface="Arial" panose="020B0604020202020204" pitchFamily="34" charset="0"/>
            </a:endParaRPr>
          </a:p>
        </p:txBody>
      </p:sp>
      <p:pic>
        <p:nvPicPr>
          <p:cNvPr id="8" name="Picture 6" descr="C:\!!Templates\Cross-brand_Ppt_template\!!Masthead_Final-1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"/>
            <a:ext cx="91440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ullPath"/>
          <p:cNvSpPr txBox="1"/>
          <p:nvPr/>
        </p:nvSpPr>
        <p:spPr>
          <a:xfrm>
            <a:off x="220980" y="6593844"/>
            <a:ext cx="3810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000">
              <a:solidFill>
                <a:srgbClr val="008AB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9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3912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649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2pPr>
      <a:lvl3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3pPr>
      <a:lvl4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4pPr>
      <a:lvl5pPr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5pPr>
      <a:lvl6pPr marL="685434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6pPr>
      <a:lvl7pPr marL="1370868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7pPr>
      <a:lvl8pPr marL="2056303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8pPr>
      <a:lvl9pPr marL="2741737" algn="l" defTabSz="913912" rtl="0" eaLnBrk="1" fontAlgn="base" hangingPunct="1">
        <a:spcBef>
          <a:spcPct val="0"/>
        </a:spcBef>
        <a:spcAft>
          <a:spcPct val="0"/>
        </a:spcAft>
        <a:defRPr sz="3598" b="1">
          <a:solidFill>
            <a:schemeClr val="tx1"/>
          </a:solidFill>
          <a:latin typeface="Tahoma" pitchFamily="34" charset="0"/>
        </a:defRPr>
      </a:lvl9pPr>
    </p:titleStyle>
    <p:bodyStyle>
      <a:lvl1pPr marL="230859" indent="-23085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685434" indent="-228478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30532" indent="-173739" algn="l" defTabSz="913912" rtl="0" eaLnBrk="1" fontAlgn="base" hangingPunct="1"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lang="en-US" sz="21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0868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4pPr>
      <a:lvl5pPr marL="1656466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5pPr>
      <a:lvl6pPr marL="2341900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6pPr>
      <a:lvl7pPr marL="3027335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7pPr>
      <a:lvl8pPr marL="3712769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8pPr>
      <a:lvl9pPr marL="4398203" indent="-171359" algn="l" defTabSz="913912" rtl="0" eaLnBrk="1" fontAlgn="base" hangingPunct="1">
        <a:spcBef>
          <a:spcPct val="30000"/>
        </a:spcBef>
        <a:spcAft>
          <a:spcPct val="0"/>
        </a:spcAft>
        <a:buClr>
          <a:srgbClr val="969696"/>
        </a:buClr>
        <a:buChar char="•"/>
        <a:defRPr sz="1649">
          <a:solidFill>
            <a:srgbClr val="4C4C4C"/>
          </a:solidFill>
          <a:latin typeface="Arial" charset="0"/>
        </a:defRPr>
      </a:lvl9pPr>
    </p:bodyStyle>
    <p:otherStyle>
      <a:defPPr>
        <a:defRPr lang="en-US"/>
      </a:defPPr>
      <a:lvl1pPr marL="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1pPr>
      <a:lvl2pPr marL="68543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370868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3pPr>
      <a:lvl4pPr marL="2056303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1737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427171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4112605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798040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483474" algn="l" defTabSz="1370868" rtl="0" eaLnBrk="1" latinLnBrk="0" hangingPunct="1"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igsql/myserver.abc.com@MYCOMPANY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sz="quarter"/>
          </p:nvPr>
        </p:nvSpPr>
        <p:spPr>
          <a:xfrm>
            <a:off x="3462337" y="1472184"/>
            <a:ext cx="5541264" cy="538585"/>
          </a:xfrm>
        </p:spPr>
        <p:txBody>
          <a:bodyPr/>
          <a:lstStyle/>
          <a:p>
            <a:r>
              <a:rPr lang="fr-FR" dirty="0" err="1"/>
              <a:t>Configuring</a:t>
            </a:r>
            <a:r>
              <a:rPr lang="fr-FR" dirty="0"/>
              <a:t> </a:t>
            </a:r>
            <a:r>
              <a:rPr lang="fr-FR" dirty="0" err="1"/>
              <a:t>Big</a:t>
            </a:r>
            <a:r>
              <a:rPr lang="fr-FR" dirty="0"/>
              <a:t> SQL </a:t>
            </a:r>
            <a:r>
              <a:rPr lang="fr-FR" dirty="0" err="1"/>
              <a:t>security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165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1 - </a:t>
            </a:r>
            <a:r>
              <a:rPr lang="en-US" spc="-10" dirty="0">
                <a:latin typeface="Arial"/>
                <a:cs typeface="Arial"/>
              </a:rPr>
              <a:t>Controlling </a:t>
            </a:r>
            <a:r>
              <a:rPr lang="en-US" spc="-5" dirty="0">
                <a:latin typeface="Arial"/>
                <a:cs typeface="Arial"/>
              </a:rPr>
              <a:t>access </a:t>
            </a:r>
            <a:r>
              <a:rPr lang="en-US" dirty="0">
                <a:latin typeface="Arial"/>
                <a:cs typeface="Arial"/>
              </a:rPr>
              <a:t>with </a:t>
            </a:r>
            <a:r>
              <a:rPr lang="en-US" spc="-5" dirty="0">
                <a:latin typeface="Arial"/>
                <a:cs typeface="Arial"/>
              </a:rPr>
              <a:t>authorization in</a:t>
            </a:r>
            <a:r>
              <a:rPr lang="en-US" spc="-114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  </a:t>
            </a:r>
            <a:r>
              <a:rPr lang="en-US" spc="-5" dirty="0">
                <a:latin typeface="Arial"/>
                <a:cs typeface="Arial"/>
              </a:rPr>
              <a:t>distributed file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spc="-15" dirty="0" smtClean="0">
                <a:latin typeface="Arial"/>
                <a:cs typeface="Arial"/>
              </a:rPr>
              <a:t>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188720"/>
            <a:ext cx="9439968" cy="5358384"/>
          </a:xfrm>
        </p:spPr>
        <p:txBody>
          <a:bodyPr/>
          <a:lstStyle/>
          <a:p>
            <a:pPr marL="922655" indent="-139700">
              <a:spcBef>
                <a:spcPts val="440"/>
              </a:spcBef>
              <a:tabLst>
                <a:tab pos="923290" algn="l"/>
              </a:tabLst>
            </a:pPr>
            <a:endParaRPr lang="en-US" sz="1800" spc="10" dirty="0" smtClean="0">
              <a:latin typeface="Arial"/>
              <a:cs typeface="Arial"/>
            </a:endParaRPr>
          </a:p>
          <a:p>
            <a:pPr marL="922655" indent="-139700">
              <a:spcBef>
                <a:spcPts val="440"/>
              </a:spcBef>
              <a:tabLst>
                <a:tab pos="923290" algn="l"/>
              </a:tabLst>
            </a:pPr>
            <a:r>
              <a:rPr lang="en-US" sz="1800" spc="10" dirty="0" smtClean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data directories </a:t>
            </a:r>
            <a:r>
              <a:rPr lang="en-US" sz="1800" spc="5" dirty="0">
                <a:latin typeface="Arial"/>
                <a:cs typeface="Arial"/>
              </a:rPr>
              <a:t>and files for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tables are owned by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b="1" spc="5" dirty="0" err="1" smtClean="0">
                <a:latin typeface="Arial"/>
                <a:cs typeface="Arial"/>
              </a:rPr>
              <a:t>bigsql</a:t>
            </a:r>
            <a:r>
              <a:rPr lang="en-US" sz="1800" b="1" spc="5" dirty="0" smtClean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service </a:t>
            </a:r>
            <a:r>
              <a:rPr lang="en-US" sz="1800" spc="5" dirty="0">
                <a:latin typeface="Arial"/>
                <a:cs typeface="Arial"/>
              </a:rPr>
              <a:t>ID in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HDFS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80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Creating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schema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25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directory is created inside </a:t>
            </a:r>
            <a:r>
              <a:rPr lang="en-US" sz="1800" b="1" spc="15" dirty="0">
                <a:latin typeface="Arial"/>
                <a:cs typeface="Arial"/>
              </a:rPr>
              <a:t>/apps/hive/warehouse </a:t>
            </a:r>
            <a:r>
              <a:rPr lang="en-US" sz="1800" spc="15" dirty="0">
                <a:latin typeface="Arial"/>
                <a:cs typeface="Arial"/>
              </a:rPr>
              <a:t>on the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DFS</a:t>
            </a:r>
            <a:endParaRPr lang="en-US" sz="1800" dirty="0">
              <a:latin typeface="Arial"/>
              <a:cs typeface="Arial"/>
            </a:endParaRPr>
          </a:p>
          <a:p>
            <a:pPr marL="1057910" marR="847090" lvl="1" indent="-100965">
              <a:lnSpc>
                <a:spcPct val="104099"/>
              </a:lnSpc>
              <a:spcBef>
                <a:spcPts val="400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b="1" spc="20" dirty="0">
                <a:latin typeface="Arial"/>
                <a:cs typeface="Arial"/>
              </a:rPr>
              <a:t>&lt;schema&gt; </a:t>
            </a:r>
            <a:r>
              <a:rPr lang="en-US" sz="1800" spc="15" dirty="0">
                <a:latin typeface="Arial"/>
                <a:cs typeface="Arial"/>
              </a:rPr>
              <a:t>directory is created with the permissions that are inherited  from the </a:t>
            </a:r>
            <a:r>
              <a:rPr lang="en-US" sz="1800" b="1" spc="20" dirty="0">
                <a:latin typeface="Arial"/>
                <a:cs typeface="Arial"/>
              </a:rPr>
              <a:t>/warehouse</a:t>
            </a:r>
            <a:r>
              <a:rPr lang="en-US" sz="1800" b="1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directory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en-US" sz="1800" dirty="0">
                <a:latin typeface="Arial"/>
                <a:cs typeface="Arial"/>
              </a:rPr>
              <a:t>Directory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permissions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Set the directory permissions to the </a:t>
            </a:r>
            <a:r>
              <a:rPr lang="en-US" sz="1800" spc="20" dirty="0">
                <a:latin typeface="Arial"/>
                <a:cs typeface="Arial"/>
              </a:rPr>
              <a:t>DFS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first</a:t>
            </a:r>
            <a:endParaRPr lang="en-US" sz="1800" dirty="0">
              <a:latin typeface="Arial"/>
              <a:cs typeface="Arial"/>
            </a:endParaRPr>
          </a:p>
          <a:p>
            <a:pPr marL="1195705" lvl="2" indent="-101600">
              <a:spcBef>
                <a:spcPts val="409"/>
              </a:spcBef>
              <a:buFont typeface="Verdana"/>
              <a:buChar char="−"/>
              <a:tabLst>
                <a:tab pos="1196340" algn="l"/>
              </a:tabLst>
            </a:pPr>
            <a:r>
              <a:rPr lang="en-US" sz="1800" spc="5" dirty="0">
                <a:latin typeface="Arial"/>
                <a:cs typeface="Arial"/>
              </a:rPr>
              <a:t>Set permission 770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give full </a:t>
            </a:r>
            <a:r>
              <a:rPr lang="en-US" sz="1800" spc="10" dirty="0">
                <a:latin typeface="Arial"/>
                <a:cs typeface="Arial"/>
              </a:rPr>
              <a:t>access </a:t>
            </a:r>
            <a:r>
              <a:rPr lang="en-US" sz="1800" spc="5" dirty="0">
                <a:latin typeface="Arial"/>
                <a:cs typeface="Arial"/>
              </a:rPr>
              <a:t>by </a:t>
            </a: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owner and </a:t>
            </a: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group, but no</a:t>
            </a:r>
            <a:r>
              <a:rPr lang="en-US" sz="1800" spc="13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public </a:t>
            </a:r>
            <a:r>
              <a:rPr lang="en-US" sz="1800" spc="10" dirty="0" smtClean="0">
                <a:latin typeface="Arial"/>
                <a:cs typeface="Arial"/>
              </a:rPr>
              <a:t>access</a:t>
            </a:r>
            <a:endParaRPr lang="en-US" sz="1800" dirty="0">
              <a:latin typeface="Arial"/>
              <a:cs typeface="Arial"/>
            </a:endParaRPr>
          </a:p>
          <a:p>
            <a:pPr marL="1607820" lvl="3" indent="-102870">
              <a:spcBef>
                <a:spcPts val="300"/>
              </a:spcBef>
              <a:buClr>
                <a:srgbClr val="959595"/>
              </a:buClr>
              <a:tabLst>
                <a:tab pos="1608455" algn="l"/>
              </a:tabLst>
            </a:pPr>
            <a:r>
              <a:rPr lang="en-US" sz="1800" spc="10" dirty="0" err="1">
                <a:solidFill>
                  <a:srgbClr val="4B4B4B"/>
                </a:solidFill>
                <a:latin typeface="Courier New"/>
                <a:cs typeface="Courier New"/>
              </a:rPr>
              <a:t>hdfs</a:t>
            </a:r>
            <a:r>
              <a:rPr lang="en-US" sz="1800" spc="10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lang="en-US" sz="1800" spc="15" dirty="0" err="1">
                <a:solidFill>
                  <a:srgbClr val="4B4B4B"/>
                </a:solidFill>
                <a:latin typeface="Courier New"/>
                <a:cs typeface="Courier New"/>
              </a:rPr>
              <a:t>dfs</a:t>
            </a:r>
            <a:r>
              <a:rPr lang="en-US" sz="1800" spc="15" dirty="0">
                <a:solidFill>
                  <a:srgbClr val="4B4B4B"/>
                </a:solidFill>
                <a:latin typeface="Courier New"/>
                <a:cs typeface="Courier New"/>
              </a:rPr>
              <a:t> –</a:t>
            </a:r>
            <a:r>
              <a:rPr lang="en-US" sz="1800" spc="15" dirty="0" err="1">
                <a:solidFill>
                  <a:srgbClr val="4B4B4B"/>
                </a:solidFill>
                <a:latin typeface="Courier New"/>
                <a:cs typeface="Courier New"/>
              </a:rPr>
              <a:t>chmod</a:t>
            </a:r>
            <a:r>
              <a:rPr lang="en-US" sz="1800" spc="15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lang="en-US" sz="1800" spc="10" dirty="0">
                <a:solidFill>
                  <a:srgbClr val="4B4B4B"/>
                </a:solidFill>
                <a:latin typeface="Courier New"/>
                <a:cs typeface="Courier New"/>
              </a:rPr>
              <a:t>770 </a:t>
            </a:r>
            <a:r>
              <a:rPr lang="en-US" sz="1800" spc="15" dirty="0">
                <a:solidFill>
                  <a:srgbClr val="4B4B4B"/>
                </a:solidFill>
                <a:latin typeface="Courier New"/>
                <a:cs typeface="Courier New"/>
              </a:rPr>
              <a:t>/hive/warehouse</a:t>
            </a:r>
            <a:endParaRPr lang="en-US" sz="1800" dirty="0">
              <a:latin typeface="Courier New"/>
              <a:cs typeface="Courier New"/>
            </a:endParaRPr>
          </a:p>
          <a:p>
            <a:pPr marL="1195705" marR="744220" lvl="2" indent="-101600">
              <a:lnSpc>
                <a:spcPct val="102099"/>
              </a:lnSpc>
              <a:spcBef>
                <a:spcPts val="464"/>
              </a:spcBef>
              <a:buFont typeface="Verdana"/>
              <a:buChar char="−"/>
              <a:tabLst>
                <a:tab pos="1196340" algn="l"/>
              </a:tabLst>
            </a:pPr>
            <a:r>
              <a:rPr lang="en-US" sz="1800" spc="5" dirty="0">
                <a:latin typeface="Arial"/>
                <a:cs typeface="Arial"/>
              </a:rPr>
              <a:t>Set permission 700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give full </a:t>
            </a:r>
            <a:r>
              <a:rPr lang="en-US" sz="1800" spc="10" dirty="0">
                <a:latin typeface="Arial"/>
                <a:cs typeface="Arial"/>
              </a:rPr>
              <a:t>access to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spc="5" dirty="0" err="1">
                <a:latin typeface="Arial"/>
                <a:cs typeface="Arial"/>
              </a:rPr>
              <a:t>bigsql</a:t>
            </a:r>
            <a:r>
              <a:rPr lang="en-US" sz="1800" spc="5" dirty="0">
                <a:latin typeface="Arial"/>
                <a:cs typeface="Arial"/>
              </a:rPr>
              <a:t> user, </a:t>
            </a:r>
            <a:r>
              <a:rPr lang="en-US" sz="1800" dirty="0">
                <a:latin typeface="Arial"/>
                <a:cs typeface="Arial"/>
              </a:rPr>
              <a:t>but </a:t>
            </a:r>
            <a:r>
              <a:rPr lang="en-US" sz="1800" spc="5" dirty="0">
                <a:latin typeface="Arial"/>
                <a:cs typeface="Arial"/>
              </a:rPr>
              <a:t>no </a:t>
            </a:r>
            <a:r>
              <a:rPr lang="en-US" sz="1800" spc="10" dirty="0">
                <a:latin typeface="Arial"/>
                <a:cs typeface="Arial"/>
              </a:rPr>
              <a:t>access </a:t>
            </a:r>
            <a:r>
              <a:rPr lang="en-US" sz="1800" spc="5" dirty="0">
                <a:latin typeface="Arial"/>
                <a:cs typeface="Arial"/>
              </a:rPr>
              <a:t>for </a:t>
            </a:r>
            <a:r>
              <a:rPr lang="en-US" sz="1800" dirty="0">
                <a:latin typeface="Arial"/>
                <a:cs typeface="Arial"/>
              </a:rPr>
              <a:t>anyone  </a:t>
            </a:r>
            <a:r>
              <a:rPr lang="en-US" sz="1800" spc="5" dirty="0">
                <a:latin typeface="Arial"/>
                <a:cs typeface="Arial"/>
              </a:rPr>
              <a:t>else</a:t>
            </a:r>
            <a:endParaRPr lang="en-US" sz="1800" dirty="0">
              <a:latin typeface="Arial"/>
              <a:cs typeface="Arial"/>
            </a:endParaRPr>
          </a:p>
          <a:p>
            <a:pPr marL="1607820" lvl="3" indent="-102870">
              <a:spcBef>
                <a:spcPts val="300"/>
              </a:spcBef>
              <a:buClr>
                <a:srgbClr val="959595"/>
              </a:buClr>
              <a:tabLst>
                <a:tab pos="1608455" algn="l"/>
              </a:tabLst>
            </a:pPr>
            <a:r>
              <a:rPr lang="en-US" sz="1800" spc="10" dirty="0" err="1">
                <a:solidFill>
                  <a:srgbClr val="4B4B4B"/>
                </a:solidFill>
                <a:latin typeface="Courier New"/>
                <a:cs typeface="Courier New"/>
              </a:rPr>
              <a:t>hdfs</a:t>
            </a:r>
            <a:r>
              <a:rPr lang="en-US" sz="1800" spc="10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lang="en-US" sz="1800" spc="15" dirty="0" err="1">
                <a:solidFill>
                  <a:srgbClr val="4B4B4B"/>
                </a:solidFill>
                <a:latin typeface="Courier New"/>
                <a:cs typeface="Courier New"/>
              </a:rPr>
              <a:t>dfs</a:t>
            </a:r>
            <a:r>
              <a:rPr lang="en-US" sz="1800" spc="15" dirty="0">
                <a:solidFill>
                  <a:srgbClr val="4B4B4B"/>
                </a:solidFill>
                <a:latin typeface="Courier New"/>
                <a:cs typeface="Courier New"/>
              </a:rPr>
              <a:t> –</a:t>
            </a:r>
            <a:r>
              <a:rPr lang="en-US" sz="1800" spc="15" dirty="0" err="1">
                <a:solidFill>
                  <a:srgbClr val="4B4B4B"/>
                </a:solidFill>
                <a:latin typeface="Courier New"/>
                <a:cs typeface="Courier New"/>
              </a:rPr>
              <a:t>chmod</a:t>
            </a:r>
            <a:r>
              <a:rPr lang="en-US" sz="1800" spc="15" dirty="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lang="en-US" sz="1800" spc="10" dirty="0">
                <a:solidFill>
                  <a:srgbClr val="4B4B4B"/>
                </a:solidFill>
                <a:latin typeface="Courier New"/>
                <a:cs typeface="Courier New"/>
              </a:rPr>
              <a:t>700 </a:t>
            </a:r>
            <a:r>
              <a:rPr lang="en-US" sz="1800" spc="15" dirty="0">
                <a:solidFill>
                  <a:srgbClr val="4B4B4B"/>
                </a:solidFill>
                <a:latin typeface="Courier New"/>
                <a:cs typeface="Courier New"/>
              </a:rPr>
              <a:t>/hive/warehouse</a:t>
            </a:r>
            <a:endParaRPr lang="en-US" sz="1800" dirty="0">
              <a:latin typeface="Courier New"/>
              <a:cs typeface="Courier New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2316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2 - </a:t>
            </a:r>
            <a:r>
              <a:rPr lang="en-US" spc="-10" dirty="0">
                <a:latin typeface="Arial"/>
                <a:cs typeface="Arial"/>
              </a:rPr>
              <a:t>Authorization </a:t>
            </a:r>
            <a:r>
              <a:rPr lang="en-US" dirty="0">
                <a:latin typeface="Arial"/>
                <a:cs typeface="Arial"/>
              </a:rPr>
              <a:t>with </a:t>
            </a:r>
            <a:r>
              <a:rPr lang="en-US" spc="-10" dirty="0">
                <a:latin typeface="Arial"/>
                <a:cs typeface="Arial"/>
              </a:rPr>
              <a:t>the </a:t>
            </a:r>
            <a:r>
              <a:rPr lang="en-US" spc="-20" dirty="0">
                <a:latin typeface="Arial"/>
                <a:cs typeface="Arial"/>
              </a:rPr>
              <a:t>GRANT</a:t>
            </a:r>
            <a:r>
              <a:rPr lang="en-US" spc="4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command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GRANT </a:t>
            </a:r>
            <a:r>
              <a:rPr lang="en-US" sz="1800" spc="5" dirty="0">
                <a:latin typeface="Arial"/>
                <a:cs typeface="Arial"/>
              </a:rPr>
              <a:t>or </a:t>
            </a:r>
            <a:r>
              <a:rPr lang="en-US" sz="1800" spc="10" dirty="0">
                <a:latin typeface="Arial"/>
                <a:cs typeface="Arial"/>
              </a:rPr>
              <a:t>REVOKE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give or remove certain </a:t>
            </a:r>
            <a:r>
              <a:rPr lang="en-US" sz="1800" dirty="0">
                <a:latin typeface="Arial"/>
                <a:cs typeface="Arial"/>
              </a:rPr>
              <a:t>privileges to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users</a:t>
            </a: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If you </a:t>
            </a:r>
            <a:r>
              <a:rPr lang="en-US" sz="1800" spc="5" dirty="0">
                <a:latin typeface="Arial"/>
                <a:cs typeface="Arial"/>
              </a:rPr>
              <a:t>created the </a:t>
            </a:r>
            <a:r>
              <a:rPr lang="en-US" sz="1800" dirty="0">
                <a:latin typeface="Arial"/>
                <a:cs typeface="Arial"/>
              </a:rPr>
              <a:t>table, you have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authority</a:t>
            </a: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The DBA can </a:t>
            </a:r>
            <a:r>
              <a:rPr lang="en-US" sz="1800" dirty="0">
                <a:latin typeface="Arial"/>
                <a:cs typeface="Arial"/>
              </a:rPr>
              <a:t>grant authority other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others</a:t>
            </a:r>
          </a:p>
          <a:p>
            <a:pPr marL="162560" indent="-139700">
              <a:spcBef>
                <a:spcPts val="48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For example, as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b="1" spc="5" dirty="0" err="1">
                <a:latin typeface="Arial"/>
                <a:cs typeface="Arial"/>
              </a:rPr>
              <a:t>bigsql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user, you </a:t>
            </a:r>
            <a:r>
              <a:rPr lang="en-US" sz="1800" spc="10" dirty="0">
                <a:latin typeface="Arial"/>
                <a:cs typeface="Arial"/>
              </a:rPr>
              <a:t>can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run</a:t>
            </a: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GRANT </a:t>
            </a:r>
            <a:r>
              <a:rPr lang="en-US" sz="1800" spc="-10" dirty="0">
                <a:latin typeface="Arial"/>
                <a:cs typeface="Arial"/>
              </a:rPr>
              <a:t>INSERT, SELECT, DELETE ON </a:t>
            </a:r>
            <a:r>
              <a:rPr lang="en-US" sz="1800" spc="-10" dirty="0" err="1">
                <a:latin typeface="Arial"/>
                <a:cs typeface="Arial"/>
              </a:rPr>
              <a:t>myschema.SALES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10" dirty="0">
                <a:latin typeface="Arial"/>
                <a:cs typeface="Arial"/>
              </a:rPr>
              <a:t>USER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user1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94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Authorization </a:t>
            </a:r>
            <a:r>
              <a:rPr lang="en-US" spc="-5" dirty="0">
                <a:latin typeface="Arial"/>
                <a:cs typeface="Arial"/>
              </a:rPr>
              <a:t>at </a:t>
            </a:r>
            <a:r>
              <a:rPr lang="en-US" spc="-10" dirty="0">
                <a:latin typeface="Arial"/>
                <a:cs typeface="Arial"/>
              </a:rPr>
              <a:t>the row </a:t>
            </a:r>
            <a:r>
              <a:rPr lang="en-US" spc="-5" dirty="0">
                <a:latin typeface="Arial"/>
                <a:cs typeface="Arial"/>
              </a:rPr>
              <a:t>and column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level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Additional layer </a:t>
            </a:r>
            <a:r>
              <a:rPr lang="en-US" sz="1800" spc="5" dirty="0">
                <a:latin typeface="Arial"/>
                <a:cs typeface="Arial"/>
              </a:rPr>
              <a:t>of security based on row and </a:t>
            </a:r>
            <a:r>
              <a:rPr lang="en-US" sz="1800" spc="10" dirty="0">
                <a:latin typeface="Arial"/>
                <a:cs typeface="Arial"/>
              </a:rPr>
              <a:t>column </a:t>
            </a:r>
            <a:r>
              <a:rPr lang="en-US" sz="1800" dirty="0">
                <a:latin typeface="Arial"/>
                <a:cs typeface="Arial"/>
              </a:rPr>
              <a:t>access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(RCAC)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Controls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access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table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row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level,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column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level,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both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Row </a:t>
            </a:r>
            <a:r>
              <a:rPr lang="en-US" sz="1800" spc="5" dirty="0">
                <a:latin typeface="Arial"/>
                <a:cs typeface="Arial"/>
              </a:rPr>
              <a:t>based access</a:t>
            </a:r>
            <a:r>
              <a:rPr lang="en-US" sz="1800" spc="-10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control</a:t>
            </a:r>
          </a:p>
          <a:p>
            <a:pPr marL="29781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Only </a:t>
            </a:r>
            <a:r>
              <a:rPr lang="en-US" sz="1800" spc="20" dirty="0">
                <a:latin typeface="Arial"/>
                <a:cs typeface="Arial"/>
              </a:rPr>
              <a:t>show rows </a:t>
            </a:r>
            <a:r>
              <a:rPr lang="en-US" sz="1800" spc="15" dirty="0">
                <a:latin typeface="Arial"/>
                <a:cs typeface="Arial"/>
              </a:rPr>
              <a:t>that satisfy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0" dirty="0">
                <a:latin typeface="Arial"/>
                <a:cs typeface="Arial"/>
              </a:rPr>
              <a:t>certain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criteria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User </a:t>
            </a:r>
            <a:r>
              <a:rPr lang="en-US" sz="1800" spc="-5" dirty="0">
                <a:latin typeface="Arial"/>
                <a:cs typeface="Arial"/>
              </a:rPr>
              <a:t>will </a:t>
            </a:r>
            <a:r>
              <a:rPr lang="en-US" sz="1800" spc="-10" dirty="0">
                <a:latin typeface="Arial"/>
                <a:cs typeface="Arial"/>
              </a:rPr>
              <a:t>not know </a:t>
            </a:r>
            <a:r>
              <a:rPr lang="en-US" sz="1800" spc="-5" dirty="0">
                <a:latin typeface="Arial"/>
                <a:cs typeface="Arial"/>
              </a:rPr>
              <a:t>that </a:t>
            </a:r>
            <a:r>
              <a:rPr lang="en-US" sz="1800" spc="-10" dirty="0">
                <a:latin typeface="Arial"/>
                <a:cs typeface="Arial"/>
              </a:rPr>
              <a:t>other rows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exists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7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Column based access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control</a:t>
            </a:r>
          </a:p>
          <a:p>
            <a:pPr marL="29781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Applies </a:t>
            </a:r>
            <a:r>
              <a:rPr lang="en-US" sz="1800" spc="20" dirty="0">
                <a:latin typeface="Arial"/>
                <a:cs typeface="Arial"/>
              </a:rPr>
              <a:t>a mask </a:t>
            </a:r>
            <a:r>
              <a:rPr lang="en-US" sz="1800" spc="15" dirty="0">
                <a:latin typeface="Arial"/>
                <a:cs typeface="Arial"/>
              </a:rPr>
              <a:t>to the values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column based on the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user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Only </a:t>
            </a:r>
            <a:r>
              <a:rPr lang="en-US" sz="1800" spc="10" dirty="0">
                <a:latin typeface="Arial"/>
                <a:cs typeface="Arial"/>
              </a:rPr>
              <a:t>certain </a:t>
            </a:r>
            <a:r>
              <a:rPr lang="en-US" sz="1800" spc="15" dirty="0">
                <a:latin typeface="Arial"/>
                <a:cs typeface="Arial"/>
              </a:rPr>
              <a:t>users </a:t>
            </a:r>
            <a:r>
              <a:rPr lang="en-US" sz="1800" spc="10" dirty="0">
                <a:latin typeface="Arial"/>
                <a:cs typeface="Arial"/>
              </a:rPr>
              <a:t>will </a:t>
            </a:r>
            <a:r>
              <a:rPr lang="en-US" sz="1800" spc="20" dirty="0">
                <a:latin typeface="Arial"/>
                <a:cs typeface="Arial"/>
              </a:rPr>
              <a:t>see </a:t>
            </a:r>
            <a:r>
              <a:rPr lang="en-US" sz="1800" spc="15" dirty="0">
                <a:latin typeface="Arial"/>
                <a:cs typeface="Arial"/>
              </a:rPr>
              <a:t>the actual values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20" dirty="0">
                <a:latin typeface="Arial"/>
                <a:cs typeface="Arial"/>
              </a:rPr>
              <a:t>masked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columns</a:t>
            </a:r>
            <a:endParaRPr lang="en-US" sz="1800" dirty="0">
              <a:latin typeface="Arial"/>
              <a:cs typeface="Arial"/>
            </a:endParaRPr>
          </a:p>
          <a:p>
            <a:pPr marL="334645">
              <a:lnSpc>
                <a:spcPct val="100000"/>
              </a:lnSpc>
              <a:spcBef>
                <a:spcPts val="409"/>
              </a:spcBef>
            </a:pPr>
            <a:r>
              <a:rPr lang="en-US" sz="1800" spc="15" dirty="0">
                <a:solidFill>
                  <a:srgbClr val="008ABF"/>
                </a:solidFill>
                <a:latin typeface="Verdana"/>
                <a:cs typeface="Verdana"/>
              </a:rPr>
              <a:t>− </a:t>
            </a:r>
            <a:r>
              <a:rPr lang="en-US" sz="1800" spc="5" dirty="0">
                <a:latin typeface="Arial"/>
                <a:cs typeface="Arial"/>
              </a:rPr>
              <a:t>Other users will </a:t>
            </a:r>
            <a:r>
              <a:rPr lang="en-US" sz="1800" spc="10" dirty="0">
                <a:latin typeface="Arial"/>
                <a:cs typeface="Arial"/>
              </a:rPr>
              <a:t>see a </a:t>
            </a:r>
            <a:r>
              <a:rPr lang="en-US" sz="1800" spc="5" dirty="0">
                <a:latin typeface="Arial"/>
                <a:cs typeface="Arial"/>
              </a:rPr>
              <a:t>default/pre-defined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value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39918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Level</a:t>
            </a:r>
            <a:r>
              <a:rPr lang="fr-FR" spc="-1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3 - </a:t>
            </a:r>
            <a:r>
              <a:rPr lang="fr-FR" spc="-5" dirty="0" err="1">
                <a:latin typeface="Arial"/>
                <a:cs typeface="Arial"/>
              </a:rPr>
              <a:t>Why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25" dirty="0">
                <a:latin typeface="Arial"/>
                <a:cs typeface="Arial"/>
              </a:rPr>
              <a:t>RCAC</a:t>
            </a:r>
            <a:r>
              <a:rPr lang="fr-FR" spc="-2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Managing </a:t>
            </a:r>
            <a:r>
              <a:rPr lang="en-US" sz="1800" dirty="0">
                <a:latin typeface="Arial"/>
                <a:cs typeface="Arial"/>
              </a:rPr>
              <a:t>privileges </a:t>
            </a:r>
            <a:r>
              <a:rPr lang="en-US" sz="1800" spc="5" dirty="0">
                <a:latin typeface="Arial"/>
                <a:cs typeface="Arial"/>
              </a:rPr>
              <a:t>on users is tedious and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error-prone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New users </a:t>
            </a:r>
            <a:r>
              <a:rPr lang="en-US" sz="1800" spc="-15" dirty="0">
                <a:latin typeface="Arial"/>
                <a:cs typeface="Arial"/>
              </a:rPr>
              <a:t>have </a:t>
            </a:r>
            <a:r>
              <a:rPr lang="en-US" sz="1800" spc="-5" dirty="0">
                <a:latin typeface="Arial"/>
                <a:cs typeface="Arial"/>
              </a:rPr>
              <a:t>to </a:t>
            </a:r>
            <a:r>
              <a:rPr lang="en-US" sz="1800" spc="-10" dirty="0">
                <a:latin typeface="Arial"/>
                <a:cs typeface="Arial"/>
              </a:rPr>
              <a:t>decide what </a:t>
            </a:r>
            <a:r>
              <a:rPr lang="en-US" sz="1800" spc="-5" dirty="0">
                <a:latin typeface="Arial"/>
                <a:cs typeface="Arial"/>
              </a:rPr>
              <a:t>kind </a:t>
            </a:r>
            <a:r>
              <a:rPr lang="en-US" sz="1800" spc="-10" dirty="0">
                <a:latin typeface="Arial"/>
                <a:cs typeface="Arial"/>
              </a:rPr>
              <a:t>of access </a:t>
            </a:r>
            <a:r>
              <a:rPr lang="en-US" sz="1800" spc="-5" dirty="0">
                <a:latin typeface="Arial"/>
                <a:cs typeface="Arial"/>
              </a:rPr>
              <a:t>they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need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Departing users need to clean up their </a:t>
            </a:r>
            <a:r>
              <a:rPr lang="en-US" sz="1800" spc="20" dirty="0">
                <a:latin typeface="Arial"/>
                <a:cs typeface="Arial"/>
              </a:rPr>
              <a:t>access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rights</a:t>
            </a:r>
            <a:endParaRPr lang="en-US" sz="1800" dirty="0">
              <a:latin typeface="Arial"/>
              <a:cs typeface="Arial"/>
            </a:endParaRPr>
          </a:p>
          <a:p>
            <a:pPr marL="162560" marR="5080" indent="-139700">
              <a:lnSpc>
                <a:spcPct val="100899"/>
              </a:lnSpc>
              <a:spcBef>
                <a:spcPts val="46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Users </a:t>
            </a:r>
            <a:r>
              <a:rPr lang="en-US" sz="1800" spc="10" dirty="0">
                <a:latin typeface="Arial"/>
                <a:cs typeface="Arial"/>
              </a:rPr>
              <a:t>should </a:t>
            </a:r>
            <a:r>
              <a:rPr lang="en-US" sz="1800" dirty="0">
                <a:latin typeface="Arial"/>
                <a:cs typeface="Arial"/>
              </a:rPr>
              <a:t>only </a:t>
            </a:r>
            <a:r>
              <a:rPr lang="en-US" sz="1800" spc="10" dirty="0">
                <a:latin typeface="Arial"/>
                <a:cs typeface="Arial"/>
              </a:rPr>
              <a:t>see </a:t>
            </a:r>
            <a:r>
              <a:rPr lang="en-US" sz="1800" dirty="0">
                <a:latin typeface="Arial"/>
                <a:cs typeface="Arial"/>
              </a:rPr>
              <a:t>data that matters to </a:t>
            </a:r>
            <a:r>
              <a:rPr lang="en-US" sz="1800" spc="5" dirty="0">
                <a:latin typeface="Arial"/>
                <a:cs typeface="Arial"/>
              </a:rPr>
              <a:t>them </a:t>
            </a:r>
            <a:r>
              <a:rPr lang="en-US" sz="1800" dirty="0">
                <a:latin typeface="Arial"/>
                <a:cs typeface="Arial"/>
              </a:rPr>
              <a:t>(or rather, </a:t>
            </a:r>
            <a:r>
              <a:rPr lang="en-US" sz="1800" spc="5" dirty="0">
                <a:latin typeface="Arial"/>
                <a:cs typeface="Arial"/>
              </a:rPr>
              <a:t>not </a:t>
            </a:r>
            <a:r>
              <a:rPr lang="en-US" sz="1800" spc="10" dirty="0">
                <a:latin typeface="Arial"/>
                <a:cs typeface="Arial"/>
              </a:rPr>
              <a:t>see  </a:t>
            </a:r>
            <a:r>
              <a:rPr lang="en-US" sz="1800" dirty="0">
                <a:latin typeface="Arial"/>
                <a:cs typeface="Arial"/>
              </a:rPr>
              <a:t>data that they </a:t>
            </a:r>
            <a:r>
              <a:rPr lang="en-US" sz="1800" spc="10" dirty="0">
                <a:latin typeface="Arial"/>
                <a:cs typeface="Arial"/>
              </a:rPr>
              <a:t>should</a:t>
            </a:r>
            <a:r>
              <a:rPr lang="en-US" sz="1800" spc="-8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not)</a:t>
            </a:r>
          </a:p>
          <a:p>
            <a:pPr marL="162560" indent="-139700">
              <a:spcBef>
                <a:spcPts val="46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Sensitive data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columns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8444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Row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(1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spc="5" dirty="0">
                <a:latin typeface="Arial"/>
                <a:cs typeface="Arial"/>
              </a:rPr>
              <a:t>Sample </a:t>
            </a:r>
            <a:r>
              <a:rPr lang="en-US" sz="1800" dirty="0">
                <a:latin typeface="Arial"/>
                <a:cs typeface="Arial"/>
              </a:rPr>
              <a:t>data to </a:t>
            </a:r>
            <a:r>
              <a:rPr lang="en-US" sz="1800" spc="10" dirty="0">
                <a:latin typeface="Arial"/>
                <a:cs typeface="Arial"/>
              </a:rPr>
              <a:t>show </a:t>
            </a:r>
            <a:r>
              <a:rPr lang="en-US" sz="1800" spc="5" dirty="0">
                <a:latin typeface="Arial"/>
                <a:cs typeface="Arial"/>
              </a:rPr>
              <a:t>row based access</a:t>
            </a:r>
            <a:r>
              <a:rPr lang="en-US" sz="1800" spc="-1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control</a:t>
            </a:r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r>
              <a:rPr lang="en-US" sz="1800" spc="-20" dirty="0">
                <a:latin typeface="Arial"/>
                <a:cs typeface="Arial"/>
              </a:rPr>
              <a:t>What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would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you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need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to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do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to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limit  </a:t>
            </a:r>
            <a:r>
              <a:rPr lang="en-US" sz="1800" spc="-15" dirty="0">
                <a:latin typeface="Arial"/>
                <a:cs typeface="Arial"/>
              </a:rPr>
              <a:t>the </a:t>
            </a:r>
            <a:r>
              <a:rPr lang="en-US" sz="1800" spc="-25" dirty="0">
                <a:latin typeface="Arial"/>
                <a:cs typeface="Arial"/>
              </a:rPr>
              <a:t>rows </a:t>
            </a:r>
            <a:r>
              <a:rPr lang="en-US" sz="1800" spc="-10" dirty="0">
                <a:latin typeface="Arial"/>
                <a:cs typeface="Arial"/>
              </a:rPr>
              <a:t>to </a:t>
            </a:r>
            <a:r>
              <a:rPr lang="en-US" sz="1800" spc="-25" dirty="0">
                <a:latin typeface="Arial"/>
                <a:cs typeface="Arial"/>
              </a:rPr>
              <a:t>either </a:t>
            </a:r>
            <a:r>
              <a:rPr lang="en-US" sz="1800" b="1" spc="-25" dirty="0" err="1">
                <a:latin typeface="Arial"/>
                <a:cs typeface="Arial"/>
              </a:rPr>
              <a:t>Branch_A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spc="-15" dirty="0">
                <a:latin typeface="Arial"/>
                <a:cs typeface="Arial"/>
              </a:rPr>
              <a:t>or</a:t>
            </a:r>
            <a:r>
              <a:rPr lang="en-US" sz="1800" spc="-225" dirty="0">
                <a:latin typeface="Arial"/>
                <a:cs typeface="Arial"/>
              </a:rPr>
              <a:t> </a:t>
            </a:r>
            <a:r>
              <a:rPr lang="en-US" sz="1800" b="1" spc="-25" dirty="0" err="1">
                <a:latin typeface="Arial"/>
                <a:cs typeface="Arial"/>
              </a:rPr>
              <a:t>Branch_B</a:t>
            </a:r>
            <a:r>
              <a:rPr lang="en-US" sz="1800" spc="-25" dirty="0">
                <a:latin typeface="Arial"/>
                <a:cs typeface="Arial"/>
              </a:rPr>
              <a:t>?</a:t>
            </a:r>
            <a:endParaRPr lang="fr-FR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3757389" cy="330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73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Row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(2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CREATE </a:t>
            </a:r>
            <a:r>
              <a:rPr lang="en-US" sz="1800" spc="5" dirty="0">
                <a:latin typeface="Arial"/>
                <a:cs typeface="Arial"/>
              </a:rPr>
              <a:t>and </a:t>
            </a:r>
            <a:r>
              <a:rPr lang="en-US" sz="1800" spc="10" dirty="0">
                <a:latin typeface="Arial"/>
                <a:cs typeface="Arial"/>
              </a:rPr>
              <a:t>GRANT </a:t>
            </a:r>
            <a:r>
              <a:rPr lang="en-US" sz="1800" spc="5" dirty="0">
                <a:latin typeface="Arial"/>
                <a:cs typeface="Arial"/>
              </a:rPr>
              <a:t>access and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roles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CREATE </a:t>
            </a:r>
            <a:r>
              <a:rPr lang="en-US" sz="1800" spc="-5" dirty="0">
                <a:latin typeface="Arial"/>
                <a:cs typeface="Arial"/>
              </a:rPr>
              <a:t>a </a:t>
            </a:r>
            <a:r>
              <a:rPr lang="en-US" sz="1800" spc="-15" dirty="0">
                <a:latin typeface="Arial"/>
                <a:cs typeface="Arial"/>
              </a:rPr>
              <a:t>BRANCH_A_ROLE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20" dirty="0">
                <a:latin typeface="Arial"/>
                <a:cs typeface="Arial"/>
              </a:rPr>
              <a:t>GRANT </a:t>
            </a:r>
            <a:r>
              <a:rPr lang="en-US" sz="1800" spc="15" dirty="0">
                <a:latin typeface="Arial"/>
                <a:cs typeface="Arial"/>
              </a:rPr>
              <a:t>that role to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25" dirty="0">
                <a:latin typeface="Arial"/>
                <a:cs typeface="Arial"/>
              </a:rPr>
              <a:t>USER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newton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20" dirty="0">
                <a:latin typeface="Arial"/>
                <a:cs typeface="Arial"/>
              </a:rPr>
              <a:t>GRANT SELECT </a:t>
            </a:r>
            <a:r>
              <a:rPr lang="en-US" sz="1800" spc="15" dirty="0">
                <a:latin typeface="Arial"/>
                <a:cs typeface="Arial"/>
              </a:rPr>
              <a:t>to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newton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1475656" y="2996952"/>
            <a:ext cx="5400600" cy="1052211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5"/>
              </a:spcBef>
            </a:pPr>
            <a:r>
              <a:rPr sz="1600" spc="10" dirty="0">
                <a:latin typeface="Courier New"/>
                <a:cs typeface="Courier New"/>
              </a:rPr>
              <a:t>CREATE </a:t>
            </a:r>
            <a:r>
              <a:rPr sz="1600" spc="15" dirty="0">
                <a:latin typeface="Courier New"/>
                <a:cs typeface="Courier New"/>
              </a:rPr>
              <a:t>ROLE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BRANCH_A_ROLE</a:t>
            </a:r>
            <a:endParaRPr sz="1600" dirty="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55"/>
              </a:spcBef>
            </a:pPr>
            <a:r>
              <a:rPr sz="1600" spc="10" dirty="0">
                <a:latin typeface="Courier New"/>
                <a:cs typeface="Courier New"/>
              </a:rPr>
              <a:t>GRANT ROLE </a:t>
            </a:r>
            <a:r>
              <a:rPr sz="1600" b="1" spc="10" dirty="0">
                <a:latin typeface="Courier New"/>
                <a:cs typeface="Courier New"/>
              </a:rPr>
              <a:t>BRANCH_A_ROLE </a:t>
            </a:r>
            <a:r>
              <a:rPr sz="1600" spc="15" dirty="0">
                <a:latin typeface="Courier New"/>
                <a:cs typeface="Courier New"/>
              </a:rPr>
              <a:t>TO </a:t>
            </a:r>
            <a:r>
              <a:rPr sz="1600" spc="10" dirty="0">
                <a:latin typeface="Courier New"/>
                <a:cs typeface="Courier New"/>
              </a:rPr>
              <a:t>USER</a:t>
            </a:r>
            <a:r>
              <a:rPr sz="1600" spc="35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newton</a:t>
            </a:r>
            <a:endParaRPr sz="1600" dirty="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50"/>
              </a:spcBef>
            </a:pPr>
            <a:r>
              <a:rPr sz="1600" spc="10" dirty="0">
                <a:latin typeface="Courier New"/>
                <a:cs typeface="Courier New"/>
              </a:rPr>
              <a:t>GRANT SELECT </a:t>
            </a:r>
            <a:r>
              <a:rPr sz="1600" spc="15" dirty="0">
                <a:latin typeface="Courier New"/>
                <a:cs typeface="Courier New"/>
              </a:rPr>
              <a:t>ON </a:t>
            </a:r>
            <a:r>
              <a:rPr sz="1600" b="1" spc="10" dirty="0">
                <a:latin typeface="Courier New"/>
                <a:cs typeface="Courier New"/>
              </a:rPr>
              <a:t>BRANCH_TBL </a:t>
            </a:r>
            <a:r>
              <a:rPr sz="1600" spc="15" dirty="0">
                <a:latin typeface="Courier New"/>
                <a:cs typeface="Courier New"/>
              </a:rPr>
              <a:t>TO </a:t>
            </a:r>
            <a:r>
              <a:rPr sz="1600" strike="sngStrike" spc="15" dirty="0">
                <a:latin typeface="Courier New"/>
                <a:cs typeface="Courier New"/>
              </a:rPr>
              <a:t>USER</a:t>
            </a:r>
            <a:r>
              <a:rPr sz="1600" strike="sngStrike" spc="-20" dirty="0">
                <a:latin typeface="Courier New"/>
                <a:cs typeface="Courier New"/>
              </a:rPr>
              <a:t> </a:t>
            </a:r>
            <a:r>
              <a:rPr sz="1600" b="1" strike="sngStrike" spc="10" dirty="0">
                <a:latin typeface="Courier New"/>
                <a:cs typeface="Courier New"/>
              </a:rPr>
              <a:t>newton</a:t>
            </a:r>
            <a:endParaRPr sz="1600" dirty="0">
              <a:latin typeface="Courier New"/>
              <a:cs typeface="Courier New"/>
            </a:endParaRPr>
          </a:p>
          <a:p>
            <a:pPr marL="2500630">
              <a:lnSpc>
                <a:spcPct val="100000"/>
              </a:lnSpc>
              <a:spcBef>
                <a:spcPts val="140"/>
              </a:spcBef>
            </a:pPr>
            <a:r>
              <a:rPr sz="1600" spc="15" dirty="0">
                <a:latin typeface="Courier New"/>
                <a:cs typeface="Courier New"/>
              </a:rPr>
              <a:t>ROLE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BRANCH_A_ROLE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4272806"/>
            <a:ext cx="8640960" cy="2191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ts val="1645"/>
              </a:lnSpc>
            </a:pPr>
            <a:r>
              <a:rPr lang="en-US" sz="1500" i="1" spc="-15" dirty="0">
                <a:cs typeface="Arial"/>
              </a:rPr>
              <a:t>Say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that</a:t>
            </a:r>
            <a:r>
              <a:rPr lang="en-US" sz="1500" i="1" spc="-3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you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have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dirty="0">
                <a:cs typeface="Arial"/>
              </a:rPr>
              <a:t>a</a:t>
            </a:r>
            <a:r>
              <a:rPr lang="en-US" sz="1500" i="1" spc="-7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user,</a:t>
            </a:r>
            <a:r>
              <a:rPr lang="en-US" sz="1500" i="1" spc="-35" dirty="0">
                <a:cs typeface="Arial"/>
              </a:rPr>
              <a:t> </a:t>
            </a:r>
            <a:r>
              <a:rPr lang="en-US" sz="1500" b="1" i="1" spc="-20" dirty="0">
                <a:cs typeface="Arial"/>
              </a:rPr>
              <a:t>newton</a:t>
            </a:r>
            <a:r>
              <a:rPr lang="en-US" sz="1500" b="1" i="1" spc="-6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and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newton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only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needs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10" dirty="0">
                <a:cs typeface="Arial"/>
              </a:rPr>
              <a:t>to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see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results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25" dirty="0" smtClean="0">
                <a:cs typeface="Arial"/>
              </a:rPr>
              <a:t>from </a:t>
            </a:r>
            <a:r>
              <a:rPr lang="en-US" sz="1500" b="1" i="1" spc="-25" dirty="0" err="1" smtClean="0">
                <a:cs typeface="Arial"/>
              </a:rPr>
              <a:t>Branch_A</a:t>
            </a:r>
            <a:r>
              <a:rPr lang="en-US" sz="1500" i="1" spc="-25" dirty="0">
                <a:cs typeface="Arial"/>
              </a:rPr>
              <a:t>.</a:t>
            </a:r>
            <a:endParaRPr lang="en-US" sz="1500" i="1" dirty="0"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45"/>
              </a:spcBef>
            </a:pPr>
            <a:r>
              <a:rPr lang="en-US" sz="1500" i="1" spc="-20" dirty="0">
                <a:cs typeface="Arial"/>
              </a:rPr>
              <a:t>CREATE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the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ROLE</a:t>
            </a:r>
            <a:r>
              <a:rPr lang="en-US" sz="1500" i="1" spc="-65" dirty="0">
                <a:cs typeface="Arial"/>
              </a:rPr>
              <a:t> </a:t>
            </a:r>
            <a:r>
              <a:rPr lang="en-US" sz="1500" b="1" i="1" spc="-25" dirty="0">
                <a:cs typeface="Arial"/>
              </a:rPr>
              <a:t>BRANCH_A_ROLE</a:t>
            </a:r>
            <a:r>
              <a:rPr lang="en-US" sz="1500" i="1" spc="-25" dirty="0">
                <a:cs typeface="Arial"/>
              </a:rPr>
              <a:t>.</a:t>
            </a:r>
            <a:r>
              <a:rPr lang="en-US" sz="1500" i="1" spc="-3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Then,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GRANT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this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role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0" dirty="0">
                <a:cs typeface="Arial"/>
              </a:rPr>
              <a:t>to</a:t>
            </a:r>
            <a:r>
              <a:rPr lang="en-US" sz="1500" i="1" spc="-65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the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USER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b="1" i="1" spc="-25" dirty="0">
                <a:cs typeface="Arial"/>
              </a:rPr>
              <a:t>newton</a:t>
            </a:r>
            <a:r>
              <a:rPr lang="en-US" sz="1500" i="1" spc="-25" dirty="0">
                <a:cs typeface="Arial"/>
              </a:rPr>
              <a:t>.  Finally,</a:t>
            </a:r>
            <a:r>
              <a:rPr lang="en-US" sz="1500" i="1" spc="-3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instead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of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granting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the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SELECT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privilege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0" dirty="0">
                <a:cs typeface="Arial"/>
              </a:rPr>
              <a:t>to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the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user,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you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grant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it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10" dirty="0">
                <a:cs typeface="Arial"/>
              </a:rPr>
              <a:t>to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the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role.</a:t>
            </a:r>
            <a:endParaRPr lang="en-US" sz="1500" i="1" dirty="0">
              <a:cs typeface="Arial"/>
            </a:endParaRPr>
          </a:p>
          <a:p>
            <a:pPr marL="12700" marR="7620">
              <a:lnSpc>
                <a:spcPct val="95900"/>
              </a:lnSpc>
              <a:spcBef>
                <a:spcPts val="570"/>
              </a:spcBef>
            </a:pPr>
            <a:r>
              <a:rPr lang="en-US" sz="1500" i="1" spc="-20" dirty="0">
                <a:cs typeface="Arial"/>
              </a:rPr>
              <a:t>Now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imagine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that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if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you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had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multiple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30" dirty="0">
                <a:cs typeface="Arial"/>
              </a:rPr>
              <a:t>privileges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that</a:t>
            </a:r>
            <a:r>
              <a:rPr lang="en-US" sz="1500" i="1" spc="-3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you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had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to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set,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you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would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only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need  </a:t>
            </a:r>
            <a:r>
              <a:rPr lang="en-US" sz="1500" i="1" spc="-10" dirty="0">
                <a:cs typeface="Arial"/>
              </a:rPr>
              <a:t>to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set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them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once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for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the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role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and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then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as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new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users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need</a:t>
            </a:r>
            <a:r>
              <a:rPr lang="en-US" sz="1500" i="1" spc="-6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them,</a:t>
            </a:r>
            <a:r>
              <a:rPr lang="en-US" sz="1500" i="1" spc="-3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you</a:t>
            </a:r>
            <a:r>
              <a:rPr lang="en-US" sz="1500" i="1" spc="-4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just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assign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the</a:t>
            </a:r>
            <a:r>
              <a:rPr lang="en-US" sz="1500" i="1" spc="-3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new  </a:t>
            </a:r>
            <a:r>
              <a:rPr lang="en-US" sz="1500" i="1" spc="-20" dirty="0">
                <a:cs typeface="Arial"/>
              </a:rPr>
              <a:t>users </a:t>
            </a:r>
            <a:r>
              <a:rPr lang="en-US" sz="1500" i="1" spc="-15" dirty="0">
                <a:cs typeface="Arial"/>
              </a:rPr>
              <a:t>to </a:t>
            </a:r>
            <a:r>
              <a:rPr lang="en-US" sz="1500" i="1" spc="-20" dirty="0">
                <a:cs typeface="Arial"/>
              </a:rPr>
              <a:t>that </a:t>
            </a:r>
            <a:r>
              <a:rPr lang="en-US" sz="1500" i="1" spc="-25" dirty="0">
                <a:cs typeface="Arial"/>
              </a:rPr>
              <a:t>role. This greatly simplifies </a:t>
            </a:r>
            <a:r>
              <a:rPr lang="en-US" sz="1500" i="1" spc="-20" dirty="0">
                <a:cs typeface="Arial"/>
              </a:rPr>
              <a:t>the case </a:t>
            </a:r>
            <a:r>
              <a:rPr lang="en-US" sz="1500" i="1" spc="-25" dirty="0">
                <a:cs typeface="Arial"/>
              </a:rPr>
              <a:t>where </a:t>
            </a:r>
            <a:r>
              <a:rPr lang="en-US" sz="1500" i="1" spc="-20" dirty="0">
                <a:cs typeface="Arial"/>
              </a:rPr>
              <a:t>if you had </a:t>
            </a:r>
            <a:r>
              <a:rPr lang="en-US" sz="1500" i="1" spc="-30" dirty="0">
                <a:cs typeface="Arial"/>
              </a:rPr>
              <a:t>hundreds </a:t>
            </a:r>
            <a:r>
              <a:rPr lang="en-US" sz="1500" i="1" spc="-20" dirty="0">
                <a:cs typeface="Arial"/>
              </a:rPr>
              <a:t>of </a:t>
            </a:r>
            <a:r>
              <a:rPr lang="en-US" sz="1500" i="1" spc="-25" dirty="0">
                <a:cs typeface="Arial"/>
              </a:rPr>
              <a:t>users,  you </a:t>
            </a:r>
            <a:r>
              <a:rPr lang="en-US" sz="1500" i="1" spc="-20" dirty="0">
                <a:cs typeface="Arial"/>
              </a:rPr>
              <a:t>only need </a:t>
            </a:r>
            <a:r>
              <a:rPr lang="en-US" sz="1500" i="1" spc="-10" dirty="0">
                <a:cs typeface="Arial"/>
              </a:rPr>
              <a:t>to </a:t>
            </a:r>
            <a:r>
              <a:rPr lang="en-US" sz="1500" i="1" spc="-25" dirty="0">
                <a:cs typeface="Arial"/>
              </a:rPr>
              <a:t>assign </a:t>
            </a:r>
            <a:r>
              <a:rPr lang="en-US" sz="1500" i="1" spc="-15" dirty="0">
                <a:cs typeface="Arial"/>
              </a:rPr>
              <a:t>the </a:t>
            </a:r>
            <a:r>
              <a:rPr lang="en-US" sz="1500" i="1" spc="-20" dirty="0">
                <a:cs typeface="Arial"/>
              </a:rPr>
              <a:t>role </a:t>
            </a:r>
            <a:r>
              <a:rPr lang="en-US" sz="1500" i="1" spc="-10" dirty="0">
                <a:cs typeface="Arial"/>
              </a:rPr>
              <a:t>to </a:t>
            </a:r>
            <a:r>
              <a:rPr lang="en-US" sz="1500" i="1" spc="-25" dirty="0">
                <a:cs typeface="Arial"/>
              </a:rPr>
              <a:t>them </a:t>
            </a:r>
            <a:r>
              <a:rPr lang="en-US" sz="1500" i="1" spc="-20" dirty="0">
                <a:cs typeface="Arial"/>
              </a:rPr>
              <a:t>(as </a:t>
            </a:r>
            <a:r>
              <a:rPr lang="en-US" sz="1500" i="1" spc="-25" dirty="0">
                <a:cs typeface="Arial"/>
              </a:rPr>
              <a:t>opposed </a:t>
            </a:r>
            <a:r>
              <a:rPr lang="en-US" sz="1500" i="1" spc="-10" dirty="0">
                <a:cs typeface="Arial"/>
              </a:rPr>
              <a:t>to </a:t>
            </a:r>
            <a:r>
              <a:rPr lang="en-US" sz="1500" i="1" spc="-25" dirty="0">
                <a:cs typeface="Arial"/>
              </a:rPr>
              <a:t>each </a:t>
            </a:r>
            <a:r>
              <a:rPr lang="en-US" sz="1500" i="1" spc="-30" dirty="0">
                <a:cs typeface="Arial"/>
              </a:rPr>
              <a:t>individual </a:t>
            </a:r>
            <a:r>
              <a:rPr lang="en-US" sz="1500" i="1" spc="-25" dirty="0">
                <a:cs typeface="Arial"/>
              </a:rPr>
              <a:t>privilege). </a:t>
            </a:r>
            <a:r>
              <a:rPr lang="en-US" sz="1500" i="1" spc="-20" dirty="0">
                <a:cs typeface="Arial"/>
              </a:rPr>
              <a:t>The  </a:t>
            </a:r>
            <a:r>
              <a:rPr lang="en-US" sz="1500" i="1" spc="-25" dirty="0">
                <a:cs typeface="Arial"/>
              </a:rPr>
              <a:t>reverse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is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also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true</a:t>
            </a:r>
            <a:r>
              <a:rPr lang="en-US" sz="1500" i="1" spc="-7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where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if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dirty="0">
                <a:cs typeface="Arial"/>
              </a:rPr>
              <a:t>a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user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needs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10" dirty="0">
                <a:cs typeface="Arial"/>
              </a:rPr>
              <a:t>to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have</a:t>
            </a:r>
            <a:r>
              <a:rPr lang="en-US" sz="1500" i="1" spc="-35" dirty="0">
                <a:cs typeface="Arial"/>
              </a:rPr>
              <a:t> </a:t>
            </a:r>
            <a:r>
              <a:rPr lang="en-US" sz="1500" i="1" spc="-15" dirty="0">
                <a:cs typeface="Arial"/>
              </a:rPr>
              <a:t>the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access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revoked,</a:t>
            </a:r>
            <a:r>
              <a:rPr lang="en-US" sz="1500" i="1" spc="-5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they</a:t>
            </a:r>
            <a:r>
              <a:rPr lang="en-US" sz="1500" i="1" spc="-60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just</a:t>
            </a:r>
            <a:r>
              <a:rPr lang="en-US" sz="1500" i="1" spc="-45" dirty="0">
                <a:cs typeface="Arial"/>
              </a:rPr>
              <a:t> </a:t>
            </a:r>
            <a:r>
              <a:rPr lang="en-US" sz="1500" i="1" spc="-25" dirty="0">
                <a:cs typeface="Arial"/>
              </a:rPr>
              <a:t>need</a:t>
            </a:r>
            <a:r>
              <a:rPr lang="en-US" sz="1500" i="1" spc="-5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to  </a:t>
            </a:r>
            <a:r>
              <a:rPr lang="en-US" sz="1500" i="1" spc="-15" dirty="0">
                <a:cs typeface="Arial"/>
              </a:rPr>
              <a:t>be </a:t>
            </a:r>
            <a:r>
              <a:rPr lang="en-US" sz="1500" i="1" spc="-30" dirty="0">
                <a:cs typeface="Arial"/>
              </a:rPr>
              <a:t>removed </a:t>
            </a:r>
            <a:r>
              <a:rPr lang="en-US" sz="1500" i="1" spc="-20" dirty="0">
                <a:cs typeface="Arial"/>
              </a:rPr>
              <a:t>from</a:t>
            </a:r>
            <a:r>
              <a:rPr lang="en-US" sz="1500" i="1" spc="-295" dirty="0">
                <a:cs typeface="Arial"/>
              </a:rPr>
              <a:t> </a:t>
            </a:r>
            <a:r>
              <a:rPr lang="en-US" sz="1500" i="1" spc="-20" dirty="0">
                <a:cs typeface="Arial"/>
              </a:rPr>
              <a:t>the </a:t>
            </a:r>
            <a:r>
              <a:rPr lang="en-US" sz="1500" i="1" spc="-25" dirty="0">
                <a:cs typeface="Arial"/>
              </a:rPr>
              <a:t>role </a:t>
            </a:r>
            <a:r>
              <a:rPr lang="en-US" sz="1500" i="1" spc="-20" dirty="0">
                <a:cs typeface="Arial"/>
              </a:rPr>
              <a:t>(as </a:t>
            </a:r>
            <a:r>
              <a:rPr lang="en-US" sz="1500" i="1" spc="-25" dirty="0">
                <a:cs typeface="Arial"/>
              </a:rPr>
              <a:t>opposed </a:t>
            </a:r>
            <a:r>
              <a:rPr lang="en-US" sz="1500" i="1" spc="-15" dirty="0">
                <a:cs typeface="Arial"/>
              </a:rPr>
              <a:t>to </a:t>
            </a:r>
            <a:r>
              <a:rPr lang="en-US" sz="1500" i="1" spc="-25" dirty="0">
                <a:cs typeface="Arial"/>
              </a:rPr>
              <a:t>revoking each </a:t>
            </a:r>
            <a:r>
              <a:rPr lang="en-US" sz="1500" i="1" spc="-30" dirty="0">
                <a:cs typeface="Arial"/>
              </a:rPr>
              <a:t>privilege</a:t>
            </a:r>
            <a:r>
              <a:rPr lang="en-US" sz="1500" i="1" spc="-30" dirty="0" smtClean="0">
                <a:cs typeface="Arial"/>
              </a:rPr>
              <a:t>).</a:t>
            </a:r>
            <a:endParaRPr lang="en-US" sz="1500" i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106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Row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(3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Create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permissions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CREATE PERMISSION </a:t>
            </a:r>
            <a:r>
              <a:rPr lang="en-US" sz="1800" b="1" spc="-15" dirty="0">
                <a:latin typeface="Arial"/>
                <a:cs typeface="Arial"/>
              </a:rPr>
              <a:t>BRANCH_A_ACCESS </a:t>
            </a:r>
            <a:r>
              <a:rPr lang="en-US" sz="1800" spc="-10" dirty="0">
                <a:latin typeface="Arial"/>
                <a:cs typeface="Arial"/>
              </a:rPr>
              <a:t>on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435609" lvl="2" indent="-101600">
              <a:spcBef>
                <a:spcPts val="405"/>
              </a:spcBef>
              <a:buFont typeface="Verdana"/>
              <a:buChar char="−"/>
              <a:tabLst>
                <a:tab pos="436245" algn="l"/>
              </a:tabLst>
            </a:pPr>
            <a:r>
              <a:rPr lang="en-US" sz="1800" spc="10" dirty="0">
                <a:latin typeface="Arial"/>
                <a:cs typeface="Arial"/>
              </a:rPr>
              <a:t>User </a:t>
            </a:r>
            <a:r>
              <a:rPr lang="en-US" sz="1800" spc="5" dirty="0">
                <a:latin typeface="Arial"/>
                <a:cs typeface="Arial"/>
              </a:rPr>
              <a:t>is </a:t>
            </a:r>
            <a:r>
              <a:rPr lang="en-US" sz="1800" dirty="0">
                <a:latin typeface="Arial"/>
                <a:cs typeface="Arial"/>
              </a:rPr>
              <a:t>equal </a:t>
            </a: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BRANCH_A_ROLE</a:t>
            </a:r>
            <a:endParaRPr lang="en-US" sz="1800" dirty="0">
              <a:latin typeface="Arial"/>
              <a:cs typeface="Arial"/>
            </a:endParaRPr>
          </a:p>
          <a:p>
            <a:pPr marL="435609" lvl="2" indent="-101600">
              <a:spcBef>
                <a:spcPts val="385"/>
              </a:spcBef>
              <a:buFont typeface="Verdana"/>
              <a:buChar char="−"/>
              <a:tabLst>
                <a:tab pos="436245" algn="l"/>
              </a:tabLst>
            </a:pPr>
            <a:r>
              <a:rPr lang="en-US" sz="1800" spc="5" dirty="0">
                <a:latin typeface="Arial"/>
                <a:cs typeface="Arial"/>
              </a:rPr>
              <a:t>The branch is </a:t>
            </a:r>
            <a:r>
              <a:rPr lang="en-US" sz="1800" dirty="0">
                <a:latin typeface="Arial"/>
                <a:cs typeface="Arial"/>
              </a:rPr>
              <a:t>equal </a:t>
            </a:r>
            <a:r>
              <a:rPr lang="en-US" sz="1800" spc="10" dirty="0">
                <a:latin typeface="Arial"/>
                <a:cs typeface="Arial"/>
              </a:rPr>
              <a:t>to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BRANCH_A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539552" y="3212976"/>
            <a:ext cx="8150480" cy="1625830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55"/>
              </a:spcBef>
            </a:pPr>
            <a:r>
              <a:rPr sz="1400" spc="20" dirty="0">
                <a:latin typeface="Courier New"/>
                <a:cs typeface="Courier New"/>
              </a:rPr>
              <a:t>CREATE PERMISSION </a:t>
            </a:r>
            <a:r>
              <a:rPr sz="1400" b="1" spc="15" dirty="0">
                <a:latin typeface="Courier New"/>
                <a:cs typeface="Courier New"/>
              </a:rPr>
              <a:t>BRANCH_A_ACCESS </a:t>
            </a:r>
            <a:r>
              <a:rPr sz="1400" spc="20" dirty="0">
                <a:latin typeface="Courier New"/>
                <a:cs typeface="Courier New"/>
              </a:rPr>
              <a:t>ON</a:t>
            </a:r>
            <a:r>
              <a:rPr sz="1400" spc="65" dirty="0">
                <a:latin typeface="Courier New"/>
                <a:cs typeface="Courier New"/>
              </a:rPr>
              <a:t> </a:t>
            </a:r>
            <a:r>
              <a:rPr sz="1400" b="1" spc="20" dirty="0">
                <a:latin typeface="Courier New"/>
                <a:cs typeface="Courier New"/>
              </a:rPr>
              <a:t>BRANCH_TBL</a:t>
            </a:r>
            <a:endParaRPr sz="14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355"/>
              </a:spcBef>
            </a:pPr>
            <a:r>
              <a:rPr sz="1400" spc="20" dirty="0">
                <a:latin typeface="Courier New"/>
                <a:cs typeface="Courier New"/>
              </a:rPr>
              <a:t>FOR ROWS WHERE(VERIFY_ROLE_FOR_USER(SESSION_USER,'</a:t>
            </a:r>
            <a:r>
              <a:rPr sz="1400" b="1" spc="20" dirty="0">
                <a:latin typeface="Courier New"/>
                <a:cs typeface="Courier New"/>
              </a:rPr>
              <a:t>BRANCH_A_ROLE</a:t>
            </a:r>
            <a:r>
              <a:rPr sz="1400" spc="20" dirty="0">
                <a:latin typeface="Courier New"/>
                <a:cs typeface="Courier New"/>
              </a:rPr>
              <a:t>') =</a:t>
            </a:r>
            <a:r>
              <a:rPr sz="1400" spc="40" dirty="0">
                <a:latin typeface="Courier New"/>
                <a:cs typeface="Courier New"/>
              </a:rPr>
              <a:t> </a:t>
            </a:r>
            <a:r>
              <a:rPr sz="1400" spc="20" dirty="0">
                <a:latin typeface="Courier New"/>
                <a:cs typeface="Courier New"/>
              </a:rPr>
              <a:t>1</a:t>
            </a:r>
            <a:endParaRPr sz="14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355"/>
              </a:spcBef>
            </a:pPr>
            <a:r>
              <a:rPr sz="1400" spc="20" dirty="0">
                <a:latin typeface="Courier New"/>
                <a:cs typeface="Courier New"/>
              </a:rPr>
              <a:t>AND</a:t>
            </a:r>
            <a:endParaRPr sz="1400" dirty="0">
              <a:latin typeface="Courier New"/>
              <a:cs typeface="Courier New"/>
            </a:endParaRPr>
          </a:p>
          <a:p>
            <a:pPr marL="182880" marR="2802890">
              <a:lnSpc>
                <a:spcPct val="136700"/>
              </a:lnSpc>
            </a:pPr>
            <a:r>
              <a:rPr sz="1400" spc="20" dirty="0">
                <a:latin typeface="Courier New"/>
                <a:cs typeface="Courier New"/>
              </a:rPr>
              <a:t>BRANCH_TBL.BRANCH_NAME = '</a:t>
            </a:r>
            <a:r>
              <a:rPr sz="1400" b="1" spc="20" dirty="0">
                <a:latin typeface="Courier New"/>
                <a:cs typeface="Courier New"/>
              </a:rPr>
              <a:t>Branch_A</a:t>
            </a:r>
            <a:r>
              <a:rPr sz="1400" spc="20" dirty="0">
                <a:latin typeface="Courier New"/>
                <a:cs typeface="Courier New"/>
              </a:rPr>
              <a:t>')  ENFORCED FOR ALL</a:t>
            </a:r>
            <a:r>
              <a:rPr sz="1400" spc="10" dirty="0">
                <a:latin typeface="Courier New"/>
                <a:cs typeface="Courier New"/>
              </a:rPr>
              <a:t> </a:t>
            </a:r>
            <a:r>
              <a:rPr sz="1400" spc="15" dirty="0">
                <a:latin typeface="Courier New"/>
                <a:cs typeface="Courier New"/>
              </a:rPr>
              <a:t>ACCESS</a:t>
            </a:r>
            <a:endParaRPr sz="1400" dirty="0">
              <a:latin typeface="Courier New"/>
              <a:cs typeface="Courier New"/>
            </a:endParaRPr>
          </a:p>
          <a:p>
            <a:pPr marL="182880">
              <a:lnSpc>
                <a:spcPct val="100000"/>
              </a:lnSpc>
              <a:spcBef>
                <a:spcPts val="350"/>
              </a:spcBef>
            </a:pPr>
            <a:r>
              <a:rPr sz="1400" spc="20" dirty="0">
                <a:latin typeface="Courier New"/>
                <a:cs typeface="Courier New"/>
              </a:rPr>
              <a:t>ENABLE</a:t>
            </a:r>
            <a:endParaRPr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364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Row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(4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7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Enable </a:t>
            </a:r>
            <a:r>
              <a:rPr lang="en-US" sz="1800" dirty="0">
                <a:latin typeface="Arial"/>
                <a:cs typeface="Arial"/>
              </a:rPr>
              <a:t>access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control</a:t>
            </a: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Activate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access control on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object 8"/>
          <p:cNvSpPr txBox="1"/>
          <p:nvPr/>
        </p:nvSpPr>
        <p:spPr>
          <a:xfrm>
            <a:off x="1259632" y="2542048"/>
            <a:ext cx="6976793" cy="508473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4610">
              <a:lnSpc>
                <a:spcPct val="200000"/>
              </a:lnSpc>
              <a:spcBef>
                <a:spcPts val="125"/>
              </a:spcBef>
            </a:pPr>
            <a:r>
              <a:rPr sz="1600" spc="10" dirty="0">
                <a:latin typeface="Courier New"/>
                <a:cs typeface="Courier New"/>
              </a:rPr>
              <a:t>ALTER TABLE </a:t>
            </a:r>
            <a:r>
              <a:rPr sz="1600" b="1" spc="10" dirty="0">
                <a:latin typeface="Courier New"/>
                <a:cs typeface="Courier New"/>
              </a:rPr>
              <a:t>BRANCH_TBL </a:t>
            </a:r>
            <a:r>
              <a:rPr sz="1600" spc="10" dirty="0">
                <a:latin typeface="Courier New"/>
                <a:cs typeface="Courier New"/>
              </a:rPr>
              <a:t>ACTIVATE ROW ACCESS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CONTROL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24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Row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(5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Select as </a:t>
            </a:r>
            <a:r>
              <a:rPr lang="en-US" sz="1800" spc="5" dirty="0" err="1">
                <a:latin typeface="Arial"/>
                <a:cs typeface="Arial"/>
              </a:rPr>
              <a:t>Branch_A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user</a:t>
            </a: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Only </a:t>
            </a:r>
            <a:r>
              <a:rPr lang="en-US" sz="1800" spc="-5" dirty="0">
                <a:latin typeface="Arial"/>
                <a:cs typeface="Arial"/>
              </a:rPr>
              <a:t>the 4 </a:t>
            </a:r>
            <a:r>
              <a:rPr lang="en-US" sz="1800" spc="-10" dirty="0">
                <a:latin typeface="Arial"/>
                <a:cs typeface="Arial"/>
              </a:rPr>
              <a:t>records from </a:t>
            </a:r>
            <a:r>
              <a:rPr lang="en-US" sz="1800" spc="-10" dirty="0" err="1">
                <a:latin typeface="Arial"/>
                <a:cs typeface="Arial"/>
              </a:rPr>
              <a:t>Branch_A</a:t>
            </a:r>
            <a:r>
              <a:rPr lang="en-US" sz="1800" spc="-10" dirty="0">
                <a:latin typeface="Arial"/>
                <a:cs typeface="Arial"/>
              </a:rPr>
              <a:t> are</a:t>
            </a:r>
            <a:r>
              <a:rPr lang="en-US" sz="1800" spc="5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returned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2"/>
            <a:ext cx="4647604" cy="307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Column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(1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Data from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salary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table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Three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columns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20" dirty="0">
                <a:latin typeface="Arial"/>
                <a:cs typeface="Arial"/>
              </a:rPr>
              <a:t>EMP_NO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20" dirty="0">
                <a:latin typeface="Arial"/>
                <a:cs typeface="Arial"/>
              </a:rPr>
              <a:t>FIRST_NAME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SALARY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2113154" y="3289299"/>
            <a:ext cx="4835109" cy="1803699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5"/>
              </a:spcBef>
            </a:pPr>
            <a:r>
              <a:rPr sz="1600" spc="10" dirty="0">
                <a:latin typeface="Courier New"/>
                <a:cs typeface="Courier New"/>
              </a:rPr>
              <a:t>SELECT </a:t>
            </a:r>
            <a:r>
              <a:rPr sz="1600" spc="15" dirty="0">
                <a:latin typeface="Courier New"/>
                <a:cs typeface="Courier New"/>
              </a:rPr>
              <a:t>"*" </a:t>
            </a:r>
            <a:r>
              <a:rPr sz="1600" spc="10" dirty="0">
                <a:latin typeface="Courier New"/>
                <a:cs typeface="Courier New"/>
              </a:rPr>
              <a:t>FROM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SAL_TBL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tabLst>
                <a:tab pos="712470" algn="l"/>
                <a:tab pos="1778635" algn="l"/>
              </a:tabLst>
            </a:pPr>
            <a:r>
              <a:rPr sz="1600" spc="10" dirty="0">
                <a:latin typeface="Courier New"/>
                <a:cs typeface="Courier New"/>
              </a:rPr>
              <a:t>EMP_NO	FIRST_NAME	SALARY</a:t>
            </a:r>
            <a:endParaRPr sz="1600" dirty="0">
              <a:latin typeface="Courier New"/>
              <a:cs typeface="Courier New"/>
            </a:endParaRPr>
          </a:p>
          <a:p>
            <a:pPr marR="717550" algn="r">
              <a:lnSpc>
                <a:spcPct val="100000"/>
              </a:lnSpc>
              <a:spcBef>
                <a:spcPts val="140"/>
              </a:spcBef>
            </a:pPr>
            <a:r>
              <a:rPr sz="1600" spc="10" dirty="0">
                <a:latin typeface="Courier New"/>
                <a:cs typeface="Courier New"/>
              </a:rPr>
              <a:t>------- ------------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-----------</a:t>
            </a:r>
            <a:endParaRPr sz="1600" dirty="0">
              <a:latin typeface="Courier New"/>
              <a:cs typeface="Courier New"/>
            </a:endParaRPr>
          </a:p>
          <a:p>
            <a:pPr marR="716915" algn="r">
              <a:lnSpc>
                <a:spcPct val="100000"/>
              </a:lnSpc>
              <a:spcBef>
                <a:spcPts val="150"/>
              </a:spcBef>
              <a:tabLst>
                <a:tab pos="1639570" algn="l"/>
              </a:tabLst>
            </a:pPr>
            <a:r>
              <a:rPr sz="1600" spc="20" dirty="0">
                <a:latin typeface="Courier New"/>
                <a:cs typeface="Courier New"/>
              </a:rPr>
              <a:t>1 </a:t>
            </a:r>
            <a:r>
              <a:rPr sz="1600" spc="15" dirty="0">
                <a:latin typeface="Courier New"/>
                <a:cs typeface="Courier New"/>
              </a:rPr>
              <a:t>St</a:t>
            </a:r>
            <a:r>
              <a:rPr sz="1600" spc="20" dirty="0">
                <a:latin typeface="Courier New"/>
                <a:cs typeface="Courier New"/>
              </a:rPr>
              <a:t>e</a:t>
            </a:r>
            <a:r>
              <a:rPr sz="1600" spc="5" dirty="0">
                <a:latin typeface="Courier New"/>
                <a:cs typeface="Courier New"/>
              </a:rPr>
              <a:t>v</a:t>
            </a:r>
            <a:r>
              <a:rPr sz="1600" spc="20" dirty="0">
                <a:latin typeface="Courier New"/>
                <a:cs typeface="Courier New"/>
              </a:rPr>
              <a:t>e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15" dirty="0">
                <a:latin typeface="Courier New"/>
                <a:cs typeface="Courier New"/>
              </a:rPr>
              <a:t>25</a:t>
            </a:r>
            <a:r>
              <a:rPr sz="1600" dirty="0">
                <a:latin typeface="Courier New"/>
                <a:cs typeface="Courier New"/>
              </a:rPr>
              <a:t>0</a:t>
            </a:r>
            <a:r>
              <a:rPr sz="1600" spc="15" dirty="0">
                <a:latin typeface="Courier New"/>
                <a:cs typeface="Courier New"/>
              </a:rPr>
              <a:t>00</a:t>
            </a:r>
            <a:r>
              <a:rPr sz="1600" spc="20" dirty="0">
                <a:latin typeface="Courier New"/>
                <a:cs typeface="Courier New"/>
              </a:rPr>
              <a:t>0</a:t>
            </a:r>
            <a:endParaRPr sz="1600" dirty="0">
              <a:latin typeface="Courier New"/>
              <a:cs typeface="Courier New"/>
            </a:endParaRPr>
          </a:p>
          <a:p>
            <a:pPr marR="716915" algn="r">
              <a:lnSpc>
                <a:spcPct val="100000"/>
              </a:lnSpc>
              <a:spcBef>
                <a:spcPts val="155"/>
              </a:spcBef>
              <a:tabLst>
                <a:tab pos="1639570" algn="l"/>
              </a:tabLst>
            </a:pPr>
            <a:r>
              <a:rPr sz="1600" spc="15" dirty="0">
                <a:latin typeface="Courier New"/>
                <a:cs typeface="Courier New"/>
              </a:rPr>
              <a:t>2 </a:t>
            </a:r>
            <a:r>
              <a:rPr sz="1600" spc="10" dirty="0">
                <a:latin typeface="Courier New"/>
                <a:cs typeface="Courier New"/>
              </a:rPr>
              <a:t>C</a:t>
            </a:r>
            <a:r>
              <a:rPr sz="1600" spc="15" dirty="0">
                <a:latin typeface="Courier New"/>
                <a:cs typeface="Courier New"/>
              </a:rPr>
              <a:t>h</a:t>
            </a:r>
            <a:r>
              <a:rPr sz="1600" spc="10" dirty="0">
                <a:latin typeface="Courier New"/>
                <a:cs typeface="Courier New"/>
              </a:rPr>
              <a:t>r</a:t>
            </a:r>
            <a:r>
              <a:rPr sz="1600" spc="5" dirty="0">
                <a:latin typeface="Courier New"/>
                <a:cs typeface="Courier New"/>
              </a:rPr>
              <a:t>i</a:t>
            </a:r>
            <a:r>
              <a:rPr sz="1600" spc="15" dirty="0">
                <a:latin typeface="Courier New"/>
                <a:cs typeface="Courier New"/>
              </a:rPr>
              <a:t>s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10" dirty="0">
                <a:latin typeface="Courier New"/>
                <a:cs typeface="Courier New"/>
              </a:rPr>
              <a:t>20</a:t>
            </a:r>
            <a:r>
              <a:rPr sz="1600" dirty="0">
                <a:latin typeface="Courier New"/>
                <a:cs typeface="Courier New"/>
              </a:rPr>
              <a:t>0</a:t>
            </a:r>
            <a:r>
              <a:rPr sz="1600" spc="10" dirty="0">
                <a:latin typeface="Courier New"/>
                <a:cs typeface="Courier New"/>
              </a:rPr>
              <a:t>000</a:t>
            </a:r>
            <a:endParaRPr sz="1600" dirty="0">
              <a:latin typeface="Courier New"/>
              <a:cs typeface="Courier New"/>
            </a:endParaRPr>
          </a:p>
          <a:p>
            <a:pPr marR="716915" algn="r">
              <a:lnSpc>
                <a:spcPct val="100000"/>
              </a:lnSpc>
              <a:spcBef>
                <a:spcPts val="140"/>
              </a:spcBef>
              <a:tabLst>
                <a:tab pos="1557020" algn="l"/>
              </a:tabLst>
            </a:pPr>
            <a:r>
              <a:rPr sz="1600" spc="15" dirty="0">
                <a:latin typeface="Courier New"/>
                <a:cs typeface="Courier New"/>
              </a:rPr>
              <a:t>3 </a:t>
            </a:r>
            <a:r>
              <a:rPr sz="1600" spc="10" dirty="0">
                <a:latin typeface="Courier New"/>
                <a:cs typeface="Courier New"/>
              </a:rPr>
              <a:t>P</a:t>
            </a:r>
            <a:r>
              <a:rPr sz="1600" spc="15" dirty="0">
                <a:latin typeface="Courier New"/>
                <a:cs typeface="Courier New"/>
              </a:rPr>
              <a:t>a</a:t>
            </a:r>
            <a:r>
              <a:rPr sz="1600" spc="10" dirty="0">
                <a:latin typeface="Courier New"/>
                <a:cs typeface="Courier New"/>
              </a:rPr>
              <a:t>u</a:t>
            </a:r>
            <a:r>
              <a:rPr sz="1600" spc="5" dirty="0">
                <a:latin typeface="Courier New"/>
                <a:cs typeface="Courier New"/>
              </a:rPr>
              <a:t>l</a:t>
            </a:r>
            <a:r>
              <a:rPr sz="1600" spc="15" dirty="0">
                <a:latin typeface="Courier New"/>
                <a:cs typeface="Courier New"/>
              </a:rPr>
              <a:t>a</a:t>
            </a:r>
            <a:r>
              <a:rPr sz="1600" dirty="0">
                <a:latin typeface="Courier New"/>
                <a:cs typeface="Courier New"/>
              </a:rPr>
              <a:t>	</a:t>
            </a:r>
            <a:r>
              <a:rPr sz="1600" spc="10" dirty="0">
                <a:latin typeface="Courier New"/>
                <a:cs typeface="Courier New"/>
              </a:rPr>
              <a:t>100</a:t>
            </a:r>
            <a:r>
              <a:rPr sz="1600" dirty="0">
                <a:latin typeface="Courier New"/>
                <a:cs typeface="Courier New"/>
              </a:rPr>
              <a:t>0</a:t>
            </a:r>
            <a:r>
              <a:rPr sz="1600" spc="10" dirty="0">
                <a:latin typeface="Courier New"/>
                <a:cs typeface="Courier New"/>
              </a:rPr>
              <a:t>000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1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 objectives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Configure authentication for Big SQL</a:t>
            </a:r>
          </a:p>
          <a:p>
            <a:r>
              <a:rPr lang="en-US" sz="1800" dirty="0" smtClean="0"/>
              <a:t>Manage </a:t>
            </a:r>
            <a:r>
              <a:rPr lang="en-US" sz="1800" dirty="0"/>
              <a:t>security with Apache Ranger</a:t>
            </a:r>
          </a:p>
          <a:p>
            <a:r>
              <a:rPr lang="fr-FR" sz="1800" dirty="0" err="1" smtClean="0"/>
              <a:t>Enable</a:t>
            </a:r>
            <a:r>
              <a:rPr lang="fr-FR" sz="1800" dirty="0" smtClean="0"/>
              <a:t> </a:t>
            </a:r>
            <a:r>
              <a:rPr lang="fr-FR" sz="1800" dirty="0"/>
              <a:t>SSL </a:t>
            </a:r>
            <a:r>
              <a:rPr lang="fr-FR" sz="1800" dirty="0" err="1"/>
              <a:t>encryption</a:t>
            </a:r>
            <a:endParaRPr lang="fr-FR" sz="1800" dirty="0"/>
          </a:p>
          <a:p>
            <a:r>
              <a:rPr lang="en-US" sz="1800" dirty="0" smtClean="0"/>
              <a:t>Configure </a:t>
            </a:r>
            <a:r>
              <a:rPr lang="en-US" sz="1800" dirty="0"/>
              <a:t>authorization of Big SQL objects</a:t>
            </a:r>
          </a:p>
          <a:p>
            <a:r>
              <a:rPr lang="fr-FR" sz="1800" dirty="0" smtClean="0"/>
              <a:t>Configure </a:t>
            </a:r>
            <a:r>
              <a:rPr lang="fr-FR" sz="1800" dirty="0" err="1"/>
              <a:t>impersonation</a:t>
            </a:r>
            <a:r>
              <a:rPr lang="fr-FR" sz="1800" dirty="0"/>
              <a:t> in </a:t>
            </a:r>
            <a:r>
              <a:rPr lang="fr-FR" sz="1800" dirty="0" err="1"/>
              <a:t>Big</a:t>
            </a:r>
            <a:r>
              <a:rPr lang="fr-FR" sz="1800" dirty="0"/>
              <a:t> SQL</a:t>
            </a:r>
          </a:p>
        </p:txBody>
      </p:sp>
    </p:spTree>
    <p:extLst>
      <p:ext uri="{BB962C8B-B14F-4D97-AF65-F5344CB8AC3E}">
        <p14:creationId xmlns:p14="http://schemas.microsoft.com/office/powerpoint/2010/main" val="38130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Column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(2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990" indent="-139700">
              <a:spcBef>
                <a:spcPts val="960"/>
              </a:spcBef>
              <a:tabLst>
                <a:tab pos="174625" algn="l"/>
              </a:tabLst>
            </a:pPr>
            <a:r>
              <a:rPr lang="en-US" sz="1800" spc="5" dirty="0">
                <a:latin typeface="Arial"/>
                <a:cs typeface="Arial"/>
              </a:rPr>
              <a:t>Create and </a:t>
            </a:r>
            <a:r>
              <a:rPr lang="en-US" sz="1800" dirty="0">
                <a:latin typeface="Arial"/>
                <a:cs typeface="Arial"/>
              </a:rPr>
              <a:t>grant </a:t>
            </a:r>
            <a:r>
              <a:rPr lang="en-US" sz="1800" spc="5" dirty="0">
                <a:latin typeface="Arial"/>
                <a:cs typeface="Arial"/>
              </a:rPr>
              <a:t>access and</a:t>
            </a:r>
            <a:r>
              <a:rPr lang="en-US" sz="1800" spc="-1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roles</a:t>
            </a:r>
            <a:endParaRPr lang="en-US" sz="1800" dirty="0">
              <a:latin typeface="Arial"/>
              <a:cs typeface="Arial"/>
            </a:endParaRPr>
          </a:p>
          <a:p>
            <a:pPr marL="173990" marR="5080" indent="-139700">
              <a:lnSpc>
                <a:spcPct val="100899"/>
              </a:lnSpc>
              <a:spcBef>
                <a:spcPts val="464"/>
              </a:spcBef>
              <a:tabLst>
                <a:tab pos="174625" algn="l"/>
              </a:tabLst>
            </a:pPr>
            <a:r>
              <a:rPr lang="en-US" sz="1800" spc="5" dirty="0">
                <a:latin typeface="Arial"/>
                <a:cs typeface="Arial"/>
              </a:rPr>
              <a:t>Create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manager and an employee role and </a:t>
            </a:r>
            <a:r>
              <a:rPr lang="en-US" sz="1800" dirty="0">
                <a:latin typeface="Arial"/>
                <a:cs typeface="Arial"/>
              </a:rPr>
              <a:t>grant it to two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different  users.</a:t>
            </a:r>
          </a:p>
          <a:p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1475656" y="2507267"/>
            <a:ext cx="6336704" cy="2049279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0"/>
              </a:spcBef>
            </a:pPr>
            <a:r>
              <a:rPr sz="1600" spc="10" dirty="0">
                <a:latin typeface="Courier New"/>
                <a:cs typeface="Courier New"/>
              </a:rPr>
              <a:t>CREATE </a:t>
            </a:r>
            <a:r>
              <a:rPr sz="1600" spc="15" dirty="0">
                <a:latin typeface="Courier New"/>
                <a:cs typeface="Courier New"/>
              </a:rPr>
              <a:t>ROLE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MANAGER</a:t>
            </a:r>
            <a:endParaRPr sz="1600" dirty="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55"/>
              </a:spcBef>
            </a:pPr>
            <a:r>
              <a:rPr sz="1600" spc="10" dirty="0">
                <a:latin typeface="Courier New"/>
                <a:cs typeface="Courier New"/>
              </a:rPr>
              <a:t>CREATE </a:t>
            </a:r>
            <a:r>
              <a:rPr sz="1600" spc="15" dirty="0">
                <a:latin typeface="Courier New"/>
                <a:cs typeface="Courier New"/>
              </a:rPr>
              <a:t>ROLE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EMPLOYEE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600" spc="10" dirty="0">
                <a:latin typeface="Courier New"/>
                <a:cs typeface="Courier New"/>
              </a:rPr>
              <a:t>GRANT SELECT </a:t>
            </a:r>
            <a:r>
              <a:rPr sz="1600" spc="15" dirty="0">
                <a:latin typeface="Courier New"/>
                <a:cs typeface="Courier New"/>
              </a:rPr>
              <a:t>ON </a:t>
            </a:r>
            <a:r>
              <a:rPr sz="1600" b="1" spc="10" dirty="0">
                <a:latin typeface="Courier New"/>
                <a:cs typeface="Courier New"/>
              </a:rPr>
              <a:t>SAL_TBL </a:t>
            </a:r>
            <a:r>
              <a:rPr sz="1600" spc="15" dirty="0">
                <a:latin typeface="Courier New"/>
                <a:cs typeface="Courier New"/>
              </a:rPr>
              <a:t>TO </a:t>
            </a:r>
            <a:r>
              <a:rPr sz="1600" spc="10" dirty="0">
                <a:latin typeface="Courier New"/>
                <a:cs typeface="Courier New"/>
              </a:rPr>
              <a:t>ROLE </a:t>
            </a:r>
            <a:r>
              <a:rPr sz="1600" b="1" spc="10" dirty="0">
                <a:latin typeface="Courier New"/>
                <a:cs typeface="Courier New"/>
              </a:rPr>
              <a:t>MANAGER</a:t>
            </a:r>
            <a:endParaRPr sz="1600" dirty="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55"/>
              </a:spcBef>
            </a:pPr>
            <a:r>
              <a:rPr sz="1600" spc="10" dirty="0">
                <a:latin typeface="Courier New"/>
                <a:cs typeface="Courier New"/>
              </a:rPr>
              <a:t>GRANT SELECT </a:t>
            </a:r>
            <a:r>
              <a:rPr sz="1600" spc="15" dirty="0">
                <a:latin typeface="Courier New"/>
                <a:cs typeface="Courier New"/>
              </a:rPr>
              <a:t>ON </a:t>
            </a:r>
            <a:r>
              <a:rPr sz="1600" b="1" spc="10" dirty="0">
                <a:latin typeface="Courier New"/>
                <a:cs typeface="Courier New"/>
              </a:rPr>
              <a:t>SAL_TBL </a:t>
            </a:r>
            <a:r>
              <a:rPr sz="1600" spc="15" dirty="0">
                <a:latin typeface="Courier New"/>
                <a:cs typeface="Courier New"/>
              </a:rPr>
              <a:t>TO </a:t>
            </a:r>
            <a:r>
              <a:rPr sz="1600" spc="10" dirty="0">
                <a:latin typeface="Courier New"/>
                <a:cs typeface="Courier New"/>
              </a:rPr>
              <a:t>ROLE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EMPLOYEE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1600" spc="15" dirty="0">
                <a:latin typeface="Courier New"/>
                <a:cs typeface="Courier New"/>
              </a:rPr>
              <a:t>GRANT </a:t>
            </a:r>
            <a:r>
              <a:rPr sz="1600" spc="10" dirty="0">
                <a:latin typeface="Courier New"/>
                <a:cs typeface="Courier New"/>
              </a:rPr>
              <a:t>ROLE </a:t>
            </a:r>
            <a:r>
              <a:rPr sz="1600" b="1" spc="10" dirty="0">
                <a:latin typeface="Courier New"/>
                <a:cs typeface="Courier New"/>
              </a:rPr>
              <a:t>MANAGER </a:t>
            </a:r>
            <a:r>
              <a:rPr sz="1600" spc="15" dirty="0">
                <a:latin typeface="Courier New"/>
                <a:cs typeface="Courier New"/>
              </a:rPr>
              <a:t>TO USER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socrates</a:t>
            </a:r>
            <a:endParaRPr sz="1600" dirty="0">
              <a:latin typeface="Courier New"/>
              <a:cs typeface="Courier New"/>
            </a:endParaRPr>
          </a:p>
          <a:p>
            <a:pPr marL="54610">
              <a:lnSpc>
                <a:spcPct val="100000"/>
              </a:lnSpc>
              <a:spcBef>
                <a:spcPts val="155"/>
              </a:spcBef>
            </a:pPr>
            <a:r>
              <a:rPr sz="1600" spc="10" dirty="0">
                <a:latin typeface="Courier New"/>
                <a:cs typeface="Courier New"/>
              </a:rPr>
              <a:t>GRANT ROLE </a:t>
            </a:r>
            <a:r>
              <a:rPr sz="1600" b="1" spc="10" dirty="0">
                <a:latin typeface="Courier New"/>
                <a:cs typeface="Courier New"/>
              </a:rPr>
              <a:t>EMPLOYEE </a:t>
            </a:r>
            <a:r>
              <a:rPr sz="1600" spc="10" dirty="0">
                <a:latin typeface="Courier New"/>
                <a:cs typeface="Courier New"/>
              </a:rPr>
              <a:t>TO </a:t>
            </a:r>
            <a:r>
              <a:rPr sz="1600" spc="15" dirty="0">
                <a:latin typeface="Courier New"/>
                <a:cs typeface="Courier New"/>
              </a:rPr>
              <a:t>USER</a:t>
            </a:r>
            <a:r>
              <a:rPr sz="1600" spc="20" dirty="0">
                <a:latin typeface="Courier New"/>
                <a:cs typeface="Courier New"/>
              </a:rPr>
              <a:t> </a:t>
            </a:r>
            <a:r>
              <a:rPr sz="1600" b="1" spc="10" dirty="0">
                <a:latin typeface="Courier New"/>
                <a:cs typeface="Courier New"/>
              </a:rPr>
              <a:t>newton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451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Column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(3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Create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permissions</a:t>
            </a:r>
            <a:endParaRPr lang="en-US" sz="1800" dirty="0">
              <a:latin typeface="Arial"/>
              <a:cs typeface="Arial"/>
            </a:endParaRPr>
          </a:p>
          <a:p>
            <a:pPr marL="330835" lvl="1" indent="-170815">
              <a:spcBef>
                <a:spcPts val="390"/>
              </a:spcBef>
              <a:buFont typeface="Wingdings"/>
              <a:buChar char=""/>
              <a:tabLst>
                <a:tab pos="331470" algn="l"/>
              </a:tabLst>
            </a:pPr>
            <a:r>
              <a:rPr lang="en-US" sz="1800" spc="5" dirty="0">
                <a:latin typeface="Arial"/>
                <a:cs typeface="Arial"/>
              </a:rPr>
              <a:t>Create </a:t>
            </a:r>
            <a:r>
              <a:rPr lang="en-US" sz="1800" spc="10" dirty="0">
                <a:latin typeface="Arial"/>
                <a:cs typeface="Arial"/>
              </a:rPr>
              <a:t>a mask </a:t>
            </a:r>
            <a:r>
              <a:rPr lang="en-US" sz="1800" spc="5" dirty="0">
                <a:latin typeface="Arial"/>
                <a:cs typeface="Arial"/>
              </a:rPr>
              <a:t>on </a:t>
            </a: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spc="5" dirty="0">
                <a:latin typeface="Arial"/>
                <a:cs typeface="Arial"/>
              </a:rPr>
              <a:t>salary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column</a:t>
            </a:r>
            <a:endParaRPr lang="en-US" sz="1800" dirty="0">
              <a:latin typeface="Arial"/>
              <a:cs typeface="Arial"/>
            </a:endParaRPr>
          </a:p>
          <a:p>
            <a:pPr marL="422909" lvl="2" indent="-132715">
              <a:spcBef>
                <a:spcPts val="405"/>
              </a:spcBef>
              <a:buChar char="–"/>
              <a:tabLst>
                <a:tab pos="423545" algn="l"/>
              </a:tabLst>
            </a:pP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If the user </a:t>
            </a:r>
            <a:r>
              <a:rPr lang="en-US" sz="1800" dirty="0">
                <a:solidFill>
                  <a:srgbClr val="4B4B4B"/>
                </a:solidFill>
                <a:latin typeface="Arial"/>
                <a:cs typeface="Arial"/>
              </a:rPr>
              <a:t>belongs </a:t>
            </a:r>
            <a:r>
              <a:rPr lang="en-US" sz="1800" spc="10" dirty="0">
                <a:solidFill>
                  <a:srgbClr val="4B4B4B"/>
                </a:solidFill>
                <a:latin typeface="Arial"/>
                <a:cs typeface="Arial"/>
              </a:rPr>
              <a:t>to </a:t>
            </a: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the </a:t>
            </a:r>
            <a:r>
              <a:rPr lang="en-US" sz="1800" b="1" spc="5" dirty="0">
                <a:solidFill>
                  <a:srgbClr val="4B4B4B"/>
                </a:solidFill>
                <a:latin typeface="Arial"/>
                <a:cs typeface="Arial"/>
              </a:rPr>
              <a:t>manager</a:t>
            </a:r>
            <a:r>
              <a:rPr lang="en-US" sz="1800" b="1" spc="8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role</a:t>
            </a:r>
            <a:endParaRPr lang="en-US" sz="1800" dirty="0">
              <a:latin typeface="Arial"/>
              <a:cs typeface="Arial"/>
            </a:endParaRPr>
          </a:p>
          <a:p>
            <a:pPr marL="560070" lvl="3" indent="-132080">
              <a:lnSpc>
                <a:spcPct val="100000"/>
              </a:lnSpc>
              <a:spcBef>
                <a:spcPts val="385"/>
              </a:spcBef>
              <a:buClr>
                <a:srgbClr val="959595"/>
              </a:buClr>
              <a:buChar char="&gt;"/>
              <a:tabLst>
                <a:tab pos="560705" algn="l"/>
              </a:tabLst>
            </a:pP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Show the salary</a:t>
            </a:r>
            <a:r>
              <a:rPr lang="en-US" sz="1800" spc="15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1800" spc="10" dirty="0">
                <a:solidFill>
                  <a:srgbClr val="4B4B4B"/>
                </a:solidFill>
                <a:latin typeface="Arial"/>
                <a:cs typeface="Arial"/>
              </a:rPr>
              <a:t>column</a:t>
            </a:r>
            <a:endParaRPr lang="en-US" sz="1800" dirty="0">
              <a:latin typeface="Arial"/>
              <a:cs typeface="Arial"/>
            </a:endParaRPr>
          </a:p>
          <a:p>
            <a:pPr marL="422909" lvl="2" indent="-132715">
              <a:spcBef>
                <a:spcPts val="400"/>
              </a:spcBef>
              <a:buChar char="–"/>
              <a:tabLst>
                <a:tab pos="423545" algn="l"/>
              </a:tabLst>
            </a:pPr>
            <a:r>
              <a:rPr lang="en-US" sz="1800" spc="10" dirty="0">
                <a:solidFill>
                  <a:srgbClr val="4B4B4B"/>
                </a:solidFill>
                <a:latin typeface="Arial"/>
                <a:cs typeface="Arial"/>
              </a:rPr>
              <a:t>Else</a:t>
            </a:r>
            <a:endParaRPr lang="en-US" sz="1800" dirty="0">
              <a:latin typeface="Arial"/>
              <a:cs typeface="Arial"/>
            </a:endParaRPr>
          </a:p>
          <a:p>
            <a:pPr marL="560070" lvl="3" indent="-132080">
              <a:lnSpc>
                <a:spcPct val="100000"/>
              </a:lnSpc>
              <a:spcBef>
                <a:spcPts val="390"/>
              </a:spcBef>
              <a:buClr>
                <a:srgbClr val="959595"/>
              </a:buClr>
              <a:buChar char="&gt;"/>
              <a:tabLst>
                <a:tab pos="560705" algn="l"/>
              </a:tabLst>
            </a:pP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Show</a:t>
            </a:r>
            <a:r>
              <a:rPr lang="en-US" sz="1800" spc="10" dirty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4B4B4B"/>
                </a:solidFill>
                <a:latin typeface="Arial"/>
                <a:cs typeface="Arial"/>
              </a:rPr>
              <a:t>0.00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 txBox="1"/>
          <p:nvPr/>
        </p:nvSpPr>
        <p:spPr>
          <a:xfrm>
            <a:off x="467544" y="3501008"/>
            <a:ext cx="7597709" cy="1739066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25"/>
              </a:spcBef>
            </a:pPr>
            <a:r>
              <a:rPr sz="1500" spc="10" dirty="0">
                <a:latin typeface="Courier New"/>
                <a:cs typeface="Courier New"/>
              </a:rPr>
              <a:t>CREATE MASK </a:t>
            </a:r>
            <a:r>
              <a:rPr sz="1500" b="1" spc="10" dirty="0">
                <a:latin typeface="Courier New"/>
                <a:cs typeface="Courier New"/>
              </a:rPr>
              <a:t>SALARY_MASK </a:t>
            </a:r>
            <a:r>
              <a:rPr sz="1500" spc="15" dirty="0">
                <a:latin typeface="Courier New"/>
                <a:cs typeface="Courier New"/>
              </a:rPr>
              <a:t>ON </a:t>
            </a:r>
            <a:r>
              <a:rPr sz="1500" b="1" spc="10" dirty="0">
                <a:latin typeface="Courier New"/>
                <a:cs typeface="Courier New"/>
              </a:rPr>
              <a:t>SAL_TBL</a:t>
            </a:r>
            <a:r>
              <a:rPr sz="1500" b="1" spc="25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FOR</a:t>
            </a:r>
            <a:endParaRPr sz="15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  <a:spcBef>
                <a:spcPts val="430"/>
              </a:spcBef>
            </a:pPr>
            <a:r>
              <a:rPr sz="1500" spc="10" dirty="0">
                <a:latin typeface="Courier New"/>
                <a:cs typeface="Courier New"/>
              </a:rPr>
              <a:t>COLUMN </a:t>
            </a:r>
            <a:r>
              <a:rPr sz="1500" b="1" spc="10" dirty="0">
                <a:latin typeface="Courier New"/>
                <a:cs typeface="Courier New"/>
              </a:rPr>
              <a:t>SALARY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RETURN</a:t>
            </a:r>
            <a:endParaRPr sz="1500" dirty="0">
              <a:latin typeface="Courier New"/>
              <a:cs typeface="Courier New"/>
            </a:endParaRPr>
          </a:p>
          <a:p>
            <a:pPr marL="219710" marR="56515">
              <a:lnSpc>
                <a:spcPct val="133900"/>
              </a:lnSpc>
            </a:pPr>
            <a:r>
              <a:rPr sz="1500" spc="15" dirty="0">
                <a:latin typeface="Courier New"/>
                <a:cs typeface="Courier New"/>
              </a:rPr>
              <a:t>CASE WHEN </a:t>
            </a:r>
            <a:r>
              <a:rPr sz="1500" spc="10" dirty="0">
                <a:latin typeface="Courier New"/>
                <a:cs typeface="Courier New"/>
              </a:rPr>
              <a:t>VERIFY_ROLE_FOR_USER(SESSION_USER,'</a:t>
            </a:r>
            <a:r>
              <a:rPr sz="1500" b="1" spc="10" dirty="0">
                <a:latin typeface="Courier New"/>
                <a:cs typeface="Courier New"/>
              </a:rPr>
              <a:t>MANAGER</a:t>
            </a:r>
            <a:r>
              <a:rPr sz="1500" spc="10" dirty="0">
                <a:latin typeface="Courier New"/>
                <a:cs typeface="Courier New"/>
              </a:rPr>
              <a:t>') </a:t>
            </a:r>
            <a:r>
              <a:rPr sz="1500" spc="15" dirty="0">
                <a:latin typeface="Courier New"/>
                <a:cs typeface="Courier New"/>
              </a:rPr>
              <a:t>= 1  THEN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b="1" spc="10" dirty="0">
                <a:latin typeface="Courier New"/>
                <a:cs typeface="Courier New"/>
              </a:rPr>
              <a:t>SALARY</a:t>
            </a:r>
            <a:endParaRPr sz="1500" dirty="0">
              <a:latin typeface="Courier New"/>
              <a:cs typeface="Courier New"/>
            </a:endParaRPr>
          </a:p>
          <a:p>
            <a:pPr marL="219710">
              <a:lnSpc>
                <a:spcPct val="100000"/>
              </a:lnSpc>
              <a:spcBef>
                <a:spcPts val="425"/>
              </a:spcBef>
            </a:pPr>
            <a:r>
              <a:rPr sz="1500" spc="15" dirty="0">
                <a:latin typeface="Courier New"/>
                <a:cs typeface="Courier New"/>
              </a:rPr>
              <a:t>ELSE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0.00</a:t>
            </a:r>
            <a:endParaRPr sz="1500" dirty="0">
              <a:latin typeface="Courier New"/>
              <a:cs typeface="Courier New"/>
            </a:endParaRPr>
          </a:p>
          <a:p>
            <a:pPr marL="219710" marR="4323715">
              <a:lnSpc>
                <a:spcPct val="133900"/>
              </a:lnSpc>
              <a:spcBef>
                <a:spcPts val="5"/>
              </a:spcBef>
            </a:pPr>
            <a:r>
              <a:rPr sz="1500" spc="10" dirty="0">
                <a:latin typeface="Courier New"/>
                <a:cs typeface="Courier New"/>
              </a:rPr>
              <a:t>END  ENAB</a:t>
            </a:r>
            <a:r>
              <a:rPr sz="1500" dirty="0">
                <a:latin typeface="Courier New"/>
                <a:cs typeface="Courier New"/>
              </a:rPr>
              <a:t>L</a:t>
            </a:r>
            <a:r>
              <a:rPr sz="1500" spc="15" dirty="0">
                <a:latin typeface="Courier New"/>
                <a:cs typeface="Courier New"/>
              </a:rPr>
              <a:t>E</a:t>
            </a:r>
            <a:endParaRPr sz="15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173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Column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(4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5)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Enable </a:t>
            </a:r>
            <a:r>
              <a:rPr lang="en-US" sz="1800" dirty="0">
                <a:latin typeface="Arial"/>
                <a:cs typeface="Arial"/>
              </a:rPr>
              <a:t>access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control</a:t>
            </a:r>
          </a:p>
          <a:p>
            <a:pPr marL="330835" lvl="1" indent="-170815">
              <a:spcBef>
                <a:spcPts val="390"/>
              </a:spcBef>
              <a:buFont typeface="Wingdings"/>
              <a:buChar char=""/>
              <a:tabLst>
                <a:tab pos="331470" algn="l"/>
              </a:tabLst>
            </a:pPr>
            <a:r>
              <a:rPr lang="en-US" sz="1800" spc="5" dirty="0">
                <a:latin typeface="Arial"/>
                <a:cs typeface="Arial"/>
              </a:rPr>
              <a:t>Created by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user with </a:t>
            </a:r>
            <a:r>
              <a:rPr lang="en-US" sz="1800" spc="10" dirty="0">
                <a:latin typeface="Arial"/>
                <a:cs typeface="Arial"/>
              </a:rPr>
              <a:t>SECADM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authority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8"/>
          <p:cNvSpPr txBox="1"/>
          <p:nvPr/>
        </p:nvSpPr>
        <p:spPr>
          <a:xfrm>
            <a:off x="1462425" y="2294680"/>
            <a:ext cx="4709160" cy="507831"/>
          </a:xfrm>
          <a:prstGeom prst="rect">
            <a:avLst/>
          </a:prstGeom>
          <a:solidFill>
            <a:srgbClr val="FDFACC"/>
          </a:solidFill>
          <a:ln w="11445">
            <a:solidFill>
              <a:srgbClr val="A8A7A5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20"/>
              </a:spcBef>
            </a:pPr>
            <a:r>
              <a:rPr sz="1600" spc="10" dirty="0">
                <a:latin typeface="Courier New"/>
                <a:cs typeface="Courier New"/>
              </a:rPr>
              <a:t>ALTER TABLE </a:t>
            </a:r>
            <a:r>
              <a:rPr sz="1600" b="1" spc="10" dirty="0">
                <a:latin typeface="Courier New"/>
                <a:cs typeface="Courier New"/>
              </a:rPr>
              <a:t>SAL_TBL </a:t>
            </a:r>
            <a:r>
              <a:rPr sz="1600" spc="10" dirty="0">
                <a:latin typeface="Courier New"/>
                <a:cs typeface="Courier New"/>
              </a:rPr>
              <a:t>ACTIVATE COLUMN ACCESS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CONTROL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9581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3 - </a:t>
            </a:r>
            <a:r>
              <a:rPr lang="en-US" spc="-10" dirty="0">
                <a:latin typeface="Arial"/>
                <a:cs typeface="Arial"/>
              </a:rPr>
              <a:t>Column </a:t>
            </a:r>
            <a:r>
              <a:rPr lang="en-US" spc="-5" dirty="0">
                <a:latin typeface="Arial"/>
                <a:cs typeface="Arial"/>
              </a:rPr>
              <a:t>based access </a:t>
            </a:r>
            <a:r>
              <a:rPr lang="en-US" spc="-10" dirty="0">
                <a:latin typeface="Arial"/>
                <a:cs typeface="Arial"/>
              </a:rPr>
              <a:t>control </a:t>
            </a:r>
            <a:r>
              <a:rPr lang="en-US" dirty="0">
                <a:latin typeface="Arial"/>
                <a:cs typeface="Arial"/>
              </a:rPr>
              <a:t>(5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5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92" y="1700808"/>
            <a:ext cx="3188917" cy="202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74" y="2081927"/>
            <a:ext cx="3181523" cy="7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24672"/>
            <a:ext cx="3608950" cy="235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00206"/>
            <a:ext cx="3119610" cy="79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Level </a:t>
            </a:r>
            <a:r>
              <a:rPr lang="en-US" spc="-5" dirty="0">
                <a:latin typeface="Arial"/>
                <a:cs typeface="Arial"/>
              </a:rPr>
              <a:t>4 - </a:t>
            </a:r>
            <a:r>
              <a:rPr lang="en-US" spc="-10" dirty="0">
                <a:latin typeface="Arial"/>
                <a:cs typeface="Arial"/>
              </a:rPr>
              <a:t>Controlling </a:t>
            </a:r>
            <a:r>
              <a:rPr lang="en-US" spc="-5" dirty="0">
                <a:latin typeface="Arial"/>
                <a:cs typeface="Arial"/>
              </a:rPr>
              <a:t>access by using VIEWS or STORED  </a:t>
            </a:r>
            <a:r>
              <a:rPr lang="en-US" spc="-15" dirty="0" smtClean="0">
                <a:latin typeface="Arial"/>
                <a:cs typeface="Arial"/>
              </a:rPr>
              <a:t>PROCEDURES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440"/>
              </a:spcBef>
              <a:tabLst>
                <a:tab pos="163195" algn="l"/>
              </a:tabLst>
            </a:pPr>
            <a:endParaRPr lang="en-US" sz="1800" spc="5" dirty="0" smtClean="0">
              <a:latin typeface="Arial"/>
              <a:cs typeface="Arial"/>
            </a:endParaRPr>
          </a:p>
          <a:p>
            <a:pPr marL="162560" indent="-139700">
              <a:spcBef>
                <a:spcPts val="440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Standard </a:t>
            </a:r>
            <a:r>
              <a:rPr lang="en-US" sz="1800" dirty="0">
                <a:latin typeface="Arial"/>
                <a:cs typeface="Arial"/>
              </a:rPr>
              <a:t>type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database authorization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control</a:t>
            </a: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Create </a:t>
            </a:r>
            <a:r>
              <a:rPr lang="en-US" sz="1800" spc="10" dirty="0">
                <a:latin typeface="Arial"/>
                <a:cs typeface="Arial"/>
              </a:rPr>
              <a:t>a </a:t>
            </a:r>
            <a:r>
              <a:rPr lang="en-US" sz="1800" spc="5" dirty="0">
                <a:latin typeface="Arial"/>
                <a:cs typeface="Arial"/>
              </a:rPr>
              <a:t>VIEW or </a:t>
            </a:r>
            <a:r>
              <a:rPr lang="en-US" sz="1800" spc="10" dirty="0">
                <a:latin typeface="Arial"/>
                <a:cs typeface="Arial"/>
              </a:rPr>
              <a:t>a STORED </a:t>
            </a:r>
            <a:r>
              <a:rPr lang="en-US" sz="1800" spc="5" dirty="0">
                <a:latin typeface="Arial"/>
                <a:cs typeface="Arial"/>
              </a:rPr>
              <a:t>PROCEDURE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limit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access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9323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Impersonation</a:t>
            </a:r>
            <a:r>
              <a:rPr lang="fr-FR" spc="-5" dirty="0">
                <a:latin typeface="Arial"/>
                <a:cs typeface="Arial"/>
              </a:rPr>
              <a:t> in </a:t>
            </a:r>
            <a:r>
              <a:rPr lang="fr-FR" spc="-10" dirty="0" err="1">
                <a:latin typeface="Arial"/>
                <a:cs typeface="Arial"/>
              </a:rPr>
              <a:t>Big</a:t>
            </a:r>
            <a:r>
              <a:rPr lang="fr-FR" spc="-45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188720"/>
            <a:ext cx="9439968" cy="5358384"/>
          </a:xfrm>
        </p:spPr>
        <p:txBody>
          <a:bodyPr/>
          <a:lstStyle/>
          <a:p>
            <a:pPr marL="922655" indent="-139700">
              <a:spcBef>
                <a:spcPts val="1315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Ability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allow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securely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access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Hadoop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on behalf </a:t>
            </a:r>
            <a:r>
              <a:rPr lang="en-US" sz="1800" spc="5" dirty="0">
                <a:latin typeface="Arial"/>
                <a:cs typeface="Arial"/>
              </a:rPr>
              <a:t>of another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</a:t>
            </a:r>
            <a:endParaRPr lang="en-US" sz="1800" dirty="0">
              <a:latin typeface="Arial"/>
              <a:cs typeface="Arial"/>
            </a:endParaRPr>
          </a:p>
          <a:p>
            <a:pPr marL="1057910" marR="1079500" lvl="1" indent="-100965">
              <a:lnSpc>
                <a:spcPct val="103800"/>
              </a:lnSpc>
              <a:spcBef>
                <a:spcPts val="40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Example: </a:t>
            </a:r>
            <a:r>
              <a:rPr lang="en-US" sz="1800" spc="10" dirty="0">
                <a:latin typeface="Arial"/>
                <a:cs typeface="Arial"/>
              </a:rPr>
              <a:t>If </a:t>
            </a:r>
            <a:r>
              <a:rPr lang="en-US" sz="1800" spc="15" dirty="0">
                <a:latin typeface="Arial"/>
                <a:cs typeface="Arial"/>
              </a:rPr>
              <a:t>impersonation is enabled, the default </a:t>
            </a:r>
            <a:r>
              <a:rPr lang="en-US" sz="1800" b="1" spc="15" dirty="0" err="1">
                <a:latin typeface="Arial"/>
                <a:cs typeface="Arial"/>
              </a:rPr>
              <a:t>bigsql</a:t>
            </a:r>
            <a:r>
              <a:rPr lang="en-US" sz="1800" b="1" spc="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user can  impersonate the connected user to perform actions on Hadoop</a:t>
            </a:r>
            <a:r>
              <a:rPr lang="en-US" sz="1800" spc="1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tables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80"/>
              </a:spcBef>
              <a:tabLst>
                <a:tab pos="923290" algn="l"/>
              </a:tabLst>
            </a:pPr>
            <a:r>
              <a:rPr lang="en-US" sz="1800" spc="10" dirty="0">
                <a:latin typeface="Arial"/>
                <a:cs typeface="Arial"/>
              </a:rPr>
              <a:t>By </a:t>
            </a:r>
            <a:r>
              <a:rPr lang="en-US" sz="1800" dirty="0">
                <a:latin typeface="Arial"/>
                <a:cs typeface="Arial"/>
              </a:rPr>
              <a:t>default, </a:t>
            </a:r>
            <a:r>
              <a:rPr lang="en-US" sz="1800" b="1" spc="5" dirty="0" err="1">
                <a:latin typeface="Arial"/>
                <a:cs typeface="Arial"/>
              </a:rPr>
              <a:t>bigsql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performs </a:t>
            </a:r>
            <a:r>
              <a:rPr lang="en-US" sz="1800" spc="5" dirty="0">
                <a:latin typeface="Arial"/>
                <a:cs typeface="Arial"/>
              </a:rPr>
              <a:t>the read/write operations </a:t>
            </a:r>
            <a:r>
              <a:rPr lang="en-US" sz="1800" spc="10" dirty="0">
                <a:latin typeface="Arial"/>
                <a:cs typeface="Arial"/>
              </a:rPr>
              <a:t>on </a:t>
            </a:r>
            <a:r>
              <a:rPr lang="en-US" sz="1800" spc="15" dirty="0">
                <a:latin typeface="Arial"/>
                <a:cs typeface="Arial"/>
              </a:rPr>
              <a:t>HDFS,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Hive, and </a:t>
            </a:r>
            <a:r>
              <a:rPr lang="en-US" sz="1800" spc="10" dirty="0" err="1">
                <a:latin typeface="Arial"/>
                <a:cs typeface="Arial"/>
              </a:rPr>
              <a:t>HBase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that </a:t>
            </a:r>
            <a:r>
              <a:rPr lang="en-US" sz="1800" spc="5" dirty="0">
                <a:latin typeface="Arial"/>
                <a:cs typeface="Arial"/>
              </a:rPr>
              <a:t>is required for the </a:t>
            </a:r>
            <a:r>
              <a:rPr lang="en-US" sz="1800" spc="10" dirty="0">
                <a:latin typeface="Arial"/>
                <a:cs typeface="Arial"/>
              </a:rPr>
              <a:t>Big SQL</a:t>
            </a:r>
            <a:r>
              <a:rPr lang="en-US" sz="1800" spc="-2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Impersonation is </a:t>
            </a:r>
            <a:r>
              <a:rPr lang="en-US" sz="1800" spc="10" dirty="0">
                <a:latin typeface="Arial"/>
                <a:cs typeface="Arial"/>
              </a:rPr>
              <a:t>not </a:t>
            </a:r>
            <a:r>
              <a:rPr lang="en-US" sz="1800" spc="15" dirty="0">
                <a:latin typeface="Arial"/>
                <a:cs typeface="Arial"/>
              </a:rPr>
              <a:t>needed </a:t>
            </a:r>
            <a:r>
              <a:rPr lang="en-US" sz="1800" spc="10" dirty="0">
                <a:latin typeface="Arial"/>
                <a:cs typeface="Arial"/>
              </a:rPr>
              <a:t>if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b="1" spc="15" dirty="0" err="1">
                <a:latin typeface="Arial"/>
                <a:cs typeface="Arial"/>
              </a:rPr>
              <a:t>bigsql</a:t>
            </a:r>
            <a:r>
              <a:rPr lang="en-US" sz="1800" b="1" spc="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user is the sole</a:t>
            </a:r>
            <a:r>
              <a:rPr lang="en-US" sz="1800" spc="6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owner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en-US" sz="1800" dirty="0">
                <a:latin typeface="Arial"/>
                <a:cs typeface="Arial"/>
              </a:rPr>
              <a:t>You </a:t>
            </a:r>
            <a:r>
              <a:rPr lang="en-US" sz="1800" spc="5" dirty="0">
                <a:latin typeface="Arial"/>
                <a:cs typeface="Arial"/>
              </a:rPr>
              <a:t>might need </a:t>
            </a:r>
            <a:r>
              <a:rPr lang="en-US" sz="1800" dirty="0">
                <a:latin typeface="Arial"/>
                <a:cs typeface="Arial"/>
              </a:rPr>
              <a:t>impersonation if the data that you </a:t>
            </a:r>
            <a:r>
              <a:rPr lang="en-US" sz="1800" spc="5" dirty="0">
                <a:latin typeface="Arial"/>
                <a:cs typeface="Arial"/>
              </a:rPr>
              <a:t>want </a:t>
            </a:r>
            <a:r>
              <a:rPr lang="en-US" sz="1800" dirty="0">
                <a:latin typeface="Arial"/>
                <a:cs typeface="Arial"/>
              </a:rPr>
              <a:t>to analyze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is produced </a:t>
            </a:r>
            <a:r>
              <a:rPr lang="en-US" sz="1800" spc="5" dirty="0">
                <a:latin typeface="Arial"/>
                <a:cs typeface="Arial"/>
              </a:rPr>
              <a:t>outside of the </a:t>
            </a:r>
            <a:r>
              <a:rPr lang="en-US" sz="1800" spc="10" dirty="0">
                <a:latin typeface="Arial"/>
                <a:cs typeface="Arial"/>
              </a:rPr>
              <a:t>Big SQL</a:t>
            </a:r>
            <a:r>
              <a:rPr lang="en-US" sz="1800" spc="-18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Loading data from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different data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source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Sharing data between multiple services in the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cluster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Thorough </a:t>
            </a:r>
            <a:r>
              <a:rPr lang="en-US" sz="1800" dirty="0">
                <a:latin typeface="Arial"/>
                <a:cs typeface="Arial"/>
              </a:rPr>
              <a:t>review </a:t>
            </a:r>
            <a:r>
              <a:rPr lang="en-US" sz="1800" spc="5" dirty="0">
                <a:latin typeface="Arial"/>
                <a:cs typeface="Arial"/>
              </a:rPr>
              <a:t>of </a:t>
            </a:r>
            <a:r>
              <a:rPr lang="en-US" sz="1800" dirty="0">
                <a:latin typeface="Arial"/>
                <a:cs typeface="Arial"/>
              </a:rPr>
              <a:t>the entire </a:t>
            </a:r>
            <a:r>
              <a:rPr lang="en-US" sz="1800" spc="5" dirty="0">
                <a:latin typeface="Arial"/>
                <a:cs typeface="Arial"/>
              </a:rPr>
              <a:t>life cycle of </a:t>
            </a:r>
            <a:r>
              <a:rPr lang="en-US" sz="1800" dirty="0">
                <a:latin typeface="Arial"/>
                <a:cs typeface="Arial"/>
              </a:rPr>
              <a:t>your data </a:t>
            </a:r>
            <a:r>
              <a:rPr lang="en-US" sz="1800" spc="5" dirty="0">
                <a:latin typeface="Arial"/>
                <a:cs typeface="Arial"/>
              </a:rPr>
              <a:t>is needed</a:t>
            </a:r>
            <a:r>
              <a:rPr lang="en-US" sz="1800" spc="-220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before </a:t>
            </a:r>
            <a:r>
              <a:rPr lang="en-US" sz="1800" dirty="0" smtClean="0">
                <a:latin typeface="Arial"/>
                <a:cs typeface="Arial"/>
              </a:rPr>
              <a:t>you </a:t>
            </a:r>
            <a:r>
              <a:rPr lang="en-US" sz="1800" spc="5" dirty="0">
                <a:latin typeface="Arial"/>
                <a:cs typeface="Arial"/>
              </a:rPr>
              <a:t>decide on </a:t>
            </a:r>
            <a:r>
              <a:rPr lang="en-US" sz="1800" dirty="0">
                <a:latin typeface="Arial"/>
                <a:cs typeface="Arial"/>
              </a:rPr>
              <a:t>whether to </a:t>
            </a:r>
            <a:r>
              <a:rPr lang="en-US" sz="1800" spc="5" dirty="0">
                <a:latin typeface="Arial"/>
                <a:cs typeface="Arial"/>
              </a:rPr>
              <a:t>use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impersonation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26810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Why </a:t>
            </a:r>
            <a:r>
              <a:rPr lang="en-US" dirty="0">
                <a:latin typeface="Arial"/>
                <a:cs typeface="Arial"/>
              </a:rPr>
              <a:t>would </a:t>
            </a:r>
            <a:r>
              <a:rPr lang="en-US" spc="-20" dirty="0">
                <a:latin typeface="Arial"/>
                <a:cs typeface="Arial"/>
              </a:rPr>
              <a:t>you </a:t>
            </a:r>
            <a:r>
              <a:rPr lang="en-US" dirty="0">
                <a:latin typeface="Arial"/>
                <a:cs typeface="Arial"/>
              </a:rPr>
              <a:t>want </a:t>
            </a:r>
            <a:r>
              <a:rPr lang="en-US" spc="-5" dirty="0">
                <a:latin typeface="Arial"/>
                <a:cs typeface="Arial"/>
              </a:rPr>
              <a:t>to use</a:t>
            </a:r>
            <a:r>
              <a:rPr lang="en-US" spc="-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impersonation</a:t>
            </a:r>
            <a:r>
              <a:rPr lang="en-US" spc="-5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52536" y="1188720"/>
            <a:ext cx="9295952" cy="5358384"/>
          </a:xfrm>
        </p:spPr>
        <p:txBody>
          <a:bodyPr/>
          <a:lstStyle/>
          <a:p>
            <a:pPr marL="922655" indent="-139700">
              <a:spcBef>
                <a:spcPts val="1315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Only applies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certain uses</a:t>
            </a:r>
            <a:r>
              <a:rPr lang="en-US" sz="1800" spc="-114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cases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Data produced by one service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be consumed by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another</a:t>
            </a:r>
          </a:p>
          <a:p>
            <a:pPr marL="922655" indent="-139700">
              <a:spcBef>
                <a:spcPts val="459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Multiple services needing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use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same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data</a:t>
            </a: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20" dirty="0">
                <a:latin typeface="Arial"/>
                <a:cs typeface="Arial"/>
              </a:rPr>
              <a:t>ETL </a:t>
            </a:r>
            <a:r>
              <a:rPr lang="en-US" sz="1800" spc="15" dirty="0">
                <a:latin typeface="Arial"/>
                <a:cs typeface="Arial"/>
              </a:rPr>
              <a:t>to move the data </a:t>
            </a:r>
            <a:r>
              <a:rPr lang="en-US" sz="1800" spc="10" dirty="0">
                <a:latin typeface="Arial"/>
                <a:cs typeface="Arial"/>
              </a:rPr>
              <a:t>into</a:t>
            </a:r>
            <a:r>
              <a:rPr lang="en-US" sz="1800" spc="20" dirty="0">
                <a:latin typeface="Arial"/>
                <a:cs typeface="Arial"/>
              </a:rPr>
              <a:t> HDFS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8545" algn="l"/>
              </a:tabLst>
            </a:pPr>
            <a:r>
              <a:rPr lang="en-US" sz="1800" spc="-10" dirty="0">
                <a:latin typeface="Arial"/>
                <a:cs typeface="Arial"/>
              </a:rPr>
              <a:t>Spark </a:t>
            </a:r>
            <a:r>
              <a:rPr lang="en-US" sz="1800" spc="-5" dirty="0">
                <a:latin typeface="Arial"/>
                <a:cs typeface="Arial"/>
              </a:rPr>
              <a:t>for </a:t>
            </a:r>
            <a:r>
              <a:rPr lang="en-US" sz="1800" spc="-10" dirty="0">
                <a:latin typeface="Arial"/>
                <a:cs typeface="Arial"/>
              </a:rPr>
              <a:t>some cleansing and basic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analysis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4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20" dirty="0">
                <a:latin typeface="Arial"/>
                <a:cs typeface="Arial"/>
              </a:rPr>
              <a:t>Big SQL </a:t>
            </a:r>
            <a:r>
              <a:rPr lang="en-US" sz="1800" spc="15" dirty="0">
                <a:latin typeface="Arial"/>
                <a:cs typeface="Arial"/>
              </a:rPr>
              <a:t>for advanced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analytics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en-US" sz="1800" dirty="0">
                <a:latin typeface="Arial"/>
                <a:cs typeface="Arial"/>
              </a:rPr>
              <a:t>Difficult to </a:t>
            </a:r>
            <a:r>
              <a:rPr lang="en-US" sz="1800" spc="5" dirty="0">
                <a:latin typeface="Arial"/>
                <a:cs typeface="Arial"/>
              </a:rPr>
              <a:t>set up </a:t>
            </a:r>
            <a:r>
              <a:rPr lang="en-US" sz="1800" dirty="0">
                <a:latin typeface="Arial"/>
                <a:cs typeface="Arial"/>
              </a:rPr>
              <a:t>authorizations </a:t>
            </a:r>
            <a:r>
              <a:rPr lang="en-US" sz="1800" spc="5" dirty="0">
                <a:latin typeface="Arial"/>
                <a:cs typeface="Arial"/>
              </a:rPr>
              <a:t>for each </a:t>
            </a:r>
            <a:r>
              <a:rPr lang="en-US" sz="1800" dirty="0">
                <a:latin typeface="Arial"/>
                <a:cs typeface="Arial"/>
              </a:rPr>
              <a:t>individual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service</a:t>
            </a:r>
            <a:endParaRPr lang="en-US" sz="1800" dirty="0">
              <a:latin typeface="Arial"/>
              <a:cs typeface="Arial"/>
            </a:endParaRPr>
          </a:p>
          <a:p>
            <a:pPr marL="922655" marR="1303655" indent="-139700">
              <a:lnSpc>
                <a:spcPct val="101099"/>
              </a:lnSpc>
              <a:spcBef>
                <a:spcPts val="459"/>
              </a:spcBef>
              <a:tabLst>
                <a:tab pos="923290" algn="l"/>
              </a:tabLst>
            </a:pPr>
            <a:r>
              <a:rPr lang="en-US" sz="1800" spc="15" dirty="0">
                <a:latin typeface="Arial"/>
                <a:cs typeface="Arial"/>
              </a:rPr>
              <a:t>When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you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do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not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need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enhanced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security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controls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provided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by  Big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SQL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20" dirty="0">
                <a:latin typeface="Arial"/>
                <a:cs typeface="Arial"/>
              </a:rPr>
              <a:t>RCAC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Label-based</a:t>
            </a:r>
            <a:r>
              <a:rPr lang="en-US" sz="1800" spc="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security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20"/>
              </a:spcBef>
              <a:buSzPct val="78260"/>
              <a:buFont typeface="Wingdings"/>
              <a:buChar char=""/>
              <a:tabLst>
                <a:tab pos="1058545" algn="l"/>
              </a:tabLst>
            </a:pPr>
            <a:r>
              <a:rPr lang="en-US" sz="1800" spc="-10" dirty="0">
                <a:latin typeface="Arial"/>
                <a:cs typeface="Arial"/>
              </a:rPr>
              <a:t>View-based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security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2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Basic </a:t>
            </a:r>
            <a:r>
              <a:rPr lang="fr-FR" spc="-5" dirty="0">
                <a:latin typeface="Arial"/>
                <a:cs typeface="Arial"/>
              </a:rPr>
              <a:t>architecture </a:t>
            </a:r>
            <a:r>
              <a:rPr lang="fr-FR" dirty="0" err="1">
                <a:latin typeface="Arial"/>
                <a:cs typeface="Arial"/>
              </a:rPr>
              <a:t>with</a:t>
            </a:r>
            <a:r>
              <a:rPr lang="fr-FR" spc="-105" dirty="0">
                <a:latin typeface="Arial"/>
                <a:cs typeface="Arial"/>
              </a:rPr>
              <a:t> </a:t>
            </a:r>
            <a:r>
              <a:rPr lang="fr-FR" spc="-5" dirty="0" err="1" smtClean="0">
                <a:latin typeface="Arial"/>
                <a:cs typeface="Arial"/>
              </a:rPr>
              <a:t>impersonation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9" y="1696244"/>
            <a:ext cx="79533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99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Populate </a:t>
            </a:r>
            <a:r>
              <a:rPr lang="en-US" spc="-10" dirty="0">
                <a:latin typeface="Arial"/>
                <a:cs typeface="Arial"/>
              </a:rPr>
              <a:t>Hive/Big SQL </a:t>
            </a:r>
            <a:r>
              <a:rPr lang="en-US" spc="-5" dirty="0">
                <a:latin typeface="Arial"/>
                <a:cs typeface="Arial"/>
              </a:rPr>
              <a:t>tables </a:t>
            </a:r>
            <a:r>
              <a:rPr lang="en-US" spc="-15" dirty="0">
                <a:latin typeface="Arial"/>
                <a:cs typeface="Arial"/>
              </a:rPr>
              <a:t>via </a:t>
            </a:r>
            <a:r>
              <a:rPr lang="en-US" spc="-10" dirty="0">
                <a:latin typeface="Arial"/>
                <a:cs typeface="Arial"/>
              </a:rPr>
              <a:t>HDFS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directly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1188720"/>
            <a:ext cx="9511976" cy="5358384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922655" indent="-139700">
              <a:spcBef>
                <a:spcPts val="525"/>
              </a:spcBef>
              <a:tabLst>
                <a:tab pos="923290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Files </a:t>
            </a:r>
            <a:r>
              <a:rPr lang="en-US" sz="1800" spc="5" dirty="0">
                <a:latin typeface="Arial"/>
                <a:cs typeface="Arial"/>
              </a:rPr>
              <a:t>for app1.mytable on </a:t>
            </a:r>
            <a:r>
              <a:rPr lang="en-US" sz="1800" spc="10" dirty="0">
                <a:latin typeface="Arial"/>
                <a:cs typeface="Arial"/>
              </a:rPr>
              <a:t>HDFS </a:t>
            </a:r>
            <a:r>
              <a:rPr lang="en-US" sz="1800" spc="5" dirty="0">
                <a:latin typeface="Arial"/>
                <a:cs typeface="Arial"/>
              </a:rPr>
              <a:t>are owned by</a:t>
            </a:r>
            <a:r>
              <a:rPr lang="en-US" sz="1800" spc="-2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user1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E.g. files are the output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20" dirty="0">
                <a:latin typeface="Arial"/>
                <a:cs typeface="Arial"/>
              </a:rPr>
              <a:t>a </a:t>
            </a:r>
            <a:r>
              <a:rPr lang="en-US" sz="1800" spc="15" dirty="0">
                <a:latin typeface="Arial"/>
                <a:cs typeface="Arial"/>
              </a:rPr>
              <a:t>Hadoop </a:t>
            </a:r>
            <a:r>
              <a:rPr lang="en-US" sz="1800" spc="10" dirty="0">
                <a:latin typeface="Arial"/>
                <a:cs typeface="Arial"/>
              </a:rPr>
              <a:t>job </a:t>
            </a:r>
            <a:r>
              <a:rPr lang="en-US" sz="1800" spc="15" dirty="0">
                <a:latin typeface="Arial"/>
                <a:cs typeface="Arial"/>
              </a:rPr>
              <a:t>executed by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user1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380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Any user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spc="5" dirty="0">
                <a:latin typeface="Arial"/>
                <a:cs typeface="Arial"/>
              </a:rPr>
              <a:t>query app1.mytable </a:t>
            </a:r>
            <a:r>
              <a:rPr lang="en-US" sz="1800" dirty="0">
                <a:latin typeface="Arial"/>
                <a:cs typeface="Arial"/>
              </a:rPr>
              <a:t>provided </a:t>
            </a:r>
            <a:r>
              <a:rPr lang="en-US" sz="1800" spc="10" dirty="0">
                <a:latin typeface="Arial"/>
                <a:cs typeface="Arial"/>
              </a:rPr>
              <a:t>HDFS </a:t>
            </a:r>
            <a:r>
              <a:rPr lang="en-US" sz="1800" dirty="0">
                <a:latin typeface="Arial"/>
                <a:cs typeface="Arial"/>
              </a:rPr>
              <a:t>level permissions</a:t>
            </a:r>
            <a:r>
              <a:rPr lang="en-US" sz="1800" spc="-229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to /data/app1.db/</a:t>
            </a:r>
            <a:r>
              <a:rPr lang="en-US" sz="1800" dirty="0" err="1" smtClean="0">
                <a:latin typeface="Arial"/>
                <a:cs typeface="Arial"/>
              </a:rPr>
              <a:t>mytable</a:t>
            </a:r>
            <a:endParaRPr lang="en-US" sz="1800" dirty="0">
              <a:latin typeface="Arial"/>
              <a:cs typeface="Arial"/>
            </a:endParaRPr>
          </a:p>
          <a:p>
            <a:pPr marL="1057910" marR="634365" lvl="1" indent="-100965">
              <a:lnSpc>
                <a:spcPct val="103800"/>
              </a:lnSpc>
              <a:spcBef>
                <a:spcPts val="3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20" dirty="0">
                <a:latin typeface="Arial"/>
                <a:cs typeface="Arial"/>
              </a:rPr>
              <a:t>End </a:t>
            </a:r>
            <a:r>
              <a:rPr lang="en-US" sz="1800" spc="15" dirty="0">
                <a:latin typeface="Arial"/>
                <a:cs typeface="Arial"/>
              </a:rPr>
              <a:t>users </a:t>
            </a:r>
            <a:r>
              <a:rPr lang="en-US" sz="1800" spc="10" dirty="0">
                <a:latin typeface="Arial"/>
                <a:cs typeface="Arial"/>
              </a:rPr>
              <a:t>or other </a:t>
            </a:r>
            <a:r>
              <a:rPr lang="en-US" sz="1800" spc="15" dirty="0">
                <a:latin typeface="Arial"/>
                <a:cs typeface="Arial"/>
              </a:rPr>
              <a:t>application </a:t>
            </a:r>
            <a:r>
              <a:rPr lang="en-US" sz="1800" spc="20" dirty="0">
                <a:latin typeface="Arial"/>
                <a:cs typeface="Arial"/>
              </a:rPr>
              <a:t>ID’s </a:t>
            </a:r>
            <a:r>
              <a:rPr lang="en-US" sz="1800" spc="15" dirty="0">
                <a:latin typeface="Arial"/>
                <a:cs typeface="Arial"/>
              </a:rPr>
              <a:t>external to </a:t>
            </a:r>
            <a:r>
              <a:rPr lang="en-US" sz="1800" spc="20" dirty="0">
                <a:latin typeface="Arial"/>
                <a:cs typeface="Arial"/>
              </a:rPr>
              <a:t>Big SQL </a:t>
            </a:r>
            <a:r>
              <a:rPr lang="en-US" sz="1800" spc="15" dirty="0">
                <a:latin typeface="Arial"/>
                <a:cs typeface="Arial"/>
              </a:rPr>
              <a:t>directly manage who  </a:t>
            </a:r>
            <a:r>
              <a:rPr lang="en-US" sz="1800" spc="20" dirty="0">
                <a:latin typeface="Arial"/>
                <a:cs typeface="Arial"/>
              </a:rPr>
              <a:t>can access </a:t>
            </a:r>
            <a:r>
              <a:rPr lang="en-US" sz="1800" spc="15" dirty="0">
                <a:latin typeface="Arial"/>
                <a:cs typeface="Arial"/>
              </a:rPr>
              <a:t>their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datasets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380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LOAD </a:t>
            </a:r>
            <a:r>
              <a:rPr lang="en-US" sz="1800" spc="10" dirty="0">
                <a:latin typeface="Arial"/>
                <a:cs typeface="Arial"/>
              </a:rPr>
              <a:t>HADOOP </a:t>
            </a:r>
            <a:r>
              <a:rPr lang="en-US" sz="1800" dirty="0">
                <a:latin typeface="Arial"/>
                <a:cs typeface="Arial"/>
              </a:rPr>
              <a:t>utility still </a:t>
            </a:r>
            <a:r>
              <a:rPr lang="en-US" sz="1800" spc="5" dirty="0">
                <a:latin typeface="Arial"/>
                <a:cs typeface="Arial"/>
              </a:rPr>
              <a:t>works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same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way</a:t>
            </a:r>
          </a:p>
          <a:p>
            <a:pPr marL="1057910" lvl="1" indent="-100965">
              <a:spcBef>
                <a:spcPts val="409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20" dirty="0">
                <a:latin typeface="Arial"/>
                <a:cs typeface="Arial"/>
              </a:rPr>
              <a:t>BUT </a:t>
            </a:r>
            <a:r>
              <a:rPr lang="en-US" sz="1800" spc="15" dirty="0">
                <a:latin typeface="Arial"/>
                <a:cs typeface="Arial"/>
              </a:rPr>
              <a:t>any directories and files created </a:t>
            </a:r>
            <a:r>
              <a:rPr lang="en-US" sz="1800" spc="10" dirty="0">
                <a:latin typeface="Arial"/>
                <a:cs typeface="Arial"/>
              </a:rPr>
              <a:t>will </a:t>
            </a:r>
            <a:r>
              <a:rPr lang="en-US" sz="1800" spc="15" dirty="0">
                <a:latin typeface="Arial"/>
                <a:cs typeface="Arial"/>
              </a:rPr>
              <a:t>be </a:t>
            </a:r>
            <a:r>
              <a:rPr lang="en-US" sz="1800" spc="20" dirty="0">
                <a:latin typeface="Arial"/>
                <a:cs typeface="Arial"/>
              </a:rPr>
              <a:t>owned </a:t>
            </a:r>
            <a:r>
              <a:rPr lang="en-US" sz="1800" spc="15" dirty="0">
                <a:latin typeface="Arial"/>
                <a:cs typeface="Arial"/>
              </a:rPr>
              <a:t>by the </a:t>
            </a:r>
            <a:r>
              <a:rPr lang="en-US" sz="1800" spc="20" dirty="0">
                <a:latin typeface="Arial"/>
                <a:cs typeface="Arial"/>
              </a:rPr>
              <a:t>end </a:t>
            </a:r>
            <a:r>
              <a:rPr lang="en-US" sz="1800" spc="15" dirty="0">
                <a:latin typeface="Arial"/>
                <a:cs typeface="Arial"/>
              </a:rPr>
              <a:t>user in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HDFS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8064896" cy="222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46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lang="en-US" spc="-5" dirty="0">
                <a:latin typeface="Arial"/>
                <a:cs typeface="Arial"/>
              </a:rPr>
              <a:t>Enabling impersonation </a:t>
            </a:r>
            <a:r>
              <a:rPr lang="en-US" spc="-10" dirty="0">
                <a:latin typeface="Arial"/>
                <a:cs typeface="Arial"/>
              </a:rPr>
              <a:t>for Big SQL </a:t>
            </a:r>
            <a:r>
              <a:rPr lang="en-US" spc="-5" dirty="0">
                <a:latin typeface="Arial"/>
                <a:cs typeface="Arial"/>
              </a:rPr>
              <a:t>(1 of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3)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Verify </a:t>
            </a:r>
            <a:r>
              <a:rPr lang="en-US" sz="1800" dirty="0">
                <a:latin typeface="Arial"/>
                <a:cs typeface="Arial"/>
              </a:rPr>
              <a:t>that the </a:t>
            </a:r>
            <a:r>
              <a:rPr lang="en-US" sz="1800" spc="10" dirty="0">
                <a:latin typeface="Arial"/>
                <a:cs typeface="Arial"/>
              </a:rPr>
              <a:t>HDFS </a:t>
            </a:r>
            <a:r>
              <a:rPr lang="en-US" sz="1800" dirty="0">
                <a:latin typeface="Arial"/>
                <a:cs typeface="Arial"/>
              </a:rPr>
              <a:t>configuration properties have </a:t>
            </a:r>
            <a:r>
              <a:rPr lang="en-US" sz="1800" spc="5" dirty="0">
                <a:latin typeface="Arial"/>
                <a:cs typeface="Arial"/>
              </a:rPr>
              <a:t>been</a:t>
            </a:r>
            <a:r>
              <a:rPr lang="en-US" sz="1800" spc="-1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configured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33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 err="1">
                <a:latin typeface="Courier New"/>
                <a:cs typeface="Courier New"/>
              </a:rPr>
              <a:t>hadoop.proxyuser</a:t>
            </a:r>
            <a:r>
              <a:rPr lang="en-US" sz="1800" spc="-15" dirty="0">
                <a:latin typeface="Courier New"/>
                <a:cs typeface="Courier New"/>
              </a:rPr>
              <a:t>.&lt;</a:t>
            </a:r>
            <a:r>
              <a:rPr lang="en-US" sz="1800" spc="-15" dirty="0" err="1">
                <a:latin typeface="Courier New"/>
                <a:cs typeface="Courier New"/>
              </a:rPr>
              <a:t>bigsql</a:t>
            </a:r>
            <a:r>
              <a:rPr lang="en-US" sz="1800" spc="-15" dirty="0">
                <a:latin typeface="Courier New"/>
                <a:cs typeface="Courier New"/>
              </a:rPr>
              <a:t>&gt;.groups </a:t>
            </a:r>
            <a:r>
              <a:rPr lang="en-US" sz="1800" spc="-5" dirty="0">
                <a:latin typeface="Arial"/>
                <a:cs typeface="Arial"/>
              </a:rPr>
              <a:t>is </a:t>
            </a:r>
            <a:r>
              <a:rPr lang="en-US" sz="1800" spc="-10" dirty="0">
                <a:latin typeface="Arial"/>
                <a:cs typeface="Arial"/>
              </a:rPr>
              <a:t>set </a:t>
            </a:r>
            <a:r>
              <a:rPr lang="en-US" sz="1800" spc="-5" dirty="0">
                <a:latin typeface="Arial"/>
                <a:cs typeface="Arial"/>
              </a:rPr>
              <a:t>to</a:t>
            </a:r>
            <a:r>
              <a:rPr lang="en-US" sz="1800" spc="80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*</a:t>
            </a:r>
            <a:endParaRPr lang="en-US" sz="1800" dirty="0">
              <a:latin typeface="Arial"/>
              <a:cs typeface="Arial"/>
            </a:endParaRPr>
          </a:p>
          <a:p>
            <a:pPr marL="297815" marR="237490" lvl="1" indent="-100965">
              <a:lnSpc>
                <a:spcPct val="109200"/>
              </a:lnSpc>
              <a:spcBef>
                <a:spcPts val="34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 err="1">
                <a:latin typeface="Courier New"/>
                <a:cs typeface="Courier New"/>
              </a:rPr>
              <a:t>hadoop.proxyuser</a:t>
            </a:r>
            <a:r>
              <a:rPr lang="en-US" sz="1800" spc="15" dirty="0">
                <a:latin typeface="Courier New"/>
                <a:cs typeface="Courier New"/>
              </a:rPr>
              <a:t>.&lt;</a:t>
            </a:r>
            <a:r>
              <a:rPr lang="en-US" sz="1800" spc="15" dirty="0" err="1">
                <a:latin typeface="Courier New"/>
                <a:cs typeface="Courier New"/>
              </a:rPr>
              <a:t>bigsql</a:t>
            </a:r>
            <a:r>
              <a:rPr lang="en-US" sz="1800" spc="15" dirty="0">
                <a:latin typeface="Courier New"/>
                <a:cs typeface="Courier New"/>
              </a:rPr>
              <a:t>&gt;.hosts </a:t>
            </a:r>
            <a:r>
              <a:rPr lang="en-US" sz="1800" spc="15" dirty="0">
                <a:latin typeface="Arial"/>
                <a:cs typeface="Arial"/>
              </a:rPr>
              <a:t>is set to the fully qualified  hostname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the </a:t>
            </a:r>
            <a:r>
              <a:rPr lang="en-US" sz="1800" spc="20" dirty="0">
                <a:latin typeface="Arial"/>
                <a:cs typeface="Arial"/>
              </a:rPr>
              <a:t>Big SQL </a:t>
            </a:r>
            <a:r>
              <a:rPr lang="en-US" sz="1800" spc="15" dirty="0">
                <a:latin typeface="Arial"/>
                <a:cs typeface="Arial"/>
              </a:rPr>
              <a:t>head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node</a:t>
            </a:r>
            <a:endParaRPr lang="en-US" sz="1800" dirty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object 6"/>
          <p:cNvSpPr/>
          <p:nvPr/>
        </p:nvSpPr>
        <p:spPr>
          <a:xfrm>
            <a:off x="899592" y="2732626"/>
            <a:ext cx="7488832" cy="3360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2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>
                <a:latin typeface="Arial"/>
                <a:cs typeface="Arial"/>
              </a:rPr>
              <a:t>Authentication</a:t>
            </a:r>
            <a:r>
              <a:rPr lang="fr-FR" spc="-10" dirty="0">
                <a:latin typeface="Arial"/>
                <a:cs typeface="Arial"/>
              </a:rPr>
              <a:t> for </a:t>
            </a:r>
            <a:r>
              <a:rPr lang="fr-FR" spc="-10" dirty="0" err="1">
                <a:latin typeface="Arial"/>
                <a:cs typeface="Arial"/>
              </a:rPr>
              <a:t>Big</a:t>
            </a:r>
            <a:r>
              <a:rPr lang="fr-FR" spc="30" dirty="0">
                <a:latin typeface="Arial"/>
                <a:cs typeface="Arial"/>
              </a:rPr>
              <a:t> </a:t>
            </a:r>
            <a:r>
              <a:rPr lang="fr-FR" spc="-10" dirty="0" smtClean="0">
                <a:latin typeface="Arial"/>
                <a:cs typeface="Arial"/>
              </a:rPr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Authentication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modes</a:t>
            </a: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Uses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authentication </a:t>
            </a:r>
            <a:r>
              <a:rPr lang="en-US" sz="1800" spc="-15" dirty="0">
                <a:latin typeface="Arial"/>
                <a:cs typeface="Arial"/>
              </a:rPr>
              <a:t>mode </a:t>
            </a:r>
            <a:r>
              <a:rPr lang="en-US" sz="1800" spc="-10" dirty="0">
                <a:latin typeface="Arial"/>
                <a:cs typeface="Arial"/>
              </a:rPr>
              <a:t>of HDP: </a:t>
            </a:r>
            <a:r>
              <a:rPr lang="en-US" sz="1800" spc="-10" dirty="0" smtClean="0">
                <a:latin typeface="Arial"/>
                <a:cs typeface="Arial"/>
              </a:rPr>
              <a:t>LDAP*, </a:t>
            </a:r>
            <a:r>
              <a:rPr lang="en-US" sz="1800" spc="-5" dirty="0">
                <a:latin typeface="Arial"/>
                <a:cs typeface="Arial"/>
              </a:rPr>
              <a:t>flat file,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Kerberos</a:t>
            </a:r>
            <a:endParaRPr lang="en-US" sz="1800" dirty="0">
              <a:latin typeface="Arial"/>
              <a:cs typeface="Arial"/>
            </a:endParaRPr>
          </a:p>
          <a:p>
            <a:pPr marL="297815" marR="5080" lvl="1" indent="-100965">
              <a:lnSpc>
                <a:spcPct val="103800"/>
              </a:lnSpc>
              <a:spcBef>
                <a:spcPts val="409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In addition to client </a:t>
            </a:r>
            <a:r>
              <a:rPr lang="en-US" sz="1800" spc="10" dirty="0">
                <a:latin typeface="Arial"/>
                <a:cs typeface="Arial"/>
              </a:rPr>
              <a:t>authentication, </a:t>
            </a:r>
            <a:r>
              <a:rPr lang="en-US" sz="1800" spc="20" dirty="0">
                <a:latin typeface="Arial"/>
                <a:cs typeface="Arial"/>
              </a:rPr>
              <a:t>which can also </a:t>
            </a:r>
            <a:r>
              <a:rPr lang="en-US" sz="1800" spc="15" dirty="0">
                <a:latin typeface="Arial"/>
                <a:cs typeface="Arial"/>
              </a:rPr>
              <a:t>be done through </a:t>
            </a:r>
            <a:r>
              <a:rPr lang="en-US" sz="1800" spc="20" dirty="0">
                <a:latin typeface="Arial"/>
                <a:cs typeface="Arial"/>
              </a:rPr>
              <a:t>LDAP,  </a:t>
            </a:r>
            <a:r>
              <a:rPr lang="en-US" sz="1800" spc="15" dirty="0">
                <a:latin typeface="Arial"/>
                <a:cs typeface="Arial"/>
              </a:rPr>
              <a:t>flat file, and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Kerberos</a:t>
            </a:r>
          </a:p>
          <a:p>
            <a:pPr marL="196850" marR="5080" lvl="1" indent="0">
              <a:lnSpc>
                <a:spcPct val="103800"/>
              </a:lnSpc>
              <a:spcBef>
                <a:spcPts val="409"/>
              </a:spcBef>
              <a:buSzPct val="81818"/>
              <a:buNone/>
              <a:tabLst>
                <a:tab pos="298450" algn="l"/>
              </a:tabLst>
            </a:pPr>
            <a:r>
              <a:rPr lang="fr-FR" sz="1400" i="1" dirty="0" smtClean="0"/>
              <a:t>LDAP: </a:t>
            </a:r>
            <a:r>
              <a:rPr lang="fr-FR" sz="1400" i="1" dirty="0" err="1" smtClean="0"/>
              <a:t>Lightweight</a:t>
            </a:r>
            <a:r>
              <a:rPr lang="fr-FR" sz="1400" i="1" dirty="0" smtClean="0"/>
              <a:t> </a:t>
            </a:r>
            <a:r>
              <a:rPr lang="fr-FR" sz="1400" i="1" dirty="0"/>
              <a:t>Directory Access </a:t>
            </a:r>
            <a:r>
              <a:rPr lang="fr-FR" sz="1400" i="1" dirty="0" smtClean="0"/>
              <a:t>Protocol: </a:t>
            </a:r>
            <a:r>
              <a:rPr lang="en-US" sz="1400" i="1" dirty="0"/>
              <a:t>the process of validating a username and password combination with a directory </a:t>
            </a:r>
            <a:r>
              <a:rPr lang="en-US" sz="1400" i="1" dirty="0" smtClean="0"/>
              <a:t>server</a:t>
            </a:r>
          </a:p>
          <a:p>
            <a:pPr marL="196850" marR="5080" lvl="1" indent="0">
              <a:lnSpc>
                <a:spcPct val="103800"/>
              </a:lnSpc>
              <a:spcBef>
                <a:spcPts val="409"/>
              </a:spcBef>
              <a:buSzPct val="81818"/>
              <a:buNone/>
              <a:tabLst>
                <a:tab pos="298450" algn="l"/>
              </a:tabLst>
            </a:pPr>
            <a:endParaRPr lang="en-US" sz="1400" i="1" dirty="0">
              <a:latin typeface="Arial"/>
              <a:cs typeface="Arial"/>
            </a:endParaRPr>
          </a:p>
          <a:p>
            <a:pPr marL="162560" indent="-139700">
              <a:spcBef>
                <a:spcPts val="48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Kerberos for</a:t>
            </a:r>
            <a:r>
              <a:rPr lang="en-US" sz="1800" spc="-6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authentication</a:t>
            </a:r>
          </a:p>
          <a:p>
            <a:pPr marL="29781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0" dirty="0">
                <a:latin typeface="Arial"/>
                <a:cs typeface="Arial"/>
              </a:rPr>
              <a:t>Central </a:t>
            </a:r>
            <a:r>
              <a:rPr lang="en-US" sz="1800" spc="15" dirty="0">
                <a:latin typeface="Arial"/>
                <a:cs typeface="Arial"/>
              </a:rPr>
              <a:t>repository for user IDs (also </a:t>
            </a:r>
            <a:r>
              <a:rPr lang="en-US" sz="1800" spc="20" dirty="0">
                <a:latin typeface="Arial"/>
                <a:cs typeface="Arial"/>
              </a:rPr>
              <a:t>known </a:t>
            </a:r>
            <a:r>
              <a:rPr lang="en-US" sz="1800" spc="15" dirty="0">
                <a:latin typeface="Arial"/>
                <a:cs typeface="Arial"/>
              </a:rPr>
              <a:t>as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principals)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Network authentication</a:t>
            </a:r>
            <a:r>
              <a:rPr lang="en-US" sz="1800" spc="3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protocol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Secret-key</a:t>
            </a:r>
            <a:r>
              <a:rPr lang="en-US" sz="1800" spc="10" dirty="0">
                <a:latin typeface="Arial"/>
                <a:cs typeface="Arial"/>
              </a:rPr>
              <a:t> cryptography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5" dirty="0">
                <a:latin typeface="Arial"/>
                <a:cs typeface="Arial"/>
              </a:rPr>
              <a:t>Free </a:t>
            </a:r>
            <a:r>
              <a:rPr lang="en-US" sz="1800" spc="-5" dirty="0">
                <a:latin typeface="Arial"/>
                <a:cs typeface="Arial"/>
              </a:rPr>
              <a:t>to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use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0" dirty="0">
                <a:latin typeface="Arial"/>
                <a:cs typeface="Arial"/>
              </a:rPr>
              <a:t>Client/server prove </a:t>
            </a:r>
            <a:r>
              <a:rPr lang="en-US" sz="1800" spc="15" dirty="0">
                <a:latin typeface="Arial"/>
                <a:cs typeface="Arial"/>
              </a:rPr>
              <a:t>their </a:t>
            </a:r>
            <a:r>
              <a:rPr lang="en-US" sz="1800" spc="10" dirty="0">
                <a:latin typeface="Arial"/>
                <a:cs typeface="Arial"/>
              </a:rPr>
              <a:t>identity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20" dirty="0">
                <a:latin typeface="Arial"/>
                <a:cs typeface="Arial"/>
              </a:rPr>
              <a:t>each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other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09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Enabling impersonation </a:t>
            </a:r>
            <a:r>
              <a:rPr lang="en-US" spc="-10" dirty="0">
                <a:latin typeface="Arial"/>
                <a:cs typeface="Arial"/>
              </a:rPr>
              <a:t>for Big SQL </a:t>
            </a:r>
            <a:r>
              <a:rPr lang="en-US" spc="-5" dirty="0">
                <a:latin typeface="Arial"/>
                <a:cs typeface="Arial"/>
              </a:rPr>
              <a:t>(2 of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3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fr-FR" sz="1800" spc="10" dirty="0">
                <a:latin typeface="Arial"/>
                <a:cs typeface="Arial"/>
              </a:rPr>
              <a:t>The </a:t>
            </a:r>
            <a:r>
              <a:rPr lang="fr-FR" sz="1800" dirty="0" err="1">
                <a:latin typeface="Arial"/>
                <a:cs typeface="Arial"/>
              </a:rPr>
              <a:t>impersonated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user must </a:t>
            </a:r>
            <a:r>
              <a:rPr lang="fr-FR" sz="1800" dirty="0">
                <a:latin typeface="Arial"/>
                <a:cs typeface="Arial"/>
              </a:rPr>
              <a:t>have the </a:t>
            </a:r>
            <a:r>
              <a:rPr lang="fr-FR" sz="1800" dirty="0" err="1">
                <a:latin typeface="Arial"/>
                <a:cs typeface="Arial"/>
              </a:rPr>
              <a:t>appropriate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authority</a:t>
            </a:r>
            <a:r>
              <a:rPr lang="fr-FR" sz="1800" dirty="0">
                <a:latin typeface="Arial"/>
                <a:cs typeface="Arial"/>
              </a:rPr>
              <a:t> to </a:t>
            </a:r>
            <a:r>
              <a:rPr lang="fr-FR" sz="1800" dirty="0" err="1">
                <a:latin typeface="Arial"/>
                <a:cs typeface="Arial"/>
              </a:rPr>
              <a:t>create</a:t>
            </a:r>
            <a:r>
              <a:rPr lang="fr-FR" sz="1800" spc="-130" dirty="0">
                <a:latin typeface="Arial"/>
                <a:cs typeface="Arial"/>
              </a:rPr>
              <a:t> </a:t>
            </a:r>
            <a:r>
              <a:rPr lang="fr-FR" sz="1800" spc="10" dirty="0" smtClean="0">
                <a:latin typeface="Arial"/>
                <a:cs typeface="Arial"/>
              </a:rPr>
              <a:t>a </a:t>
            </a:r>
            <a:r>
              <a:rPr lang="fr-FR" sz="1800" spc="5" dirty="0" smtClean="0">
                <a:latin typeface="Arial"/>
                <a:cs typeface="Arial"/>
              </a:rPr>
              <a:t>table </a:t>
            </a:r>
            <a:r>
              <a:rPr lang="fr-FR" sz="1800" spc="5" dirty="0">
                <a:latin typeface="Arial"/>
                <a:cs typeface="Arial"/>
              </a:rPr>
              <a:t>in the </a:t>
            </a:r>
            <a:r>
              <a:rPr lang="fr-FR" sz="1800" spc="5" dirty="0" err="1">
                <a:latin typeface="Arial"/>
                <a:cs typeface="Arial"/>
              </a:rPr>
              <a:t>specified</a:t>
            </a:r>
            <a:r>
              <a:rPr lang="fr-FR" sz="1800" spc="-110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schema</a:t>
            </a:r>
            <a:endParaRPr lang="fr-FR" sz="1800" dirty="0">
              <a:latin typeface="Arial"/>
              <a:cs typeface="Arial"/>
            </a:endParaRPr>
          </a:p>
          <a:p>
            <a:pPr marL="162560" indent="-139700">
              <a:spcBef>
                <a:spcPts val="395"/>
              </a:spcBef>
              <a:tabLst>
                <a:tab pos="163195" algn="l"/>
              </a:tabLst>
            </a:pPr>
            <a:r>
              <a:rPr lang="fr-FR" sz="1800" spc="5" dirty="0" err="1">
                <a:latin typeface="Arial"/>
                <a:cs typeface="Arial"/>
              </a:rPr>
              <a:t>Modify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the </a:t>
            </a:r>
            <a:r>
              <a:rPr lang="fr-FR" sz="1800" dirty="0" err="1">
                <a:latin typeface="Arial"/>
                <a:cs typeface="Arial"/>
              </a:rPr>
              <a:t>properties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in</a:t>
            </a:r>
            <a:r>
              <a:rPr lang="fr-FR" sz="1800" spc="-6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Courier New"/>
                <a:cs typeface="Courier New"/>
              </a:rPr>
              <a:t>$BIGSQL_HOME/</a:t>
            </a:r>
            <a:r>
              <a:rPr lang="fr-FR" sz="1800" spc="5" dirty="0" err="1">
                <a:latin typeface="Courier New"/>
                <a:cs typeface="Courier New"/>
              </a:rPr>
              <a:t>conf</a:t>
            </a:r>
            <a:r>
              <a:rPr lang="fr-FR" sz="1800" spc="5" dirty="0">
                <a:latin typeface="Courier New"/>
                <a:cs typeface="Courier New"/>
              </a:rPr>
              <a:t>/bigsql-conf.xml</a:t>
            </a:r>
            <a:endParaRPr lang="fr-FR" sz="1800" dirty="0">
              <a:latin typeface="Courier New"/>
              <a:cs typeface="Courier New"/>
            </a:endParaRPr>
          </a:p>
          <a:p>
            <a:pPr marL="297815" lvl="1" indent="-100965">
              <a:spcBef>
                <a:spcPts val="46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fr-FR" sz="1800" spc="15" dirty="0" err="1">
                <a:latin typeface="Courier New"/>
                <a:cs typeface="Courier New"/>
              </a:rPr>
              <a:t>bigsql.alltables.io.doAs</a:t>
            </a:r>
            <a:r>
              <a:rPr lang="fr-FR" sz="1800" spc="15" dirty="0">
                <a:latin typeface="Courier New"/>
                <a:cs typeface="Courier New"/>
              </a:rPr>
              <a:t> </a:t>
            </a:r>
            <a:r>
              <a:rPr lang="fr-FR" sz="1800" spc="20" dirty="0">
                <a:latin typeface="Courier New"/>
                <a:cs typeface="Courier New"/>
              </a:rPr>
              <a:t>= </a:t>
            </a:r>
            <a:r>
              <a:rPr lang="fr-FR" sz="1800" spc="15" dirty="0" err="1">
                <a:latin typeface="Courier New"/>
                <a:cs typeface="Courier New"/>
              </a:rPr>
              <a:t>true</a:t>
            </a:r>
            <a:r>
              <a:rPr lang="fr-FR" sz="1800" spc="15" dirty="0">
                <a:latin typeface="Courier New"/>
                <a:cs typeface="Courier New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(default </a:t>
            </a:r>
            <a:r>
              <a:rPr lang="fr-FR" sz="1800" spc="15" dirty="0" err="1">
                <a:latin typeface="Arial"/>
                <a:cs typeface="Arial"/>
              </a:rPr>
              <a:t>is</a:t>
            </a:r>
            <a:r>
              <a:rPr lang="fr-FR" sz="1800" spc="95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false)</a:t>
            </a:r>
            <a:endParaRPr lang="fr-FR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fr-FR" sz="1800" spc="15" dirty="0" err="1">
                <a:latin typeface="Courier New"/>
                <a:cs typeface="Courier New"/>
              </a:rPr>
              <a:t>bigsql.impersonation.create.table.grant.public</a:t>
            </a:r>
            <a:r>
              <a:rPr lang="fr-FR" sz="1800" spc="15" dirty="0">
                <a:latin typeface="Courier New"/>
                <a:cs typeface="Courier New"/>
              </a:rPr>
              <a:t> </a:t>
            </a:r>
            <a:r>
              <a:rPr lang="fr-FR" sz="1800" spc="20" dirty="0">
                <a:latin typeface="Courier New"/>
                <a:cs typeface="Courier New"/>
              </a:rPr>
              <a:t>=</a:t>
            </a:r>
            <a:r>
              <a:rPr lang="fr-FR" sz="1800" spc="110" dirty="0">
                <a:latin typeface="Courier New"/>
                <a:cs typeface="Courier New"/>
              </a:rPr>
              <a:t> </a:t>
            </a:r>
            <a:r>
              <a:rPr lang="fr-FR" sz="1800" spc="10" dirty="0" err="1" smtClean="0">
                <a:latin typeface="Courier New"/>
                <a:cs typeface="Courier New"/>
              </a:rPr>
              <a:t>true</a:t>
            </a:r>
            <a:r>
              <a:rPr lang="fr-FR" sz="1800" spc="10" dirty="0" smtClean="0">
                <a:latin typeface="Courier New"/>
                <a:cs typeface="Courier New"/>
              </a:rPr>
              <a:t>  </a:t>
            </a:r>
            <a:r>
              <a:rPr lang="fr-FR" sz="1800" spc="15" dirty="0" smtClean="0">
                <a:latin typeface="Arial"/>
                <a:cs typeface="Arial"/>
              </a:rPr>
              <a:t>(default </a:t>
            </a:r>
            <a:r>
              <a:rPr lang="fr-FR" sz="1800" spc="15" dirty="0" err="1">
                <a:latin typeface="Arial"/>
                <a:cs typeface="Arial"/>
              </a:rPr>
              <a:t>is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false)</a:t>
            </a:r>
            <a:endParaRPr lang="fr-FR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896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Enabling impersonation </a:t>
            </a:r>
            <a:r>
              <a:rPr lang="en-US" spc="-10" dirty="0">
                <a:latin typeface="Arial"/>
                <a:cs typeface="Arial"/>
              </a:rPr>
              <a:t>for Big SQL </a:t>
            </a:r>
            <a:r>
              <a:rPr lang="en-US" spc="-5" dirty="0">
                <a:latin typeface="Arial"/>
                <a:cs typeface="Arial"/>
              </a:rPr>
              <a:t>(3 of</a:t>
            </a:r>
            <a:r>
              <a:rPr lang="en-US" spc="-6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3</a:t>
            </a:r>
            <a:r>
              <a:rPr lang="en-US" spc="-5" dirty="0" smtClean="0">
                <a:latin typeface="Arial"/>
                <a:cs typeface="Arial"/>
              </a:rPr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Check </a:t>
            </a:r>
            <a:r>
              <a:rPr lang="en-US" sz="1800" dirty="0">
                <a:latin typeface="Arial"/>
                <a:cs typeface="Arial"/>
              </a:rPr>
              <a:t>authorization settings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7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Hive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00"/>
              </a:spcBef>
              <a:buSzPct val="78260"/>
              <a:buFont typeface="Wingdings"/>
              <a:buChar char=""/>
              <a:tabLst>
                <a:tab pos="298450" algn="l"/>
              </a:tabLst>
            </a:pPr>
            <a:r>
              <a:rPr lang="en-US" sz="1800" spc="-10" dirty="0">
                <a:latin typeface="Arial"/>
                <a:cs typeface="Arial"/>
              </a:rPr>
              <a:t>Authorization </a:t>
            </a:r>
            <a:r>
              <a:rPr lang="en-US" sz="1800" spc="-5" dirty="0">
                <a:latin typeface="Arial"/>
                <a:cs typeface="Arial"/>
              </a:rPr>
              <a:t>=</a:t>
            </a:r>
            <a:r>
              <a:rPr lang="en-US" sz="1800" spc="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None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9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20" dirty="0">
                <a:latin typeface="Arial"/>
                <a:cs typeface="Arial"/>
              </a:rPr>
              <a:t>Run </a:t>
            </a:r>
            <a:r>
              <a:rPr lang="en-US" sz="1800" spc="15" dirty="0">
                <a:latin typeface="Arial"/>
                <a:cs typeface="Arial"/>
              </a:rPr>
              <a:t>as end user instead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Hive user </a:t>
            </a:r>
            <a:r>
              <a:rPr lang="en-US" sz="1800" spc="20" dirty="0">
                <a:latin typeface="Arial"/>
                <a:cs typeface="Arial"/>
              </a:rPr>
              <a:t>=</a:t>
            </a:r>
            <a:r>
              <a:rPr lang="en-US" sz="1800" spc="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True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80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Make </a:t>
            </a:r>
            <a:r>
              <a:rPr lang="en-US" sz="1800" spc="5" dirty="0">
                <a:latin typeface="Arial"/>
                <a:cs typeface="Arial"/>
              </a:rPr>
              <a:t>sure </a:t>
            </a:r>
            <a:r>
              <a:rPr lang="en-US" sz="1800" dirty="0">
                <a:latin typeface="Arial"/>
                <a:cs typeface="Arial"/>
              </a:rPr>
              <a:t>to grant the </a:t>
            </a:r>
            <a:r>
              <a:rPr lang="en-US" sz="1800" b="1" spc="5" dirty="0" err="1">
                <a:latin typeface="Arial"/>
                <a:cs typeface="Arial"/>
              </a:rPr>
              <a:t>bigsql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 </a:t>
            </a:r>
            <a:r>
              <a:rPr lang="en-US" sz="1800" spc="10" dirty="0">
                <a:latin typeface="Arial"/>
                <a:cs typeface="Arial"/>
              </a:rPr>
              <a:t>admin </a:t>
            </a:r>
            <a:r>
              <a:rPr lang="en-US" sz="1800" dirty="0">
                <a:latin typeface="Arial"/>
                <a:cs typeface="Arial"/>
              </a:rPr>
              <a:t>privileges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17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Hive</a:t>
            </a: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Set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/apps/hive/warehouse </a:t>
            </a:r>
            <a:r>
              <a:rPr lang="en-US" sz="1800" spc="5" dirty="0">
                <a:latin typeface="Arial"/>
                <a:cs typeface="Arial"/>
              </a:rPr>
              <a:t>folder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777, </a:t>
            </a:r>
            <a:r>
              <a:rPr lang="en-US" sz="1800" dirty="0">
                <a:latin typeface="Arial"/>
                <a:cs typeface="Arial"/>
              </a:rPr>
              <a:t>writable </a:t>
            </a:r>
            <a:r>
              <a:rPr lang="en-US" sz="1800" spc="5" dirty="0">
                <a:latin typeface="Arial"/>
                <a:cs typeface="Arial"/>
              </a:rPr>
              <a:t>by all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users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80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Disable </a:t>
            </a:r>
            <a:r>
              <a:rPr lang="en-US" sz="1800" dirty="0">
                <a:latin typeface="Arial"/>
                <a:cs typeface="Arial"/>
              </a:rPr>
              <a:t>inherit </a:t>
            </a:r>
            <a:r>
              <a:rPr lang="en-US" sz="1800" spc="5" dirty="0">
                <a:latin typeface="Arial"/>
                <a:cs typeface="Arial"/>
              </a:rPr>
              <a:t>permissions in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Hive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Set </a:t>
            </a:r>
            <a:r>
              <a:rPr lang="en-US" sz="1800" b="1" spc="15" dirty="0" err="1">
                <a:latin typeface="Arial"/>
                <a:cs typeface="Arial"/>
              </a:rPr>
              <a:t>hive.warehouse.subdir.inherit.perms</a:t>
            </a:r>
            <a:r>
              <a:rPr lang="en-US" sz="1800" b="1" spc="1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to</a:t>
            </a:r>
            <a:r>
              <a:rPr lang="en-US" sz="1800" spc="65" dirty="0">
                <a:latin typeface="Arial"/>
                <a:cs typeface="Arial"/>
              </a:rPr>
              <a:t> </a:t>
            </a:r>
            <a:r>
              <a:rPr lang="en-US" sz="1800" spc="20" dirty="0">
                <a:latin typeface="Arial"/>
                <a:cs typeface="Arial"/>
              </a:rPr>
              <a:t>false</a:t>
            </a:r>
            <a:endParaRPr lang="en-US" sz="1800" dirty="0">
              <a:latin typeface="Arial"/>
              <a:cs typeface="Arial"/>
            </a:endParaRPr>
          </a:p>
          <a:p>
            <a:pPr marL="435609" lvl="2" indent="-101600">
              <a:spcBef>
                <a:spcPts val="395"/>
              </a:spcBef>
              <a:buFont typeface="Verdana"/>
              <a:buChar char="−"/>
              <a:tabLst>
                <a:tab pos="436245" algn="l"/>
              </a:tabLst>
            </a:pPr>
            <a:r>
              <a:rPr lang="en-US" sz="1800" spc="5" dirty="0">
                <a:latin typeface="Arial"/>
                <a:cs typeface="Arial"/>
              </a:rPr>
              <a:t>Ignores permissions of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/app/hive/warehouse</a:t>
            </a:r>
            <a:endParaRPr lang="en-US" sz="1800" dirty="0">
              <a:latin typeface="Arial"/>
              <a:cs typeface="Arial"/>
            </a:endParaRPr>
          </a:p>
          <a:p>
            <a:pPr marL="435609" lvl="2" indent="-101600">
              <a:spcBef>
                <a:spcPts val="405"/>
              </a:spcBef>
              <a:buFont typeface="Verdana"/>
              <a:buChar char="−"/>
              <a:tabLst>
                <a:tab pos="436245" algn="l"/>
              </a:tabLst>
            </a:pPr>
            <a:r>
              <a:rPr lang="en-US" sz="1800" spc="5" dirty="0">
                <a:latin typeface="Arial"/>
                <a:cs typeface="Arial"/>
              </a:rPr>
              <a:t>Instead, rely on </a:t>
            </a:r>
            <a:r>
              <a:rPr lang="en-US" sz="1800" dirty="0">
                <a:latin typeface="Arial"/>
                <a:cs typeface="Arial"/>
              </a:rPr>
              <a:t>default</a:t>
            </a:r>
            <a:r>
              <a:rPr lang="en-US" sz="1800" spc="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UMASK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7040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3197860">
              <a:lnSpc>
                <a:spcPct val="100000"/>
              </a:lnSpc>
              <a:spcBef>
                <a:spcPts val="1095"/>
              </a:spcBef>
            </a:pPr>
            <a:r>
              <a:rPr lang="fr-FR" spc="-5" dirty="0">
                <a:latin typeface="Arial"/>
                <a:cs typeface="Arial"/>
              </a:rPr>
              <a:t>Set </a:t>
            </a:r>
            <a:r>
              <a:rPr lang="fr-FR" spc="-5" dirty="0" err="1">
                <a:latin typeface="Arial"/>
                <a:cs typeface="Arial"/>
              </a:rPr>
              <a:t>folder</a:t>
            </a:r>
            <a:r>
              <a:rPr lang="fr-FR" spc="-10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permissions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8328" y="1196752"/>
            <a:ext cx="8805672" cy="5358384"/>
          </a:xfrm>
        </p:spPr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15" dirty="0">
                <a:latin typeface="Arial"/>
                <a:cs typeface="Arial"/>
              </a:rPr>
              <a:t>When </a:t>
            </a:r>
            <a:r>
              <a:rPr lang="en-US" sz="1800" dirty="0">
                <a:latin typeface="Arial"/>
                <a:cs typeface="Arial"/>
              </a:rPr>
              <a:t>users create </a:t>
            </a:r>
            <a:r>
              <a:rPr lang="en-US" sz="1800" spc="5" dirty="0">
                <a:latin typeface="Arial"/>
                <a:cs typeface="Arial"/>
              </a:rPr>
              <a:t>new Hive </a:t>
            </a:r>
            <a:r>
              <a:rPr lang="en-US" sz="1800" spc="10" dirty="0">
                <a:latin typeface="Arial"/>
                <a:cs typeface="Arial"/>
              </a:rPr>
              <a:t>schemas, </a:t>
            </a:r>
            <a:r>
              <a:rPr lang="en-US" sz="1800" dirty="0">
                <a:latin typeface="Arial"/>
                <a:cs typeface="Arial"/>
              </a:rPr>
              <a:t>/apps/hive/warehouse </a:t>
            </a:r>
            <a:r>
              <a:rPr lang="en-US" sz="1800" spc="5" dirty="0" smtClean="0">
                <a:latin typeface="Arial"/>
                <a:cs typeface="Arial"/>
              </a:rPr>
              <a:t>needs </a:t>
            </a:r>
            <a:r>
              <a:rPr lang="en-US" sz="1800" spc="-229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5" dirty="0" smtClean="0">
                <a:latin typeface="Arial"/>
                <a:cs typeface="Arial"/>
              </a:rPr>
              <a:t>be </a:t>
            </a:r>
            <a:r>
              <a:rPr lang="en-US" sz="1800" dirty="0">
                <a:latin typeface="Arial"/>
                <a:cs typeface="Arial"/>
              </a:rPr>
              <a:t>writable </a:t>
            </a:r>
            <a:r>
              <a:rPr lang="en-US" sz="1800" spc="5" dirty="0">
                <a:latin typeface="Arial"/>
                <a:cs typeface="Arial"/>
              </a:rPr>
              <a:t>by all</a:t>
            </a:r>
            <a:r>
              <a:rPr lang="en-US" sz="1800" spc="-1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users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385"/>
              </a:spcBef>
              <a:buSzPct val="81818"/>
              <a:buFont typeface="Wingdings"/>
              <a:buChar char=""/>
              <a:tabLst>
                <a:tab pos="298450" algn="l"/>
                <a:tab pos="2120900" algn="l"/>
              </a:tabLst>
            </a:pPr>
            <a:r>
              <a:rPr lang="en-US" sz="1800" spc="15" dirty="0">
                <a:latin typeface="Courier New"/>
                <a:cs typeface="Courier New"/>
              </a:rPr>
              <a:t>CREATE</a:t>
            </a:r>
            <a:r>
              <a:rPr lang="en-US" sz="1800" spc="50" dirty="0">
                <a:latin typeface="Courier New"/>
                <a:cs typeface="Courier New"/>
              </a:rPr>
              <a:t> </a:t>
            </a:r>
            <a:r>
              <a:rPr lang="en-US" sz="1800" spc="15" dirty="0">
                <a:latin typeface="Courier New"/>
                <a:cs typeface="Courier New"/>
              </a:rPr>
              <a:t>SCHEMA</a:t>
            </a:r>
            <a:r>
              <a:rPr lang="en-US" sz="1800" spc="50" dirty="0">
                <a:latin typeface="Courier New"/>
                <a:cs typeface="Courier New"/>
              </a:rPr>
              <a:t> </a:t>
            </a:r>
            <a:r>
              <a:rPr lang="en-US" sz="1800" spc="15" dirty="0">
                <a:latin typeface="Courier New"/>
                <a:cs typeface="Courier New"/>
              </a:rPr>
              <a:t>henry	</a:t>
            </a:r>
            <a:r>
              <a:rPr lang="en-US" sz="1800" spc="135" dirty="0">
                <a:latin typeface="Wingdings"/>
                <a:cs typeface="Wingdings"/>
              </a:rPr>
              <a:t>€</a:t>
            </a:r>
            <a:r>
              <a:rPr lang="en-US" sz="1800" spc="409" dirty="0">
                <a:latin typeface="Times New Roman"/>
                <a:cs typeface="Times New Roman"/>
              </a:rPr>
              <a:t> </a:t>
            </a:r>
            <a:r>
              <a:rPr lang="en-US" sz="1800" spc="15" dirty="0">
                <a:latin typeface="Courier New"/>
                <a:cs typeface="Courier New"/>
              </a:rPr>
              <a:t>/apps/hive/warehouse/</a:t>
            </a:r>
            <a:r>
              <a:rPr lang="en-US" sz="1800" b="1" spc="15" dirty="0" err="1">
                <a:solidFill>
                  <a:srgbClr val="0070C0"/>
                </a:solidFill>
                <a:latin typeface="Courier New"/>
                <a:cs typeface="Courier New"/>
              </a:rPr>
              <a:t>henry.db</a:t>
            </a:r>
            <a:endParaRPr lang="en-US" sz="1800" dirty="0">
              <a:latin typeface="Courier New"/>
              <a:cs typeface="Courier New"/>
            </a:endParaRPr>
          </a:p>
          <a:p>
            <a:pPr marL="162560" indent="-139700">
              <a:spcBef>
                <a:spcPts val="550"/>
              </a:spcBef>
              <a:tabLst>
                <a:tab pos="163195" algn="l"/>
              </a:tabLst>
            </a:pPr>
            <a:r>
              <a:rPr lang="en-US" sz="1800" spc="1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allow users </a:t>
            </a:r>
            <a:r>
              <a:rPr lang="en-US" sz="1800" dirty="0">
                <a:latin typeface="Arial"/>
                <a:cs typeface="Arial"/>
              </a:rPr>
              <a:t>to create their </a:t>
            </a:r>
            <a:r>
              <a:rPr lang="en-US" sz="1800" spc="5" dirty="0">
                <a:latin typeface="Arial"/>
                <a:cs typeface="Arial"/>
              </a:rPr>
              <a:t>own schemas, we</a:t>
            </a:r>
            <a:r>
              <a:rPr lang="en-US" sz="1800" spc="-16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need: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This is why </a:t>
            </a:r>
            <a:r>
              <a:rPr lang="en-US" sz="1800" spc="20" dirty="0">
                <a:latin typeface="Arial"/>
                <a:cs typeface="Arial"/>
              </a:rPr>
              <a:t>we </a:t>
            </a:r>
            <a:r>
              <a:rPr lang="en-US" sz="1800" spc="15" dirty="0">
                <a:latin typeface="Arial"/>
                <a:cs typeface="Arial"/>
              </a:rPr>
              <a:t>set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15" dirty="0" err="1">
                <a:latin typeface="Arial"/>
                <a:cs typeface="Arial"/>
              </a:rPr>
              <a:t>hive.warehouse.subdir.inherit.perms</a:t>
            </a:r>
            <a:r>
              <a:rPr lang="en-US" sz="1800" spc="15" dirty="0">
                <a:latin typeface="Arial"/>
                <a:cs typeface="Arial"/>
              </a:rPr>
              <a:t>=False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/>
          </a:p>
          <a:p>
            <a:pPr marL="151765" indent="-139700">
              <a:spcBef>
                <a:spcPts val="465"/>
              </a:spcBef>
              <a:tabLst>
                <a:tab pos="152400" algn="l"/>
              </a:tabLst>
            </a:pPr>
            <a:r>
              <a:rPr lang="en-US" sz="1800" spc="5" dirty="0">
                <a:latin typeface="Arial"/>
                <a:cs typeface="Arial"/>
              </a:rPr>
              <a:t>Command:</a:t>
            </a:r>
            <a:endParaRPr lang="en-US" sz="1800" dirty="0">
              <a:latin typeface="Arial"/>
              <a:cs typeface="Arial"/>
            </a:endParaRPr>
          </a:p>
          <a:p>
            <a:pPr marL="287020" lvl="1" indent="-101600">
              <a:spcBef>
                <a:spcPts val="330"/>
              </a:spcBef>
              <a:buSzPct val="79166"/>
              <a:buFont typeface="Wingdings"/>
              <a:buChar char=""/>
              <a:tabLst>
                <a:tab pos="287655" algn="l"/>
              </a:tabLst>
            </a:pPr>
            <a:r>
              <a:rPr lang="en-US" sz="1800" spc="-5" dirty="0" err="1">
                <a:latin typeface="Courier New"/>
                <a:cs typeface="Courier New"/>
              </a:rPr>
              <a:t>hdfs</a:t>
            </a:r>
            <a:r>
              <a:rPr lang="en-US" sz="1800" spc="-5" dirty="0">
                <a:latin typeface="Courier New"/>
                <a:cs typeface="Courier New"/>
              </a:rPr>
              <a:t> </a:t>
            </a:r>
            <a:r>
              <a:rPr lang="en-US" sz="1800" spc="-5" dirty="0" err="1">
                <a:latin typeface="Courier New"/>
                <a:cs typeface="Courier New"/>
              </a:rPr>
              <a:t>dfs</a:t>
            </a:r>
            <a:r>
              <a:rPr lang="en-US" sz="1800" spc="-5" dirty="0">
                <a:latin typeface="Courier New"/>
                <a:cs typeface="Courier New"/>
              </a:rPr>
              <a:t> -</a:t>
            </a:r>
            <a:r>
              <a:rPr lang="en-US" sz="1800" spc="-5" dirty="0" err="1">
                <a:latin typeface="Courier New"/>
                <a:cs typeface="Courier New"/>
              </a:rPr>
              <a:t>chmod</a:t>
            </a:r>
            <a:r>
              <a:rPr lang="en-US" sz="1800" spc="-5" dirty="0">
                <a:latin typeface="Courier New"/>
                <a:cs typeface="Courier New"/>
              </a:rPr>
              <a:t> 777</a:t>
            </a:r>
            <a:r>
              <a:rPr lang="en-US" sz="1800" spc="35" dirty="0">
                <a:latin typeface="Courier New"/>
                <a:cs typeface="Courier New"/>
              </a:rPr>
              <a:t> </a:t>
            </a:r>
            <a:r>
              <a:rPr lang="en-US" sz="1800" spc="-5" dirty="0">
                <a:latin typeface="Courier New"/>
                <a:cs typeface="Courier New"/>
              </a:rPr>
              <a:t>/apps/hive/warehouse</a:t>
            </a:r>
            <a:endParaRPr lang="en-US" sz="1800" dirty="0">
              <a:latin typeface="Courier New"/>
              <a:cs typeface="Courier New"/>
            </a:endParaRPr>
          </a:p>
          <a:p>
            <a:endParaRPr lang="fr-FR" sz="1800" dirty="0"/>
          </a:p>
        </p:txBody>
      </p:sp>
      <p:graphicFrame>
        <p:nvGraphicFramePr>
          <p:cNvPr id="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22334"/>
              </p:ext>
            </p:extLst>
          </p:nvPr>
        </p:nvGraphicFramePr>
        <p:xfrm>
          <a:off x="539553" y="3140968"/>
          <a:ext cx="7416822" cy="1008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2274"/>
                <a:gridCol w="2472274"/>
                <a:gridCol w="2472274"/>
              </a:tblGrid>
              <a:tr h="428698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ownership 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Permissions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</a:tr>
              <a:tr h="579414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/apps/hive/warehouse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hive:hadoop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rwxrwxrwx </a:t>
                      </a:r>
                      <a:r>
                        <a:rPr sz="1600" spc="2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5" dirty="0">
                          <a:latin typeface="Arial"/>
                          <a:cs typeface="Arial"/>
                        </a:rPr>
                        <a:t>777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0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What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5" dirty="0" err="1">
                <a:latin typeface="Arial"/>
                <a:cs typeface="Arial"/>
              </a:rPr>
              <a:t>is</a:t>
            </a:r>
            <a:r>
              <a:rPr lang="fr-FR" spc="-30" dirty="0">
                <a:latin typeface="Arial"/>
                <a:cs typeface="Arial"/>
              </a:rPr>
              <a:t> </a:t>
            </a:r>
            <a:r>
              <a:rPr lang="fr-FR" spc="-20" dirty="0">
                <a:latin typeface="Arial"/>
                <a:cs typeface="Arial"/>
              </a:rPr>
              <a:t>UMASK</a:t>
            </a:r>
            <a:r>
              <a:rPr lang="fr-FR" spc="-20" dirty="0" smtClean="0">
                <a:latin typeface="Arial"/>
                <a:cs typeface="Arial"/>
              </a:rPr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fr-FR" sz="1800" spc="15" dirty="0" err="1">
                <a:latin typeface="Arial"/>
                <a:cs typeface="Arial"/>
              </a:rPr>
              <a:t>When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users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create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Hive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0" dirty="0" err="1">
                <a:latin typeface="Arial"/>
                <a:cs typeface="Arial"/>
              </a:rPr>
              <a:t>schemas</a:t>
            </a:r>
            <a:r>
              <a:rPr lang="fr-FR" sz="1800" spc="1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and </a:t>
            </a:r>
            <a:r>
              <a:rPr lang="fr-FR" sz="1800" dirty="0">
                <a:latin typeface="Arial"/>
                <a:cs typeface="Arial"/>
              </a:rPr>
              <a:t>tables, </a:t>
            </a:r>
            <a:r>
              <a:rPr lang="fr-FR" sz="1800" spc="5" dirty="0">
                <a:latin typeface="Arial"/>
                <a:cs typeface="Arial"/>
              </a:rPr>
              <a:t>new </a:t>
            </a:r>
            <a:r>
              <a:rPr lang="fr-FR" sz="1800" dirty="0">
                <a:latin typeface="Arial"/>
                <a:cs typeface="Arial"/>
              </a:rPr>
              <a:t>directories</a:t>
            </a:r>
            <a:r>
              <a:rPr lang="fr-FR" sz="1800" spc="-195" dirty="0">
                <a:latin typeface="Arial"/>
                <a:cs typeface="Arial"/>
              </a:rPr>
              <a:t> </a:t>
            </a:r>
            <a:r>
              <a:rPr lang="fr-FR" sz="1800" dirty="0" smtClean="0">
                <a:latin typeface="Arial"/>
                <a:cs typeface="Arial"/>
              </a:rPr>
              <a:t>are </a:t>
            </a:r>
            <a:r>
              <a:rPr lang="fr-FR" sz="1800" dirty="0" err="1" smtClean="0">
                <a:latin typeface="Arial"/>
                <a:cs typeface="Arial"/>
              </a:rPr>
              <a:t>created</a:t>
            </a:r>
            <a:endParaRPr lang="fr-FR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385"/>
              </a:spcBef>
              <a:buSzPct val="81818"/>
              <a:buFont typeface="Wingdings"/>
              <a:buChar char=""/>
              <a:tabLst>
                <a:tab pos="298450" algn="l"/>
                <a:tab pos="2120900" algn="l"/>
              </a:tabLst>
            </a:pPr>
            <a:r>
              <a:rPr lang="fr-FR" sz="1800" spc="15" dirty="0">
                <a:latin typeface="Courier New"/>
                <a:cs typeface="Courier New"/>
              </a:rPr>
              <a:t>CREATE</a:t>
            </a:r>
            <a:r>
              <a:rPr lang="fr-FR" sz="1800" spc="50" dirty="0">
                <a:latin typeface="Courier New"/>
                <a:cs typeface="Courier New"/>
              </a:rPr>
              <a:t> </a:t>
            </a:r>
            <a:r>
              <a:rPr lang="fr-FR" sz="1800" spc="15" dirty="0">
                <a:latin typeface="Courier New"/>
                <a:cs typeface="Courier New"/>
              </a:rPr>
              <a:t>SCHEMA</a:t>
            </a:r>
            <a:r>
              <a:rPr lang="fr-FR" sz="1800" spc="50" dirty="0">
                <a:latin typeface="Courier New"/>
                <a:cs typeface="Courier New"/>
              </a:rPr>
              <a:t> </a:t>
            </a:r>
            <a:r>
              <a:rPr lang="fr-FR" sz="1800" spc="15" dirty="0">
                <a:latin typeface="Courier New"/>
                <a:cs typeface="Courier New"/>
              </a:rPr>
              <a:t>henry	</a:t>
            </a:r>
            <a:r>
              <a:rPr lang="fr-FR" sz="1800" spc="135" dirty="0">
                <a:latin typeface="Wingdings"/>
                <a:cs typeface="Wingdings"/>
              </a:rPr>
              <a:t>€</a:t>
            </a:r>
            <a:r>
              <a:rPr lang="fr-FR" sz="1800" spc="405" dirty="0">
                <a:latin typeface="Times New Roman"/>
                <a:cs typeface="Times New Roman"/>
              </a:rPr>
              <a:t> 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apps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hive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warehouse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henry.db</a:t>
            </a:r>
            <a:endParaRPr lang="fr-FR" sz="1800" dirty="0">
              <a:latin typeface="Courier New"/>
              <a:cs typeface="Courier New"/>
            </a:endParaRPr>
          </a:p>
          <a:p>
            <a:pPr marL="297815" lvl="1" indent="-100965">
              <a:spcBef>
                <a:spcPts val="470"/>
              </a:spcBef>
              <a:buSzPct val="81818"/>
              <a:buFont typeface="Wingdings"/>
              <a:buChar char=""/>
              <a:tabLst>
                <a:tab pos="298450" algn="l"/>
                <a:tab pos="2467610" algn="l"/>
                <a:tab pos="2903220" algn="l"/>
              </a:tabLst>
            </a:pPr>
            <a:r>
              <a:rPr lang="fr-FR" sz="1800" spc="15" dirty="0">
                <a:latin typeface="Courier New"/>
                <a:cs typeface="Courier New"/>
              </a:rPr>
              <a:t>CREATE</a:t>
            </a:r>
            <a:r>
              <a:rPr lang="fr-FR" sz="1800" spc="65" dirty="0">
                <a:latin typeface="Courier New"/>
                <a:cs typeface="Courier New"/>
              </a:rPr>
              <a:t> </a:t>
            </a:r>
            <a:r>
              <a:rPr lang="fr-FR" sz="1800" spc="15" dirty="0">
                <a:latin typeface="Courier New"/>
                <a:cs typeface="Courier New"/>
              </a:rPr>
              <a:t>TABLE</a:t>
            </a:r>
            <a:r>
              <a:rPr lang="fr-FR" sz="1800" spc="55" dirty="0">
                <a:latin typeface="Courier New"/>
                <a:cs typeface="Courier New"/>
              </a:rPr>
              <a:t> </a:t>
            </a:r>
            <a:r>
              <a:rPr lang="fr-FR" sz="1800" spc="10" dirty="0" err="1">
                <a:latin typeface="Courier New"/>
                <a:cs typeface="Courier New"/>
              </a:rPr>
              <a:t>henry.test</a:t>
            </a:r>
            <a:r>
              <a:rPr lang="fr-FR" sz="1800" spc="10" dirty="0">
                <a:latin typeface="Courier New"/>
                <a:cs typeface="Courier New"/>
              </a:rPr>
              <a:t>	</a:t>
            </a:r>
            <a:r>
              <a:rPr lang="fr-FR" sz="1800" spc="20" dirty="0">
                <a:latin typeface="Courier New"/>
                <a:cs typeface="Courier New"/>
              </a:rPr>
              <a:t>(…)	</a:t>
            </a:r>
            <a:r>
              <a:rPr lang="fr-FR" sz="1800" spc="135" dirty="0" smtClean="0">
                <a:latin typeface="Wingdings"/>
                <a:cs typeface="Wingdings"/>
              </a:rPr>
              <a:t>€ </a:t>
            </a:r>
            <a:r>
              <a:rPr lang="fr-FR" sz="1800" spc="15" dirty="0" smtClean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apps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hive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warehouse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henry.db</a:t>
            </a:r>
            <a:r>
              <a:rPr lang="fr-FR" sz="1800" spc="15" dirty="0">
                <a:latin typeface="Courier New"/>
                <a:cs typeface="Courier New"/>
              </a:rPr>
              <a:t>/test/</a:t>
            </a:r>
            <a:endParaRPr lang="fr-FR" sz="1800" dirty="0">
              <a:latin typeface="Courier New"/>
              <a:cs typeface="Courier New"/>
            </a:endParaRPr>
          </a:p>
          <a:p>
            <a:pPr marL="162560" indent="-139700">
              <a:spcBef>
                <a:spcPts val="580"/>
              </a:spcBef>
              <a:tabLst>
                <a:tab pos="163195" algn="l"/>
              </a:tabLst>
            </a:pPr>
            <a:r>
              <a:rPr lang="fr-FR" sz="1800" spc="10" dirty="0">
                <a:latin typeface="Arial"/>
                <a:cs typeface="Arial"/>
              </a:rPr>
              <a:t>UMASK </a:t>
            </a:r>
            <a:r>
              <a:rPr lang="fr-FR" sz="1800" dirty="0" err="1">
                <a:latin typeface="Arial"/>
                <a:cs typeface="Arial"/>
              </a:rPr>
              <a:t>determines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their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permissions </a:t>
            </a:r>
            <a:r>
              <a:rPr lang="fr-FR" sz="1800" dirty="0">
                <a:latin typeface="Arial"/>
                <a:cs typeface="Arial"/>
              </a:rPr>
              <a:t>setting </a:t>
            </a:r>
            <a:r>
              <a:rPr lang="fr-FR" sz="1800" spc="5" dirty="0">
                <a:latin typeface="Arial"/>
                <a:cs typeface="Arial"/>
              </a:rPr>
              <a:t>for new</a:t>
            </a:r>
            <a:r>
              <a:rPr lang="fr-FR" sz="1800" spc="-140" dirty="0">
                <a:latin typeface="Arial"/>
                <a:cs typeface="Arial"/>
              </a:rPr>
              <a:t> </a:t>
            </a:r>
            <a:r>
              <a:rPr lang="fr-FR" sz="1800" dirty="0">
                <a:latin typeface="Arial"/>
                <a:cs typeface="Arial"/>
              </a:rPr>
              <a:t>directories/files</a:t>
            </a: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fr-FR" sz="1800" spc="15" dirty="0" err="1">
                <a:latin typeface="Arial"/>
                <a:cs typeface="Arial"/>
              </a:rPr>
              <a:t>What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do </a:t>
            </a:r>
            <a:r>
              <a:rPr lang="fr-FR" sz="1800" dirty="0" err="1">
                <a:latin typeface="Arial"/>
                <a:cs typeface="Arial"/>
              </a:rPr>
              <a:t>you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want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it</a:t>
            </a:r>
            <a:r>
              <a:rPr lang="fr-FR" sz="1800" dirty="0">
                <a:latin typeface="Arial"/>
                <a:cs typeface="Arial"/>
              </a:rPr>
              <a:t> to</a:t>
            </a:r>
            <a:r>
              <a:rPr lang="fr-FR" sz="1800" spc="-95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be</a:t>
            </a:r>
            <a:r>
              <a:rPr lang="fr-FR" sz="1800" spc="5" dirty="0">
                <a:latin typeface="Arial"/>
                <a:cs typeface="Arial"/>
              </a:rPr>
              <a:t>?</a:t>
            </a:r>
            <a:endParaRPr lang="fr-FR" sz="1800" dirty="0">
              <a:latin typeface="Arial"/>
              <a:cs typeface="Arial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1115616" y="3722248"/>
            <a:ext cx="2161911" cy="6726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pc="5" dirty="0">
                <a:latin typeface="Tahoma"/>
                <a:cs typeface="Tahoma"/>
              </a:rPr>
              <a:t>Start</a:t>
            </a:r>
            <a:r>
              <a:rPr dirty="0">
                <a:latin typeface="Tahoma"/>
                <a:cs typeface="Tahoma"/>
              </a:rPr>
              <a:t> </a:t>
            </a:r>
            <a:r>
              <a:rPr spc="10" dirty="0">
                <a:latin typeface="Tahoma"/>
                <a:cs typeface="Tahoma"/>
              </a:rPr>
              <a:t>with*:</a:t>
            </a:r>
            <a:endParaRPr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15" dirty="0">
                <a:latin typeface="Tahoma"/>
                <a:cs typeface="Tahoma"/>
              </a:rPr>
              <a:t>777 </a:t>
            </a:r>
            <a:r>
              <a:rPr spc="20" dirty="0">
                <a:latin typeface="Tahoma"/>
                <a:cs typeface="Tahoma"/>
              </a:rPr>
              <a:t>=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rwxrwxrwx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5" name="object 8"/>
          <p:cNvSpPr txBox="1"/>
          <p:nvPr/>
        </p:nvSpPr>
        <p:spPr>
          <a:xfrm>
            <a:off x="3759873" y="3589353"/>
            <a:ext cx="3764455" cy="132856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pc="5" dirty="0">
                <a:latin typeface="Tahoma"/>
                <a:cs typeface="Tahoma"/>
              </a:rPr>
              <a:t>Subtract </a:t>
            </a:r>
            <a:r>
              <a:rPr spc="20" dirty="0">
                <a:latin typeface="Tahoma"/>
                <a:cs typeface="Tahoma"/>
              </a:rPr>
              <a:t>UMASK</a:t>
            </a:r>
            <a:r>
              <a:rPr spc="-10" dirty="0">
                <a:latin typeface="Tahoma"/>
                <a:cs typeface="Tahoma"/>
              </a:rPr>
              <a:t> </a:t>
            </a:r>
            <a:r>
              <a:rPr spc="15" dirty="0">
                <a:latin typeface="Tahoma"/>
                <a:cs typeface="Tahoma"/>
              </a:rPr>
              <a:t>(022)</a:t>
            </a:r>
            <a:endParaRPr dirty="0">
              <a:latin typeface="Tahoma"/>
              <a:cs typeface="Tahoma"/>
            </a:endParaRPr>
          </a:p>
          <a:p>
            <a:pPr marL="598170">
              <a:lnSpc>
                <a:spcPct val="100000"/>
              </a:lnSpc>
              <a:spcBef>
                <a:spcPts val="425"/>
              </a:spcBef>
            </a:pPr>
            <a:r>
              <a:rPr spc="15" dirty="0">
                <a:latin typeface="Tahoma"/>
                <a:cs typeface="Tahoma"/>
              </a:rPr>
              <a:t>777</a:t>
            </a:r>
            <a:endParaRPr dirty="0">
              <a:latin typeface="Tahoma"/>
              <a:cs typeface="Tahoma"/>
            </a:endParaRPr>
          </a:p>
          <a:p>
            <a:pPr marL="552450">
              <a:lnSpc>
                <a:spcPct val="100000"/>
              </a:lnSpc>
              <a:spcBef>
                <a:spcPts val="430"/>
              </a:spcBef>
            </a:pPr>
            <a:r>
              <a:rPr spc="10" dirty="0">
                <a:latin typeface="Tahoma"/>
                <a:cs typeface="Tahoma"/>
              </a:rPr>
              <a:t>-022</a:t>
            </a:r>
            <a:endParaRPr dirty="0">
              <a:latin typeface="Tahoma"/>
              <a:cs typeface="Tahoma"/>
            </a:endParaRPr>
          </a:p>
          <a:p>
            <a:pPr marL="578485">
              <a:lnSpc>
                <a:spcPct val="100000"/>
              </a:lnSpc>
              <a:spcBef>
                <a:spcPts val="430"/>
              </a:spcBef>
              <a:tabLst>
                <a:tab pos="1145540" algn="l"/>
              </a:tabLst>
            </a:pPr>
            <a:r>
              <a:rPr spc="15" dirty="0">
                <a:latin typeface="Tahoma"/>
                <a:cs typeface="Tahoma"/>
              </a:rPr>
              <a:t>755	</a:t>
            </a:r>
            <a:r>
              <a:rPr spc="30" baseline="2645" dirty="0">
                <a:latin typeface="Tahoma"/>
                <a:cs typeface="Tahoma"/>
              </a:rPr>
              <a:t>=</a:t>
            </a:r>
            <a:r>
              <a:rPr spc="-89" baseline="2645" dirty="0">
                <a:latin typeface="Tahoma"/>
                <a:cs typeface="Tahoma"/>
              </a:rPr>
              <a:t> </a:t>
            </a:r>
            <a:r>
              <a:rPr baseline="2645" dirty="0">
                <a:latin typeface="Tahoma"/>
                <a:cs typeface="Tahoma"/>
              </a:rPr>
              <a:t>rwxr-xr-x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021518"/>
            <a:ext cx="6722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685">
              <a:lnSpc>
                <a:spcPct val="100000"/>
              </a:lnSpc>
              <a:spcBef>
                <a:spcPts val="130"/>
              </a:spcBef>
            </a:pPr>
            <a:r>
              <a:rPr lang="en-US" sz="1400" i="1" spc="-10" dirty="0">
                <a:latin typeface="Tahoma"/>
                <a:cs typeface="Tahoma"/>
              </a:rPr>
              <a:t>*Note: </a:t>
            </a:r>
            <a:r>
              <a:rPr lang="en-US" sz="1400" i="1" spc="-15" dirty="0">
                <a:latin typeface="Tahoma"/>
                <a:cs typeface="Tahoma"/>
              </a:rPr>
              <a:t>For </a:t>
            </a:r>
            <a:r>
              <a:rPr lang="en-US" sz="1400" i="1" spc="-10" dirty="0">
                <a:latin typeface="Tahoma"/>
                <a:cs typeface="Tahoma"/>
              </a:rPr>
              <a:t>files, </a:t>
            </a:r>
            <a:r>
              <a:rPr lang="en-US" sz="1400" i="1" spc="-15" dirty="0">
                <a:latin typeface="Tahoma"/>
                <a:cs typeface="Tahoma"/>
              </a:rPr>
              <a:t>start with </a:t>
            </a:r>
            <a:r>
              <a:rPr lang="en-US" sz="1400" i="1" spc="-10" dirty="0">
                <a:latin typeface="Tahoma"/>
                <a:cs typeface="Tahoma"/>
              </a:rPr>
              <a:t>666 =</a:t>
            </a:r>
            <a:r>
              <a:rPr lang="en-US" sz="1400" i="1" spc="90" dirty="0">
                <a:latin typeface="Tahoma"/>
                <a:cs typeface="Tahoma"/>
              </a:rPr>
              <a:t> </a:t>
            </a:r>
            <a:r>
              <a:rPr lang="en-US" sz="1400" i="1" spc="-15" dirty="0">
                <a:latin typeface="Tahoma"/>
                <a:cs typeface="Tahoma"/>
              </a:rPr>
              <a:t>-</a:t>
            </a:r>
            <a:r>
              <a:rPr lang="en-US" sz="1400" i="1" spc="-15" dirty="0" err="1">
                <a:latin typeface="Tahoma"/>
                <a:cs typeface="Tahoma"/>
              </a:rPr>
              <a:t>rw-rw-rw</a:t>
            </a:r>
            <a:endParaRPr lang="en-US" sz="1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7342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err="1" smtClean="0">
                <a:latin typeface="Arial"/>
                <a:cs typeface="Arial"/>
              </a:rPr>
              <a:t>Examples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Example 1: </a:t>
            </a:r>
            <a:r>
              <a:rPr lang="en-US" sz="1800" dirty="0">
                <a:latin typeface="Arial"/>
                <a:cs typeface="Arial"/>
              </a:rPr>
              <a:t>If </a:t>
            </a:r>
            <a:r>
              <a:rPr lang="en-US" sz="1800" spc="5" dirty="0">
                <a:latin typeface="Arial"/>
                <a:cs typeface="Arial"/>
              </a:rPr>
              <a:t>user </a:t>
            </a:r>
            <a:r>
              <a:rPr lang="en-US" sz="1800" spc="10" dirty="0">
                <a:latin typeface="Arial"/>
                <a:cs typeface="Arial"/>
              </a:rPr>
              <a:t>schema </a:t>
            </a:r>
            <a:r>
              <a:rPr lang="en-US" sz="1800" dirty="0">
                <a:latin typeface="Arial"/>
                <a:cs typeface="Arial"/>
              </a:rPr>
              <a:t>directories </a:t>
            </a:r>
            <a:r>
              <a:rPr lang="en-US" sz="1800" spc="10" dirty="0">
                <a:latin typeface="Arial"/>
                <a:cs typeface="Arial"/>
              </a:rPr>
              <a:t>should </a:t>
            </a:r>
            <a:r>
              <a:rPr lang="en-US" sz="1800" dirty="0">
                <a:latin typeface="Arial"/>
                <a:cs typeface="Arial"/>
              </a:rPr>
              <a:t>have </a:t>
            </a:r>
            <a:r>
              <a:rPr lang="en-US" sz="1800" spc="5" dirty="0" err="1">
                <a:latin typeface="Arial"/>
                <a:cs typeface="Arial"/>
              </a:rPr>
              <a:t>rwxr</a:t>
            </a:r>
            <a:r>
              <a:rPr lang="en-US" sz="1800" spc="5" dirty="0">
                <a:latin typeface="Arial"/>
                <a:cs typeface="Arial"/>
              </a:rPr>
              <a:t>-</a:t>
            </a:r>
            <a:r>
              <a:rPr lang="en-US" sz="1800" spc="5" dirty="0" err="1">
                <a:latin typeface="Arial"/>
                <a:cs typeface="Arial"/>
              </a:rPr>
              <a:t>xr</a:t>
            </a:r>
            <a:r>
              <a:rPr lang="en-US" sz="1800" spc="5" dirty="0">
                <a:latin typeface="Arial"/>
                <a:cs typeface="Arial"/>
              </a:rPr>
              <a:t>-x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(755</a:t>
            </a:r>
            <a:r>
              <a:rPr lang="en-US" sz="1800" spc="5" dirty="0" smtClean="0">
                <a:latin typeface="Arial"/>
                <a:cs typeface="Arial"/>
              </a:rPr>
              <a:t>), set </a:t>
            </a:r>
            <a:r>
              <a:rPr lang="en-US" sz="1800" spc="5" dirty="0">
                <a:solidFill>
                  <a:srgbClr val="C00000"/>
                </a:solidFill>
                <a:latin typeface="Arial"/>
                <a:cs typeface="Arial"/>
              </a:rPr>
              <a:t>UMASK=</a:t>
            </a:r>
            <a:r>
              <a:rPr lang="en-US" sz="1800" b="1" spc="5" dirty="0">
                <a:solidFill>
                  <a:srgbClr val="C00000"/>
                </a:solidFill>
                <a:latin typeface="Arial"/>
                <a:cs typeface="Arial"/>
              </a:rPr>
              <a:t>022</a:t>
            </a:r>
            <a:r>
              <a:rPr lang="en-US"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Arial"/>
                <a:cs typeface="Arial"/>
              </a:rPr>
              <a:t>(default</a:t>
            </a:r>
            <a:r>
              <a:rPr lang="en-US" sz="1800" b="1" dirty="0" smtClean="0">
                <a:solidFill>
                  <a:srgbClr val="C00000"/>
                </a:solidFill>
                <a:latin typeface="Arial"/>
                <a:cs typeface="Arial"/>
              </a:rPr>
              <a:t>)</a:t>
            </a:r>
          </a:p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endParaRPr lang="en-US" sz="18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endParaRPr lang="en-US" sz="1800" b="1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endParaRPr lang="en-US" sz="18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endParaRPr lang="en-US" sz="1800" spc="5" dirty="0" smtClean="0">
              <a:latin typeface="Arial"/>
              <a:cs typeface="Arial"/>
            </a:endParaRPr>
          </a:p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Example </a:t>
            </a:r>
            <a:r>
              <a:rPr lang="en-US" sz="1800" spc="5" dirty="0">
                <a:latin typeface="Arial"/>
                <a:cs typeface="Arial"/>
              </a:rPr>
              <a:t>2: </a:t>
            </a:r>
            <a:r>
              <a:rPr lang="en-US" sz="1800" dirty="0">
                <a:latin typeface="Arial"/>
                <a:cs typeface="Arial"/>
              </a:rPr>
              <a:t>If </a:t>
            </a:r>
            <a:r>
              <a:rPr lang="en-US" sz="1800" spc="5" dirty="0">
                <a:latin typeface="Arial"/>
                <a:cs typeface="Arial"/>
              </a:rPr>
              <a:t>user </a:t>
            </a:r>
            <a:r>
              <a:rPr lang="en-US" sz="1800" spc="10" dirty="0">
                <a:latin typeface="Arial"/>
                <a:cs typeface="Arial"/>
              </a:rPr>
              <a:t>schema </a:t>
            </a:r>
            <a:r>
              <a:rPr lang="en-US" sz="1800" dirty="0">
                <a:latin typeface="Arial"/>
                <a:cs typeface="Arial"/>
              </a:rPr>
              <a:t>directories </a:t>
            </a:r>
            <a:r>
              <a:rPr lang="en-US" sz="1800" spc="10" dirty="0">
                <a:latin typeface="Arial"/>
                <a:cs typeface="Arial"/>
              </a:rPr>
              <a:t>should </a:t>
            </a:r>
            <a:r>
              <a:rPr lang="en-US" sz="1800" dirty="0">
                <a:latin typeface="Arial"/>
                <a:cs typeface="Arial"/>
              </a:rPr>
              <a:t>have </a:t>
            </a:r>
            <a:r>
              <a:rPr lang="en-US" sz="1800" spc="5" dirty="0" err="1">
                <a:latin typeface="Arial"/>
                <a:cs typeface="Arial"/>
              </a:rPr>
              <a:t>rwxrwx</a:t>
            </a:r>
            <a:r>
              <a:rPr lang="en-US" sz="1800" spc="5" dirty="0">
                <a:latin typeface="Arial"/>
                <a:cs typeface="Arial"/>
              </a:rPr>
              <a:t>---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(770),  set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solidFill>
                  <a:srgbClr val="C00000"/>
                </a:solidFill>
                <a:latin typeface="Arial"/>
                <a:cs typeface="Arial"/>
              </a:rPr>
              <a:t>UMASK=</a:t>
            </a:r>
            <a:r>
              <a:rPr lang="en-US" sz="1800" b="1" spc="5" dirty="0">
                <a:solidFill>
                  <a:srgbClr val="C00000"/>
                </a:solidFill>
                <a:latin typeface="Arial"/>
                <a:cs typeface="Arial"/>
              </a:rPr>
              <a:t>007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graphicFrame>
        <p:nvGraphicFramePr>
          <p:cNvPr id="4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099778"/>
              </p:ext>
            </p:extLst>
          </p:nvPr>
        </p:nvGraphicFramePr>
        <p:xfrm>
          <a:off x="899592" y="2060848"/>
          <a:ext cx="7416824" cy="1174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2274"/>
                <a:gridCol w="1643242"/>
                <a:gridCol w="3301308"/>
              </a:tblGrid>
              <a:tr h="569932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ownership 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Permissions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</a:tr>
              <a:tr h="302426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user1:user1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rwxr-xr-x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/apps/hive/warehouse/user1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</a:tr>
              <a:tr h="30172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bigsql:hadoop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rwxr-xr-x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/apps/hive/warehouse/user2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514003"/>
              </p:ext>
            </p:extLst>
          </p:nvPr>
        </p:nvGraphicFramePr>
        <p:xfrm>
          <a:off x="611560" y="4653136"/>
          <a:ext cx="7848872" cy="1080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90"/>
                <a:gridCol w="1738965"/>
                <a:gridCol w="3493617"/>
              </a:tblGrid>
              <a:tr h="35948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ownership 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: 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group</a:t>
                      </a:r>
                      <a:r>
                        <a:rPr sz="1600" b="1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Permissions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49D"/>
                    </a:solidFill>
                  </a:tcPr>
                </a:tc>
              </a:tr>
              <a:tr h="36031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user1:user1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rwxrwx---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/apps/hive/warehouse/user1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BD3DF"/>
                    </a:solidFill>
                  </a:tcPr>
                </a:tc>
              </a:tr>
              <a:tr h="36031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bigsql:hadoop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5" dirty="0">
                          <a:latin typeface="Arial"/>
                          <a:cs typeface="Arial"/>
                        </a:rPr>
                        <a:t>rwxrwx---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10" dirty="0">
                          <a:latin typeface="Arial"/>
                          <a:cs typeface="Arial"/>
                        </a:rPr>
                        <a:t>/apps/hive/warehouse/user2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1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72160">
              <a:lnSpc>
                <a:spcPct val="100000"/>
              </a:lnSpc>
              <a:spcBef>
                <a:spcPts val="1095"/>
              </a:spcBef>
            </a:pPr>
            <a:r>
              <a:rPr lang="fr-FR" spc="-5" dirty="0" err="1">
                <a:latin typeface="Arial"/>
                <a:cs typeface="Arial"/>
              </a:rPr>
              <a:t>Impersonation</a:t>
            </a:r>
            <a:r>
              <a:rPr lang="fr-FR" spc="-5" dirty="0">
                <a:latin typeface="Arial"/>
                <a:cs typeface="Arial"/>
              </a:rPr>
              <a:t> usage </a:t>
            </a:r>
            <a:r>
              <a:rPr lang="fr-FR" spc="-10" dirty="0">
                <a:latin typeface="Arial"/>
                <a:cs typeface="Arial"/>
              </a:rPr>
              <a:t>notes </a:t>
            </a:r>
            <a:r>
              <a:rPr lang="fr-FR" spc="-5" dirty="0">
                <a:latin typeface="Arial"/>
                <a:cs typeface="Arial"/>
              </a:rPr>
              <a:t>and</a:t>
            </a:r>
            <a:r>
              <a:rPr lang="fr-FR" spc="-60" dirty="0">
                <a:latin typeface="Arial"/>
                <a:cs typeface="Arial"/>
              </a:rPr>
              <a:t> </a:t>
            </a:r>
            <a:r>
              <a:rPr lang="fr-FR" spc="-5" dirty="0">
                <a:latin typeface="Arial"/>
                <a:cs typeface="Arial"/>
              </a:rPr>
              <a:t>restrictions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396552" y="1238968"/>
            <a:ext cx="9367960" cy="5358384"/>
          </a:xfrm>
        </p:spPr>
        <p:txBody>
          <a:bodyPr/>
          <a:lstStyle/>
          <a:p>
            <a:pPr marL="922655" indent="-139700">
              <a:spcBef>
                <a:spcPts val="1315"/>
              </a:spcBef>
              <a:tabLst>
                <a:tab pos="923290" algn="l"/>
              </a:tabLst>
            </a:pPr>
            <a:r>
              <a:rPr lang="en-US" sz="1800" spc="10" dirty="0">
                <a:latin typeface="Arial"/>
                <a:cs typeface="Arial"/>
              </a:rPr>
              <a:t>The </a:t>
            </a:r>
            <a:r>
              <a:rPr lang="en-US" sz="1800" b="1" dirty="0">
                <a:latin typeface="Arial"/>
                <a:cs typeface="Arial"/>
              </a:rPr>
              <a:t>/user/&lt;username&gt; </a:t>
            </a:r>
            <a:r>
              <a:rPr lang="en-US" sz="1800" dirty="0">
                <a:latin typeface="Arial"/>
                <a:cs typeface="Arial"/>
              </a:rPr>
              <a:t>directory </a:t>
            </a:r>
            <a:r>
              <a:rPr lang="en-US" sz="1800" spc="5" dirty="0">
                <a:latin typeface="Arial"/>
                <a:cs typeface="Arial"/>
              </a:rPr>
              <a:t>must exist </a:t>
            </a:r>
            <a:r>
              <a:rPr lang="en-US" sz="1800" dirty="0">
                <a:latin typeface="Arial"/>
                <a:cs typeface="Arial"/>
              </a:rPr>
              <a:t>with </a:t>
            </a:r>
            <a:r>
              <a:rPr lang="en-US" sz="1800" spc="5" dirty="0">
                <a:latin typeface="Arial"/>
                <a:cs typeface="Arial"/>
              </a:rPr>
              <a:t>READ, </a:t>
            </a:r>
            <a:r>
              <a:rPr lang="en-US" sz="1800" spc="15" dirty="0">
                <a:latin typeface="Arial"/>
                <a:cs typeface="Arial"/>
              </a:rPr>
              <a:t>WRITE,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and </a:t>
            </a:r>
            <a:r>
              <a:rPr lang="en-US" sz="1800" spc="10" dirty="0" smtClean="0">
                <a:latin typeface="Arial"/>
                <a:cs typeface="Arial"/>
              </a:rPr>
              <a:t>EXECUTE </a:t>
            </a:r>
            <a:r>
              <a:rPr lang="en-US" sz="1800" dirty="0">
                <a:latin typeface="Arial"/>
                <a:cs typeface="Arial"/>
              </a:rPr>
              <a:t>for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7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80"/>
              </a:spcBef>
              <a:buFont typeface="Arial"/>
              <a:buChar char="•"/>
              <a:tabLst>
                <a:tab pos="923290" algn="l"/>
              </a:tabLst>
            </a:pPr>
            <a:r>
              <a:rPr lang="en-US" sz="1800" b="1" spc="5" dirty="0" err="1">
                <a:latin typeface="Arial"/>
                <a:cs typeface="Arial"/>
              </a:rPr>
              <a:t>DROP</a:t>
            </a:r>
            <a:r>
              <a:rPr lang="en-US" sz="1800" spc="5" dirty="0" err="1">
                <a:latin typeface="Arial"/>
                <a:cs typeface="Arial"/>
              </a:rPr>
              <a:t>ped</a:t>
            </a:r>
            <a:r>
              <a:rPr lang="en-US" sz="1800" spc="5" dirty="0">
                <a:latin typeface="Arial"/>
                <a:cs typeface="Arial"/>
              </a:rPr>
              <a:t> tables remain in </a:t>
            </a:r>
            <a:r>
              <a:rPr lang="en-US" sz="1800" dirty="0">
                <a:latin typeface="Arial"/>
                <a:cs typeface="Arial"/>
              </a:rPr>
              <a:t>the </a:t>
            </a:r>
            <a:r>
              <a:rPr lang="en-US" sz="1800" spc="10" dirty="0">
                <a:latin typeface="Arial"/>
                <a:cs typeface="Arial"/>
              </a:rPr>
              <a:t>HDFS </a:t>
            </a:r>
            <a:r>
              <a:rPr lang="en-US" sz="1800" dirty="0">
                <a:latin typeface="Arial"/>
                <a:cs typeface="Arial"/>
              </a:rPr>
              <a:t>trash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folder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spc="15" dirty="0">
                <a:latin typeface="Arial"/>
                <a:cs typeface="Arial"/>
              </a:rPr>
              <a:t>In </a:t>
            </a:r>
            <a:r>
              <a:rPr lang="en-US" sz="1800" spc="20" dirty="0">
                <a:latin typeface="Arial"/>
                <a:cs typeface="Arial"/>
              </a:rPr>
              <a:t>case </a:t>
            </a:r>
            <a:r>
              <a:rPr lang="en-US" sz="1800" spc="15" dirty="0">
                <a:latin typeface="Arial"/>
                <a:cs typeface="Arial"/>
              </a:rPr>
              <a:t>there were </a:t>
            </a:r>
            <a:r>
              <a:rPr lang="en-US" sz="1800" spc="10" dirty="0">
                <a:latin typeface="Arial"/>
                <a:cs typeface="Arial"/>
              </a:rPr>
              <a:t>errors </a:t>
            </a:r>
            <a:r>
              <a:rPr lang="en-US" sz="1800" spc="15" dirty="0">
                <a:latin typeface="Arial"/>
                <a:cs typeface="Arial"/>
              </a:rPr>
              <a:t>in the </a:t>
            </a:r>
            <a:r>
              <a:rPr lang="en-US" sz="1800" spc="20" dirty="0">
                <a:latin typeface="Arial"/>
                <a:cs typeface="Arial"/>
              </a:rPr>
              <a:t>DROP </a:t>
            </a:r>
            <a:r>
              <a:rPr lang="en-US" sz="1800" spc="10" dirty="0">
                <a:latin typeface="Arial"/>
                <a:cs typeface="Arial"/>
              </a:rPr>
              <a:t>operation, </a:t>
            </a:r>
            <a:r>
              <a:rPr lang="en-US" sz="1800" spc="15" dirty="0">
                <a:latin typeface="Arial"/>
                <a:cs typeface="Arial"/>
              </a:rPr>
              <a:t>you </a:t>
            </a:r>
            <a:r>
              <a:rPr lang="en-US" sz="1800" spc="20" dirty="0">
                <a:latin typeface="Arial"/>
                <a:cs typeface="Arial"/>
              </a:rPr>
              <a:t>can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recover</a:t>
            </a:r>
            <a:endParaRPr lang="en-US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0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en-US" sz="1800" b="1" spc="15" dirty="0">
                <a:latin typeface="Arial"/>
                <a:cs typeface="Arial"/>
              </a:rPr>
              <a:t>.Trash </a:t>
            </a:r>
            <a:r>
              <a:rPr lang="en-US" sz="1800" spc="15" dirty="0">
                <a:latin typeface="Arial"/>
                <a:cs typeface="Arial"/>
              </a:rPr>
              <a:t>folder under the home directory </a:t>
            </a:r>
            <a:r>
              <a:rPr lang="en-US" sz="1800" spc="10" dirty="0">
                <a:latin typeface="Arial"/>
                <a:cs typeface="Arial"/>
              </a:rPr>
              <a:t>of </a:t>
            </a:r>
            <a:r>
              <a:rPr lang="en-US" sz="1800" spc="15" dirty="0">
                <a:latin typeface="Arial"/>
                <a:cs typeface="Arial"/>
              </a:rPr>
              <a:t>the connected</a:t>
            </a:r>
            <a:r>
              <a:rPr lang="en-US" sz="1800" spc="5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user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80"/>
              </a:spcBef>
              <a:buFont typeface="Arial"/>
              <a:buChar char="•"/>
              <a:tabLst>
                <a:tab pos="923290" algn="l"/>
              </a:tabLst>
            </a:pPr>
            <a:r>
              <a:rPr lang="en-US" sz="1800" b="1" spc="5" dirty="0">
                <a:latin typeface="Arial"/>
                <a:cs typeface="Arial"/>
              </a:rPr>
              <a:t>&lt;username&gt; </a:t>
            </a:r>
            <a:r>
              <a:rPr lang="en-US" sz="1800" spc="5" dirty="0">
                <a:latin typeface="Arial"/>
                <a:cs typeface="Arial"/>
              </a:rPr>
              <a:t>must exist on each node of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19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cluster</a:t>
            </a: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en-US" sz="1800" dirty="0">
                <a:latin typeface="Arial"/>
                <a:cs typeface="Arial"/>
              </a:rPr>
              <a:t>Impersonation behavior </a:t>
            </a:r>
            <a:r>
              <a:rPr lang="en-US" sz="1800" spc="5" dirty="0">
                <a:latin typeface="Arial"/>
                <a:cs typeface="Arial"/>
              </a:rPr>
              <a:t>applies </a:t>
            </a:r>
            <a:r>
              <a:rPr lang="en-US" sz="1800" dirty="0">
                <a:latin typeface="Arial"/>
                <a:cs typeface="Arial"/>
              </a:rPr>
              <a:t>to </a:t>
            </a:r>
            <a:r>
              <a:rPr lang="en-US" sz="1800" spc="5" dirty="0">
                <a:latin typeface="Arial"/>
                <a:cs typeface="Arial"/>
              </a:rPr>
              <a:t>Hadoop tables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only</a:t>
            </a:r>
            <a:endParaRPr lang="en-US" sz="1800" dirty="0">
              <a:latin typeface="Arial"/>
              <a:cs typeface="Arial"/>
            </a:endParaRPr>
          </a:p>
          <a:p>
            <a:pPr marL="922655" indent="-139700">
              <a:spcBef>
                <a:spcPts val="464"/>
              </a:spcBef>
              <a:tabLst>
                <a:tab pos="923290" algn="l"/>
              </a:tabLst>
            </a:pPr>
            <a:r>
              <a:rPr lang="en-US" sz="1800" spc="5" dirty="0">
                <a:latin typeface="Arial"/>
                <a:cs typeface="Arial"/>
              </a:rPr>
              <a:t>Any </a:t>
            </a:r>
            <a:r>
              <a:rPr lang="en-US" sz="1800" dirty="0">
                <a:latin typeface="Arial"/>
                <a:cs typeface="Arial"/>
              </a:rPr>
              <a:t>storage handlers </a:t>
            </a:r>
            <a:r>
              <a:rPr lang="en-US" sz="1800" spc="5" dirty="0">
                <a:latin typeface="Arial"/>
                <a:cs typeface="Arial"/>
              </a:rPr>
              <a:t>or </a:t>
            </a:r>
            <a:r>
              <a:rPr lang="en-US" sz="1800" spc="10" dirty="0">
                <a:latin typeface="Arial"/>
                <a:cs typeface="Arial"/>
              </a:rPr>
              <a:t>SERDEs </a:t>
            </a:r>
            <a:r>
              <a:rPr lang="en-US" sz="1800" dirty="0">
                <a:latin typeface="Arial"/>
                <a:cs typeface="Arial"/>
              </a:rPr>
              <a:t>used </a:t>
            </a:r>
            <a:r>
              <a:rPr lang="en-US" sz="1800" spc="5" dirty="0">
                <a:latin typeface="Arial"/>
                <a:cs typeface="Arial"/>
              </a:rPr>
              <a:t>in </a:t>
            </a:r>
            <a:r>
              <a:rPr lang="en-US" sz="1800" spc="10" dirty="0">
                <a:latin typeface="Arial"/>
                <a:cs typeface="Arial"/>
              </a:rPr>
              <a:t>a CREATE</a:t>
            </a:r>
            <a:r>
              <a:rPr lang="en-US" sz="1800" spc="-195" dirty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HADOOP </a:t>
            </a:r>
            <a:r>
              <a:rPr lang="en-US" sz="1800" spc="10" dirty="0" smtClean="0">
                <a:latin typeface="Arial"/>
                <a:cs typeface="Arial"/>
              </a:rPr>
              <a:t>TABLE </a:t>
            </a:r>
            <a:r>
              <a:rPr lang="en-US" sz="1800" spc="5" dirty="0">
                <a:latin typeface="Arial"/>
                <a:cs typeface="Arial"/>
              </a:rPr>
              <a:t>statement </a:t>
            </a:r>
            <a:r>
              <a:rPr lang="en-US" sz="1800" spc="10" dirty="0">
                <a:latin typeface="Arial"/>
                <a:cs typeface="Arial"/>
              </a:rPr>
              <a:t>sees </a:t>
            </a:r>
            <a:r>
              <a:rPr lang="en-US" sz="1800" spc="5" dirty="0">
                <a:latin typeface="Arial"/>
                <a:cs typeface="Arial"/>
              </a:rPr>
              <a:t>the </a:t>
            </a:r>
            <a:r>
              <a:rPr lang="en-US" sz="1800" dirty="0">
                <a:latin typeface="Arial"/>
                <a:cs typeface="Arial"/>
              </a:rPr>
              <a:t>impersonation</a:t>
            </a:r>
            <a:r>
              <a:rPr lang="en-US" sz="1800" spc="-17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behavior</a:t>
            </a:r>
          </a:p>
          <a:p>
            <a:pPr marL="922655" indent="-139700">
              <a:spcBef>
                <a:spcPts val="480"/>
              </a:spcBef>
              <a:tabLst>
                <a:tab pos="923290" algn="l"/>
              </a:tabLst>
            </a:pPr>
            <a:r>
              <a:rPr lang="en-US" sz="1800" dirty="0">
                <a:latin typeface="Arial"/>
                <a:cs typeface="Arial"/>
              </a:rPr>
              <a:t>Impersonation </a:t>
            </a:r>
            <a:r>
              <a:rPr lang="en-US" sz="1800" spc="5" dirty="0">
                <a:latin typeface="Arial"/>
                <a:cs typeface="Arial"/>
              </a:rPr>
              <a:t>is not used for </a:t>
            </a:r>
            <a:r>
              <a:rPr lang="en-US" sz="1800" spc="5" dirty="0" err="1">
                <a:latin typeface="Arial"/>
                <a:cs typeface="Arial"/>
              </a:rPr>
              <a:t>HBase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tables</a:t>
            </a:r>
          </a:p>
          <a:p>
            <a:pPr marL="922655" indent="-139700">
              <a:spcBef>
                <a:spcPts val="459"/>
              </a:spcBef>
              <a:tabLst>
                <a:tab pos="923290" algn="l"/>
              </a:tabLst>
            </a:pPr>
            <a:r>
              <a:rPr lang="en-US" sz="1800" dirty="0">
                <a:latin typeface="Arial"/>
                <a:cs typeface="Arial"/>
              </a:rPr>
              <a:t>If you </a:t>
            </a:r>
            <a:r>
              <a:rPr lang="en-US" sz="1800" spc="5" dirty="0">
                <a:latin typeface="Arial"/>
                <a:cs typeface="Arial"/>
              </a:rPr>
              <a:t>are using </a:t>
            </a:r>
            <a:r>
              <a:rPr lang="en-US" sz="1800" dirty="0">
                <a:latin typeface="Arial"/>
                <a:cs typeface="Arial"/>
              </a:rPr>
              <a:t>encryption, you </a:t>
            </a:r>
            <a:r>
              <a:rPr lang="en-US" sz="1800" spc="5" dirty="0">
                <a:latin typeface="Arial"/>
                <a:cs typeface="Arial"/>
              </a:rPr>
              <a:t>must </a:t>
            </a:r>
            <a:r>
              <a:rPr lang="en-US" sz="1800" dirty="0">
                <a:latin typeface="Arial"/>
                <a:cs typeface="Arial"/>
              </a:rPr>
              <a:t>still provide the encryption </a:t>
            </a:r>
            <a:r>
              <a:rPr lang="en-US" sz="1800" spc="10" dirty="0">
                <a:latin typeface="Arial"/>
                <a:cs typeface="Arial"/>
              </a:rPr>
              <a:t>key</a:t>
            </a:r>
            <a:r>
              <a:rPr lang="en-US" sz="1800" spc="-185" dirty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to </a:t>
            </a:r>
            <a:r>
              <a:rPr lang="en-US" sz="1800" spc="5" dirty="0" smtClean="0">
                <a:latin typeface="Arial"/>
                <a:cs typeface="Arial"/>
              </a:rPr>
              <a:t>the </a:t>
            </a:r>
            <a:r>
              <a:rPr lang="en-US" sz="1800" b="1" spc="5" dirty="0" err="1">
                <a:latin typeface="Arial"/>
                <a:cs typeface="Arial"/>
              </a:rPr>
              <a:t>bigsql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user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7089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 smtClean="0">
                <a:latin typeface="Arial"/>
                <a:cs typeface="Arial"/>
              </a:rPr>
              <a:t>Checkpoint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7815" indent="-274955">
              <a:spcBef>
                <a:spcPts val="1065"/>
              </a:spcBef>
              <a:buAutoNum type="arabicPeriod"/>
              <a:tabLst>
                <a:tab pos="298450" algn="l"/>
              </a:tabLst>
            </a:pPr>
            <a:r>
              <a:rPr lang="en-US" sz="1800" spc="5" dirty="0">
                <a:latin typeface="Arial"/>
                <a:cs typeface="Arial"/>
              </a:rPr>
              <a:t>True or False? </a:t>
            </a:r>
            <a:r>
              <a:rPr lang="en-US" sz="1800" dirty="0">
                <a:latin typeface="Arial"/>
                <a:cs typeface="Arial"/>
              </a:rPr>
              <a:t>Authentication with </a:t>
            </a:r>
            <a:r>
              <a:rPr lang="en-US" sz="1800" spc="10" dirty="0">
                <a:latin typeface="Arial"/>
                <a:cs typeface="Arial"/>
              </a:rPr>
              <a:t>Big SQL </a:t>
            </a:r>
            <a:r>
              <a:rPr lang="en-US" sz="1800" spc="5" dirty="0">
                <a:latin typeface="Arial"/>
                <a:cs typeface="Arial"/>
              </a:rPr>
              <a:t>only occurs at </a:t>
            </a:r>
            <a:r>
              <a:rPr lang="en-US" sz="1800" dirty="0">
                <a:latin typeface="Arial"/>
                <a:cs typeface="Arial"/>
              </a:rPr>
              <a:t>the</a:t>
            </a:r>
            <a:r>
              <a:rPr lang="en-US" sz="1800" spc="-215" dirty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Big SQL </a:t>
            </a:r>
            <a:r>
              <a:rPr lang="en-US" sz="1800" dirty="0">
                <a:latin typeface="Arial"/>
                <a:cs typeface="Arial"/>
              </a:rPr>
              <a:t>layer </a:t>
            </a:r>
            <a:r>
              <a:rPr lang="en-US" sz="1800" spc="5" dirty="0">
                <a:latin typeface="Arial"/>
                <a:cs typeface="Arial"/>
              </a:rPr>
              <a:t>or the client's application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layer.</a:t>
            </a:r>
            <a:endParaRPr lang="en-US" sz="1800" dirty="0">
              <a:latin typeface="Arial"/>
              <a:cs typeface="Arial"/>
            </a:endParaRPr>
          </a:p>
          <a:p>
            <a:pPr marL="297815" marR="5080" indent="-274955">
              <a:spcBef>
                <a:spcPts val="520"/>
              </a:spcBef>
              <a:buAutoNum type="arabicPeriod" startAt="2"/>
              <a:tabLst>
                <a:tab pos="298450" algn="l"/>
              </a:tabLst>
            </a:pPr>
            <a:r>
              <a:rPr lang="en-US" sz="1800" spc="5" dirty="0">
                <a:latin typeface="Arial"/>
                <a:cs typeface="Arial"/>
              </a:rPr>
              <a:t>True or False? </a:t>
            </a:r>
            <a:r>
              <a:rPr lang="en-US" sz="1800" dirty="0">
                <a:latin typeface="Arial"/>
                <a:cs typeface="Arial"/>
              </a:rPr>
              <a:t>You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spc="5" dirty="0">
                <a:latin typeface="Arial"/>
                <a:cs typeface="Arial"/>
              </a:rPr>
              <a:t>only </a:t>
            </a:r>
            <a:r>
              <a:rPr lang="en-US" sz="1800" dirty="0" err="1">
                <a:latin typeface="Arial"/>
                <a:cs typeface="Arial"/>
              </a:rPr>
              <a:t>Kerberize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a Big SQL </a:t>
            </a:r>
            <a:r>
              <a:rPr lang="en-US" sz="1800" dirty="0">
                <a:latin typeface="Arial"/>
                <a:cs typeface="Arial"/>
              </a:rPr>
              <a:t>server </a:t>
            </a:r>
            <a:r>
              <a:rPr lang="en-US" sz="1800" spc="5" dirty="0">
                <a:latin typeface="Arial"/>
                <a:cs typeface="Arial"/>
              </a:rPr>
              <a:t>before </a:t>
            </a:r>
            <a:r>
              <a:rPr lang="en-US" sz="1800" dirty="0">
                <a:latin typeface="Arial"/>
                <a:cs typeface="Arial"/>
              </a:rPr>
              <a:t>it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  </a:t>
            </a:r>
            <a:r>
              <a:rPr lang="en-US" sz="1800" dirty="0">
                <a:latin typeface="Arial"/>
                <a:cs typeface="Arial"/>
              </a:rPr>
              <a:t>installed.</a:t>
            </a:r>
          </a:p>
          <a:p>
            <a:pPr marL="297815" indent="-274955">
              <a:spcBef>
                <a:spcPts val="160"/>
              </a:spcBef>
              <a:buAutoNum type="arabicPeriod" startAt="2"/>
              <a:tabLst>
                <a:tab pos="298450" algn="l"/>
              </a:tabLst>
            </a:pPr>
            <a:r>
              <a:rPr lang="en-US" sz="1800" spc="5" dirty="0">
                <a:latin typeface="Arial"/>
                <a:cs typeface="Arial"/>
              </a:rPr>
              <a:t>True or False? Ranger and </a:t>
            </a:r>
            <a:r>
              <a:rPr lang="en-US" sz="1800" dirty="0">
                <a:latin typeface="Arial"/>
                <a:cs typeface="Arial"/>
              </a:rPr>
              <a:t>impersonation </a:t>
            </a:r>
            <a:r>
              <a:rPr lang="en-US" sz="1800" spc="5" dirty="0">
                <a:latin typeface="Arial"/>
                <a:cs typeface="Arial"/>
              </a:rPr>
              <a:t>works well</a:t>
            </a:r>
            <a:r>
              <a:rPr lang="en-US" sz="1800" spc="-204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together.</a:t>
            </a:r>
          </a:p>
          <a:p>
            <a:pPr marL="297815" indent="-274955">
              <a:spcBef>
                <a:spcPts val="180"/>
              </a:spcBef>
              <a:buAutoNum type="arabicPeriod" startAt="2"/>
              <a:tabLst>
                <a:tab pos="298450" algn="l"/>
              </a:tabLst>
            </a:pPr>
            <a:r>
              <a:rPr lang="en-US" sz="1800" spc="5" dirty="0">
                <a:latin typeface="Arial"/>
                <a:cs typeface="Arial"/>
              </a:rPr>
              <a:t>True or False? </a:t>
            </a:r>
            <a:r>
              <a:rPr lang="en-US" sz="1800" spc="15" dirty="0">
                <a:latin typeface="Arial"/>
                <a:cs typeface="Arial"/>
              </a:rPr>
              <a:t>RCAC </a:t>
            </a:r>
            <a:r>
              <a:rPr lang="en-US" sz="1800" spc="10" dirty="0">
                <a:latin typeface="Arial"/>
                <a:cs typeface="Arial"/>
              </a:rPr>
              <a:t>can </a:t>
            </a:r>
            <a:r>
              <a:rPr lang="en-US" sz="1800" dirty="0">
                <a:latin typeface="Arial"/>
                <a:cs typeface="Arial"/>
              </a:rPr>
              <a:t>hide </a:t>
            </a:r>
            <a:r>
              <a:rPr lang="en-US" sz="1800" spc="5" dirty="0">
                <a:latin typeface="Arial"/>
                <a:cs typeface="Arial"/>
              </a:rPr>
              <a:t>rows and</a:t>
            </a:r>
            <a:r>
              <a:rPr lang="en-US" sz="1800" spc="-20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columns.</a:t>
            </a:r>
            <a:endParaRPr lang="en-US" sz="1800" dirty="0">
              <a:latin typeface="Arial"/>
              <a:cs typeface="Arial"/>
            </a:endParaRPr>
          </a:p>
          <a:p>
            <a:pPr marL="297815" marR="530225" indent="-274955">
              <a:spcBef>
                <a:spcPts val="455"/>
              </a:spcBef>
              <a:buAutoNum type="arabicPeriod" startAt="2"/>
              <a:tabLst>
                <a:tab pos="298450" algn="l"/>
              </a:tabLst>
            </a:pPr>
            <a:r>
              <a:rPr lang="en-US" sz="1800" spc="5" dirty="0">
                <a:latin typeface="Arial"/>
                <a:cs typeface="Arial"/>
              </a:rPr>
              <a:t>True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or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False?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5" dirty="0">
                <a:latin typeface="Arial"/>
                <a:cs typeface="Arial"/>
              </a:rPr>
              <a:t>UMASK</a:t>
            </a:r>
            <a:r>
              <a:rPr lang="en-US" sz="1800" spc="-4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is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used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to</a:t>
            </a:r>
            <a:r>
              <a:rPr lang="en-US" sz="1800" spc="5" dirty="0">
                <a:latin typeface="Arial"/>
                <a:cs typeface="Arial"/>
              </a:rPr>
              <a:t> determine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permissions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on  </a:t>
            </a:r>
            <a:r>
              <a:rPr lang="en-US" sz="1800" dirty="0">
                <a:latin typeface="Arial"/>
                <a:cs typeface="Arial"/>
              </a:rPr>
              <a:t>directories </a:t>
            </a:r>
            <a:r>
              <a:rPr lang="en-US" sz="1800" spc="5" dirty="0">
                <a:latin typeface="Arial"/>
                <a:cs typeface="Arial"/>
              </a:rPr>
              <a:t>and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files.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2194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Unit </a:t>
            </a:r>
            <a:r>
              <a:rPr lang="en-US" spc="-5" dirty="0" smtClean="0">
                <a:latin typeface="Arial"/>
                <a:cs typeface="Arial"/>
              </a:rPr>
              <a:t>summary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Configure </a:t>
            </a:r>
            <a:r>
              <a:rPr lang="en-US" sz="1800" dirty="0" smtClean="0">
                <a:latin typeface="Arial"/>
                <a:cs typeface="Arial"/>
              </a:rPr>
              <a:t>authentication </a:t>
            </a:r>
            <a:r>
              <a:rPr lang="en-US" sz="1800" spc="5" dirty="0" smtClean="0">
                <a:latin typeface="Arial"/>
                <a:cs typeface="Arial"/>
              </a:rPr>
              <a:t>for Big</a:t>
            </a:r>
            <a:r>
              <a:rPr lang="en-US" sz="1800" spc="-125" dirty="0" smtClean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SQL</a:t>
            </a:r>
            <a:endParaRPr lang="en-US" sz="1800" dirty="0" smtClean="0">
              <a:latin typeface="Arial"/>
              <a:cs typeface="Arial"/>
            </a:endParaRP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Manage security </a:t>
            </a:r>
            <a:r>
              <a:rPr lang="en-US" sz="1800" dirty="0" smtClean="0">
                <a:latin typeface="Arial"/>
                <a:cs typeface="Arial"/>
              </a:rPr>
              <a:t>with </a:t>
            </a:r>
            <a:r>
              <a:rPr lang="en-US" sz="1800" spc="10" dirty="0" smtClean="0">
                <a:latin typeface="Arial"/>
                <a:cs typeface="Arial"/>
              </a:rPr>
              <a:t>Apache</a:t>
            </a:r>
            <a:r>
              <a:rPr lang="en-US" sz="1800" spc="-145" dirty="0" smtClean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Ranger</a:t>
            </a:r>
            <a:endParaRPr lang="en-US" sz="1800" dirty="0" smtClean="0">
              <a:latin typeface="Arial"/>
              <a:cs typeface="Arial"/>
            </a:endParaRP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Enable </a:t>
            </a:r>
            <a:r>
              <a:rPr lang="en-US" sz="1800" spc="10" dirty="0" smtClean="0">
                <a:latin typeface="Arial"/>
                <a:cs typeface="Arial"/>
              </a:rPr>
              <a:t>SSL</a:t>
            </a:r>
            <a:r>
              <a:rPr lang="en-US" sz="1800" spc="-85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encryption</a:t>
            </a:r>
          </a:p>
          <a:p>
            <a:pPr marL="162560" indent="-139700">
              <a:spcBef>
                <a:spcPts val="480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Configure </a:t>
            </a:r>
            <a:r>
              <a:rPr lang="en-US" sz="1800" dirty="0" smtClean="0">
                <a:latin typeface="Arial"/>
                <a:cs typeface="Arial"/>
              </a:rPr>
              <a:t>authorization </a:t>
            </a:r>
            <a:r>
              <a:rPr lang="en-US" sz="1800" spc="5" dirty="0" smtClean="0">
                <a:latin typeface="Arial"/>
                <a:cs typeface="Arial"/>
              </a:rPr>
              <a:t>of Big SQL</a:t>
            </a:r>
            <a:r>
              <a:rPr lang="en-US" sz="1800" spc="-165" dirty="0" smtClean="0">
                <a:latin typeface="Arial"/>
                <a:cs typeface="Arial"/>
              </a:rPr>
              <a:t> </a:t>
            </a:r>
            <a:r>
              <a:rPr lang="en-US" sz="1800" spc="5" dirty="0" smtClean="0">
                <a:latin typeface="Arial"/>
                <a:cs typeface="Arial"/>
              </a:rPr>
              <a:t>objects</a:t>
            </a:r>
            <a:endParaRPr lang="en-US" sz="1800" dirty="0" smtClean="0">
              <a:latin typeface="Arial"/>
              <a:cs typeface="Arial"/>
            </a:endParaRP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 smtClean="0">
                <a:latin typeface="Arial"/>
                <a:cs typeface="Arial"/>
              </a:rPr>
              <a:t>Configure </a:t>
            </a:r>
            <a:r>
              <a:rPr lang="en-US" sz="1800" dirty="0" smtClean="0">
                <a:latin typeface="Arial"/>
                <a:cs typeface="Arial"/>
              </a:rPr>
              <a:t>impersonation </a:t>
            </a:r>
            <a:r>
              <a:rPr lang="en-US" sz="1800" spc="5" dirty="0" smtClean="0">
                <a:latin typeface="Arial"/>
                <a:cs typeface="Arial"/>
              </a:rPr>
              <a:t>in </a:t>
            </a:r>
            <a:r>
              <a:rPr lang="en-US" sz="1800" spc="10" dirty="0" smtClean="0">
                <a:latin typeface="Arial"/>
                <a:cs typeface="Arial"/>
              </a:rPr>
              <a:t>Big</a:t>
            </a:r>
            <a:r>
              <a:rPr lang="en-US" sz="1800" spc="-130" dirty="0" smtClean="0">
                <a:latin typeface="Arial"/>
                <a:cs typeface="Arial"/>
              </a:rPr>
              <a:t> </a:t>
            </a:r>
            <a:r>
              <a:rPr lang="en-US" sz="1800" spc="10" dirty="0" smtClean="0">
                <a:latin typeface="Arial"/>
                <a:cs typeface="Arial"/>
              </a:rPr>
              <a:t>SQL</a:t>
            </a:r>
            <a:endParaRPr lang="en-US" sz="1800" dirty="0" smtClean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1168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Setting </a:t>
            </a:r>
            <a:r>
              <a:rPr lang="en-US" spc="-5" dirty="0">
                <a:latin typeface="Arial"/>
                <a:cs typeface="Arial"/>
              </a:rPr>
              <a:t>up </a:t>
            </a:r>
            <a:r>
              <a:rPr lang="en-US" spc="-10" dirty="0">
                <a:latin typeface="Arial"/>
                <a:cs typeface="Arial"/>
              </a:rPr>
              <a:t>Kerberos for </a:t>
            </a:r>
            <a:r>
              <a:rPr lang="en-US" spc="-5" dirty="0">
                <a:latin typeface="Arial"/>
                <a:cs typeface="Arial"/>
              </a:rPr>
              <a:t>the </a:t>
            </a:r>
            <a:r>
              <a:rPr lang="en-US" spc="-10" dirty="0">
                <a:latin typeface="Arial"/>
                <a:cs typeface="Arial"/>
              </a:rPr>
              <a:t>Big SQL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service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468560" y="1188720"/>
            <a:ext cx="9511976" cy="5358384"/>
          </a:xfrm>
        </p:spPr>
        <p:txBody>
          <a:bodyPr/>
          <a:lstStyle/>
          <a:p>
            <a:pPr marL="922655" indent="-139700">
              <a:spcBef>
                <a:spcPts val="1315"/>
              </a:spcBef>
              <a:tabLst>
                <a:tab pos="923290" algn="l"/>
              </a:tabLst>
            </a:pPr>
            <a:r>
              <a:rPr lang="fr-FR" sz="1800" spc="5" dirty="0" err="1">
                <a:latin typeface="Arial"/>
                <a:cs typeface="Arial"/>
              </a:rPr>
              <a:t>Enable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Kerberos</a:t>
            </a:r>
            <a:r>
              <a:rPr lang="fr-FR" sz="18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security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through</a:t>
            </a:r>
            <a:r>
              <a:rPr lang="fr-FR" sz="1800" spc="-12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Ambari</a:t>
            </a:r>
            <a:endParaRPr lang="fr-FR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fr-FR" sz="1800" spc="10" dirty="0">
                <a:latin typeface="Arial"/>
                <a:cs typeface="Arial"/>
              </a:rPr>
              <a:t>Set </a:t>
            </a:r>
            <a:r>
              <a:rPr lang="fr-FR" sz="1800" spc="5" dirty="0">
                <a:latin typeface="Arial"/>
                <a:cs typeface="Arial"/>
              </a:rPr>
              <a:t>the </a:t>
            </a:r>
            <a:r>
              <a:rPr lang="fr-FR" sz="1800" b="1" dirty="0" err="1">
                <a:latin typeface="Arial"/>
                <a:cs typeface="Arial"/>
              </a:rPr>
              <a:t>max_renewable_life</a:t>
            </a:r>
            <a:r>
              <a:rPr lang="fr-FR" sz="1800" b="1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parameter</a:t>
            </a:r>
            <a:r>
              <a:rPr lang="fr-FR" sz="1800" spc="5" dirty="0">
                <a:latin typeface="Arial"/>
                <a:cs typeface="Arial"/>
              </a:rPr>
              <a:t> in the </a:t>
            </a:r>
            <a:r>
              <a:rPr lang="fr-FR" sz="1800" b="1" spc="5" dirty="0" err="1">
                <a:latin typeface="Arial"/>
                <a:cs typeface="Arial"/>
              </a:rPr>
              <a:t>realms</a:t>
            </a:r>
            <a:r>
              <a:rPr lang="fr-FR" sz="1800" b="1" spc="-145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section</a:t>
            </a:r>
            <a:endParaRPr lang="fr-FR" sz="1800" dirty="0">
              <a:latin typeface="Arial"/>
              <a:cs typeface="Arial"/>
            </a:endParaRPr>
          </a:p>
          <a:p>
            <a:pPr marL="956945" lvl="1" indent="0">
              <a:spcBef>
                <a:spcPts val="380"/>
              </a:spcBef>
              <a:buSzPct val="81818"/>
              <a:buNone/>
              <a:tabLst>
                <a:tab pos="1058545" algn="l"/>
              </a:tabLst>
            </a:pPr>
            <a:r>
              <a:rPr lang="fr-FR" sz="1800" spc="15" dirty="0">
                <a:latin typeface="Courier New"/>
                <a:cs typeface="Courier New"/>
              </a:rPr>
              <a:t>/var/</a:t>
            </a:r>
            <a:r>
              <a:rPr lang="fr-FR" sz="1800" spc="15" dirty="0" err="1">
                <a:latin typeface="Courier New"/>
                <a:cs typeface="Courier New"/>
              </a:rPr>
              <a:t>kerberos</a:t>
            </a:r>
            <a:r>
              <a:rPr lang="fr-FR" sz="1800" spc="15" dirty="0">
                <a:latin typeface="Courier New"/>
                <a:cs typeface="Courier New"/>
              </a:rPr>
              <a:t>/krb5kdc/</a:t>
            </a:r>
            <a:r>
              <a:rPr lang="fr-FR" sz="1800" spc="15" dirty="0" err="1">
                <a:latin typeface="Courier New"/>
                <a:cs typeface="Courier New"/>
              </a:rPr>
              <a:t>kdc.conf</a:t>
            </a:r>
            <a:endParaRPr lang="fr-FR" sz="1800" dirty="0">
              <a:latin typeface="Courier New"/>
              <a:cs typeface="Courier New"/>
            </a:endParaRPr>
          </a:p>
          <a:p>
            <a:pPr marL="922655" indent="-139700">
              <a:spcBef>
                <a:spcPts val="550"/>
              </a:spcBef>
              <a:tabLst>
                <a:tab pos="923290" algn="l"/>
              </a:tabLst>
            </a:pPr>
            <a:r>
              <a:rPr lang="fr-FR" sz="1800" spc="5" dirty="0">
                <a:latin typeface="Arial"/>
                <a:cs typeface="Arial"/>
              </a:rPr>
              <a:t>Configure </a:t>
            </a:r>
            <a:r>
              <a:rPr lang="fr-FR" sz="1800" dirty="0" err="1">
                <a:latin typeface="Arial"/>
                <a:cs typeface="Arial"/>
              </a:rPr>
              <a:t>Kerberos</a:t>
            </a:r>
            <a:r>
              <a:rPr lang="fr-FR" sz="1800" dirty="0">
                <a:latin typeface="Arial"/>
                <a:cs typeface="Arial"/>
              </a:rPr>
              <a:t> to </a:t>
            </a:r>
            <a:r>
              <a:rPr lang="fr-FR" sz="1800" spc="5" dirty="0" err="1">
                <a:latin typeface="Arial"/>
                <a:cs typeface="Arial"/>
              </a:rPr>
              <a:t>work</a:t>
            </a:r>
            <a:r>
              <a:rPr lang="fr-FR" sz="1800" spc="5" dirty="0">
                <a:latin typeface="Arial"/>
                <a:cs typeface="Arial"/>
              </a:rPr>
              <a:t> in </a:t>
            </a:r>
            <a:r>
              <a:rPr lang="fr-FR" sz="1800" dirty="0">
                <a:latin typeface="Arial"/>
                <a:cs typeface="Arial"/>
              </a:rPr>
              <a:t>the </a:t>
            </a:r>
            <a:r>
              <a:rPr lang="fr-FR" sz="1800" spc="5" dirty="0" err="1">
                <a:latin typeface="Arial"/>
                <a:cs typeface="Arial"/>
              </a:rPr>
              <a:t>Big</a:t>
            </a:r>
            <a:r>
              <a:rPr lang="fr-FR" sz="1800" spc="5" dirty="0">
                <a:latin typeface="Arial"/>
                <a:cs typeface="Arial"/>
              </a:rPr>
              <a:t> SQL</a:t>
            </a:r>
            <a:r>
              <a:rPr lang="fr-FR" sz="1800" spc="-140" dirty="0">
                <a:latin typeface="Arial"/>
                <a:cs typeface="Arial"/>
              </a:rPr>
              <a:t> </a:t>
            </a:r>
            <a:r>
              <a:rPr lang="fr-FR" sz="1800" spc="5" dirty="0">
                <a:latin typeface="Arial"/>
                <a:cs typeface="Arial"/>
              </a:rPr>
              <a:t>service</a:t>
            </a:r>
            <a:endParaRPr lang="fr-FR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05"/>
              </a:spcBef>
              <a:buSzPct val="78260"/>
              <a:buFont typeface="Wingdings"/>
              <a:buChar char=""/>
              <a:tabLst>
                <a:tab pos="1058545" algn="l"/>
              </a:tabLst>
            </a:pPr>
            <a:r>
              <a:rPr lang="fr-FR" sz="1800" b="1" spc="-10" dirty="0" err="1">
                <a:latin typeface="Arial"/>
                <a:cs typeface="Arial"/>
              </a:rPr>
              <a:t>Kerberize</a:t>
            </a:r>
            <a:r>
              <a:rPr lang="fr-FR" sz="1800" b="1" spc="-10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the </a:t>
            </a:r>
            <a:r>
              <a:rPr lang="fr-FR" sz="1800" spc="-10" dirty="0" err="1">
                <a:latin typeface="Arial"/>
                <a:cs typeface="Arial"/>
              </a:rPr>
              <a:t>entire</a:t>
            </a:r>
            <a:r>
              <a:rPr lang="fr-FR" sz="1800" spc="-10" dirty="0">
                <a:latin typeface="Arial"/>
                <a:cs typeface="Arial"/>
              </a:rPr>
              <a:t> </a:t>
            </a:r>
            <a:r>
              <a:rPr lang="fr-FR" sz="1800" spc="-5" dirty="0" err="1">
                <a:latin typeface="Arial"/>
                <a:cs typeface="Arial"/>
              </a:rPr>
              <a:t>Big</a:t>
            </a:r>
            <a:r>
              <a:rPr lang="fr-FR" sz="1800" spc="-5" dirty="0">
                <a:latin typeface="Arial"/>
                <a:cs typeface="Arial"/>
              </a:rPr>
              <a:t> </a:t>
            </a:r>
            <a:r>
              <a:rPr lang="fr-FR" sz="1800" spc="-10" dirty="0">
                <a:latin typeface="Arial"/>
                <a:cs typeface="Arial"/>
              </a:rPr>
              <a:t>SQL</a:t>
            </a:r>
            <a:r>
              <a:rPr lang="fr-FR" sz="1800" spc="15" dirty="0">
                <a:latin typeface="Arial"/>
                <a:cs typeface="Arial"/>
              </a:rPr>
              <a:t> </a:t>
            </a:r>
            <a:r>
              <a:rPr lang="fr-FR" sz="1800" spc="-5" dirty="0">
                <a:latin typeface="Arial"/>
                <a:cs typeface="Arial"/>
              </a:rPr>
              <a:t>cluster</a:t>
            </a:r>
            <a:endParaRPr lang="fr-FR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4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fr-FR" sz="1800" spc="15" dirty="0">
                <a:latin typeface="Arial"/>
                <a:cs typeface="Arial"/>
              </a:rPr>
              <a:t>Install </a:t>
            </a:r>
            <a:r>
              <a:rPr lang="fr-FR" sz="1800" spc="20" dirty="0" err="1">
                <a:latin typeface="Arial"/>
                <a:cs typeface="Arial"/>
              </a:rPr>
              <a:t>Big</a:t>
            </a:r>
            <a:r>
              <a:rPr lang="fr-FR" sz="1800" spc="20" dirty="0">
                <a:latin typeface="Arial"/>
                <a:cs typeface="Arial"/>
              </a:rPr>
              <a:t> SQL </a:t>
            </a:r>
            <a:r>
              <a:rPr lang="fr-FR" sz="1800" spc="15" dirty="0">
                <a:latin typeface="Arial"/>
                <a:cs typeface="Arial"/>
              </a:rPr>
              <a:t>on </a:t>
            </a:r>
            <a:r>
              <a:rPr lang="fr-FR" sz="1800" spc="20" dirty="0">
                <a:latin typeface="Arial"/>
                <a:cs typeface="Arial"/>
              </a:rPr>
              <a:t>a </a:t>
            </a:r>
            <a:r>
              <a:rPr lang="fr-FR" sz="1800" b="1" spc="15" dirty="0" err="1">
                <a:latin typeface="Arial"/>
                <a:cs typeface="Arial"/>
              </a:rPr>
              <a:t>Kerberized</a:t>
            </a:r>
            <a:r>
              <a:rPr lang="fr-FR" sz="1800" b="1" spc="-20" dirty="0">
                <a:latin typeface="Arial"/>
                <a:cs typeface="Arial"/>
              </a:rPr>
              <a:t> </a:t>
            </a:r>
            <a:r>
              <a:rPr lang="fr-FR" sz="1800" spc="15" dirty="0">
                <a:latin typeface="Arial"/>
                <a:cs typeface="Arial"/>
              </a:rPr>
              <a:t>cluster</a:t>
            </a:r>
            <a:endParaRPr lang="fr-FR" sz="1800" dirty="0">
              <a:latin typeface="Arial"/>
              <a:cs typeface="Arial"/>
            </a:endParaRPr>
          </a:p>
          <a:p>
            <a:pPr marL="922655" indent="-139700">
              <a:spcBef>
                <a:spcPts val="475"/>
              </a:spcBef>
              <a:tabLst>
                <a:tab pos="923290" algn="l"/>
              </a:tabLst>
            </a:pPr>
            <a:r>
              <a:rPr lang="fr-FR" sz="1800" spc="5" dirty="0" err="1">
                <a:latin typeface="Arial"/>
                <a:cs typeface="Arial"/>
              </a:rPr>
              <a:t>Kerberos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dirty="0" err="1">
                <a:latin typeface="Arial"/>
                <a:cs typeface="Arial"/>
              </a:rPr>
              <a:t>troubleshooting</a:t>
            </a:r>
            <a:r>
              <a:rPr lang="fr-FR" sz="1800" spc="-100" dirty="0">
                <a:latin typeface="Arial"/>
                <a:cs typeface="Arial"/>
              </a:rPr>
              <a:t> </a:t>
            </a:r>
            <a:r>
              <a:rPr lang="fr-FR" sz="1800" spc="5" dirty="0" err="1">
                <a:latin typeface="Arial"/>
                <a:cs typeface="Arial"/>
              </a:rPr>
              <a:t>commands</a:t>
            </a:r>
            <a:endParaRPr lang="fr-FR" sz="1800" dirty="0">
              <a:latin typeface="Arial"/>
              <a:cs typeface="Arial"/>
            </a:endParaRPr>
          </a:p>
          <a:p>
            <a:pPr marL="1057910" lvl="1" indent="-100965">
              <a:spcBef>
                <a:spcPts val="45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fr-FR" sz="1800" spc="15" dirty="0">
                <a:latin typeface="Arial"/>
                <a:cs typeface="Arial"/>
              </a:rPr>
              <a:t>Start</a:t>
            </a:r>
            <a:r>
              <a:rPr lang="fr-FR" sz="1800" spc="5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Kerberos</a:t>
            </a:r>
            <a:endParaRPr lang="fr-FR" sz="1800" dirty="0">
              <a:latin typeface="Arial"/>
              <a:cs typeface="Arial"/>
            </a:endParaRPr>
          </a:p>
          <a:p>
            <a:pPr marL="1195705" lvl="2" indent="-101600">
              <a:spcBef>
                <a:spcPts val="310"/>
              </a:spcBef>
              <a:buFont typeface="Verdana"/>
              <a:buChar char="−"/>
              <a:tabLst>
                <a:tab pos="1196340" algn="l"/>
              </a:tabLst>
            </a:pP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sbin</a:t>
            </a:r>
            <a:r>
              <a:rPr lang="fr-FR" sz="1800" spc="15" dirty="0">
                <a:latin typeface="Courier New"/>
                <a:cs typeface="Courier New"/>
              </a:rPr>
              <a:t>/service </a:t>
            </a:r>
            <a:r>
              <a:rPr lang="fr-FR" sz="1800" spc="10" dirty="0">
                <a:latin typeface="Courier New"/>
                <a:cs typeface="Courier New"/>
              </a:rPr>
              <a:t>krb5kdc </a:t>
            </a:r>
            <a:r>
              <a:rPr lang="fr-FR" sz="1800" spc="10" dirty="0" err="1">
                <a:latin typeface="Courier New"/>
                <a:cs typeface="Courier New"/>
              </a:rPr>
              <a:t>start</a:t>
            </a:r>
            <a:r>
              <a:rPr lang="fr-FR" sz="1800" spc="10" dirty="0">
                <a:latin typeface="Courier New"/>
                <a:cs typeface="Courier New"/>
              </a:rPr>
              <a:t> </a:t>
            </a:r>
            <a:r>
              <a:rPr lang="fr-FR" sz="1800" spc="15" dirty="0">
                <a:latin typeface="Courier New"/>
                <a:cs typeface="Courier New"/>
              </a:rPr>
              <a:t>/</a:t>
            </a:r>
            <a:r>
              <a:rPr lang="fr-FR" sz="1800" spc="15" dirty="0" err="1">
                <a:latin typeface="Courier New"/>
                <a:cs typeface="Courier New"/>
              </a:rPr>
              <a:t>sbin</a:t>
            </a:r>
            <a:r>
              <a:rPr lang="fr-FR" sz="1800" spc="15" dirty="0">
                <a:latin typeface="Courier New"/>
                <a:cs typeface="Courier New"/>
              </a:rPr>
              <a:t>/service </a:t>
            </a:r>
            <a:r>
              <a:rPr lang="fr-FR" sz="1800" spc="10" dirty="0" err="1">
                <a:latin typeface="Courier New"/>
                <a:cs typeface="Courier New"/>
              </a:rPr>
              <a:t>kadmin</a:t>
            </a:r>
            <a:r>
              <a:rPr lang="fr-FR" sz="1800" spc="10" dirty="0">
                <a:latin typeface="Courier New"/>
                <a:cs typeface="Courier New"/>
              </a:rPr>
              <a:t> </a:t>
            </a:r>
            <a:r>
              <a:rPr lang="fr-FR" sz="1800" spc="15" dirty="0" err="1">
                <a:latin typeface="Courier New"/>
                <a:cs typeface="Courier New"/>
              </a:rPr>
              <a:t>start</a:t>
            </a:r>
            <a:endParaRPr lang="fr-FR" sz="1800" dirty="0">
              <a:latin typeface="Courier New"/>
              <a:cs typeface="Courier New"/>
            </a:endParaRPr>
          </a:p>
          <a:p>
            <a:pPr marL="1057910" lvl="1" indent="-100965">
              <a:spcBef>
                <a:spcPts val="545"/>
              </a:spcBef>
              <a:buSzPct val="81818"/>
              <a:buFont typeface="Wingdings"/>
              <a:buChar char=""/>
              <a:tabLst>
                <a:tab pos="1058545" algn="l"/>
              </a:tabLst>
            </a:pPr>
            <a:r>
              <a:rPr lang="fr-FR" sz="1800" spc="20" dirty="0" err="1">
                <a:latin typeface="Arial"/>
                <a:cs typeface="Arial"/>
              </a:rPr>
              <a:t>Run</a:t>
            </a:r>
            <a:r>
              <a:rPr lang="fr-FR" sz="1800" spc="20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kdadmin</a:t>
            </a:r>
            <a:r>
              <a:rPr lang="fr-FR" sz="1800" spc="25" dirty="0">
                <a:latin typeface="Arial"/>
                <a:cs typeface="Arial"/>
              </a:rPr>
              <a:t> </a:t>
            </a:r>
            <a:r>
              <a:rPr lang="fr-FR" sz="1800" spc="15" dirty="0" err="1">
                <a:latin typeface="Arial"/>
                <a:cs typeface="Arial"/>
              </a:rPr>
              <a:t>commands</a:t>
            </a:r>
            <a:endParaRPr lang="fr-FR" sz="1800" dirty="0">
              <a:latin typeface="Arial"/>
              <a:cs typeface="Arial"/>
            </a:endParaRPr>
          </a:p>
          <a:p>
            <a:pPr marL="1195705" lvl="2" indent="-101600">
              <a:spcBef>
                <a:spcPts val="310"/>
              </a:spcBef>
              <a:buFont typeface="Verdana"/>
              <a:buChar char="−"/>
              <a:tabLst>
                <a:tab pos="1196340" algn="l"/>
              </a:tabLst>
            </a:pPr>
            <a:r>
              <a:rPr lang="fr-FR" sz="1800" spc="15" dirty="0" err="1">
                <a:latin typeface="Courier New"/>
                <a:cs typeface="Courier New"/>
              </a:rPr>
              <a:t>kadmin.local</a:t>
            </a:r>
            <a:endParaRPr lang="fr-FR" sz="1800" dirty="0">
              <a:latin typeface="Courier New"/>
              <a:cs typeface="Courier New"/>
            </a:endParaRPr>
          </a:p>
          <a:p>
            <a:pPr marL="1057910" lvl="1" indent="-100965">
              <a:spcBef>
                <a:spcPts val="495"/>
              </a:spcBef>
              <a:buSzPct val="78260"/>
              <a:buFont typeface="Wingdings"/>
              <a:buChar char=""/>
              <a:tabLst>
                <a:tab pos="1058545" algn="l"/>
              </a:tabLst>
            </a:pPr>
            <a:r>
              <a:rPr lang="fr-FR" sz="1800" spc="-10" dirty="0" err="1">
                <a:latin typeface="Arial"/>
                <a:cs typeface="Arial"/>
              </a:rPr>
              <a:t>Get</a:t>
            </a:r>
            <a:r>
              <a:rPr lang="fr-FR" sz="1800" spc="-10" dirty="0">
                <a:latin typeface="Arial"/>
                <a:cs typeface="Arial"/>
              </a:rPr>
              <a:t> principal </a:t>
            </a:r>
            <a:r>
              <a:rPr lang="fr-FR" sz="1800" spc="-10" dirty="0" err="1">
                <a:latin typeface="Arial"/>
                <a:cs typeface="Arial"/>
              </a:rPr>
              <a:t>from</a:t>
            </a:r>
            <a:r>
              <a:rPr lang="fr-FR" sz="1800" spc="-10" dirty="0">
                <a:latin typeface="Arial"/>
                <a:cs typeface="Arial"/>
              </a:rPr>
              <a:t> KDC server </a:t>
            </a:r>
            <a:r>
              <a:rPr lang="fr-FR" sz="1800" spc="-10" dirty="0" err="1">
                <a:latin typeface="Arial"/>
                <a:cs typeface="Arial"/>
              </a:rPr>
              <a:t>using</a:t>
            </a:r>
            <a:r>
              <a:rPr lang="fr-FR" sz="1800" spc="40" dirty="0">
                <a:latin typeface="Arial"/>
                <a:cs typeface="Arial"/>
              </a:rPr>
              <a:t> </a:t>
            </a:r>
            <a:r>
              <a:rPr lang="fr-FR" sz="1800" spc="-10" dirty="0" err="1">
                <a:latin typeface="Arial"/>
                <a:cs typeface="Arial"/>
              </a:rPr>
              <a:t>kadmin</a:t>
            </a:r>
            <a:endParaRPr lang="fr-FR" sz="1800" dirty="0">
              <a:latin typeface="Arial"/>
              <a:cs typeface="Arial"/>
            </a:endParaRPr>
          </a:p>
          <a:p>
            <a:pPr marL="1195705" lvl="2" indent="-101600">
              <a:spcBef>
                <a:spcPts val="300"/>
              </a:spcBef>
              <a:buFont typeface="Verdana"/>
              <a:buChar char="−"/>
              <a:tabLst>
                <a:tab pos="1196340" algn="l"/>
              </a:tabLst>
            </a:pPr>
            <a:r>
              <a:rPr lang="fr-FR" sz="1800" spc="15" dirty="0" err="1">
                <a:latin typeface="Courier New"/>
                <a:cs typeface="Courier New"/>
              </a:rPr>
              <a:t>getprinc</a:t>
            </a:r>
            <a:r>
              <a:rPr lang="fr-FR" sz="1800" spc="95" dirty="0">
                <a:latin typeface="Courier New"/>
                <a:cs typeface="Courier New"/>
              </a:rPr>
              <a:t> </a:t>
            </a:r>
            <a:r>
              <a:rPr lang="fr-FR" sz="1800" spc="10" dirty="0">
                <a:latin typeface="Courier New"/>
                <a:cs typeface="Courier New"/>
                <a:hlinkClick r:id="rId3"/>
              </a:rPr>
              <a:t>bigsql/myserver.abc.com@MYCOMPANY.COM</a:t>
            </a:r>
            <a:endParaRPr lang="fr-FR" sz="1800" dirty="0">
              <a:latin typeface="Courier New"/>
              <a:cs typeface="Courier New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320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Arial"/>
                <a:cs typeface="Arial"/>
              </a:rPr>
              <a:t>Ranger </a:t>
            </a:r>
            <a:r>
              <a:rPr lang="en-US" spc="-5" dirty="0">
                <a:latin typeface="Arial"/>
                <a:cs typeface="Arial"/>
              </a:rPr>
              <a:t>security </a:t>
            </a:r>
            <a:r>
              <a:rPr lang="en-US" spc="-10" dirty="0">
                <a:latin typeface="Arial"/>
                <a:cs typeface="Arial"/>
              </a:rPr>
              <a:t>for Big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marR="5080" indent="-139700">
              <a:lnSpc>
                <a:spcPct val="101200"/>
              </a:lnSpc>
              <a:spcBef>
                <a:spcPts val="1315"/>
              </a:spcBef>
              <a:buSzPct val="121052"/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Framework to </a:t>
            </a:r>
            <a:r>
              <a:rPr lang="en-US" sz="1800" dirty="0">
                <a:latin typeface="Arial"/>
                <a:cs typeface="Arial"/>
              </a:rPr>
              <a:t>enable, </a:t>
            </a:r>
            <a:r>
              <a:rPr lang="en-US" sz="1800" spc="5" dirty="0">
                <a:latin typeface="Arial"/>
                <a:cs typeface="Arial"/>
              </a:rPr>
              <a:t>monitor, manage comprehensive data security across the </a:t>
            </a:r>
            <a:r>
              <a:rPr lang="en-US" sz="1800" dirty="0">
                <a:latin typeface="Arial"/>
                <a:cs typeface="Arial"/>
              </a:rPr>
              <a:t>Hadoop  platform</a:t>
            </a:r>
          </a:p>
          <a:p>
            <a:pPr marL="162560" indent="-139700">
              <a:spcBef>
                <a:spcPts val="360"/>
              </a:spcBef>
              <a:buSzPct val="121052"/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Support is available </a:t>
            </a:r>
            <a:r>
              <a:rPr lang="en-US" sz="1800" spc="5" dirty="0">
                <a:latin typeface="Arial"/>
                <a:cs typeface="Arial"/>
              </a:rPr>
              <a:t>for Big</a:t>
            </a:r>
            <a:r>
              <a:rPr lang="en-US" sz="1800" spc="-4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SQL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350"/>
              </a:spcBef>
              <a:buSzPct val="81250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Can be </a:t>
            </a:r>
            <a:r>
              <a:rPr lang="en-US" sz="1800" spc="10" dirty="0">
                <a:latin typeface="Arial"/>
                <a:cs typeface="Arial"/>
              </a:rPr>
              <a:t>enabled </a:t>
            </a:r>
            <a:r>
              <a:rPr lang="en-US" sz="1800" spc="15" dirty="0">
                <a:latin typeface="Arial"/>
                <a:cs typeface="Arial"/>
              </a:rPr>
              <a:t>to </a:t>
            </a:r>
            <a:r>
              <a:rPr lang="en-US" sz="1800" spc="10" dirty="0">
                <a:latin typeface="Arial"/>
                <a:cs typeface="Arial"/>
              </a:rPr>
              <a:t>control </a:t>
            </a:r>
            <a:r>
              <a:rPr lang="en-US" sz="1800" spc="15" dirty="0">
                <a:latin typeface="Arial"/>
                <a:cs typeface="Arial"/>
              </a:rPr>
              <a:t>access to Hadoop and </a:t>
            </a:r>
            <a:r>
              <a:rPr lang="en-US" sz="1800" spc="20" dirty="0" err="1">
                <a:latin typeface="Arial"/>
                <a:cs typeface="Arial"/>
              </a:rPr>
              <a:t>HBase</a:t>
            </a:r>
            <a:r>
              <a:rPr lang="en-US" sz="1800" spc="7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tables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365"/>
              </a:spcBef>
              <a:buSzPct val="121052"/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Enable </a:t>
            </a:r>
            <a:r>
              <a:rPr lang="en-US" sz="1800" dirty="0">
                <a:latin typeface="Arial"/>
                <a:cs typeface="Arial"/>
              </a:rPr>
              <a:t>/ Disable </a:t>
            </a:r>
            <a:r>
              <a:rPr lang="en-US" sz="1800" spc="5" dirty="0">
                <a:latin typeface="Arial"/>
                <a:cs typeface="Arial"/>
              </a:rPr>
              <a:t>the Big </a:t>
            </a:r>
            <a:r>
              <a:rPr lang="en-US" sz="1800" spc="10" dirty="0">
                <a:latin typeface="Arial"/>
                <a:cs typeface="Arial"/>
              </a:rPr>
              <a:t>SQL </a:t>
            </a:r>
            <a:r>
              <a:rPr lang="en-US" sz="1800" dirty="0">
                <a:latin typeface="Arial"/>
                <a:cs typeface="Arial"/>
              </a:rPr>
              <a:t>Ranger</a:t>
            </a:r>
            <a:r>
              <a:rPr lang="en-US" sz="1800" spc="-9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plugin</a:t>
            </a:r>
          </a:p>
          <a:p>
            <a:pPr marL="162560" indent="-139700">
              <a:spcBef>
                <a:spcPts val="355"/>
              </a:spcBef>
              <a:buSzPct val="121052"/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All </a:t>
            </a:r>
            <a:r>
              <a:rPr lang="en-US" sz="1800" spc="5" dirty="0">
                <a:latin typeface="Arial"/>
                <a:cs typeface="Arial"/>
              </a:rPr>
              <a:t>access to Big </a:t>
            </a:r>
            <a:r>
              <a:rPr lang="en-US" sz="1800" spc="10" dirty="0">
                <a:latin typeface="Arial"/>
                <a:cs typeface="Arial"/>
              </a:rPr>
              <a:t>SQL </a:t>
            </a:r>
            <a:r>
              <a:rPr lang="en-US" sz="1800" dirty="0">
                <a:latin typeface="Arial"/>
                <a:cs typeface="Arial"/>
              </a:rPr>
              <a:t>tables </a:t>
            </a:r>
            <a:r>
              <a:rPr lang="en-US" sz="1800" spc="5" dirty="0">
                <a:latin typeface="Arial"/>
                <a:cs typeface="Arial"/>
              </a:rPr>
              <a:t>automatically </a:t>
            </a:r>
            <a:r>
              <a:rPr lang="en-US" sz="1800" dirty="0">
                <a:latin typeface="Arial"/>
                <a:cs typeface="Arial"/>
              </a:rPr>
              <a:t>audited </a:t>
            </a:r>
            <a:r>
              <a:rPr lang="en-US" sz="1800" spc="5" dirty="0">
                <a:latin typeface="Arial"/>
                <a:cs typeface="Arial"/>
              </a:rPr>
              <a:t>by</a:t>
            </a:r>
            <a:r>
              <a:rPr lang="en-US" sz="1800" spc="-15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Ranger</a:t>
            </a:r>
          </a:p>
          <a:p>
            <a:pPr marL="162560" indent="-139700">
              <a:spcBef>
                <a:spcPts val="360"/>
              </a:spcBef>
              <a:buSzPct val="121052"/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Two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limitations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355"/>
              </a:spcBef>
              <a:buSzPct val="81250"/>
              <a:buFont typeface="Wingdings"/>
              <a:buChar char=""/>
              <a:tabLst>
                <a:tab pos="298450" algn="l"/>
              </a:tabLst>
            </a:pPr>
            <a:r>
              <a:rPr lang="en-US" sz="1800" spc="10" dirty="0">
                <a:latin typeface="Arial"/>
                <a:cs typeface="Arial"/>
              </a:rPr>
              <a:t>Ranger security cannot </a:t>
            </a:r>
            <a:r>
              <a:rPr lang="en-US" sz="1800" spc="15" dirty="0">
                <a:latin typeface="Arial"/>
                <a:cs typeface="Arial"/>
              </a:rPr>
              <a:t>be used </a:t>
            </a:r>
            <a:r>
              <a:rPr lang="en-US" sz="1800" spc="10" dirty="0">
                <a:latin typeface="Arial"/>
                <a:cs typeface="Arial"/>
              </a:rPr>
              <a:t>in </a:t>
            </a:r>
            <a:r>
              <a:rPr lang="en-US" sz="1800" spc="15" dirty="0">
                <a:latin typeface="Arial"/>
                <a:cs typeface="Arial"/>
              </a:rPr>
              <a:t>combination </a:t>
            </a:r>
            <a:r>
              <a:rPr lang="en-US" sz="1800" spc="5" dirty="0">
                <a:latin typeface="Arial"/>
                <a:cs typeface="Arial"/>
              </a:rPr>
              <a:t>with</a:t>
            </a:r>
            <a:r>
              <a:rPr lang="en-US" sz="1800" spc="9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Impersonation</a:t>
            </a:r>
            <a:endParaRPr lang="en-US" sz="1800" dirty="0">
              <a:latin typeface="Arial"/>
              <a:cs typeface="Arial"/>
            </a:endParaRPr>
          </a:p>
          <a:p>
            <a:pPr marL="297815" lvl="1" indent="-100965">
              <a:spcBef>
                <a:spcPts val="355"/>
              </a:spcBef>
              <a:buSzPct val="81250"/>
              <a:buFont typeface="Wingdings"/>
              <a:buChar char=""/>
              <a:tabLst>
                <a:tab pos="298450" algn="l"/>
              </a:tabLst>
            </a:pPr>
            <a:r>
              <a:rPr lang="en-US" sz="1800" spc="15" dirty="0">
                <a:latin typeface="Arial"/>
                <a:cs typeface="Arial"/>
              </a:rPr>
              <a:t>View based access </a:t>
            </a:r>
            <a:r>
              <a:rPr lang="en-US" sz="1800" spc="10" dirty="0">
                <a:latin typeface="Arial"/>
                <a:cs typeface="Arial"/>
              </a:rPr>
              <a:t>control is not available at </a:t>
            </a:r>
            <a:r>
              <a:rPr lang="en-US" sz="1800" spc="15" dirty="0">
                <a:latin typeface="Arial"/>
                <a:cs typeface="Arial"/>
              </a:rPr>
              <a:t>the view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level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  <p:sp>
        <p:nvSpPr>
          <p:cNvPr id="4" name="object 6"/>
          <p:cNvSpPr/>
          <p:nvPr/>
        </p:nvSpPr>
        <p:spPr>
          <a:xfrm>
            <a:off x="1763688" y="4365104"/>
            <a:ext cx="5082806" cy="2194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656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 smtClean="0">
                <a:latin typeface="Arial"/>
                <a:cs typeface="Arial"/>
              </a:rPr>
              <a:t>Privileges </a:t>
            </a:r>
            <a:r>
              <a:rPr lang="en-US" spc="-5" dirty="0" smtClean="0">
                <a:latin typeface="Arial"/>
                <a:cs typeface="Arial"/>
              </a:rPr>
              <a:t>and operations </a:t>
            </a:r>
            <a:r>
              <a:rPr lang="en-US" spc="-10" dirty="0" smtClean="0">
                <a:latin typeface="Arial"/>
                <a:cs typeface="Arial"/>
              </a:rPr>
              <a:t>controlled </a:t>
            </a:r>
            <a:r>
              <a:rPr lang="en-US" spc="-5" dirty="0" smtClean="0">
                <a:latin typeface="Arial"/>
                <a:cs typeface="Arial"/>
              </a:rPr>
              <a:t>by</a:t>
            </a:r>
            <a:r>
              <a:rPr lang="en-US" spc="-7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Ranger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7"/>
            <a:ext cx="8208912" cy="483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9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5" dirty="0" err="1">
                <a:latin typeface="Arial"/>
                <a:cs typeface="Arial"/>
              </a:rPr>
              <a:t>Enable</a:t>
            </a:r>
            <a:r>
              <a:rPr lang="fr-FR" spc="-5" dirty="0">
                <a:latin typeface="Arial"/>
                <a:cs typeface="Arial"/>
              </a:rPr>
              <a:t> </a:t>
            </a:r>
            <a:r>
              <a:rPr lang="fr-FR" spc="-10" dirty="0">
                <a:latin typeface="Arial"/>
                <a:cs typeface="Arial"/>
              </a:rPr>
              <a:t>SSL</a:t>
            </a:r>
            <a:r>
              <a:rPr lang="fr-FR" spc="-40" dirty="0">
                <a:latin typeface="Arial"/>
                <a:cs typeface="Arial"/>
              </a:rPr>
              <a:t> </a:t>
            </a:r>
            <a:r>
              <a:rPr lang="fr-FR" spc="-10" dirty="0" err="1" smtClean="0">
                <a:latin typeface="Arial"/>
                <a:cs typeface="Arial"/>
              </a:rPr>
              <a:t>encryption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Big SQL supports </a:t>
            </a:r>
            <a:r>
              <a:rPr lang="en-US" sz="1800" spc="10" dirty="0">
                <a:latin typeface="Arial"/>
                <a:cs typeface="Arial"/>
              </a:rPr>
              <a:t>SSL</a:t>
            </a:r>
            <a:r>
              <a:rPr lang="en-US" sz="1800" spc="-1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encryption</a:t>
            </a:r>
          </a:p>
          <a:p>
            <a:pPr marL="162560" indent="-139700">
              <a:spcBef>
                <a:spcPts val="475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Configure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spc="-5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SSL</a:t>
            </a:r>
            <a:r>
              <a:rPr lang="en-US" sz="1800" spc="-1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support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the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Db2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instance</a:t>
            </a:r>
            <a:r>
              <a:rPr lang="en-US" sz="1800" spc="-30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(Big</a:t>
            </a:r>
            <a:r>
              <a:rPr lang="en-US" sz="1800" spc="-35" dirty="0">
                <a:latin typeface="Arial"/>
                <a:cs typeface="Arial"/>
              </a:rPr>
              <a:t> </a:t>
            </a:r>
            <a:r>
              <a:rPr lang="en-US" sz="1800" spc="10" dirty="0">
                <a:latin typeface="Arial"/>
                <a:cs typeface="Arial"/>
              </a:rPr>
              <a:t>SQL</a:t>
            </a:r>
            <a:r>
              <a:rPr lang="en-US" sz="1800" spc="-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engine)</a:t>
            </a:r>
          </a:p>
          <a:p>
            <a:pPr marL="162560" indent="-139700">
              <a:spcBef>
                <a:spcPts val="459"/>
              </a:spcBef>
              <a:tabLst>
                <a:tab pos="163195" algn="l"/>
              </a:tabLst>
            </a:pPr>
            <a:r>
              <a:rPr lang="en-US" sz="1800" spc="5" dirty="0">
                <a:latin typeface="Arial"/>
                <a:cs typeface="Arial"/>
              </a:rPr>
              <a:t>Modify </a:t>
            </a:r>
            <a:r>
              <a:rPr lang="en-US" sz="1800" dirty="0">
                <a:latin typeface="Arial"/>
                <a:cs typeface="Arial"/>
              </a:rPr>
              <a:t>the configuration file to </a:t>
            </a:r>
            <a:r>
              <a:rPr lang="en-US" sz="1800" spc="5" dirty="0">
                <a:latin typeface="Arial"/>
                <a:cs typeface="Arial"/>
              </a:rPr>
              <a:t>add </a:t>
            </a:r>
            <a:r>
              <a:rPr lang="en-US" sz="1800" spc="10" dirty="0">
                <a:latin typeface="Arial"/>
                <a:cs typeface="Arial"/>
              </a:rPr>
              <a:t>SSL</a:t>
            </a:r>
            <a:r>
              <a:rPr lang="en-US" sz="1800" spc="-14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port</a:t>
            </a:r>
          </a:p>
          <a:p>
            <a:pPr marL="162560" indent="-139700">
              <a:spcBef>
                <a:spcPts val="480"/>
              </a:spcBef>
              <a:tabLst>
                <a:tab pos="163195" algn="l"/>
              </a:tabLst>
            </a:pPr>
            <a:r>
              <a:rPr lang="en-US" sz="1800" dirty="0">
                <a:latin typeface="Arial"/>
                <a:cs typeface="Arial"/>
              </a:rPr>
              <a:t>Restart </a:t>
            </a:r>
            <a:r>
              <a:rPr lang="en-US" sz="1800" spc="5" dirty="0">
                <a:latin typeface="Arial"/>
                <a:cs typeface="Arial"/>
              </a:rPr>
              <a:t>Big</a:t>
            </a:r>
            <a:r>
              <a:rPr lang="en-US" sz="1800" spc="-55" dirty="0">
                <a:latin typeface="Arial"/>
                <a:cs typeface="Arial"/>
              </a:rPr>
              <a:t> </a:t>
            </a:r>
            <a:r>
              <a:rPr lang="en-US" sz="1800" spc="5" dirty="0">
                <a:latin typeface="Arial"/>
                <a:cs typeface="Arial"/>
              </a:rPr>
              <a:t>SQL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53573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pc="-10" dirty="0">
                <a:latin typeface="Arial"/>
                <a:cs typeface="Arial"/>
              </a:rPr>
              <a:t>Basic </a:t>
            </a:r>
            <a:r>
              <a:rPr lang="fr-FR" spc="-5" dirty="0" err="1">
                <a:latin typeface="Arial"/>
                <a:cs typeface="Arial"/>
              </a:rPr>
              <a:t>process</a:t>
            </a:r>
            <a:r>
              <a:rPr lang="fr-FR" spc="-85" dirty="0">
                <a:latin typeface="Arial"/>
                <a:cs typeface="Arial"/>
              </a:rPr>
              <a:t> </a:t>
            </a:r>
            <a:r>
              <a:rPr lang="fr-FR" spc="-5" dirty="0" smtClean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01008"/>
            <a:ext cx="5112568" cy="32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9512" y="1061055"/>
            <a:ext cx="9217024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500" i="1" spc="-10" dirty="0">
                <a:latin typeface="Arial"/>
                <a:cs typeface="Arial"/>
              </a:rPr>
              <a:t>To understand the Big SQL security model, here is a high level architecture overview.  </a:t>
            </a:r>
            <a:endParaRPr lang="en-US" sz="1500" i="1" spc="-1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500" i="1" spc="-10" dirty="0" smtClean="0">
                <a:latin typeface="Arial"/>
                <a:cs typeface="Arial"/>
              </a:rPr>
              <a:t>Big </a:t>
            </a:r>
            <a:r>
              <a:rPr lang="en-US" sz="1500" i="1" spc="-10" dirty="0">
                <a:latin typeface="Arial"/>
                <a:cs typeface="Arial"/>
              </a:rPr>
              <a:t>SQL is classified as a long running service in Hadoop. </a:t>
            </a:r>
            <a:endParaRPr lang="en-US" sz="1500" i="1" spc="-10" dirty="0" smtClean="0">
              <a:latin typeface="Arial"/>
              <a:cs typeface="Arial"/>
            </a:endParaRPr>
          </a:p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500" i="1" spc="-10" dirty="0" smtClean="0">
                <a:latin typeface="Arial"/>
                <a:cs typeface="Arial"/>
              </a:rPr>
              <a:t>This </a:t>
            </a:r>
            <a:r>
              <a:rPr lang="en-US" sz="1500" i="1" spc="-10" dirty="0">
                <a:latin typeface="Arial"/>
                <a:cs typeface="Arial"/>
              </a:rPr>
              <a:t>means that the service  is running whether or not users are connected to Big SQL</a:t>
            </a:r>
            <a:r>
              <a:rPr lang="en-US" sz="1500" i="1" spc="-10" dirty="0" smtClean="0">
                <a:latin typeface="Arial"/>
                <a:cs typeface="Arial"/>
              </a:rPr>
              <a:t>.</a:t>
            </a:r>
          </a:p>
          <a:p>
            <a:pPr marL="12700" marR="5080">
              <a:lnSpc>
                <a:spcPts val="1610"/>
              </a:lnSpc>
              <a:spcBef>
                <a:spcPts val="635"/>
              </a:spcBef>
            </a:pPr>
            <a:r>
              <a:rPr lang="en-US" sz="1500" i="1" spc="-10" dirty="0" smtClean="0">
                <a:latin typeface="Arial"/>
                <a:cs typeface="Arial"/>
              </a:rPr>
              <a:t> </a:t>
            </a:r>
            <a:r>
              <a:rPr lang="en-US" sz="1500" i="1" spc="-10" dirty="0">
                <a:latin typeface="Arial"/>
                <a:cs typeface="Arial"/>
              </a:rPr>
              <a:t>This operating model is what  provides Big SQL the ability to support low latency and high concurrency workloads.</a:t>
            </a:r>
          </a:p>
          <a:p>
            <a:pPr marL="12700" marR="213995">
              <a:lnSpc>
                <a:spcPts val="1610"/>
              </a:lnSpc>
              <a:spcBef>
                <a:spcPts val="620"/>
              </a:spcBef>
            </a:pPr>
            <a:r>
              <a:rPr lang="en-US" sz="1500" i="1" spc="-10" dirty="0">
                <a:latin typeface="Arial"/>
                <a:cs typeface="Arial"/>
              </a:rPr>
              <a:t>The Big SQL head node has a set of processes running and waiting to perform work.  </a:t>
            </a:r>
            <a:endParaRPr lang="en-US" sz="1500" i="1" spc="-10" dirty="0" smtClean="0">
              <a:latin typeface="Arial"/>
              <a:cs typeface="Arial"/>
            </a:endParaRPr>
          </a:p>
          <a:p>
            <a:pPr marL="12700" marR="213995">
              <a:lnSpc>
                <a:spcPts val="1610"/>
              </a:lnSpc>
              <a:spcBef>
                <a:spcPts val="620"/>
              </a:spcBef>
            </a:pPr>
            <a:r>
              <a:rPr lang="en-US" sz="1500" i="1" spc="-10" dirty="0" smtClean="0">
                <a:latin typeface="Arial"/>
                <a:cs typeface="Arial"/>
              </a:rPr>
              <a:t>These </a:t>
            </a:r>
            <a:r>
              <a:rPr lang="en-US" sz="1500" i="1" spc="-10" dirty="0">
                <a:latin typeface="Arial"/>
                <a:cs typeface="Arial"/>
              </a:rPr>
              <a:t>operating system processes are running as a service ID called </a:t>
            </a:r>
            <a:r>
              <a:rPr lang="en-US" sz="1500" i="1" spc="-10" dirty="0" err="1">
                <a:latin typeface="Arial"/>
                <a:cs typeface="Arial"/>
              </a:rPr>
              <a:t>bigsql</a:t>
            </a:r>
            <a:r>
              <a:rPr lang="en-US" sz="1500" i="1" spc="-10" dirty="0">
                <a:latin typeface="Arial"/>
                <a:cs typeface="Arial"/>
              </a:rPr>
              <a:t>, by  default.</a:t>
            </a:r>
          </a:p>
          <a:p>
            <a:pPr marL="12700" marR="382270">
              <a:lnSpc>
                <a:spcPts val="1610"/>
              </a:lnSpc>
              <a:spcBef>
                <a:spcPts val="600"/>
              </a:spcBef>
            </a:pPr>
            <a:r>
              <a:rPr lang="en-US" sz="1500" i="1" spc="-10" dirty="0">
                <a:latin typeface="Arial"/>
                <a:cs typeface="Arial"/>
              </a:rPr>
              <a:t>Similarly, on the data nodes, Big SQL worker processes are running and waiting to  perform work. </a:t>
            </a:r>
            <a:endParaRPr lang="en-US" sz="1500" i="1" spc="-10" dirty="0" smtClean="0">
              <a:latin typeface="Arial"/>
              <a:cs typeface="Arial"/>
            </a:endParaRPr>
          </a:p>
          <a:p>
            <a:pPr marL="12700" marR="382270">
              <a:lnSpc>
                <a:spcPts val="1610"/>
              </a:lnSpc>
              <a:spcBef>
                <a:spcPts val="600"/>
              </a:spcBef>
            </a:pPr>
            <a:r>
              <a:rPr lang="en-US" sz="1500" i="1" spc="-10" dirty="0" smtClean="0">
                <a:latin typeface="Arial"/>
                <a:cs typeface="Arial"/>
              </a:rPr>
              <a:t>These </a:t>
            </a:r>
            <a:r>
              <a:rPr lang="en-US" sz="1500" i="1" spc="-10" dirty="0">
                <a:latin typeface="Arial"/>
                <a:cs typeface="Arial"/>
              </a:rPr>
              <a:t>processes are also running as the </a:t>
            </a:r>
            <a:r>
              <a:rPr lang="en-US" sz="1500" i="1" spc="-10" dirty="0" err="1">
                <a:latin typeface="Arial"/>
                <a:cs typeface="Arial"/>
              </a:rPr>
              <a:t>bigsql</a:t>
            </a:r>
            <a:r>
              <a:rPr lang="en-US" sz="1500" i="1" spc="-10" dirty="0">
                <a:latin typeface="Arial"/>
                <a:cs typeface="Arial"/>
              </a:rPr>
              <a:t> service ID.</a:t>
            </a:r>
          </a:p>
          <a:p>
            <a:pPr marL="12700" marR="163830">
              <a:lnSpc>
                <a:spcPts val="1610"/>
              </a:lnSpc>
              <a:spcBef>
                <a:spcPts val="605"/>
              </a:spcBef>
            </a:pPr>
            <a:r>
              <a:rPr lang="en-US" sz="1500" i="1" spc="-10" dirty="0">
                <a:latin typeface="Arial"/>
                <a:cs typeface="Arial"/>
              </a:rPr>
              <a:t>The Big SQL workers perform the reads and writes as the </a:t>
            </a:r>
            <a:r>
              <a:rPr lang="en-US" sz="1500" i="1" spc="-10" dirty="0" err="1">
                <a:latin typeface="Arial"/>
                <a:cs typeface="Arial"/>
              </a:rPr>
              <a:t>bigsql</a:t>
            </a:r>
            <a:r>
              <a:rPr lang="en-US" sz="1500" i="1" spc="-10" dirty="0">
                <a:latin typeface="Arial"/>
                <a:cs typeface="Arial"/>
              </a:rPr>
              <a:t> user to HDFS when  queries are submitted</a:t>
            </a:r>
            <a:r>
              <a:rPr lang="en-US" sz="1600" spc="-10" dirty="0" smtClean="0">
                <a:latin typeface="Arial"/>
                <a:cs typeface="Arial"/>
              </a:rPr>
              <a:t>.</a:t>
            </a:r>
            <a:endParaRPr lang="en-US" sz="1600" spc="-1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3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Arial"/>
                <a:cs typeface="Arial"/>
              </a:rPr>
              <a:t>Authorization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spc="-10" dirty="0">
                <a:latin typeface="Arial"/>
                <a:cs typeface="Arial"/>
              </a:rPr>
              <a:t>Big SQL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objects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2560" indent="-139700">
              <a:spcBef>
                <a:spcPts val="1310"/>
              </a:spcBef>
              <a:buSzPct val="120833"/>
              <a:tabLst>
                <a:tab pos="163195" algn="l"/>
              </a:tabLst>
            </a:pPr>
            <a:r>
              <a:rPr lang="en-US" sz="1800" spc="-10" dirty="0">
                <a:latin typeface="Arial"/>
                <a:cs typeface="Arial"/>
              </a:rPr>
              <a:t>Level </a:t>
            </a:r>
            <a:r>
              <a:rPr lang="en-US" sz="1800" spc="-5" dirty="0">
                <a:latin typeface="Arial"/>
                <a:cs typeface="Arial"/>
              </a:rPr>
              <a:t>1 – </a:t>
            </a:r>
            <a:r>
              <a:rPr lang="en-US" sz="1800" spc="-10" dirty="0">
                <a:latin typeface="Arial"/>
                <a:cs typeface="Arial"/>
              </a:rPr>
              <a:t>Controlling </a:t>
            </a:r>
            <a:r>
              <a:rPr lang="en-US" sz="1800" spc="-5" dirty="0">
                <a:latin typeface="Arial"/>
                <a:cs typeface="Arial"/>
              </a:rPr>
              <a:t>access </a:t>
            </a:r>
            <a:r>
              <a:rPr lang="en-US" sz="1800" spc="-10" dirty="0">
                <a:latin typeface="Arial"/>
                <a:cs typeface="Arial"/>
              </a:rPr>
              <a:t>with authorization in </a:t>
            </a:r>
            <a:r>
              <a:rPr lang="en-US" sz="1800" spc="-5" dirty="0">
                <a:latin typeface="Arial"/>
                <a:cs typeface="Arial"/>
              </a:rPr>
              <a:t>the distributed</a:t>
            </a:r>
            <a:r>
              <a:rPr lang="en-US" sz="1800" spc="254" dirty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file </a:t>
            </a:r>
            <a:r>
              <a:rPr lang="en-US" sz="1800" spc="-10" dirty="0" smtClean="0">
                <a:latin typeface="Arial"/>
                <a:cs typeface="Arial"/>
              </a:rPr>
              <a:t>system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34"/>
              </a:spcBef>
              <a:buSzPct val="120833"/>
              <a:tabLst>
                <a:tab pos="163195" algn="l"/>
              </a:tabLst>
            </a:pPr>
            <a:r>
              <a:rPr lang="en-US" sz="1800" spc="-10" dirty="0">
                <a:latin typeface="Arial"/>
                <a:cs typeface="Arial"/>
              </a:rPr>
              <a:t>Level </a:t>
            </a:r>
            <a:r>
              <a:rPr lang="en-US" sz="1800" spc="-5" dirty="0">
                <a:latin typeface="Arial"/>
                <a:cs typeface="Arial"/>
              </a:rPr>
              <a:t>2 – </a:t>
            </a:r>
            <a:r>
              <a:rPr lang="en-US" sz="1800" spc="-10" dirty="0">
                <a:latin typeface="Arial"/>
                <a:cs typeface="Arial"/>
              </a:rPr>
              <a:t>Authorization with </a:t>
            </a:r>
            <a:r>
              <a:rPr lang="en-US" sz="1800" spc="-5" dirty="0">
                <a:latin typeface="Arial"/>
                <a:cs typeface="Arial"/>
              </a:rPr>
              <a:t>the </a:t>
            </a:r>
            <a:r>
              <a:rPr lang="en-US" sz="1800" spc="-10" dirty="0">
                <a:latin typeface="Arial"/>
                <a:cs typeface="Arial"/>
              </a:rPr>
              <a:t>GRANT</a:t>
            </a:r>
            <a:r>
              <a:rPr lang="en-US" sz="1800" spc="17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command</a:t>
            </a:r>
          </a:p>
          <a:p>
            <a:pPr marL="162560" indent="-139700">
              <a:spcBef>
                <a:spcPts val="434"/>
              </a:spcBef>
              <a:buSzPct val="120833"/>
              <a:tabLst>
                <a:tab pos="163195" algn="l"/>
              </a:tabLst>
            </a:pPr>
            <a:r>
              <a:rPr lang="en-US" sz="1800" spc="-10" dirty="0">
                <a:latin typeface="Arial"/>
                <a:cs typeface="Arial"/>
              </a:rPr>
              <a:t>Level </a:t>
            </a:r>
            <a:r>
              <a:rPr lang="en-US" sz="1800" spc="-5" dirty="0">
                <a:latin typeface="Arial"/>
                <a:cs typeface="Arial"/>
              </a:rPr>
              <a:t>3 – </a:t>
            </a:r>
            <a:r>
              <a:rPr lang="en-US" sz="1800" spc="-10" dirty="0">
                <a:latin typeface="Arial"/>
                <a:cs typeface="Arial"/>
              </a:rPr>
              <a:t>Authorization </a:t>
            </a:r>
            <a:r>
              <a:rPr lang="en-US" sz="1800" spc="-5" dirty="0">
                <a:latin typeface="Arial"/>
                <a:cs typeface="Arial"/>
              </a:rPr>
              <a:t>at the row and column</a:t>
            </a:r>
            <a:r>
              <a:rPr lang="en-US" sz="1800" spc="120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level</a:t>
            </a:r>
            <a:endParaRPr lang="en-US" sz="1800" dirty="0">
              <a:latin typeface="Arial"/>
              <a:cs typeface="Arial"/>
            </a:endParaRPr>
          </a:p>
          <a:p>
            <a:pPr marL="162560" indent="-139700">
              <a:spcBef>
                <a:spcPts val="434"/>
              </a:spcBef>
              <a:buSzPct val="120833"/>
              <a:tabLst>
                <a:tab pos="163195" algn="l"/>
              </a:tabLst>
            </a:pPr>
            <a:r>
              <a:rPr lang="en-US" sz="1800" spc="-10" dirty="0">
                <a:latin typeface="Arial"/>
                <a:cs typeface="Arial"/>
              </a:rPr>
              <a:t>Level </a:t>
            </a:r>
            <a:r>
              <a:rPr lang="en-US" sz="1800" spc="-5" dirty="0">
                <a:latin typeface="Arial"/>
                <a:cs typeface="Arial"/>
              </a:rPr>
              <a:t>4 – </a:t>
            </a:r>
            <a:r>
              <a:rPr lang="en-US" sz="1800" spc="-10" dirty="0">
                <a:latin typeface="Arial"/>
                <a:cs typeface="Arial"/>
              </a:rPr>
              <a:t>Controlling </a:t>
            </a:r>
            <a:r>
              <a:rPr lang="en-US" sz="1800" spc="-5" dirty="0">
                <a:latin typeface="Arial"/>
                <a:cs typeface="Arial"/>
              </a:rPr>
              <a:t>access by </a:t>
            </a:r>
            <a:r>
              <a:rPr lang="en-US" sz="1800" spc="-10" dirty="0">
                <a:latin typeface="Arial"/>
                <a:cs typeface="Arial"/>
              </a:rPr>
              <a:t>using </a:t>
            </a:r>
            <a:r>
              <a:rPr lang="en-US" sz="1800" spc="5" dirty="0">
                <a:latin typeface="Arial"/>
                <a:cs typeface="Arial"/>
              </a:rPr>
              <a:t>VIEWS </a:t>
            </a:r>
            <a:r>
              <a:rPr lang="en-US" sz="1800" spc="-5" dirty="0">
                <a:latin typeface="Arial"/>
                <a:cs typeface="Arial"/>
              </a:rPr>
              <a:t>or STORED</a:t>
            </a:r>
            <a:r>
              <a:rPr lang="en-US" sz="1800" spc="145" dirty="0">
                <a:latin typeface="Arial"/>
                <a:cs typeface="Arial"/>
              </a:rPr>
              <a:t> </a:t>
            </a:r>
            <a:r>
              <a:rPr lang="en-US" sz="1800" spc="-10" dirty="0">
                <a:latin typeface="Arial"/>
                <a:cs typeface="Arial"/>
              </a:rPr>
              <a:t>PROCEDURES</a:t>
            </a:r>
            <a:endParaRPr lang="en-US" sz="1800" dirty="0">
              <a:latin typeface="Arial"/>
              <a:cs typeface="Arial"/>
            </a:endParaRP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5250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itle and Content">
  <a:themeElements>
    <a:clrScheme name="IBM Analytics Ed Colors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DD731C"/>
      </a:accent1>
      <a:accent2>
        <a:srgbClr val="00649D"/>
      </a:accent2>
      <a:accent3>
        <a:srgbClr val="008ABF"/>
      </a:accent3>
      <a:accent4>
        <a:srgbClr val="FECE00"/>
      </a:accent4>
      <a:accent5>
        <a:srgbClr val="008A52"/>
      </a:accent5>
      <a:accent6>
        <a:srgbClr val="7F1C7D"/>
      </a:accent6>
      <a:hlink>
        <a:srgbClr val="00649D"/>
      </a:hlink>
      <a:folHlink>
        <a:srgbClr val="008ABF"/>
      </a:folHlink>
    </a:clrScheme>
    <a:fontScheme name="IBM Analytics Ed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8100">
          <a:solidFill>
            <a:schemeClr val="tx1"/>
          </a:solidFill>
          <a:round/>
          <a:headEnd/>
          <a:tailEnd type="stealth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lIns="92976" tIns="46488" rIns="92976" bIns="46488"/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IBM_Analytics_Cloud_Education_Template_V2.potm" id="{B63C468E-1E6C-4864-8AF4-856C544AAB5A}" vid="{D1016376-05C2-4182-BD39-BA15DCE26E5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BM Analytics Ed Colors">
    <a:dk1>
      <a:srgbClr val="000000"/>
    </a:dk1>
    <a:lt1>
      <a:srgbClr val="FFFFFF"/>
    </a:lt1>
    <a:dk2>
      <a:srgbClr val="FFFFFF"/>
    </a:dk2>
    <a:lt2>
      <a:srgbClr val="FFFFFF"/>
    </a:lt2>
    <a:accent1>
      <a:srgbClr val="DD731C"/>
    </a:accent1>
    <a:accent2>
      <a:srgbClr val="00649D"/>
    </a:accent2>
    <a:accent3>
      <a:srgbClr val="008ABF"/>
    </a:accent3>
    <a:accent4>
      <a:srgbClr val="FECE00"/>
    </a:accent4>
    <a:accent5>
      <a:srgbClr val="008A52"/>
    </a:accent5>
    <a:accent6>
      <a:srgbClr val="7F1C7D"/>
    </a:accent6>
    <a:hlink>
      <a:srgbClr val="00649D"/>
    </a:hlink>
    <a:folHlink>
      <a:srgbClr val="008A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</TotalTime>
  <Words>5348</Words>
  <Application>Microsoft Office PowerPoint</Application>
  <PresentationFormat>Affichage à l'écran (4:3)</PresentationFormat>
  <Paragraphs>414</Paragraphs>
  <Slides>37</Slides>
  <Notes>32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38" baseType="lpstr">
      <vt:lpstr>Title and Content</vt:lpstr>
      <vt:lpstr>Configuring Big SQL security</vt:lpstr>
      <vt:lpstr>Unit objectives</vt:lpstr>
      <vt:lpstr>Authentication for Big SQL</vt:lpstr>
      <vt:lpstr>Setting up Kerberos for the Big SQL service</vt:lpstr>
      <vt:lpstr>Ranger security for Big SQL</vt:lpstr>
      <vt:lpstr>Privileges and operations controlled by Ranger</vt:lpstr>
      <vt:lpstr>Enable SSL encryption</vt:lpstr>
      <vt:lpstr>Basic process architecture</vt:lpstr>
      <vt:lpstr>Authorization of Big SQL objects</vt:lpstr>
      <vt:lpstr>Level 1 - Controlling access with authorization in the  distributed file system</vt:lpstr>
      <vt:lpstr>Level 2 - Authorization with the GRANT command</vt:lpstr>
      <vt:lpstr>Level 3 - Authorization at the row and column level</vt:lpstr>
      <vt:lpstr>Level 3 - Why RCAC?</vt:lpstr>
      <vt:lpstr>Level 3 - Row based access control (1 of 5)</vt:lpstr>
      <vt:lpstr>Level 3 - Row based access control (2 of 5)</vt:lpstr>
      <vt:lpstr>Level 3 - Row based access control (3 of 5)</vt:lpstr>
      <vt:lpstr>Level 3 - Row based access control (4 of 5)</vt:lpstr>
      <vt:lpstr>Level 3 - Row based access control (5 of 5)</vt:lpstr>
      <vt:lpstr>Level 3 - Column based access control (1 of 5)</vt:lpstr>
      <vt:lpstr>Level 3 - Column based access control (2 of 5)</vt:lpstr>
      <vt:lpstr>Level 3 - Column based access control (3 of 5)</vt:lpstr>
      <vt:lpstr>Level 3 - Column based access control (4 of 5)</vt:lpstr>
      <vt:lpstr>Level 3 - Column based access control (5 of 5)</vt:lpstr>
      <vt:lpstr>Level 4 - Controlling access by using VIEWS or STORED  PROCEDURES</vt:lpstr>
      <vt:lpstr>Impersonation in Big SQL</vt:lpstr>
      <vt:lpstr>Why would you want to use impersonation?</vt:lpstr>
      <vt:lpstr>Basic architecture with impersonation</vt:lpstr>
      <vt:lpstr>Populate Hive/Big SQL tables via HDFS directly</vt:lpstr>
      <vt:lpstr>Enabling impersonation for Big SQL (1 of 3)</vt:lpstr>
      <vt:lpstr>Enabling impersonation for Big SQL (2 of 3)</vt:lpstr>
      <vt:lpstr>Enabling impersonation for Big SQL (3 of 3)</vt:lpstr>
      <vt:lpstr>Set folder permissions</vt:lpstr>
      <vt:lpstr>What is UMASK?</vt:lpstr>
      <vt:lpstr>Examples</vt:lpstr>
      <vt:lpstr>Impersonation usage notes and restrictions</vt:lpstr>
      <vt:lpstr>Checkpoint</vt:lpstr>
      <vt:lpstr>Unit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Big SQL security</dc:title>
  <dc:creator>nouha</dc:creator>
  <cp:lastModifiedBy>nouha</cp:lastModifiedBy>
  <cp:revision>47</cp:revision>
  <dcterms:created xsi:type="dcterms:W3CDTF">2019-03-25T15:49:00Z</dcterms:created>
  <dcterms:modified xsi:type="dcterms:W3CDTF">2020-11-22T15:54:17Z</dcterms:modified>
</cp:coreProperties>
</file>