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00"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47" autoAdjust="0"/>
    <p:restoredTop sz="91815" autoAdjust="0"/>
  </p:normalViewPr>
  <p:slideViewPr>
    <p:cSldViewPr>
      <p:cViewPr>
        <p:scale>
          <a:sx n="90" d="100"/>
          <a:sy n="90" d="100"/>
        </p:scale>
        <p:origin x="-1182" y="7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A34A5-6259-4677-98E8-CBDBF29789EF}" type="datetimeFigureOut">
              <a:rPr lang="fr-FR" smtClean="0"/>
              <a:t>05/03/2021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E6862-DEA1-4197-A41B-203FFDB96A17}" type="slidenum">
              <a:rPr lang="fr-FR" smtClean="0"/>
              <a:t>‹N°›</a:t>
            </a:fld>
            <a:endParaRPr lang="fr-FR"/>
          </a:p>
        </p:txBody>
      </p:sp>
    </p:spTree>
    <p:extLst>
      <p:ext uri="{BB962C8B-B14F-4D97-AF65-F5344CB8AC3E}">
        <p14:creationId xmlns:p14="http://schemas.microsoft.com/office/powerpoint/2010/main" val="359592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iki.apache.org/hadoop/Hbase/PoweredB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fr.wikipedia.org/wiki/Transaction_informatiqu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hbase.apache.org/acid-semantic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Bloom_filter"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ytimes.com/2014/08/18/technology/for-big-data-scientists-hurdle-t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quora.com/What-are-the-advantages-of-Avros-objec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pache.org/ZO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emantikoz.com/blog/orc-intelligent-big-data-file-format-hadoo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cloudera.com/blog/2013/03/introducing-parquet-columnar-storage-for-"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research.google.com/pubs/pub36632.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67690">
              <a:lnSpc>
                <a:spcPts val="1610"/>
              </a:lnSpc>
              <a:spcBef>
                <a:spcPts val="640"/>
              </a:spcBef>
            </a:pPr>
            <a:r>
              <a:rPr lang="en-US" sz="1200" spc="-25" dirty="0" smtClean="0">
                <a:latin typeface="Arial"/>
                <a:cs typeface="Arial"/>
              </a:rPr>
              <a:t>Storing</a:t>
            </a:r>
            <a:r>
              <a:rPr lang="en-US" sz="1200" spc="-55" dirty="0" smtClean="0">
                <a:latin typeface="Arial"/>
                <a:cs typeface="Arial"/>
              </a:rPr>
              <a:t> </a:t>
            </a:r>
            <a:r>
              <a:rPr lang="en-US" sz="1200" spc="-25" dirty="0" smtClean="0">
                <a:latin typeface="Arial"/>
                <a:cs typeface="Arial"/>
              </a:rPr>
              <a:t>petabytes</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relatively</a:t>
            </a:r>
            <a:r>
              <a:rPr lang="en-US" sz="1200" spc="-55" dirty="0" smtClean="0">
                <a:latin typeface="Arial"/>
                <a:cs typeface="Arial"/>
              </a:rPr>
              <a:t> </a:t>
            </a:r>
            <a:r>
              <a:rPr lang="en-US" sz="1200" spc="-25" dirty="0" smtClean="0">
                <a:latin typeface="Arial"/>
                <a:cs typeface="Arial"/>
              </a:rPr>
              <a:t>easy,</a:t>
            </a:r>
            <a:r>
              <a:rPr lang="en-US" sz="1200" spc="-35" dirty="0" smtClean="0">
                <a:latin typeface="Arial"/>
                <a:cs typeface="Arial"/>
              </a:rPr>
              <a:t> </a:t>
            </a:r>
            <a:r>
              <a:rPr lang="en-US" sz="1200" spc="-25" dirty="0" smtClean="0">
                <a:latin typeface="Arial"/>
                <a:cs typeface="Arial"/>
              </a:rPr>
              <a:t>but</a:t>
            </a:r>
            <a:r>
              <a:rPr lang="en-US" sz="1200" spc="-45" dirty="0" smtClean="0">
                <a:latin typeface="Arial"/>
                <a:cs typeface="Arial"/>
              </a:rPr>
              <a:t> </a:t>
            </a:r>
            <a:r>
              <a:rPr lang="en-US" sz="1200" spc="-20" dirty="0" smtClean="0">
                <a:latin typeface="Arial"/>
                <a:cs typeface="Arial"/>
              </a:rPr>
              <a:t>it</a:t>
            </a:r>
            <a:r>
              <a:rPr lang="en-US" sz="1200" spc="-5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0" dirty="0" smtClean="0">
                <a:latin typeface="Arial"/>
                <a:cs typeface="Arial"/>
              </a:rPr>
              <a:t>more</a:t>
            </a:r>
            <a:r>
              <a:rPr lang="en-US" sz="1200" spc="-50" dirty="0" smtClean="0">
                <a:latin typeface="Arial"/>
                <a:cs typeface="Arial"/>
              </a:rPr>
              <a:t> </a:t>
            </a:r>
            <a:r>
              <a:rPr lang="en-US" sz="1200" spc="-25" dirty="0" smtClean="0">
                <a:latin typeface="Arial"/>
                <a:cs typeface="Arial"/>
              </a:rPr>
              <a:t>important</a:t>
            </a:r>
            <a:r>
              <a:rPr lang="en-US" sz="1200" spc="-50" dirty="0" smtClean="0">
                <a:latin typeface="Arial"/>
                <a:cs typeface="Arial"/>
              </a:rPr>
              <a:t> </a:t>
            </a:r>
            <a:r>
              <a:rPr lang="en-US" sz="1200" spc="-15" dirty="0" smtClean="0">
                <a:latin typeface="Arial"/>
                <a:cs typeface="Arial"/>
              </a:rPr>
              <a:t>to  </a:t>
            </a:r>
            <a:r>
              <a:rPr lang="en-US" sz="1200" spc="-20" dirty="0" smtClean="0">
                <a:latin typeface="Arial"/>
                <a:cs typeface="Arial"/>
              </a:rPr>
              <a:t>choose </a:t>
            </a:r>
            <a:r>
              <a:rPr lang="en-US" sz="1200" spc="-15" dirty="0" smtClean="0">
                <a:latin typeface="Arial"/>
                <a:cs typeface="Arial"/>
              </a:rPr>
              <a:t>an </a:t>
            </a:r>
            <a:r>
              <a:rPr lang="en-US" sz="1200" spc="-25" dirty="0" smtClean="0">
                <a:latin typeface="Arial"/>
                <a:cs typeface="Arial"/>
              </a:rPr>
              <a:t>efficient storage format </a:t>
            </a:r>
            <a:r>
              <a:rPr lang="en-US" sz="1200" spc="-15" dirty="0" smtClean="0">
                <a:latin typeface="Arial"/>
                <a:cs typeface="Arial"/>
              </a:rPr>
              <a:t>for </a:t>
            </a:r>
            <a:r>
              <a:rPr lang="en-US" sz="1200" spc="-25" dirty="0" smtClean="0">
                <a:latin typeface="Arial"/>
                <a:cs typeface="Arial"/>
              </a:rPr>
              <a:t>faster</a:t>
            </a:r>
            <a:r>
              <a:rPr lang="en-US" sz="1200" spc="-260" dirty="0" smtClean="0">
                <a:latin typeface="Arial"/>
                <a:cs typeface="Arial"/>
              </a:rPr>
              <a:t> </a:t>
            </a:r>
            <a:r>
              <a:rPr lang="en-US" sz="1200" spc="-30" dirty="0" smtClean="0">
                <a:latin typeface="Arial"/>
                <a:cs typeface="Arial"/>
              </a:rPr>
              <a:t>querying.</a:t>
            </a:r>
            <a:endParaRPr lang="en-US" sz="1200" dirty="0" smtClean="0">
              <a:latin typeface="Arial"/>
              <a:cs typeface="Arial"/>
            </a:endParaRPr>
          </a:p>
          <a:p>
            <a:pPr marL="12700" marR="5080">
              <a:lnSpc>
                <a:spcPct val="96100"/>
              </a:lnSpc>
              <a:spcBef>
                <a:spcPts val="555"/>
              </a:spcBef>
            </a:pPr>
            <a:r>
              <a:rPr lang="en-US" sz="1200" spc="-25" dirty="0" smtClean="0">
                <a:latin typeface="Arial"/>
                <a:cs typeface="Arial"/>
              </a:rPr>
              <a:t>Row-based </a:t>
            </a:r>
            <a:r>
              <a:rPr lang="en-US" sz="1200" spc="-30" dirty="0" smtClean="0">
                <a:latin typeface="Arial"/>
                <a:cs typeface="Arial"/>
              </a:rPr>
              <a:t>encodings </a:t>
            </a:r>
            <a:r>
              <a:rPr lang="en-US" sz="1200" spc="-25" dirty="0" smtClean="0">
                <a:latin typeface="Arial"/>
                <a:cs typeface="Arial"/>
              </a:rPr>
              <a:t>(Text, Avro, JSON) </a:t>
            </a:r>
            <a:r>
              <a:rPr lang="en-US" sz="1200" spc="-20" dirty="0" smtClean="0">
                <a:latin typeface="Arial"/>
                <a:cs typeface="Arial"/>
              </a:rPr>
              <a:t>with </a:t>
            </a:r>
            <a:r>
              <a:rPr lang="en-US" sz="1200" dirty="0" smtClean="0">
                <a:latin typeface="Arial"/>
                <a:cs typeface="Arial"/>
              </a:rPr>
              <a:t>a </a:t>
            </a:r>
            <a:r>
              <a:rPr lang="en-US" sz="1200" spc="-25" dirty="0" smtClean="0">
                <a:latin typeface="Arial"/>
                <a:cs typeface="Arial"/>
              </a:rPr>
              <a:t>general purpose compression library  (</a:t>
            </a:r>
            <a:r>
              <a:rPr lang="en-US" sz="1200" spc="-25" dirty="0" err="1" smtClean="0">
                <a:latin typeface="Arial"/>
                <a:cs typeface="Arial"/>
              </a:rPr>
              <a:t>gzip</a:t>
            </a:r>
            <a:r>
              <a:rPr lang="en-US" sz="1200" spc="-25" dirty="0" smtClean="0">
                <a:latin typeface="Arial"/>
                <a:cs typeface="Arial"/>
              </a:rPr>
              <a:t>, LZO, </a:t>
            </a:r>
            <a:r>
              <a:rPr lang="en-US" sz="1200" spc="-20" dirty="0" smtClean="0">
                <a:latin typeface="Arial"/>
                <a:cs typeface="Arial"/>
              </a:rPr>
              <a:t>CMX, </a:t>
            </a:r>
            <a:r>
              <a:rPr lang="en-US" sz="1200" spc="-30" dirty="0" smtClean="0">
                <a:latin typeface="Arial"/>
                <a:cs typeface="Arial"/>
              </a:rPr>
              <a:t>Snappy) </a:t>
            </a:r>
            <a:r>
              <a:rPr lang="en-US" sz="1200" spc="-20" dirty="0" smtClean="0">
                <a:latin typeface="Arial"/>
                <a:cs typeface="Arial"/>
              </a:rPr>
              <a:t>are </a:t>
            </a:r>
            <a:r>
              <a:rPr lang="en-US" sz="1200" spc="-25" dirty="0" smtClean="0">
                <a:latin typeface="Arial"/>
                <a:cs typeface="Arial"/>
              </a:rPr>
              <a:t>common mainly </a:t>
            </a:r>
            <a:r>
              <a:rPr lang="en-US" sz="1200" spc="-20" dirty="0" smtClean="0">
                <a:latin typeface="Arial"/>
                <a:cs typeface="Arial"/>
              </a:rPr>
              <a:t>for </a:t>
            </a:r>
            <a:r>
              <a:rPr lang="en-US" sz="1200" spc="-30" dirty="0" smtClean="0">
                <a:latin typeface="Arial"/>
                <a:cs typeface="Arial"/>
              </a:rPr>
              <a:t>interoperability </a:t>
            </a:r>
            <a:r>
              <a:rPr lang="en-US" sz="1200" spc="-25" dirty="0" smtClean="0">
                <a:latin typeface="Arial"/>
                <a:cs typeface="Arial"/>
              </a:rPr>
              <a:t>reasons, but </a:t>
            </a:r>
            <a:r>
              <a:rPr lang="en-US" sz="1200" spc="-20" dirty="0" smtClean="0">
                <a:latin typeface="Arial"/>
                <a:cs typeface="Arial"/>
              </a:rPr>
              <a:t>column-  </a:t>
            </a:r>
            <a:r>
              <a:rPr lang="en-US" sz="1200" spc="-25" dirty="0" smtClean="0">
                <a:latin typeface="Arial"/>
                <a:cs typeface="Arial"/>
              </a:rPr>
              <a:t>based storage formats (Parquet, </a:t>
            </a:r>
            <a:r>
              <a:rPr lang="en-US" sz="1200" spc="-20" dirty="0" smtClean="0">
                <a:latin typeface="Arial"/>
                <a:cs typeface="Arial"/>
              </a:rPr>
              <a:t>ORC) </a:t>
            </a:r>
            <a:r>
              <a:rPr lang="en-US" sz="1200" spc="-25" dirty="0" smtClean="0">
                <a:latin typeface="Arial"/>
                <a:cs typeface="Arial"/>
              </a:rPr>
              <a:t>provide not only faster query execution </a:t>
            </a:r>
            <a:r>
              <a:rPr lang="en-US" sz="1200" spc="-20" dirty="0" smtClean="0">
                <a:latin typeface="Arial"/>
                <a:cs typeface="Arial"/>
              </a:rPr>
              <a:t>by  </a:t>
            </a:r>
            <a:r>
              <a:rPr lang="en-US" sz="1200" spc="-25" dirty="0" smtClean="0">
                <a:latin typeface="Arial"/>
                <a:cs typeface="Arial"/>
              </a:rPr>
              <a:t>minimizing </a:t>
            </a:r>
            <a:r>
              <a:rPr lang="en-US" sz="1200" spc="-10" dirty="0" smtClean="0">
                <a:latin typeface="Arial"/>
                <a:cs typeface="Arial"/>
              </a:rPr>
              <a:t>IO </a:t>
            </a:r>
            <a:r>
              <a:rPr lang="en-US" sz="1200" spc="-25" dirty="0" smtClean="0">
                <a:latin typeface="Arial"/>
                <a:cs typeface="Arial"/>
              </a:rPr>
              <a:t>but </a:t>
            </a:r>
            <a:r>
              <a:rPr lang="en-US" sz="1200" spc="-20" dirty="0" smtClean="0">
                <a:latin typeface="Arial"/>
                <a:cs typeface="Arial"/>
              </a:rPr>
              <a:t>also </a:t>
            </a:r>
            <a:r>
              <a:rPr lang="en-US" sz="1200" spc="-25" dirty="0" smtClean="0">
                <a:latin typeface="Arial"/>
                <a:cs typeface="Arial"/>
              </a:rPr>
              <a:t>great</a:t>
            </a:r>
            <a:r>
              <a:rPr lang="en-US" sz="1200" spc="-190" dirty="0" smtClean="0">
                <a:latin typeface="Arial"/>
                <a:cs typeface="Arial"/>
              </a:rPr>
              <a:t> </a:t>
            </a:r>
            <a:r>
              <a:rPr lang="en-US" sz="1200" spc="-25" dirty="0" smtClean="0">
                <a:latin typeface="Arial"/>
                <a:cs typeface="Arial"/>
              </a:rPr>
              <a:t>compression.</a:t>
            </a:r>
            <a:endParaRPr lang="en-US" sz="1200" dirty="0" smtClean="0">
              <a:latin typeface="Arial"/>
              <a:cs typeface="Arial"/>
            </a:endParaRPr>
          </a:p>
          <a:p>
            <a:pPr marL="12700">
              <a:lnSpc>
                <a:spcPct val="100000"/>
              </a:lnSpc>
              <a:spcBef>
                <a:spcPts val="530"/>
              </a:spcBef>
            </a:pPr>
            <a:r>
              <a:rPr lang="en-US" sz="1200" spc="-25" dirty="0" smtClean="0">
                <a:latin typeface="Arial"/>
                <a:cs typeface="Arial"/>
              </a:rPr>
              <a:t>Compression </a:t>
            </a:r>
            <a:r>
              <a:rPr lang="en-US" sz="1200" spc="-20" dirty="0" smtClean="0">
                <a:latin typeface="Arial"/>
                <a:cs typeface="Arial"/>
              </a:rPr>
              <a:t>is </a:t>
            </a:r>
            <a:r>
              <a:rPr lang="en-US" sz="1200" spc="-25" dirty="0" smtClean="0">
                <a:latin typeface="Arial"/>
                <a:cs typeface="Arial"/>
              </a:rPr>
              <a:t>important </a:t>
            </a:r>
            <a:r>
              <a:rPr lang="en-US" sz="1200" spc="-15" dirty="0" smtClean="0">
                <a:latin typeface="Arial"/>
                <a:cs typeface="Arial"/>
              </a:rPr>
              <a:t>to big </a:t>
            </a:r>
            <a:r>
              <a:rPr lang="en-US" sz="1200" spc="-20" dirty="0" smtClean="0">
                <a:latin typeface="Arial"/>
                <a:cs typeface="Arial"/>
              </a:rPr>
              <a:t>data file</a:t>
            </a:r>
            <a:r>
              <a:rPr lang="en-US" sz="1200" spc="-240" dirty="0" smtClean="0">
                <a:latin typeface="Arial"/>
                <a:cs typeface="Arial"/>
              </a:rPr>
              <a:t> </a:t>
            </a:r>
            <a:r>
              <a:rPr lang="en-US" sz="1200" spc="-30" dirty="0" smtClean="0">
                <a:latin typeface="Arial"/>
                <a:cs typeface="Arial"/>
              </a:rPr>
              <a:t>storage:</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Reduces</a:t>
            </a:r>
            <a:r>
              <a:rPr lang="en-US" sz="1200" spc="-50" dirty="0" smtClean="0">
                <a:latin typeface="Arial"/>
                <a:cs typeface="Arial"/>
              </a:rPr>
              <a:t> </a:t>
            </a:r>
            <a:r>
              <a:rPr lang="en-US" sz="1200" spc="-20" dirty="0" smtClean="0">
                <a:latin typeface="Arial"/>
                <a:cs typeface="Arial"/>
              </a:rPr>
              <a:t>file</a:t>
            </a:r>
            <a:r>
              <a:rPr lang="en-US" sz="1200" spc="-55" dirty="0" smtClean="0">
                <a:latin typeface="Arial"/>
                <a:cs typeface="Arial"/>
              </a:rPr>
              <a:t> </a:t>
            </a:r>
            <a:r>
              <a:rPr lang="en-US" sz="1200" spc="-25" dirty="0" smtClean="0">
                <a:latin typeface="Arial"/>
                <a:cs typeface="Arial"/>
              </a:rPr>
              <a:t>sizes</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thus</a:t>
            </a:r>
            <a:r>
              <a:rPr lang="en-US" sz="1200" spc="-50" dirty="0" smtClean="0">
                <a:latin typeface="Arial"/>
                <a:cs typeface="Arial"/>
              </a:rPr>
              <a:t> </a:t>
            </a:r>
            <a:r>
              <a:rPr lang="en-US" sz="1200" spc="-25" dirty="0" smtClean="0">
                <a:latin typeface="Arial"/>
                <a:cs typeface="Arial"/>
              </a:rPr>
              <a:t>speeds</a:t>
            </a:r>
            <a:r>
              <a:rPr lang="en-US" sz="1200" spc="-50" dirty="0" smtClean="0">
                <a:latin typeface="Arial"/>
                <a:cs typeface="Arial"/>
              </a:rPr>
              <a:t> </a:t>
            </a:r>
            <a:r>
              <a:rPr lang="en-US" sz="1200" spc="-15" dirty="0" smtClean="0">
                <a:latin typeface="Arial"/>
                <a:cs typeface="Arial"/>
              </a:rPr>
              <a:t>up</a:t>
            </a:r>
            <a:r>
              <a:rPr lang="en-US" sz="1200" spc="-55" dirty="0" smtClean="0">
                <a:latin typeface="Arial"/>
                <a:cs typeface="Arial"/>
              </a:rPr>
              <a:t> </a:t>
            </a:r>
            <a:r>
              <a:rPr lang="en-US" sz="1200" spc="-25" dirty="0" smtClean="0">
                <a:latin typeface="Arial"/>
                <a:cs typeface="Arial"/>
              </a:rPr>
              <a:t>transfer</a:t>
            </a:r>
            <a:r>
              <a:rPr lang="en-US" sz="1200" spc="-65" dirty="0" smtClean="0">
                <a:latin typeface="Arial"/>
                <a:cs typeface="Arial"/>
              </a:rPr>
              <a:t> </a:t>
            </a:r>
            <a:r>
              <a:rPr lang="en-US" sz="1200" spc="-25" dirty="0" smtClean="0">
                <a:latin typeface="Arial"/>
                <a:cs typeface="Arial"/>
              </a:rPr>
              <a:t>to/from</a:t>
            </a:r>
            <a:r>
              <a:rPr lang="en-US" sz="1200" spc="-50" dirty="0" smtClean="0">
                <a:latin typeface="Arial"/>
                <a:cs typeface="Arial"/>
              </a:rPr>
              <a:t> </a:t>
            </a:r>
            <a:r>
              <a:rPr lang="en-US" sz="1200" spc="-30" dirty="0" smtClean="0">
                <a:latin typeface="Arial"/>
                <a:cs typeface="Arial"/>
              </a:rPr>
              <a:t>disk</a:t>
            </a:r>
            <a:endParaRPr lang="en-US" sz="1200" dirty="0" smtClean="0">
              <a:latin typeface="Arial"/>
              <a:cs typeface="Arial"/>
            </a:endParaRPr>
          </a:p>
          <a:p>
            <a:pPr marL="585470" marR="133985" indent="-344170">
              <a:lnSpc>
                <a:spcPts val="1610"/>
              </a:lnSpc>
              <a:spcBef>
                <a:spcPts val="740"/>
              </a:spcBef>
              <a:buFont typeface="Symbol"/>
              <a:buChar char=""/>
              <a:tabLst>
                <a:tab pos="584835" algn="l"/>
                <a:tab pos="585470" algn="l"/>
              </a:tabLst>
            </a:pPr>
            <a:r>
              <a:rPr lang="en-US" sz="1200" spc="-25" dirty="0" smtClean="0">
                <a:latin typeface="Arial"/>
                <a:cs typeface="Arial"/>
              </a:rPr>
              <a:t>Generally</a:t>
            </a:r>
            <a:r>
              <a:rPr lang="en-US" sz="1200" spc="-60" dirty="0" smtClean="0">
                <a:latin typeface="Arial"/>
                <a:cs typeface="Arial"/>
              </a:rPr>
              <a:t> </a:t>
            </a:r>
            <a:r>
              <a:rPr lang="en-US" sz="1200" spc="-25" dirty="0" smtClean="0">
                <a:latin typeface="Arial"/>
                <a:cs typeface="Arial"/>
              </a:rPr>
              <a:t>faster</a:t>
            </a:r>
            <a:r>
              <a:rPr lang="en-US" sz="1200" spc="-50" dirty="0" smtClean="0">
                <a:latin typeface="Arial"/>
                <a:cs typeface="Arial"/>
              </a:rPr>
              <a:t> </a:t>
            </a:r>
            <a:r>
              <a:rPr lang="en-US" sz="1200" spc="-10" dirty="0" smtClean="0">
                <a:latin typeface="Arial"/>
                <a:cs typeface="Arial"/>
              </a:rPr>
              <a:t>to</a:t>
            </a:r>
            <a:r>
              <a:rPr lang="en-US" sz="1200" spc="-65" dirty="0" smtClean="0">
                <a:latin typeface="Arial"/>
                <a:cs typeface="Arial"/>
              </a:rPr>
              <a:t> </a:t>
            </a:r>
            <a:r>
              <a:rPr lang="en-US" sz="1200" spc="-25" dirty="0" smtClean="0">
                <a:latin typeface="Arial"/>
                <a:cs typeface="Arial"/>
              </a:rPr>
              <a:t>transfer</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small</a:t>
            </a:r>
            <a:r>
              <a:rPr lang="en-US" sz="1200" spc="-50"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then</a:t>
            </a:r>
            <a:r>
              <a:rPr lang="en-US" sz="1200" spc="-50" dirty="0" smtClean="0">
                <a:latin typeface="Arial"/>
                <a:cs typeface="Arial"/>
              </a:rPr>
              <a:t> </a:t>
            </a:r>
            <a:r>
              <a:rPr lang="en-US" sz="1200" spc="-25" dirty="0" smtClean="0">
                <a:latin typeface="Arial"/>
                <a:cs typeface="Arial"/>
              </a:rPr>
              <a:t>decompress</a:t>
            </a:r>
            <a:r>
              <a:rPr lang="en-US" sz="1200" spc="-45" dirty="0" smtClean="0">
                <a:latin typeface="Arial"/>
                <a:cs typeface="Arial"/>
              </a:rPr>
              <a:t> </a:t>
            </a:r>
            <a:r>
              <a:rPr lang="en-US" sz="1200" spc="-25" dirty="0" smtClean="0">
                <a:latin typeface="Arial"/>
                <a:cs typeface="Arial"/>
              </a:rPr>
              <a:t>than</a:t>
            </a:r>
            <a:r>
              <a:rPr lang="en-US" sz="1200" spc="-50" dirty="0" smtClean="0">
                <a:latin typeface="Arial"/>
                <a:cs typeface="Arial"/>
              </a:rPr>
              <a:t> </a:t>
            </a:r>
            <a:r>
              <a:rPr lang="en-US" sz="1200" spc="-10" dirty="0" smtClean="0">
                <a:latin typeface="Arial"/>
                <a:cs typeface="Arial"/>
              </a:rPr>
              <a:t>to</a:t>
            </a:r>
            <a:r>
              <a:rPr lang="en-US" sz="1200" spc="-65" dirty="0" smtClean="0">
                <a:latin typeface="Arial"/>
                <a:cs typeface="Arial"/>
              </a:rPr>
              <a:t> </a:t>
            </a:r>
            <a:r>
              <a:rPr lang="en-US" sz="1200" spc="-25" dirty="0" smtClean="0">
                <a:latin typeface="Arial"/>
                <a:cs typeface="Arial"/>
              </a:rPr>
              <a:t>transfer</a:t>
            </a:r>
            <a:r>
              <a:rPr lang="en-US" sz="1200" spc="-50" dirty="0" smtClean="0">
                <a:latin typeface="Arial"/>
                <a:cs typeface="Arial"/>
              </a:rPr>
              <a:t> </a:t>
            </a:r>
            <a:r>
              <a:rPr lang="en-US" sz="1200" dirty="0" smtClean="0">
                <a:latin typeface="Arial"/>
                <a:cs typeface="Arial"/>
              </a:rPr>
              <a:t>a  </a:t>
            </a:r>
            <a:r>
              <a:rPr lang="en-US" sz="1200" spc="-25" dirty="0" smtClean="0">
                <a:latin typeface="Arial"/>
                <a:cs typeface="Arial"/>
              </a:rPr>
              <a:t>larger</a:t>
            </a:r>
            <a:r>
              <a:rPr lang="en-US" sz="1200" spc="-70" dirty="0" smtClean="0">
                <a:latin typeface="Arial"/>
                <a:cs typeface="Arial"/>
              </a:rPr>
              <a:t> </a:t>
            </a:r>
            <a:r>
              <a:rPr lang="en-US" sz="1200" spc="-25" dirty="0" smtClean="0">
                <a:latin typeface="Arial"/>
                <a:cs typeface="Arial"/>
              </a:rPr>
              <a:t>file</a:t>
            </a:r>
            <a:endParaRPr lang="en-US" sz="1200" dirty="0">
              <a:latin typeface="Arial"/>
              <a:cs typeface="Arial"/>
            </a:endParaRPr>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3</a:t>
            </a:fld>
            <a:endParaRPr lang="fr-FR"/>
          </a:p>
        </p:txBody>
      </p:sp>
    </p:spTree>
    <p:extLst>
      <p:ext uri="{BB962C8B-B14F-4D97-AF65-F5344CB8AC3E}">
        <p14:creationId xmlns:p14="http://schemas.microsoft.com/office/powerpoint/2010/main" val="1513175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000"/>
              </a:lnSpc>
              <a:spcBef>
                <a:spcPts val="595"/>
              </a:spcBef>
            </a:pPr>
            <a:r>
              <a:rPr lang="en-US" sz="1200" spc="-10" dirty="0" smtClean="0">
                <a:latin typeface="Arial"/>
                <a:cs typeface="Arial"/>
              </a:rPr>
              <a:t>In </a:t>
            </a:r>
            <a:r>
              <a:rPr lang="en-US" sz="1200" spc="-20" dirty="0" smtClean="0">
                <a:latin typeface="Arial"/>
                <a:cs typeface="Arial"/>
              </a:rPr>
              <a:t>2004 </a:t>
            </a:r>
            <a:r>
              <a:rPr lang="en-US" sz="1200" spc="-25" dirty="0" smtClean="0">
                <a:latin typeface="Arial"/>
                <a:cs typeface="Arial"/>
              </a:rPr>
              <a:t>Google began </a:t>
            </a:r>
            <a:r>
              <a:rPr lang="en-US" sz="1200" spc="-30" dirty="0" smtClean="0">
                <a:latin typeface="Arial"/>
                <a:cs typeface="Arial"/>
              </a:rPr>
              <a:t>development </a:t>
            </a:r>
            <a:r>
              <a:rPr lang="en-US" sz="1200" spc="-15" dirty="0" smtClean="0">
                <a:latin typeface="Arial"/>
                <a:cs typeface="Arial"/>
              </a:rPr>
              <a:t>of </a:t>
            </a:r>
            <a:r>
              <a:rPr lang="en-US" sz="1200" dirty="0" smtClean="0">
                <a:latin typeface="Arial"/>
                <a:cs typeface="Arial"/>
              </a:rPr>
              <a:t>a </a:t>
            </a:r>
            <a:r>
              <a:rPr lang="en-US" sz="1200" spc="-25" dirty="0" smtClean="0">
                <a:latin typeface="Arial"/>
                <a:cs typeface="Arial"/>
              </a:rPr>
              <a:t>distributed storage </a:t>
            </a:r>
            <a:r>
              <a:rPr lang="en-US" sz="1200" spc="-20" dirty="0" smtClean="0">
                <a:latin typeface="Arial"/>
                <a:cs typeface="Arial"/>
              </a:rPr>
              <a:t>system for </a:t>
            </a:r>
            <a:r>
              <a:rPr lang="en-US" sz="1200" spc="-25" dirty="0" smtClean="0">
                <a:latin typeface="Arial"/>
                <a:cs typeface="Arial"/>
              </a:rPr>
              <a:t>structured data  called </a:t>
            </a:r>
            <a:r>
              <a:rPr lang="en-US" sz="1200" spc="-25" dirty="0" err="1" smtClean="0">
                <a:latin typeface="Arial"/>
                <a:cs typeface="Arial"/>
              </a:rPr>
              <a:t>BigTable</a:t>
            </a:r>
            <a:r>
              <a:rPr lang="en-US" sz="1200" spc="-25" dirty="0" smtClean="0">
                <a:latin typeface="Arial"/>
                <a:cs typeface="Arial"/>
              </a:rPr>
              <a:t>. Google engineers designed </a:t>
            </a:r>
            <a:r>
              <a:rPr lang="en-US" sz="1200" dirty="0" smtClean="0">
                <a:latin typeface="Arial"/>
                <a:cs typeface="Arial"/>
              </a:rPr>
              <a:t>a </a:t>
            </a:r>
            <a:r>
              <a:rPr lang="en-US" sz="1200" spc="-20" dirty="0" smtClean="0">
                <a:latin typeface="Arial"/>
                <a:cs typeface="Arial"/>
              </a:rPr>
              <a:t>system </a:t>
            </a:r>
            <a:r>
              <a:rPr lang="en-US" sz="1200" spc="-15" dirty="0" smtClean="0">
                <a:latin typeface="Arial"/>
                <a:cs typeface="Arial"/>
              </a:rPr>
              <a:t>for </a:t>
            </a:r>
            <a:r>
              <a:rPr lang="en-US" sz="1200" spc="-25" dirty="0" smtClean="0">
                <a:latin typeface="Arial"/>
                <a:cs typeface="Arial"/>
              </a:rPr>
              <a:t>storing </a:t>
            </a:r>
            <a:r>
              <a:rPr lang="en-US" sz="1200" spc="-15" dirty="0" smtClean="0">
                <a:latin typeface="Arial"/>
                <a:cs typeface="Arial"/>
              </a:rPr>
              <a:t>big </a:t>
            </a:r>
            <a:r>
              <a:rPr lang="en-US" sz="1200" spc="-20" dirty="0" smtClean="0">
                <a:latin typeface="Arial"/>
                <a:cs typeface="Arial"/>
              </a:rPr>
              <a:t>data </a:t>
            </a:r>
            <a:r>
              <a:rPr lang="en-US" sz="1200" spc="-25" dirty="0" smtClean="0">
                <a:latin typeface="Arial"/>
                <a:cs typeface="Arial"/>
              </a:rPr>
              <a:t>that </a:t>
            </a:r>
            <a:r>
              <a:rPr lang="en-US" sz="1200" spc="-20" dirty="0" smtClean="0">
                <a:latin typeface="Arial"/>
                <a:cs typeface="Arial"/>
              </a:rPr>
              <a:t>can  scale </a:t>
            </a:r>
            <a:r>
              <a:rPr lang="en-US" sz="1200" spc="-15" dirty="0" smtClean="0">
                <a:latin typeface="Arial"/>
                <a:cs typeface="Arial"/>
              </a:rPr>
              <a:t>to </a:t>
            </a:r>
            <a:r>
              <a:rPr lang="en-US" sz="1200" spc="-30" dirty="0" smtClean="0">
                <a:latin typeface="Arial"/>
                <a:cs typeface="Arial"/>
              </a:rPr>
              <a:t>petabytes leveraging </a:t>
            </a:r>
            <a:r>
              <a:rPr lang="en-US" sz="1200" spc="-25" dirty="0" smtClean="0">
                <a:latin typeface="Arial"/>
                <a:cs typeface="Arial"/>
              </a:rPr>
              <a:t>commodity servers. Projects </a:t>
            </a:r>
            <a:r>
              <a:rPr lang="en-US" sz="1200" spc="-20" dirty="0" smtClean="0">
                <a:latin typeface="Arial"/>
                <a:cs typeface="Arial"/>
              </a:rPr>
              <a:t>at Google like </a:t>
            </a:r>
            <a:r>
              <a:rPr lang="en-US" sz="1200" spc="-25" dirty="0" smtClean="0">
                <a:latin typeface="Arial"/>
                <a:cs typeface="Arial"/>
              </a:rPr>
              <a:t>Google Earth,  web indexing </a:t>
            </a:r>
            <a:r>
              <a:rPr lang="en-US" sz="1200" spc="-20" dirty="0" smtClean="0">
                <a:latin typeface="Arial"/>
                <a:cs typeface="Arial"/>
              </a:rPr>
              <a:t>and </a:t>
            </a:r>
            <a:r>
              <a:rPr lang="en-US" sz="1200" spc="-25" dirty="0" smtClean="0">
                <a:latin typeface="Arial"/>
                <a:cs typeface="Arial"/>
              </a:rPr>
              <a:t>Google Finance required </a:t>
            </a:r>
            <a:r>
              <a:rPr lang="en-US" sz="1200" dirty="0" smtClean="0">
                <a:latin typeface="Arial"/>
                <a:cs typeface="Arial"/>
              </a:rPr>
              <a:t>a </a:t>
            </a:r>
            <a:r>
              <a:rPr lang="en-US" sz="1200" spc="-20" dirty="0" smtClean="0">
                <a:latin typeface="Arial"/>
                <a:cs typeface="Arial"/>
              </a:rPr>
              <a:t>new cost </a:t>
            </a:r>
            <a:r>
              <a:rPr lang="en-US" sz="1200" spc="-30" dirty="0" smtClean="0">
                <a:latin typeface="Arial"/>
                <a:cs typeface="Arial"/>
              </a:rPr>
              <a:t>effective, </a:t>
            </a:r>
            <a:r>
              <a:rPr lang="en-US" sz="1200" spc="-25" dirty="0" smtClean="0">
                <a:latin typeface="Arial"/>
                <a:cs typeface="Arial"/>
              </a:rPr>
              <a:t>robust </a:t>
            </a:r>
            <a:r>
              <a:rPr lang="en-US" sz="1200" spc="-20" dirty="0" smtClean="0">
                <a:latin typeface="Arial"/>
                <a:cs typeface="Arial"/>
              </a:rPr>
              <a:t>and </a:t>
            </a:r>
            <a:r>
              <a:rPr lang="en-US" sz="1200" spc="-25" dirty="0" smtClean="0">
                <a:latin typeface="Arial"/>
                <a:cs typeface="Arial"/>
              </a:rPr>
              <a:t>scalable  </a:t>
            </a:r>
            <a:r>
              <a:rPr lang="en-US" sz="1200" spc="-20" dirty="0" smtClean="0">
                <a:latin typeface="Arial"/>
                <a:cs typeface="Arial"/>
              </a:rPr>
              <a:t>system </a:t>
            </a:r>
            <a:r>
              <a:rPr lang="en-US" sz="1200" spc="-25" dirty="0" smtClean="0">
                <a:latin typeface="Arial"/>
                <a:cs typeface="Arial"/>
              </a:rPr>
              <a:t>that </a:t>
            </a:r>
            <a:r>
              <a:rPr lang="en-US" sz="1200" spc="-15" dirty="0" smtClean="0">
                <a:latin typeface="Arial"/>
                <a:cs typeface="Arial"/>
              </a:rPr>
              <a:t>the </a:t>
            </a:r>
            <a:r>
              <a:rPr lang="en-US" sz="1200" spc="-30" dirty="0" smtClean="0">
                <a:latin typeface="Arial"/>
                <a:cs typeface="Arial"/>
              </a:rPr>
              <a:t>traditional </a:t>
            </a:r>
            <a:r>
              <a:rPr lang="en-US" sz="1200" spc="-20" dirty="0" smtClean="0">
                <a:latin typeface="Arial"/>
                <a:cs typeface="Arial"/>
              </a:rPr>
              <a:t>RDBMS </a:t>
            </a:r>
            <a:r>
              <a:rPr lang="en-US" sz="1200" spc="-25" dirty="0" smtClean="0">
                <a:latin typeface="Arial"/>
                <a:cs typeface="Arial"/>
              </a:rPr>
              <a:t>was incapable </a:t>
            </a:r>
            <a:r>
              <a:rPr lang="en-US" sz="1200" spc="-20" dirty="0" smtClean="0">
                <a:latin typeface="Arial"/>
                <a:cs typeface="Arial"/>
              </a:rPr>
              <a:t>of </a:t>
            </a:r>
            <a:r>
              <a:rPr lang="en-US" sz="1200" spc="-30" dirty="0" smtClean="0">
                <a:latin typeface="Arial"/>
                <a:cs typeface="Arial"/>
              </a:rPr>
              <a:t>supporting. </a:t>
            </a:r>
            <a:r>
              <a:rPr lang="en-US" sz="1200" spc="-15" dirty="0" smtClean="0">
                <a:latin typeface="Arial"/>
                <a:cs typeface="Arial"/>
              </a:rPr>
              <a:t>In </a:t>
            </a:r>
            <a:r>
              <a:rPr lang="en-US" sz="1200" spc="-25" dirty="0" smtClean="0">
                <a:latin typeface="Arial"/>
                <a:cs typeface="Arial"/>
              </a:rPr>
              <a:t>November </a:t>
            </a:r>
            <a:r>
              <a:rPr lang="en-US" sz="1200" spc="-15" dirty="0" smtClean="0">
                <a:latin typeface="Arial"/>
                <a:cs typeface="Arial"/>
              </a:rPr>
              <a:t>of </a:t>
            </a:r>
            <a:r>
              <a:rPr lang="en-US" sz="1200" spc="-20" dirty="0" smtClean="0">
                <a:latin typeface="Arial"/>
                <a:cs typeface="Arial"/>
              </a:rPr>
              <a:t>2006  Google </a:t>
            </a:r>
            <a:r>
              <a:rPr lang="en-US" sz="1200" spc="-25" dirty="0" smtClean="0">
                <a:latin typeface="Arial"/>
                <a:cs typeface="Arial"/>
              </a:rPr>
              <a:t>released </a:t>
            </a:r>
            <a:r>
              <a:rPr lang="en-US" sz="1200" dirty="0" smtClean="0">
                <a:latin typeface="Arial"/>
                <a:cs typeface="Arial"/>
              </a:rPr>
              <a:t>a </a:t>
            </a:r>
            <a:r>
              <a:rPr lang="en-US" sz="1200" spc="-25" dirty="0" smtClean="0">
                <a:latin typeface="Arial"/>
                <a:cs typeface="Arial"/>
              </a:rPr>
              <a:t>whitepaper describing </a:t>
            </a:r>
            <a:r>
              <a:rPr lang="en-US" sz="1200" spc="-25" dirty="0" err="1" smtClean="0">
                <a:latin typeface="Arial"/>
                <a:cs typeface="Arial"/>
              </a:rPr>
              <a:t>BigTable</a:t>
            </a:r>
            <a:r>
              <a:rPr lang="en-US" sz="1200" spc="-25" dirty="0" smtClean="0">
                <a:latin typeface="Arial"/>
                <a:cs typeface="Arial"/>
              </a:rPr>
              <a:t> </a:t>
            </a:r>
            <a:r>
              <a:rPr lang="en-US" sz="1200" spc="-20" dirty="0" smtClean="0">
                <a:latin typeface="Arial"/>
                <a:cs typeface="Arial"/>
              </a:rPr>
              <a:t>(see the </a:t>
            </a:r>
            <a:r>
              <a:rPr lang="en-US" sz="1200" spc="-25" dirty="0" smtClean="0">
                <a:latin typeface="Arial"/>
                <a:cs typeface="Arial"/>
              </a:rPr>
              <a:t>URL). Roughly </a:t>
            </a:r>
            <a:r>
              <a:rPr lang="en-US" sz="1200" spc="-20" dirty="0" smtClean="0">
                <a:latin typeface="Arial"/>
                <a:cs typeface="Arial"/>
              </a:rPr>
              <a:t>one </a:t>
            </a:r>
            <a:r>
              <a:rPr lang="en-US" sz="1200" spc="-25" dirty="0" smtClean="0">
                <a:latin typeface="Arial"/>
                <a:cs typeface="Arial"/>
              </a:rPr>
              <a:t>year  later, </a:t>
            </a:r>
            <a:r>
              <a:rPr lang="en-US" sz="1200" spc="-25" dirty="0" err="1" smtClean="0">
                <a:latin typeface="Arial"/>
                <a:cs typeface="Arial"/>
              </a:rPr>
              <a:t>Powerset</a:t>
            </a:r>
            <a:r>
              <a:rPr lang="en-US" sz="1200" spc="-25" dirty="0" smtClean="0">
                <a:latin typeface="Arial"/>
                <a:cs typeface="Arial"/>
              </a:rPr>
              <a:t> created </a:t>
            </a:r>
            <a:r>
              <a:rPr lang="en-US" sz="1200" spc="-20" dirty="0" err="1" smtClean="0">
                <a:latin typeface="Arial"/>
                <a:cs typeface="Arial"/>
              </a:rPr>
              <a:t>HBase</a:t>
            </a:r>
            <a:r>
              <a:rPr lang="en-US" sz="1200" spc="-20" dirty="0" smtClean="0">
                <a:latin typeface="Arial"/>
                <a:cs typeface="Arial"/>
              </a:rPr>
              <a:t> </a:t>
            </a:r>
            <a:r>
              <a:rPr lang="en-US" sz="1200" spc="-25" dirty="0" smtClean="0">
                <a:latin typeface="Arial"/>
                <a:cs typeface="Arial"/>
              </a:rPr>
              <a:t>which </a:t>
            </a:r>
            <a:r>
              <a:rPr lang="en-US" sz="1200" spc="-15" dirty="0" smtClean="0">
                <a:latin typeface="Arial"/>
                <a:cs typeface="Arial"/>
              </a:rPr>
              <a:t>is </a:t>
            </a:r>
            <a:r>
              <a:rPr lang="en-US" sz="1200" dirty="0" smtClean="0">
                <a:latin typeface="Arial"/>
                <a:cs typeface="Arial"/>
              </a:rPr>
              <a:t>a </a:t>
            </a:r>
            <a:r>
              <a:rPr lang="en-US" sz="1200" spc="-25" dirty="0" err="1" smtClean="0">
                <a:latin typeface="Arial"/>
                <a:cs typeface="Arial"/>
              </a:rPr>
              <a:t>BigTable</a:t>
            </a:r>
            <a:r>
              <a:rPr lang="en-US" sz="1200" spc="-25" dirty="0" smtClean="0">
                <a:latin typeface="Arial"/>
                <a:cs typeface="Arial"/>
              </a:rPr>
              <a:t> implementation compliant with </a:t>
            </a:r>
            <a:r>
              <a:rPr lang="en-US" sz="1200" spc="-15" dirty="0" smtClean="0">
                <a:latin typeface="Arial"/>
                <a:cs typeface="Arial"/>
              </a:rPr>
              <a:t>the  </a:t>
            </a:r>
            <a:r>
              <a:rPr lang="en-US" sz="1200" spc="-20" dirty="0" smtClean="0">
                <a:latin typeface="Arial"/>
                <a:cs typeface="Arial"/>
              </a:rPr>
              <a:t>Google </a:t>
            </a:r>
            <a:r>
              <a:rPr lang="en-US" sz="1200" spc="-30" dirty="0" smtClean="0">
                <a:latin typeface="Arial"/>
                <a:cs typeface="Arial"/>
              </a:rPr>
              <a:t>specification. </a:t>
            </a:r>
            <a:r>
              <a:rPr lang="en-US" sz="1200" spc="-10" dirty="0" smtClean="0">
                <a:latin typeface="Arial"/>
                <a:cs typeface="Arial"/>
              </a:rPr>
              <a:t>In </a:t>
            </a:r>
            <a:r>
              <a:rPr lang="en-US" sz="1200" spc="-25" dirty="0" smtClean="0">
                <a:latin typeface="Arial"/>
                <a:cs typeface="Arial"/>
              </a:rPr>
              <a:t>2008 </a:t>
            </a:r>
            <a:r>
              <a:rPr lang="en-US" sz="1200" spc="-25" dirty="0" err="1" smtClean="0">
                <a:latin typeface="Arial"/>
                <a:cs typeface="Arial"/>
              </a:rPr>
              <a:t>HBase</a:t>
            </a:r>
            <a:r>
              <a:rPr lang="en-US" sz="1200" spc="-25" dirty="0" smtClean="0">
                <a:latin typeface="Arial"/>
                <a:cs typeface="Arial"/>
              </a:rPr>
              <a:t> was released </a:t>
            </a:r>
            <a:r>
              <a:rPr lang="en-US" sz="1200" spc="-20" dirty="0" smtClean="0">
                <a:latin typeface="Arial"/>
                <a:cs typeface="Arial"/>
              </a:rPr>
              <a:t>as </a:t>
            </a:r>
            <a:r>
              <a:rPr lang="en-US" sz="1200" spc="-15" dirty="0" smtClean="0">
                <a:latin typeface="Arial"/>
                <a:cs typeface="Arial"/>
              </a:rPr>
              <a:t>an </a:t>
            </a:r>
            <a:r>
              <a:rPr lang="en-US" sz="1200" spc="-25" dirty="0" smtClean="0">
                <a:latin typeface="Arial"/>
                <a:cs typeface="Arial"/>
              </a:rPr>
              <a:t>open source top-level</a:t>
            </a:r>
            <a:r>
              <a:rPr lang="en-US" sz="1200" spc="-260" dirty="0" smtClean="0">
                <a:latin typeface="Arial"/>
                <a:cs typeface="Arial"/>
              </a:rPr>
              <a:t> </a:t>
            </a:r>
            <a:r>
              <a:rPr lang="en-US" sz="1200" spc="-25" dirty="0" smtClean="0">
                <a:latin typeface="Arial"/>
                <a:cs typeface="Arial"/>
              </a:rPr>
              <a:t>Apache  project </a:t>
            </a:r>
            <a:r>
              <a:rPr lang="en-US" sz="1200" spc="-30" dirty="0" smtClean="0">
                <a:latin typeface="Arial"/>
                <a:cs typeface="Arial"/>
              </a:rPr>
              <a:t>(http://hbase.apache.org) </a:t>
            </a:r>
            <a:r>
              <a:rPr lang="en-US" sz="1200" spc="-20" dirty="0" smtClean="0">
                <a:latin typeface="Arial"/>
                <a:cs typeface="Arial"/>
              </a:rPr>
              <a:t>and </a:t>
            </a:r>
            <a:r>
              <a:rPr lang="en-US" sz="1200" spc="-25" dirty="0" err="1" smtClean="0">
                <a:latin typeface="Arial"/>
                <a:cs typeface="Arial"/>
              </a:rPr>
              <a:t>HBase</a:t>
            </a:r>
            <a:r>
              <a:rPr lang="en-US" sz="1200" spc="-25" dirty="0" smtClean="0">
                <a:latin typeface="Arial"/>
                <a:cs typeface="Arial"/>
              </a:rPr>
              <a:t> </a:t>
            </a:r>
            <a:r>
              <a:rPr lang="en-US" sz="1200" spc="-20" dirty="0" smtClean="0">
                <a:latin typeface="Arial"/>
                <a:cs typeface="Arial"/>
              </a:rPr>
              <a:t>is now </a:t>
            </a:r>
            <a:r>
              <a:rPr lang="en-US" sz="1200" spc="-15" dirty="0" smtClean="0">
                <a:latin typeface="Arial"/>
                <a:cs typeface="Arial"/>
              </a:rPr>
              <a:t>the </a:t>
            </a:r>
            <a:r>
              <a:rPr lang="en-US" sz="1200" spc="-25" dirty="0" smtClean="0">
                <a:latin typeface="Arial"/>
                <a:cs typeface="Arial"/>
              </a:rPr>
              <a:t>Hadoop</a:t>
            </a:r>
            <a:r>
              <a:rPr lang="en-US" sz="1200" spc="-245" dirty="0" smtClean="0">
                <a:latin typeface="Arial"/>
                <a:cs typeface="Arial"/>
              </a:rPr>
              <a:t> </a:t>
            </a:r>
            <a:r>
              <a:rPr lang="en-US" sz="1200" spc="-25" dirty="0" smtClean="0">
                <a:latin typeface="Arial"/>
                <a:cs typeface="Arial"/>
              </a:rPr>
              <a:t>database.</a:t>
            </a:r>
            <a:endParaRPr lang="en-US" sz="1200" dirty="0" smtClean="0">
              <a:latin typeface="Arial"/>
              <a:cs typeface="Arial"/>
            </a:endParaRPr>
          </a:p>
          <a:p>
            <a:pPr marL="12700" marR="1064895">
              <a:lnSpc>
                <a:spcPts val="1610"/>
              </a:lnSpc>
              <a:spcBef>
                <a:spcPts val="645"/>
              </a:spcBef>
            </a:pPr>
            <a:r>
              <a:rPr lang="en-US" sz="1200" spc="-20" dirty="0" err="1" smtClean="0">
                <a:latin typeface="Arial"/>
                <a:cs typeface="Arial"/>
              </a:rPr>
              <a:t>HBase</a:t>
            </a:r>
            <a:r>
              <a:rPr lang="en-US" sz="1200" spc="-55" dirty="0" smtClean="0">
                <a:latin typeface="Arial"/>
                <a:cs typeface="Arial"/>
              </a:rPr>
              <a:t> </a:t>
            </a:r>
            <a:r>
              <a:rPr lang="en-US" sz="1200" spc="-25" dirty="0" smtClean="0">
                <a:latin typeface="Arial"/>
                <a:cs typeface="Arial"/>
              </a:rPr>
              <a:t>powers</a:t>
            </a:r>
            <a:r>
              <a:rPr lang="en-US" sz="1200" spc="-55" dirty="0" smtClean="0">
                <a:latin typeface="Arial"/>
                <a:cs typeface="Arial"/>
              </a:rPr>
              <a:t> </a:t>
            </a:r>
            <a:r>
              <a:rPr lang="en-US" sz="1200" spc="-20" dirty="0" smtClean="0">
                <a:latin typeface="Arial"/>
                <a:cs typeface="Arial"/>
              </a:rPr>
              <a:t>some</a:t>
            </a:r>
            <a:r>
              <a:rPr lang="en-US" sz="1200" spc="-4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leading</a:t>
            </a:r>
            <a:r>
              <a:rPr lang="en-US" sz="1200" spc="-65" dirty="0" smtClean="0">
                <a:latin typeface="Arial"/>
                <a:cs typeface="Arial"/>
              </a:rPr>
              <a:t> </a:t>
            </a:r>
            <a:r>
              <a:rPr lang="en-US" sz="1200" spc="-25" dirty="0" smtClean="0">
                <a:latin typeface="Arial"/>
                <a:cs typeface="Arial"/>
              </a:rPr>
              <a:t>sites</a:t>
            </a:r>
            <a:r>
              <a:rPr lang="en-US" sz="1200" spc="-45"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World</a:t>
            </a:r>
            <a:r>
              <a:rPr lang="en-US" sz="1200" spc="-65" dirty="0" smtClean="0">
                <a:latin typeface="Arial"/>
                <a:cs typeface="Arial"/>
              </a:rPr>
              <a:t> </a:t>
            </a:r>
            <a:r>
              <a:rPr lang="en-US" sz="1200" spc="-20" dirty="0" smtClean="0">
                <a:latin typeface="Arial"/>
                <a:cs typeface="Arial"/>
              </a:rPr>
              <a:t>Wide</a:t>
            </a:r>
            <a:r>
              <a:rPr lang="en-US" sz="1200" spc="-70" dirty="0" smtClean="0">
                <a:latin typeface="Arial"/>
                <a:cs typeface="Arial"/>
              </a:rPr>
              <a:t> </a:t>
            </a:r>
            <a:r>
              <a:rPr lang="en-US" sz="1200" spc="-15" dirty="0" smtClean="0">
                <a:latin typeface="Arial"/>
                <a:cs typeface="Arial"/>
              </a:rPr>
              <a:t>Web</a:t>
            </a:r>
            <a:r>
              <a:rPr lang="en-US" sz="1200" spc="-30" dirty="0" smtClean="0">
                <a:latin typeface="Arial"/>
                <a:cs typeface="Arial"/>
              </a:rPr>
              <a:t> </a:t>
            </a:r>
            <a:r>
              <a:rPr lang="en-US" sz="1200" spc="-25" dirty="0" smtClean="0">
                <a:latin typeface="Arial"/>
                <a:cs typeface="Arial"/>
              </a:rPr>
              <a:t>refer</a:t>
            </a:r>
            <a:r>
              <a:rPr lang="en-US" sz="1200" spc="-60" dirty="0" smtClean="0">
                <a:latin typeface="Arial"/>
                <a:cs typeface="Arial"/>
              </a:rPr>
              <a:t> </a:t>
            </a:r>
            <a:r>
              <a:rPr lang="en-US" sz="1200" spc="-15" dirty="0" smtClean="0">
                <a:latin typeface="Arial"/>
                <a:cs typeface="Arial"/>
              </a:rPr>
              <a:t>to:  </a:t>
            </a:r>
            <a:r>
              <a:rPr lang="en-US" sz="1200" spc="-30" dirty="0" smtClean="0">
                <a:latin typeface="Arial"/>
                <a:cs typeface="Arial"/>
                <a:hlinkClick r:id="rId3"/>
              </a:rPr>
              <a:t>http://wiki.apache.org/hadoop/Hbase/PoweredBy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14</a:t>
            </a:fld>
            <a:endParaRPr lang="fr-FR"/>
          </a:p>
        </p:txBody>
      </p:sp>
    </p:spTree>
    <p:extLst>
      <p:ext uri="{BB962C8B-B14F-4D97-AF65-F5344CB8AC3E}">
        <p14:creationId xmlns:p14="http://schemas.microsoft.com/office/powerpoint/2010/main" val="187729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10" dirty="0" smtClean="0">
                <a:latin typeface="Arial"/>
                <a:cs typeface="Arial"/>
              </a:rPr>
              <a:t>So </a:t>
            </a:r>
            <a:r>
              <a:rPr lang="en-US" sz="1200" spc="-25" dirty="0" smtClean="0">
                <a:latin typeface="Arial"/>
                <a:cs typeface="Arial"/>
              </a:rPr>
              <a:t>why consider </a:t>
            </a:r>
            <a:r>
              <a:rPr lang="en-US" sz="1200" spc="-20" dirty="0" smtClean="0">
                <a:latin typeface="Arial"/>
                <a:cs typeface="Arial"/>
              </a:rPr>
              <a:t>NoSQL </a:t>
            </a:r>
            <a:r>
              <a:rPr lang="en-US" sz="1200" spc="-30" dirty="0" smtClean="0">
                <a:latin typeface="Arial"/>
                <a:cs typeface="Arial"/>
              </a:rPr>
              <a:t>Technology? </a:t>
            </a:r>
            <a:r>
              <a:rPr lang="en-US" sz="1200" spc="-25" dirty="0" smtClean="0">
                <a:latin typeface="Arial"/>
                <a:cs typeface="Arial"/>
              </a:rPr>
              <a:t>This </a:t>
            </a:r>
            <a:r>
              <a:rPr lang="en-US" sz="1200" spc="-20" dirty="0" smtClean="0">
                <a:latin typeface="Arial"/>
                <a:cs typeface="Arial"/>
              </a:rPr>
              <a:t>slide </a:t>
            </a:r>
            <a:r>
              <a:rPr lang="en-US" sz="1200" spc="-30" dirty="0" smtClean="0">
                <a:latin typeface="Arial"/>
                <a:cs typeface="Arial"/>
              </a:rPr>
              <a:t>presents </a:t>
            </a:r>
            <a:r>
              <a:rPr lang="en-US" sz="1200" spc="-25" dirty="0" smtClean="0">
                <a:latin typeface="Arial"/>
                <a:cs typeface="Arial"/>
              </a:rPr>
              <a:t>three </a:t>
            </a:r>
            <a:r>
              <a:rPr lang="en-US" sz="1200" spc="-15" dirty="0" smtClean="0">
                <a:latin typeface="Arial"/>
                <a:cs typeface="Arial"/>
              </a:rPr>
              <a:t>key</a:t>
            </a:r>
            <a:r>
              <a:rPr lang="en-US" sz="1200" spc="-275" dirty="0" smtClean="0">
                <a:latin typeface="Arial"/>
                <a:cs typeface="Arial"/>
              </a:rPr>
              <a:t> </a:t>
            </a:r>
            <a:r>
              <a:rPr lang="en-US" sz="1200" spc="-25" dirty="0" smtClean="0">
                <a:latin typeface="Arial"/>
                <a:cs typeface="Arial"/>
              </a:rPr>
              <a:t>reasons:</a:t>
            </a:r>
            <a:endParaRPr lang="en-US" sz="1200" dirty="0" smtClean="0">
              <a:latin typeface="Arial"/>
              <a:cs typeface="Arial"/>
            </a:endParaRPr>
          </a:p>
          <a:p>
            <a:pPr marL="470534" marR="5080" indent="-229235">
              <a:lnSpc>
                <a:spcPct val="96000"/>
              </a:lnSpc>
              <a:spcBef>
                <a:spcPts val="600"/>
              </a:spcBef>
              <a:buAutoNum type="arabicPeriod"/>
              <a:tabLst>
                <a:tab pos="471170" algn="l"/>
              </a:tabLst>
            </a:pPr>
            <a:r>
              <a:rPr lang="en-US" sz="1200" spc="-25" dirty="0" smtClean="0">
                <a:latin typeface="Arial"/>
                <a:cs typeface="Arial"/>
              </a:rPr>
              <a:t>Massive data </a:t>
            </a:r>
            <a:r>
              <a:rPr lang="en-US" sz="1200" spc="-20" dirty="0" smtClean="0">
                <a:latin typeface="Arial"/>
                <a:cs typeface="Arial"/>
              </a:rPr>
              <a:t>sets </a:t>
            </a:r>
            <a:r>
              <a:rPr lang="en-US" sz="1200" spc="-25" dirty="0" smtClean="0">
                <a:latin typeface="Arial"/>
                <a:cs typeface="Arial"/>
              </a:rPr>
              <a:t>exhaust </a:t>
            </a:r>
            <a:r>
              <a:rPr lang="en-US" sz="1200" spc="-15" dirty="0" smtClean="0">
                <a:latin typeface="Arial"/>
                <a:cs typeface="Arial"/>
              </a:rPr>
              <a:t>the </a:t>
            </a:r>
            <a:r>
              <a:rPr lang="en-US" sz="1200" spc="-25" dirty="0" smtClean="0">
                <a:latin typeface="Arial"/>
                <a:cs typeface="Arial"/>
              </a:rPr>
              <a:t>capacity </a:t>
            </a:r>
            <a:r>
              <a:rPr lang="en-US" sz="1200" spc="-20" dirty="0" smtClean="0">
                <a:latin typeface="Arial"/>
                <a:cs typeface="Arial"/>
              </a:rPr>
              <a:t>and scale of </a:t>
            </a:r>
            <a:r>
              <a:rPr lang="en-US" sz="1200" spc="-25" dirty="0" smtClean="0">
                <a:latin typeface="Arial"/>
                <a:cs typeface="Arial"/>
              </a:rPr>
              <a:t>existing RDBMSs. Buying  additional licenses </a:t>
            </a:r>
            <a:r>
              <a:rPr lang="en-US" sz="1200" spc="-20" dirty="0" smtClean="0">
                <a:latin typeface="Arial"/>
                <a:cs typeface="Arial"/>
              </a:rPr>
              <a:t>and </a:t>
            </a:r>
            <a:r>
              <a:rPr lang="en-US" sz="1200" spc="-25" dirty="0" smtClean="0">
                <a:latin typeface="Arial"/>
                <a:cs typeface="Arial"/>
              </a:rPr>
              <a:t>adding </a:t>
            </a:r>
            <a:r>
              <a:rPr lang="en-US" sz="1200" spc="-20" dirty="0" smtClean="0">
                <a:latin typeface="Arial"/>
                <a:cs typeface="Arial"/>
              </a:rPr>
              <a:t>more </a:t>
            </a:r>
            <a:r>
              <a:rPr lang="en-US" sz="1200" spc="-25" dirty="0" smtClean="0">
                <a:latin typeface="Arial"/>
                <a:cs typeface="Arial"/>
              </a:rPr>
              <a:t>CPU, </a:t>
            </a:r>
            <a:r>
              <a:rPr lang="en-US" sz="1200" spc="-15" dirty="0" smtClean="0">
                <a:latin typeface="Arial"/>
                <a:cs typeface="Arial"/>
              </a:rPr>
              <a:t>RAM </a:t>
            </a:r>
            <a:r>
              <a:rPr lang="en-US" sz="1200" spc="-20" dirty="0" smtClean="0">
                <a:latin typeface="Arial"/>
                <a:cs typeface="Arial"/>
              </a:rPr>
              <a:t>and DISK is </a:t>
            </a:r>
            <a:r>
              <a:rPr lang="en-US" sz="1200" spc="-25" dirty="0" smtClean="0">
                <a:latin typeface="Arial"/>
                <a:cs typeface="Arial"/>
              </a:rPr>
              <a:t>very expensive </a:t>
            </a:r>
            <a:r>
              <a:rPr lang="en-US" sz="1200" spc="-30" dirty="0" smtClean="0">
                <a:latin typeface="Arial"/>
                <a:cs typeface="Arial"/>
              </a:rPr>
              <a:t>and  </a:t>
            </a:r>
            <a:r>
              <a:rPr lang="en-US" sz="1200" spc="-20" dirty="0" smtClean="0">
                <a:latin typeface="Arial"/>
                <a:cs typeface="Arial"/>
              </a:rPr>
              <a:t>not</a:t>
            </a:r>
            <a:r>
              <a:rPr lang="en-US" sz="1200" spc="-50" dirty="0" smtClean="0">
                <a:latin typeface="Arial"/>
                <a:cs typeface="Arial"/>
              </a:rPr>
              <a:t> </a:t>
            </a:r>
            <a:r>
              <a:rPr lang="en-US" sz="1200" spc="-25" dirty="0" smtClean="0">
                <a:latin typeface="Arial"/>
                <a:cs typeface="Arial"/>
              </a:rPr>
              <a:t>linear</a:t>
            </a:r>
            <a:r>
              <a:rPr lang="en-US" sz="1200" spc="-5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cost.</a:t>
            </a:r>
            <a:r>
              <a:rPr lang="en-US" sz="1200" spc="-35" dirty="0" smtClean="0">
                <a:latin typeface="Arial"/>
                <a:cs typeface="Arial"/>
              </a:rPr>
              <a:t> </a:t>
            </a:r>
            <a:r>
              <a:rPr lang="en-US" sz="1200" spc="-25" dirty="0" smtClean="0">
                <a:latin typeface="Arial"/>
                <a:cs typeface="Arial"/>
              </a:rPr>
              <a:t>Many</a:t>
            </a:r>
            <a:r>
              <a:rPr lang="en-US" sz="1200" spc="-55" dirty="0" smtClean="0">
                <a:latin typeface="Arial"/>
                <a:cs typeface="Arial"/>
              </a:rPr>
              <a:t> </a:t>
            </a:r>
            <a:r>
              <a:rPr lang="en-US" sz="1200" spc="-25" dirty="0" smtClean="0">
                <a:latin typeface="Arial"/>
                <a:cs typeface="Arial"/>
              </a:rPr>
              <a:t>companies</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organizations</a:t>
            </a:r>
            <a:r>
              <a:rPr lang="en-US" sz="1200" spc="-4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25" dirty="0" smtClean="0">
                <a:latin typeface="Arial"/>
                <a:cs typeface="Arial"/>
              </a:rPr>
              <a:t>want</a:t>
            </a:r>
            <a:r>
              <a:rPr lang="en-US" sz="1200" spc="-4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30" dirty="0" smtClean="0">
                <a:latin typeface="Arial"/>
                <a:cs typeface="Arial"/>
              </a:rPr>
              <a:t>leverage</a:t>
            </a:r>
            <a:r>
              <a:rPr lang="en-US" sz="1200" spc="-40" dirty="0" smtClean="0">
                <a:latin typeface="Arial"/>
                <a:cs typeface="Arial"/>
              </a:rPr>
              <a:t> </a:t>
            </a:r>
            <a:r>
              <a:rPr lang="en-US" sz="1200" spc="-25" dirty="0" smtClean="0">
                <a:latin typeface="Arial"/>
                <a:cs typeface="Arial"/>
              </a:rPr>
              <a:t>more  </a:t>
            </a:r>
            <a:r>
              <a:rPr lang="en-US" sz="1200" spc="-20" dirty="0" smtClean="0">
                <a:latin typeface="Arial"/>
                <a:cs typeface="Arial"/>
              </a:rPr>
              <a:t>cost </a:t>
            </a:r>
            <a:r>
              <a:rPr lang="en-US" sz="1200" spc="-25" dirty="0" smtClean="0">
                <a:latin typeface="Arial"/>
                <a:cs typeface="Arial"/>
              </a:rPr>
              <a:t>effective commodity systems </a:t>
            </a:r>
            <a:r>
              <a:rPr lang="en-US" sz="1200" spc="-20" dirty="0" smtClean="0">
                <a:latin typeface="Arial"/>
                <a:cs typeface="Arial"/>
              </a:rPr>
              <a:t>and open </a:t>
            </a:r>
            <a:r>
              <a:rPr lang="en-US" sz="1200" spc="-25" dirty="0" smtClean="0">
                <a:latin typeface="Arial"/>
                <a:cs typeface="Arial"/>
              </a:rPr>
              <a:t>source technologies. </a:t>
            </a:r>
            <a:r>
              <a:rPr lang="en-US" sz="1200" spc="-20" dirty="0" smtClean="0">
                <a:latin typeface="Arial"/>
                <a:cs typeface="Arial"/>
              </a:rPr>
              <a:t>NoSQL  </a:t>
            </a:r>
            <a:r>
              <a:rPr lang="en-US" sz="1200" spc="-25" dirty="0" smtClean="0">
                <a:latin typeface="Arial"/>
                <a:cs typeface="Arial"/>
              </a:rPr>
              <a:t>technology deployed </a:t>
            </a:r>
            <a:r>
              <a:rPr lang="en-US" sz="1200" spc="-15" dirty="0" smtClean="0">
                <a:latin typeface="Arial"/>
                <a:cs typeface="Arial"/>
              </a:rPr>
              <a:t>on </a:t>
            </a:r>
            <a:r>
              <a:rPr lang="en-US" sz="1200" spc="-25" dirty="0" smtClean="0">
                <a:latin typeface="Arial"/>
                <a:cs typeface="Arial"/>
              </a:rPr>
              <a:t>commodity high volume servers </a:t>
            </a:r>
            <a:r>
              <a:rPr lang="en-US" sz="1200" spc="-20" dirty="0" smtClean="0">
                <a:latin typeface="Arial"/>
                <a:cs typeface="Arial"/>
              </a:rPr>
              <a:t>can </a:t>
            </a:r>
            <a:r>
              <a:rPr lang="en-US" sz="1200" spc="-25" dirty="0" smtClean="0">
                <a:latin typeface="Arial"/>
                <a:cs typeface="Arial"/>
              </a:rPr>
              <a:t>solve these  problems.</a:t>
            </a:r>
            <a:endParaRPr lang="en-US" sz="1200" dirty="0" smtClean="0">
              <a:latin typeface="Arial"/>
              <a:cs typeface="Arial"/>
            </a:endParaRPr>
          </a:p>
          <a:p>
            <a:pPr marL="470534" marR="231140" indent="-229235">
              <a:lnSpc>
                <a:spcPct val="95900"/>
              </a:lnSpc>
              <a:spcBef>
                <a:spcPts val="600"/>
              </a:spcBef>
              <a:buAutoNum type="arabicPeriod"/>
              <a:tabLst>
                <a:tab pos="471170" algn="l"/>
              </a:tabLst>
            </a:pPr>
            <a:r>
              <a:rPr lang="en-US" sz="1200" spc="-25" dirty="0" smtClean="0">
                <a:latin typeface="Arial"/>
                <a:cs typeface="Arial"/>
              </a:rPr>
              <a:t>Distributing </a:t>
            </a:r>
            <a:r>
              <a:rPr lang="en-US" sz="1200" spc="-15" dirty="0" smtClean="0">
                <a:latin typeface="Arial"/>
                <a:cs typeface="Arial"/>
              </a:rPr>
              <a:t>the </a:t>
            </a:r>
            <a:r>
              <a:rPr lang="en-US" sz="1200" spc="-25" dirty="0" smtClean="0">
                <a:latin typeface="Arial"/>
                <a:cs typeface="Arial"/>
              </a:rPr>
              <a:t>RDBMS </a:t>
            </a:r>
            <a:r>
              <a:rPr lang="en-US" sz="1200" spc="-20" dirty="0" smtClean="0">
                <a:latin typeface="Arial"/>
                <a:cs typeface="Arial"/>
              </a:rPr>
              <a:t>is </a:t>
            </a:r>
            <a:r>
              <a:rPr lang="en-US" sz="1200" spc="-25" dirty="0" smtClean="0">
                <a:latin typeface="Arial"/>
                <a:cs typeface="Arial"/>
              </a:rPr>
              <a:t>operationally challenging </a:t>
            </a:r>
            <a:r>
              <a:rPr lang="en-US" sz="1200" spc="-20" dirty="0" smtClean="0">
                <a:latin typeface="Arial"/>
                <a:cs typeface="Arial"/>
              </a:rPr>
              <a:t>and </a:t>
            </a:r>
            <a:r>
              <a:rPr lang="en-US" sz="1200" spc="-25" dirty="0" smtClean="0">
                <a:latin typeface="Arial"/>
                <a:cs typeface="Arial"/>
              </a:rPr>
              <a:t>often technically  impossible. </a:t>
            </a:r>
            <a:r>
              <a:rPr lang="en-US" sz="1200" spc="-20" dirty="0" smtClean="0">
                <a:latin typeface="Arial"/>
                <a:cs typeface="Arial"/>
              </a:rPr>
              <a:t>The </a:t>
            </a:r>
            <a:r>
              <a:rPr lang="en-US" sz="1200" spc="-25" dirty="0" smtClean="0">
                <a:latin typeface="Arial"/>
                <a:cs typeface="Arial"/>
              </a:rPr>
              <a:t>architecture breaks down when </a:t>
            </a:r>
            <a:r>
              <a:rPr lang="en-US" sz="1200" spc="-25" dirty="0" err="1" smtClean="0">
                <a:latin typeface="Arial"/>
                <a:cs typeface="Arial"/>
              </a:rPr>
              <a:t>sharding</a:t>
            </a:r>
            <a:r>
              <a:rPr lang="en-US" sz="1200" spc="-25" dirty="0" smtClean="0">
                <a:latin typeface="Arial"/>
                <a:cs typeface="Arial"/>
              </a:rPr>
              <a:t> </a:t>
            </a:r>
            <a:r>
              <a:rPr lang="en-US" sz="1200" spc="-15" dirty="0" smtClean="0">
                <a:latin typeface="Arial"/>
                <a:cs typeface="Arial"/>
              </a:rPr>
              <a:t>is </a:t>
            </a:r>
            <a:r>
              <a:rPr lang="en-US" sz="1200" spc="-25" dirty="0" smtClean="0">
                <a:latin typeface="Arial"/>
                <a:cs typeface="Arial"/>
              </a:rPr>
              <a:t>implemented </a:t>
            </a:r>
            <a:r>
              <a:rPr lang="en-US" sz="1200" spc="-20" dirty="0" smtClean="0">
                <a:latin typeface="Arial"/>
                <a:cs typeface="Arial"/>
              </a:rPr>
              <a:t>on</a:t>
            </a:r>
            <a:r>
              <a:rPr lang="en-US" sz="1200" spc="-265" dirty="0" smtClean="0">
                <a:latin typeface="Arial"/>
                <a:cs typeface="Arial"/>
              </a:rPr>
              <a:t> </a:t>
            </a:r>
            <a:r>
              <a:rPr lang="en-US" sz="1200" dirty="0" smtClean="0">
                <a:latin typeface="Arial"/>
                <a:cs typeface="Arial"/>
              </a:rPr>
              <a:t>a  </a:t>
            </a:r>
            <a:r>
              <a:rPr lang="en-US" sz="1200" spc="-20" dirty="0" smtClean="0">
                <a:latin typeface="Arial"/>
                <a:cs typeface="Arial"/>
              </a:rPr>
              <a:t>large </a:t>
            </a:r>
            <a:r>
              <a:rPr lang="en-US" sz="1200" spc="-25" dirty="0" smtClean="0">
                <a:latin typeface="Arial"/>
                <a:cs typeface="Arial"/>
              </a:rPr>
              <a:t>scale. </a:t>
            </a:r>
            <a:r>
              <a:rPr lang="en-US" sz="1200" spc="-30" dirty="0" err="1" smtClean="0">
                <a:latin typeface="Arial"/>
                <a:cs typeface="Arial"/>
              </a:rPr>
              <a:t>Denormalization</a:t>
            </a:r>
            <a:r>
              <a:rPr lang="en-US" sz="1200" spc="-30" dirty="0" smtClean="0">
                <a:latin typeface="Arial"/>
                <a:cs typeface="Arial"/>
              </a:rPr>
              <a:t> </a:t>
            </a:r>
            <a:r>
              <a:rPr lang="en-US" sz="1200" spc="-15" dirty="0" smtClean="0">
                <a:latin typeface="Arial"/>
                <a:cs typeface="Arial"/>
              </a:rPr>
              <a:t>of the </a:t>
            </a:r>
            <a:r>
              <a:rPr lang="en-US" sz="1200" spc="-20" dirty="0" smtClean="0">
                <a:latin typeface="Arial"/>
                <a:cs typeface="Arial"/>
              </a:rPr>
              <a:t>data </a:t>
            </a:r>
            <a:r>
              <a:rPr lang="en-US" sz="1200" spc="-25" dirty="0" smtClean="0">
                <a:latin typeface="Arial"/>
                <a:cs typeface="Arial"/>
              </a:rPr>
              <a:t>model, joins, referential integrity </a:t>
            </a:r>
            <a:r>
              <a:rPr lang="en-US" sz="1200" spc="-20" dirty="0" smtClean="0">
                <a:latin typeface="Arial"/>
                <a:cs typeface="Arial"/>
              </a:rPr>
              <a:t>and  </a:t>
            </a:r>
            <a:r>
              <a:rPr lang="en-US" sz="1200" spc="-25" dirty="0" smtClean="0">
                <a:latin typeface="Arial"/>
                <a:cs typeface="Arial"/>
              </a:rPr>
              <a:t>rebalancing </a:t>
            </a:r>
            <a:r>
              <a:rPr lang="en-US" sz="1200" spc="-20" dirty="0" smtClean="0">
                <a:latin typeface="Arial"/>
                <a:cs typeface="Arial"/>
              </a:rPr>
              <a:t>are </a:t>
            </a:r>
            <a:r>
              <a:rPr lang="en-US" sz="1200" spc="-25" dirty="0" smtClean="0">
                <a:latin typeface="Arial"/>
                <a:cs typeface="Arial"/>
              </a:rPr>
              <a:t>common</a:t>
            </a:r>
            <a:r>
              <a:rPr lang="en-US" sz="1200" spc="-114" dirty="0" smtClean="0">
                <a:latin typeface="Arial"/>
                <a:cs typeface="Arial"/>
              </a:rPr>
              <a:t> </a:t>
            </a:r>
            <a:r>
              <a:rPr lang="en-US" sz="1200" spc="-25" dirty="0" smtClean="0">
                <a:latin typeface="Arial"/>
                <a:cs typeface="Arial"/>
              </a:rPr>
              <a:t>issues.</a:t>
            </a:r>
            <a:endParaRPr lang="en-US" sz="1200" dirty="0" smtClean="0">
              <a:latin typeface="Arial"/>
              <a:cs typeface="Arial"/>
            </a:endParaRPr>
          </a:p>
          <a:p>
            <a:pPr marL="470534" marR="83185" indent="-229235">
              <a:lnSpc>
                <a:spcPct val="96000"/>
              </a:lnSpc>
              <a:spcBef>
                <a:spcPts val="610"/>
              </a:spcBef>
              <a:buAutoNum type="arabicPeriod"/>
              <a:tabLst>
                <a:tab pos="471170" algn="l"/>
              </a:tabLst>
            </a:pPr>
            <a:r>
              <a:rPr lang="en-US" sz="1200" spc="-25" dirty="0" smtClean="0">
                <a:latin typeface="Arial"/>
                <a:cs typeface="Arial"/>
              </a:rPr>
              <a:t>Un-structured </a:t>
            </a:r>
            <a:r>
              <a:rPr lang="en-US" sz="1200" spc="-20" dirty="0" smtClean="0">
                <a:latin typeface="Arial"/>
                <a:cs typeface="Arial"/>
              </a:rPr>
              <a:t>data </a:t>
            </a:r>
            <a:r>
              <a:rPr lang="en-US" sz="1200" spc="-25" dirty="0" smtClean="0">
                <a:latin typeface="Arial"/>
                <a:cs typeface="Arial"/>
              </a:rPr>
              <a:t>(such </a:t>
            </a:r>
            <a:r>
              <a:rPr lang="en-US" sz="1200" spc="-15" dirty="0" smtClean="0">
                <a:latin typeface="Arial"/>
                <a:cs typeface="Arial"/>
              </a:rPr>
              <a:t>as </a:t>
            </a:r>
            <a:r>
              <a:rPr lang="en-US" sz="1200" spc="-20" dirty="0" smtClean="0">
                <a:latin typeface="Arial"/>
                <a:cs typeface="Arial"/>
              </a:rPr>
              <a:t>social </a:t>
            </a:r>
            <a:r>
              <a:rPr lang="en-US" sz="1200" spc="-25" dirty="0" smtClean="0">
                <a:latin typeface="Arial"/>
                <a:cs typeface="Arial"/>
              </a:rPr>
              <a:t>media data: </a:t>
            </a:r>
            <a:r>
              <a:rPr lang="en-US" sz="1200" spc="-30" dirty="0" smtClean="0">
                <a:latin typeface="Arial"/>
                <a:cs typeface="Arial"/>
              </a:rPr>
              <a:t>Twitter, </a:t>
            </a:r>
            <a:r>
              <a:rPr lang="en-US" sz="1200" spc="-25" dirty="0" smtClean="0">
                <a:latin typeface="Arial"/>
                <a:cs typeface="Arial"/>
              </a:rPr>
              <a:t>Facebook, email, etc.)  </a:t>
            </a:r>
            <a:r>
              <a:rPr lang="en-US" sz="1200" spc="-20" dirty="0" smtClean="0">
                <a:latin typeface="Arial"/>
                <a:cs typeface="Arial"/>
              </a:rPr>
              <a:t>and </a:t>
            </a:r>
            <a:r>
              <a:rPr lang="en-US" sz="1200" spc="-25" dirty="0" smtClean="0">
                <a:latin typeface="Arial"/>
                <a:cs typeface="Arial"/>
              </a:rPr>
              <a:t>semi-structured </a:t>
            </a:r>
            <a:r>
              <a:rPr lang="en-US" sz="1200" spc="-20" dirty="0" smtClean="0">
                <a:latin typeface="Arial"/>
                <a:cs typeface="Arial"/>
              </a:rPr>
              <a:t>data (such as </a:t>
            </a:r>
            <a:r>
              <a:rPr lang="en-US" sz="1200" spc="-25" dirty="0" smtClean="0">
                <a:latin typeface="Arial"/>
                <a:cs typeface="Arial"/>
              </a:rPr>
              <a:t>application logs, security </a:t>
            </a:r>
            <a:r>
              <a:rPr lang="en-US" sz="1200" spc="-20" dirty="0" smtClean="0">
                <a:latin typeface="Arial"/>
                <a:cs typeface="Arial"/>
              </a:rPr>
              <a:t>logs) </a:t>
            </a:r>
            <a:r>
              <a:rPr lang="en-US" sz="1200" spc="-15" dirty="0" smtClean="0">
                <a:latin typeface="Arial"/>
                <a:cs typeface="Arial"/>
              </a:rPr>
              <a:t>do </a:t>
            </a:r>
            <a:r>
              <a:rPr lang="en-US" sz="1200" spc="-25" dirty="0" smtClean="0">
                <a:latin typeface="Arial"/>
                <a:cs typeface="Arial"/>
              </a:rPr>
              <a:t>not </a:t>
            </a:r>
            <a:r>
              <a:rPr lang="en-US" sz="1200" spc="-20" dirty="0" smtClean="0">
                <a:latin typeface="Arial"/>
                <a:cs typeface="Arial"/>
              </a:rPr>
              <a:t>fit </a:t>
            </a:r>
            <a:r>
              <a:rPr lang="en-US" sz="1200" spc="-25" dirty="0" smtClean="0">
                <a:latin typeface="Arial"/>
                <a:cs typeface="Arial"/>
              </a:rPr>
              <a:t>the  traditional model </a:t>
            </a:r>
            <a:r>
              <a:rPr lang="en-US" sz="1200" spc="-20" dirty="0" smtClean="0">
                <a:latin typeface="Arial"/>
                <a:cs typeface="Arial"/>
              </a:rPr>
              <a:t>of </a:t>
            </a:r>
            <a:r>
              <a:rPr lang="en-US" sz="1200" spc="-25" dirty="0" smtClean="0">
                <a:latin typeface="Arial"/>
                <a:cs typeface="Arial"/>
              </a:rPr>
              <a:t>schema-on-ingest. Typically </a:t>
            </a:r>
            <a:r>
              <a:rPr lang="en-US" sz="1200" spc="-15" dirty="0" smtClean="0">
                <a:latin typeface="Arial"/>
                <a:cs typeface="Arial"/>
              </a:rPr>
              <a:t>the </a:t>
            </a:r>
            <a:r>
              <a:rPr lang="en-US" sz="1200" spc="-25" dirty="0" smtClean="0">
                <a:latin typeface="Arial"/>
                <a:cs typeface="Arial"/>
              </a:rPr>
              <a:t>schema </a:t>
            </a:r>
            <a:r>
              <a:rPr lang="en-US" sz="1200" spc="-20" dirty="0" smtClean="0">
                <a:latin typeface="Arial"/>
                <a:cs typeface="Arial"/>
              </a:rPr>
              <a:t>is </a:t>
            </a:r>
            <a:r>
              <a:rPr lang="en-US" sz="1200" spc="-25" dirty="0" smtClean="0">
                <a:latin typeface="Arial"/>
                <a:cs typeface="Arial"/>
              </a:rPr>
              <a:t>developed after  ingest </a:t>
            </a:r>
            <a:r>
              <a:rPr lang="en-US" sz="1200" spc="-20" dirty="0" smtClean="0">
                <a:latin typeface="Arial"/>
                <a:cs typeface="Arial"/>
              </a:rPr>
              <a:t>and </a:t>
            </a:r>
            <a:r>
              <a:rPr lang="en-US" sz="1200" spc="-25" dirty="0" smtClean="0">
                <a:latin typeface="Arial"/>
                <a:cs typeface="Arial"/>
              </a:rPr>
              <a:t>analysis. Un-structured </a:t>
            </a:r>
            <a:r>
              <a:rPr lang="en-US" sz="1200" spc="-20" dirty="0" smtClean="0">
                <a:latin typeface="Arial"/>
                <a:cs typeface="Arial"/>
              </a:rPr>
              <a:t>and </a:t>
            </a:r>
            <a:r>
              <a:rPr lang="en-US" sz="1200" spc="-25" dirty="0" smtClean="0">
                <a:latin typeface="Arial"/>
                <a:cs typeface="Arial"/>
              </a:rPr>
              <a:t>semi-structured </a:t>
            </a:r>
            <a:r>
              <a:rPr lang="en-US" sz="1200" spc="-20" dirty="0" smtClean="0">
                <a:latin typeface="Arial"/>
                <a:cs typeface="Arial"/>
              </a:rPr>
              <a:t>data </a:t>
            </a:r>
            <a:r>
              <a:rPr lang="en-US" sz="1200" spc="-25" dirty="0" smtClean="0">
                <a:latin typeface="Arial"/>
                <a:cs typeface="Arial"/>
              </a:rPr>
              <a:t>generate </a:t>
            </a:r>
            <a:r>
              <a:rPr lang="en-US" sz="1200" dirty="0" smtClean="0">
                <a:latin typeface="Arial"/>
                <a:cs typeface="Arial"/>
              </a:rPr>
              <a:t>a </a:t>
            </a:r>
            <a:r>
              <a:rPr lang="en-US" sz="1200" spc="-25" dirty="0" smtClean="0">
                <a:latin typeface="Arial"/>
                <a:cs typeface="Arial"/>
              </a:rPr>
              <a:t>variable  number</a:t>
            </a:r>
            <a:r>
              <a:rPr lang="en-US" sz="1200" spc="-55"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25" dirty="0" smtClean="0">
                <a:latin typeface="Arial"/>
                <a:cs typeface="Arial"/>
              </a:rPr>
              <a:t>fields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variable</a:t>
            </a:r>
            <a:r>
              <a:rPr lang="en-US" sz="1200" spc="-5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content,</a:t>
            </a:r>
            <a:r>
              <a:rPr lang="en-US" sz="1200" spc="-3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therefore</a:t>
            </a:r>
            <a:r>
              <a:rPr lang="en-US" sz="1200" spc="-50" dirty="0" smtClean="0">
                <a:latin typeface="Arial"/>
                <a:cs typeface="Arial"/>
              </a:rPr>
              <a:t> </a:t>
            </a:r>
            <a:r>
              <a:rPr lang="en-US" sz="1200" spc="-25" dirty="0" smtClean="0">
                <a:latin typeface="Arial"/>
                <a:cs typeface="Arial"/>
              </a:rPr>
              <a:t>problematic</a:t>
            </a:r>
            <a:r>
              <a:rPr lang="en-US" sz="1200" spc="-55" dirty="0" smtClean="0">
                <a:latin typeface="Arial"/>
                <a:cs typeface="Arial"/>
              </a:rPr>
              <a:t> </a:t>
            </a:r>
            <a:r>
              <a:rPr lang="en-US" sz="1200" spc="-15" dirty="0" smtClean="0">
                <a:latin typeface="Arial"/>
                <a:cs typeface="Arial"/>
              </a:rPr>
              <a:t>for</a:t>
            </a:r>
            <a:r>
              <a:rPr lang="en-US" sz="1200" spc="-25" dirty="0" smtClean="0">
                <a:latin typeface="Arial"/>
                <a:cs typeface="Arial"/>
              </a:rPr>
              <a:t> </a:t>
            </a:r>
            <a:r>
              <a:rPr lang="en-US" sz="1200" spc="-15" dirty="0" smtClean="0">
                <a:latin typeface="Arial"/>
                <a:cs typeface="Arial"/>
              </a:rPr>
              <a:t>the  </a:t>
            </a:r>
            <a:r>
              <a:rPr lang="en-US" sz="1200" spc="-20" dirty="0" smtClean="0">
                <a:latin typeface="Arial"/>
                <a:cs typeface="Arial"/>
              </a:rPr>
              <a:t>data </a:t>
            </a:r>
            <a:r>
              <a:rPr lang="en-US" sz="1200" spc="-30" dirty="0" smtClean="0">
                <a:latin typeface="Arial"/>
                <a:cs typeface="Arial"/>
              </a:rPr>
              <a:t>architect </a:t>
            </a:r>
            <a:r>
              <a:rPr lang="en-US" sz="1200" spc="-25" dirty="0" smtClean="0">
                <a:latin typeface="Arial"/>
                <a:cs typeface="Arial"/>
              </a:rPr>
              <a:t>when designing </a:t>
            </a:r>
            <a:r>
              <a:rPr lang="en-US" sz="1200" spc="-15" dirty="0" smtClean="0">
                <a:latin typeface="Arial"/>
                <a:cs typeface="Arial"/>
              </a:rPr>
              <a:t>the </a:t>
            </a:r>
            <a:r>
              <a:rPr lang="en-US" sz="1200" spc="-25" dirty="0" smtClean="0">
                <a:latin typeface="Arial"/>
                <a:cs typeface="Arial"/>
              </a:rPr>
              <a:t>database. There </a:t>
            </a:r>
            <a:r>
              <a:rPr lang="en-US" sz="1200" spc="-20" dirty="0" smtClean="0">
                <a:latin typeface="Arial"/>
                <a:cs typeface="Arial"/>
              </a:rPr>
              <a:t>may </a:t>
            </a:r>
            <a:r>
              <a:rPr lang="en-US" sz="1200" spc="-15" dirty="0" smtClean="0">
                <a:latin typeface="Arial"/>
                <a:cs typeface="Arial"/>
              </a:rPr>
              <a:t>be </a:t>
            </a:r>
            <a:r>
              <a:rPr lang="en-US" sz="1200" spc="-20" dirty="0" smtClean="0">
                <a:latin typeface="Arial"/>
                <a:cs typeface="Arial"/>
              </a:rPr>
              <a:t>many NULL </a:t>
            </a:r>
            <a:r>
              <a:rPr lang="en-US" sz="1200" spc="-25" dirty="0" smtClean="0">
                <a:latin typeface="Arial"/>
                <a:cs typeface="Arial"/>
              </a:rPr>
              <a:t>fields  (sparse</a:t>
            </a:r>
            <a:r>
              <a:rPr lang="en-US" sz="1200" spc="-4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or</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number</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type</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fields</a:t>
            </a:r>
            <a:r>
              <a:rPr lang="en-US" sz="1200" spc="-35" dirty="0" smtClean="0">
                <a:latin typeface="Arial"/>
                <a:cs typeface="Arial"/>
              </a:rPr>
              <a:t> </a:t>
            </a:r>
            <a:r>
              <a:rPr lang="en-US" sz="1200" spc="-20" dirty="0" smtClean="0">
                <a:latin typeface="Arial"/>
                <a:cs typeface="Arial"/>
              </a:rPr>
              <a:t>may</a:t>
            </a:r>
            <a:r>
              <a:rPr lang="en-US" sz="1200" spc="-60" dirty="0" smtClean="0">
                <a:latin typeface="Arial"/>
                <a:cs typeface="Arial"/>
              </a:rPr>
              <a:t> </a:t>
            </a:r>
            <a:r>
              <a:rPr lang="en-US" sz="1200" spc="-15" dirty="0" smtClean="0">
                <a:latin typeface="Arial"/>
                <a:cs typeface="Arial"/>
              </a:rPr>
              <a:t>be</a:t>
            </a:r>
            <a:r>
              <a:rPr lang="en-US" sz="1200" spc="-70" dirty="0" smtClean="0">
                <a:latin typeface="Arial"/>
                <a:cs typeface="Arial"/>
              </a:rPr>
              <a:t> </a:t>
            </a:r>
            <a:r>
              <a:rPr lang="en-US" sz="1200" spc="-25" dirty="0" smtClean="0">
                <a:latin typeface="Arial"/>
                <a:cs typeface="Arial"/>
              </a:rPr>
              <a:t>variable.</a:t>
            </a:r>
            <a:endParaRPr lang="en-US" sz="1200" dirty="0" smtClean="0">
              <a:latin typeface="Arial"/>
              <a:cs typeface="Arial"/>
            </a:endParaRPr>
          </a:p>
          <a:p>
            <a:endParaRPr lang="fr-FR" dirty="0" smtClean="0"/>
          </a:p>
          <a:p>
            <a:pPr marL="12700">
              <a:lnSpc>
                <a:spcPct val="100000"/>
              </a:lnSpc>
              <a:spcBef>
                <a:spcPts val="525"/>
              </a:spcBef>
            </a:pPr>
            <a:r>
              <a:rPr lang="en-US" sz="1200" spc="-10" dirty="0" smtClean="0">
                <a:latin typeface="Arial"/>
                <a:cs typeface="Arial"/>
              </a:rPr>
              <a:t>So </a:t>
            </a:r>
            <a:r>
              <a:rPr lang="en-US" sz="1200" spc="-25" dirty="0" smtClean="0">
                <a:latin typeface="Arial"/>
                <a:cs typeface="Arial"/>
              </a:rPr>
              <a:t>why consider </a:t>
            </a:r>
            <a:r>
              <a:rPr lang="en-US" sz="1200" spc="-20" dirty="0" smtClean="0">
                <a:latin typeface="Arial"/>
                <a:cs typeface="Arial"/>
              </a:rPr>
              <a:t>NoSQL </a:t>
            </a:r>
            <a:r>
              <a:rPr lang="en-US" sz="1200" spc="-30" dirty="0" smtClean="0">
                <a:latin typeface="Arial"/>
                <a:cs typeface="Arial"/>
              </a:rPr>
              <a:t>Technology? </a:t>
            </a:r>
            <a:r>
              <a:rPr lang="en-US" sz="1200" spc="-25" dirty="0" smtClean="0">
                <a:latin typeface="Arial"/>
                <a:cs typeface="Arial"/>
              </a:rPr>
              <a:t>This </a:t>
            </a:r>
            <a:r>
              <a:rPr lang="en-US" sz="1200" spc="-20" dirty="0" smtClean="0">
                <a:latin typeface="Arial"/>
                <a:cs typeface="Arial"/>
              </a:rPr>
              <a:t>slide </a:t>
            </a:r>
            <a:r>
              <a:rPr lang="en-US" sz="1200" spc="-30" dirty="0" smtClean="0">
                <a:latin typeface="Arial"/>
                <a:cs typeface="Arial"/>
              </a:rPr>
              <a:t>presents </a:t>
            </a:r>
            <a:r>
              <a:rPr lang="en-US" sz="1200" spc="-25" dirty="0" smtClean="0">
                <a:latin typeface="Arial"/>
                <a:cs typeface="Arial"/>
              </a:rPr>
              <a:t>three </a:t>
            </a:r>
            <a:r>
              <a:rPr lang="en-US" sz="1200" spc="-15" dirty="0" smtClean="0">
                <a:latin typeface="Arial"/>
                <a:cs typeface="Arial"/>
              </a:rPr>
              <a:t>key</a:t>
            </a:r>
            <a:r>
              <a:rPr lang="en-US" sz="1200" spc="-275" dirty="0" smtClean="0">
                <a:latin typeface="Arial"/>
                <a:cs typeface="Arial"/>
              </a:rPr>
              <a:t> </a:t>
            </a:r>
            <a:r>
              <a:rPr lang="en-US" sz="1200" spc="-25" dirty="0" smtClean="0">
                <a:latin typeface="Arial"/>
                <a:cs typeface="Arial"/>
              </a:rPr>
              <a:t>reasons:</a:t>
            </a:r>
            <a:endParaRPr lang="en-US" sz="1200" dirty="0" smtClean="0">
              <a:latin typeface="Arial"/>
              <a:cs typeface="Arial"/>
            </a:endParaRPr>
          </a:p>
          <a:p>
            <a:pPr marL="470534" marR="5080" indent="-229235">
              <a:lnSpc>
                <a:spcPct val="96000"/>
              </a:lnSpc>
              <a:spcBef>
                <a:spcPts val="600"/>
              </a:spcBef>
              <a:buAutoNum type="arabicPeriod"/>
              <a:tabLst>
                <a:tab pos="471170" algn="l"/>
              </a:tabLst>
            </a:pPr>
            <a:r>
              <a:rPr lang="en-US" sz="1200" spc="-25" dirty="0" smtClean="0">
                <a:latin typeface="Arial"/>
                <a:cs typeface="Arial"/>
              </a:rPr>
              <a:t>Massive data </a:t>
            </a:r>
            <a:r>
              <a:rPr lang="en-US" sz="1200" spc="-20" dirty="0" smtClean="0">
                <a:latin typeface="Arial"/>
                <a:cs typeface="Arial"/>
              </a:rPr>
              <a:t>sets </a:t>
            </a:r>
            <a:r>
              <a:rPr lang="en-US" sz="1200" spc="-25" dirty="0" smtClean="0">
                <a:latin typeface="Arial"/>
                <a:cs typeface="Arial"/>
              </a:rPr>
              <a:t>exhaust </a:t>
            </a:r>
            <a:r>
              <a:rPr lang="en-US" sz="1200" spc="-15" dirty="0" smtClean="0">
                <a:latin typeface="Arial"/>
                <a:cs typeface="Arial"/>
              </a:rPr>
              <a:t>the </a:t>
            </a:r>
            <a:r>
              <a:rPr lang="en-US" sz="1200" spc="-25" dirty="0" smtClean="0">
                <a:latin typeface="Arial"/>
                <a:cs typeface="Arial"/>
              </a:rPr>
              <a:t>capacity </a:t>
            </a:r>
            <a:r>
              <a:rPr lang="en-US" sz="1200" spc="-20" dirty="0" smtClean="0">
                <a:latin typeface="Arial"/>
                <a:cs typeface="Arial"/>
              </a:rPr>
              <a:t>and scale of </a:t>
            </a:r>
            <a:r>
              <a:rPr lang="en-US" sz="1200" spc="-25" dirty="0" smtClean="0">
                <a:latin typeface="Arial"/>
                <a:cs typeface="Arial"/>
              </a:rPr>
              <a:t>existing RDBMSs. Buying  additional licenses </a:t>
            </a:r>
            <a:r>
              <a:rPr lang="en-US" sz="1200" spc="-20" dirty="0" smtClean="0">
                <a:latin typeface="Arial"/>
                <a:cs typeface="Arial"/>
              </a:rPr>
              <a:t>and </a:t>
            </a:r>
            <a:r>
              <a:rPr lang="en-US" sz="1200" spc="-25" dirty="0" smtClean="0">
                <a:latin typeface="Arial"/>
                <a:cs typeface="Arial"/>
              </a:rPr>
              <a:t>adding </a:t>
            </a:r>
            <a:r>
              <a:rPr lang="en-US" sz="1200" spc="-20" dirty="0" smtClean="0">
                <a:latin typeface="Arial"/>
                <a:cs typeface="Arial"/>
              </a:rPr>
              <a:t>more </a:t>
            </a:r>
            <a:r>
              <a:rPr lang="en-US" sz="1200" spc="-25" dirty="0" smtClean="0">
                <a:latin typeface="Arial"/>
                <a:cs typeface="Arial"/>
              </a:rPr>
              <a:t>CPU, </a:t>
            </a:r>
            <a:r>
              <a:rPr lang="en-US" sz="1200" spc="-15" dirty="0" smtClean="0">
                <a:latin typeface="Arial"/>
                <a:cs typeface="Arial"/>
              </a:rPr>
              <a:t>RAM </a:t>
            </a:r>
            <a:r>
              <a:rPr lang="en-US" sz="1200" spc="-20" dirty="0" smtClean="0">
                <a:latin typeface="Arial"/>
                <a:cs typeface="Arial"/>
              </a:rPr>
              <a:t>and DISK is </a:t>
            </a:r>
            <a:r>
              <a:rPr lang="en-US" sz="1200" spc="-25" dirty="0" smtClean="0">
                <a:latin typeface="Arial"/>
                <a:cs typeface="Arial"/>
              </a:rPr>
              <a:t>very expensive </a:t>
            </a:r>
            <a:r>
              <a:rPr lang="en-US" sz="1200" spc="-30" dirty="0" smtClean="0">
                <a:latin typeface="Arial"/>
                <a:cs typeface="Arial"/>
              </a:rPr>
              <a:t>and  </a:t>
            </a:r>
            <a:r>
              <a:rPr lang="en-US" sz="1200" spc="-20" dirty="0" smtClean="0">
                <a:latin typeface="Arial"/>
                <a:cs typeface="Arial"/>
              </a:rPr>
              <a:t>not</a:t>
            </a:r>
            <a:r>
              <a:rPr lang="en-US" sz="1200" spc="-50" dirty="0" smtClean="0">
                <a:latin typeface="Arial"/>
                <a:cs typeface="Arial"/>
              </a:rPr>
              <a:t> </a:t>
            </a:r>
            <a:r>
              <a:rPr lang="en-US" sz="1200" spc="-25" dirty="0" smtClean="0">
                <a:latin typeface="Arial"/>
                <a:cs typeface="Arial"/>
              </a:rPr>
              <a:t>linear</a:t>
            </a:r>
            <a:r>
              <a:rPr lang="en-US" sz="1200" spc="-5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cost.</a:t>
            </a:r>
            <a:r>
              <a:rPr lang="en-US" sz="1200" spc="-35" dirty="0" smtClean="0">
                <a:latin typeface="Arial"/>
                <a:cs typeface="Arial"/>
              </a:rPr>
              <a:t> </a:t>
            </a:r>
            <a:r>
              <a:rPr lang="en-US" sz="1200" spc="-25" dirty="0" smtClean="0">
                <a:latin typeface="Arial"/>
                <a:cs typeface="Arial"/>
              </a:rPr>
              <a:t>Many</a:t>
            </a:r>
            <a:r>
              <a:rPr lang="en-US" sz="1200" spc="-55" dirty="0" smtClean="0">
                <a:latin typeface="Arial"/>
                <a:cs typeface="Arial"/>
              </a:rPr>
              <a:t> </a:t>
            </a:r>
            <a:r>
              <a:rPr lang="en-US" sz="1200" spc="-25" dirty="0" smtClean="0">
                <a:latin typeface="Arial"/>
                <a:cs typeface="Arial"/>
              </a:rPr>
              <a:t>companies</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organizations</a:t>
            </a:r>
            <a:r>
              <a:rPr lang="en-US" sz="1200" spc="-4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25" dirty="0" smtClean="0">
                <a:latin typeface="Arial"/>
                <a:cs typeface="Arial"/>
              </a:rPr>
              <a:t>want</a:t>
            </a:r>
            <a:r>
              <a:rPr lang="en-US" sz="1200" spc="-4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30" dirty="0" smtClean="0">
                <a:latin typeface="Arial"/>
                <a:cs typeface="Arial"/>
              </a:rPr>
              <a:t>leverage</a:t>
            </a:r>
            <a:r>
              <a:rPr lang="en-US" sz="1200" spc="-40" dirty="0" smtClean="0">
                <a:latin typeface="Arial"/>
                <a:cs typeface="Arial"/>
              </a:rPr>
              <a:t> </a:t>
            </a:r>
            <a:r>
              <a:rPr lang="en-US" sz="1200" spc="-25" dirty="0" smtClean="0">
                <a:latin typeface="Arial"/>
                <a:cs typeface="Arial"/>
              </a:rPr>
              <a:t>more  </a:t>
            </a:r>
            <a:r>
              <a:rPr lang="en-US" sz="1200" spc="-20" dirty="0" smtClean="0">
                <a:latin typeface="Arial"/>
                <a:cs typeface="Arial"/>
              </a:rPr>
              <a:t>cost </a:t>
            </a:r>
            <a:r>
              <a:rPr lang="en-US" sz="1200" spc="-25" dirty="0" smtClean="0">
                <a:latin typeface="Arial"/>
                <a:cs typeface="Arial"/>
              </a:rPr>
              <a:t>effective commodity systems </a:t>
            </a:r>
            <a:r>
              <a:rPr lang="en-US" sz="1200" spc="-20" dirty="0" smtClean="0">
                <a:latin typeface="Arial"/>
                <a:cs typeface="Arial"/>
              </a:rPr>
              <a:t>and open </a:t>
            </a:r>
            <a:r>
              <a:rPr lang="en-US" sz="1200" spc="-25" dirty="0" smtClean="0">
                <a:latin typeface="Arial"/>
                <a:cs typeface="Arial"/>
              </a:rPr>
              <a:t>source technologies. </a:t>
            </a:r>
            <a:r>
              <a:rPr lang="en-US" sz="1200" spc="-20" dirty="0" smtClean="0">
                <a:latin typeface="Arial"/>
                <a:cs typeface="Arial"/>
              </a:rPr>
              <a:t>NoSQL  </a:t>
            </a:r>
            <a:r>
              <a:rPr lang="en-US" sz="1200" spc="-25" dirty="0" smtClean="0">
                <a:latin typeface="Arial"/>
                <a:cs typeface="Arial"/>
              </a:rPr>
              <a:t>technology deployed </a:t>
            </a:r>
            <a:r>
              <a:rPr lang="en-US" sz="1200" spc="-15" dirty="0" smtClean="0">
                <a:latin typeface="Arial"/>
                <a:cs typeface="Arial"/>
              </a:rPr>
              <a:t>on </a:t>
            </a:r>
            <a:r>
              <a:rPr lang="en-US" sz="1200" spc="-25" dirty="0" smtClean="0">
                <a:latin typeface="Arial"/>
                <a:cs typeface="Arial"/>
              </a:rPr>
              <a:t>commodity high volume servers </a:t>
            </a:r>
            <a:r>
              <a:rPr lang="en-US" sz="1200" spc="-20" dirty="0" smtClean="0">
                <a:latin typeface="Arial"/>
                <a:cs typeface="Arial"/>
              </a:rPr>
              <a:t>can </a:t>
            </a:r>
            <a:r>
              <a:rPr lang="en-US" sz="1200" spc="-25" dirty="0" smtClean="0">
                <a:latin typeface="Arial"/>
                <a:cs typeface="Arial"/>
              </a:rPr>
              <a:t>solve these  problems.</a:t>
            </a:r>
            <a:endParaRPr lang="en-US" sz="1200" dirty="0" smtClean="0">
              <a:latin typeface="Arial"/>
              <a:cs typeface="Arial"/>
            </a:endParaRPr>
          </a:p>
          <a:p>
            <a:pPr marL="470534" marR="231140" indent="-229235">
              <a:lnSpc>
                <a:spcPct val="95900"/>
              </a:lnSpc>
              <a:spcBef>
                <a:spcPts val="600"/>
              </a:spcBef>
              <a:buAutoNum type="arabicPeriod"/>
              <a:tabLst>
                <a:tab pos="471170" algn="l"/>
              </a:tabLst>
            </a:pPr>
            <a:r>
              <a:rPr lang="en-US" sz="1200" spc="-25" dirty="0" smtClean="0">
                <a:latin typeface="Arial"/>
                <a:cs typeface="Arial"/>
              </a:rPr>
              <a:t>Distributing </a:t>
            </a:r>
            <a:r>
              <a:rPr lang="en-US" sz="1200" spc="-15" dirty="0" smtClean="0">
                <a:latin typeface="Arial"/>
                <a:cs typeface="Arial"/>
              </a:rPr>
              <a:t>the </a:t>
            </a:r>
            <a:r>
              <a:rPr lang="en-US" sz="1200" spc="-25" dirty="0" smtClean="0">
                <a:latin typeface="Arial"/>
                <a:cs typeface="Arial"/>
              </a:rPr>
              <a:t>RDBMS </a:t>
            </a:r>
            <a:r>
              <a:rPr lang="en-US" sz="1200" spc="-20" dirty="0" smtClean="0">
                <a:latin typeface="Arial"/>
                <a:cs typeface="Arial"/>
              </a:rPr>
              <a:t>is </a:t>
            </a:r>
            <a:r>
              <a:rPr lang="en-US" sz="1200" spc="-25" dirty="0" smtClean="0">
                <a:latin typeface="Arial"/>
                <a:cs typeface="Arial"/>
              </a:rPr>
              <a:t>operationally challenging </a:t>
            </a:r>
            <a:r>
              <a:rPr lang="en-US" sz="1200" spc="-20" dirty="0" smtClean="0">
                <a:latin typeface="Arial"/>
                <a:cs typeface="Arial"/>
              </a:rPr>
              <a:t>and </a:t>
            </a:r>
            <a:r>
              <a:rPr lang="en-US" sz="1200" spc="-25" dirty="0" smtClean="0">
                <a:latin typeface="Arial"/>
                <a:cs typeface="Arial"/>
              </a:rPr>
              <a:t>often technically  impossible. </a:t>
            </a:r>
            <a:r>
              <a:rPr lang="en-US" sz="1200" spc="-20" dirty="0" smtClean="0">
                <a:latin typeface="Arial"/>
                <a:cs typeface="Arial"/>
              </a:rPr>
              <a:t>The </a:t>
            </a:r>
            <a:r>
              <a:rPr lang="en-US" sz="1200" spc="-25" dirty="0" smtClean="0">
                <a:latin typeface="Arial"/>
                <a:cs typeface="Arial"/>
              </a:rPr>
              <a:t>architecture breaks down when </a:t>
            </a:r>
            <a:r>
              <a:rPr lang="en-US" sz="1200" spc="-25" dirty="0" err="1" smtClean="0">
                <a:latin typeface="Arial"/>
                <a:cs typeface="Arial"/>
              </a:rPr>
              <a:t>sharding</a:t>
            </a:r>
            <a:r>
              <a:rPr lang="en-US" sz="1200" spc="-25" dirty="0" smtClean="0">
                <a:latin typeface="Arial"/>
                <a:cs typeface="Arial"/>
              </a:rPr>
              <a:t> </a:t>
            </a:r>
            <a:r>
              <a:rPr lang="en-US" sz="1200" spc="-15" dirty="0" smtClean="0">
                <a:latin typeface="Arial"/>
                <a:cs typeface="Arial"/>
              </a:rPr>
              <a:t>is </a:t>
            </a:r>
            <a:r>
              <a:rPr lang="en-US" sz="1200" spc="-25" dirty="0" smtClean="0">
                <a:latin typeface="Arial"/>
                <a:cs typeface="Arial"/>
              </a:rPr>
              <a:t>implemented </a:t>
            </a:r>
            <a:r>
              <a:rPr lang="en-US" sz="1200" spc="-20" dirty="0" smtClean="0">
                <a:latin typeface="Arial"/>
                <a:cs typeface="Arial"/>
              </a:rPr>
              <a:t>on</a:t>
            </a:r>
            <a:r>
              <a:rPr lang="en-US" sz="1200" spc="-265" dirty="0" smtClean="0">
                <a:latin typeface="Arial"/>
                <a:cs typeface="Arial"/>
              </a:rPr>
              <a:t> </a:t>
            </a:r>
            <a:r>
              <a:rPr lang="en-US" sz="1200" dirty="0" smtClean="0">
                <a:latin typeface="Arial"/>
                <a:cs typeface="Arial"/>
              </a:rPr>
              <a:t>a  </a:t>
            </a:r>
            <a:r>
              <a:rPr lang="en-US" sz="1200" spc="-20" dirty="0" smtClean="0">
                <a:latin typeface="Arial"/>
                <a:cs typeface="Arial"/>
              </a:rPr>
              <a:t>large </a:t>
            </a:r>
            <a:r>
              <a:rPr lang="en-US" sz="1200" spc="-25" dirty="0" smtClean="0">
                <a:latin typeface="Arial"/>
                <a:cs typeface="Arial"/>
              </a:rPr>
              <a:t>scale. </a:t>
            </a:r>
            <a:r>
              <a:rPr lang="en-US" sz="1200" spc="-30" dirty="0" err="1" smtClean="0">
                <a:latin typeface="Arial"/>
                <a:cs typeface="Arial"/>
              </a:rPr>
              <a:t>Denormalization</a:t>
            </a:r>
            <a:r>
              <a:rPr lang="en-US" sz="1200" spc="-30" dirty="0" smtClean="0">
                <a:latin typeface="Arial"/>
                <a:cs typeface="Arial"/>
              </a:rPr>
              <a:t> </a:t>
            </a:r>
            <a:r>
              <a:rPr lang="en-US" sz="1200" spc="-15" dirty="0" smtClean="0">
                <a:latin typeface="Arial"/>
                <a:cs typeface="Arial"/>
              </a:rPr>
              <a:t>of the </a:t>
            </a:r>
            <a:r>
              <a:rPr lang="en-US" sz="1200" spc="-20" dirty="0" smtClean="0">
                <a:latin typeface="Arial"/>
                <a:cs typeface="Arial"/>
              </a:rPr>
              <a:t>data </a:t>
            </a:r>
            <a:r>
              <a:rPr lang="en-US" sz="1200" spc="-25" dirty="0" smtClean="0">
                <a:latin typeface="Arial"/>
                <a:cs typeface="Arial"/>
              </a:rPr>
              <a:t>model, joins, referential integrity </a:t>
            </a:r>
            <a:r>
              <a:rPr lang="en-US" sz="1200" spc="-20" dirty="0" smtClean="0">
                <a:latin typeface="Arial"/>
                <a:cs typeface="Arial"/>
              </a:rPr>
              <a:t>and  </a:t>
            </a:r>
            <a:r>
              <a:rPr lang="en-US" sz="1200" spc="-25" dirty="0" smtClean="0">
                <a:latin typeface="Arial"/>
                <a:cs typeface="Arial"/>
              </a:rPr>
              <a:t>rebalancing </a:t>
            </a:r>
            <a:r>
              <a:rPr lang="en-US" sz="1200" spc="-20" dirty="0" smtClean="0">
                <a:latin typeface="Arial"/>
                <a:cs typeface="Arial"/>
              </a:rPr>
              <a:t>are </a:t>
            </a:r>
            <a:r>
              <a:rPr lang="en-US" sz="1200" spc="-25" dirty="0" smtClean="0">
                <a:latin typeface="Arial"/>
                <a:cs typeface="Arial"/>
              </a:rPr>
              <a:t>common</a:t>
            </a:r>
            <a:r>
              <a:rPr lang="en-US" sz="1200" spc="-114" dirty="0" smtClean="0">
                <a:latin typeface="Arial"/>
                <a:cs typeface="Arial"/>
              </a:rPr>
              <a:t> </a:t>
            </a:r>
            <a:r>
              <a:rPr lang="en-US" sz="1200" spc="-25" dirty="0" smtClean="0">
                <a:latin typeface="Arial"/>
                <a:cs typeface="Arial"/>
              </a:rPr>
              <a:t>issues.</a:t>
            </a:r>
            <a:endParaRPr lang="en-US" sz="1200" dirty="0" smtClean="0">
              <a:latin typeface="Arial"/>
              <a:cs typeface="Arial"/>
            </a:endParaRPr>
          </a:p>
          <a:p>
            <a:pPr marL="470534" marR="83185" indent="-229235">
              <a:lnSpc>
                <a:spcPct val="96000"/>
              </a:lnSpc>
              <a:spcBef>
                <a:spcPts val="610"/>
              </a:spcBef>
              <a:buAutoNum type="arabicPeriod"/>
              <a:tabLst>
                <a:tab pos="471170" algn="l"/>
              </a:tabLst>
            </a:pPr>
            <a:r>
              <a:rPr lang="en-US" sz="1200" spc="-25" dirty="0" smtClean="0">
                <a:latin typeface="Arial"/>
                <a:cs typeface="Arial"/>
              </a:rPr>
              <a:t>Un-structured </a:t>
            </a:r>
            <a:r>
              <a:rPr lang="en-US" sz="1200" spc="-20" dirty="0" smtClean="0">
                <a:latin typeface="Arial"/>
                <a:cs typeface="Arial"/>
              </a:rPr>
              <a:t>data </a:t>
            </a:r>
            <a:r>
              <a:rPr lang="en-US" sz="1200" spc="-25" dirty="0" smtClean="0">
                <a:latin typeface="Arial"/>
                <a:cs typeface="Arial"/>
              </a:rPr>
              <a:t>(such </a:t>
            </a:r>
            <a:r>
              <a:rPr lang="en-US" sz="1200" spc="-15" dirty="0" smtClean="0">
                <a:latin typeface="Arial"/>
                <a:cs typeface="Arial"/>
              </a:rPr>
              <a:t>as </a:t>
            </a:r>
            <a:r>
              <a:rPr lang="en-US" sz="1200" spc="-20" dirty="0" smtClean="0">
                <a:latin typeface="Arial"/>
                <a:cs typeface="Arial"/>
              </a:rPr>
              <a:t>social </a:t>
            </a:r>
            <a:r>
              <a:rPr lang="en-US" sz="1200" spc="-25" dirty="0" smtClean="0">
                <a:latin typeface="Arial"/>
                <a:cs typeface="Arial"/>
              </a:rPr>
              <a:t>media data: </a:t>
            </a:r>
            <a:r>
              <a:rPr lang="en-US" sz="1200" spc="-30" dirty="0" smtClean="0">
                <a:latin typeface="Arial"/>
                <a:cs typeface="Arial"/>
              </a:rPr>
              <a:t>Twitter, </a:t>
            </a:r>
            <a:r>
              <a:rPr lang="en-US" sz="1200" spc="-25" dirty="0" smtClean="0">
                <a:latin typeface="Arial"/>
                <a:cs typeface="Arial"/>
              </a:rPr>
              <a:t>Facebook, email, etc.)  </a:t>
            </a:r>
            <a:r>
              <a:rPr lang="en-US" sz="1200" spc="-20" dirty="0" smtClean="0">
                <a:latin typeface="Arial"/>
                <a:cs typeface="Arial"/>
              </a:rPr>
              <a:t>and </a:t>
            </a:r>
            <a:r>
              <a:rPr lang="en-US" sz="1200" spc="-25" dirty="0" smtClean="0">
                <a:latin typeface="Arial"/>
                <a:cs typeface="Arial"/>
              </a:rPr>
              <a:t>semi-structured </a:t>
            </a:r>
            <a:r>
              <a:rPr lang="en-US" sz="1200" spc="-20" dirty="0" smtClean="0">
                <a:latin typeface="Arial"/>
                <a:cs typeface="Arial"/>
              </a:rPr>
              <a:t>data (such as </a:t>
            </a:r>
            <a:r>
              <a:rPr lang="en-US" sz="1200" spc="-25" dirty="0" smtClean="0">
                <a:latin typeface="Arial"/>
                <a:cs typeface="Arial"/>
              </a:rPr>
              <a:t>application logs, security </a:t>
            </a:r>
            <a:r>
              <a:rPr lang="en-US" sz="1200" spc="-20" dirty="0" smtClean="0">
                <a:latin typeface="Arial"/>
                <a:cs typeface="Arial"/>
              </a:rPr>
              <a:t>logs) </a:t>
            </a:r>
            <a:r>
              <a:rPr lang="en-US" sz="1200" spc="-15" dirty="0" smtClean="0">
                <a:latin typeface="Arial"/>
                <a:cs typeface="Arial"/>
              </a:rPr>
              <a:t>do </a:t>
            </a:r>
            <a:r>
              <a:rPr lang="en-US" sz="1200" spc="-25" dirty="0" smtClean="0">
                <a:latin typeface="Arial"/>
                <a:cs typeface="Arial"/>
              </a:rPr>
              <a:t>not </a:t>
            </a:r>
            <a:r>
              <a:rPr lang="en-US" sz="1200" spc="-20" dirty="0" smtClean="0">
                <a:latin typeface="Arial"/>
                <a:cs typeface="Arial"/>
              </a:rPr>
              <a:t>fit </a:t>
            </a:r>
            <a:r>
              <a:rPr lang="en-US" sz="1200" spc="-25" dirty="0" smtClean="0">
                <a:latin typeface="Arial"/>
                <a:cs typeface="Arial"/>
              </a:rPr>
              <a:t>the  traditional model </a:t>
            </a:r>
            <a:r>
              <a:rPr lang="en-US" sz="1200" spc="-20" dirty="0" smtClean="0">
                <a:latin typeface="Arial"/>
                <a:cs typeface="Arial"/>
              </a:rPr>
              <a:t>of </a:t>
            </a:r>
            <a:r>
              <a:rPr lang="en-US" sz="1200" spc="-25" dirty="0" smtClean="0">
                <a:latin typeface="Arial"/>
                <a:cs typeface="Arial"/>
              </a:rPr>
              <a:t>schema-on-ingest. Typically </a:t>
            </a:r>
            <a:r>
              <a:rPr lang="en-US" sz="1200" spc="-15" dirty="0" smtClean="0">
                <a:latin typeface="Arial"/>
                <a:cs typeface="Arial"/>
              </a:rPr>
              <a:t>the </a:t>
            </a:r>
            <a:r>
              <a:rPr lang="en-US" sz="1200" spc="-25" dirty="0" smtClean="0">
                <a:latin typeface="Arial"/>
                <a:cs typeface="Arial"/>
              </a:rPr>
              <a:t>schema </a:t>
            </a:r>
            <a:r>
              <a:rPr lang="en-US" sz="1200" spc="-20" dirty="0" smtClean="0">
                <a:latin typeface="Arial"/>
                <a:cs typeface="Arial"/>
              </a:rPr>
              <a:t>is </a:t>
            </a:r>
            <a:r>
              <a:rPr lang="en-US" sz="1200" spc="-25" dirty="0" smtClean="0">
                <a:latin typeface="Arial"/>
                <a:cs typeface="Arial"/>
              </a:rPr>
              <a:t>developed after  ingest </a:t>
            </a:r>
            <a:r>
              <a:rPr lang="en-US" sz="1200" spc="-20" dirty="0" smtClean="0">
                <a:latin typeface="Arial"/>
                <a:cs typeface="Arial"/>
              </a:rPr>
              <a:t>and </a:t>
            </a:r>
            <a:r>
              <a:rPr lang="en-US" sz="1200" spc="-25" dirty="0" smtClean="0">
                <a:latin typeface="Arial"/>
                <a:cs typeface="Arial"/>
              </a:rPr>
              <a:t>analysis. Un-structured </a:t>
            </a:r>
            <a:r>
              <a:rPr lang="en-US" sz="1200" spc="-20" dirty="0" smtClean="0">
                <a:latin typeface="Arial"/>
                <a:cs typeface="Arial"/>
              </a:rPr>
              <a:t>and </a:t>
            </a:r>
            <a:r>
              <a:rPr lang="en-US" sz="1200" spc="-25" dirty="0" smtClean="0">
                <a:latin typeface="Arial"/>
                <a:cs typeface="Arial"/>
              </a:rPr>
              <a:t>semi-structured </a:t>
            </a:r>
            <a:r>
              <a:rPr lang="en-US" sz="1200" spc="-20" dirty="0" smtClean="0">
                <a:latin typeface="Arial"/>
                <a:cs typeface="Arial"/>
              </a:rPr>
              <a:t>data </a:t>
            </a:r>
            <a:r>
              <a:rPr lang="en-US" sz="1200" spc="-25" dirty="0" smtClean="0">
                <a:latin typeface="Arial"/>
                <a:cs typeface="Arial"/>
              </a:rPr>
              <a:t>generate </a:t>
            </a:r>
            <a:r>
              <a:rPr lang="en-US" sz="1200" dirty="0" smtClean="0">
                <a:latin typeface="Arial"/>
                <a:cs typeface="Arial"/>
              </a:rPr>
              <a:t>a </a:t>
            </a:r>
            <a:r>
              <a:rPr lang="en-US" sz="1200" spc="-25" dirty="0" smtClean="0">
                <a:latin typeface="Arial"/>
                <a:cs typeface="Arial"/>
              </a:rPr>
              <a:t>variable  number</a:t>
            </a:r>
            <a:r>
              <a:rPr lang="en-US" sz="1200" spc="-55" dirty="0" smtClean="0">
                <a:latin typeface="Arial"/>
                <a:cs typeface="Arial"/>
              </a:rPr>
              <a:t> </a:t>
            </a:r>
            <a:r>
              <a:rPr lang="en-US" sz="1200" spc="-15" dirty="0" smtClean="0">
                <a:latin typeface="Arial"/>
                <a:cs typeface="Arial"/>
              </a:rPr>
              <a:t>of</a:t>
            </a:r>
            <a:r>
              <a:rPr lang="en-US" sz="1200" spc="-60" dirty="0" smtClean="0">
                <a:latin typeface="Arial"/>
                <a:cs typeface="Arial"/>
              </a:rPr>
              <a:t> </a:t>
            </a:r>
            <a:r>
              <a:rPr lang="en-US" sz="1200" spc="-25" dirty="0" smtClean="0">
                <a:latin typeface="Arial"/>
                <a:cs typeface="Arial"/>
              </a:rPr>
              <a:t>fields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variable</a:t>
            </a:r>
            <a:r>
              <a:rPr lang="en-US" sz="1200" spc="-5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content,</a:t>
            </a:r>
            <a:r>
              <a:rPr lang="en-US" sz="1200" spc="-3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therefore</a:t>
            </a:r>
            <a:r>
              <a:rPr lang="en-US" sz="1200" spc="-50" dirty="0" smtClean="0">
                <a:latin typeface="Arial"/>
                <a:cs typeface="Arial"/>
              </a:rPr>
              <a:t> </a:t>
            </a:r>
            <a:r>
              <a:rPr lang="en-US" sz="1200" spc="-25" dirty="0" smtClean="0">
                <a:latin typeface="Arial"/>
                <a:cs typeface="Arial"/>
              </a:rPr>
              <a:t>problematic</a:t>
            </a:r>
            <a:r>
              <a:rPr lang="en-US" sz="1200" spc="-55" dirty="0" smtClean="0">
                <a:latin typeface="Arial"/>
                <a:cs typeface="Arial"/>
              </a:rPr>
              <a:t> </a:t>
            </a:r>
            <a:r>
              <a:rPr lang="en-US" sz="1200" spc="-15" dirty="0" smtClean="0">
                <a:latin typeface="Arial"/>
                <a:cs typeface="Arial"/>
              </a:rPr>
              <a:t>for</a:t>
            </a:r>
            <a:r>
              <a:rPr lang="en-US" sz="1200" spc="-25" dirty="0" smtClean="0">
                <a:latin typeface="Arial"/>
                <a:cs typeface="Arial"/>
              </a:rPr>
              <a:t> </a:t>
            </a:r>
            <a:r>
              <a:rPr lang="en-US" sz="1200" spc="-15" dirty="0" smtClean="0">
                <a:latin typeface="Arial"/>
                <a:cs typeface="Arial"/>
              </a:rPr>
              <a:t>the  </a:t>
            </a:r>
            <a:r>
              <a:rPr lang="en-US" sz="1200" spc="-20" dirty="0" smtClean="0">
                <a:latin typeface="Arial"/>
                <a:cs typeface="Arial"/>
              </a:rPr>
              <a:t>data </a:t>
            </a:r>
            <a:r>
              <a:rPr lang="en-US" sz="1200" spc="-30" dirty="0" smtClean="0">
                <a:latin typeface="Arial"/>
                <a:cs typeface="Arial"/>
              </a:rPr>
              <a:t>architect </a:t>
            </a:r>
            <a:r>
              <a:rPr lang="en-US" sz="1200" spc="-25" dirty="0" smtClean="0">
                <a:latin typeface="Arial"/>
                <a:cs typeface="Arial"/>
              </a:rPr>
              <a:t>when designing </a:t>
            </a:r>
            <a:r>
              <a:rPr lang="en-US" sz="1200" spc="-15" dirty="0" smtClean="0">
                <a:latin typeface="Arial"/>
                <a:cs typeface="Arial"/>
              </a:rPr>
              <a:t>the </a:t>
            </a:r>
            <a:r>
              <a:rPr lang="en-US" sz="1200" spc="-25" dirty="0" smtClean="0">
                <a:latin typeface="Arial"/>
                <a:cs typeface="Arial"/>
              </a:rPr>
              <a:t>database. There </a:t>
            </a:r>
            <a:r>
              <a:rPr lang="en-US" sz="1200" spc="-20" dirty="0" smtClean="0">
                <a:latin typeface="Arial"/>
                <a:cs typeface="Arial"/>
              </a:rPr>
              <a:t>may </a:t>
            </a:r>
            <a:r>
              <a:rPr lang="en-US" sz="1200" spc="-15" dirty="0" smtClean="0">
                <a:latin typeface="Arial"/>
                <a:cs typeface="Arial"/>
              </a:rPr>
              <a:t>be </a:t>
            </a:r>
            <a:r>
              <a:rPr lang="en-US" sz="1200" spc="-20" dirty="0" smtClean="0">
                <a:latin typeface="Arial"/>
                <a:cs typeface="Arial"/>
              </a:rPr>
              <a:t>many NULL </a:t>
            </a:r>
            <a:r>
              <a:rPr lang="en-US" sz="1200" spc="-25" dirty="0" smtClean="0">
                <a:latin typeface="Arial"/>
                <a:cs typeface="Arial"/>
              </a:rPr>
              <a:t>fields  (sparse</a:t>
            </a:r>
            <a:r>
              <a:rPr lang="en-US" sz="1200" spc="-4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or</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number</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type</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fields</a:t>
            </a:r>
            <a:r>
              <a:rPr lang="en-US" sz="1200" spc="-35" dirty="0" smtClean="0">
                <a:latin typeface="Arial"/>
                <a:cs typeface="Arial"/>
              </a:rPr>
              <a:t> </a:t>
            </a:r>
            <a:r>
              <a:rPr lang="en-US" sz="1200" spc="-20" dirty="0" smtClean="0">
                <a:latin typeface="Arial"/>
                <a:cs typeface="Arial"/>
              </a:rPr>
              <a:t>may</a:t>
            </a:r>
            <a:r>
              <a:rPr lang="en-US" sz="1200" spc="-60" dirty="0" smtClean="0">
                <a:latin typeface="Arial"/>
                <a:cs typeface="Arial"/>
              </a:rPr>
              <a:t> </a:t>
            </a:r>
            <a:r>
              <a:rPr lang="en-US" sz="1200" spc="-15" dirty="0" smtClean="0">
                <a:latin typeface="Arial"/>
                <a:cs typeface="Arial"/>
              </a:rPr>
              <a:t>be</a:t>
            </a:r>
            <a:r>
              <a:rPr lang="en-US" sz="1200" spc="-70" dirty="0" smtClean="0">
                <a:latin typeface="Arial"/>
                <a:cs typeface="Arial"/>
              </a:rPr>
              <a:t> </a:t>
            </a:r>
            <a:r>
              <a:rPr lang="en-US" sz="1200" spc="-25" dirty="0" smtClean="0">
                <a:latin typeface="Arial"/>
                <a:cs typeface="Arial"/>
              </a:rPr>
              <a:t>variable.</a:t>
            </a:r>
            <a:endParaRPr lang="en-US" sz="1200" dirty="0" smtClean="0">
              <a:latin typeface="Arial"/>
              <a:cs typeface="Arial"/>
            </a:endParaRPr>
          </a:p>
          <a:p>
            <a:pPr marL="12700">
              <a:lnSpc>
                <a:spcPct val="100000"/>
              </a:lnSpc>
              <a:spcBef>
                <a:spcPts val="630"/>
              </a:spcBef>
            </a:pPr>
            <a:r>
              <a:rPr lang="en-US" sz="1200" spc="-25" dirty="0" smtClean="0">
                <a:latin typeface="Arial"/>
                <a:cs typeface="Arial"/>
              </a:rPr>
              <a:t>Additional consideration</a:t>
            </a:r>
            <a:r>
              <a:rPr lang="en-US" sz="1200" spc="-90" dirty="0" smtClean="0">
                <a:latin typeface="Arial"/>
                <a:cs typeface="Arial"/>
              </a:rPr>
              <a:t> </a:t>
            </a:r>
            <a:r>
              <a:rPr lang="en-US" sz="1200" spc="-30" dirty="0" smtClean="0">
                <a:latin typeface="Arial"/>
                <a:cs typeface="Arial"/>
              </a:rPr>
              <a:t>points:</a:t>
            </a:r>
            <a:endParaRPr lang="en-US" sz="1200" dirty="0" smtClean="0">
              <a:latin typeface="Arial"/>
              <a:cs typeface="Arial"/>
            </a:endParaRPr>
          </a:p>
          <a:p>
            <a:pPr marL="470534" marR="5080" indent="-229235">
              <a:lnSpc>
                <a:spcPct val="96000"/>
              </a:lnSpc>
              <a:spcBef>
                <a:spcPts val="600"/>
              </a:spcBef>
              <a:buAutoNum type="arabicPeriod"/>
              <a:tabLst>
                <a:tab pos="471170" algn="l"/>
              </a:tabLst>
            </a:pPr>
            <a:r>
              <a:rPr lang="en-US" sz="1200" spc="-10" dirty="0" smtClean="0">
                <a:latin typeface="Arial"/>
                <a:cs typeface="Arial"/>
              </a:rPr>
              <a:t>In </a:t>
            </a:r>
            <a:r>
              <a:rPr lang="en-US" sz="1200" spc="-20" dirty="0" smtClean="0">
                <a:latin typeface="Arial"/>
                <a:cs typeface="Arial"/>
              </a:rPr>
              <a:t>this new age of big </a:t>
            </a:r>
            <a:r>
              <a:rPr lang="en-US" sz="1200" spc="-25" dirty="0" smtClean="0">
                <a:latin typeface="Arial"/>
                <a:cs typeface="Arial"/>
              </a:rPr>
              <a:t>data, most </a:t>
            </a:r>
            <a:r>
              <a:rPr lang="en-US" sz="1200" spc="-15" dirty="0" smtClean="0">
                <a:latin typeface="Arial"/>
                <a:cs typeface="Arial"/>
              </a:rPr>
              <a:t>or </a:t>
            </a:r>
            <a:r>
              <a:rPr lang="en-US" sz="1200" spc="-20" dirty="0" smtClean="0">
                <a:latin typeface="Arial"/>
                <a:cs typeface="Arial"/>
              </a:rPr>
              <a:t>all of </a:t>
            </a:r>
            <a:r>
              <a:rPr lang="en-US" sz="1200" spc="-25" dirty="0" smtClean="0">
                <a:latin typeface="Arial"/>
                <a:cs typeface="Arial"/>
              </a:rPr>
              <a:t>these challenges are typical </a:t>
            </a:r>
            <a:r>
              <a:rPr lang="en-US" sz="1200" spc="-10" dirty="0" smtClean="0">
                <a:latin typeface="Arial"/>
                <a:cs typeface="Arial"/>
              </a:rPr>
              <a:t>and </a:t>
            </a:r>
            <a:r>
              <a:rPr lang="en-US" sz="1200" spc="-20" dirty="0" smtClean="0">
                <a:latin typeface="Arial"/>
                <a:cs typeface="Arial"/>
              </a:rPr>
              <a:t>as </a:t>
            </a:r>
            <a:r>
              <a:rPr lang="en-US" sz="1200" dirty="0" smtClean="0">
                <a:latin typeface="Arial"/>
                <a:cs typeface="Arial"/>
              </a:rPr>
              <a:t>a  </a:t>
            </a:r>
            <a:r>
              <a:rPr lang="en-US" sz="1200" spc="-25" dirty="0" smtClean="0">
                <a:latin typeface="Arial"/>
                <a:cs typeface="Arial"/>
              </a:rPr>
              <a:t>result </a:t>
            </a:r>
            <a:r>
              <a:rPr lang="en-US" sz="1200" spc="-15" dirty="0" smtClean="0">
                <a:latin typeface="Arial"/>
                <a:cs typeface="Arial"/>
              </a:rPr>
              <a:t>the </a:t>
            </a:r>
            <a:r>
              <a:rPr lang="en-US" sz="1200" spc="-20" dirty="0" smtClean="0">
                <a:latin typeface="Arial"/>
                <a:cs typeface="Arial"/>
              </a:rPr>
              <a:t>NoSQL </a:t>
            </a:r>
            <a:r>
              <a:rPr lang="en-US" sz="1200" spc="-25" dirty="0" smtClean="0">
                <a:latin typeface="Arial"/>
                <a:cs typeface="Arial"/>
              </a:rPr>
              <a:t>market </a:t>
            </a:r>
            <a:r>
              <a:rPr lang="en-US" sz="1200" spc="-20" dirty="0" smtClean="0">
                <a:latin typeface="Arial"/>
                <a:cs typeface="Arial"/>
              </a:rPr>
              <a:t>is </a:t>
            </a:r>
            <a:r>
              <a:rPr lang="en-US" sz="1200" spc="-25" dirty="0" smtClean="0">
                <a:latin typeface="Arial"/>
                <a:cs typeface="Arial"/>
              </a:rPr>
              <a:t>growing </a:t>
            </a:r>
            <a:r>
              <a:rPr lang="en-US" sz="1200" spc="-30" dirty="0" smtClean="0">
                <a:latin typeface="Arial"/>
                <a:cs typeface="Arial"/>
              </a:rPr>
              <a:t>rapidly. </a:t>
            </a:r>
            <a:r>
              <a:rPr lang="en-US" sz="1200" spc="-25" dirty="0" smtClean="0">
                <a:latin typeface="Arial"/>
                <a:cs typeface="Arial"/>
              </a:rPr>
              <a:t>Traditional RDBMS </a:t>
            </a:r>
            <a:r>
              <a:rPr lang="en-US" sz="1200" spc="-30" dirty="0" smtClean="0">
                <a:latin typeface="Arial"/>
                <a:cs typeface="Arial"/>
              </a:rPr>
              <a:t>technologies </a:t>
            </a:r>
            <a:r>
              <a:rPr lang="en-US" sz="1200" spc="-20" dirty="0" smtClean="0">
                <a:latin typeface="Arial"/>
                <a:cs typeface="Arial"/>
              </a:rPr>
              <a:t>and  high end </a:t>
            </a:r>
            <a:r>
              <a:rPr lang="en-US" sz="1200" spc="-25" dirty="0" smtClean="0">
                <a:latin typeface="Arial"/>
                <a:cs typeface="Arial"/>
              </a:rPr>
              <a:t>server platforms often exceed budgets. </a:t>
            </a:r>
            <a:r>
              <a:rPr lang="en-US" sz="1200" spc="-30" dirty="0" smtClean="0">
                <a:latin typeface="Arial"/>
                <a:cs typeface="Arial"/>
              </a:rPr>
              <a:t>Organizations </a:t>
            </a:r>
            <a:r>
              <a:rPr lang="en-US" sz="1200" spc="-25" dirty="0" smtClean="0">
                <a:latin typeface="Arial"/>
                <a:cs typeface="Arial"/>
              </a:rPr>
              <a:t>want </a:t>
            </a:r>
            <a:r>
              <a:rPr lang="en-US" sz="1200" spc="-10" dirty="0" smtClean="0">
                <a:latin typeface="Arial"/>
                <a:cs typeface="Arial"/>
              </a:rPr>
              <a:t>to </a:t>
            </a:r>
            <a:r>
              <a:rPr lang="en-US" sz="1200" spc="-25" dirty="0" smtClean="0">
                <a:latin typeface="Arial"/>
                <a:cs typeface="Arial"/>
              </a:rPr>
              <a:t>leverage  commodity </a:t>
            </a:r>
            <a:r>
              <a:rPr lang="en-US" sz="1200" spc="-20" dirty="0" smtClean="0">
                <a:latin typeface="Arial"/>
                <a:cs typeface="Arial"/>
              </a:rPr>
              <a:t>high </a:t>
            </a:r>
            <a:r>
              <a:rPr lang="en-US" sz="1200" spc="-25" dirty="0" smtClean="0">
                <a:latin typeface="Arial"/>
                <a:cs typeface="Arial"/>
              </a:rPr>
              <a:t>volume servers. Elastic </a:t>
            </a:r>
            <a:r>
              <a:rPr lang="en-US" sz="1200" spc="-20" dirty="0" smtClean="0">
                <a:latin typeface="Arial"/>
                <a:cs typeface="Arial"/>
              </a:rPr>
              <a:t>scale out is </a:t>
            </a:r>
            <a:r>
              <a:rPr lang="en-US" sz="1200" spc="-25" dirty="0" smtClean="0">
                <a:latin typeface="Arial"/>
                <a:cs typeface="Arial"/>
              </a:rPr>
              <a:t>needed </a:t>
            </a:r>
            <a:r>
              <a:rPr lang="en-US" sz="1200" spc="-15" dirty="0" smtClean="0">
                <a:latin typeface="Arial"/>
                <a:cs typeface="Arial"/>
              </a:rPr>
              <a:t>to </a:t>
            </a:r>
            <a:r>
              <a:rPr lang="en-US" sz="1200" spc="-25" dirty="0" smtClean="0">
                <a:latin typeface="Arial"/>
                <a:cs typeface="Arial"/>
              </a:rPr>
              <a:t>handle </a:t>
            </a:r>
            <a:r>
              <a:rPr lang="en-US" sz="1200" spc="-20" dirty="0" smtClean="0">
                <a:latin typeface="Arial"/>
                <a:cs typeface="Arial"/>
              </a:rPr>
              <a:t>new  </a:t>
            </a:r>
            <a:r>
              <a:rPr lang="en-US" sz="1200" spc="-25" dirty="0" smtClean="0">
                <a:latin typeface="Arial"/>
                <a:cs typeface="Arial"/>
              </a:rPr>
              <a:t>volumes </a:t>
            </a:r>
            <a:r>
              <a:rPr lang="en-US" sz="1200" spc="-20" dirty="0" smtClean="0">
                <a:latin typeface="Arial"/>
                <a:cs typeface="Arial"/>
              </a:rPr>
              <a:t>of </a:t>
            </a:r>
            <a:r>
              <a:rPr lang="en-US" sz="1200" spc="-25" dirty="0" smtClean="0">
                <a:latin typeface="Arial"/>
                <a:cs typeface="Arial"/>
              </a:rPr>
              <a:t>data (sensors, </a:t>
            </a:r>
            <a:r>
              <a:rPr lang="en-US" sz="1200" spc="-20" dirty="0" smtClean="0">
                <a:latin typeface="Arial"/>
                <a:cs typeface="Arial"/>
              </a:rPr>
              <a:t>log </a:t>
            </a:r>
            <a:r>
              <a:rPr lang="en-US" sz="1200" spc="-25" dirty="0" smtClean="0">
                <a:latin typeface="Arial"/>
                <a:cs typeface="Arial"/>
              </a:rPr>
              <a:t>files, social media data, </a:t>
            </a:r>
            <a:r>
              <a:rPr lang="en-US" sz="1200" spc="-20" dirty="0" smtClean="0">
                <a:latin typeface="Arial"/>
                <a:cs typeface="Arial"/>
              </a:rPr>
              <a:t>etc.) and </a:t>
            </a:r>
            <a:r>
              <a:rPr lang="en-US" sz="1200" spc="-25" dirty="0" smtClean="0">
                <a:latin typeface="Arial"/>
                <a:cs typeface="Arial"/>
              </a:rPr>
              <a:t>increased  retention</a:t>
            </a:r>
            <a:r>
              <a:rPr lang="en-US" sz="1200" spc="-60" dirty="0" smtClean="0">
                <a:latin typeface="Arial"/>
                <a:cs typeface="Arial"/>
              </a:rPr>
              <a:t> </a:t>
            </a:r>
            <a:r>
              <a:rPr lang="en-US" sz="1200" spc="-25" dirty="0" smtClean="0">
                <a:latin typeface="Arial"/>
                <a:cs typeface="Arial"/>
              </a:rPr>
              <a:t>requirements.</a:t>
            </a:r>
            <a:endParaRPr lang="en-US" sz="1200" dirty="0" smtClean="0">
              <a:latin typeface="Arial"/>
              <a:cs typeface="Arial"/>
            </a:endParaRPr>
          </a:p>
          <a:p>
            <a:pPr marL="470534" marR="368300" indent="-229235">
              <a:lnSpc>
                <a:spcPts val="1610"/>
              </a:lnSpc>
              <a:spcBef>
                <a:spcPts val="645"/>
              </a:spcBef>
              <a:buAutoNum type="arabicPeriod"/>
              <a:tabLst>
                <a:tab pos="471170" algn="l"/>
              </a:tabLst>
            </a:pPr>
            <a:r>
              <a:rPr lang="en-US" sz="1200" spc="-25" dirty="0" err="1" smtClean="0">
                <a:latin typeface="Arial"/>
                <a:cs typeface="Arial"/>
              </a:rPr>
              <a:t>Sharding</a:t>
            </a:r>
            <a:r>
              <a:rPr lang="en-US" sz="1200" spc="-25" dirty="0" smtClean="0">
                <a:latin typeface="Arial"/>
                <a:cs typeface="Arial"/>
              </a:rPr>
              <a:t> </a:t>
            </a:r>
            <a:r>
              <a:rPr lang="en-US" sz="1200" spc="-20" dirty="0" smtClean="0">
                <a:latin typeface="Arial"/>
                <a:cs typeface="Arial"/>
              </a:rPr>
              <a:t>is </a:t>
            </a:r>
            <a:r>
              <a:rPr lang="en-US" sz="1200" spc="-25" dirty="0" smtClean="0">
                <a:latin typeface="Arial"/>
                <a:cs typeface="Arial"/>
              </a:rPr>
              <a:t>not </a:t>
            </a:r>
            <a:r>
              <a:rPr lang="en-US" sz="1200" spc="-20" dirty="0" smtClean="0">
                <a:latin typeface="Arial"/>
                <a:cs typeface="Arial"/>
              </a:rPr>
              <a:t>cost </a:t>
            </a:r>
            <a:r>
              <a:rPr lang="en-US" sz="1200" spc="-25" dirty="0" smtClean="0">
                <a:latin typeface="Arial"/>
                <a:cs typeface="Arial"/>
              </a:rPr>
              <a:t>effective </a:t>
            </a:r>
            <a:r>
              <a:rPr lang="en-US" sz="1200" spc="-10" dirty="0" smtClean="0">
                <a:latin typeface="Arial"/>
                <a:cs typeface="Arial"/>
              </a:rPr>
              <a:t>in </a:t>
            </a:r>
            <a:r>
              <a:rPr lang="en-US" sz="1200" spc="-15" dirty="0" smtClean="0">
                <a:latin typeface="Arial"/>
                <a:cs typeface="Arial"/>
              </a:rPr>
              <a:t>the </a:t>
            </a:r>
            <a:r>
              <a:rPr lang="en-US" sz="1200" spc="-20" dirty="0" smtClean="0">
                <a:latin typeface="Arial"/>
                <a:cs typeface="Arial"/>
              </a:rPr>
              <a:t>age </a:t>
            </a:r>
            <a:r>
              <a:rPr lang="en-US" sz="1200" spc="-15" dirty="0" smtClean="0">
                <a:latin typeface="Arial"/>
                <a:cs typeface="Arial"/>
              </a:rPr>
              <a:t>of big </a:t>
            </a:r>
            <a:r>
              <a:rPr lang="en-US" sz="1200" spc="-25" dirty="0" smtClean="0">
                <a:latin typeface="Arial"/>
                <a:cs typeface="Arial"/>
              </a:rPr>
              <a:t>data. </a:t>
            </a:r>
            <a:r>
              <a:rPr lang="en-US" sz="1200" spc="-25" dirty="0" err="1" smtClean="0">
                <a:latin typeface="Arial"/>
                <a:cs typeface="Arial"/>
              </a:rPr>
              <a:t>Sharding</a:t>
            </a:r>
            <a:r>
              <a:rPr lang="en-US" sz="1200" spc="-25" dirty="0" smtClean="0">
                <a:latin typeface="Arial"/>
                <a:cs typeface="Arial"/>
              </a:rPr>
              <a:t> </a:t>
            </a:r>
            <a:r>
              <a:rPr lang="en-US" sz="1200" spc="-30" dirty="0" smtClean="0">
                <a:latin typeface="Arial"/>
                <a:cs typeface="Arial"/>
              </a:rPr>
              <a:t>creates  </a:t>
            </a:r>
            <a:r>
              <a:rPr lang="en-US" sz="1200" spc="-25" dirty="0" smtClean="0">
                <a:latin typeface="Arial"/>
                <a:cs typeface="Arial"/>
              </a:rPr>
              <a:t>architectural issues </a:t>
            </a:r>
            <a:r>
              <a:rPr lang="en-US" sz="1200" spc="-20" dirty="0" smtClean="0">
                <a:latin typeface="Arial"/>
                <a:cs typeface="Arial"/>
              </a:rPr>
              <a:t>(such as </a:t>
            </a:r>
            <a:r>
              <a:rPr lang="en-US" sz="1200" spc="-25" dirty="0" smtClean="0">
                <a:latin typeface="Arial"/>
                <a:cs typeface="Arial"/>
              </a:rPr>
              <a:t>Joins/</a:t>
            </a:r>
            <a:r>
              <a:rPr lang="en-US" sz="1200" spc="-25" dirty="0" err="1" smtClean="0">
                <a:latin typeface="Arial"/>
                <a:cs typeface="Arial"/>
              </a:rPr>
              <a:t>Denormalization</a:t>
            </a:r>
            <a:r>
              <a:rPr lang="en-US" sz="1200" spc="-25" dirty="0" smtClean="0">
                <a:latin typeface="Arial"/>
                <a:cs typeface="Arial"/>
              </a:rPr>
              <a:t>, Referential Integrity</a:t>
            </a:r>
            <a:r>
              <a:rPr lang="en-US" sz="1200" spc="-265" dirty="0" smtClean="0">
                <a:latin typeface="Arial"/>
                <a:cs typeface="Arial"/>
              </a:rPr>
              <a:t> </a:t>
            </a:r>
            <a:r>
              <a:rPr lang="en-US" sz="1200" spc="-20" dirty="0" smtClean="0">
                <a:latin typeface="Arial"/>
                <a:cs typeface="Arial"/>
              </a:rPr>
              <a:t>and  </a:t>
            </a:r>
            <a:r>
              <a:rPr lang="en-US" sz="1200" spc="-25" dirty="0" smtClean="0">
                <a:latin typeface="Arial"/>
                <a:cs typeface="Arial"/>
              </a:rPr>
              <a:t>Challenges </a:t>
            </a:r>
            <a:r>
              <a:rPr lang="en-US" sz="1200" spc="-20" dirty="0" smtClean="0">
                <a:latin typeface="Arial"/>
                <a:cs typeface="Arial"/>
              </a:rPr>
              <a:t>with</a:t>
            </a:r>
            <a:r>
              <a:rPr lang="en-US" sz="1200" spc="-70" dirty="0" smtClean="0">
                <a:latin typeface="Arial"/>
                <a:cs typeface="Arial"/>
              </a:rPr>
              <a:t> </a:t>
            </a:r>
            <a:r>
              <a:rPr lang="en-US" sz="1200" spc="-30" dirty="0" smtClean="0">
                <a:latin typeface="Arial"/>
                <a:cs typeface="Arial"/>
              </a:rPr>
              <a:t>Rebalancing).</a:t>
            </a:r>
            <a:endParaRPr lang="en-US" sz="1200" dirty="0" smtClean="0">
              <a:latin typeface="Arial"/>
              <a:cs typeface="Arial"/>
            </a:endParaRPr>
          </a:p>
          <a:p>
            <a:pPr marL="470534" marR="189230" indent="-229235">
              <a:lnSpc>
                <a:spcPts val="1620"/>
              </a:lnSpc>
              <a:spcBef>
                <a:spcPts val="600"/>
              </a:spcBef>
              <a:buAutoNum type="arabicPeriod"/>
              <a:tabLst>
                <a:tab pos="471170" algn="l"/>
              </a:tabLst>
            </a:pPr>
            <a:r>
              <a:rPr lang="en-US" sz="1200" spc="-20" dirty="0" smtClean="0">
                <a:latin typeface="Arial"/>
                <a:cs typeface="Arial"/>
              </a:rPr>
              <a:t>New</a:t>
            </a:r>
            <a:r>
              <a:rPr lang="en-US" sz="1200" spc="-60" dirty="0" smtClean="0">
                <a:latin typeface="Arial"/>
                <a:cs typeface="Arial"/>
              </a:rPr>
              <a:t> </a:t>
            </a:r>
            <a:r>
              <a:rPr lang="en-US" sz="1200" spc="-25" dirty="0" smtClean="0">
                <a:latin typeface="Arial"/>
                <a:cs typeface="Arial"/>
              </a:rPr>
              <a:t>applications</a:t>
            </a:r>
            <a:r>
              <a:rPr lang="en-US" sz="1200" spc="-50" dirty="0" smtClean="0">
                <a:latin typeface="Arial"/>
                <a:cs typeface="Arial"/>
              </a:rPr>
              <a:t> </a:t>
            </a:r>
            <a:r>
              <a:rPr lang="en-US" sz="1200" spc="-25" dirty="0" smtClean="0">
                <a:latin typeface="Arial"/>
                <a:cs typeface="Arial"/>
              </a:rPr>
              <a:t>require</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flexible</a:t>
            </a:r>
            <a:r>
              <a:rPr lang="en-US" sz="1200" spc="-45" dirty="0" smtClean="0">
                <a:latin typeface="Arial"/>
                <a:cs typeface="Arial"/>
              </a:rPr>
              <a:t> </a:t>
            </a:r>
            <a:r>
              <a:rPr lang="en-US" sz="1200" spc="-25" dirty="0" smtClean="0">
                <a:latin typeface="Arial"/>
                <a:cs typeface="Arial"/>
              </a:rPr>
              <a:t>schema.</a:t>
            </a:r>
            <a:r>
              <a:rPr lang="en-US" sz="1200" spc="-35" dirty="0" smtClean="0">
                <a:latin typeface="Arial"/>
                <a:cs typeface="Arial"/>
              </a:rPr>
              <a:t> </a:t>
            </a:r>
            <a:r>
              <a:rPr lang="en-US" sz="1200" spc="-25" dirty="0" smtClean="0">
                <a:latin typeface="Arial"/>
                <a:cs typeface="Arial"/>
              </a:rPr>
              <a:t>Records</a:t>
            </a:r>
            <a:r>
              <a:rPr lang="en-US" sz="1200" spc="-4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sparse</a:t>
            </a:r>
            <a:r>
              <a:rPr lang="en-US" sz="1200" spc="-50" dirty="0" smtClean="0">
                <a:latin typeface="Arial"/>
                <a:cs typeface="Arial"/>
              </a:rPr>
              <a:t> </a:t>
            </a:r>
            <a:r>
              <a:rPr lang="en-US" sz="1200" spc="-25" dirty="0" smtClean="0">
                <a:latin typeface="Arial"/>
                <a:cs typeface="Arial"/>
              </a:rPr>
              <a:t>(e.g.</a:t>
            </a:r>
            <a:r>
              <a:rPr lang="en-US" sz="1200" spc="-50" dirty="0" smtClean="0">
                <a:latin typeface="Arial"/>
                <a:cs typeface="Arial"/>
              </a:rPr>
              <a:t> </a:t>
            </a:r>
            <a:r>
              <a:rPr lang="en-US" sz="1200" spc="-20" dirty="0" smtClean="0">
                <a:latin typeface="Arial"/>
                <a:cs typeface="Arial"/>
              </a:rPr>
              <a:t>social  media</a:t>
            </a:r>
            <a:r>
              <a:rPr lang="en-US" sz="1200" spc="-45" dirty="0" smtClean="0">
                <a:latin typeface="Arial"/>
                <a:cs typeface="Arial"/>
              </a:rPr>
              <a:t> </a:t>
            </a:r>
            <a:r>
              <a:rPr lang="en-US" sz="1200" spc="-25" dirty="0" smtClean="0">
                <a:latin typeface="Arial"/>
                <a:cs typeface="Arial"/>
              </a:rPr>
              <a:t>data</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variable).</a:t>
            </a:r>
            <a:r>
              <a:rPr lang="en-US" sz="1200" spc="-50" dirty="0" smtClean="0">
                <a:latin typeface="Arial"/>
                <a:cs typeface="Arial"/>
              </a:rPr>
              <a:t> </a:t>
            </a:r>
            <a:r>
              <a:rPr lang="en-US" sz="1200" spc="-25" dirty="0" smtClean="0">
                <a:latin typeface="Arial"/>
                <a:cs typeface="Arial"/>
              </a:rPr>
              <a:t>Schema</a:t>
            </a:r>
            <a:r>
              <a:rPr lang="en-US" sz="1200" spc="-70" dirty="0" smtClean="0">
                <a:latin typeface="Arial"/>
                <a:cs typeface="Arial"/>
              </a:rPr>
              <a:t> </a:t>
            </a:r>
            <a:r>
              <a:rPr lang="en-US" sz="1200" spc="-25" dirty="0" smtClean="0">
                <a:latin typeface="Arial"/>
                <a:cs typeface="Arial"/>
              </a:rPr>
              <a:t>cannot</a:t>
            </a:r>
            <a:r>
              <a:rPr lang="en-US" sz="1200" spc="-60" dirty="0" smtClean="0">
                <a:latin typeface="Arial"/>
                <a:cs typeface="Arial"/>
              </a:rPr>
              <a:t> </a:t>
            </a:r>
            <a:r>
              <a:rPr lang="en-US" sz="1200" spc="-25" dirty="0" smtClean="0">
                <a:latin typeface="Arial"/>
                <a:cs typeface="Arial"/>
              </a:rPr>
              <a:t>always</a:t>
            </a:r>
            <a:r>
              <a:rPr lang="en-US" sz="1200" spc="-3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designed</a:t>
            </a:r>
            <a:r>
              <a:rPr lang="en-US" sz="1200" spc="-55" dirty="0" smtClean="0">
                <a:latin typeface="Arial"/>
                <a:cs typeface="Arial"/>
              </a:rPr>
              <a:t> </a:t>
            </a:r>
            <a:r>
              <a:rPr lang="en-US" sz="1200" spc="-15" dirty="0" smtClean="0">
                <a:latin typeface="Arial"/>
                <a:cs typeface="Arial"/>
              </a:rPr>
              <a:t>up</a:t>
            </a:r>
            <a:r>
              <a:rPr lang="en-US" sz="1200" spc="-55" dirty="0" smtClean="0">
                <a:latin typeface="Arial"/>
                <a:cs typeface="Arial"/>
              </a:rPr>
              <a:t> </a:t>
            </a:r>
            <a:r>
              <a:rPr lang="en-US" sz="1200" spc="-25" dirty="0" smtClean="0">
                <a:latin typeface="Arial"/>
                <a:cs typeface="Arial"/>
              </a:rPr>
              <a:t>front.</a:t>
            </a:r>
            <a:endParaRPr lang="en-US" sz="1200" dirty="0" smtClean="0">
              <a:latin typeface="Arial"/>
              <a:cs typeface="Arial"/>
            </a:endParaRPr>
          </a:p>
          <a:p>
            <a:pPr marL="12700">
              <a:lnSpc>
                <a:spcPct val="100000"/>
              </a:lnSpc>
              <a:spcBef>
                <a:spcPts val="490"/>
              </a:spcBef>
            </a:pPr>
            <a:r>
              <a:rPr lang="en-US" sz="1200" spc="-20" dirty="0" smtClean="0">
                <a:latin typeface="Arial"/>
                <a:cs typeface="Arial"/>
              </a:rPr>
              <a:t>And,</a:t>
            </a:r>
            <a:r>
              <a:rPr lang="en-US" sz="1200" spc="-55" dirty="0" smtClean="0">
                <a:latin typeface="Arial"/>
                <a:cs typeface="Arial"/>
              </a:rPr>
              <a:t> </a:t>
            </a:r>
            <a:r>
              <a:rPr lang="en-US" sz="1200" spc="-30" dirty="0" smtClean="0">
                <a:latin typeface="Arial"/>
                <a:cs typeface="Arial"/>
              </a:rPr>
              <a:t>briefly:</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Increased complexity </a:t>
            </a:r>
            <a:r>
              <a:rPr lang="en-US" sz="1200" spc="-15" dirty="0" smtClean="0">
                <a:latin typeface="Arial"/>
                <a:cs typeface="Arial"/>
              </a:rPr>
              <a:t>of</a:t>
            </a:r>
            <a:r>
              <a:rPr lang="en-US" sz="1200" spc="-120" dirty="0" smtClean="0">
                <a:latin typeface="Arial"/>
                <a:cs typeface="Arial"/>
              </a:rPr>
              <a:t> </a:t>
            </a:r>
            <a:r>
              <a:rPr lang="en-US" sz="1200" spc="-20" dirty="0" smtClean="0">
                <a:latin typeface="Arial"/>
                <a:cs typeface="Arial"/>
              </a:rPr>
              <a:t>SQL</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err="1" smtClean="0">
                <a:latin typeface="Arial"/>
                <a:cs typeface="Arial"/>
              </a:rPr>
              <a:t>Sharding</a:t>
            </a:r>
            <a:r>
              <a:rPr lang="en-US" sz="1200" spc="-25" dirty="0" smtClean="0">
                <a:latin typeface="Arial"/>
                <a:cs typeface="Arial"/>
              </a:rPr>
              <a:t> </a:t>
            </a:r>
            <a:r>
              <a:rPr lang="en-US" sz="1200" spc="-30" dirty="0" smtClean="0">
                <a:latin typeface="Arial"/>
                <a:cs typeface="Arial"/>
              </a:rPr>
              <a:t>introduces</a:t>
            </a:r>
            <a:r>
              <a:rPr lang="en-US" sz="1200" spc="-75" dirty="0" smtClean="0">
                <a:latin typeface="Arial"/>
                <a:cs typeface="Arial"/>
              </a:rPr>
              <a:t> </a:t>
            </a:r>
            <a:r>
              <a:rPr lang="en-US" sz="1200" spc="-25" dirty="0" smtClean="0">
                <a:latin typeface="Arial"/>
                <a:cs typeface="Arial"/>
              </a:rPr>
              <a:t>complexity</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0" dirty="0" smtClean="0">
                <a:latin typeface="Arial"/>
                <a:cs typeface="Arial"/>
              </a:rPr>
              <a:t>Single </a:t>
            </a:r>
            <a:r>
              <a:rPr lang="en-US" sz="1200" spc="-25" dirty="0" smtClean="0">
                <a:latin typeface="Arial"/>
                <a:cs typeface="Arial"/>
              </a:rPr>
              <a:t>point </a:t>
            </a:r>
            <a:r>
              <a:rPr lang="en-US" sz="1200" spc="-20" dirty="0" smtClean="0">
                <a:latin typeface="Arial"/>
                <a:cs typeface="Arial"/>
              </a:rPr>
              <a:t>of</a:t>
            </a:r>
            <a:r>
              <a:rPr lang="en-US" sz="1200" spc="-114" dirty="0" smtClean="0">
                <a:latin typeface="Arial"/>
                <a:cs typeface="Arial"/>
              </a:rPr>
              <a:t> </a:t>
            </a:r>
            <a:r>
              <a:rPr lang="en-US" sz="1200" spc="-25" dirty="0" smtClean="0">
                <a:latin typeface="Arial"/>
                <a:cs typeface="Arial"/>
              </a:rPr>
              <a:t>failure</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Failover servers more</a:t>
            </a:r>
            <a:r>
              <a:rPr lang="en-US" sz="1200" spc="-90" dirty="0" smtClean="0">
                <a:latin typeface="Arial"/>
                <a:cs typeface="Arial"/>
              </a:rPr>
              <a:t> </a:t>
            </a:r>
            <a:r>
              <a:rPr lang="en-US" sz="1200" spc="-25" dirty="0" smtClean="0">
                <a:latin typeface="Arial"/>
                <a:cs typeface="Arial"/>
              </a:rPr>
              <a:t>complex</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Backups </a:t>
            </a:r>
            <a:r>
              <a:rPr lang="en-US" sz="1200" spc="-20" dirty="0" smtClean="0">
                <a:latin typeface="Arial"/>
                <a:cs typeface="Arial"/>
              </a:rPr>
              <a:t>more</a:t>
            </a:r>
            <a:r>
              <a:rPr lang="en-US" sz="1200" spc="-100" dirty="0" smtClean="0">
                <a:latin typeface="Arial"/>
                <a:cs typeface="Arial"/>
              </a:rPr>
              <a:t> </a:t>
            </a:r>
            <a:r>
              <a:rPr lang="en-US" sz="1200" spc="-25" dirty="0" smtClean="0">
                <a:latin typeface="Arial"/>
                <a:cs typeface="Arial"/>
              </a:rPr>
              <a:t>complex</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Operational complexity</a:t>
            </a:r>
            <a:r>
              <a:rPr lang="en-US" sz="1200" spc="-95" dirty="0" smtClean="0">
                <a:latin typeface="Arial"/>
                <a:cs typeface="Arial"/>
              </a:rPr>
              <a:t> </a:t>
            </a:r>
            <a:r>
              <a:rPr lang="en-US" sz="1200" spc="-25" dirty="0" smtClean="0">
                <a:latin typeface="Arial"/>
                <a:cs typeface="Arial"/>
              </a:rPr>
              <a:t>added</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15</a:t>
            </a:fld>
            <a:endParaRPr lang="fr-FR"/>
          </a:p>
        </p:txBody>
      </p:sp>
    </p:spTree>
    <p:extLst>
      <p:ext uri="{BB962C8B-B14F-4D97-AF65-F5344CB8AC3E}">
        <p14:creationId xmlns:p14="http://schemas.microsoft.com/office/powerpoint/2010/main" val="152392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88265">
              <a:lnSpc>
                <a:spcPts val="1610"/>
              </a:lnSpc>
              <a:spcBef>
                <a:spcPts val="635"/>
              </a:spcBef>
            </a:pPr>
            <a:r>
              <a:rPr lang="en-US" sz="1200" spc="-10" dirty="0" smtClean="0">
                <a:latin typeface="Arial"/>
                <a:cs typeface="Arial"/>
              </a:rPr>
              <a:t>So </a:t>
            </a:r>
            <a:r>
              <a:rPr lang="en-US" sz="1200" spc="-25" dirty="0" smtClean="0">
                <a:latin typeface="Arial"/>
                <a:cs typeface="Arial"/>
              </a:rPr>
              <a:t>why </a:t>
            </a:r>
            <a:r>
              <a:rPr lang="en-US" sz="1200" spc="-20" dirty="0" smtClean="0">
                <a:latin typeface="Arial"/>
                <a:cs typeface="Arial"/>
              </a:rPr>
              <a:t>are </a:t>
            </a:r>
            <a:r>
              <a:rPr lang="en-US" sz="1200" spc="-10" dirty="0" smtClean="0">
                <a:latin typeface="Arial"/>
                <a:cs typeface="Arial"/>
              </a:rPr>
              <a:t>so </a:t>
            </a:r>
            <a:r>
              <a:rPr lang="en-US" sz="1200" spc="-25" dirty="0" smtClean="0">
                <a:latin typeface="Arial"/>
                <a:cs typeface="Arial"/>
              </a:rPr>
              <a:t>many businesses </a:t>
            </a:r>
            <a:r>
              <a:rPr lang="en-US" sz="1200" spc="-20" dirty="0" smtClean="0">
                <a:latin typeface="Arial"/>
                <a:cs typeface="Arial"/>
              </a:rPr>
              <a:t>and </a:t>
            </a:r>
            <a:r>
              <a:rPr lang="en-US" sz="1200" spc="-30" dirty="0" smtClean="0">
                <a:latin typeface="Arial"/>
                <a:cs typeface="Arial"/>
              </a:rPr>
              <a:t>government organizations </a:t>
            </a:r>
            <a:r>
              <a:rPr lang="en-US" sz="1200" spc="-25" dirty="0" smtClean="0">
                <a:latin typeface="Arial"/>
                <a:cs typeface="Arial"/>
              </a:rPr>
              <a:t>choosing </a:t>
            </a:r>
            <a:r>
              <a:rPr lang="en-US" sz="1200" spc="-25" dirty="0" err="1" smtClean="0">
                <a:latin typeface="Arial"/>
                <a:cs typeface="Arial"/>
              </a:rPr>
              <a:t>HBase</a:t>
            </a:r>
            <a:r>
              <a:rPr lang="en-US" sz="1200" spc="-25" dirty="0" smtClean="0">
                <a:latin typeface="Arial"/>
                <a:cs typeface="Arial"/>
              </a:rPr>
              <a:t> over  </a:t>
            </a:r>
            <a:r>
              <a:rPr lang="en-US" sz="1200" spc="-20" dirty="0" smtClean="0">
                <a:latin typeface="Arial"/>
                <a:cs typeface="Arial"/>
              </a:rPr>
              <a:t>other </a:t>
            </a:r>
            <a:r>
              <a:rPr lang="en-US" sz="1200" spc="-25" dirty="0" smtClean="0">
                <a:latin typeface="Arial"/>
                <a:cs typeface="Arial"/>
              </a:rPr>
              <a:t>NoSQL</a:t>
            </a:r>
            <a:r>
              <a:rPr lang="en-US" sz="1200" spc="-95" dirty="0" smtClean="0">
                <a:latin typeface="Arial"/>
                <a:cs typeface="Arial"/>
              </a:rPr>
              <a:t> </a:t>
            </a:r>
            <a:r>
              <a:rPr lang="en-US" sz="1200" spc="-25" dirty="0" smtClean="0">
                <a:latin typeface="Arial"/>
                <a:cs typeface="Arial"/>
              </a:rPr>
              <a:t>technologies?</a:t>
            </a:r>
            <a:endParaRPr lang="en-US" sz="1200" dirty="0" smtClean="0">
              <a:latin typeface="Arial"/>
              <a:cs typeface="Arial"/>
            </a:endParaRPr>
          </a:p>
          <a:p>
            <a:pPr marL="12700" marR="5080">
              <a:lnSpc>
                <a:spcPct val="96000"/>
              </a:lnSpc>
              <a:spcBef>
                <a:spcPts val="560"/>
              </a:spcBef>
            </a:pPr>
            <a:r>
              <a:rPr lang="en-US" sz="1200" spc="-20" dirty="0" smtClean="0">
                <a:latin typeface="Arial"/>
                <a:cs typeface="Arial"/>
              </a:rPr>
              <a:t>For </a:t>
            </a:r>
            <a:r>
              <a:rPr lang="en-US" sz="1200" spc="-25" dirty="0" smtClean="0">
                <a:latin typeface="Arial"/>
                <a:cs typeface="Arial"/>
              </a:rPr>
              <a:t>starters, </a:t>
            </a:r>
            <a:r>
              <a:rPr lang="en-US" sz="1200" spc="-20" dirty="0" err="1" smtClean="0">
                <a:latin typeface="Arial"/>
                <a:cs typeface="Arial"/>
              </a:rPr>
              <a:t>HBase</a:t>
            </a:r>
            <a:r>
              <a:rPr lang="en-US" sz="1200" spc="-20" dirty="0" smtClean="0">
                <a:latin typeface="Arial"/>
                <a:cs typeface="Arial"/>
              </a:rPr>
              <a:t> </a:t>
            </a:r>
            <a:r>
              <a:rPr lang="en-US" sz="1200" spc="-15" dirty="0" smtClean="0">
                <a:latin typeface="Arial"/>
                <a:cs typeface="Arial"/>
              </a:rPr>
              <a:t>is </a:t>
            </a:r>
            <a:r>
              <a:rPr lang="en-US" sz="1200" spc="-25" dirty="0" smtClean="0">
                <a:latin typeface="Arial"/>
                <a:cs typeface="Arial"/>
              </a:rPr>
              <a:t>considered </a:t>
            </a:r>
            <a:r>
              <a:rPr lang="en-US" sz="1200" spc="-20" dirty="0" smtClean="0">
                <a:latin typeface="Arial"/>
                <a:cs typeface="Arial"/>
              </a:rPr>
              <a:t>"…the </a:t>
            </a:r>
            <a:r>
              <a:rPr lang="en-US" sz="1200" spc="-25" dirty="0" smtClean="0">
                <a:latin typeface="Arial"/>
                <a:cs typeface="Arial"/>
              </a:rPr>
              <a:t>Hadoop Database" </a:t>
            </a:r>
            <a:r>
              <a:rPr lang="en-US" sz="1200" spc="-20" dirty="0" smtClean="0">
                <a:latin typeface="Arial"/>
                <a:cs typeface="Arial"/>
              </a:rPr>
              <a:t>(see </a:t>
            </a:r>
            <a:r>
              <a:rPr lang="en-US" sz="1200" spc="-30" dirty="0" smtClean="0">
                <a:latin typeface="Arial"/>
                <a:cs typeface="Arial"/>
              </a:rPr>
              <a:t>hbase.apache.org)  </a:t>
            </a:r>
            <a:r>
              <a:rPr lang="en-US" sz="1200" spc="-20" dirty="0" smtClean="0">
                <a:latin typeface="Arial"/>
                <a:cs typeface="Arial"/>
              </a:rPr>
              <a:t>and is </a:t>
            </a:r>
            <a:r>
              <a:rPr lang="en-US" sz="1200" spc="-25" dirty="0" smtClean="0">
                <a:latin typeface="Arial"/>
                <a:cs typeface="Arial"/>
              </a:rPr>
              <a:t>bundled </a:t>
            </a:r>
            <a:r>
              <a:rPr lang="en-US" sz="1200" spc="-20" dirty="0" smtClean="0">
                <a:latin typeface="Arial"/>
                <a:cs typeface="Arial"/>
              </a:rPr>
              <a:t>with </a:t>
            </a:r>
            <a:r>
              <a:rPr lang="en-US" sz="1200" spc="-25" dirty="0" smtClean="0">
                <a:latin typeface="Arial"/>
                <a:cs typeface="Arial"/>
              </a:rPr>
              <a:t>supported Apache Hadoop </a:t>
            </a:r>
            <a:r>
              <a:rPr lang="en-US" sz="1200" spc="-30" dirty="0" smtClean="0">
                <a:latin typeface="Arial"/>
                <a:cs typeface="Arial"/>
              </a:rPr>
              <a:t>distributions </a:t>
            </a:r>
            <a:r>
              <a:rPr lang="en-US" sz="1200" spc="-15" dirty="0" smtClean="0">
                <a:latin typeface="Arial"/>
                <a:cs typeface="Arial"/>
              </a:rPr>
              <a:t>like </a:t>
            </a:r>
            <a:r>
              <a:rPr lang="en-US" sz="1200" spc="-25" dirty="0" smtClean="0">
                <a:latin typeface="Arial"/>
                <a:cs typeface="Arial"/>
              </a:rPr>
              <a:t>Hortonworks Data  Platform. </a:t>
            </a:r>
            <a:r>
              <a:rPr lang="en-US" sz="1200" spc="-20" dirty="0" smtClean="0">
                <a:latin typeface="Arial"/>
                <a:cs typeface="Arial"/>
              </a:rPr>
              <a:t>If </a:t>
            </a:r>
            <a:r>
              <a:rPr lang="en-US" sz="1200" spc="-25" dirty="0" smtClean="0">
                <a:latin typeface="Arial"/>
                <a:cs typeface="Arial"/>
              </a:rPr>
              <a:t>you need high performance random read/write access </a:t>
            </a:r>
            <a:r>
              <a:rPr lang="en-US" sz="1200" spc="-10" dirty="0" smtClean="0">
                <a:latin typeface="Arial"/>
                <a:cs typeface="Arial"/>
              </a:rPr>
              <a:t>to </a:t>
            </a:r>
            <a:r>
              <a:rPr lang="en-US" sz="1200" spc="-25" dirty="0" smtClean="0">
                <a:latin typeface="Arial"/>
                <a:cs typeface="Arial"/>
              </a:rPr>
              <a:t>your </a:t>
            </a:r>
            <a:r>
              <a:rPr lang="en-US" sz="1200" spc="-15" dirty="0" smtClean="0">
                <a:latin typeface="Arial"/>
                <a:cs typeface="Arial"/>
              </a:rPr>
              <a:t>big </a:t>
            </a:r>
            <a:r>
              <a:rPr lang="en-US" sz="1200" spc="-20" dirty="0" smtClean="0">
                <a:latin typeface="Arial"/>
                <a:cs typeface="Arial"/>
              </a:rPr>
              <a:t>data </a:t>
            </a:r>
            <a:r>
              <a:rPr lang="en-US" sz="1200" spc="-25" dirty="0" smtClean="0">
                <a:latin typeface="Arial"/>
                <a:cs typeface="Arial"/>
              </a:rPr>
              <a:t>you  </a:t>
            </a:r>
            <a:r>
              <a:rPr lang="en-US" sz="1200" spc="-15" dirty="0" smtClean="0">
                <a:latin typeface="Arial"/>
                <a:cs typeface="Arial"/>
              </a:rPr>
              <a:t>are</a:t>
            </a:r>
            <a:r>
              <a:rPr lang="en-US" sz="1200" spc="-40" dirty="0" smtClean="0">
                <a:latin typeface="Arial"/>
                <a:cs typeface="Arial"/>
              </a:rPr>
              <a:t> </a:t>
            </a:r>
            <a:r>
              <a:rPr lang="en-US" sz="1200" spc="-25" dirty="0" smtClean="0">
                <a:latin typeface="Arial"/>
                <a:cs typeface="Arial"/>
              </a:rPr>
              <a:t>probably</a:t>
            </a:r>
            <a:r>
              <a:rPr lang="en-US" sz="1200" spc="-60" dirty="0" smtClean="0">
                <a:latin typeface="Arial"/>
                <a:cs typeface="Arial"/>
              </a:rPr>
              <a:t> </a:t>
            </a:r>
            <a:r>
              <a:rPr lang="en-US" sz="1200" spc="-20" dirty="0" smtClean="0">
                <a:latin typeface="Arial"/>
                <a:cs typeface="Arial"/>
              </a:rPr>
              <a:t>going</a:t>
            </a:r>
            <a:r>
              <a:rPr lang="en-US" sz="1200" spc="-55"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5" dirty="0" smtClean="0">
                <a:latin typeface="Arial"/>
                <a:cs typeface="Arial"/>
              </a:rPr>
              <a:t>leverage</a:t>
            </a:r>
            <a:r>
              <a:rPr lang="en-US" sz="1200" spc="-50" dirty="0" smtClean="0">
                <a:latin typeface="Arial"/>
                <a:cs typeface="Arial"/>
              </a:rPr>
              <a:t> </a:t>
            </a:r>
            <a:r>
              <a:rPr lang="en-US" sz="1200" spc="-20" dirty="0" err="1" smtClean="0">
                <a:latin typeface="Arial"/>
                <a:cs typeface="Arial"/>
              </a:rPr>
              <a:t>HBase</a:t>
            </a:r>
            <a:r>
              <a:rPr lang="en-US" sz="1200" spc="-55" dirty="0" smtClean="0">
                <a:latin typeface="Arial"/>
                <a:cs typeface="Arial"/>
              </a:rPr>
              <a:t> </a:t>
            </a:r>
            <a:r>
              <a:rPr lang="en-US" sz="1200" spc="-20" dirty="0" smtClean="0">
                <a:latin typeface="Arial"/>
                <a:cs typeface="Arial"/>
              </a:rPr>
              <a:t>on</a:t>
            </a:r>
            <a:r>
              <a:rPr lang="en-US" sz="1200" spc="-45" dirty="0" smtClean="0">
                <a:latin typeface="Arial"/>
                <a:cs typeface="Arial"/>
              </a:rPr>
              <a:t> </a:t>
            </a:r>
            <a:r>
              <a:rPr lang="en-US" sz="1200" spc="-25" dirty="0" smtClean="0">
                <a:latin typeface="Arial"/>
                <a:cs typeface="Arial"/>
              </a:rPr>
              <a:t>your</a:t>
            </a:r>
            <a:r>
              <a:rPr lang="en-US" sz="1200" spc="-45" dirty="0" smtClean="0">
                <a:latin typeface="Arial"/>
                <a:cs typeface="Arial"/>
              </a:rPr>
              <a:t> </a:t>
            </a:r>
            <a:r>
              <a:rPr lang="en-US" sz="1200" spc="-25" dirty="0" smtClean="0">
                <a:latin typeface="Arial"/>
                <a:cs typeface="Arial"/>
              </a:rPr>
              <a:t>Hadoop</a:t>
            </a:r>
            <a:r>
              <a:rPr lang="en-US" sz="1200" spc="-50" dirty="0" smtClean="0">
                <a:latin typeface="Arial"/>
                <a:cs typeface="Arial"/>
              </a:rPr>
              <a:t> </a:t>
            </a:r>
            <a:r>
              <a:rPr lang="en-US" sz="1200" spc="-25" dirty="0" smtClean="0">
                <a:latin typeface="Arial"/>
                <a:cs typeface="Arial"/>
              </a:rPr>
              <a:t>cluster.</a:t>
            </a:r>
            <a:r>
              <a:rPr lang="en-US" sz="1200" spc="-50" dirty="0" smtClean="0">
                <a:latin typeface="Arial"/>
                <a:cs typeface="Arial"/>
              </a:rPr>
              <a:t> </a:t>
            </a:r>
            <a:r>
              <a:rPr lang="en-US" sz="1200" spc="-20" dirty="0" err="1" smtClean="0">
                <a:latin typeface="Arial"/>
                <a:cs typeface="Arial"/>
              </a:rPr>
              <a:t>HBase</a:t>
            </a:r>
            <a:r>
              <a:rPr lang="en-US" sz="1200" spc="-55" dirty="0" smtClean="0">
                <a:latin typeface="Arial"/>
                <a:cs typeface="Arial"/>
              </a:rPr>
              <a:t> </a:t>
            </a:r>
            <a:r>
              <a:rPr lang="en-US" sz="1200" spc="-25" dirty="0" smtClean="0">
                <a:latin typeface="Arial"/>
                <a:cs typeface="Arial"/>
              </a:rPr>
              <a:t>users</a:t>
            </a:r>
            <a:r>
              <a:rPr lang="en-US" sz="1200" spc="-50" dirty="0" smtClean="0">
                <a:latin typeface="Arial"/>
                <a:cs typeface="Arial"/>
              </a:rPr>
              <a:t> </a:t>
            </a:r>
            <a:r>
              <a:rPr lang="en-US" sz="1200" spc="-20" dirty="0" smtClean="0">
                <a:latin typeface="Arial"/>
                <a:cs typeface="Arial"/>
              </a:rPr>
              <a:t>can</a:t>
            </a:r>
            <a:r>
              <a:rPr lang="en-US" sz="1200" spc="-50" dirty="0" smtClean="0">
                <a:latin typeface="Arial"/>
                <a:cs typeface="Arial"/>
              </a:rPr>
              <a:t> </a:t>
            </a:r>
            <a:r>
              <a:rPr lang="en-US" sz="1200" spc="-25" dirty="0" smtClean="0">
                <a:latin typeface="Arial"/>
                <a:cs typeface="Arial"/>
              </a:rPr>
              <a:t>easily  leverage </a:t>
            </a:r>
            <a:r>
              <a:rPr lang="en-US" sz="1200" spc="-20" dirty="0" smtClean="0">
                <a:latin typeface="Arial"/>
                <a:cs typeface="Arial"/>
              </a:rPr>
              <a:t>the </a:t>
            </a:r>
            <a:r>
              <a:rPr lang="en-US" sz="1200" spc="-30" dirty="0" smtClean="0">
                <a:latin typeface="Arial"/>
                <a:cs typeface="Arial"/>
              </a:rPr>
              <a:t>Map/Reduce </a:t>
            </a:r>
            <a:r>
              <a:rPr lang="en-US" sz="1200" spc="-25" dirty="0" smtClean="0">
                <a:latin typeface="Arial"/>
                <a:cs typeface="Arial"/>
              </a:rPr>
              <a:t>model </a:t>
            </a:r>
            <a:r>
              <a:rPr lang="en-US" sz="1200" spc="-20" dirty="0" smtClean="0">
                <a:latin typeface="Arial"/>
                <a:cs typeface="Arial"/>
              </a:rPr>
              <a:t>and </a:t>
            </a:r>
            <a:r>
              <a:rPr lang="en-US" sz="1200" spc="-25" dirty="0" smtClean="0">
                <a:latin typeface="Arial"/>
                <a:cs typeface="Arial"/>
              </a:rPr>
              <a:t>other powerful features included </a:t>
            </a:r>
            <a:r>
              <a:rPr lang="en-US" sz="1200" spc="-15" dirty="0" smtClean="0">
                <a:latin typeface="Arial"/>
                <a:cs typeface="Arial"/>
              </a:rPr>
              <a:t>with </a:t>
            </a:r>
            <a:r>
              <a:rPr lang="en-US" sz="1200" spc="-25" dirty="0" smtClean="0">
                <a:latin typeface="Arial"/>
                <a:cs typeface="Arial"/>
              </a:rPr>
              <a:t>Apache  Hadoop.</a:t>
            </a:r>
            <a:endParaRPr lang="en-US" sz="1200" dirty="0" smtClean="0">
              <a:latin typeface="Arial"/>
              <a:cs typeface="Arial"/>
            </a:endParaRPr>
          </a:p>
          <a:p>
            <a:pPr marL="12700" marR="66040">
              <a:lnSpc>
                <a:spcPct val="96100"/>
              </a:lnSpc>
              <a:spcBef>
                <a:spcPts val="600"/>
              </a:spcBef>
            </a:pPr>
            <a:r>
              <a:rPr lang="en-US" sz="1200" spc="-25" dirty="0" smtClean="0">
                <a:latin typeface="Arial"/>
                <a:cs typeface="Arial"/>
              </a:rPr>
              <a:t>HDP's strategy </a:t>
            </a:r>
            <a:r>
              <a:rPr lang="en-US" sz="1200" spc="-20" dirty="0" smtClean="0">
                <a:latin typeface="Arial"/>
                <a:cs typeface="Arial"/>
              </a:rPr>
              <a:t>for </a:t>
            </a:r>
            <a:r>
              <a:rPr lang="en-US" sz="1200" spc="-25" dirty="0" smtClean="0">
                <a:latin typeface="Arial"/>
                <a:cs typeface="Arial"/>
              </a:rPr>
              <a:t>Apache Hadoop </a:t>
            </a:r>
            <a:r>
              <a:rPr lang="en-US" sz="1200" spc="-20" dirty="0" smtClean="0">
                <a:latin typeface="Arial"/>
                <a:cs typeface="Arial"/>
              </a:rPr>
              <a:t>is </a:t>
            </a:r>
            <a:r>
              <a:rPr lang="en-US" sz="1200" spc="-10" dirty="0" smtClean="0">
                <a:latin typeface="Arial"/>
                <a:cs typeface="Arial"/>
              </a:rPr>
              <a:t>to </a:t>
            </a:r>
            <a:r>
              <a:rPr lang="en-US" sz="1200" spc="-25" dirty="0" smtClean="0">
                <a:latin typeface="Arial"/>
                <a:cs typeface="Arial"/>
              </a:rPr>
              <a:t>embrace </a:t>
            </a:r>
            <a:r>
              <a:rPr lang="en-US" sz="1200" spc="-20" dirty="0" smtClean="0">
                <a:latin typeface="Arial"/>
                <a:cs typeface="Arial"/>
              </a:rPr>
              <a:t>and </a:t>
            </a:r>
            <a:r>
              <a:rPr lang="en-US" sz="1200" spc="-25" dirty="0" smtClean="0">
                <a:latin typeface="Arial"/>
                <a:cs typeface="Arial"/>
              </a:rPr>
              <a:t>extend </a:t>
            </a:r>
            <a:r>
              <a:rPr lang="en-US" sz="1200" spc="-15" dirty="0" smtClean="0">
                <a:latin typeface="Arial"/>
                <a:cs typeface="Arial"/>
              </a:rPr>
              <a:t>the </a:t>
            </a:r>
            <a:r>
              <a:rPr lang="en-US" sz="1200" spc="-25" dirty="0" smtClean="0">
                <a:latin typeface="Arial"/>
                <a:cs typeface="Arial"/>
              </a:rPr>
              <a:t>technology with  powerful advanced analytics, </a:t>
            </a:r>
            <a:r>
              <a:rPr lang="en-US" sz="1200" spc="-30" dirty="0" smtClean="0">
                <a:latin typeface="Arial"/>
                <a:cs typeface="Arial"/>
              </a:rPr>
              <a:t>development </a:t>
            </a:r>
            <a:r>
              <a:rPr lang="en-US" sz="1200" spc="-25" dirty="0" smtClean="0">
                <a:latin typeface="Arial"/>
                <a:cs typeface="Arial"/>
              </a:rPr>
              <a:t>tooling, performance </a:t>
            </a:r>
            <a:r>
              <a:rPr lang="en-US" sz="1200" spc="-20" dirty="0" smtClean="0">
                <a:latin typeface="Arial"/>
                <a:cs typeface="Arial"/>
              </a:rPr>
              <a:t>and </a:t>
            </a:r>
            <a:r>
              <a:rPr lang="en-US" sz="1200" spc="-25" dirty="0" smtClean="0">
                <a:latin typeface="Arial"/>
                <a:cs typeface="Arial"/>
              </a:rPr>
              <a:t>availability  enhancements, security </a:t>
            </a:r>
            <a:r>
              <a:rPr lang="en-US" sz="1200" spc="-20" dirty="0" smtClean="0">
                <a:latin typeface="Arial"/>
                <a:cs typeface="Arial"/>
              </a:rPr>
              <a:t>and </a:t>
            </a:r>
            <a:r>
              <a:rPr lang="en-US" sz="1200" spc="-30" dirty="0" smtClean="0">
                <a:latin typeface="Arial"/>
                <a:cs typeface="Arial"/>
              </a:rPr>
              <a:t>manageability. </a:t>
            </a:r>
            <a:r>
              <a:rPr lang="en-US" sz="1200" spc="-20" dirty="0" smtClean="0">
                <a:latin typeface="Arial"/>
                <a:cs typeface="Arial"/>
              </a:rPr>
              <a:t>As </a:t>
            </a:r>
            <a:r>
              <a:rPr lang="en-US" sz="1200" dirty="0" smtClean="0">
                <a:latin typeface="Arial"/>
                <a:cs typeface="Arial"/>
              </a:rPr>
              <a:t>a </a:t>
            </a:r>
            <a:r>
              <a:rPr lang="en-US" sz="1200" spc="-20" dirty="0" smtClean="0">
                <a:latin typeface="Arial"/>
                <a:cs typeface="Arial"/>
              </a:rPr>
              <a:t>key </a:t>
            </a:r>
            <a:r>
              <a:rPr lang="en-US" sz="1200" spc="-25" dirty="0" smtClean="0">
                <a:latin typeface="Arial"/>
                <a:cs typeface="Arial"/>
              </a:rPr>
              <a:t>component </a:t>
            </a:r>
            <a:r>
              <a:rPr lang="en-US" sz="1200" spc="-20" dirty="0" smtClean="0">
                <a:latin typeface="Arial"/>
                <a:cs typeface="Arial"/>
              </a:rPr>
              <a:t>of </a:t>
            </a:r>
            <a:r>
              <a:rPr lang="en-US" sz="1200" spc="-30" dirty="0" smtClean="0">
                <a:latin typeface="Arial"/>
                <a:cs typeface="Arial"/>
              </a:rPr>
              <a:t>Hadoop, </a:t>
            </a:r>
            <a:r>
              <a:rPr lang="en-US" sz="1200" spc="-25" dirty="0" err="1" smtClean="0">
                <a:latin typeface="Arial"/>
                <a:cs typeface="Arial"/>
              </a:rPr>
              <a:t>HBase</a:t>
            </a:r>
            <a:r>
              <a:rPr lang="en-US" sz="1200" spc="-250" dirty="0" smtClean="0">
                <a:latin typeface="Arial"/>
                <a:cs typeface="Arial"/>
              </a:rPr>
              <a:t> </a:t>
            </a:r>
            <a:r>
              <a:rPr lang="en-US" sz="1200" spc="-20" dirty="0" smtClean="0">
                <a:latin typeface="Arial"/>
                <a:cs typeface="Arial"/>
              </a:rPr>
              <a:t>is  part</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0" dirty="0" smtClean="0">
                <a:latin typeface="Arial"/>
                <a:cs typeface="Arial"/>
              </a:rPr>
              <a:t>this</a:t>
            </a:r>
            <a:r>
              <a:rPr lang="en-US" sz="1200" spc="-55" dirty="0" smtClean="0">
                <a:latin typeface="Arial"/>
                <a:cs typeface="Arial"/>
              </a:rPr>
              <a:t> </a:t>
            </a:r>
            <a:r>
              <a:rPr lang="en-US" sz="1200" spc="-25" dirty="0" smtClean="0">
                <a:latin typeface="Arial"/>
                <a:cs typeface="Arial"/>
              </a:rPr>
              <a:t>strategy</a:t>
            </a:r>
            <a:r>
              <a:rPr lang="en-US" sz="1200" spc="-60" dirty="0" smtClean="0">
                <a:latin typeface="Arial"/>
                <a:cs typeface="Arial"/>
              </a:rPr>
              <a:t> </a:t>
            </a:r>
            <a:r>
              <a:rPr lang="en-US" sz="1200" spc="-20" dirty="0" smtClean="0">
                <a:latin typeface="Arial"/>
                <a:cs typeface="Arial"/>
              </a:rPr>
              <a:t>with</a:t>
            </a:r>
            <a:r>
              <a:rPr lang="en-US" sz="1200" spc="-45" dirty="0" smtClean="0">
                <a:latin typeface="Arial"/>
                <a:cs typeface="Arial"/>
              </a:rPr>
              <a:t> </a:t>
            </a:r>
            <a:r>
              <a:rPr lang="en-US" sz="1200" spc="-25" dirty="0" smtClean="0">
                <a:latin typeface="Arial"/>
                <a:cs typeface="Arial"/>
              </a:rPr>
              <a:t>strong</a:t>
            </a:r>
            <a:r>
              <a:rPr lang="en-US" sz="1200" spc="-50" dirty="0" smtClean="0">
                <a:latin typeface="Arial"/>
                <a:cs typeface="Arial"/>
              </a:rPr>
              <a:t> </a:t>
            </a:r>
            <a:r>
              <a:rPr lang="en-US" sz="1200" spc="-25" dirty="0" smtClean="0">
                <a:latin typeface="Arial"/>
                <a:cs typeface="Arial"/>
              </a:rPr>
              <a:t>support</a:t>
            </a:r>
            <a:r>
              <a:rPr lang="en-US" sz="1200" spc="-5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dirty="0" smtClean="0">
                <a:latin typeface="Arial"/>
                <a:cs typeface="Arial"/>
              </a:rPr>
              <a:t>a</a:t>
            </a:r>
            <a:r>
              <a:rPr lang="en-US" sz="1200" spc="-65" dirty="0" smtClean="0">
                <a:latin typeface="Arial"/>
                <a:cs typeface="Arial"/>
              </a:rPr>
              <a:t> </a:t>
            </a:r>
            <a:r>
              <a:rPr lang="en-US" sz="1200" spc="-25" dirty="0" smtClean="0">
                <a:latin typeface="Arial"/>
                <a:cs typeface="Arial"/>
              </a:rPr>
              <a:t>solid</a:t>
            </a:r>
            <a:r>
              <a:rPr lang="en-US" sz="1200" spc="-45" dirty="0" smtClean="0">
                <a:latin typeface="Arial"/>
                <a:cs typeface="Arial"/>
              </a:rPr>
              <a:t> </a:t>
            </a:r>
            <a:r>
              <a:rPr lang="en-US" sz="1200" spc="-25" dirty="0" smtClean="0">
                <a:latin typeface="Arial"/>
                <a:cs typeface="Arial"/>
              </a:rPr>
              <a:t>roadmap</a:t>
            </a:r>
            <a:r>
              <a:rPr lang="en-US" sz="1200" spc="-55" dirty="0" smtClean="0">
                <a:latin typeface="Arial"/>
                <a:cs typeface="Arial"/>
              </a:rPr>
              <a:t> </a:t>
            </a:r>
            <a:r>
              <a:rPr lang="en-US" sz="1200" spc="-25" dirty="0" smtClean="0">
                <a:latin typeface="Arial"/>
                <a:cs typeface="Arial"/>
              </a:rPr>
              <a:t>going</a:t>
            </a:r>
            <a:r>
              <a:rPr lang="en-US" sz="1200" spc="-50" dirty="0" smtClean="0">
                <a:latin typeface="Arial"/>
                <a:cs typeface="Arial"/>
              </a:rPr>
              <a:t> </a:t>
            </a:r>
            <a:r>
              <a:rPr lang="en-US" sz="1200" spc="-30" dirty="0" smtClean="0">
                <a:latin typeface="Arial"/>
                <a:cs typeface="Arial"/>
              </a:rPr>
              <a:t>forward.</a:t>
            </a:r>
            <a:endParaRPr lang="en-US" sz="1200" dirty="0" smtClean="0">
              <a:latin typeface="Arial"/>
              <a:cs typeface="Arial"/>
            </a:endParaRPr>
          </a:p>
          <a:p>
            <a:pPr marL="12700">
              <a:lnSpc>
                <a:spcPct val="100000"/>
              </a:lnSpc>
              <a:spcBef>
                <a:spcPts val="530"/>
              </a:spcBef>
            </a:pPr>
            <a:r>
              <a:rPr lang="en-US" sz="1200" spc="-20" dirty="0" smtClean="0">
                <a:latin typeface="Arial"/>
                <a:cs typeface="Arial"/>
              </a:rPr>
              <a:t>When</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30" dirty="0" smtClean="0">
                <a:latin typeface="Arial"/>
                <a:cs typeface="Arial"/>
              </a:rPr>
              <a:t>requirements</a:t>
            </a:r>
            <a:r>
              <a:rPr lang="en-US" sz="1200" spc="-50" dirty="0" smtClean="0">
                <a:latin typeface="Arial"/>
                <a:cs typeface="Arial"/>
              </a:rPr>
              <a:t> </a:t>
            </a:r>
            <a:r>
              <a:rPr lang="en-US" sz="1200" spc="-20" dirty="0" smtClean="0">
                <a:latin typeface="Arial"/>
                <a:cs typeface="Arial"/>
              </a:rPr>
              <a:t>fit,</a:t>
            </a:r>
            <a:r>
              <a:rPr lang="en-US" sz="1200" spc="-50" dirty="0" smtClean="0">
                <a:latin typeface="Arial"/>
                <a:cs typeface="Arial"/>
              </a:rPr>
              <a:t> </a:t>
            </a:r>
            <a:r>
              <a:rPr lang="en-US" sz="1200" spc="-20" dirty="0" err="1" smtClean="0">
                <a:latin typeface="Arial"/>
                <a:cs typeface="Arial"/>
              </a:rPr>
              <a:t>HBase</a:t>
            </a:r>
            <a:r>
              <a:rPr lang="en-US" sz="1200" spc="-70"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5" dirty="0" smtClean="0">
                <a:latin typeface="Arial"/>
                <a:cs typeface="Arial"/>
              </a:rPr>
              <a:t>replace</a:t>
            </a:r>
            <a:r>
              <a:rPr lang="en-US" sz="1200" spc="-70" dirty="0" smtClean="0">
                <a:latin typeface="Arial"/>
                <a:cs typeface="Arial"/>
              </a:rPr>
              <a:t> </a:t>
            </a:r>
            <a:r>
              <a:rPr lang="en-US" sz="1200" spc="-25" dirty="0" smtClean="0">
                <a:latin typeface="Arial"/>
                <a:cs typeface="Arial"/>
              </a:rPr>
              <a:t>certain</a:t>
            </a:r>
            <a:r>
              <a:rPr lang="en-US" sz="1200" spc="-55" dirty="0" smtClean="0">
                <a:latin typeface="Arial"/>
                <a:cs typeface="Arial"/>
              </a:rPr>
              <a:t> </a:t>
            </a:r>
            <a:r>
              <a:rPr lang="en-US" sz="1200" spc="-20" dirty="0" smtClean="0">
                <a:latin typeface="Arial"/>
                <a:cs typeface="Arial"/>
              </a:rPr>
              <a:t>costly</a:t>
            </a:r>
            <a:r>
              <a:rPr lang="en-US" sz="1200" spc="-60" dirty="0" smtClean="0">
                <a:latin typeface="Arial"/>
                <a:cs typeface="Arial"/>
              </a:rPr>
              <a:t> </a:t>
            </a:r>
            <a:r>
              <a:rPr lang="en-US" sz="1200" spc="-20" dirty="0" smtClean="0">
                <a:latin typeface="Arial"/>
                <a:cs typeface="Arial"/>
              </a:rPr>
              <a:t>RDBMSs.</a:t>
            </a:r>
            <a:endParaRPr lang="en-US" sz="1200" dirty="0" smtClean="0">
              <a:latin typeface="Arial"/>
              <a:cs typeface="Arial"/>
            </a:endParaRPr>
          </a:p>
          <a:p>
            <a:endParaRPr lang="fr-FR" dirty="0" smtClean="0"/>
          </a:p>
          <a:p>
            <a:pPr marL="12700" marR="20955">
              <a:lnSpc>
                <a:spcPct val="96100"/>
              </a:lnSpc>
              <a:spcBef>
                <a:spcPts val="170"/>
              </a:spcBef>
            </a:pPr>
            <a:r>
              <a:rPr lang="en-US" sz="1200" spc="-20" dirty="0" err="1" smtClean="0">
                <a:latin typeface="Arial"/>
                <a:cs typeface="Arial"/>
              </a:rPr>
              <a:t>HBase</a:t>
            </a:r>
            <a:r>
              <a:rPr lang="en-US" sz="1200" spc="-20" dirty="0" smtClean="0">
                <a:latin typeface="Arial"/>
                <a:cs typeface="Arial"/>
              </a:rPr>
              <a:t> </a:t>
            </a:r>
            <a:r>
              <a:rPr lang="en-US" sz="1200" spc="-25" dirty="0" smtClean="0">
                <a:latin typeface="Arial"/>
                <a:cs typeface="Arial"/>
              </a:rPr>
              <a:t>handles </a:t>
            </a:r>
            <a:r>
              <a:rPr lang="en-US" sz="1200" spc="-25" dirty="0" err="1" smtClean="0">
                <a:latin typeface="Arial"/>
                <a:cs typeface="Arial"/>
              </a:rPr>
              <a:t>sharding</a:t>
            </a:r>
            <a:r>
              <a:rPr lang="en-US" sz="1200" spc="-25" dirty="0" smtClean="0">
                <a:latin typeface="Arial"/>
                <a:cs typeface="Arial"/>
              </a:rPr>
              <a:t> seamlessly </a:t>
            </a:r>
            <a:r>
              <a:rPr lang="en-US" sz="1200" spc="-20" dirty="0" smtClean="0">
                <a:latin typeface="Arial"/>
                <a:cs typeface="Arial"/>
              </a:rPr>
              <a:t>and </a:t>
            </a:r>
            <a:r>
              <a:rPr lang="en-US" sz="1200" spc="-25" dirty="0" smtClean="0">
                <a:latin typeface="Arial"/>
                <a:cs typeface="Arial"/>
              </a:rPr>
              <a:t>automatically </a:t>
            </a:r>
            <a:r>
              <a:rPr lang="en-US" sz="1200" spc="-20" dirty="0" smtClean="0">
                <a:latin typeface="Arial"/>
                <a:cs typeface="Arial"/>
              </a:rPr>
              <a:t>and </a:t>
            </a:r>
            <a:r>
              <a:rPr lang="en-US" sz="1200" spc="-30" dirty="0" smtClean="0">
                <a:latin typeface="Arial"/>
                <a:cs typeface="Arial"/>
              </a:rPr>
              <a:t>benefits </a:t>
            </a:r>
            <a:r>
              <a:rPr lang="en-US" sz="1200" spc="-20" dirty="0" smtClean="0">
                <a:latin typeface="Arial"/>
                <a:cs typeface="Arial"/>
              </a:rPr>
              <a:t>from </a:t>
            </a:r>
            <a:r>
              <a:rPr lang="en-US" sz="1200" spc="-15" dirty="0" smtClean="0">
                <a:latin typeface="Arial"/>
                <a:cs typeface="Arial"/>
              </a:rPr>
              <a:t>the </a:t>
            </a:r>
            <a:r>
              <a:rPr lang="en-US" sz="1200" spc="-20" dirty="0" smtClean="0">
                <a:latin typeface="Arial"/>
                <a:cs typeface="Arial"/>
              </a:rPr>
              <a:t>non-  </a:t>
            </a:r>
            <a:r>
              <a:rPr lang="en-US" sz="1200" spc="-30" dirty="0" smtClean="0">
                <a:latin typeface="Arial"/>
                <a:cs typeface="Arial"/>
              </a:rPr>
              <a:t>disruptive </a:t>
            </a:r>
            <a:r>
              <a:rPr lang="en-US" sz="1200" spc="-25" dirty="0" smtClean="0">
                <a:latin typeface="Arial"/>
                <a:cs typeface="Arial"/>
              </a:rPr>
              <a:t>horizontal scaling feature </a:t>
            </a:r>
            <a:r>
              <a:rPr lang="en-US" sz="1200" spc="-20" dirty="0" smtClean="0">
                <a:latin typeface="Arial"/>
                <a:cs typeface="Arial"/>
              </a:rPr>
              <a:t>of </a:t>
            </a:r>
            <a:r>
              <a:rPr lang="en-US" sz="1200" spc="-30" dirty="0" smtClean="0">
                <a:latin typeface="Arial"/>
                <a:cs typeface="Arial"/>
              </a:rPr>
              <a:t>Hadoop. </a:t>
            </a:r>
            <a:r>
              <a:rPr lang="en-US" sz="1200" spc="-20" dirty="0" smtClean="0">
                <a:latin typeface="Arial"/>
                <a:cs typeface="Arial"/>
              </a:rPr>
              <a:t>When more </a:t>
            </a:r>
            <a:r>
              <a:rPr lang="en-US" sz="1200" spc="-25" dirty="0" smtClean="0">
                <a:latin typeface="Arial"/>
                <a:cs typeface="Arial"/>
              </a:rPr>
              <a:t>capacity </a:t>
            </a:r>
            <a:r>
              <a:rPr lang="en-US" sz="1200" spc="-20" dirty="0" smtClean="0">
                <a:latin typeface="Arial"/>
                <a:cs typeface="Arial"/>
              </a:rPr>
              <a:t>and </a:t>
            </a:r>
            <a:r>
              <a:rPr lang="en-US" sz="1200" spc="-30" dirty="0" smtClean="0">
                <a:latin typeface="Arial"/>
                <a:cs typeface="Arial"/>
              </a:rPr>
              <a:t>or  </a:t>
            </a:r>
            <a:r>
              <a:rPr lang="en-US" sz="1200" spc="-25" dirty="0" smtClean="0">
                <a:latin typeface="Arial"/>
                <a:cs typeface="Arial"/>
              </a:rPr>
              <a:t>performance </a:t>
            </a:r>
            <a:r>
              <a:rPr lang="en-US" sz="1200" spc="-20" dirty="0" smtClean="0">
                <a:latin typeface="Arial"/>
                <a:cs typeface="Arial"/>
              </a:rPr>
              <a:t>is </a:t>
            </a:r>
            <a:r>
              <a:rPr lang="en-US" sz="1200" spc="-30" dirty="0" smtClean="0">
                <a:latin typeface="Arial"/>
                <a:cs typeface="Arial"/>
              </a:rPr>
              <a:t>needed, </a:t>
            </a:r>
            <a:r>
              <a:rPr lang="en-US" sz="1200" spc="-25" dirty="0" smtClean="0">
                <a:latin typeface="Arial"/>
                <a:cs typeface="Arial"/>
              </a:rPr>
              <a:t>users </a:t>
            </a:r>
            <a:r>
              <a:rPr lang="en-US" sz="1200" spc="-20" dirty="0" smtClean="0">
                <a:latin typeface="Arial"/>
                <a:cs typeface="Arial"/>
              </a:rPr>
              <a:t>add </a:t>
            </a:r>
            <a:r>
              <a:rPr lang="en-US" sz="1200" spc="-25" dirty="0" err="1" smtClean="0">
                <a:latin typeface="Arial"/>
                <a:cs typeface="Arial"/>
              </a:rPr>
              <a:t>DataNodes</a:t>
            </a:r>
            <a:r>
              <a:rPr lang="en-US" sz="1200" spc="-25" dirty="0" smtClean="0">
                <a:latin typeface="Arial"/>
                <a:cs typeface="Arial"/>
              </a:rPr>
              <a:t> </a:t>
            </a:r>
            <a:r>
              <a:rPr lang="en-US" sz="1200" spc="-15" dirty="0" smtClean="0">
                <a:latin typeface="Arial"/>
                <a:cs typeface="Arial"/>
              </a:rPr>
              <a:t>to the </a:t>
            </a:r>
            <a:r>
              <a:rPr lang="en-US" sz="1200" spc="-25" dirty="0" smtClean="0">
                <a:latin typeface="Arial"/>
                <a:cs typeface="Arial"/>
              </a:rPr>
              <a:t>Hadoop cluster. This </a:t>
            </a:r>
            <a:r>
              <a:rPr lang="en-US" sz="1200" spc="-30" dirty="0" smtClean="0">
                <a:latin typeface="Arial"/>
                <a:cs typeface="Arial"/>
              </a:rPr>
              <a:t>provides  </a:t>
            </a:r>
            <a:r>
              <a:rPr lang="en-US" sz="1200" spc="-25" dirty="0" smtClean="0">
                <a:latin typeface="Arial"/>
                <a:cs typeface="Arial"/>
              </a:rPr>
              <a:t>immediate</a:t>
            </a:r>
            <a:r>
              <a:rPr lang="en-US" sz="1200" spc="-45" dirty="0" smtClean="0">
                <a:latin typeface="Arial"/>
                <a:cs typeface="Arial"/>
              </a:rPr>
              <a:t> </a:t>
            </a:r>
            <a:r>
              <a:rPr lang="en-US" sz="1200" spc="-25" dirty="0" smtClean="0">
                <a:latin typeface="Arial"/>
                <a:cs typeface="Arial"/>
              </a:rPr>
              <a:t>growth</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err="1" smtClean="0">
                <a:latin typeface="Arial"/>
                <a:cs typeface="Arial"/>
              </a:rPr>
              <a:t>HBase</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5" dirty="0" smtClean="0">
                <a:latin typeface="Arial"/>
                <a:cs typeface="Arial"/>
              </a:rPr>
              <a:t>stores</a:t>
            </a:r>
            <a:r>
              <a:rPr lang="en-US" sz="1200" spc="-55" dirty="0" smtClean="0">
                <a:latin typeface="Arial"/>
                <a:cs typeface="Arial"/>
              </a:rPr>
              <a:t> </a:t>
            </a:r>
            <a:r>
              <a:rPr lang="en-US" sz="1200" spc="-20" dirty="0" smtClean="0">
                <a:latin typeface="Arial"/>
                <a:cs typeface="Arial"/>
              </a:rPr>
              <a:t>since</a:t>
            </a:r>
            <a:r>
              <a:rPr lang="en-US" sz="1200" spc="-55" dirty="0" smtClean="0">
                <a:latin typeface="Arial"/>
                <a:cs typeface="Arial"/>
              </a:rPr>
              <a:t> </a:t>
            </a:r>
            <a:r>
              <a:rPr lang="en-US" sz="1200" spc="-20" dirty="0" err="1" smtClean="0">
                <a:latin typeface="Arial"/>
                <a:cs typeface="Arial"/>
              </a:rPr>
              <a:t>HBase</a:t>
            </a:r>
            <a:r>
              <a:rPr lang="en-US" sz="1200" spc="-50" dirty="0" smtClean="0">
                <a:latin typeface="Arial"/>
                <a:cs typeface="Arial"/>
              </a:rPr>
              <a:t> </a:t>
            </a:r>
            <a:r>
              <a:rPr lang="en-US" sz="1200" spc="-25" dirty="0" smtClean="0">
                <a:latin typeface="Arial"/>
                <a:cs typeface="Arial"/>
              </a:rPr>
              <a:t>leverages</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HDFS.</a:t>
            </a:r>
            <a:r>
              <a:rPr lang="en-US" sz="1200" spc="-45" dirty="0" smtClean="0">
                <a:latin typeface="Arial"/>
                <a:cs typeface="Arial"/>
              </a:rPr>
              <a:t> </a:t>
            </a:r>
            <a:r>
              <a:rPr lang="en-US" sz="1200" spc="-25" dirty="0" smtClean="0">
                <a:latin typeface="Arial"/>
                <a:cs typeface="Arial"/>
              </a:rPr>
              <a:t>Users</a:t>
            </a:r>
            <a:r>
              <a:rPr lang="en-US" sz="1200" spc="-50" dirty="0" smtClean="0">
                <a:latin typeface="Arial"/>
                <a:cs typeface="Arial"/>
              </a:rPr>
              <a:t> </a:t>
            </a:r>
            <a:r>
              <a:rPr lang="en-US" sz="1200" spc="-20" dirty="0" smtClean="0">
                <a:latin typeface="Arial"/>
                <a:cs typeface="Arial"/>
              </a:rPr>
              <a:t>can  easily</a:t>
            </a:r>
            <a:r>
              <a:rPr lang="en-US" sz="1200" spc="-75" dirty="0" smtClean="0">
                <a:latin typeface="Arial"/>
                <a:cs typeface="Arial"/>
              </a:rPr>
              <a:t> </a:t>
            </a:r>
            <a:r>
              <a:rPr lang="en-US" sz="1200" spc="-20" dirty="0" smtClean="0">
                <a:latin typeface="Arial"/>
                <a:cs typeface="Arial"/>
              </a:rPr>
              <a:t>scale</a:t>
            </a:r>
            <a:r>
              <a:rPr lang="en-US" sz="1200" spc="-60" dirty="0" smtClean="0">
                <a:latin typeface="Arial"/>
                <a:cs typeface="Arial"/>
              </a:rPr>
              <a:t> </a:t>
            </a:r>
            <a:r>
              <a:rPr lang="en-US" sz="1200" spc="-20" dirty="0" smtClean="0">
                <a:latin typeface="Arial"/>
                <a:cs typeface="Arial"/>
              </a:rPr>
              <a:t>from</a:t>
            </a:r>
            <a:r>
              <a:rPr lang="en-US" sz="1200" spc="-50" dirty="0" smtClean="0">
                <a:latin typeface="Arial"/>
                <a:cs typeface="Arial"/>
              </a:rPr>
              <a:t> </a:t>
            </a:r>
            <a:r>
              <a:rPr lang="en-US" sz="1200" spc="-20" dirty="0" smtClean="0">
                <a:latin typeface="Arial"/>
                <a:cs typeface="Arial"/>
              </a:rPr>
              <a:t>TBs</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PBs</a:t>
            </a:r>
            <a:r>
              <a:rPr lang="en-US" sz="1200" spc="-50" dirty="0" smtClean="0">
                <a:latin typeface="Arial"/>
                <a:cs typeface="Arial"/>
              </a:rPr>
              <a:t> </a:t>
            </a:r>
            <a:r>
              <a:rPr lang="en-US" sz="1200" spc="-20" dirty="0" smtClean="0">
                <a:latin typeface="Arial"/>
                <a:cs typeface="Arial"/>
              </a:rPr>
              <a:t>as</a:t>
            </a:r>
            <a:r>
              <a:rPr lang="en-US" sz="1200" spc="-50" dirty="0" smtClean="0">
                <a:latin typeface="Arial"/>
                <a:cs typeface="Arial"/>
              </a:rPr>
              <a:t> </a:t>
            </a:r>
            <a:r>
              <a:rPr lang="en-US" sz="1200" spc="-25" dirty="0" smtClean="0">
                <a:latin typeface="Arial"/>
                <a:cs typeface="Arial"/>
              </a:rPr>
              <a:t>their</a:t>
            </a:r>
            <a:r>
              <a:rPr lang="en-US" sz="1200" spc="-55" dirty="0" smtClean="0">
                <a:latin typeface="Arial"/>
                <a:cs typeface="Arial"/>
              </a:rPr>
              <a:t> </a:t>
            </a:r>
            <a:r>
              <a:rPr lang="en-US" sz="1200" spc="-25" dirty="0" smtClean="0">
                <a:latin typeface="Arial"/>
                <a:cs typeface="Arial"/>
              </a:rPr>
              <a:t>capacity</a:t>
            </a:r>
            <a:r>
              <a:rPr lang="en-US" sz="1200" spc="-60" dirty="0" smtClean="0">
                <a:latin typeface="Arial"/>
                <a:cs typeface="Arial"/>
              </a:rPr>
              <a:t> </a:t>
            </a:r>
            <a:r>
              <a:rPr lang="en-US" sz="1200" spc="-25" dirty="0" smtClean="0">
                <a:latin typeface="Arial"/>
                <a:cs typeface="Arial"/>
              </a:rPr>
              <a:t>needs</a:t>
            </a:r>
            <a:r>
              <a:rPr lang="en-US" sz="1200" spc="-35" dirty="0" smtClean="0">
                <a:latin typeface="Arial"/>
                <a:cs typeface="Arial"/>
              </a:rPr>
              <a:t> </a:t>
            </a:r>
            <a:r>
              <a:rPr lang="en-US" sz="1200" spc="-25" dirty="0" smtClean="0">
                <a:latin typeface="Arial"/>
                <a:cs typeface="Arial"/>
              </a:rPr>
              <a:t>grow.</a:t>
            </a:r>
            <a:endParaRPr lang="en-US" sz="1200" dirty="0" smtClean="0">
              <a:latin typeface="Arial"/>
              <a:cs typeface="Arial"/>
            </a:endParaRPr>
          </a:p>
          <a:p>
            <a:pPr marL="12700" marR="5080">
              <a:lnSpc>
                <a:spcPts val="1610"/>
              </a:lnSpc>
              <a:spcBef>
                <a:spcPts val="645"/>
              </a:spcBef>
            </a:pPr>
            <a:r>
              <a:rPr lang="en-US" sz="1200" spc="-20" dirty="0" err="1" smtClean="0">
                <a:latin typeface="Arial"/>
                <a:cs typeface="Arial"/>
              </a:rPr>
              <a:t>HBase</a:t>
            </a:r>
            <a:r>
              <a:rPr lang="en-US" sz="1200" spc="-70" dirty="0" smtClean="0">
                <a:latin typeface="Arial"/>
                <a:cs typeface="Arial"/>
              </a:rPr>
              <a:t> </a:t>
            </a:r>
            <a:r>
              <a:rPr lang="en-US" sz="1200" spc="-25" dirty="0" smtClean="0">
                <a:latin typeface="Arial"/>
                <a:cs typeface="Arial"/>
              </a:rPr>
              <a:t>supports</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flexible</a:t>
            </a:r>
            <a:r>
              <a:rPr lang="en-US" sz="1200" spc="-4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dynamic</a:t>
            </a:r>
            <a:r>
              <a:rPr lang="en-US" sz="1200" spc="-5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model.</a:t>
            </a:r>
            <a:r>
              <a:rPr lang="en-US" sz="1200" spc="-4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Schema</a:t>
            </a:r>
            <a:r>
              <a:rPr lang="en-US" sz="1200" spc="-40" dirty="0" smtClean="0">
                <a:latin typeface="Arial"/>
                <a:cs typeface="Arial"/>
              </a:rPr>
              <a:t> </a:t>
            </a:r>
            <a:r>
              <a:rPr lang="en-US" sz="1200" spc="-25" dirty="0" smtClean="0">
                <a:latin typeface="Arial"/>
                <a:cs typeface="Arial"/>
              </a:rPr>
              <a:t>does</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need</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be  </a:t>
            </a:r>
            <a:r>
              <a:rPr lang="en-US" sz="1200" spc="-25" dirty="0" smtClean="0">
                <a:latin typeface="Arial"/>
                <a:cs typeface="Arial"/>
              </a:rPr>
              <a:t>defined </a:t>
            </a:r>
            <a:r>
              <a:rPr lang="en-US" sz="1200" spc="-15" dirty="0" smtClean="0">
                <a:latin typeface="Arial"/>
                <a:cs typeface="Arial"/>
              </a:rPr>
              <a:t>up </a:t>
            </a:r>
            <a:r>
              <a:rPr lang="en-US" sz="1200" spc="-25" dirty="0" smtClean="0">
                <a:latin typeface="Arial"/>
                <a:cs typeface="Arial"/>
              </a:rPr>
              <a:t>front which makes </a:t>
            </a:r>
            <a:r>
              <a:rPr lang="en-US" sz="1200" spc="-20" dirty="0" err="1" smtClean="0">
                <a:latin typeface="Arial"/>
                <a:cs typeface="Arial"/>
              </a:rPr>
              <a:t>HBase</a:t>
            </a:r>
            <a:r>
              <a:rPr lang="en-US" sz="1200" spc="-20" dirty="0" smtClean="0">
                <a:latin typeface="Arial"/>
                <a:cs typeface="Arial"/>
              </a:rPr>
              <a:t> </a:t>
            </a:r>
            <a:r>
              <a:rPr lang="en-US" sz="1200" dirty="0" smtClean="0">
                <a:latin typeface="Arial"/>
                <a:cs typeface="Arial"/>
              </a:rPr>
              <a:t>a </a:t>
            </a:r>
            <a:r>
              <a:rPr lang="en-US" sz="1200" spc="-25" dirty="0" smtClean="0">
                <a:latin typeface="Arial"/>
                <a:cs typeface="Arial"/>
              </a:rPr>
              <a:t>natural </a:t>
            </a:r>
            <a:r>
              <a:rPr lang="en-US" sz="1200" spc="-20" dirty="0" smtClean="0">
                <a:latin typeface="Arial"/>
                <a:cs typeface="Arial"/>
              </a:rPr>
              <a:t>fit for </a:t>
            </a:r>
            <a:r>
              <a:rPr lang="en-US" sz="1200" spc="-25" dirty="0" smtClean="0">
                <a:latin typeface="Arial"/>
                <a:cs typeface="Arial"/>
              </a:rPr>
              <a:t>many </a:t>
            </a:r>
            <a:r>
              <a:rPr lang="en-US" sz="1200" spc="-15" dirty="0" smtClean="0">
                <a:latin typeface="Arial"/>
                <a:cs typeface="Arial"/>
              </a:rPr>
              <a:t>big </a:t>
            </a:r>
            <a:r>
              <a:rPr lang="en-US" sz="1200" spc="-20" dirty="0" smtClean="0">
                <a:latin typeface="Arial"/>
                <a:cs typeface="Arial"/>
              </a:rPr>
              <a:t>data </a:t>
            </a:r>
            <a:r>
              <a:rPr lang="en-US" sz="1200" spc="-30" dirty="0" smtClean="0">
                <a:latin typeface="Arial"/>
                <a:cs typeface="Arial"/>
              </a:rPr>
              <a:t>applications </a:t>
            </a:r>
            <a:r>
              <a:rPr lang="en-US" sz="1200" spc="-20" dirty="0" smtClean="0">
                <a:latin typeface="Arial"/>
                <a:cs typeface="Arial"/>
              </a:rPr>
              <a:t>and  some </a:t>
            </a:r>
            <a:r>
              <a:rPr lang="en-US" sz="1200" spc="-30" dirty="0" smtClean="0">
                <a:latin typeface="Arial"/>
                <a:cs typeface="Arial"/>
              </a:rPr>
              <a:t>traditional </a:t>
            </a:r>
            <a:r>
              <a:rPr lang="en-US" sz="1200" spc="-25" dirty="0" smtClean="0">
                <a:latin typeface="Arial"/>
                <a:cs typeface="Arial"/>
              </a:rPr>
              <a:t>applications </a:t>
            </a:r>
            <a:r>
              <a:rPr lang="en-US" sz="1200" spc="-20" dirty="0" smtClean="0">
                <a:latin typeface="Arial"/>
                <a:cs typeface="Arial"/>
              </a:rPr>
              <a:t>as</a:t>
            </a:r>
            <a:r>
              <a:rPr lang="en-US" sz="1200" spc="-140" dirty="0" smtClean="0">
                <a:latin typeface="Arial"/>
                <a:cs typeface="Arial"/>
              </a:rPr>
              <a:t> </a:t>
            </a:r>
            <a:r>
              <a:rPr lang="en-US" sz="1200" spc="-25" dirty="0" smtClean="0">
                <a:latin typeface="Arial"/>
                <a:cs typeface="Arial"/>
              </a:rPr>
              <a:t>well.</a:t>
            </a:r>
            <a:endParaRPr lang="en-US" sz="1200" dirty="0" smtClean="0">
              <a:latin typeface="Arial"/>
              <a:cs typeface="Arial"/>
            </a:endParaRPr>
          </a:p>
          <a:p>
            <a:pPr marL="12700" marR="21590">
              <a:lnSpc>
                <a:spcPct val="96100"/>
              </a:lnSpc>
              <a:spcBef>
                <a:spcPts val="555"/>
              </a:spcBef>
            </a:pPr>
            <a:r>
              <a:rPr lang="en-US" sz="1200" spc="-20" dirty="0" smtClean="0">
                <a:latin typeface="Arial"/>
                <a:cs typeface="Arial"/>
              </a:rPr>
              <a:t>The </a:t>
            </a:r>
            <a:r>
              <a:rPr lang="en-US" sz="1200" spc="-25" dirty="0" smtClean="0">
                <a:latin typeface="Arial"/>
                <a:cs typeface="Arial"/>
              </a:rPr>
              <a:t>Apache Hadoop </a:t>
            </a:r>
            <a:r>
              <a:rPr lang="en-US" sz="1200" spc="-20" dirty="0" smtClean="0">
                <a:latin typeface="Arial"/>
                <a:cs typeface="Arial"/>
              </a:rPr>
              <a:t>file </a:t>
            </a:r>
            <a:r>
              <a:rPr lang="en-US" sz="1200" spc="-25" dirty="0" smtClean="0">
                <a:latin typeface="Arial"/>
                <a:cs typeface="Arial"/>
              </a:rPr>
              <a:t>system, </a:t>
            </a:r>
            <a:r>
              <a:rPr lang="en-US" sz="1200" spc="-20" dirty="0" smtClean="0">
                <a:latin typeface="Arial"/>
                <a:cs typeface="Arial"/>
              </a:rPr>
              <a:t>HDFS, </a:t>
            </a:r>
            <a:r>
              <a:rPr lang="en-US" sz="1200" spc="-25" dirty="0" smtClean="0">
                <a:latin typeface="Arial"/>
                <a:cs typeface="Arial"/>
              </a:rPr>
              <a:t>does not naturally support applications  requiring</a:t>
            </a:r>
            <a:r>
              <a:rPr lang="en-US" sz="1200" spc="-55" dirty="0" smtClean="0">
                <a:latin typeface="Arial"/>
                <a:cs typeface="Arial"/>
              </a:rPr>
              <a:t> </a:t>
            </a:r>
            <a:r>
              <a:rPr lang="en-US" sz="1200" spc="-25" dirty="0" smtClean="0">
                <a:latin typeface="Arial"/>
                <a:cs typeface="Arial"/>
              </a:rPr>
              <a:t>random</a:t>
            </a:r>
            <a:r>
              <a:rPr lang="en-US" sz="1200" spc="-55" dirty="0" smtClean="0">
                <a:latin typeface="Arial"/>
                <a:cs typeface="Arial"/>
              </a:rPr>
              <a:t> </a:t>
            </a:r>
            <a:r>
              <a:rPr lang="en-US" sz="1200" spc="-25" dirty="0" smtClean="0">
                <a:latin typeface="Arial"/>
                <a:cs typeface="Arial"/>
              </a:rPr>
              <a:t>read/write</a:t>
            </a:r>
            <a:r>
              <a:rPr lang="en-US" sz="1200" spc="-70" dirty="0" smtClean="0">
                <a:latin typeface="Arial"/>
                <a:cs typeface="Arial"/>
              </a:rPr>
              <a:t> </a:t>
            </a:r>
            <a:r>
              <a:rPr lang="en-US" sz="1200" spc="-25" dirty="0" smtClean="0">
                <a:latin typeface="Arial"/>
                <a:cs typeface="Arial"/>
              </a:rPr>
              <a:t>capability.</a:t>
            </a:r>
            <a:r>
              <a:rPr lang="en-US" sz="1200" spc="-55" dirty="0" smtClean="0">
                <a:latin typeface="Arial"/>
                <a:cs typeface="Arial"/>
              </a:rPr>
              <a:t> </a:t>
            </a:r>
            <a:r>
              <a:rPr lang="en-US" sz="1200" spc="-20" dirty="0" smtClean="0">
                <a:latin typeface="Arial"/>
                <a:cs typeface="Arial"/>
              </a:rPr>
              <a:t>HDFS</a:t>
            </a:r>
            <a:r>
              <a:rPr lang="en-US" sz="1200" spc="-45" dirty="0" smtClean="0">
                <a:latin typeface="Arial"/>
                <a:cs typeface="Arial"/>
              </a:rPr>
              <a:t> </a:t>
            </a:r>
            <a:r>
              <a:rPr lang="en-US" sz="1200" spc="-25" dirty="0" smtClean="0">
                <a:latin typeface="Arial"/>
                <a:cs typeface="Arial"/>
              </a:rPr>
              <a:t>was</a:t>
            </a:r>
            <a:r>
              <a:rPr lang="en-US" sz="1200" spc="-30" dirty="0" smtClean="0">
                <a:latin typeface="Arial"/>
                <a:cs typeface="Arial"/>
              </a:rPr>
              <a:t> </a:t>
            </a:r>
            <a:r>
              <a:rPr lang="en-US" sz="1200" spc="-25" dirty="0" smtClean="0">
                <a:latin typeface="Arial"/>
                <a:cs typeface="Arial"/>
              </a:rPr>
              <a:t>designed</a:t>
            </a:r>
            <a:r>
              <a:rPr lang="en-US" sz="1200" spc="-5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5" dirty="0" smtClean="0">
                <a:latin typeface="Arial"/>
                <a:cs typeface="Arial"/>
              </a:rPr>
              <a:t>large</a:t>
            </a:r>
            <a:r>
              <a:rPr lang="en-US" sz="1200" spc="-55" dirty="0" smtClean="0">
                <a:latin typeface="Arial"/>
                <a:cs typeface="Arial"/>
              </a:rPr>
              <a:t> </a:t>
            </a:r>
            <a:r>
              <a:rPr lang="en-US" sz="1200" spc="-25" dirty="0" smtClean="0">
                <a:latin typeface="Arial"/>
                <a:cs typeface="Arial"/>
              </a:rPr>
              <a:t>sequential</a:t>
            </a:r>
            <a:r>
              <a:rPr lang="en-US" sz="1200" spc="-40" dirty="0" smtClean="0">
                <a:latin typeface="Arial"/>
                <a:cs typeface="Arial"/>
              </a:rPr>
              <a:t> </a:t>
            </a:r>
            <a:r>
              <a:rPr lang="en-US" sz="1200" spc="-25" dirty="0" smtClean="0">
                <a:latin typeface="Arial"/>
                <a:cs typeface="Arial"/>
              </a:rPr>
              <a:t>batch  operations (e.g. write </a:t>
            </a:r>
            <a:r>
              <a:rPr lang="en-US" sz="1200" spc="-20" dirty="0" smtClean="0">
                <a:latin typeface="Arial"/>
                <a:cs typeface="Arial"/>
              </a:rPr>
              <a:t>once with </a:t>
            </a:r>
            <a:r>
              <a:rPr lang="en-US" sz="1200" spc="-25" dirty="0" smtClean="0">
                <a:latin typeface="Arial"/>
                <a:cs typeface="Arial"/>
              </a:rPr>
              <a:t>many </a:t>
            </a:r>
            <a:r>
              <a:rPr lang="en-US" sz="1200" spc="-20" dirty="0" smtClean="0">
                <a:latin typeface="Arial"/>
                <a:cs typeface="Arial"/>
              </a:rPr>
              <a:t>large </a:t>
            </a:r>
            <a:r>
              <a:rPr lang="en-US" sz="1200" spc="-25" dirty="0" smtClean="0">
                <a:latin typeface="Arial"/>
                <a:cs typeface="Arial"/>
              </a:rPr>
              <a:t>sequential reads during </a:t>
            </a:r>
            <a:r>
              <a:rPr lang="en-US" sz="1200" spc="-30" dirty="0" smtClean="0">
                <a:latin typeface="Arial"/>
                <a:cs typeface="Arial"/>
              </a:rPr>
              <a:t>analysis). </a:t>
            </a:r>
            <a:r>
              <a:rPr lang="en-US" sz="1200" spc="-25" dirty="0" err="1" smtClean="0">
                <a:latin typeface="Arial"/>
                <a:cs typeface="Arial"/>
              </a:rPr>
              <a:t>HBase</a:t>
            </a:r>
            <a:r>
              <a:rPr lang="en-US" sz="1200" spc="-25" dirty="0" smtClean="0">
                <a:latin typeface="Arial"/>
                <a:cs typeface="Arial"/>
              </a:rPr>
              <a:t>  </a:t>
            </a:r>
            <a:r>
              <a:rPr lang="en-US" sz="1200" spc="-20" dirty="0" smtClean="0">
                <a:latin typeface="Arial"/>
                <a:cs typeface="Arial"/>
              </a:rPr>
              <a:t>does </a:t>
            </a:r>
            <a:r>
              <a:rPr lang="en-US" sz="1200" spc="-25" dirty="0" smtClean="0">
                <a:latin typeface="Arial"/>
                <a:cs typeface="Arial"/>
              </a:rPr>
              <a:t>support high performance random </a:t>
            </a:r>
            <a:r>
              <a:rPr lang="en-US" sz="1200" spc="-15" dirty="0" smtClean="0">
                <a:latin typeface="Arial"/>
                <a:cs typeface="Arial"/>
              </a:rPr>
              <a:t>r/w </a:t>
            </a:r>
            <a:r>
              <a:rPr lang="en-US" sz="1200" spc="-25" dirty="0" smtClean="0">
                <a:latin typeface="Arial"/>
                <a:cs typeface="Arial"/>
              </a:rPr>
              <a:t>applications </a:t>
            </a:r>
            <a:r>
              <a:rPr lang="en-US" sz="1200" spc="-20" dirty="0" smtClean="0">
                <a:latin typeface="Arial"/>
                <a:cs typeface="Arial"/>
              </a:rPr>
              <a:t>and </a:t>
            </a:r>
            <a:r>
              <a:rPr lang="en-US" sz="1200" spc="-15" dirty="0" smtClean="0">
                <a:latin typeface="Arial"/>
                <a:cs typeface="Arial"/>
              </a:rPr>
              <a:t>for </a:t>
            </a:r>
            <a:r>
              <a:rPr lang="en-US" sz="1200" spc="-25" dirty="0" smtClean="0">
                <a:latin typeface="Arial"/>
                <a:cs typeface="Arial"/>
              </a:rPr>
              <a:t>this reason alone </a:t>
            </a:r>
            <a:r>
              <a:rPr lang="en-US" sz="1200" spc="-15" dirty="0" smtClean="0">
                <a:latin typeface="Arial"/>
                <a:cs typeface="Arial"/>
              </a:rPr>
              <a:t>it </a:t>
            </a:r>
            <a:r>
              <a:rPr lang="en-US" sz="1200" spc="-20" dirty="0" smtClean="0">
                <a:latin typeface="Arial"/>
                <a:cs typeface="Arial"/>
              </a:rPr>
              <a:t>is  </a:t>
            </a:r>
            <a:r>
              <a:rPr lang="en-US" sz="1200" spc="-25" dirty="0" smtClean="0">
                <a:latin typeface="Arial"/>
                <a:cs typeface="Arial"/>
              </a:rPr>
              <a:t>often leveraged </a:t>
            </a:r>
            <a:r>
              <a:rPr lang="en-US" sz="1200" spc="-10" dirty="0" smtClean="0">
                <a:latin typeface="Arial"/>
                <a:cs typeface="Arial"/>
              </a:rPr>
              <a:t>in </a:t>
            </a:r>
            <a:r>
              <a:rPr lang="en-US" sz="1200" spc="-25" dirty="0" smtClean="0">
                <a:latin typeface="Arial"/>
                <a:cs typeface="Arial"/>
              </a:rPr>
              <a:t>Hadoop</a:t>
            </a:r>
            <a:r>
              <a:rPr lang="en-US" sz="1200" spc="-160" dirty="0" smtClean="0">
                <a:latin typeface="Arial"/>
                <a:cs typeface="Arial"/>
              </a:rPr>
              <a:t> </a:t>
            </a:r>
            <a:r>
              <a:rPr lang="en-US" sz="1200" spc="-30" dirty="0" smtClean="0">
                <a:latin typeface="Arial"/>
                <a:cs typeface="Arial"/>
              </a:rPr>
              <a:t>applications.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16</a:t>
            </a:fld>
            <a:endParaRPr lang="fr-FR"/>
          </a:p>
        </p:txBody>
      </p:sp>
    </p:spTree>
    <p:extLst>
      <p:ext uri="{BB962C8B-B14F-4D97-AF65-F5344CB8AC3E}">
        <p14:creationId xmlns:p14="http://schemas.microsoft.com/office/powerpoint/2010/main" val="394927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01625">
              <a:lnSpc>
                <a:spcPts val="1610"/>
              </a:lnSpc>
              <a:spcBef>
                <a:spcPts val="635"/>
              </a:spcBef>
            </a:pPr>
            <a:r>
              <a:rPr lang="fr-FR" sz="1400" spc="-20" dirty="0" smtClean="0">
                <a:latin typeface="Arial"/>
                <a:cs typeface="Arial"/>
              </a:rPr>
              <a:t>ACID</a:t>
            </a:r>
            <a:r>
              <a:rPr lang="fr-FR" sz="1400" spc="30" dirty="0" smtClean="0">
                <a:latin typeface="Arial"/>
                <a:cs typeface="Arial"/>
              </a:rPr>
              <a:t> </a:t>
            </a:r>
            <a:r>
              <a:rPr lang="fr-FR" sz="1400" spc="-5" dirty="0" err="1" smtClean="0">
                <a:latin typeface="Arial"/>
                <a:cs typeface="Arial"/>
              </a:rPr>
              <a:t>Properties</a:t>
            </a:r>
            <a:r>
              <a:rPr lang="fr-FR" sz="1400" spc="-5" dirty="0" smtClean="0">
                <a:latin typeface="Arial"/>
                <a:cs typeface="Arial"/>
              </a:rPr>
              <a:t>: </a:t>
            </a:r>
            <a:r>
              <a:rPr lang="fr-FR" sz="1400" dirty="0" smtClean="0"/>
              <a:t>un ensemble de propriétés qui garantissent qu'une </a:t>
            </a:r>
            <a:r>
              <a:rPr lang="fr-FR" sz="1400" dirty="0" smtClean="0">
                <a:hlinkClick r:id="rId3" tooltip="Transaction informatique"/>
              </a:rPr>
              <a:t>transaction informatique</a:t>
            </a:r>
            <a:r>
              <a:rPr lang="fr-FR" sz="1400" dirty="0" smtClean="0"/>
              <a:t> est exécutée de façon fiable. </a:t>
            </a:r>
            <a:endParaRPr lang="en-US" sz="1400" dirty="0" smtClean="0">
              <a:latin typeface="Arial"/>
              <a:cs typeface="Arial"/>
            </a:endParaRPr>
          </a:p>
          <a:p>
            <a:pPr marL="12700" marR="301625">
              <a:lnSpc>
                <a:spcPts val="1610"/>
              </a:lnSpc>
              <a:spcBef>
                <a:spcPts val="635"/>
              </a:spcBef>
            </a:pPr>
            <a:endParaRPr lang="en-US" sz="1400" dirty="0" smtClean="0">
              <a:latin typeface="Arial"/>
              <a:cs typeface="Arial"/>
            </a:endParaRPr>
          </a:p>
          <a:p>
            <a:pPr marL="12700" marR="301625">
              <a:lnSpc>
                <a:spcPts val="1610"/>
              </a:lnSpc>
              <a:spcBef>
                <a:spcPts val="635"/>
              </a:spcBef>
            </a:pPr>
            <a:r>
              <a:rPr lang="en-US" sz="1400" dirty="0" smtClean="0">
                <a:latin typeface="Arial"/>
                <a:cs typeface="Arial"/>
              </a:rPr>
              <a:t>A</a:t>
            </a:r>
            <a:r>
              <a:rPr lang="en-US" sz="1400" spc="-55" dirty="0" smtClean="0">
                <a:latin typeface="Arial"/>
                <a:cs typeface="Arial"/>
              </a:rPr>
              <a:t> </a:t>
            </a:r>
            <a:r>
              <a:rPr lang="en-US" sz="1400" spc="-25" dirty="0" smtClean="0">
                <a:latin typeface="Arial"/>
                <a:cs typeface="Arial"/>
              </a:rPr>
              <a:t>frequently</a:t>
            </a:r>
            <a:r>
              <a:rPr lang="en-US" sz="1400" spc="-55" dirty="0" smtClean="0">
                <a:latin typeface="Arial"/>
                <a:cs typeface="Arial"/>
              </a:rPr>
              <a:t> </a:t>
            </a:r>
            <a:r>
              <a:rPr lang="en-US" sz="1400" spc="-20" dirty="0" smtClean="0">
                <a:latin typeface="Arial"/>
                <a:cs typeface="Arial"/>
              </a:rPr>
              <a:t>asked</a:t>
            </a:r>
            <a:r>
              <a:rPr lang="en-US" sz="1400" spc="-50" dirty="0" smtClean="0">
                <a:latin typeface="Arial"/>
                <a:cs typeface="Arial"/>
              </a:rPr>
              <a:t> </a:t>
            </a:r>
            <a:r>
              <a:rPr lang="en-US" sz="1400" spc="-25" dirty="0" smtClean="0">
                <a:latin typeface="Arial"/>
                <a:cs typeface="Arial"/>
              </a:rPr>
              <a:t>question</a:t>
            </a:r>
            <a:r>
              <a:rPr lang="en-US" sz="1400" spc="-50" dirty="0" smtClean="0">
                <a:latin typeface="Arial"/>
                <a:cs typeface="Arial"/>
              </a:rPr>
              <a:t> </a:t>
            </a:r>
            <a:r>
              <a:rPr lang="en-US" sz="1400" spc="-30" dirty="0" smtClean="0">
                <a:latin typeface="Arial"/>
                <a:cs typeface="Arial"/>
              </a:rPr>
              <a:t>whenever</a:t>
            </a:r>
            <a:r>
              <a:rPr lang="en-US" sz="1400" spc="-45" dirty="0" smtClean="0">
                <a:latin typeface="Arial"/>
                <a:cs typeface="Arial"/>
              </a:rPr>
              <a:t> </a:t>
            </a:r>
            <a:r>
              <a:rPr lang="en-US" sz="1400" spc="-25" dirty="0" smtClean="0">
                <a:latin typeface="Arial"/>
                <a:cs typeface="Arial"/>
              </a:rPr>
              <a:t>discussing</a:t>
            </a:r>
            <a:r>
              <a:rPr lang="en-US" sz="1400" spc="-40" dirty="0" smtClean="0">
                <a:latin typeface="Arial"/>
                <a:cs typeface="Arial"/>
              </a:rPr>
              <a:t> </a:t>
            </a:r>
            <a:r>
              <a:rPr lang="en-US" sz="1400" spc="-25" dirty="0" err="1" smtClean="0">
                <a:latin typeface="Arial"/>
                <a:cs typeface="Arial"/>
              </a:rPr>
              <a:t>HBase</a:t>
            </a:r>
            <a:r>
              <a:rPr lang="en-US" sz="1400" spc="-50" dirty="0" smtClean="0">
                <a:latin typeface="Arial"/>
                <a:cs typeface="Arial"/>
              </a:rPr>
              <a:t> </a:t>
            </a:r>
            <a:r>
              <a:rPr lang="en-US" sz="1400" spc="-25" dirty="0" smtClean="0">
                <a:latin typeface="Arial"/>
                <a:cs typeface="Arial"/>
              </a:rPr>
              <a:t>technology</a:t>
            </a:r>
            <a:r>
              <a:rPr lang="en-US" sz="1400" spc="-55" dirty="0" smtClean="0">
                <a:latin typeface="Arial"/>
                <a:cs typeface="Arial"/>
              </a:rPr>
              <a:t> </a:t>
            </a:r>
            <a:r>
              <a:rPr lang="en-US" sz="1400" spc="-10" dirty="0" smtClean="0">
                <a:latin typeface="Arial"/>
                <a:cs typeface="Arial"/>
              </a:rPr>
              <a:t>is:</a:t>
            </a:r>
            <a:r>
              <a:rPr lang="en-US" sz="1400" spc="-50" dirty="0" smtClean="0">
                <a:latin typeface="Arial"/>
                <a:cs typeface="Arial"/>
              </a:rPr>
              <a:t> </a:t>
            </a:r>
            <a:r>
              <a:rPr lang="en-US" sz="1400" spc="-20" dirty="0" smtClean="0">
                <a:latin typeface="Arial"/>
                <a:cs typeface="Arial"/>
              </a:rPr>
              <a:t>"How</a:t>
            </a:r>
            <a:r>
              <a:rPr lang="en-US" sz="1400" spc="-55" dirty="0" smtClean="0">
                <a:latin typeface="Arial"/>
                <a:cs typeface="Arial"/>
              </a:rPr>
              <a:t> </a:t>
            </a:r>
            <a:r>
              <a:rPr lang="en-US" sz="1400" spc="-25" dirty="0" smtClean="0">
                <a:latin typeface="Arial"/>
                <a:cs typeface="Arial"/>
              </a:rPr>
              <a:t>does  </a:t>
            </a:r>
            <a:r>
              <a:rPr lang="en-US" sz="1400" spc="-20" dirty="0" err="1" smtClean="0">
                <a:latin typeface="Arial"/>
                <a:cs typeface="Arial"/>
              </a:rPr>
              <a:t>HBase</a:t>
            </a:r>
            <a:r>
              <a:rPr lang="en-US" sz="1400" spc="-20" dirty="0" smtClean="0">
                <a:latin typeface="Arial"/>
                <a:cs typeface="Arial"/>
              </a:rPr>
              <a:t> </a:t>
            </a:r>
            <a:r>
              <a:rPr lang="en-US" sz="1400" spc="-25" dirty="0" smtClean="0">
                <a:latin typeface="Arial"/>
                <a:cs typeface="Arial"/>
              </a:rPr>
              <a:t>adhere </a:t>
            </a:r>
            <a:r>
              <a:rPr lang="en-US" sz="1400" spc="-15" dirty="0" smtClean="0">
                <a:latin typeface="Arial"/>
                <a:cs typeface="Arial"/>
              </a:rPr>
              <a:t>to </a:t>
            </a:r>
            <a:r>
              <a:rPr lang="en-US" sz="1400" spc="-20" dirty="0" smtClean="0">
                <a:latin typeface="Arial"/>
                <a:cs typeface="Arial"/>
              </a:rPr>
              <a:t>the ACID</a:t>
            </a:r>
            <a:r>
              <a:rPr lang="en-US" sz="1400" spc="-185" dirty="0" smtClean="0">
                <a:latin typeface="Arial"/>
                <a:cs typeface="Arial"/>
              </a:rPr>
              <a:t> </a:t>
            </a:r>
            <a:r>
              <a:rPr lang="en-US" sz="1400" spc="-25" dirty="0" smtClean="0">
                <a:latin typeface="Arial"/>
                <a:cs typeface="Arial"/>
              </a:rPr>
              <a:t>Properties?"</a:t>
            </a:r>
            <a:endParaRPr lang="en-US" sz="1400" dirty="0" smtClean="0">
              <a:latin typeface="Arial"/>
              <a:cs typeface="Arial"/>
            </a:endParaRPr>
          </a:p>
          <a:p>
            <a:pPr marL="12700" marR="911860">
              <a:lnSpc>
                <a:spcPts val="1610"/>
              </a:lnSpc>
              <a:spcBef>
                <a:spcPts val="600"/>
              </a:spcBef>
            </a:pPr>
            <a:r>
              <a:rPr lang="en-US" sz="1400" spc="-20" dirty="0" smtClean="0">
                <a:latin typeface="Arial"/>
                <a:cs typeface="Arial"/>
              </a:rPr>
              <a:t>The</a:t>
            </a:r>
            <a:r>
              <a:rPr lang="en-US" sz="1400" spc="-45" dirty="0" smtClean="0">
                <a:latin typeface="Arial"/>
                <a:cs typeface="Arial"/>
              </a:rPr>
              <a:t> </a:t>
            </a:r>
            <a:r>
              <a:rPr lang="en-US" sz="1400" spc="-20" dirty="0" err="1" smtClean="0">
                <a:latin typeface="Arial"/>
                <a:cs typeface="Arial"/>
              </a:rPr>
              <a:t>HBase</a:t>
            </a:r>
            <a:r>
              <a:rPr lang="en-US" sz="1400" spc="-70" dirty="0" smtClean="0">
                <a:latin typeface="Arial"/>
                <a:cs typeface="Arial"/>
              </a:rPr>
              <a:t> </a:t>
            </a:r>
            <a:r>
              <a:rPr lang="en-US" sz="1400" spc="-25" dirty="0" smtClean="0">
                <a:latin typeface="Arial"/>
                <a:cs typeface="Arial"/>
              </a:rPr>
              <a:t>community</a:t>
            </a:r>
            <a:r>
              <a:rPr lang="en-US" sz="1400" spc="-60" dirty="0" smtClean="0">
                <a:latin typeface="Arial"/>
                <a:cs typeface="Arial"/>
              </a:rPr>
              <a:t> </a:t>
            </a:r>
            <a:r>
              <a:rPr lang="en-US" sz="1400" spc="-25" dirty="0" smtClean="0">
                <a:latin typeface="Arial"/>
                <a:cs typeface="Arial"/>
              </a:rPr>
              <a:t>provided</a:t>
            </a:r>
            <a:r>
              <a:rPr lang="en-US" sz="1400" spc="-45" dirty="0" smtClean="0">
                <a:latin typeface="Arial"/>
                <a:cs typeface="Arial"/>
              </a:rPr>
              <a:t> </a:t>
            </a:r>
            <a:r>
              <a:rPr lang="en-US" sz="1400" dirty="0" smtClean="0">
                <a:latin typeface="Arial"/>
                <a:cs typeface="Arial"/>
              </a:rPr>
              <a:t>a</a:t>
            </a:r>
            <a:r>
              <a:rPr lang="en-US" sz="1400" spc="-55" dirty="0" smtClean="0">
                <a:latin typeface="Arial"/>
                <a:cs typeface="Arial"/>
              </a:rPr>
              <a:t> </a:t>
            </a:r>
            <a:r>
              <a:rPr lang="en-US" sz="1400" spc="-25" dirty="0" smtClean="0">
                <a:latin typeface="Arial"/>
                <a:cs typeface="Arial"/>
              </a:rPr>
              <a:t>very</a:t>
            </a:r>
            <a:r>
              <a:rPr lang="en-US" sz="1400" spc="-60" dirty="0" smtClean="0">
                <a:latin typeface="Arial"/>
                <a:cs typeface="Arial"/>
              </a:rPr>
              <a:t> </a:t>
            </a:r>
            <a:r>
              <a:rPr lang="en-US" sz="1400" spc="-20" dirty="0" smtClean="0">
                <a:latin typeface="Arial"/>
                <a:cs typeface="Arial"/>
              </a:rPr>
              <a:t>good</a:t>
            </a:r>
            <a:r>
              <a:rPr lang="en-US" sz="1400" spc="-55" dirty="0" smtClean="0">
                <a:latin typeface="Arial"/>
                <a:cs typeface="Arial"/>
              </a:rPr>
              <a:t> </a:t>
            </a:r>
            <a:r>
              <a:rPr lang="en-US" sz="1400" spc="-20" dirty="0" smtClean="0">
                <a:latin typeface="Arial"/>
                <a:cs typeface="Arial"/>
              </a:rPr>
              <a:t>page</a:t>
            </a:r>
            <a:r>
              <a:rPr lang="en-US" sz="1400" spc="-55" dirty="0" smtClean="0">
                <a:latin typeface="Arial"/>
                <a:cs typeface="Arial"/>
              </a:rPr>
              <a:t> </a:t>
            </a:r>
            <a:r>
              <a:rPr lang="en-US" sz="1400" spc="-25" dirty="0" smtClean="0">
                <a:latin typeface="Arial"/>
                <a:cs typeface="Arial"/>
              </a:rPr>
              <a:t>discussing</a:t>
            </a:r>
            <a:r>
              <a:rPr lang="en-US" sz="1400" spc="-55" dirty="0" smtClean="0">
                <a:latin typeface="Arial"/>
                <a:cs typeface="Arial"/>
              </a:rPr>
              <a:t> </a:t>
            </a:r>
            <a:r>
              <a:rPr lang="en-US" sz="1400" spc="-20" dirty="0" smtClean="0">
                <a:latin typeface="Arial"/>
                <a:cs typeface="Arial"/>
              </a:rPr>
              <a:t>this,</a:t>
            </a:r>
            <a:r>
              <a:rPr lang="en-US" sz="1400" spc="-45" dirty="0" smtClean="0">
                <a:latin typeface="Arial"/>
                <a:cs typeface="Arial"/>
              </a:rPr>
              <a:t> </a:t>
            </a:r>
            <a:r>
              <a:rPr lang="en-US" sz="1400" spc="-25" dirty="0" smtClean="0">
                <a:latin typeface="Arial"/>
                <a:cs typeface="Arial"/>
              </a:rPr>
              <a:t>which</a:t>
            </a:r>
            <a:r>
              <a:rPr lang="en-US" sz="1400" spc="-55" dirty="0" smtClean="0">
                <a:latin typeface="Arial"/>
                <a:cs typeface="Arial"/>
              </a:rPr>
              <a:t> </a:t>
            </a:r>
            <a:r>
              <a:rPr lang="en-US" sz="1400" spc="-20" dirty="0" smtClean="0">
                <a:latin typeface="Arial"/>
                <a:cs typeface="Arial"/>
              </a:rPr>
              <a:t>is  </a:t>
            </a:r>
            <a:r>
              <a:rPr lang="en-US" sz="1400" spc="-25" dirty="0" smtClean="0">
                <a:latin typeface="Arial"/>
                <a:cs typeface="Arial"/>
              </a:rPr>
              <a:t>summarized </a:t>
            </a:r>
            <a:r>
              <a:rPr lang="en-US" sz="1400" spc="-15" dirty="0" smtClean="0">
                <a:latin typeface="Arial"/>
                <a:cs typeface="Arial"/>
              </a:rPr>
              <a:t>on </a:t>
            </a:r>
            <a:r>
              <a:rPr lang="en-US" sz="1400" spc="-20" dirty="0" smtClean="0">
                <a:latin typeface="Arial"/>
                <a:cs typeface="Arial"/>
              </a:rPr>
              <a:t>this </a:t>
            </a:r>
            <a:r>
              <a:rPr lang="en-US" sz="1400" spc="-25" dirty="0" smtClean="0">
                <a:latin typeface="Arial"/>
                <a:cs typeface="Arial"/>
              </a:rPr>
              <a:t>slide:</a:t>
            </a:r>
            <a:r>
              <a:rPr lang="en-US" sz="1400" spc="-125" dirty="0" smtClean="0">
                <a:latin typeface="Arial"/>
                <a:cs typeface="Arial"/>
              </a:rPr>
              <a:t> </a:t>
            </a:r>
            <a:r>
              <a:rPr lang="en-US" sz="1400" spc="-30" dirty="0" smtClean="0">
                <a:latin typeface="Arial"/>
                <a:cs typeface="Arial"/>
                <a:hlinkClick r:id="rId4"/>
              </a:rPr>
              <a:t>http://hbase.apache.org/acid-semantics.html</a:t>
            </a:r>
            <a:endParaRPr lang="en-US" sz="1400" dirty="0" smtClean="0">
              <a:latin typeface="Arial"/>
              <a:cs typeface="Arial"/>
            </a:endParaRPr>
          </a:p>
          <a:p>
            <a:pPr marL="585470" indent="-344170">
              <a:lnSpc>
                <a:spcPct val="100000"/>
              </a:lnSpc>
              <a:spcBef>
                <a:spcPts val="600"/>
              </a:spcBef>
              <a:buFont typeface="Symbol"/>
              <a:buChar char=""/>
              <a:tabLst>
                <a:tab pos="584835" algn="l"/>
                <a:tab pos="585470" algn="l"/>
              </a:tabLst>
            </a:pPr>
            <a:r>
              <a:rPr lang="en-US" sz="1400" spc="-20" dirty="0" smtClean="0">
                <a:latin typeface="Arial"/>
                <a:cs typeface="Arial"/>
              </a:rPr>
              <a:t>When </a:t>
            </a:r>
            <a:r>
              <a:rPr lang="en-US" sz="1400" spc="-25" dirty="0" smtClean="0">
                <a:latin typeface="Arial"/>
                <a:cs typeface="Arial"/>
              </a:rPr>
              <a:t>strict </a:t>
            </a:r>
            <a:r>
              <a:rPr lang="en-US" sz="1400" spc="-20" dirty="0" smtClean="0">
                <a:latin typeface="Arial"/>
                <a:cs typeface="Arial"/>
              </a:rPr>
              <a:t>ACID </a:t>
            </a:r>
            <a:r>
              <a:rPr lang="en-US" sz="1400" spc="-30" dirty="0" smtClean="0">
                <a:latin typeface="Arial"/>
                <a:cs typeface="Arial"/>
              </a:rPr>
              <a:t>properties </a:t>
            </a:r>
            <a:r>
              <a:rPr lang="en-US" sz="1400" spc="-20" dirty="0" smtClean="0">
                <a:latin typeface="Arial"/>
                <a:cs typeface="Arial"/>
              </a:rPr>
              <a:t>are</a:t>
            </a:r>
            <a:r>
              <a:rPr lang="en-US" sz="1400" spc="-165" dirty="0" smtClean="0">
                <a:latin typeface="Arial"/>
                <a:cs typeface="Arial"/>
              </a:rPr>
              <a:t> </a:t>
            </a:r>
            <a:r>
              <a:rPr lang="en-US" sz="1400" spc="-25" dirty="0" smtClean="0">
                <a:latin typeface="Arial"/>
                <a:cs typeface="Arial"/>
              </a:rPr>
              <a:t>required:</a:t>
            </a:r>
            <a:endParaRPr lang="en-US" sz="1400" dirty="0" smtClean="0">
              <a:latin typeface="Arial"/>
              <a:cs typeface="Arial"/>
            </a:endParaRPr>
          </a:p>
          <a:p>
            <a:pPr marL="928369" lvl="1" indent="-342900">
              <a:lnSpc>
                <a:spcPct val="100000"/>
              </a:lnSpc>
              <a:spcBef>
                <a:spcPts val="625"/>
              </a:spcBef>
              <a:buFont typeface="Symbol"/>
              <a:buChar char=""/>
              <a:tabLst>
                <a:tab pos="928369" algn="l"/>
                <a:tab pos="929005" algn="l"/>
              </a:tabLst>
            </a:pPr>
            <a:r>
              <a:rPr lang="en-US" sz="1400" spc="-20" dirty="0" err="1" smtClean="0">
                <a:latin typeface="Arial"/>
                <a:cs typeface="Arial"/>
              </a:rPr>
              <a:t>HBase</a:t>
            </a:r>
            <a:r>
              <a:rPr lang="en-US" sz="1400" spc="-20" dirty="0" smtClean="0">
                <a:latin typeface="Arial"/>
                <a:cs typeface="Arial"/>
              </a:rPr>
              <a:t> </a:t>
            </a:r>
            <a:r>
              <a:rPr lang="en-US" sz="1400" spc="-30" dirty="0" smtClean="0">
                <a:latin typeface="Arial"/>
                <a:cs typeface="Arial"/>
              </a:rPr>
              <a:t>provides </a:t>
            </a:r>
            <a:r>
              <a:rPr lang="en-US" sz="1400" spc="-25" dirty="0" smtClean="0">
                <a:latin typeface="Arial"/>
                <a:cs typeface="Arial"/>
              </a:rPr>
              <a:t>strict </a:t>
            </a:r>
            <a:r>
              <a:rPr lang="en-US" sz="1400" spc="-20" dirty="0" smtClean="0">
                <a:latin typeface="Arial"/>
                <a:cs typeface="Arial"/>
              </a:rPr>
              <a:t>row </a:t>
            </a:r>
            <a:r>
              <a:rPr lang="en-US" sz="1400" spc="-25" dirty="0" smtClean="0">
                <a:latin typeface="Arial"/>
                <a:cs typeface="Arial"/>
              </a:rPr>
              <a:t>level</a:t>
            </a:r>
            <a:r>
              <a:rPr lang="en-US" sz="1400" spc="-165" dirty="0" smtClean="0">
                <a:latin typeface="Arial"/>
                <a:cs typeface="Arial"/>
              </a:rPr>
              <a:t> </a:t>
            </a:r>
            <a:r>
              <a:rPr lang="en-US" sz="1400" spc="-30" dirty="0" smtClean="0">
                <a:latin typeface="Arial"/>
                <a:cs typeface="Arial"/>
              </a:rPr>
              <a:t>atomicity.</a:t>
            </a:r>
            <a:endParaRPr lang="en-US" sz="1400" dirty="0" smtClean="0">
              <a:latin typeface="Arial"/>
              <a:cs typeface="Arial"/>
            </a:endParaRPr>
          </a:p>
          <a:p>
            <a:pPr marL="928369" marR="154940" lvl="1" indent="-342900">
              <a:lnSpc>
                <a:spcPts val="1610"/>
              </a:lnSpc>
              <a:spcBef>
                <a:spcPts val="740"/>
              </a:spcBef>
              <a:buFont typeface="Symbol"/>
              <a:buChar char=""/>
              <a:tabLst>
                <a:tab pos="928369" algn="l"/>
                <a:tab pos="929005" algn="l"/>
              </a:tabLst>
            </a:pPr>
            <a:r>
              <a:rPr lang="en-US" sz="1400" spc="-10" dirty="0" smtClean="0">
                <a:latin typeface="Arial"/>
                <a:cs typeface="Arial"/>
              </a:rPr>
              <a:t>As</a:t>
            </a:r>
            <a:r>
              <a:rPr lang="en-US" sz="1400" spc="-50" dirty="0" smtClean="0">
                <a:latin typeface="Arial"/>
                <a:cs typeface="Arial"/>
              </a:rPr>
              <a:t> </a:t>
            </a:r>
            <a:r>
              <a:rPr lang="en-US" sz="1400" spc="-20" dirty="0" smtClean="0">
                <a:latin typeface="Arial"/>
                <a:cs typeface="Arial"/>
              </a:rPr>
              <a:t>far</a:t>
            </a:r>
            <a:r>
              <a:rPr lang="en-US" sz="1400" spc="-55" dirty="0" smtClean="0">
                <a:latin typeface="Arial"/>
                <a:cs typeface="Arial"/>
              </a:rPr>
              <a:t> </a:t>
            </a:r>
            <a:r>
              <a:rPr lang="en-US" sz="1400" spc="-15" dirty="0" smtClean="0">
                <a:latin typeface="Arial"/>
                <a:cs typeface="Arial"/>
              </a:rPr>
              <a:t>as</a:t>
            </a:r>
            <a:r>
              <a:rPr lang="en-US" sz="1400" spc="-50" dirty="0" smtClean="0">
                <a:latin typeface="Arial"/>
                <a:cs typeface="Arial"/>
              </a:rPr>
              <a:t> </a:t>
            </a:r>
            <a:r>
              <a:rPr lang="en-US" sz="1400" spc="-25" dirty="0" smtClean="0">
                <a:latin typeface="Arial"/>
                <a:cs typeface="Arial"/>
              </a:rPr>
              <a:t>Apache</a:t>
            </a:r>
            <a:r>
              <a:rPr lang="en-US" sz="1400" spc="-40" dirty="0" smtClean="0">
                <a:latin typeface="Arial"/>
                <a:cs typeface="Arial"/>
              </a:rPr>
              <a:t> </a:t>
            </a:r>
            <a:r>
              <a:rPr lang="en-US" sz="1400" spc="-25" dirty="0" err="1" smtClean="0">
                <a:latin typeface="Arial"/>
                <a:cs typeface="Arial"/>
              </a:rPr>
              <a:t>HBase</a:t>
            </a:r>
            <a:r>
              <a:rPr lang="en-US" sz="1400" spc="-55" dirty="0" smtClean="0">
                <a:latin typeface="Arial"/>
                <a:cs typeface="Arial"/>
              </a:rPr>
              <a:t> </a:t>
            </a:r>
            <a:r>
              <a:rPr lang="en-US" sz="1400" spc="-20" dirty="0" smtClean="0">
                <a:latin typeface="Arial"/>
                <a:cs typeface="Arial"/>
              </a:rPr>
              <a:t>is</a:t>
            </a:r>
            <a:r>
              <a:rPr lang="en-US" sz="1400" spc="-50" dirty="0" smtClean="0">
                <a:latin typeface="Arial"/>
                <a:cs typeface="Arial"/>
              </a:rPr>
              <a:t> </a:t>
            </a:r>
            <a:r>
              <a:rPr lang="en-US" sz="1400" spc="-25" dirty="0" smtClean="0">
                <a:latin typeface="Arial"/>
                <a:cs typeface="Arial"/>
              </a:rPr>
              <a:t>concerned</a:t>
            </a:r>
            <a:r>
              <a:rPr lang="en-US" sz="1400" spc="-30" dirty="0" smtClean="0">
                <a:latin typeface="Arial"/>
                <a:cs typeface="Arial"/>
              </a:rPr>
              <a:t> </a:t>
            </a:r>
            <a:r>
              <a:rPr lang="en-US" sz="1400" dirty="0" smtClean="0">
                <a:latin typeface="Arial"/>
                <a:cs typeface="Arial"/>
              </a:rPr>
              <a:t>-</a:t>
            </a:r>
            <a:r>
              <a:rPr lang="en-US" sz="1400" spc="-65" dirty="0" smtClean="0">
                <a:latin typeface="Arial"/>
                <a:cs typeface="Arial"/>
              </a:rPr>
              <a:t> </a:t>
            </a:r>
            <a:r>
              <a:rPr lang="en-US" sz="1400" spc="-20" dirty="0" smtClean="0">
                <a:latin typeface="Arial"/>
                <a:cs typeface="Arial"/>
              </a:rPr>
              <a:t>"There</a:t>
            </a:r>
            <a:r>
              <a:rPr lang="en-US" sz="1400" spc="-55" dirty="0" smtClean="0">
                <a:latin typeface="Arial"/>
                <a:cs typeface="Arial"/>
              </a:rPr>
              <a:t> </a:t>
            </a:r>
            <a:r>
              <a:rPr lang="en-US" sz="1400" spc="-20" dirty="0" smtClean="0">
                <a:latin typeface="Arial"/>
                <a:cs typeface="Arial"/>
              </a:rPr>
              <a:t>is</a:t>
            </a:r>
            <a:r>
              <a:rPr lang="en-US" sz="1400" spc="-45" dirty="0" smtClean="0">
                <a:latin typeface="Arial"/>
                <a:cs typeface="Arial"/>
              </a:rPr>
              <a:t> </a:t>
            </a:r>
            <a:r>
              <a:rPr lang="en-US" sz="1400" spc="-15" dirty="0" smtClean="0">
                <a:latin typeface="Arial"/>
                <a:cs typeface="Arial"/>
              </a:rPr>
              <a:t>no</a:t>
            </a:r>
            <a:r>
              <a:rPr lang="en-US" sz="1400" spc="-55" dirty="0" smtClean="0">
                <a:latin typeface="Arial"/>
                <a:cs typeface="Arial"/>
              </a:rPr>
              <a:t> </a:t>
            </a:r>
            <a:r>
              <a:rPr lang="en-US" sz="1400" spc="-25" dirty="0" smtClean="0">
                <a:latin typeface="Arial"/>
                <a:cs typeface="Arial"/>
              </a:rPr>
              <a:t>further</a:t>
            </a:r>
            <a:r>
              <a:rPr lang="en-US" sz="1400" spc="-65" dirty="0" smtClean="0">
                <a:latin typeface="Arial"/>
                <a:cs typeface="Arial"/>
              </a:rPr>
              <a:t> </a:t>
            </a:r>
            <a:r>
              <a:rPr lang="en-US" sz="1400" spc="-25" dirty="0" smtClean="0">
                <a:latin typeface="Arial"/>
                <a:cs typeface="Arial"/>
              </a:rPr>
              <a:t>guarantee</a:t>
            </a:r>
            <a:r>
              <a:rPr lang="en-US" sz="1400" spc="-50" dirty="0" smtClean="0">
                <a:latin typeface="Arial"/>
                <a:cs typeface="Arial"/>
              </a:rPr>
              <a:t> </a:t>
            </a:r>
            <a:r>
              <a:rPr lang="en-US" sz="1400" spc="-15" dirty="0" smtClean="0">
                <a:latin typeface="Arial"/>
                <a:cs typeface="Arial"/>
              </a:rPr>
              <a:t>or  </a:t>
            </a:r>
            <a:r>
              <a:rPr lang="en-US" sz="1400" spc="-25" dirty="0" smtClean="0">
                <a:latin typeface="Arial"/>
                <a:cs typeface="Arial"/>
              </a:rPr>
              <a:t>transactional feature that spans multiple rows </a:t>
            </a:r>
            <a:r>
              <a:rPr lang="en-US" sz="1400" spc="-15" dirty="0" smtClean="0">
                <a:latin typeface="Arial"/>
                <a:cs typeface="Arial"/>
              </a:rPr>
              <a:t>or </a:t>
            </a:r>
            <a:r>
              <a:rPr lang="en-US" sz="1400" spc="-25" dirty="0" smtClean="0">
                <a:latin typeface="Arial"/>
                <a:cs typeface="Arial"/>
              </a:rPr>
              <a:t>across</a:t>
            </a:r>
            <a:r>
              <a:rPr lang="en-US" sz="1400" spc="-235" dirty="0" smtClean="0">
                <a:latin typeface="Arial"/>
                <a:cs typeface="Arial"/>
              </a:rPr>
              <a:t> </a:t>
            </a:r>
            <a:r>
              <a:rPr lang="en-US" sz="1400" spc="-30" dirty="0" smtClean="0">
                <a:latin typeface="Arial"/>
                <a:cs typeface="Arial"/>
              </a:rPr>
              <a:t>tables."**</a:t>
            </a:r>
            <a:endParaRPr lang="en-US" sz="1400" dirty="0" smtClean="0">
              <a:latin typeface="Arial"/>
              <a:cs typeface="Arial"/>
            </a:endParaRPr>
          </a:p>
          <a:p>
            <a:pPr marL="585470" marR="405765" indent="-344170">
              <a:lnSpc>
                <a:spcPts val="1610"/>
              </a:lnSpc>
              <a:spcBef>
                <a:spcPts val="705"/>
              </a:spcBef>
              <a:buFont typeface="Symbol"/>
              <a:buChar char=""/>
              <a:tabLst>
                <a:tab pos="584835" algn="l"/>
                <a:tab pos="585470" algn="l"/>
              </a:tabLst>
            </a:pPr>
            <a:r>
              <a:rPr lang="en-US" sz="1400" spc="-15" dirty="0" smtClean="0">
                <a:latin typeface="Arial"/>
                <a:cs typeface="Arial"/>
              </a:rPr>
              <a:t>See </a:t>
            </a:r>
            <a:r>
              <a:rPr lang="en-US" sz="1400" spc="-20" dirty="0" smtClean="0">
                <a:latin typeface="Arial"/>
                <a:cs typeface="Arial"/>
              </a:rPr>
              <a:t>also </a:t>
            </a:r>
            <a:r>
              <a:rPr lang="en-US" sz="1400" spc="-30" dirty="0" smtClean="0">
                <a:latin typeface="Arial"/>
                <a:cs typeface="Arial"/>
              </a:rPr>
              <a:t>Indexed-Transactional </a:t>
            </a:r>
            <a:r>
              <a:rPr lang="en-US" sz="1400" spc="-25" dirty="0" err="1" smtClean="0">
                <a:latin typeface="Arial"/>
                <a:cs typeface="Arial"/>
              </a:rPr>
              <a:t>HBase</a:t>
            </a:r>
            <a:r>
              <a:rPr lang="en-US" sz="1400" spc="-25" dirty="0" smtClean="0">
                <a:latin typeface="Arial"/>
                <a:cs typeface="Arial"/>
              </a:rPr>
              <a:t> project </a:t>
            </a:r>
            <a:r>
              <a:rPr lang="en-US" sz="1400" dirty="0" smtClean="0">
                <a:latin typeface="Arial"/>
                <a:cs typeface="Arial"/>
              </a:rPr>
              <a:t>- </a:t>
            </a:r>
            <a:r>
              <a:rPr lang="en-US" sz="1400" spc="-30" dirty="0" smtClean="0">
                <a:latin typeface="Arial"/>
                <a:cs typeface="Arial"/>
              </a:rPr>
              <a:t>https://github.com/hbase-  </a:t>
            </a:r>
            <a:r>
              <a:rPr lang="en-US" sz="1400" spc="-30" dirty="0" err="1" smtClean="0">
                <a:latin typeface="Arial"/>
                <a:cs typeface="Arial"/>
              </a:rPr>
              <a:t>trx</a:t>
            </a:r>
            <a:r>
              <a:rPr lang="en-US" sz="1400" spc="-30" dirty="0" smtClean="0">
                <a:latin typeface="Arial"/>
                <a:cs typeface="Arial"/>
              </a:rPr>
              <a:t>/</a:t>
            </a:r>
            <a:r>
              <a:rPr lang="en-US" sz="1400" spc="-30" dirty="0" err="1" smtClean="0">
                <a:latin typeface="Arial"/>
                <a:cs typeface="Arial"/>
              </a:rPr>
              <a:t>hbase</a:t>
            </a:r>
            <a:r>
              <a:rPr lang="en-US" sz="1400" spc="-30" dirty="0" smtClean="0">
                <a:latin typeface="Arial"/>
                <a:cs typeface="Arial"/>
              </a:rPr>
              <a:t>-transactional-</a:t>
            </a:r>
            <a:r>
              <a:rPr lang="en-US" sz="1400" spc="-30" dirty="0" err="1" smtClean="0">
                <a:latin typeface="Arial"/>
                <a:cs typeface="Arial"/>
              </a:rPr>
              <a:t>tableindexed</a:t>
            </a:r>
            <a:endParaRPr lang="en-US" sz="1400" dirty="0" smtClean="0">
              <a:latin typeface="Arial"/>
              <a:cs typeface="Arial"/>
            </a:endParaRPr>
          </a:p>
          <a:p>
            <a:pPr marL="12700" marR="5080">
              <a:lnSpc>
                <a:spcPts val="1610"/>
              </a:lnSpc>
              <a:spcBef>
                <a:spcPts val="600"/>
              </a:spcBef>
            </a:pPr>
            <a:r>
              <a:rPr lang="en-US" sz="1400" spc="-25" dirty="0" smtClean="0">
                <a:latin typeface="Arial"/>
                <a:cs typeface="Arial"/>
              </a:rPr>
              <a:t>Note:</a:t>
            </a:r>
            <a:r>
              <a:rPr lang="en-US" sz="1400" spc="-35" dirty="0" smtClean="0">
                <a:latin typeface="Arial"/>
                <a:cs typeface="Arial"/>
              </a:rPr>
              <a:t> </a:t>
            </a:r>
            <a:r>
              <a:rPr lang="en-US" sz="1400" spc="-20" dirty="0" err="1" smtClean="0">
                <a:latin typeface="Arial"/>
                <a:cs typeface="Arial"/>
              </a:rPr>
              <a:t>HBase</a:t>
            </a:r>
            <a:r>
              <a:rPr lang="en-US" sz="1400" spc="-55" dirty="0" smtClean="0">
                <a:latin typeface="Arial"/>
                <a:cs typeface="Arial"/>
              </a:rPr>
              <a:t> </a:t>
            </a:r>
            <a:r>
              <a:rPr lang="en-US" sz="1400" spc="-20" dirty="0" smtClean="0">
                <a:latin typeface="Arial"/>
                <a:cs typeface="Arial"/>
              </a:rPr>
              <a:t>and</a:t>
            </a:r>
            <a:r>
              <a:rPr lang="en-US" sz="1400" spc="-55" dirty="0" smtClean="0">
                <a:latin typeface="Arial"/>
                <a:cs typeface="Arial"/>
              </a:rPr>
              <a:t> </a:t>
            </a:r>
            <a:r>
              <a:rPr lang="en-US" sz="1400" spc="-25" dirty="0" smtClean="0">
                <a:latin typeface="Arial"/>
                <a:cs typeface="Arial"/>
              </a:rPr>
              <a:t>other</a:t>
            </a:r>
            <a:r>
              <a:rPr lang="en-US" sz="1400" spc="-40" dirty="0" smtClean="0">
                <a:latin typeface="Arial"/>
                <a:cs typeface="Arial"/>
              </a:rPr>
              <a:t> </a:t>
            </a:r>
            <a:r>
              <a:rPr lang="en-US" sz="1400" spc="-20" dirty="0" smtClean="0">
                <a:latin typeface="Arial"/>
                <a:cs typeface="Arial"/>
              </a:rPr>
              <a:t>NoSQL</a:t>
            </a:r>
            <a:r>
              <a:rPr lang="en-US" sz="1400" spc="-55" dirty="0" smtClean="0">
                <a:latin typeface="Arial"/>
                <a:cs typeface="Arial"/>
              </a:rPr>
              <a:t> </a:t>
            </a:r>
            <a:r>
              <a:rPr lang="en-US" sz="1400" spc="-25" dirty="0" smtClean="0">
                <a:latin typeface="Arial"/>
                <a:cs typeface="Arial"/>
              </a:rPr>
              <a:t>distributed</a:t>
            </a:r>
            <a:r>
              <a:rPr lang="en-US" sz="1400" spc="-45" dirty="0" smtClean="0">
                <a:latin typeface="Arial"/>
                <a:cs typeface="Arial"/>
              </a:rPr>
              <a:t> </a:t>
            </a:r>
            <a:r>
              <a:rPr lang="en-US" sz="1400" spc="-20" dirty="0" smtClean="0">
                <a:latin typeface="Arial"/>
                <a:cs typeface="Arial"/>
              </a:rPr>
              <a:t>data</a:t>
            </a:r>
            <a:r>
              <a:rPr lang="en-US" sz="1400" spc="-65" dirty="0" smtClean="0">
                <a:latin typeface="Arial"/>
                <a:cs typeface="Arial"/>
              </a:rPr>
              <a:t> </a:t>
            </a:r>
            <a:r>
              <a:rPr lang="en-US" sz="1400" spc="-25" dirty="0" smtClean="0">
                <a:latin typeface="Arial"/>
                <a:cs typeface="Arial"/>
              </a:rPr>
              <a:t>stores</a:t>
            </a:r>
            <a:r>
              <a:rPr lang="en-US" sz="1400" spc="-50" dirty="0" smtClean="0">
                <a:latin typeface="Arial"/>
                <a:cs typeface="Arial"/>
              </a:rPr>
              <a:t> </a:t>
            </a:r>
            <a:r>
              <a:rPr lang="en-US" sz="1400" spc="-20" dirty="0" smtClean="0">
                <a:latin typeface="Arial"/>
                <a:cs typeface="Arial"/>
              </a:rPr>
              <a:t>are</a:t>
            </a:r>
            <a:r>
              <a:rPr lang="en-US" sz="1400" spc="-55" dirty="0" smtClean="0">
                <a:latin typeface="Arial"/>
                <a:cs typeface="Arial"/>
              </a:rPr>
              <a:t> </a:t>
            </a:r>
            <a:r>
              <a:rPr lang="en-US" sz="1400" spc="-25" dirty="0" smtClean="0">
                <a:latin typeface="Arial"/>
                <a:cs typeface="Arial"/>
              </a:rPr>
              <a:t>subject</a:t>
            </a:r>
            <a:r>
              <a:rPr lang="en-US" sz="1400" spc="-45" dirty="0" smtClean="0">
                <a:latin typeface="Arial"/>
                <a:cs typeface="Arial"/>
              </a:rPr>
              <a:t> </a:t>
            </a:r>
            <a:r>
              <a:rPr lang="en-US" sz="1400" spc="-15" dirty="0" smtClean="0">
                <a:latin typeface="Arial"/>
                <a:cs typeface="Arial"/>
              </a:rPr>
              <a:t>to</a:t>
            </a:r>
            <a:r>
              <a:rPr lang="en-US" sz="1400" spc="-55" dirty="0" smtClean="0">
                <a:latin typeface="Arial"/>
                <a:cs typeface="Arial"/>
              </a:rPr>
              <a:t> </a:t>
            </a:r>
            <a:r>
              <a:rPr lang="en-US" sz="1400" spc="-15" dirty="0" smtClean="0">
                <a:latin typeface="Arial"/>
                <a:cs typeface="Arial"/>
              </a:rPr>
              <a:t>the</a:t>
            </a:r>
            <a:r>
              <a:rPr lang="en-US" sz="1400" spc="-55" dirty="0" smtClean="0">
                <a:latin typeface="Arial"/>
                <a:cs typeface="Arial"/>
              </a:rPr>
              <a:t> </a:t>
            </a:r>
            <a:r>
              <a:rPr lang="en-US" sz="1400" spc="-15" dirty="0" smtClean="0">
                <a:latin typeface="Arial"/>
                <a:cs typeface="Arial"/>
              </a:rPr>
              <a:t>CAP</a:t>
            </a:r>
            <a:r>
              <a:rPr lang="en-US" sz="1400" spc="-50" dirty="0" smtClean="0">
                <a:latin typeface="Arial"/>
                <a:cs typeface="Arial"/>
              </a:rPr>
              <a:t> </a:t>
            </a:r>
            <a:r>
              <a:rPr lang="en-US" sz="1400" spc="-30" dirty="0" smtClean="0">
                <a:latin typeface="Arial"/>
                <a:cs typeface="Arial"/>
              </a:rPr>
              <a:t>Theorem  </a:t>
            </a:r>
            <a:r>
              <a:rPr lang="en-US" sz="1400" spc="-25" dirty="0" smtClean="0">
                <a:latin typeface="Arial"/>
                <a:cs typeface="Arial"/>
              </a:rPr>
              <a:t>which states that distributed NoSQL data stores </a:t>
            </a:r>
            <a:r>
              <a:rPr lang="en-US" sz="1400" spc="-15" dirty="0" smtClean="0">
                <a:latin typeface="Arial"/>
                <a:cs typeface="Arial"/>
              </a:rPr>
              <a:t>can </a:t>
            </a:r>
            <a:r>
              <a:rPr lang="en-US" sz="1400" spc="-25" dirty="0" smtClean="0">
                <a:latin typeface="Arial"/>
                <a:cs typeface="Arial"/>
              </a:rPr>
              <a:t>only achieve </a:t>
            </a:r>
            <a:r>
              <a:rPr lang="en-US" sz="1400" dirty="0" smtClean="0">
                <a:latin typeface="Arial"/>
                <a:cs typeface="Arial"/>
              </a:rPr>
              <a:t>2 </a:t>
            </a:r>
            <a:r>
              <a:rPr lang="en-US" sz="1400" spc="-25" dirty="0" smtClean="0">
                <a:latin typeface="Arial"/>
                <a:cs typeface="Arial"/>
              </a:rPr>
              <a:t>out </a:t>
            </a:r>
            <a:r>
              <a:rPr lang="en-US" sz="1400" spc="-20" dirty="0" smtClean="0">
                <a:latin typeface="Arial"/>
                <a:cs typeface="Arial"/>
              </a:rPr>
              <a:t>of </a:t>
            </a:r>
            <a:r>
              <a:rPr lang="en-US" sz="1400" spc="-15" dirty="0" smtClean="0">
                <a:latin typeface="Arial"/>
                <a:cs typeface="Arial"/>
              </a:rPr>
              <a:t>the </a:t>
            </a:r>
            <a:r>
              <a:rPr lang="en-US" sz="1400" dirty="0" smtClean="0">
                <a:latin typeface="Arial"/>
                <a:cs typeface="Arial"/>
              </a:rPr>
              <a:t>3  </a:t>
            </a:r>
            <a:r>
              <a:rPr lang="en-US" sz="1400" spc="-25" dirty="0" smtClean="0">
                <a:latin typeface="Arial"/>
                <a:cs typeface="Arial"/>
              </a:rPr>
              <a:t>properties: consistency, availability </a:t>
            </a:r>
            <a:r>
              <a:rPr lang="en-US" sz="1400" spc="-20" dirty="0" smtClean="0">
                <a:latin typeface="Arial"/>
                <a:cs typeface="Arial"/>
              </a:rPr>
              <a:t>and </a:t>
            </a:r>
            <a:r>
              <a:rPr lang="en-US" sz="1400" spc="-25" dirty="0" smtClean="0">
                <a:latin typeface="Arial"/>
                <a:cs typeface="Arial"/>
              </a:rPr>
              <a:t>partition</a:t>
            </a:r>
            <a:r>
              <a:rPr lang="en-US" sz="1400" spc="-185" dirty="0" smtClean="0">
                <a:latin typeface="Arial"/>
                <a:cs typeface="Arial"/>
              </a:rPr>
              <a:t> </a:t>
            </a:r>
            <a:r>
              <a:rPr lang="en-US" sz="1400" spc="-25" dirty="0" smtClean="0">
                <a:latin typeface="Arial"/>
                <a:cs typeface="Arial"/>
              </a:rPr>
              <a:t>tolerance.</a:t>
            </a:r>
            <a:endParaRPr lang="en-US" sz="14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17</a:t>
            </a:fld>
            <a:endParaRPr lang="fr-FR"/>
          </a:p>
        </p:txBody>
      </p:sp>
    </p:spTree>
    <p:extLst>
      <p:ext uri="{BB962C8B-B14F-4D97-AF65-F5344CB8AC3E}">
        <p14:creationId xmlns:p14="http://schemas.microsoft.com/office/powerpoint/2010/main" val="89311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60045">
              <a:lnSpc>
                <a:spcPts val="1610"/>
              </a:lnSpc>
              <a:spcBef>
                <a:spcPts val="635"/>
              </a:spcBef>
            </a:pP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slide</a:t>
            </a:r>
            <a:r>
              <a:rPr lang="en-US" sz="1200" spc="-50" dirty="0" smtClean="0">
                <a:latin typeface="Arial"/>
                <a:cs typeface="Arial"/>
              </a:rPr>
              <a:t> </a:t>
            </a:r>
            <a:r>
              <a:rPr lang="en-US" sz="1200" spc="-25" dirty="0" smtClean="0">
                <a:latin typeface="Arial"/>
                <a:cs typeface="Arial"/>
              </a:rPr>
              <a:t>covers</a:t>
            </a:r>
            <a:r>
              <a:rPr lang="en-US" sz="1200" spc="-4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5" dirty="0" smtClean="0">
                <a:latin typeface="Arial"/>
                <a:cs typeface="Arial"/>
              </a:rPr>
              <a:t>logical</a:t>
            </a:r>
            <a:r>
              <a:rPr lang="en-US" sz="1200" spc="-50" dirty="0" smtClean="0">
                <a:latin typeface="Arial"/>
                <a:cs typeface="Arial"/>
              </a:rPr>
              <a:t> </a:t>
            </a:r>
            <a:r>
              <a:rPr lang="en-US" sz="1200" spc="-30" dirty="0" smtClean="0">
                <a:latin typeface="Arial"/>
                <a:cs typeface="Arial"/>
              </a:rPr>
              <a:t>representation</a:t>
            </a:r>
            <a:r>
              <a:rPr lang="en-US" sz="1200" spc="-40" dirty="0" smtClean="0">
                <a:latin typeface="Arial"/>
                <a:cs typeface="Arial"/>
              </a:rPr>
              <a:t> </a:t>
            </a:r>
            <a:r>
              <a:rPr lang="en-US" sz="1200" spc="-20" dirty="0" smtClean="0">
                <a:latin typeface="Arial"/>
                <a:cs typeface="Arial"/>
              </a:rPr>
              <a:t>of</a:t>
            </a:r>
            <a:r>
              <a:rPr lang="en-US" sz="1200" spc="-40" dirty="0" smtClean="0">
                <a:latin typeface="Arial"/>
                <a:cs typeface="Arial"/>
              </a:rPr>
              <a:t> </a:t>
            </a:r>
            <a:r>
              <a:rPr lang="en-US" sz="1200" spc="-15" dirty="0" smtClean="0">
                <a:latin typeface="Arial"/>
                <a:cs typeface="Arial"/>
              </a:rPr>
              <a:t>an</a:t>
            </a:r>
            <a:r>
              <a:rPr lang="en-US" sz="1200" spc="-50" dirty="0" smtClean="0">
                <a:latin typeface="Arial"/>
                <a:cs typeface="Arial"/>
              </a:rPr>
              <a:t> </a:t>
            </a:r>
            <a:r>
              <a:rPr lang="en-US" sz="1200" spc="-20" dirty="0" err="1" smtClean="0">
                <a:latin typeface="Arial"/>
                <a:cs typeface="Arial"/>
              </a:rPr>
              <a:t>HBase</a:t>
            </a:r>
            <a:r>
              <a:rPr lang="en-US" sz="1200" spc="-50" dirty="0" smtClean="0">
                <a:latin typeface="Arial"/>
                <a:cs typeface="Arial"/>
              </a:rPr>
              <a:t> </a:t>
            </a:r>
            <a:r>
              <a:rPr lang="en-US" sz="1200" spc="-25" dirty="0" smtClean="0">
                <a:latin typeface="Arial"/>
                <a:cs typeface="Arial"/>
              </a:rPr>
              <a:t>table.</a:t>
            </a:r>
            <a:r>
              <a:rPr lang="en-US" sz="1200" spc="-4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table</a:t>
            </a:r>
            <a:r>
              <a:rPr lang="en-US" sz="1200" spc="-50" dirty="0" smtClean="0">
                <a:latin typeface="Arial"/>
                <a:cs typeface="Arial"/>
              </a:rPr>
              <a:t> </a:t>
            </a:r>
            <a:r>
              <a:rPr lang="en-US" sz="1200" spc="-15" dirty="0" smtClean="0">
                <a:latin typeface="Arial"/>
                <a:cs typeface="Arial"/>
              </a:rPr>
              <a:t>is</a:t>
            </a:r>
            <a:r>
              <a:rPr lang="en-US" sz="1200" spc="-40" dirty="0" smtClean="0">
                <a:latin typeface="Arial"/>
                <a:cs typeface="Arial"/>
              </a:rPr>
              <a:t> </a:t>
            </a:r>
            <a:r>
              <a:rPr lang="en-US" sz="1200" spc="-25" dirty="0" smtClean="0">
                <a:latin typeface="Arial"/>
                <a:cs typeface="Arial"/>
              </a:rPr>
              <a:t>made</a:t>
            </a:r>
            <a:r>
              <a:rPr lang="en-US" sz="1200" spc="-40" dirty="0" smtClean="0">
                <a:latin typeface="Arial"/>
                <a:cs typeface="Arial"/>
              </a:rPr>
              <a:t> </a:t>
            </a:r>
            <a:r>
              <a:rPr lang="en-US" sz="1200" spc="-10" dirty="0" smtClean="0">
                <a:latin typeface="Arial"/>
                <a:cs typeface="Arial"/>
              </a:rPr>
              <a:t>of  </a:t>
            </a:r>
            <a:r>
              <a:rPr lang="en-US" sz="1200" spc="-20" dirty="0" smtClean="0">
                <a:latin typeface="Arial"/>
                <a:cs typeface="Arial"/>
              </a:rPr>
              <a:t>column</a:t>
            </a:r>
            <a:r>
              <a:rPr lang="en-US" sz="1200" spc="-70" dirty="0" smtClean="0">
                <a:latin typeface="Arial"/>
                <a:cs typeface="Arial"/>
              </a:rPr>
              <a:t> </a:t>
            </a:r>
            <a:r>
              <a:rPr lang="en-US" sz="1200" spc="-25" dirty="0" smtClean="0">
                <a:latin typeface="Arial"/>
                <a:cs typeface="Arial"/>
              </a:rPr>
              <a:t>families</a:t>
            </a:r>
            <a:r>
              <a:rPr lang="en-US" sz="1200" spc="-50" dirty="0" smtClean="0">
                <a:latin typeface="Arial"/>
                <a:cs typeface="Arial"/>
              </a:rPr>
              <a:t> </a:t>
            </a:r>
            <a:r>
              <a:rPr lang="en-US" sz="1200" spc="-25" dirty="0" smtClean="0">
                <a:latin typeface="Arial"/>
                <a:cs typeface="Arial"/>
              </a:rPr>
              <a:t>which</a:t>
            </a:r>
            <a:r>
              <a:rPr lang="en-US" sz="1200" spc="-55" dirty="0" smtClean="0">
                <a:latin typeface="Arial"/>
                <a:cs typeface="Arial"/>
              </a:rPr>
              <a:t> </a:t>
            </a:r>
            <a:r>
              <a:rPr lang="en-US" sz="1200" spc="-20" dirty="0" smtClean="0">
                <a:latin typeface="Arial"/>
                <a:cs typeface="Arial"/>
              </a:rPr>
              <a:t>are</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logical</a:t>
            </a:r>
            <a:r>
              <a:rPr lang="en-US" sz="1200" spc="-55"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physical</a:t>
            </a:r>
            <a:r>
              <a:rPr lang="en-US" sz="1200" spc="-50" dirty="0" smtClean="0">
                <a:latin typeface="Arial"/>
                <a:cs typeface="Arial"/>
              </a:rPr>
              <a:t> </a:t>
            </a:r>
            <a:r>
              <a:rPr lang="en-US" sz="1200" spc="-25" dirty="0" smtClean="0">
                <a:latin typeface="Arial"/>
                <a:cs typeface="Arial"/>
              </a:rPr>
              <a:t>grouping</a:t>
            </a:r>
            <a:r>
              <a:rPr lang="en-US" sz="1200" spc="-7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columns.</a:t>
            </a:r>
            <a:endParaRPr lang="en-US" sz="1200" dirty="0" smtClean="0">
              <a:latin typeface="Arial"/>
              <a:cs typeface="Arial"/>
            </a:endParaRPr>
          </a:p>
          <a:p>
            <a:pPr marL="12700" marR="96520">
              <a:lnSpc>
                <a:spcPts val="1610"/>
              </a:lnSpc>
              <a:spcBef>
                <a:spcPts val="605"/>
              </a:spcBef>
            </a:pPr>
            <a:r>
              <a:rPr lang="en-US" sz="1200" spc="-20" dirty="0" smtClean="0">
                <a:latin typeface="Arial"/>
                <a:cs typeface="Arial"/>
              </a:rPr>
              <a:t>Each</a:t>
            </a:r>
            <a:r>
              <a:rPr lang="en-US" sz="1200" spc="-70" dirty="0" smtClean="0">
                <a:latin typeface="Arial"/>
                <a:cs typeface="Arial"/>
              </a:rPr>
              <a:t> </a:t>
            </a:r>
            <a:r>
              <a:rPr lang="en-US" sz="1200" spc="-20" dirty="0" smtClean="0">
                <a:latin typeface="Arial"/>
                <a:cs typeface="Arial"/>
              </a:rPr>
              <a:t>column</a:t>
            </a:r>
            <a:r>
              <a:rPr lang="en-US" sz="1200" spc="-50" dirty="0" smtClean="0">
                <a:latin typeface="Arial"/>
                <a:cs typeface="Arial"/>
              </a:rPr>
              <a:t> </a:t>
            </a:r>
            <a:r>
              <a:rPr lang="en-US" sz="1200" spc="-25" dirty="0" smtClean="0">
                <a:latin typeface="Arial"/>
                <a:cs typeface="Arial"/>
              </a:rPr>
              <a:t>value</a:t>
            </a:r>
            <a:r>
              <a:rPr lang="en-US" sz="1200" spc="-4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identified</a:t>
            </a:r>
            <a:r>
              <a:rPr lang="en-US" sz="1200" spc="-55"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key.</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15" dirty="0" smtClean="0">
                <a:latin typeface="Arial"/>
                <a:cs typeface="Arial"/>
              </a:rPr>
              <a:t>row</a:t>
            </a:r>
            <a:r>
              <a:rPr lang="en-US" sz="1200" spc="-55" dirty="0" smtClean="0">
                <a:latin typeface="Arial"/>
                <a:cs typeface="Arial"/>
              </a:rPr>
              <a:t> </a:t>
            </a:r>
            <a:r>
              <a:rPr lang="en-US" sz="1200" spc="-15" dirty="0" smtClean="0">
                <a:latin typeface="Arial"/>
                <a:cs typeface="Arial"/>
              </a:rPr>
              <a:t>key</a:t>
            </a:r>
            <a:r>
              <a:rPr lang="en-US" sz="1200" spc="-5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implicit</a:t>
            </a:r>
            <a:r>
              <a:rPr lang="en-US" sz="1200" spc="-45" dirty="0" smtClean="0">
                <a:latin typeface="Arial"/>
                <a:cs typeface="Arial"/>
              </a:rPr>
              <a:t> </a:t>
            </a:r>
            <a:r>
              <a:rPr lang="en-US" sz="1200" spc="-25" dirty="0" smtClean="0">
                <a:latin typeface="Arial"/>
                <a:cs typeface="Arial"/>
              </a:rPr>
              <a:t>primary</a:t>
            </a:r>
            <a:r>
              <a:rPr lang="en-US" sz="1200" spc="-55" dirty="0" smtClean="0">
                <a:latin typeface="Arial"/>
                <a:cs typeface="Arial"/>
              </a:rPr>
              <a:t> </a:t>
            </a:r>
            <a:r>
              <a:rPr lang="en-US" sz="1200" spc="-25" dirty="0" smtClean="0">
                <a:latin typeface="Arial"/>
                <a:cs typeface="Arial"/>
              </a:rPr>
              <a:t>key.</a:t>
            </a:r>
            <a:r>
              <a:rPr lang="en-US" sz="1200" spc="-45" dirty="0" smtClean="0">
                <a:latin typeface="Arial"/>
                <a:cs typeface="Arial"/>
              </a:rPr>
              <a:t> </a:t>
            </a:r>
            <a:r>
              <a:rPr lang="en-US" sz="1200" spc="-20" dirty="0" smtClean="0">
                <a:latin typeface="Arial"/>
                <a:cs typeface="Arial"/>
              </a:rPr>
              <a:t>It</a:t>
            </a:r>
            <a:r>
              <a:rPr lang="en-US" sz="1200" spc="-35" dirty="0" smtClean="0">
                <a:latin typeface="Arial"/>
                <a:cs typeface="Arial"/>
              </a:rPr>
              <a:t> </a:t>
            </a:r>
            <a:r>
              <a:rPr lang="en-US" sz="1200" spc="-20" dirty="0" smtClean="0">
                <a:latin typeface="Arial"/>
                <a:cs typeface="Arial"/>
              </a:rPr>
              <a:t>is  used </a:t>
            </a:r>
            <a:r>
              <a:rPr lang="en-US" sz="1200" spc="-10" dirty="0" smtClean="0">
                <a:latin typeface="Arial"/>
                <a:cs typeface="Arial"/>
              </a:rPr>
              <a:t>to </a:t>
            </a:r>
            <a:r>
              <a:rPr lang="en-US" sz="1200" spc="-20" dirty="0" smtClean="0">
                <a:latin typeface="Arial"/>
                <a:cs typeface="Arial"/>
              </a:rPr>
              <a:t>sort</a:t>
            </a:r>
            <a:r>
              <a:rPr lang="en-US" sz="1200" spc="-150" dirty="0" smtClean="0">
                <a:latin typeface="Arial"/>
                <a:cs typeface="Arial"/>
              </a:rPr>
              <a:t> </a:t>
            </a:r>
            <a:r>
              <a:rPr lang="en-US" sz="1200" spc="-25" dirty="0" smtClean="0">
                <a:latin typeface="Arial"/>
                <a:cs typeface="Arial"/>
              </a:rPr>
              <a:t>rows.</a:t>
            </a:r>
            <a:endParaRPr lang="en-US" sz="1200" dirty="0" smtClean="0">
              <a:latin typeface="Arial"/>
              <a:cs typeface="Arial"/>
            </a:endParaRPr>
          </a:p>
          <a:p>
            <a:pPr marL="12700" marR="140335" algn="just">
              <a:lnSpc>
                <a:spcPts val="1610"/>
              </a:lnSpc>
              <a:spcBef>
                <a:spcPts val="615"/>
              </a:spcBef>
            </a:pP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table</a:t>
            </a:r>
            <a:r>
              <a:rPr lang="en-US" sz="1200" spc="-70" dirty="0" smtClean="0">
                <a:latin typeface="Arial"/>
                <a:cs typeface="Arial"/>
              </a:rPr>
              <a:t> </a:t>
            </a:r>
            <a:r>
              <a:rPr lang="en-US" sz="1200" spc="-25" dirty="0" smtClean="0">
                <a:latin typeface="Arial"/>
                <a:cs typeface="Arial"/>
              </a:rPr>
              <a:t>shown</a:t>
            </a:r>
            <a:r>
              <a:rPr lang="en-US" sz="1200" spc="-45" dirty="0" smtClean="0">
                <a:latin typeface="Arial"/>
                <a:cs typeface="Arial"/>
              </a:rPr>
              <a:t> </a:t>
            </a:r>
            <a:r>
              <a:rPr lang="en-US" sz="1200" spc="-15" dirty="0" smtClean="0">
                <a:latin typeface="Arial"/>
                <a:cs typeface="Arial"/>
              </a:rPr>
              <a:t>on</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slide</a:t>
            </a:r>
            <a:r>
              <a:rPr lang="en-US" sz="1200" spc="-55" dirty="0" smtClean="0">
                <a:latin typeface="Arial"/>
                <a:cs typeface="Arial"/>
              </a:rPr>
              <a:t> </a:t>
            </a:r>
            <a:r>
              <a:rPr lang="en-US" sz="1200" spc="-25" dirty="0" smtClean="0">
                <a:latin typeface="Arial"/>
                <a:cs typeface="Arial"/>
              </a:rPr>
              <a:t>(HBTABLE)</a:t>
            </a:r>
            <a:r>
              <a:rPr lang="en-US" sz="1200" spc="-45" dirty="0" smtClean="0">
                <a:latin typeface="Arial"/>
                <a:cs typeface="Arial"/>
              </a:rPr>
              <a:t> </a:t>
            </a:r>
            <a:r>
              <a:rPr lang="en-US" sz="1200" spc="-20" dirty="0" smtClean="0">
                <a:latin typeface="Arial"/>
                <a:cs typeface="Arial"/>
              </a:rPr>
              <a:t>has</a:t>
            </a:r>
            <a:r>
              <a:rPr lang="en-US" sz="1200" spc="-50" dirty="0" smtClean="0">
                <a:latin typeface="Arial"/>
                <a:cs typeface="Arial"/>
              </a:rPr>
              <a:t> </a:t>
            </a:r>
            <a:r>
              <a:rPr lang="en-US" sz="1200" spc="-20" dirty="0" smtClean="0">
                <a:latin typeface="Arial"/>
                <a:cs typeface="Arial"/>
              </a:rPr>
              <a:t>two</a:t>
            </a:r>
            <a:r>
              <a:rPr lang="en-US" sz="1200" spc="-50" dirty="0" smtClean="0">
                <a:latin typeface="Arial"/>
                <a:cs typeface="Arial"/>
              </a:rPr>
              <a:t> </a:t>
            </a:r>
            <a:r>
              <a:rPr lang="en-US" sz="1200" spc="-20" dirty="0" smtClean="0">
                <a:latin typeface="Arial"/>
                <a:cs typeface="Arial"/>
              </a:rPr>
              <a:t>column</a:t>
            </a:r>
            <a:r>
              <a:rPr lang="en-US" sz="1200" spc="-70" dirty="0" smtClean="0">
                <a:latin typeface="Arial"/>
                <a:cs typeface="Arial"/>
              </a:rPr>
              <a:t> </a:t>
            </a:r>
            <a:r>
              <a:rPr lang="en-US" sz="1200" spc="-25" dirty="0" smtClean="0">
                <a:latin typeface="Arial"/>
                <a:cs typeface="Arial"/>
              </a:rPr>
              <a:t>families:</a:t>
            </a:r>
            <a:r>
              <a:rPr lang="en-US" sz="1200" spc="-50" dirty="0" smtClean="0">
                <a:latin typeface="Arial"/>
                <a:cs typeface="Arial"/>
              </a:rPr>
              <a:t> </a:t>
            </a:r>
            <a:r>
              <a:rPr lang="en-US" sz="1200" spc="-25" dirty="0" err="1" smtClean="0">
                <a:latin typeface="Arial"/>
                <a:cs typeface="Arial"/>
              </a:rPr>
              <a:t>cf_data</a:t>
            </a:r>
            <a:r>
              <a:rPr lang="en-US" sz="1200" spc="-25" dirty="0" smtClean="0">
                <a:latin typeface="Arial"/>
                <a:cs typeface="Arial"/>
              </a:rPr>
              <a:t>,</a:t>
            </a:r>
            <a:r>
              <a:rPr lang="en-US" sz="1200" spc="-60" dirty="0" smtClean="0">
                <a:latin typeface="Arial"/>
                <a:cs typeface="Arial"/>
              </a:rPr>
              <a:t> </a:t>
            </a:r>
            <a:r>
              <a:rPr lang="en-US" sz="1200" spc="-20" dirty="0" err="1" smtClean="0">
                <a:latin typeface="Arial"/>
                <a:cs typeface="Arial"/>
              </a:rPr>
              <a:t>cf_info</a:t>
            </a:r>
            <a:r>
              <a:rPr lang="en-US" sz="1200" spc="-20" dirty="0" smtClean="0">
                <a:latin typeface="Arial"/>
                <a:cs typeface="Arial"/>
              </a:rPr>
              <a:t>.  </a:t>
            </a:r>
            <a:r>
              <a:rPr lang="en-US" sz="1200" spc="-25" dirty="0" err="1" smtClean="0">
                <a:latin typeface="Arial"/>
                <a:cs typeface="Arial"/>
              </a:rPr>
              <a:t>cf_data</a:t>
            </a:r>
            <a:r>
              <a:rPr lang="en-US" sz="1200" spc="-50" dirty="0" smtClean="0">
                <a:latin typeface="Arial"/>
                <a:cs typeface="Arial"/>
              </a:rPr>
              <a:t> </a:t>
            </a:r>
            <a:r>
              <a:rPr lang="en-US" sz="1200" spc="-20" dirty="0" smtClean="0">
                <a:latin typeface="Arial"/>
                <a:cs typeface="Arial"/>
              </a:rPr>
              <a:t>has</a:t>
            </a:r>
            <a:r>
              <a:rPr lang="en-US" sz="1200" spc="-45" dirty="0" smtClean="0">
                <a:latin typeface="Arial"/>
                <a:cs typeface="Arial"/>
              </a:rPr>
              <a:t> </a:t>
            </a:r>
            <a:r>
              <a:rPr lang="en-US" sz="1200" spc="-20" dirty="0" smtClean="0">
                <a:latin typeface="Arial"/>
                <a:cs typeface="Arial"/>
              </a:rPr>
              <a:t>two</a:t>
            </a:r>
            <a:r>
              <a:rPr lang="en-US" sz="1200" spc="-40" dirty="0" smtClean="0">
                <a:latin typeface="Arial"/>
                <a:cs typeface="Arial"/>
              </a:rPr>
              <a:t> </a:t>
            </a:r>
            <a:r>
              <a:rPr lang="en-US" sz="1200" spc="-25" dirty="0" smtClean="0">
                <a:latin typeface="Arial"/>
                <a:cs typeface="Arial"/>
              </a:rPr>
              <a:t>columns</a:t>
            </a:r>
            <a:r>
              <a:rPr lang="en-US" sz="1200" spc="-30" dirty="0" smtClean="0">
                <a:latin typeface="Arial"/>
                <a:cs typeface="Arial"/>
              </a:rPr>
              <a:t> </a:t>
            </a:r>
            <a:r>
              <a:rPr lang="en-US" sz="1200" spc="-20" dirty="0" smtClean="0">
                <a:latin typeface="Arial"/>
                <a:cs typeface="Arial"/>
              </a:rPr>
              <a:t>with</a:t>
            </a:r>
            <a:r>
              <a:rPr lang="en-US" sz="1200" spc="-50" dirty="0" smtClean="0">
                <a:latin typeface="Arial"/>
                <a:cs typeface="Arial"/>
              </a:rPr>
              <a:t> </a:t>
            </a:r>
            <a:r>
              <a:rPr lang="en-US" sz="1200" spc="-30" dirty="0" smtClean="0">
                <a:latin typeface="Arial"/>
                <a:cs typeface="Arial"/>
              </a:rPr>
              <a:t>qualifiers</a:t>
            </a:r>
            <a:r>
              <a:rPr lang="en-US" sz="1200" spc="-45" dirty="0" smtClean="0">
                <a:latin typeface="Arial"/>
                <a:cs typeface="Arial"/>
              </a:rPr>
              <a:t> </a:t>
            </a:r>
            <a:r>
              <a:rPr lang="en-US" sz="1200" spc="-25" dirty="0" err="1" smtClean="0">
                <a:latin typeface="Arial"/>
                <a:cs typeface="Arial"/>
              </a:rPr>
              <a:t>cq_name</a:t>
            </a:r>
            <a:r>
              <a:rPr lang="en-US" sz="1200" spc="-45"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5" dirty="0" err="1" smtClean="0">
                <a:latin typeface="Arial"/>
                <a:cs typeface="Arial"/>
              </a:rPr>
              <a:t>cq_val</a:t>
            </a:r>
            <a:r>
              <a:rPr lang="en-US" sz="1200" spc="-25" dirty="0" smtClean="0">
                <a:latin typeface="Arial"/>
                <a:cs typeface="Arial"/>
              </a:rPr>
              <a:t>.</a:t>
            </a:r>
            <a:r>
              <a:rPr lang="en-US" sz="1200" spc="-4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column</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err="1" smtClean="0">
                <a:latin typeface="Arial"/>
                <a:cs typeface="Arial"/>
              </a:rPr>
              <a:t>HBase</a:t>
            </a:r>
            <a:r>
              <a:rPr lang="en-US" sz="1200" spc="-65" dirty="0" smtClean="0">
                <a:latin typeface="Arial"/>
                <a:cs typeface="Arial"/>
              </a:rPr>
              <a:t> </a:t>
            </a:r>
            <a:r>
              <a:rPr lang="en-US" sz="1200" spc="-15" dirty="0" smtClean="0">
                <a:latin typeface="Arial"/>
                <a:cs typeface="Arial"/>
              </a:rPr>
              <a:t>is  </a:t>
            </a:r>
            <a:r>
              <a:rPr lang="en-US" sz="1200" spc="-25" dirty="0" smtClean="0">
                <a:latin typeface="Arial"/>
                <a:cs typeface="Arial"/>
              </a:rPr>
              <a:t>referred</a:t>
            </a:r>
            <a:r>
              <a:rPr lang="en-US" sz="1200" spc="-55" dirty="0" smtClean="0">
                <a:latin typeface="Arial"/>
                <a:cs typeface="Arial"/>
              </a:rPr>
              <a:t> </a:t>
            </a:r>
            <a:r>
              <a:rPr lang="en-US" sz="1200" spc="-20" dirty="0" smtClean="0">
                <a:latin typeface="Arial"/>
                <a:cs typeface="Arial"/>
              </a:rPr>
              <a:t>using</a:t>
            </a:r>
            <a:r>
              <a:rPr lang="en-US" sz="1200" spc="-65" dirty="0" smtClean="0">
                <a:latin typeface="Arial"/>
                <a:cs typeface="Arial"/>
              </a:rPr>
              <a:t> </a:t>
            </a:r>
            <a:r>
              <a:rPr lang="en-US" sz="1200" spc="-25" dirty="0" err="1" smtClean="0">
                <a:latin typeface="Arial"/>
                <a:cs typeface="Arial"/>
              </a:rPr>
              <a:t>family:qualifier</a:t>
            </a:r>
            <a:r>
              <a:rPr lang="en-US" sz="1200" spc="-25" dirty="0" smtClean="0">
                <a:latin typeface="Arial"/>
                <a:cs typeface="Arial"/>
              </a:rPr>
              <a:t>.</a:t>
            </a:r>
            <a:r>
              <a:rPr lang="en-US" sz="1200" spc="-55" dirty="0" smtClean="0">
                <a:latin typeface="Arial"/>
                <a:cs typeface="Arial"/>
              </a:rPr>
              <a:t> </a:t>
            </a:r>
            <a:r>
              <a:rPr lang="en-US" sz="1200" spc="-25" dirty="0" err="1" smtClean="0">
                <a:latin typeface="Arial"/>
                <a:cs typeface="Arial"/>
              </a:rPr>
              <a:t>cf_info</a:t>
            </a:r>
            <a:r>
              <a:rPr lang="en-US" sz="1200" spc="-55" dirty="0" smtClean="0">
                <a:latin typeface="Arial"/>
                <a:cs typeface="Arial"/>
              </a:rPr>
              <a:t> </a:t>
            </a:r>
            <a:r>
              <a:rPr lang="en-US" sz="1200" spc="-25" dirty="0" smtClean="0">
                <a:latin typeface="Arial"/>
                <a:cs typeface="Arial"/>
              </a:rPr>
              <a:t>column</a:t>
            </a:r>
            <a:r>
              <a:rPr lang="en-US" sz="1200" spc="-50" dirty="0" smtClean="0">
                <a:latin typeface="Arial"/>
                <a:cs typeface="Arial"/>
              </a:rPr>
              <a:t> </a:t>
            </a:r>
            <a:r>
              <a:rPr lang="en-US" sz="1200" spc="-20" dirty="0" smtClean="0">
                <a:latin typeface="Arial"/>
                <a:cs typeface="Arial"/>
              </a:rPr>
              <a:t>family</a:t>
            </a:r>
            <a:r>
              <a:rPr lang="en-US" sz="1200" spc="-55" dirty="0" smtClean="0">
                <a:latin typeface="Arial"/>
                <a:cs typeface="Arial"/>
              </a:rPr>
              <a:t> </a:t>
            </a:r>
            <a:r>
              <a:rPr lang="en-US" sz="1200" spc="-20" dirty="0" smtClean="0">
                <a:latin typeface="Arial"/>
                <a:cs typeface="Arial"/>
              </a:rPr>
              <a:t>has</a:t>
            </a:r>
            <a:r>
              <a:rPr lang="en-US" sz="1200" spc="-35" dirty="0" smtClean="0">
                <a:latin typeface="Arial"/>
                <a:cs typeface="Arial"/>
              </a:rPr>
              <a:t> </a:t>
            </a:r>
            <a:r>
              <a:rPr lang="en-US" sz="1200" spc="-25" dirty="0" smtClean="0">
                <a:latin typeface="Arial"/>
                <a:cs typeface="Arial"/>
              </a:rPr>
              <a:t>only</a:t>
            </a:r>
            <a:r>
              <a:rPr lang="en-US" sz="1200" spc="-5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5" dirty="0" smtClean="0">
                <a:latin typeface="Arial"/>
                <a:cs typeface="Arial"/>
              </a:rPr>
              <a:t>column:</a:t>
            </a:r>
            <a:r>
              <a:rPr lang="en-US" sz="1200" spc="-55" dirty="0" smtClean="0">
                <a:latin typeface="Arial"/>
                <a:cs typeface="Arial"/>
              </a:rPr>
              <a:t> </a:t>
            </a:r>
            <a:r>
              <a:rPr lang="en-US" sz="1200" spc="-25" dirty="0" err="1" smtClean="0">
                <a:latin typeface="Arial"/>
                <a:cs typeface="Arial"/>
              </a:rPr>
              <a:t>cq_desc</a:t>
            </a:r>
            <a:r>
              <a:rPr lang="en-US" sz="1200" spc="-25" dirty="0" smtClean="0">
                <a:latin typeface="Arial"/>
                <a:cs typeface="Arial"/>
              </a:rPr>
              <a:t>.</a:t>
            </a:r>
            <a:endParaRPr lang="en-US" sz="1200" dirty="0" smtClean="0">
              <a:latin typeface="Arial"/>
              <a:cs typeface="Arial"/>
            </a:endParaRPr>
          </a:p>
          <a:p>
            <a:pPr marL="12700" marR="5080">
              <a:lnSpc>
                <a:spcPct val="96100"/>
              </a:lnSpc>
              <a:spcBef>
                <a:spcPts val="560"/>
              </a:spcBef>
            </a:pPr>
            <a:r>
              <a:rPr lang="en-US" sz="1200" spc="-20" dirty="0" smtClean="0">
                <a:latin typeface="Arial"/>
                <a:cs typeface="Arial"/>
              </a:rPr>
              <a:t>The </a:t>
            </a:r>
            <a:r>
              <a:rPr lang="en-US" sz="1200" spc="-25" dirty="0" smtClean="0">
                <a:latin typeface="Arial"/>
                <a:cs typeface="Arial"/>
              </a:rPr>
              <a:t>green boxes </a:t>
            </a:r>
            <a:r>
              <a:rPr lang="en-US" sz="1200" spc="-20" dirty="0" smtClean="0">
                <a:latin typeface="Arial"/>
                <a:cs typeface="Arial"/>
              </a:rPr>
              <a:t>show how column </a:t>
            </a:r>
            <a:r>
              <a:rPr lang="en-US" sz="1200" spc="-25" dirty="0" smtClean="0">
                <a:latin typeface="Arial"/>
                <a:cs typeface="Arial"/>
              </a:rPr>
              <a:t>families </a:t>
            </a:r>
            <a:r>
              <a:rPr lang="en-US" sz="1200" spc="-20" dirty="0" smtClean="0">
                <a:latin typeface="Arial"/>
                <a:cs typeface="Arial"/>
              </a:rPr>
              <a:t>also </a:t>
            </a:r>
            <a:r>
              <a:rPr lang="en-US" sz="1200" spc="-30" dirty="0" smtClean="0">
                <a:latin typeface="Arial"/>
                <a:cs typeface="Arial"/>
              </a:rPr>
              <a:t>provide </a:t>
            </a:r>
            <a:r>
              <a:rPr lang="en-US" sz="1200" spc="-25" dirty="0" smtClean="0">
                <a:latin typeface="Arial"/>
                <a:cs typeface="Arial"/>
              </a:rPr>
              <a:t>physical separation. </a:t>
            </a:r>
            <a:r>
              <a:rPr lang="en-US" sz="1200" spc="-20" dirty="0" smtClean="0">
                <a:latin typeface="Arial"/>
                <a:cs typeface="Arial"/>
              </a:rPr>
              <a:t>The  </a:t>
            </a:r>
            <a:r>
              <a:rPr lang="en-US" sz="1200" spc="-25" dirty="0" smtClean="0">
                <a:latin typeface="Arial"/>
                <a:cs typeface="Arial"/>
              </a:rPr>
              <a:t>columns</a:t>
            </a:r>
            <a:r>
              <a:rPr lang="en-US" sz="1200" spc="-45"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25" dirty="0" err="1" smtClean="0">
                <a:latin typeface="Arial"/>
                <a:cs typeface="Arial"/>
              </a:rPr>
              <a:t>cf_data</a:t>
            </a:r>
            <a:r>
              <a:rPr lang="en-US" sz="1200" spc="-45" dirty="0" smtClean="0">
                <a:latin typeface="Arial"/>
                <a:cs typeface="Arial"/>
              </a:rPr>
              <a:t> </a:t>
            </a:r>
            <a:r>
              <a:rPr lang="en-US" sz="1200" spc="-25" dirty="0" smtClean="0">
                <a:latin typeface="Arial"/>
                <a:cs typeface="Arial"/>
              </a:rPr>
              <a:t>family</a:t>
            </a:r>
            <a:r>
              <a:rPr lang="en-US" sz="1200" spc="-55" dirty="0" smtClean="0">
                <a:latin typeface="Arial"/>
                <a:cs typeface="Arial"/>
              </a:rPr>
              <a:t> </a:t>
            </a:r>
            <a:r>
              <a:rPr lang="en-US" sz="1200" spc="-20" dirty="0" smtClean="0">
                <a:latin typeface="Arial"/>
                <a:cs typeface="Arial"/>
              </a:rPr>
              <a:t>are</a:t>
            </a:r>
            <a:r>
              <a:rPr lang="en-US" sz="1200" spc="-45" dirty="0" smtClean="0">
                <a:latin typeface="Arial"/>
                <a:cs typeface="Arial"/>
              </a:rPr>
              <a:t> </a:t>
            </a:r>
            <a:r>
              <a:rPr lang="en-US" sz="1200" spc="-20" dirty="0" smtClean="0">
                <a:latin typeface="Arial"/>
                <a:cs typeface="Arial"/>
              </a:rPr>
              <a:t>stored</a:t>
            </a:r>
            <a:r>
              <a:rPr lang="en-US" sz="1200" spc="-65" dirty="0" smtClean="0">
                <a:latin typeface="Arial"/>
                <a:cs typeface="Arial"/>
              </a:rPr>
              <a:t> </a:t>
            </a:r>
            <a:r>
              <a:rPr lang="en-US" sz="1200" spc="-25" dirty="0" smtClean="0">
                <a:latin typeface="Arial"/>
                <a:cs typeface="Arial"/>
              </a:rPr>
              <a:t>separately</a:t>
            </a:r>
            <a:r>
              <a:rPr lang="en-US" sz="1200" spc="-55" dirty="0" smtClean="0">
                <a:latin typeface="Arial"/>
                <a:cs typeface="Arial"/>
              </a:rPr>
              <a:t> </a:t>
            </a:r>
            <a:r>
              <a:rPr lang="en-US" sz="1200" spc="-20" dirty="0" smtClean="0">
                <a:latin typeface="Arial"/>
                <a:cs typeface="Arial"/>
              </a:rPr>
              <a:t>from</a:t>
            </a:r>
            <a:r>
              <a:rPr lang="en-US" sz="1200" spc="-50" dirty="0" smtClean="0">
                <a:latin typeface="Arial"/>
                <a:cs typeface="Arial"/>
              </a:rPr>
              <a:t> </a:t>
            </a:r>
            <a:r>
              <a:rPr lang="en-US" sz="1200" spc="-25" dirty="0" smtClean="0">
                <a:latin typeface="Arial"/>
                <a:cs typeface="Arial"/>
              </a:rPr>
              <a:t>columns</a:t>
            </a:r>
            <a:r>
              <a:rPr lang="en-US" sz="1200" spc="-45" dirty="0" smtClean="0">
                <a:latin typeface="Arial"/>
                <a:cs typeface="Arial"/>
              </a:rPr>
              <a:t> </a:t>
            </a:r>
            <a:r>
              <a:rPr lang="en-US" sz="1200" spc="-10" dirty="0" smtClean="0">
                <a:latin typeface="Arial"/>
                <a:cs typeface="Arial"/>
              </a:rPr>
              <a:t>in</a:t>
            </a:r>
            <a:r>
              <a:rPr lang="en-US" sz="1200" spc="-45" dirty="0" smtClean="0">
                <a:latin typeface="Arial"/>
                <a:cs typeface="Arial"/>
              </a:rPr>
              <a:t> </a:t>
            </a:r>
            <a:r>
              <a:rPr lang="en-US" sz="1200" spc="-25" dirty="0" err="1" smtClean="0">
                <a:latin typeface="Arial"/>
                <a:cs typeface="Arial"/>
              </a:rPr>
              <a:t>cf_info</a:t>
            </a:r>
            <a:r>
              <a:rPr lang="en-US" sz="1200" spc="-65" dirty="0" smtClean="0">
                <a:latin typeface="Arial"/>
                <a:cs typeface="Arial"/>
              </a:rPr>
              <a:t> </a:t>
            </a:r>
            <a:r>
              <a:rPr lang="en-US" sz="1200" spc="-25" dirty="0" smtClean="0">
                <a:latin typeface="Arial"/>
                <a:cs typeface="Arial"/>
              </a:rPr>
              <a:t>family. This</a:t>
            </a:r>
            <a:r>
              <a:rPr lang="en-US" sz="1200" spc="-45" dirty="0" smtClean="0">
                <a:latin typeface="Arial"/>
                <a:cs typeface="Arial"/>
              </a:rPr>
              <a:t> </a:t>
            </a:r>
            <a:r>
              <a:rPr lang="en-US" sz="1200" spc="-20" dirty="0" smtClean="0">
                <a:latin typeface="Arial"/>
                <a:cs typeface="Arial"/>
              </a:rPr>
              <a:t>is  </a:t>
            </a:r>
            <a:r>
              <a:rPr lang="en-US" sz="1200" spc="-25" dirty="0" smtClean="0">
                <a:latin typeface="Arial"/>
                <a:cs typeface="Arial"/>
              </a:rPr>
              <a:t>another important thing </a:t>
            </a:r>
            <a:r>
              <a:rPr lang="en-US" sz="1200" spc="-10" dirty="0" smtClean="0">
                <a:latin typeface="Arial"/>
                <a:cs typeface="Arial"/>
              </a:rPr>
              <a:t>to </a:t>
            </a:r>
            <a:r>
              <a:rPr lang="en-US" sz="1200" spc="-20" dirty="0" smtClean="0">
                <a:latin typeface="Arial"/>
                <a:cs typeface="Arial"/>
              </a:rPr>
              <a:t>keep </a:t>
            </a:r>
            <a:r>
              <a:rPr lang="en-US" sz="1200" spc="-10" dirty="0" smtClean="0">
                <a:latin typeface="Arial"/>
                <a:cs typeface="Arial"/>
              </a:rPr>
              <a:t>in </a:t>
            </a:r>
            <a:r>
              <a:rPr lang="en-US" sz="1200" spc="-20" dirty="0" smtClean="0">
                <a:latin typeface="Arial"/>
                <a:cs typeface="Arial"/>
              </a:rPr>
              <a:t>mind </a:t>
            </a:r>
            <a:r>
              <a:rPr lang="en-US" sz="1200" spc="-25" dirty="0" smtClean="0">
                <a:latin typeface="Arial"/>
                <a:cs typeface="Arial"/>
              </a:rPr>
              <a:t>when designing </a:t>
            </a:r>
            <a:r>
              <a:rPr lang="en-US" sz="1200" spc="-15" dirty="0" smtClean="0">
                <a:latin typeface="Arial"/>
                <a:cs typeface="Arial"/>
              </a:rPr>
              <a:t>the </a:t>
            </a:r>
            <a:r>
              <a:rPr lang="en-US" sz="1200" spc="-30" dirty="0" smtClean="0">
                <a:latin typeface="Arial"/>
                <a:cs typeface="Arial"/>
              </a:rPr>
              <a:t>layout </a:t>
            </a:r>
            <a:r>
              <a:rPr lang="en-US" sz="1200" spc="-20" dirty="0" smtClean="0">
                <a:latin typeface="Arial"/>
                <a:cs typeface="Arial"/>
              </a:rPr>
              <a:t>of </a:t>
            </a:r>
            <a:r>
              <a:rPr lang="en-US" sz="1200" spc="-20" dirty="0" err="1" smtClean="0">
                <a:latin typeface="Arial"/>
                <a:cs typeface="Arial"/>
              </a:rPr>
              <a:t>HBase</a:t>
            </a:r>
            <a:r>
              <a:rPr lang="en-US" sz="1200" spc="-20" dirty="0" smtClean="0">
                <a:latin typeface="Arial"/>
                <a:cs typeface="Arial"/>
              </a:rPr>
              <a:t> </a:t>
            </a:r>
            <a:r>
              <a:rPr lang="en-US" sz="1200" spc="-25" dirty="0" smtClean="0">
                <a:latin typeface="Arial"/>
                <a:cs typeface="Arial"/>
              </a:rPr>
              <a:t>table. </a:t>
            </a:r>
            <a:r>
              <a:rPr lang="en-US" sz="1200" spc="-20" dirty="0" smtClean="0">
                <a:latin typeface="Arial"/>
                <a:cs typeface="Arial"/>
              </a:rPr>
              <a:t>If  </a:t>
            </a:r>
            <a:r>
              <a:rPr lang="en-US" sz="1200" spc="-25" dirty="0" smtClean="0">
                <a:latin typeface="Arial"/>
                <a:cs typeface="Arial"/>
              </a:rPr>
              <a:t>you</a:t>
            </a:r>
            <a:r>
              <a:rPr lang="en-US" sz="1200" spc="-40" dirty="0" smtClean="0">
                <a:latin typeface="Arial"/>
                <a:cs typeface="Arial"/>
              </a:rPr>
              <a:t> </a:t>
            </a:r>
            <a:r>
              <a:rPr lang="en-US" sz="1200" spc="-25" dirty="0" smtClean="0">
                <a:latin typeface="Arial"/>
                <a:cs typeface="Arial"/>
              </a:rPr>
              <a:t>have</a:t>
            </a:r>
            <a:r>
              <a:rPr lang="en-US" sz="1200" spc="-4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not</a:t>
            </a:r>
            <a:r>
              <a:rPr lang="en-US" sz="1200" spc="-45" dirty="0" smtClean="0">
                <a:latin typeface="Arial"/>
                <a:cs typeface="Arial"/>
              </a:rPr>
              <a:t> </a:t>
            </a:r>
            <a:r>
              <a:rPr lang="en-US" sz="1200" spc="-25" dirty="0" smtClean="0">
                <a:latin typeface="Arial"/>
                <a:cs typeface="Arial"/>
              </a:rPr>
              <a:t>often</a:t>
            </a:r>
            <a:r>
              <a:rPr lang="en-US" sz="1200" spc="-50" dirty="0" smtClean="0">
                <a:latin typeface="Arial"/>
                <a:cs typeface="Arial"/>
              </a:rPr>
              <a:t> </a:t>
            </a:r>
            <a:r>
              <a:rPr lang="en-US" sz="1200" spc="-25" dirty="0" smtClean="0">
                <a:latin typeface="Arial"/>
                <a:cs typeface="Arial"/>
              </a:rPr>
              <a:t>queried,</a:t>
            </a:r>
            <a:r>
              <a:rPr lang="en-US" sz="1200" spc="-45" dirty="0" smtClean="0">
                <a:latin typeface="Arial"/>
                <a:cs typeface="Arial"/>
              </a:rPr>
              <a:t> </a:t>
            </a:r>
            <a:r>
              <a:rPr lang="en-US" sz="1200" spc="-20" dirty="0" smtClean="0">
                <a:latin typeface="Arial"/>
                <a:cs typeface="Arial"/>
              </a:rPr>
              <a:t>it</a:t>
            </a:r>
            <a:r>
              <a:rPr lang="en-US" sz="1200" spc="-3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better</a:t>
            </a:r>
            <a:r>
              <a:rPr lang="en-US" sz="1200" spc="-50"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5" dirty="0" smtClean="0">
                <a:latin typeface="Arial"/>
                <a:cs typeface="Arial"/>
              </a:rPr>
              <a:t>assign</a:t>
            </a:r>
            <a:r>
              <a:rPr lang="en-US" sz="1200" spc="-65" dirty="0" smtClean="0">
                <a:latin typeface="Arial"/>
                <a:cs typeface="Arial"/>
              </a:rPr>
              <a:t> </a:t>
            </a:r>
            <a:r>
              <a:rPr lang="en-US" sz="1200" spc="-25" dirty="0" smtClean="0">
                <a:latin typeface="Arial"/>
                <a:cs typeface="Arial"/>
              </a:rPr>
              <a:t>that</a:t>
            </a:r>
            <a:r>
              <a:rPr lang="en-US" sz="1200" spc="-45"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dirty="0" smtClean="0">
                <a:latin typeface="Arial"/>
                <a:cs typeface="Arial"/>
              </a:rPr>
              <a:t>a</a:t>
            </a:r>
            <a:r>
              <a:rPr lang="en-US" sz="1200" spc="-65" dirty="0" smtClean="0">
                <a:latin typeface="Arial"/>
                <a:cs typeface="Arial"/>
              </a:rPr>
              <a:t> </a:t>
            </a:r>
            <a:r>
              <a:rPr lang="en-US" sz="1200" spc="-25" dirty="0" smtClean="0">
                <a:latin typeface="Arial"/>
                <a:cs typeface="Arial"/>
              </a:rPr>
              <a:t>separate</a:t>
            </a:r>
            <a:r>
              <a:rPr lang="en-US" sz="1200" spc="-50" dirty="0" smtClean="0">
                <a:latin typeface="Arial"/>
                <a:cs typeface="Arial"/>
              </a:rPr>
              <a:t> </a:t>
            </a:r>
            <a:r>
              <a:rPr lang="en-US" sz="1200" spc="-25" dirty="0" smtClean="0">
                <a:latin typeface="Arial"/>
                <a:cs typeface="Arial"/>
              </a:rPr>
              <a:t>column  family.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21</a:t>
            </a:fld>
            <a:endParaRPr lang="fr-FR"/>
          </a:p>
        </p:txBody>
      </p:sp>
    </p:spTree>
    <p:extLst>
      <p:ext uri="{BB962C8B-B14F-4D97-AF65-F5344CB8AC3E}">
        <p14:creationId xmlns:p14="http://schemas.microsoft.com/office/powerpoint/2010/main" val="3097673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example</a:t>
            </a:r>
            <a:r>
              <a:rPr lang="en-US" sz="1200" spc="-55" dirty="0" smtClean="0">
                <a:latin typeface="Arial"/>
                <a:cs typeface="Arial"/>
              </a:rPr>
              <a:t> </a:t>
            </a:r>
            <a:r>
              <a:rPr lang="en-US" sz="1200" spc="-25" dirty="0" smtClean="0">
                <a:latin typeface="Arial"/>
                <a:cs typeface="Arial"/>
              </a:rPr>
              <a:t>table</a:t>
            </a:r>
            <a:r>
              <a:rPr lang="en-US" sz="1200" spc="-55" dirty="0" smtClean="0">
                <a:latin typeface="Arial"/>
                <a:cs typeface="Arial"/>
              </a:rPr>
              <a:t> </a:t>
            </a:r>
            <a:r>
              <a:rPr lang="en-US" sz="1200" spc="-20" dirty="0" smtClean="0">
                <a:latin typeface="Arial"/>
                <a:cs typeface="Arial"/>
              </a:rPr>
              <a:t>could</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implemented</a:t>
            </a:r>
            <a:r>
              <a:rPr lang="en-US" sz="1200" spc="-45" dirty="0" smtClean="0">
                <a:latin typeface="Arial"/>
                <a:cs typeface="Arial"/>
              </a:rPr>
              <a:t> </a:t>
            </a:r>
            <a:r>
              <a:rPr lang="en-US" sz="1200" spc="-25" dirty="0" smtClean="0">
                <a:latin typeface="Arial"/>
                <a:cs typeface="Arial"/>
              </a:rPr>
              <a:t>logically</a:t>
            </a:r>
            <a:r>
              <a:rPr lang="en-US" sz="1200" spc="-60" dirty="0" smtClean="0">
                <a:latin typeface="Arial"/>
                <a:cs typeface="Arial"/>
              </a:rPr>
              <a:t> </a:t>
            </a:r>
            <a:r>
              <a:rPr lang="en-US" sz="1200" spc="-5" dirty="0" smtClean="0">
                <a:latin typeface="Arial"/>
                <a:cs typeface="Arial"/>
              </a:rPr>
              <a:t>as</a:t>
            </a:r>
            <a:r>
              <a:rPr lang="en-US" sz="1200" spc="-55" dirty="0" smtClean="0">
                <a:latin typeface="Arial"/>
                <a:cs typeface="Arial"/>
              </a:rPr>
              <a:t> </a:t>
            </a:r>
            <a:r>
              <a:rPr lang="en-US" sz="1200" spc="-25" dirty="0" smtClean="0">
                <a:latin typeface="Arial"/>
                <a:cs typeface="Arial"/>
              </a:rPr>
              <a:t>follows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err="1" smtClean="0">
                <a:latin typeface="Arial"/>
                <a:cs typeface="Arial"/>
              </a:rPr>
              <a:t>HBase</a:t>
            </a:r>
            <a:r>
              <a:rPr lang="en-US" sz="1200" spc="-25" dirty="0" smtClean="0">
                <a:latin typeface="Arial"/>
                <a:cs typeface="Arial"/>
              </a:rPr>
              <a:t>.</a:t>
            </a:r>
            <a:endParaRPr lang="en-US" sz="1200" dirty="0" smtClean="0">
              <a:latin typeface="Arial"/>
              <a:cs typeface="Arial"/>
            </a:endParaRPr>
          </a:p>
          <a:p>
            <a:pPr marL="12700" marR="5080">
              <a:lnSpc>
                <a:spcPts val="1610"/>
              </a:lnSpc>
              <a:spcBef>
                <a:spcPts val="645"/>
              </a:spcBef>
            </a:pPr>
            <a:r>
              <a:rPr lang="en-US" sz="1200" spc="-20" dirty="0" smtClean="0">
                <a:latin typeface="Arial"/>
                <a:cs typeface="Arial"/>
              </a:rPr>
              <a:t>Note</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time</a:t>
            </a:r>
            <a:r>
              <a:rPr lang="en-US" sz="1200" spc="-65" dirty="0" smtClean="0">
                <a:latin typeface="Arial"/>
                <a:cs typeface="Arial"/>
              </a:rPr>
              <a:t> </a:t>
            </a:r>
            <a:r>
              <a:rPr lang="en-US" sz="1200" spc="-20" dirty="0" smtClean="0">
                <a:latin typeface="Arial"/>
                <a:cs typeface="Arial"/>
              </a:rPr>
              <a:t>stamp</a:t>
            </a:r>
            <a:r>
              <a:rPr lang="en-US" sz="1200" spc="-5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5" dirty="0" smtClean="0">
                <a:latin typeface="Arial"/>
                <a:cs typeface="Arial"/>
              </a:rPr>
              <a:t>pointed</a:t>
            </a:r>
            <a:r>
              <a:rPr lang="en-US" sz="1200" spc="-6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by</a:t>
            </a:r>
            <a:r>
              <a:rPr lang="en-US" sz="1200" spc="-55"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20" dirty="0" smtClean="0">
                <a:latin typeface="Arial"/>
                <a:cs typeface="Arial"/>
              </a:rPr>
              <a:t>Row</a:t>
            </a:r>
            <a:r>
              <a:rPr lang="en-US" sz="1200" spc="-55" dirty="0" smtClean="0">
                <a:latin typeface="Arial"/>
                <a:cs typeface="Arial"/>
              </a:rPr>
              <a:t> </a:t>
            </a:r>
            <a:r>
              <a:rPr lang="en-US" sz="1200" spc="-20" dirty="0" smtClean="0">
                <a:latin typeface="Arial"/>
                <a:cs typeface="Arial"/>
              </a:rPr>
              <a:t>key</a:t>
            </a:r>
            <a:r>
              <a:rPr lang="en-US" sz="1200" spc="-55" dirty="0" smtClean="0">
                <a:latin typeface="Arial"/>
                <a:cs typeface="Arial"/>
              </a:rPr>
              <a:t> </a:t>
            </a:r>
            <a:r>
              <a:rPr lang="en-US" sz="1200" spc="-25" dirty="0" smtClean="0">
                <a:latin typeface="Arial"/>
                <a:cs typeface="Arial"/>
              </a:rPr>
              <a:t>01235.</a:t>
            </a:r>
            <a:r>
              <a:rPr lang="en-US" sz="1200" spc="-45"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makes</a:t>
            </a:r>
            <a:r>
              <a:rPr lang="en-US" sz="1200" spc="-45" dirty="0" smtClean="0">
                <a:latin typeface="Arial"/>
                <a:cs typeface="Arial"/>
              </a:rPr>
              <a:t> </a:t>
            </a:r>
            <a:r>
              <a:rPr lang="en-US" sz="1200" spc="-20" dirty="0" err="1" smtClean="0">
                <a:latin typeface="Arial"/>
                <a:cs typeface="Arial"/>
              </a:rPr>
              <a:t>HBase</a:t>
            </a:r>
            <a:r>
              <a:rPr lang="en-US" sz="1200" spc="-20" dirty="0" smtClean="0">
                <a:latin typeface="Arial"/>
                <a:cs typeface="Arial"/>
              </a:rPr>
              <a:t>  </a:t>
            </a:r>
            <a:r>
              <a:rPr lang="en-US" sz="1200" spc="-30" dirty="0" smtClean="0">
                <a:latin typeface="Arial"/>
                <a:cs typeface="Arial"/>
              </a:rPr>
              <a:t>multidimensional.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25</a:t>
            </a:fld>
            <a:endParaRPr lang="fr-FR"/>
          </a:p>
        </p:txBody>
      </p:sp>
    </p:spTree>
    <p:extLst>
      <p:ext uri="{BB962C8B-B14F-4D97-AF65-F5344CB8AC3E}">
        <p14:creationId xmlns:p14="http://schemas.microsoft.com/office/powerpoint/2010/main" val="3595917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While</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physical</a:t>
            </a:r>
            <a:r>
              <a:rPr lang="en-US" sz="1200" spc="-60" dirty="0" smtClean="0">
                <a:latin typeface="Arial"/>
                <a:cs typeface="Arial"/>
              </a:rPr>
              <a:t> </a:t>
            </a:r>
            <a:r>
              <a:rPr lang="en-US" sz="1200" spc="-20" dirty="0" smtClean="0">
                <a:latin typeface="Arial"/>
                <a:cs typeface="Arial"/>
              </a:rPr>
              <a:t>cell</a:t>
            </a:r>
            <a:r>
              <a:rPr lang="en-US" sz="1200" spc="-45" dirty="0" smtClean="0">
                <a:latin typeface="Arial"/>
                <a:cs typeface="Arial"/>
              </a:rPr>
              <a:t> </a:t>
            </a:r>
            <a:r>
              <a:rPr lang="en-US" sz="1200" spc="-30" dirty="0" smtClean="0">
                <a:latin typeface="Arial"/>
                <a:cs typeface="Arial"/>
              </a:rPr>
              <a:t>layout </a:t>
            </a:r>
            <a:r>
              <a:rPr lang="en-US" sz="1200" spc="-10" dirty="0" smtClean="0">
                <a:latin typeface="Arial"/>
                <a:cs typeface="Arial"/>
              </a:rPr>
              <a:t>in</a:t>
            </a:r>
            <a:r>
              <a:rPr lang="en-US" sz="1200" spc="-55" dirty="0" smtClean="0">
                <a:latin typeface="Arial"/>
                <a:cs typeface="Arial"/>
              </a:rPr>
              <a:t> </a:t>
            </a:r>
            <a:r>
              <a:rPr lang="en-US" sz="1200" spc="-20" dirty="0" err="1" smtClean="0">
                <a:latin typeface="Arial"/>
                <a:cs typeface="Arial"/>
              </a:rPr>
              <a:t>HBase</a:t>
            </a:r>
            <a:r>
              <a:rPr lang="en-US" sz="1200" spc="-65" dirty="0" smtClean="0">
                <a:latin typeface="Arial"/>
                <a:cs typeface="Arial"/>
              </a:rPr>
              <a:t> </a:t>
            </a:r>
            <a:r>
              <a:rPr lang="en-US" sz="1200" spc="-25" dirty="0" smtClean="0">
                <a:latin typeface="Arial"/>
                <a:cs typeface="Arial"/>
              </a:rPr>
              <a:t>would</a:t>
            </a:r>
            <a:r>
              <a:rPr lang="en-US" sz="1200" spc="-45" dirty="0" smtClean="0">
                <a:latin typeface="Arial"/>
                <a:cs typeface="Arial"/>
              </a:rPr>
              <a:t> </a:t>
            </a:r>
            <a:r>
              <a:rPr lang="en-US" sz="1200" spc="-25" dirty="0" smtClean="0">
                <a:latin typeface="Arial"/>
                <a:cs typeface="Arial"/>
              </a:rPr>
              <a:t>look</a:t>
            </a:r>
            <a:r>
              <a:rPr lang="en-US" sz="1200" spc="-45" dirty="0" smtClean="0">
                <a:latin typeface="Arial"/>
                <a:cs typeface="Arial"/>
              </a:rPr>
              <a:t> </a:t>
            </a:r>
            <a:r>
              <a:rPr lang="en-US" sz="1200" spc="-25" dirty="0" smtClean="0">
                <a:latin typeface="Arial"/>
                <a:cs typeface="Arial"/>
              </a:rPr>
              <a:t>something</a:t>
            </a:r>
            <a:r>
              <a:rPr lang="en-US" sz="1200" spc="-45" dirty="0" smtClean="0">
                <a:latin typeface="Arial"/>
                <a:cs typeface="Arial"/>
              </a:rPr>
              <a:t> </a:t>
            </a:r>
            <a:r>
              <a:rPr lang="en-US" sz="1200" spc="-20" dirty="0" smtClean="0">
                <a:latin typeface="Arial"/>
                <a:cs typeface="Arial"/>
              </a:rPr>
              <a:t>like</a:t>
            </a:r>
            <a:r>
              <a:rPr lang="en-US" sz="1200" spc="-50" dirty="0" smtClean="0">
                <a:latin typeface="Arial"/>
                <a:cs typeface="Arial"/>
              </a:rPr>
              <a:t> </a:t>
            </a:r>
            <a:r>
              <a:rPr lang="en-US" sz="1200" spc="-20" dirty="0" smtClean="0">
                <a:latin typeface="Arial"/>
                <a:cs typeface="Arial"/>
              </a:rPr>
              <a:t>this,</a:t>
            </a:r>
            <a:r>
              <a:rPr lang="en-US" sz="1200" spc="-60" dirty="0" smtClean="0">
                <a:latin typeface="Arial"/>
                <a:cs typeface="Arial"/>
              </a:rPr>
              <a:t> </a:t>
            </a:r>
            <a:r>
              <a:rPr lang="en-US" sz="1200" spc="-20" dirty="0" smtClean="0">
                <a:latin typeface="Arial"/>
                <a:cs typeface="Arial"/>
              </a:rPr>
              <a:t>there</a:t>
            </a:r>
            <a:r>
              <a:rPr lang="en-US" sz="1200" spc="-50" dirty="0" smtClean="0">
                <a:latin typeface="Arial"/>
                <a:cs typeface="Arial"/>
              </a:rPr>
              <a:t> </a:t>
            </a:r>
            <a:r>
              <a:rPr lang="en-US" sz="1200" spc="-25" dirty="0" smtClean="0">
                <a:latin typeface="Arial"/>
                <a:cs typeface="Arial"/>
              </a:rPr>
              <a:t>are</a:t>
            </a:r>
            <a:r>
              <a:rPr lang="en-US" sz="1200" spc="-55" dirty="0" smtClean="0">
                <a:latin typeface="Arial"/>
                <a:cs typeface="Arial"/>
              </a:rPr>
              <a:t> </a:t>
            </a:r>
            <a:r>
              <a:rPr lang="en-US" sz="1200" spc="-20" dirty="0" smtClean="0">
                <a:latin typeface="Arial"/>
                <a:cs typeface="Arial"/>
              </a:rPr>
              <a:t>more  </a:t>
            </a:r>
            <a:r>
              <a:rPr lang="en-US" sz="1200" spc="-25" dirty="0" smtClean="0">
                <a:latin typeface="Arial"/>
                <a:cs typeface="Arial"/>
              </a:rPr>
              <a:t>details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physical layout </a:t>
            </a:r>
            <a:r>
              <a:rPr lang="en-US" sz="1200" spc="-20" dirty="0" smtClean="0">
                <a:latin typeface="Arial"/>
                <a:cs typeface="Arial"/>
              </a:rPr>
              <a:t>of </a:t>
            </a:r>
            <a:r>
              <a:rPr lang="en-US" sz="1200" spc="-25" dirty="0" smtClean="0">
                <a:latin typeface="Arial"/>
                <a:cs typeface="Arial"/>
              </a:rPr>
              <a:t>course which will </a:t>
            </a:r>
            <a:r>
              <a:rPr lang="en-US" sz="1200" spc="-15" dirty="0" smtClean="0">
                <a:latin typeface="Arial"/>
                <a:cs typeface="Arial"/>
              </a:rPr>
              <a:t>be </a:t>
            </a:r>
            <a:r>
              <a:rPr lang="en-US" sz="1200" spc="-25" dirty="0" smtClean="0">
                <a:latin typeface="Arial"/>
                <a:cs typeface="Arial"/>
              </a:rPr>
              <a:t>described further </a:t>
            </a:r>
            <a:r>
              <a:rPr lang="en-US" sz="1200" spc="-10" dirty="0" smtClean="0">
                <a:latin typeface="Arial"/>
                <a:cs typeface="Arial"/>
              </a:rPr>
              <a:t>in </a:t>
            </a:r>
            <a:r>
              <a:rPr lang="en-US" sz="1200" spc="-20" dirty="0" smtClean="0">
                <a:latin typeface="Arial"/>
                <a:cs typeface="Arial"/>
              </a:rPr>
              <a:t>this  </a:t>
            </a:r>
            <a:r>
              <a:rPr lang="en-US" sz="1200" spc="-25" dirty="0" smtClean="0">
                <a:latin typeface="Arial"/>
                <a:cs typeface="Arial"/>
              </a:rPr>
              <a:t>presentation</a:t>
            </a:r>
            <a:r>
              <a:rPr lang="en-US" sz="1200" spc="-55" dirty="0" smtClean="0">
                <a:latin typeface="Arial"/>
                <a:cs typeface="Arial"/>
              </a:rPr>
              <a:t> </a:t>
            </a:r>
            <a:r>
              <a:rPr lang="en-US" sz="1200" spc="-20" dirty="0" smtClean="0">
                <a:latin typeface="Arial"/>
                <a:cs typeface="Arial"/>
              </a:rPr>
              <a:t>(such</a:t>
            </a:r>
            <a:r>
              <a:rPr lang="en-US" sz="1200" spc="-45" dirty="0" smtClean="0">
                <a:latin typeface="Arial"/>
                <a:cs typeface="Arial"/>
              </a:rPr>
              <a:t> </a:t>
            </a:r>
            <a:r>
              <a:rPr lang="en-US" sz="1200" spc="-20" dirty="0" smtClean="0">
                <a:latin typeface="Arial"/>
                <a:cs typeface="Arial"/>
              </a:rPr>
              <a:t>as</a:t>
            </a:r>
            <a:r>
              <a:rPr lang="en-US" sz="1200" spc="-50" dirty="0" smtClean="0">
                <a:latin typeface="Arial"/>
                <a:cs typeface="Arial"/>
              </a:rPr>
              <a:t> </a:t>
            </a:r>
            <a:r>
              <a:rPr lang="en-US" sz="1200" spc="-20" dirty="0" smtClean="0">
                <a:latin typeface="Arial"/>
                <a:cs typeface="Arial"/>
              </a:rPr>
              <a:t>how</a:t>
            </a:r>
            <a:r>
              <a:rPr lang="en-US" sz="1200" spc="-60" dirty="0" smtClean="0">
                <a:latin typeface="Arial"/>
                <a:cs typeface="Arial"/>
              </a:rPr>
              <a:t> </a:t>
            </a:r>
            <a:r>
              <a:rPr lang="en-US" sz="1200" spc="-25" dirty="0" smtClean="0">
                <a:latin typeface="Arial"/>
                <a:cs typeface="Arial"/>
              </a:rPr>
              <a:t>data</a:t>
            </a:r>
            <a:r>
              <a:rPr lang="en-US" sz="1200" spc="-45" dirty="0" smtClean="0">
                <a:latin typeface="Arial"/>
                <a:cs typeface="Arial"/>
              </a:rPr>
              <a:t> </a:t>
            </a:r>
            <a:r>
              <a:rPr lang="en-US" sz="1200" spc="-20" dirty="0" smtClean="0">
                <a:latin typeface="Arial"/>
                <a:cs typeface="Arial"/>
              </a:rPr>
              <a:t>is</a:t>
            </a:r>
            <a:r>
              <a:rPr lang="en-US" sz="1200" spc="-40" dirty="0" smtClean="0">
                <a:latin typeface="Arial"/>
                <a:cs typeface="Arial"/>
              </a:rPr>
              <a:t> </a:t>
            </a:r>
            <a:r>
              <a:rPr lang="en-US" sz="1200" spc="-25" dirty="0" smtClean="0">
                <a:latin typeface="Arial"/>
                <a:cs typeface="Arial"/>
              </a:rPr>
              <a:t>actually</a:t>
            </a:r>
            <a:r>
              <a:rPr lang="en-US" sz="1200" spc="-60" dirty="0" smtClean="0">
                <a:latin typeface="Arial"/>
                <a:cs typeface="Arial"/>
              </a:rPr>
              <a:t> </a:t>
            </a:r>
            <a:r>
              <a:rPr lang="en-US" sz="1200" spc="-20" dirty="0" smtClean="0">
                <a:latin typeface="Arial"/>
                <a:cs typeface="Arial"/>
              </a:rPr>
              <a:t>stored</a:t>
            </a:r>
            <a:r>
              <a:rPr lang="en-US" sz="1200" spc="-45" dirty="0" smtClean="0">
                <a:latin typeface="Arial"/>
                <a:cs typeface="Arial"/>
              </a:rPr>
              <a:t> </a:t>
            </a:r>
            <a:r>
              <a:rPr lang="en-US" sz="1200" spc="-20" dirty="0" smtClean="0">
                <a:latin typeface="Arial"/>
                <a:cs typeface="Arial"/>
              </a:rPr>
              <a:t>in</a:t>
            </a:r>
            <a:r>
              <a:rPr lang="en-US" sz="1200" spc="-50" dirty="0" smtClean="0">
                <a:latin typeface="Arial"/>
                <a:cs typeface="Arial"/>
              </a:rPr>
              <a:t> </a:t>
            </a:r>
            <a:r>
              <a:rPr lang="en-US" sz="1200" spc="-25" dirty="0" smtClean="0">
                <a:latin typeface="Arial"/>
                <a:cs typeface="Arial"/>
              </a:rPr>
              <a:t>Apache</a:t>
            </a:r>
            <a:r>
              <a:rPr lang="en-US" sz="1200" spc="-70" dirty="0" smtClean="0">
                <a:latin typeface="Arial"/>
                <a:cs typeface="Arial"/>
              </a:rPr>
              <a:t> </a:t>
            </a:r>
            <a:r>
              <a:rPr lang="en-US" sz="1200" spc="-25" dirty="0" smtClean="0">
                <a:latin typeface="Arial"/>
                <a:cs typeface="Arial"/>
              </a:rPr>
              <a:t>Hadoop</a:t>
            </a:r>
            <a:r>
              <a:rPr lang="en-US" sz="1200" spc="-45" dirty="0" smtClean="0">
                <a:latin typeface="Arial"/>
                <a:cs typeface="Arial"/>
              </a:rPr>
              <a:t> </a:t>
            </a:r>
            <a:r>
              <a:rPr lang="en-US" sz="1200" spc="-20" dirty="0" smtClean="0">
                <a:latin typeface="Arial"/>
                <a:cs typeface="Arial"/>
              </a:rPr>
              <a:t>HDFS).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26</a:t>
            </a:fld>
            <a:endParaRPr lang="fr-FR"/>
          </a:p>
        </p:txBody>
      </p:sp>
    </p:spTree>
    <p:extLst>
      <p:ext uri="{BB962C8B-B14F-4D97-AF65-F5344CB8AC3E}">
        <p14:creationId xmlns:p14="http://schemas.microsoft.com/office/powerpoint/2010/main" val="211870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detailed</a:t>
            </a:r>
            <a:r>
              <a:rPr lang="en-US" sz="1200" spc="-50" dirty="0" smtClean="0">
                <a:latin typeface="Arial"/>
                <a:cs typeface="Arial"/>
              </a:rPr>
              <a:t> </a:t>
            </a:r>
            <a:r>
              <a:rPr lang="en-US" sz="1200" spc="-25" dirty="0" smtClean="0">
                <a:latin typeface="Arial"/>
                <a:cs typeface="Arial"/>
              </a:rPr>
              <a:t>schema</a:t>
            </a:r>
            <a:r>
              <a:rPr lang="en-US" sz="1200" spc="-40" dirty="0" smtClean="0">
                <a:latin typeface="Arial"/>
                <a:cs typeface="Arial"/>
              </a:rPr>
              <a:t> </a:t>
            </a:r>
            <a:r>
              <a:rPr lang="en-US" sz="1200" spc="-20" dirty="0" smtClean="0">
                <a:latin typeface="Arial"/>
                <a:cs typeface="Arial"/>
              </a:rPr>
              <a:t>in</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RDBMS</a:t>
            </a:r>
            <a:r>
              <a:rPr lang="en-US" sz="1200" spc="-50" dirty="0" smtClean="0">
                <a:latin typeface="Arial"/>
                <a:cs typeface="Arial"/>
              </a:rPr>
              <a:t> </a:t>
            </a:r>
            <a:r>
              <a:rPr lang="en-US" sz="1200" spc="-20" dirty="0" smtClean="0">
                <a:latin typeface="Arial"/>
                <a:cs typeface="Arial"/>
              </a:rPr>
              <a:t>sense</a:t>
            </a:r>
            <a:r>
              <a:rPr lang="en-US" sz="1200" spc="-50" dirty="0" smtClean="0">
                <a:latin typeface="Arial"/>
                <a:cs typeface="Arial"/>
              </a:rPr>
              <a:t> </a:t>
            </a:r>
            <a:r>
              <a:rPr lang="en-US" sz="1200" spc="-25" dirty="0" smtClean="0">
                <a:latin typeface="Arial"/>
                <a:cs typeface="Arial"/>
              </a:rPr>
              <a:t>does</a:t>
            </a:r>
            <a:r>
              <a:rPr lang="en-US" sz="1200" spc="-45" dirty="0" smtClean="0">
                <a:latin typeface="Arial"/>
                <a:cs typeface="Arial"/>
              </a:rPr>
              <a:t> </a:t>
            </a:r>
            <a:r>
              <a:rPr lang="en-US" sz="1200" spc="-25" dirty="0" smtClean="0">
                <a:latin typeface="Arial"/>
                <a:cs typeface="Arial"/>
              </a:rPr>
              <a:t>not</a:t>
            </a:r>
            <a:r>
              <a:rPr lang="en-US" sz="1200" spc="-50" dirty="0" smtClean="0">
                <a:latin typeface="Arial"/>
                <a:cs typeface="Arial"/>
              </a:rPr>
              <a:t> </a:t>
            </a:r>
            <a:r>
              <a:rPr lang="en-US" sz="1200" spc="-20" dirty="0" smtClean="0">
                <a:latin typeface="Arial"/>
                <a:cs typeface="Arial"/>
              </a:rPr>
              <a:t>need</a:t>
            </a:r>
            <a:r>
              <a:rPr lang="en-US" sz="1200" spc="-50"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25" dirty="0" smtClean="0">
                <a:latin typeface="Arial"/>
                <a:cs typeface="Arial"/>
              </a:rPr>
              <a:t>defined</a:t>
            </a:r>
            <a:r>
              <a:rPr lang="en-US" sz="1200" spc="-50" dirty="0" smtClean="0">
                <a:latin typeface="Arial"/>
                <a:cs typeface="Arial"/>
              </a:rPr>
              <a:t> </a:t>
            </a:r>
            <a:r>
              <a:rPr lang="en-US" sz="1200" spc="-20" dirty="0" smtClean="0">
                <a:latin typeface="Arial"/>
                <a:cs typeface="Arial"/>
              </a:rPr>
              <a:t>up</a:t>
            </a:r>
            <a:r>
              <a:rPr lang="en-US" sz="1200" spc="-50" dirty="0" smtClean="0">
                <a:latin typeface="Arial"/>
                <a:cs typeface="Arial"/>
              </a:rPr>
              <a:t> </a:t>
            </a:r>
            <a:r>
              <a:rPr lang="en-US" sz="1200" spc="-25" dirty="0" smtClean="0">
                <a:latin typeface="Arial"/>
                <a:cs typeface="Arial"/>
              </a:rPr>
              <a:t>front</a:t>
            </a:r>
            <a:r>
              <a:rPr lang="en-US" sz="1200" spc="-45"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25" dirty="0" err="1" smtClean="0">
                <a:latin typeface="Arial"/>
                <a:cs typeface="Arial"/>
              </a:rPr>
              <a:t>HBase</a:t>
            </a:r>
            <a:r>
              <a:rPr lang="en-US" sz="1200" spc="-25" dirty="0" smtClean="0">
                <a:latin typeface="Arial"/>
                <a:cs typeface="Arial"/>
              </a:rPr>
              <a:t>.  </a:t>
            </a:r>
            <a:r>
              <a:rPr lang="en-US" sz="1200" spc="-20" dirty="0" smtClean="0">
                <a:latin typeface="Arial"/>
                <a:cs typeface="Arial"/>
              </a:rPr>
              <a:t>You</a:t>
            </a:r>
            <a:r>
              <a:rPr lang="en-US" sz="1200" spc="-40" dirty="0" smtClean="0">
                <a:latin typeface="Arial"/>
                <a:cs typeface="Arial"/>
              </a:rPr>
              <a:t> </a:t>
            </a:r>
            <a:r>
              <a:rPr lang="en-US" sz="1200" spc="-20" dirty="0" smtClean="0">
                <a:latin typeface="Arial"/>
                <a:cs typeface="Arial"/>
              </a:rPr>
              <a:t>only</a:t>
            </a:r>
            <a:r>
              <a:rPr lang="en-US" sz="1200" spc="-55" dirty="0" smtClean="0">
                <a:latin typeface="Arial"/>
                <a:cs typeface="Arial"/>
              </a:rPr>
              <a:t> </a:t>
            </a:r>
            <a:r>
              <a:rPr lang="en-US" sz="1200" spc="-20" dirty="0" smtClean="0">
                <a:latin typeface="Arial"/>
                <a:cs typeface="Arial"/>
              </a:rPr>
              <a:t>need</a:t>
            </a:r>
            <a:r>
              <a:rPr lang="en-US" sz="1200" spc="-50" dirty="0" smtClean="0">
                <a:latin typeface="Arial"/>
                <a:cs typeface="Arial"/>
              </a:rPr>
              <a:t> </a:t>
            </a:r>
            <a:r>
              <a:rPr lang="en-US" sz="1200" spc="-15" dirty="0" smtClean="0">
                <a:latin typeface="Arial"/>
                <a:cs typeface="Arial"/>
              </a:rPr>
              <a:t>to</a:t>
            </a:r>
            <a:r>
              <a:rPr lang="en-US" sz="1200" spc="-40" dirty="0" smtClean="0">
                <a:latin typeface="Arial"/>
                <a:cs typeface="Arial"/>
              </a:rPr>
              <a:t> </a:t>
            </a:r>
            <a:r>
              <a:rPr lang="en-US" sz="1200" spc="-25" dirty="0" smtClean="0">
                <a:latin typeface="Arial"/>
                <a:cs typeface="Arial"/>
              </a:rPr>
              <a:t>define</a:t>
            </a:r>
            <a:r>
              <a:rPr lang="en-US" sz="1200" spc="-50" dirty="0" smtClean="0">
                <a:latin typeface="Arial"/>
                <a:cs typeface="Arial"/>
              </a:rPr>
              <a:t> </a:t>
            </a:r>
            <a:r>
              <a:rPr lang="en-US" sz="1200" spc="-25" dirty="0" smtClean="0">
                <a:latin typeface="Arial"/>
                <a:cs typeface="Arial"/>
              </a:rPr>
              <a:t>Column</a:t>
            </a:r>
            <a:r>
              <a:rPr lang="en-US" sz="1200" spc="-50" dirty="0" smtClean="0">
                <a:latin typeface="Arial"/>
                <a:cs typeface="Arial"/>
              </a:rPr>
              <a:t> </a:t>
            </a:r>
            <a:r>
              <a:rPr lang="en-US" sz="1200" spc="-25" dirty="0" smtClean="0">
                <a:latin typeface="Arial"/>
                <a:cs typeface="Arial"/>
              </a:rPr>
              <a:t>Families,</a:t>
            </a:r>
            <a:r>
              <a:rPr lang="en-US" sz="1200" spc="-55" dirty="0" smtClean="0">
                <a:latin typeface="Arial"/>
                <a:cs typeface="Arial"/>
              </a:rPr>
              <a:t> </a:t>
            </a:r>
            <a:r>
              <a:rPr lang="en-US" sz="1200" spc="-20" dirty="0" smtClean="0">
                <a:latin typeface="Arial"/>
                <a:cs typeface="Arial"/>
              </a:rPr>
              <a:t>since</a:t>
            </a:r>
            <a:r>
              <a:rPr lang="en-US" sz="1200" spc="-50" dirty="0" smtClean="0">
                <a:latin typeface="Arial"/>
                <a:cs typeface="Arial"/>
              </a:rPr>
              <a:t> </a:t>
            </a:r>
            <a:r>
              <a:rPr lang="en-US" sz="1200" spc="-25" dirty="0" smtClean="0">
                <a:latin typeface="Arial"/>
                <a:cs typeface="Arial"/>
              </a:rPr>
              <a:t>they</a:t>
            </a:r>
            <a:r>
              <a:rPr lang="en-US" sz="1200" spc="-55" dirty="0" smtClean="0">
                <a:latin typeface="Arial"/>
                <a:cs typeface="Arial"/>
              </a:rPr>
              <a:t> </a:t>
            </a:r>
            <a:r>
              <a:rPr lang="en-US" sz="1200" spc="-25" dirty="0" smtClean="0">
                <a:latin typeface="Arial"/>
                <a:cs typeface="Arial"/>
              </a:rPr>
              <a:t>impact</a:t>
            </a:r>
            <a:r>
              <a:rPr lang="en-US" sz="1200" spc="-55" dirty="0" smtClean="0">
                <a:latin typeface="Arial"/>
                <a:cs typeface="Arial"/>
              </a:rPr>
              <a:t> </a:t>
            </a:r>
            <a:r>
              <a:rPr lang="en-US" sz="1200" spc="-25" dirty="0" smtClean="0">
                <a:latin typeface="Arial"/>
                <a:cs typeface="Arial"/>
              </a:rPr>
              <a:t>physical</a:t>
            </a:r>
            <a:r>
              <a:rPr lang="en-US" sz="1200" spc="-50" dirty="0" smtClean="0">
                <a:latin typeface="Arial"/>
                <a:cs typeface="Arial"/>
              </a:rPr>
              <a:t> </a:t>
            </a:r>
            <a:r>
              <a:rPr lang="en-US" sz="1200" spc="-25" dirty="0" smtClean="0">
                <a:latin typeface="Arial"/>
                <a:cs typeface="Arial"/>
              </a:rPr>
              <a:t>on-disk</a:t>
            </a:r>
            <a:r>
              <a:rPr lang="en-US" sz="1200" spc="-55" dirty="0" smtClean="0">
                <a:latin typeface="Arial"/>
                <a:cs typeface="Arial"/>
              </a:rPr>
              <a:t> </a:t>
            </a:r>
            <a:r>
              <a:rPr lang="en-US" sz="1200" spc="-30" dirty="0" smtClean="0">
                <a:latin typeface="Arial"/>
                <a:cs typeface="Arial"/>
              </a:rPr>
              <a:t>storage</a:t>
            </a:r>
            <a:endParaRPr lang="en-US" sz="1200" dirty="0" smtClean="0">
              <a:latin typeface="Arial"/>
              <a:cs typeface="Arial"/>
            </a:endParaRPr>
          </a:p>
          <a:p>
            <a:pPr marL="12700">
              <a:lnSpc>
                <a:spcPct val="100000"/>
              </a:lnSpc>
              <a:spcBef>
                <a:spcPts val="490"/>
              </a:spcBef>
            </a:pP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slide</a:t>
            </a:r>
            <a:r>
              <a:rPr lang="en-US" sz="1200" spc="-55" dirty="0" smtClean="0">
                <a:latin typeface="Arial"/>
                <a:cs typeface="Arial"/>
              </a:rPr>
              <a:t> </a:t>
            </a:r>
            <a:r>
              <a:rPr lang="en-US" sz="1200" spc="-20" dirty="0" smtClean="0">
                <a:latin typeface="Arial"/>
                <a:cs typeface="Arial"/>
              </a:rPr>
              <a:t>also</a:t>
            </a:r>
            <a:r>
              <a:rPr lang="en-US" sz="1200" spc="-50" dirty="0" smtClean="0">
                <a:latin typeface="Arial"/>
                <a:cs typeface="Arial"/>
              </a:rPr>
              <a:t> </a:t>
            </a:r>
            <a:r>
              <a:rPr lang="en-US" sz="1200" spc="-25" dirty="0" smtClean="0">
                <a:latin typeface="Arial"/>
                <a:cs typeface="Arial"/>
              </a:rPr>
              <a:t>illustrates</a:t>
            </a:r>
            <a:r>
              <a:rPr lang="en-US" sz="1200" spc="-35" dirty="0" smtClean="0">
                <a:latin typeface="Arial"/>
                <a:cs typeface="Arial"/>
              </a:rPr>
              <a:t> </a:t>
            </a:r>
            <a:r>
              <a:rPr lang="en-US" sz="1200" spc="-25" dirty="0" smtClean="0">
                <a:latin typeface="Arial"/>
                <a:cs typeface="Arial"/>
              </a:rPr>
              <a:t>why</a:t>
            </a:r>
            <a:r>
              <a:rPr lang="en-US" sz="1200" spc="-60" dirty="0" smtClean="0">
                <a:latin typeface="Arial"/>
                <a:cs typeface="Arial"/>
              </a:rPr>
              <a:t> </a:t>
            </a:r>
            <a:r>
              <a:rPr lang="en-US" sz="1200" spc="-20" dirty="0" err="1" smtClean="0">
                <a:latin typeface="Arial"/>
                <a:cs typeface="Arial"/>
              </a:rPr>
              <a:t>HBase</a:t>
            </a:r>
            <a:r>
              <a:rPr lang="en-US" sz="1200" spc="-5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called</a:t>
            </a:r>
            <a:r>
              <a:rPr lang="en-US" sz="1200" spc="-55"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Key/Value</a:t>
            </a:r>
            <a:r>
              <a:rPr lang="en-US" sz="1200" spc="-55" dirty="0" smtClean="0">
                <a:latin typeface="Arial"/>
                <a:cs typeface="Arial"/>
              </a:rPr>
              <a:t> </a:t>
            </a:r>
            <a:r>
              <a:rPr lang="en-US" sz="1200" spc="-25" dirty="0" smtClean="0">
                <a:latin typeface="Arial"/>
                <a:cs typeface="Arial"/>
              </a:rPr>
              <a:t>pair</a:t>
            </a:r>
            <a:r>
              <a:rPr lang="en-US" sz="1200" spc="-4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store.</a:t>
            </a:r>
            <a:endParaRPr lang="en-US" sz="1200" dirty="0" smtClean="0">
              <a:latin typeface="Arial"/>
              <a:cs typeface="Arial"/>
            </a:endParaRPr>
          </a:p>
          <a:p>
            <a:pPr marL="12700" marR="241935">
              <a:lnSpc>
                <a:spcPts val="1620"/>
              </a:lnSpc>
              <a:spcBef>
                <a:spcPts val="635"/>
              </a:spcBef>
            </a:pPr>
            <a:r>
              <a:rPr lang="en-US" sz="1200" spc="-25" dirty="0" smtClean="0">
                <a:latin typeface="Arial"/>
                <a:cs typeface="Arial"/>
              </a:rPr>
              <a:t>Varying</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granularity</a:t>
            </a:r>
            <a:r>
              <a:rPr lang="en-US" sz="1200" spc="-6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15" dirty="0" smtClean="0">
                <a:latin typeface="Arial"/>
                <a:cs typeface="Arial"/>
              </a:rPr>
              <a:t>key</a:t>
            </a:r>
            <a:r>
              <a:rPr lang="en-US" sz="1200" spc="-45" dirty="0" smtClean="0">
                <a:latin typeface="Arial"/>
                <a:cs typeface="Arial"/>
              </a:rPr>
              <a:t> </a:t>
            </a:r>
            <a:r>
              <a:rPr lang="en-US" sz="1200" spc="-25" dirty="0" smtClean="0">
                <a:latin typeface="Arial"/>
                <a:cs typeface="Arial"/>
              </a:rPr>
              <a:t>impacts</a:t>
            </a:r>
            <a:r>
              <a:rPr lang="en-US" sz="1200" spc="-50" dirty="0" smtClean="0">
                <a:latin typeface="Arial"/>
                <a:cs typeface="Arial"/>
              </a:rPr>
              <a:t> </a:t>
            </a:r>
            <a:r>
              <a:rPr lang="en-US" sz="1200" spc="-25" dirty="0" smtClean="0">
                <a:latin typeface="Arial"/>
                <a:cs typeface="Arial"/>
              </a:rPr>
              <a:t>retrieval</a:t>
            </a:r>
            <a:r>
              <a:rPr lang="en-US" sz="1200" spc="-45" dirty="0" smtClean="0">
                <a:latin typeface="Arial"/>
                <a:cs typeface="Arial"/>
              </a:rPr>
              <a:t> </a:t>
            </a:r>
            <a:r>
              <a:rPr lang="en-US" sz="1200" spc="-25" dirty="0" smtClean="0">
                <a:latin typeface="Arial"/>
                <a:cs typeface="Arial"/>
              </a:rPr>
              <a:t>performance</a:t>
            </a:r>
            <a:r>
              <a:rPr lang="en-US" sz="1200" spc="-55" dirty="0" smtClean="0">
                <a:latin typeface="Arial"/>
                <a:cs typeface="Arial"/>
              </a:rPr>
              <a:t> </a:t>
            </a:r>
            <a:r>
              <a:rPr lang="en-US" sz="1200" spc="-20" dirty="0" smtClean="0">
                <a:latin typeface="Arial"/>
                <a:cs typeface="Arial"/>
              </a:rPr>
              <a:t>and</a:t>
            </a:r>
            <a:r>
              <a:rPr lang="en-US" sz="1200" spc="-70" dirty="0" smtClean="0">
                <a:latin typeface="Arial"/>
                <a:cs typeface="Arial"/>
              </a:rPr>
              <a:t> </a:t>
            </a:r>
            <a:r>
              <a:rPr lang="en-US" sz="1200" spc="-25" dirty="0" smtClean="0">
                <a:latin typeface="Arial"/>
                <a:cs typeface="Arial"/>
              </a:rPr>
              <a:t>cardinality</a:t>
            </a:r>
            <a:r>
              <a:rPr lang="en-US" sz="1200" spc="-60" dirty="0" smtClean="0">
                <a:latin typeface="Arial"/>
                <a:cs typeface="Arial"/>
              </a:rPr>
              <a:t> </a:t>
            </a:r>
            <a:r>
              <a:rPr lang="en-US" sz="1200" spc="-25" dirty="0" smtClean="0">
                <a:latin typeface="Arial"/>
                <a:cs typeface="Arial"/>
              </a:rPr>
              <a:t>when  querying </a:t>
            </a:r>
            <a:r>
              <a:rPr lang="en-US" sz="1200" spc="-20" dirty="0" err="1" smtClean="0">
                <a:latin typeface="Arial"/>
                <a:cs typeface="Arial"/>
              </a:rPr>
              <a:t>HBase</a:t>
            </a:r>
            <a:r>
              <a:rPr lang="en-US" sz="1200" spc="-20" dirty="0" smtClean="0">
                <a:latin typeface="Arial"/>
                <a:cs typeface="Arial"/>
              </a:rPr>
              <a:t> for </a:t>
            </a:r>
            <a:r>
              <a:rPr lang="en-US" sz="1200" dirty="0" smtClean="0">
                <a:latin typeface="Arial"/>
                <a:cs typeface="Arial"/>
              </a:rPr>
              <a:t>a</a:t>
            </a:r>
            <a:r>
              <a:rPr lang="en-US" sz="1200" spc="-140" dirty="0" smtClean="0">
                <a:latin typeface="Arial"/>
                <a:cs typeface="Arial"/>
              </a:rPr>
              <a:t> </a:t>
            </a:r>
            <a:r>
              <a:rPr lang="en-US" sz="1200" spc="-25" dirty="0" smtClean="0">
                <a:latin typeface="Arial"/>
                <a:cs typeface="Arial"/>
              </a:rPr>
              <a:t>Value.</a:t>
            </a:r>
            <a:endParaRPr lang="en-US" sz="1200" dirty="0" smtClean="0">
              <a:latin typeface="Arial"/>
              <a:cs typeface="Arial"/>
            </a:endParaRPr>
          </a:p>
          <a:p>
            <a:pPr marL="12700" marR="271780">
              <a:lnSpc>
                <a:spcPts val="1610"/>
              </a:lnSpc>
              <a:spcBef>
                <a:spcPts val="605"/>
              </a:spcBef>
            </a:pPr>
            <a:r>
              <a:rPr lang="en-US" sz="1200" spc="-20" dirty="0" smtClean="0">
                <a:latin typeface="Arial"/>
                <a:cs typeface="Arial"/>
              </a:rPr>
              <a:t>Data</a:t>
            </a:r>
            <a:r>
              <a:rPr lang="en-US" sz="1200" spc="-55" dirty="0" smtClean="0">
                <a:latin typeface="Arial"/>
                <a:cs typeface="Arial"/>
              </a:rPr>
              <a:t> </a:t>
            </a:r>
            <a:r>
              <a:rPr lang="en-US" sz="1200" spc="-25" dirty="0" smtClean="0">
                <a:latin typeface="Arial"/>
                <a:cs typeface="Arial"/>
              </a:rPr>
              <a:t>types</a:t>
            </a:r>
            <a:r>
              <a:rPr lang="en-US" sz="1200" spc="-45" dirty="0" smtClean="0">
                <a:latin typeface="Arial"/>
                <a:cs typeface="Arial"/>
              </a:rPr>
              <a:t> </a:t>
            </a:r>
            <a:r>
              <a:rPr lang="en-US" sz="1200" spc="-20" dirty="0" smtClean="0">
                <a:latin typeface="Arial"/>
                <a:cs typeface="Arial"/>
              </a:rPr>
              <a:t>are</a:t>
            </a:r>
            <a:r>
              <a:rPr lang="en-US" sz="1200" spc="-65" dirty="0" smtClean="0">
                <a:latin typeface="Arial"/>
                <a:cs typeface="Arial"/>
              </a:rPr>
              <a:t> </a:t>
            </a:r>
            <a:r>
              <a:rPr lang="en-US" sz="1200" spc="-25" dirty="0" smtClean="0">
                <a:latin typeface="Arial"/>
                <a:cs typeface="Arial"/>
              </a:rPr>
              <a:t>converted</a:t>
            </a:r>
            <a:r>
              <a:rPr lang="en-US" sz="1200" spc="-6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0" dirty="0" smtClean="0">
                <a:latin typeface="Arial"/>
                <a:cs typeface="Arial"/>
              </a:rPr>
              <a:t>the</a:t>
            </a:r>
            <a:r>
              <a:rPr lang="en-US" sz="1200" spc="-40" dirty="0" smtClean="0">
                <a:latin typeface="Arial"/>
                <a:cs typeface="Arial"/>
              </a:rPr>
              <a:t> </a:t>
            </a:r>
            <a:r>
              <a:rPr lang="en-US" sz="1200" spc="-15" dirty="0" smtClean="0">
                <a:latin typeface="Arial"/>
                <a:cs typeface="Arial"/>
              </a:rPr>
              <a:t>raw</a:t>
            </a:r>
            <a:r>
              <a:rPr lang="en-US" sz="1200" spc="-55" dirty="0" smtClean="0">
                <a:latin typeface="Arial"/>
                <a:cs typeface="Arial"/>
              </a:rPr>
              <a:t> </a:t>
            </a:r>
            <a:r>
              <a:rPr lang="en-US" sz="1200" spc="-25" dirty="0" smtClean="0">
                <a:latin typeface="Arial"/>
                <a:cs typeface="Arial"/>
              </a:rPr>
              <a:t>byte</a:t>
            </a:r>
            <a:r>
              <a:rPr lang="en-US" sz="1200" spc="-40" dirty="0" smtClean="0">
                <a:latin typeface="Arial"/>
                <a:cs typeface="Arial"/>
              </a:rPr>
              <a:t> </a:t>
            </a:r>
            <a:r>
              <a:rPr lang="en-US" sz="1200" spc="-25" dirty="0" smtClean="0">
                <a:latin typeface="Arial"/>
                <a:cs typeface="Arial"/>
              </a:rPr>
              <a:t>array</a:t>
            </a:r>
            <a:r>
              <a:rPr lang="en-US" sz="1200" spc="-55" dirty="0" smtClean="0">
                <a:latin typeface="Arial"/>
                <a:cs typeface="Arial"/>
              </a:rPr>
              <a:t> </a:t>
            </a:r>
            <a:r>
              <a:rPr lang="en-US" sz="1200" spc="-25" dirty="0" smtClean="0">
                <a:latin typeface="Arial"/>
                <a:cs typeface="Arial"/>
              </a:rPr>
              <a:t>format</a:t>
            </a:r>
            <a:r>
              <a:rPr lang="en-US" sz="1200" spc="-45"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0" dirty="0" err="1" smtClean="0">
                <a:latin typeface="Arial"/>
                <a:cs typeface="Arial"/>
              </a:rPr>
              <a:t>HBase</a:t>
            </a:r>
            <a:r>
              <a:rPr lang="en-US" sz="1200" spc="-55" dirty="0" smtClean="0">
                <a:latin typeface="Arial"/>
                <a:cs typeface="Arial"/>
              </a:rPr>
              <a:t> </a:t>
            </a:r>
            <a:r>
              <a:rPr lang="en-US" sz="1200" spc="-25" dirty="0" smtClean="0">
                <a:latin typeface="Arial"/>
                <a:cs typeface="Arial"/>
              </a:rPr>
              <a:t>supports  </a:t>
            </a:r>
            <a:r>
              <a:rPr lang="en-US" sz="1200" spc="-30" dirty="0" smtClean="0">
                <a:latin typeface="Arial"/>
                <a:cs typeface="Arial"/>
              </a:rPr>
              <a:t>natively.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27</a:t>
            </a:fld>
            <a:endParaRPr lang="fr-FR"/>
          </a:p>
        </p:txBody>
      </p:sp>
    </p:spTree>
    <p:extLst>
      <p:ext uri="{BB962C8B-B14F-4D97-AF65-F5344CB8AC3E}">
        <p14:creationId xmlns:p14="http://schemas.microsoft.com/office/powerpoint/2010/main" val="4024500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95275">
              <a:lnSpc>
                <a:spcPts val="2210"/>
              </a:lnSpc>
              <a:spcBef>
                <a:spcPts val="155"/>
              </a:spcBef>
            </a:pPr>
            <a:r>
              <a:rPr lang="en-US" sz="1200" spc="-20" dirty="0" smtClean="0">
                <a:latin typeface="Arial"/>
                <a:cs typeface="Arial"/>
              </a:rPr>
              <a:t>This</a:t>
            </a:r>
            <a:r>
              <a:rPr lang="en-US" sz="1200" spc="-45" dirty="0" smtClean="0">
                <a:latin typeface="Arial"/>
                <a:cs typeface="Arial"/>
              </a:rPr>
              <a:t> </a:t>
            </a:r>
            <a:r>
              <a:rPr lang="en-US" sz="1200" spc="-25" dirty="0" smtClean="0">
                <a:latin typeface="Arial"/>
                <a:cs typeface="Arial"/>
              </a:rPr>
              <a:t>slide</a:t>
            </a:r>
            <a:r>
              <a:rPr lang="en-US" sz="1200" spc="-50" dirty="0" smtClean="0">
                <a:latin typeface="Arial"/>
                <a:cs typeface="Arial"/>
              </a:rPr>
              <a:t> </a:t>
            </a:r>
            <a:r>
              <a:rPr lang="en-US" sz="1200" spc="-25" dirty="0" smtClean="0">
                <a:latin typeface="Arial"/>
                <a:cs typeface="Arial"/>
              </a:rPr>
              <a:t>explains</a:t>
            </a:r>
            <a:r>
              <a:rPr lang="en-US" sz="1200" spc="-45" dirty="0" smtClean="0">
                <a:latin typeface="Arial"/>
                <a:cs typeface="Arial"/>
              </a:rPr>
              <a:t> </a:t>
            </a:r>
            <a:r>
              <a:rPr lang="en-US" sz="1200" spc="-20" dirty="0" smtClean="0">
                <a:latin typeface="Arial"/>
                <a:cs typeface="Arial"/>
              </a:rPr>
              <a:t>how</a:t>
            </a:r>
            <a:r>
              <a:rPr lang="en-US" sz="1200" spc="-6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err="1" smtClean="0">
                <a:latin typeface="Arial"/>
                <a:cs typeface="Arial"/>
              </a:rPr>
              <a:t>HBase</a:t>
            </a:r>
            <a:r>
              <a:rPr lang="en-US" sz="1200" spc="-50" dirty="0" smtClean="0">
                <a:latin typeface="Arial"/>
                <a:cs typeface="Arial"/>
              </a:rPr>
              <a:t> </a:t>
            </a:r>
            <a:r>
              <a:rPr lang="en-US" sz="1200" spc="-15" dirty="0" smtClean="0">
                <a:latin typeface="Arial"/>
                <a:cs typeface="Arial"/>
              </a:rPr>
              <a:t>is</a:t>
            </a:r>
            <a:r>
              <a:rPr lang="en-US" sz="1200" spc="-60" dirty="0" smtClean="0">
                <a:latin typeface="Arial"/>
                <a:cs typeface="Arial"/>
              </a:rPr>
              <a:t> </a:t>
            </a:r>
            <a:r>
              <a:rPr lang="en-US" sz="1200" spc="-25" dirty="0" smtClean="0">
                <a:latin typeface="Arial"/>
                <a:cs typeface="Arial"/>
              </a:rPr>
              <a:t>sorted</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be</a:t>
            </a:r>
            <a:r>
              <a:rPr lang="en-US" sz="1200" spc="-65" dirty="0" smtClean="0">
                <a:latin typeface="Arial"/>
                <a:cs typeface="Arial"/>
              </a:rPr>
              <a:t> </a:t>
            </a:r>
            <a:r>
              <a:rPr lang="en-US" sz="1200" spc="-25" dirty="0" smtClean="0">
                <a:latin typeface="Arial"/>
                <a:cs typeface="Arial"/>
              </a:rPr>
              <a:t>searched</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30" dirty="0" smtClean="0">
                <a:latin typeface="Arial"/>
                <a:cs typeface="Arial"/>
              </a:rPr>
              <a:t>indexed.  </a:t>
            </a:r>
            <a:r>
              <a:rPr lang="en-US" sz="1200" spc="-20" dirty="0" smtClean="0">
                <a:latin typeface="Arial"/>
                <a:cs typeface="Arial"/>
              </a:rPr>
              <a:t>The </a:t>
            </a:r>
            <a:r>
              <a:rPr lang="en-US" sz="1200" spc="-25" dirty="0" smtClean="0">
                <a:latin typeface="Arial"/>
                <a:cs typeface="Arial"/>
              </a:rPr>
              <a:t>sorting within Tables makes adjacent queries </a:t>
            </a:r>
            <a:r>
              <a:rPr lang="en-US" sz="1200" spc="-20" dirty="0" smtClean="0">
                <a:latin typeface="Arial"/>
                <a:cs typeface="Arial"/>
              </a:rPr>
              <a:t>and </a:t>
            </a:r>
            <a:r>
              <a:rPr lang="en-US" sz="1200" spc="-25" dirty="0" smtClean="0">
                <a:latin typeface="Arial"/>
                <a:cs typeface="Arial"/>
              </a:rPr>
              <a:t>scans more</a:t>
            </a:r>
            <a:r>
              <a:rPr lang="en-US" sz="1200" spc="-254" dirty="0" smtClean="0">
                <a:latin typeface="Arial"/>
                <a:cs typeface="Arial"/>
              </a:rPr>
              <a:t> </a:t>
            </a:r>
            <a:r>
              <a:rPr lang="en-US" sz="1200" spc="-30" dirty="0" smtClean="0">
                <a:latin typeface="Arial"/>
                <a:cs typeface="Arial"/>
              </a:rPr>
              <a:t>efficient.</a:t>
            </a:r>
            <a:endParaRPr lang="en-US" sz="1200" dirty="0" smtClean="0">
              <a:latin typeface="Arial"/>
              <a:cs typeface="Arial"/>
            </a:endParaRPr>
          </a:p>
          <a:p>
            <a:pPr marL="12700" marR="5080">
              <a:lnSpc>
                <a:spcPts val="1610"/>
              </a:lnSpc>
              <a:spcBef>
                <a:spcPts val="484"/>
              </a:spcBef>
            </a:pPr>
            <a:r>
              <a:rPr lang="en-US" sz="1200" spc="-20" dirty="0" err="1" smtClean="0">
                <a:latin typeface="Arial"/>
                <a:cs typeface="Arial"/>
              </a:rPr>
              <a:t>HBase</a:t>
            </a:r>
            <a:r>
              <a:rPr lang="en-US" sz="1200" spc="-50" dirty="0" smtClean="0">
                <a:latin typeface="Arial"/>
                <a:cs typeface="Arial"/>
              </a:rPr>
              <a:t> </a:t>
            </a:r>
            <a:r>
              <a:rPr lang="en-US" sz="1200" spc="-25" dirty="0" smtClean="0">
                <a:latin typeface="Arial"/>
                <a:cs typeface="Arial"/>
              </a:rPr>
              <a:t>does</a:t>
            </a:r>
            <a:r>
              <a:rPr lang="en-US" sz="1200" spc="-45" dirty="0" smtClean="0">
                <a:latin typeface="Arial"/>
                <a:cs typeface="Arial"/>
              </a:rPr>
              <a:t> </a:t>
            </a:r>
            <a:r>
              <a:rPr lang="en-US" sz="1200" spc="-25" dirty="0" smtClean="0">
                <a:latin typeface="Arial"/>
                <a:cs typeface="Arial"/>
              </a:rPr>
              <a:t>not</a:t>
            </a:r>
            <a:r>
              <a:rPr lang="en-US" sz="1200" spc="-45" dirty="0" smtClean="0">
                <a:latin typeface="Arial"/>
                <a:cs typeface="Arial"/>
              </a:rPr>
              <a:t> </a:t>
            </a:r>
            <a:r>
              <a:rPr lang="en-US" sz="1200" spc="-25" dirty="0" smtClean="0">
                <a:latin typeface="Arial"/>
                <a:cs typeface="Arial"/>
              </a:rPr>
              <a:t>support</a:t>
            </a:r>
            <a:r>
              <a:rPr lang="en-US" sz="1200" spc="-45" dirty="0" smtClean="0">
                <a:latin typeface="Arial"/>
                <a:cs typeface="Arial"/>
              </a:rPr>
              <a:t> </a:t>
            </a:r>
            <a:r>
              <a:rPr lang="en-US" sz="1200" spc="-30" dirty="0" smtClean="0">
                <a:latin typeface="Arial"/>
                <a:cs typeface="Arial"/>
              </a:rPr>
              <a:t>indexes </a:t>
            </a:r>
            <a:r>
              <a:rPr lang="en-US" sz="1200" spc="-25" dirty="0" smtClean="0">
                <a:latin typeface="Arial"/>
                <a:cs typeface="Arial"/>
              </a:rPr>
              <a:t>natively</a:t>
            </a:r>
            <a:r>
              <a:rPr lang="en-US" sz="1200" spc="-45" dirty="0" smtClean="0">
                <a:latin typeface="Arial"/>
                <a:cs typeface="Arial"/>
              </a:rPr>
              <a:t> </a:t>
            </a:r>
            <a:r>
              <a:rPr lang="en-US" sz="1200" spc="-25" dirty="0" smtClean="0">
                <a:latin typeface="Arial"/>
                <a:cs typeface="Arial"/>
              </a:rPr>
              <a:t>but Tables</a:t>
            </a:r>
            <a:r>
              <a:rPr lang="en-US" sz="1200" spc="-4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0" dirty="0" smtClean="0">
                <a:latin typeface="Arial"/>
                <a:cs typeface="Arial"/>
              </a:rPr>
              <a:t>be</a:t>
            </a:r>
            <a:r>
              <a:rPr lang="en-US" sz="1200" spc="-50" dirty="0" smtClean="0">
                <a:latin typeface="Arial"/>
                <a:cs typeface="Arial"/>
              </a:rPr>
              <a:t> </a:t>
            </a:r>
            <a:r>
              <a:rPr lang="en-US" sz="1200" spc="-25" dirty="0" smtClean="0">
                <a:latin typeface="Arial"/>
                <a:cs typeface="Arial"/>
              </a:rPr>
              <a:t>created</a:t>
            </a:r>
            <a:r>
              <a:rPr lang="en-US" sz="1200" spc="-50" dirty="0" smtClean="0">
                <a:latin typeface="Arial"/>
                <a:cs typeface="Arial"/>
              </a:rPr>
              <a:t> </a:t>
            </a:r>
            <a:r>
              <a:rPr lang="en-US" sz="1200" spc="-10" dirty="0" smtClean="0">
                <a:latin typeface="Arial"/>
                <a:cs typeface="Arial"/>
              </a:rPr>
              <a:t>to</a:t>
            </a:r>
            <a:r>
              <a:rPr lang="en-US" sz="1200" spc="-65" dirty="0" smtClean="0">
                <a:latin typeface="Arial"/>
                <a:cs typeface="Arial"/>
              </a:rPr>
              <a:t> </a:t>
            </a:r>
            <a:r>
              <a:rPr lang="en-US" sz="1200" spc="-25" dirty="0" smtClean="0">
                <a:latin typeface="Arial"/>
                <a:cs typeface="Arial"/>
              </a:rPr>
              <a:t>serve</a:t>
            </a:r>
            <a:r>
              <a:rPr lang="en-US" sz="1200" spc="-4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same  </a:t>
            </a:r>
            <a:r>
              <a:rPr lang="en-US" sz="1200" spc="-25" dirty="0" smtClean="0">
                <a:latin typeface="Arial"/>
                <a:cs typeface="Arial"/>
              </a:rPr>
              <a:t>purpose.</a:t>
            </a:r>
            <a:endParaRPr lang="en-US" sz="1200" dirty="0" smtClean="0">
              <a:latin typeface="Arial"/>
              <a:cs typeface="Arial"/>
            </a:endParaRPr>
          </a:p>
          <a:p>
            <a:pPr marL="12700" marR="92710">
              <a:lnSpc>
                <a:spcPts val="1610"/>
              </a:lnSpc>
              <a:spcBef>
                <a:spcPts val="615"/>
              </a:spcBef>
            </a:pPr>
            <a:r>
              <a:rPr lang="en-US" sz="1200" spc="-20" dirty="0" smtClean="0">
                <a:latin typeface="Arial"/>
                <a:cs typeface="Arial"/>
              </a:rPr>
              <a:t>Bloom</a:t>
            </a:r>
            <a:r>
              <a:rPr lang="en-US" sz="1200" spc="-55" dirty="0" smtClean="0">
                <a:latin typeface="Arial"/>
                <a:cs typeface="Arial"/>
              </a:rPr>
              <a:t> </a:t>
            </a:r>
            <a:r>
              <a:rPr lang="en-US" sz="1200" spc="-25" dirty="0" smtClean="0">
                <a:latin typeface="Arial"/>
                <a:cs typeface="Arial"/>
              </a:rPr>
              <a:t>filters</a:t>
            </a:r>
            <a:r>
              <a:rPr lang="en-US" sz="1200" spc="-55" dirty="0" smtClean="0">
                <a:latin typeface="Arial"/>
                <a:cs typeface="Arial"/>
              </a:rPr>
              <a:t> </a:t>
            </a:r>
            <a:r>
              <a:rPr lang="en-US" sz="1200" spc="-15" dirty="0" smtClean="0">
                <a:latin typeface="Arial"/>
                <a:cs typeface="Arial"/>
              </a:rPr>
              <a:t>can</a:t>
            </a:r>
            <a:r>
              <a:rPr lang="en-US" sz="1200" spc="-45" dirty="0" smtClean="0">
                <a:latin typeface="Arial"/>
                <a:cs typeface="Arial"/>
              </a:rPr>
              <a:t> </a:t>
            </a:r>
            <a:r>
              <a:rPr lang="en-US" sz="1200" spc="-15" dirty="0" smtClean="0">
                <a:latin typeface="Arial"/>
                <a:cs typeface="Arial"/>
              </a:rPr>
              <a:t>be</a:t>
            </a:r>
            <a:r>
              <a:rPr lang="en-US" sz="1200" spc="-65" dirty="0" smtClean="0">
                <a:latin typeface="Arial"/>
                <a:cs typeface="Arial"/>
              </a:rPr>
              <a:t> </a:t>
            </a:r>
            <a:r>
              <a:rPr lang="en-US" sz="1200" spc="-20" dirty="0" smtClean="0">
                <a:latin typeface="Arial"/>
                <a:cs typeface="Arial"/>
              </a:rPr>
              <a:t>used</a:t>
            </a:r>
            <a:r>
              <a:rPr lang="en-US" sz="1200" spc="-6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reduce</a:t>
            </a:r>
            <a:r>
              <a:rPr lang="en-US" sz="1200" spc="-60" dirty="0" smtClean="0">
                <a:latin typeface="Arial"/>
                <a:cs typeface="Arial"/>
              </a:rPr>
              <a:t> </a:t>
            </a:r>
            <a:r>
              <a:rPr lang="en-US" sz="1200" spc="-20" dirty="0" smtClean="0">
                <a:latin typeface="Arial"/>
                <a:cs typeface="Arial"/>
              </a:rPr>
              <a:t>IOs</a:t>
            </a:r>
            <a:r>
              <a:rPr lang="en-US" sz="1200" spc="-45" dirty="0" smtClean="0">
                <a:latin typeface="Arial"/>
                <a:cs typeface="Arial"/>
              </a:rPr>
              <a:t> </a:t>
            </a:r>
            <a:r>
              <a:rPr lang="en-US" sz="1200" spc="-20" dirty="0" smtClean="0">
                <a:latin typeface="Arial"/>
                <a:cs typeface="Arial"/>
              </a:rPr>
              <a:t>and</a:t>
            </a:r>
            <a:r>
              <a:rPr lang="en-US" sz="1200" spc="-35" dirty="0" smtClean="0">
                <a:latin typeface="Arial"/>
                <a:cs typeface="Arial"/>
              </a:rPr>
              <a:t> </a:t>
            </a:r>
            <a:r>
              <a:rPr lang="en-US" sz="1200" spc="-25" dirty="0" smtClean="0">
                <a:latin typeface="Arial"/>
                <a:cs typeface="Arial"/>
              </a:rPr>
              <a:t>look </a:t>
            </a:r>
            <a:r>
              <a:rPr lang="en-US" sz="1200" spc="-20" dirty="0" smtClean="0">
                <a:latin typeface="Arial"/>
                <a:cs typeface="Arial"/>
              </a:rPr>
              <a:t>up</a:t>
            </a:r>
            <a:r>
              <a:rPr lang="en-US" sz="1200" spc="-50" dirty="0" smtClean="0">
                <a:latin typeface="Arial"/>
                <a:cs typeface="Arial"/>
              </a:rPr>
              <a:t> </a:t>
            </a:r>
            <a:r>
              <a:rPr lang="en-US" sz="1200" spc="-25" dirty="0" smtClean="0">
                <a:latin typeface="Arial"/>
                <a:cs typeface="Arial"/>
              </a:rPr>
              <a:t>time.</a:t>
            </a:r>
            <a:r>
              <a:rPr lang="en-US" sz="1200" spc="-40" dirty="0" smtClean="0">
                <a:latin typeface="Arial"/>
                <a:cs typeface="Arial"/>
              </a:rPr>
              <a:t> </a:t>
            </a:r>
            <a:r>
              <a:rPr lang="en-US" sz="1200" spc="-20" dirty="0" smtClean="0">
                <a:latin typeface="Arial"/>
                <a:cs typeface="Arial"/>
              </a:rPr>
              <a:t>More</a:t>
            </a:r>
            <a:r>
              <a:rPr lang="en-US" sz="1200" spc="-40" dirty="0" smtClean="0">
                <a:latin typeface="Arial"/>
                <a:cs typeface="Arial"/>
              </a:rPr>
              <a:t> </a:t>
            </a:r>
            <a:r>
              <a:rPr lang="en-US" sz="1200" spc="-30" dirty="0" smtClean="0">
                <a:latin typeface="Arial"/>
                <a:cs typeface="Arial"/>
              </a:rPr>
              <a:t>information</a:t>
            </a:r>
            <a:r>
              <a:rPr lang="en-US" sz="1200" spc="-45"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5" dirty="0" smtClean="0">
                <a:latin typeface="Arial"/>
                <a:cs typeface="Arial"/>
              </a:rPr>
              <a:t>Bloom  filters </a:t>
            </a:r>
            <a:r>
              <a:rPr lang="en-US" sz="1200" spc="-20" dirty="0" smtClean="0">
                <a:latin typeface="Arial"/>
                <a:cs typeface="Arial"/>
              </a:rPr>
              <a:t>can be </a:t>
            </a:r>
            <a:r>
              <a:rPr lang="en-US" sz="1200" spc="-25" dirty="0" smtClean="0">
                <a:latin typeface="Arial"/>
                <a:cs typeface="Arial"/>
              </a:rPr>
              <a:t>found </a:t>
            </a:r>
            <a:r>
              <a:rPr lang="en-US" sz="1200" spc="-20" dirty="0" smtClean="0">
                <a:latin typeface="Arial"/>
                <a:cs typeface="Arial"/>
              </a:rPr>
              <a:t>at:</a:t>
            </a:r>
            <a:r>
              <a:rPr lang="en-US" sz="1200" spc="225" dirty="0" smtClean="0">
                <a:latin typeface="Arial"/>
                <a:cs typeface="Arial"/>
              </a:rPr>
              <a:t> </a:t>
            </a:r>
            <a:r>
              <a:rPr lang="en-US" sz="1200" spc="-30" dirty="0" smtClean="0">
                <a:latin typeface="Arial"/>
                <a:cs typeface="Arial"/>
                <a:hlinkClick r:id="rId3"/>
              </a:rPr>
              <a:t>http://en.wikipedia.org/wiki/Bloom_filter</a:t>
            </a:r>
            <a:endParaRPr lang="en-US" sz="1200" dirty="0" smtClean="0">
              <a:latin typeface="Arial"/>
              <a:cs typeface="Arial"/>
            </a:endParaRPr>
          </a:p>
          <a:p>
            <a:pPr marL="12700">
              <a:lnSpc>
                <a:spcPts val="1645"/>
              </a:lnSpc>
              <a:spcBef>
                <a:spcPts val="490"/>
              </a:spcBef>
            </a:pPr>
            <a:r>
              <a:rPr lang="en-US" sz="1200" spc="-20" dirty="0" smtClean="0">
                <a:latin typeface="Arial"/>
                <a:cs typeface="Arial"/>
              </a:rPr>
              <a:t>More </a:t>
            </a:r>
            <a:r>
              <a:rPr lang="en-US" sz="1200" spc="-25" dirty="0" smtClean="0">
                <a:latin typeface="Arial"/>
                <a:cs typeface="Arial"/>
              </a:rPr>
              <a:t>information </a:t>
            </a:r>
            <a:r>
              <a:rPr lang="en-US" sz="1200" spc="-15" dirty="0" smtClean="0">
                <a:latin typeface="Arial"/>
                <a:cs typeface="Arial"/>
              </a:rPr>
              <a:t>on </a:t>
            </a:r>
            <a:r>
              <a:rPr lang="en-US" sz="1200" spc="-20" dirty="0" smtClean="0">
                <a:latin typeface="Arial"/>
                <a:cs typeface="Arial"/>
              </a:rPr>
              <a:t>Bloom </a:t>
            </a:r>
            <a:r>
              <a:rPr lang="en-US" sz="1200" spc="-25" dirty="0" smtClean="0">
                <a:latin typeface="Arial"/>
                <a:cs typeface="Arial"/>
              </a:rPr>
              <a:t>Filter usage </a:t>
            </a:r>
            <a:r>
              <a:rPr lang="en-US" sz="1200" spc="-20" dirty="0" smtClean="0">
                <a:latin typeface="Arial"/>
                <a:cs typeface="Arial"/>
              </a:rPr>
              <a:t>in </a:t>
            </a:r>
            <a:r>
              <a:rPr lang="en-US" sz="1200" spc="-20" dirty="0" err="1" smtClean="0">
                <a:latin typeface="Arial"/>
                <a:cs typeface="Arial"/>
              </a:rPr>
              <a:t>HBase</a:t>
            </a:r>
            <a:r>
              <a:rPr lang="en-US" sz="1200" spc="-20" dirty="0" smtClean="0">
                <a:latin typeface="Arial"/>
                <a:cs typeface="Arial"/>
              </a:rPr>
              <a:t> can </a:t>
            </a:r>
            <a:r>
              <a:rPr lang="en-US" sz="1200" spc="-15" dirty="0" smtClean="0">
                <a:latin typeface="Arial"/>
                <a:cs typeface="Arial"/>
              </a:rPr>
              <a:t>be </a:t>
            </a:r>
            <a:r>
              <a:rPr lang="en-US" sz="1200" spc="-25" dirty="0" smtClean="0">
                <a:latin typeface="Arial"/>
                <a:cs typeface="Arial"/>
              </a:rPr>
              <a:t>found </a:t>
            </a:r>
            <a:r>
              <a:rPr lang="en-US" sz="1200" spc="-20" dirty="0" smtClean="0">
                <a:latin typeface="Arial"/>
                <a:cs typeface="Arial"/>
              </a:rPr>
              <a:t>in: </a:t>
            </a:r>
            <a:r>
              <a:rPr lang="en-US" sz="1200" spc="-25" dirty="0" smtClean="0">
                <a:latin typeface="Arial"/>
                <a:cs typeface="Arial"/>
              </a:rPr>
              <a:t>George, </a:t>
            </a:r>
            <a:r>
              <a:rPr lang="en-US" sz="1200" spc="-20" dirty="0" smtClean="0">
                <a:latin typeface="Arial"/>
                <a:cs typeface="Arial"/>
              </a:rPr>
              <a:t>L.</a:t>
            </a:r>
            <a:r>
              <a:rPr lang="en-US" sz="1200" spc="-65" dirty="0" smtClean="0">
                <a:latin typeface="Arial"/>
                <a:cs typeface="Arial"/>
              </a:rPr>
              <a:t> </a:t>
            </a:r>
            <a:r>
              <a:rPr lang="en-US" sz="1200" spc="-25" dirty="0" smtClean="0">
                <a:latin typeface="Arial"/>
                <a:cs typeface="Arial"/>
              </a:rPr>
              <a:t>(2011).</a:t>
            </a:r>
            <a:endParaRPr lang="en-US" sz="1200" dirty="0" smtClean="0">
              <a:latin typeface="Arial"/>
              <a:cs typeface="Arial"/>
            </a:endParaRPr>
          </a:p>
          <a:p>
            <a:pPr marL="12700">
              <a:lnSpc>
                <a:spcPts val="1645"/>
              </a:lnSpc>
            </a:pPr>
            <a:r>
              <a:rPr lang="en-US" sz="1200" i="1" spc="-25" dirty="0" err="1" smtClean="0">
                <a:latin typeface="Arial"/>
                <a:cs typeface="Arial"/>
              </a:rPr>
              <a:t>HBase</a:t>
            </a:r>
            <a:r>
              <a:rPr lang="en-US" sz="1200" i="1" spc="-25" dirty="0" smtClean="0">
                <a:latin typeface="Arial"/>
                <a:cs typeface="Arial"/>
              </a:rPr>
              <a:t>: </a:t>
            </a:r>
            <a:r>
              <a:rPr lang="en-US" sz="1200" i="1" spc="-20" dirty="0" smtClean="0">
                <a:latin typeface="Arial"/>
                <a:cs typeface="Arial"/>
              </a:rPr>
              <a:t>The </a:t>
            </a:r>
            <a:r>
              <a:rPr lang="en-US" sz="1200" i="1" spc="-30" dirty="0" smtClean="0">
                <a:latin typeface="Arial"/>
                <a:cs typeface="Arial"/>
              </a:rPr>
              <a:t>definitive </a:t>
            </a:r>
            <a:r>
              <a:rPr lang="en-US" sz="1200" i="1" spc="-25" dirty="0" smtClean="0">
                <a:latin typeface="Arial"/>
                <a:cs typeface="Arial"/>
              </a:rPr>
              <a:t>guide</a:t>
            </a:r>
            <a:r>
              <a:rPr lang="en-US" sz="1200" spc="-25" dirty="0" smtClean="0">
                <a:latin typeface="Arial"/>
                <a:cs typeface="Arial"/>
              </a:rPr>
              <a:t>. </a:t>
            </a:r>
            <a:r>
              <a:rPr lang="en-US" sz="1200" spc="-30" dirty="0" err="1" smtClean="0">
                <a:latin typeface="Arial"/>
                <a:cs typeface="Arial"/>
              </a:rPr>
              <a:t>Savastopol</a:t>
            </a:r>
            <a:r>
              <a:rPr lang="en-US" sz="1200" spc="-30" dirty="0" smtClean="0">
                <a:latin typeface="Arial"/>
                <a:cs typeface="Arial"/>
              </a:rPr>
              <a:t>, </a:t>
            </a:r>
            <a:r>
              <a:rPr lang="en-US" sz="1200" spc="-15" dirty="0" smtClean="0">
                <a:latin typeface="Arial"/>
                <a:cs typeface="Arial"/>
              </a:rPr>
              <a:t>CA: </a:t>
            </a:r>
            <a:r>
              <a:rPr lang="en-US" sz="1200" spc="-25" dirty="0" smtClean="0">
                <a:latin typeface="Arial"/>
                <a:cs typeface="Arial"/>
              </a:rPr>
              <a:t>O'Reilly Media, </a:t>
            </a:r>
            <a:r>
              <a:rPr lang="en-US" sz="1200" spc="-20" dirty="0" smtClean="0">
                <a:latin typeface="Arial"/>
                <a:cs typeface="Arial"/>
              </a:rPr>
              <a:t>p.</a:t>
            </a:r>
            <a:r>
              <a:rPr lang="en-US" sz="1200" spc="-229" dirty="0" smtClean="0">
                <a:latin typeface="Arial"/>
                <a:cs typeface="Arial"/>
              </a:rPr>
              <a:t> </a:t>
            </a:r>
            <a:r>
              <a:rPr lang="en-US" sz="1200" spc="-25" dirty="0" smtClean="0">
                <a:latin typeface="Arial"/>
                <a:cs typeface="Arial"/>
              </a:rPr>
              <a:t>372.</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28</a:t>
            </a:fld>
            <a:endParaRPr lang="fr-FR"/>
          </a:p>
        </p:txBody>
      </p:sp>
    </p:spTree>
    <p:extLst>
      <p:ext uri="{BB962C8B-B14F-4D97-AF65-F5344CB8AC3E}">
        <p14:creationId xmlns:p14="http://schemas.microsoft.com/office/powerpoint/2010/main" val="2993308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en-US" sz="1200" spc="-10" dirty="0" smtClean="0">
                <a:latin typeface="Arial"/>
                <a:cs typeface="Arial"/>
              </a:rPr>
              <a:t>In </a:t>
            </a:r>
            <a:r>
              <a:rPr lang="en-US" sz="1200" spc="-15" dirty="0" smtClean="0">
                <a:latin typeface="Arial"/>
                <a:cs typeface="Arial"/>
              </a:rPr>
              <a:t>SQL </a:t>
            </a:r>
            <a:r>
              <a:rPr lang="en-US" sz="1200" spc="-25" dirty="0" smtClean="0">
                <a:latin typeface="Arial"/>
                <a:cs typeface="Arial"/>
              </a:rPr>
              <a:t>users </a:t>
            </a:r>
            <a:r>
              <a:rPr lang="en-US" sz="1200" spc="-15" dirty="0" smtClean="0">
                <a:latin typeface="Arial"/>
                <a:cs typeface="Arial"/>
              </a:rPr>
              <a:t>can </a:t>
            </a:r>
            <a:r>
              <a:rPr lang="en-US" sz="1200" spc="-25" dirty="0" smtClean="0">
                <a:latin typeface="Arial"/>
                <a:cs typeface="Arial"/>
              </a:rPr>
              <a:t>specify </a:t>
            </a:r>
            <a:r>
              <a:rPr lang="en-US" sz="1200" spc="-20" dirty="0" smtClean="0">
                <a:latin typeface="Arial"/>
                <a:cs typeface="Arial"/>
              </a:rPr>
              <a:t>that data from </a:t>
            </a:r>
            <a:r>
              <a:rPr lang="en-US" sz="1200" spc="-25" dirty="0" smtClean="0">
                <a:latin typeface="Arial"/>
                <a:cs typeface="Arial"/>
              </a:rPr>
              <a:t>two tables </a:t>
            </a:r>
            <a:r>
              <a:rPr lang="en-US" sz="1200" spc="-20" dirty="0" smtClean="0">
                <a:latin typeface="Arial"/>
                <a:cs typeface="Arial"/>
              </a:rPr>
              <a:t>must </a:t>
            </a:r>
            <a:r>
              <a:rPr lang="en-US" sz="1200" spc="-15" dirty="0" smtClean="0">
                <a:latin typeface="Arial"/>
                <a:cs typeface="Arial"/>
              </a:rPr>
              <a:t>be </a:t>
            </a:r>
            <a:r>
              <a:rPr lang="en-US" sz="1200" spc="-25" dirty="0" smtClean="0">
                <a:latin typeface="Arial"/>
                <a:cs typeface="Arial"/>
              </a:rPr>
              <a:t>joined, but not what </a:t>
            </a:r>
            <a:r>
              <a:rPr lang="en-US" sz="1200" spc="-20" dirty="0" smtClean="0">
                <a:latin typeface="Arial"/>
                <a:cs typeface="Arial"/>
              </a:rPr>
              <a:t>join  </a:t>
            </a:r>
            <a:r>
              <a:rPr lang="en-US" sz="1200" spc="-25" dirty="0" smtClean="0">
                <a:latin typeface="Arial"/>
                <a:cs typeface="Arial"/>
              </a:rPr>
              <a:t>implementation </a:t>
            </a:r>
            <a:r>
              <a:rPr lang="en-US" sz="1200" spc="-10" dirty="0" smtClean="0">
                <a:latin typeface="Arial"/>
                <a:cs typeface="Arial"/>
              </a:rPr>
              <a:t>to </a:t>
            </a:r>
            <a:r>
              <a:rPr lang="en-US" sz="1200" spc="-25" dirty="0" smtClean="0">
                <a:latin typeface="Arial"/>
                <a:cs typeface="Arial"/>
              </a:rPr>
              <a:t>use. </a:t>
            </a:r>
            <a:r>
              <a:rPr lang="en-US" sz="1200" spc="-20" dirty="0" smtClean="0">
                <a:latin typeface="Arial"/>
                <a:cs typeface="Arial"/>
              </a:rPr>
              <a:t>But, with some RDBMS </a:t>
            </a:r>
            <a:r>
              <a:rPr lang="en-US" sz="1200" spc="-25" dirty="0" smtClean="0">
                <a:latin typeface="Arial"/>
                <a:cs typeface="Arial"/>
              </a:rPr>
              <a:t>systems, extensions </a:t>
            </a:r>
            <a:r>
              <a:rPr lang="en-US" sz="1200" spc="-20" dirty="0" smtClean="0">
                <a:latin typeface="Arial"/>
                <a:cs typeface="Arial"/>
              </a:rPr>
              <a:t>("query </a:t>
            </a:r>
            <a:r>
              <a:rPr lang="en-US" sz="1200" spc="-25" dirty="0" smtClean="0">
                <a:latin typeface="Arial"/>
                <a:cs typeface="Arial"/>
              </a:rPr>
              <a:t>hints") </a:t>
            </a:r>
            <a:r>
              <a:rPr lang="en-US" sz="1200" spc="-30" dirty="0" smtClean="0">
                <a:latin typeface="Arial"/>
                <a:cs typeface="Arial"/>
              </a:rPr>
              <a:t>are  </a:t>
            </a:r>
            <a:r>
              <a:rPr lang="en-US" sz="1200" spc="-25" dirty="0" smtClean="0">
                <a:latin typeface="Arial"/>
                <a:cs typeface="Arial"/>
              </a:rPr>
              <a:t>available</a:t>
            </a:r>
            <a:r>
              <a:rPr lang="en-US" sz="1200" spc="-40" dirty="0" smtClean="0">
                <a:latin typeface="Arial"/>
                <a:cs typeface="Arial"/>
              </a:rPr>
              <a:t> </a:t>
            </a:r>
            <a:r>
              <a:rPr lang="en-US" sz="1200" spc="-25" dirty="0" smtClean="0">
                <a:latin typeface="Arial"/>
                <a:cs typeface="Arial"/>
              </a:rPr>
              <a:t>outside</a:t>
            </a:r>
            <a:r>
              <a:rPr lang="en-US" sz="1200" spc="-6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5" dirty="0" smtClean="0">
                <a:latin typeface="Arial"/>
                <a:cs typeface="Arial"/>
              </a:rPr>
              <a:t>official</a:t>
            </a:r>
            <a:r>
              <a:rPr lang="en-US" sz="1200" spc="-50" dirty="0" smtClean="0">
                <a:latin typeface="Arial"/>
                <a:cs typeface="Arial"/>
              </a:rPr>
              <a:t> </a:t>
            </a:r>
            <a:r>
              <a:rPr lang="en-US" sz="1200" spc="-15" dirty="0" smtClean="0">
                <a:latin typeface="Arial"/>
                <a:cs typeface="Arial"/>
              </a:rPr>
              <a:t>SQL</a:t>
            </a:r>
            <a:r>
              <a:rPr lang="en-US" sz="1200" spc="-45" dirty="0" smtClean="0">
                <a:latin typeface="Arial"/>
                <a:cs typeface="Arial"/>
              </a:rPr>
              <a:t> </a:t>
            </a:r>
            <a:r>
              <a:rPr lang="en-US" sz="1200" spc="-25" dirty="0" smtClean="0">
                <a:latin typeface="Arial"/>
                <a:cs typeface="Arial"/>
              </a:rPr>
              <a:t>query</a:t>
            </a:r>
            <a:r>
              <a:rPr lang="en-US" sz="1200" spc="-55" dirty="0" smtClean="0">
                <a:latin typeface="Arial"/>
                <a:cs typeface="Arial"/>
              </a:rPr>
              <a:t> </a:t>
            </a:r>
            <a:r>
              <a:rPr lang="en-US" sz="1200" spc="-25" dirty="0" smtClean="0">
                <a:latin typeface="Arial"/>
                <a:cs typeface="Arial"/>
              </a:rPr>
              <a:t>language</a:t>
            </a:r>
            <a:r>
              <a:rPr lang="en-US" sz="1200" spc="-65" dirty="0" smtClean="0">
                <a:latin typeface="Arial"/>
                <a:cs typeface="Arial"/>
              </a:rPr>
              <a:t> </a:t>
            </a:r>
            <a:r>
              <a:rPr lang="en-US" sz="1200" spc="-10" dirty="0" smtClean="0">
                <a:latin typeface="Arial"/>
                <a:cs typeface="Arial"/>
              </a:rPr>
              <a:t>to</a:t>
            </a:r>
            <a:r>
              <a:rPr lang="en-US" sz="1200" spc="-45" dirty="0" smtClean="0">
                <a:latin typeface="Arial"/>
                <a:cs typeface="Arial"/>
              </a:rPr>
              <a:t> </a:t>
            </a:r>
            <a:r>
              <a:rPr lang="en-US" sz="1200" spc="-20" dirty="0" smtClean="0">
                <a:latin typeface="Arial"/>
                <a:cs typeface="Arial"/>
              </a:rPr>
              <a:t>allow</a:t>
            </a:r>
            <a:r>
              <a:rPr lang="en-US" sz="1200" spc="-55" dirty="0" smtClean="0">
                <a:latin typeface="Arial"/>
                <a:cs typeface="Arial"/>
              </a:rPr>
              <a:t> </a:t>
            </a:r>
            <a:r>
              <a:rPr lang="en-US" sz="1200" spc="-25" dirty="0" smtClean="0">
                <a:latin typeface="Arial"/>
                <a:cs typeface="Arial"/>
              </a:rPr>
              <a:t>the</a:t>
            </a:r>
            <a:r>
              <a:rPr lang="en-US" sz="1200" spc="-35" dirty="0" smtClean="0">
                <a:latin typeface="Arial"/>
                <a:cs typeface="Arial"/>
              </a:rPr>
              <a:t> </a:t>
            </a:r>
            <a:r>
              <a:rPr lang="en-US" sz="1200" spc="-30" dirty="0" smtClean="0">
                <a:latin typeface="Arial"/>
                <a:cs typeface="Arial"/>
              </a:rPr>
              <a:t>implementation</a:t>
            </a:r>
            <a:r>
              <a:rPr lang="en-US" sz="1200" spc="-50" dirty="0" smtClean="0">
                <a:latin typeface="Arial"/>
                <a:cs typeface="Arial"/>
              </a:rPr>
              <a:t> </a:t>
            </a:r>
            <a:r>
              <a:rPr lang="en-US" sz="1200" spc="-15" dirty="0" smtClean="0">
                <a:latin typeface="Arial"/>
                <a:cs typeface="Arial"/>
              </a:rPr>
              <a:t>of</a:t>
            </a:r>
            <a:r>
              <a:rPr lang="en-US" sz="1200" spc="-55" dirty="0" smtClean="0">
                <a:latin typeface="Arial"/>
                <a:cs typeface="Arial"/>
              </a:rPr>
              <a:t> </a:t>
            </a:r>
            <a:r>
              <a:rPr lang="en-US" sz="1200" spc="-25" dirty="0" smtClean="0">
                <a:latin typeface="Arial"/>
                <a:cs typeface="Arial"/>
              </a:rPr>
              <a:t>queries  </a:t>
            </a:r>
            <a:r>
              <a:rPr lang="en-US" sz="1200" spc="-20" dirty="0" smtClean="0">
                <a:latin typeface="Arial"/>
                <a:cs typeface="Arial"/>
              </a:rPr>
              <a:t>and</a:t>
            </a:r>
            <a:r>
              <a:rPr lang="en-US" sz="1200" spc="-55"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type</a:t>
            </a:r>
            <a:r>
              <a:rPr lang="en-US" sz="1200" spc="-45"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joins</a:t>
            </a:r>
            <a:r>
              <a:rPr lang="en-US" sz="1200" spc="-50"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0" dirty="0" smtClean="0">
                <a:latin typeface="Arial"/>
                <a:cs typeface="Arial"/>
              </a:rPr>
              <a:t>be</a:t>
            </a:r>
            <a:r>
              <a:rPr lang="en-US" sz="1200" spc="-45" dirty="0" smtClean="0">
                <a:latin typeface="Arial"/>
                <a:cs typeface="Arial"/>
              </a:rPr>
              <a:t> </a:t>
            </a:r>
            <a:r>
              <a:rPr lang="en-US" sz="1200" spc="-25" dirty="0" smtClean="0">
                <a:latin typeface="Arial"/>
                <a:cs typeface="Arial"/>
              </a:rPr>
              <a:t>performed</a:t>
            </a:r>
            <a:r>
              <a:rPr lang="en-US" sz="1200" spc="-50" dirty="0" smtClean="0">
                <a:latin typeface="Arial"/>
                <a:cs typeface="Arial"/>
              </a:rPr>
              <a:t> </a:t>
            </a:r>
            <a:r>
              <a:rPr lang="en-US" sz="1200" spc="-15" dirty="0" smtClean="0">
                <a:latin typeface="Arial"/>
                <a:cs typeface="Arial"/>
              </a:rPr>
              <a:t>on</a:t>
            </a:r>
            <a:r>
              <a:rPr lang="en-US" sz="1200" spc="-7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single</a:t>
            </a:r>
            <a:r>
              <a:rPr lang="en-US" sz="1200" spc="-55" dirty="0" smtClean="0">
                <a:latin typeface="Arial"/>
                <a:cs typeface="Arial"/>
              </a:rPr>
              <a:t> </a:t>
            </a:r>
            <a:r>
              <a:rPr lang="en-US" sz="1200" spc="-25" dirty="0" smtClean="0">
                <a:latin typeface="Arial"/>
                <a:cs typeface="Arial"/>
              </a:rPr>
              <a:t>statement</a:t>
            </a:r>
            <a:r>
              <a:rPr lang="en-US" sz="1200" spc="-35" dirty="0" smtClean="0">
                <a:latin typeface="Arial"/>
                <a:cs typeface="Arial"/>
              </a:rPr>
              <a:t> </a:t>
            </a:r>
            <a:r>
              <a:rPr lang="en-US" sz="1200" spc="-25" dirty="0" smtClean="0">
                <a:latin typeface="Arial"/>
                <a:cs typeface="Arial"/>
              </a:rPr>
              <a:t>basis.</a:t>
            </a:r>
            <a:endParaRPr lang="en-US" sz="1200" dirty="0" smtClean="0">
              <a:latin typeface="Arial"/>
              <a:cs typeface="Arial"/>
            </a:endParaRPr>
          </a:p>
          <a:p>
            <a:pPr marL="12700" marR="94615">
              <a:lnSpc>
                <a:spcPts val="1610"/>
              </a:lnSpc>
              <a:spcBef>
                <a:spcPts val="620"/>
              </a:spcBef>
            </a:pPr>
            <a:r>
              <a:rPr lang="en-US" sz="1200" spc="-15" dirty="0" smtClean="0">
                <a:latin typeface="Arial"/>
                <a:cs typeface="Arial"/>
              </a:rPr>
              <a:t>Pig</a:t>
            </a:r>
            <a:r>
              <a:rPr lang="en-US" sz="1200" spc="-45" dirty="0" smtClean="0">
                <a:latin typeface="Arial"/>
                <a:cs typeface="Arial"/>
              </a:rPr>
              <a:t> </a:t>
            </a:r>
            <a:r>
              <a:rPr lang="en-US" sz="1200" spc="-25" dirty="0" smtClean="0">
                <a:latin typeface="Arial"/>
                <a:cs typeface="Arial"/>
              </a:rPr>
              <a:t>Latin</a:t>
            </a:r>
            <a:r>
              <a:rPr lang="en-US" sz="1200" spc="-55" dirty="0" smtClean="0">
                <a:latin typeface="Arial"/>
                <a:cs typeface="Arial"/>
              </a:rPr>
              <a:t> </a:t>
            </a:r>
            <a:r>
              <a:rPr lang="en-US" sz="1200" spc="-25" dirty="0" smtClean="0">
                <a:latin typeface="Arial"/>
                <a:cs typeface="Arial"/>
              </a:rPr>
              <a:t>allows</a:t>
            </a:r>
            <a:r>
              <a:rPr lang="en-US" sz="1200" spc="-50" dirty="0" smtClean="0">
                <a:latin typeface="Arial"/>
                <a:cs typeface="Arial"/>
              </a:rPr>
              <a:t> </a:t>
            </a:r>
            <a:r>
              <a:rPr lang="en-US" sz="1200" spc="-20" dirty="0" smtClean="0">
                <a:latin typeface="Arial"/>
                <a:cs typeface="Arial"/>
              </a:rPr>
              <a:t>users</a:t>
            </a:r>
            <a:r>
              <a:rPr lang="en-US" sz="1200" spc="-50"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5" dirty="0" smtClean="0">
                <a:latin typeface="Arial"/>
                <a:cs typeface="Arial"/>
              </a:rPr>
              <a:t>specify</a:t>
            </a:r>
            <a:r>
              <a:rPr lang="en-US" sz="1200" spc="-60" dirty="0" smtClean="0">
                <a:latin typeface="Arial"/>
                <a:cs typeface="Arial"/>
              </a:rPr>
              <a:t> </a:t>
            </a:r>
            <a:r>
              <a:rPr lang="en-US" sz="1200" spc="-15" dirty="0" smtClean="0">
                <a:latin typeface="Arial"/>
                <a:cs typeface="Arial"/>
              </a:rPr>
              <a:t>an</a:t>
            </a:r>
            <a:r>
              <a:rPr lang="en-US" sz="1200" spc="-55" dirty="0" smtClean="0">
                <a:latin typeface="Arial"/>
                <a:cs typeface="Arial"/>
              </a:rPr>
              <a:t> </a:t>
            </a:r>
            <a:r>
              <a:rPr lang="en-US" sz="1200" spc="-25" dirty="0" smtClean="0">
                <a:latin typeface="Arial"/>
                <a:cs typeface="Arial"/>
              </a:rPr>
              <a:t>implementation</a:t>
            </a:r>
            <a:r>
              <a:rPr lang="en-US" sz="1200" spc="-45" dirty="0" smtClean="0">
                <a:latin typeface="Arial"/>
                <a:cs typeface="Arial"/>
              </a:rPr>
              <a:t> </a:t>
            </a:r>
            <a:r>
              <a:rPr lang="en-US" sz="1200" spc="-20" dirty="0" smtClean="0">
                <a:latin typeface="Arial"/>
                <a:cs typeface="Arial"/>
              </a:rPr>
              <a:t>or</a:t>
            </a:r>
            <a:r>
              <a:rPr lang="en-US" sz="1200" spc="-55" dirty="0" smtClean="0">
                <a:latin typeface="Arial"/>
                <a:cs typeface="Arial"/>
              </a:rPr>
              <a:t> </a:t>
            </a:r>
            <a:r>
              <a:rPr lang="en-US" sz="1200" spc="-25" dirty="0" smtClean="0">
                <a:latin typeface="Arial"/>
                <a:cs typeface="Arial"/>
              </a:rPr>
              <a:t>aspects</a:t>
            </a:r>
            <a:r>
              <a:rPr lang="en-US" sz="1200" spc="-4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an</a:t>
            </a:r>
            <a:r>
              <a:rPr lang="en-US" sz="1200" spc="-55" dirty="0" smtClean="0">
                <a:latin typeface="Arial"/>
                <a:cs typeface="Arial"/>
              </a:rPr>
              <a:t> </a:t>
            </a:r>
            <a:r>
              <a:rPr lang="en-US" sz="1200" spc="-25" dirty="0" smtClean="0">
                <a:latin typeface="Arial"/>
                <a:cs typeface="Arial"/>
              </a:rPr>
              <a:t>implementation</a:t>
            </a:r>
            <a:r>
              <a:rPr lang="en-US" sz="1200" spc="-55" dirty="0" smtClean="0">
                <a:latin typeface="Arial"/>
                <a:cs typeface="Arial"/>
              </a:rPr>
              <a:t> </a:t>
            </a:r>
            <a:r>
              <a:rPr lang="en-US" sz="1200" spc="-10" dirty="0" smtClean="0">
                <a:latin typeface="Arial"/>
                <a:cs typeface="Arial"/>
              </a:rPr>
              <a:t>to  </a:t>
            </a:r>
            <a:r>
              <a:rPr lang="en-US" sz="1200" spc="-15" dirty="0" smtClean="0">
                <a:latin typeface="Arial"/>
                <a:cs typeface="Arial"/>
              </a:rPr>
              <a:t>be</a:t>
            </a:r>
            <a:r>
              <a:rPr lang="en-US" sz="1200" spc="-50" dirty="0" smtClean="0">
                <a:latin typeface="Arial"/>
                <a:cs typeface="Arial"/>
              </a:rPr>
              <a:t> </a:t>
            </a:r>
            <a:r>
              <a:rPr lang="en-US" sz="1200" spc="-20" dirty="0" smtClean="0">
                <a:latin typeface="Arial"/>
                <a:cs typeface="Arial"/>
              </a:rPr>
              <a:t>used</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executing</a:t>
            </a:r>
            <a:r>
              <a:rPr lang="en-US" sz="1200" spc="-4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script</a:t>
            </a:r>
            <a:r>
              <a:rPr lang="en-US" sz="1200" spc="-50" dirty="0" smtClean="0">
                <a:latin typeface="Arial"/>
                <a:cs typeface="Arial"/>
              </a:rPr>
              <a:t> </a:t>
            </a:r>
            <a:r>
              <a:rPr lang="en-US" sz="1200" spc="-10" dirty="0" smtClean="0">
                <a:latin typeface="Arial"/>
                <a:cs typeface="Arial"/>
              </a:rPr>
              <a:t>in</a:t>
            </a:r>
            <a:r>
              <a:rPr lang="en-US" sz="1200" spc="-70" dirty="0" smtClean="0">
                <a:latin typeface="Arial"/>
                <a:cs typeface="Arial"/>
              </a:rPr>
              <a:t> </a:t>
            </a:r>
            <a:r>
              <a:rPr lang="en-US" sz="1200" spc="-25" dirty="0" smtClean="0">
                <a:latin typeface="Arial"/>
                <a:cs typeface="Arial"/>
              </a:rPr>
              <a:t>several</a:t>
            </a:r>
            <a:r>
              <a:rPr lang="en-US" sz="1200" spc="-55" dirty="0" smtClean="0">
                <a:latin typeface="Arial"/>
                <a:cs typeface="Arial"/>
              </a:rPr>
              <a:t> </a:t>
            </a:r>
            <a:r>
              <a:rPr lang="en-US" sz="1200" spc="-25" dirty="0" smtClean="0">
                <a:latin typeface="Arial"/>
                <a:cs typeface="Arial"/>
              </a:rPr>
              <a:t>ways.</a:t>
            </a:r>
            <a:endParaRPr lang="en-US" sz="1200" dirty="0" smtClean="0">
              <a:latin typeface="Arial"/>
              <a:cs typeface="Arial"/>
            </a:endParaRPr>
          </a:p>
          <a:p>
            <a:pPr marL="12700">
              <a:lnSpc>
                <a:spcPct val="100000"/>
              </a:lnSpc>
              <a:spcBef>
                <a:spcPts val="490"/>
              </a:spcBef>
            </a:pPr>
            <a:r>
              <a:rPr lang="en-US" sz="1200" spc="-15" dirty="0" smtClean="0">
                <a:latin typeface="Arial"/>
                <a:cs typeface="Arial"/>
              </a:rPr>
              <a:t>Pig</a:t>
            </a:r>
            <a:r>
              <a:rPr lang="en-US" sz="1200" spc="-40" dirty="0" smtClean="0">
                <a:latin typeface="Arial"/>
                <a:cs typeface="Arial"/>
              </a:rPr>
              <a:t> </a:t>
            </a:r>
            <a:r>
              <a:rPr lang="en-US" sz="1200" spc="-25" dirty="0" smtClean="0">
                <a:latin typeface="Arial"/>
                <a:cs typeface="Arial"/>
              </a:rPr>
              <a:t>Latin</a:t>
            </a:r>
            <a:r>
              <a:rPr lang="en-US" sz="1200" spc="-55" dirty="0" smtClean="0">
                <a:latin typeface="Arial"/>
                <a:cs typeface="Arial"/>
              </a:rPr>
              <a:t> </a:t>
            </a:r>
            <a:r>
              <a:rPr lang="en-US" sz="1200" spc="-30" dirty="0" smtClean="0">
                <a:latin typeface="Arial"/>
                <a:cs typeface="Arial"/>
              </a:rPr>
              <a:t>programming</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25" dirty="0" smtClean="0">
                <a:latin typeface="Arial"/>
                <a:cs typeface="Arial"/>
              </a:rPr>
              <a:t>similar</a:t>
            </a:r>
            <a:r>
              <a:rPr lang="en-US" sz="1200" spc="-6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specifying</a:t>
            </a:r>
            <a:r>
              <a:rPr lang="en-US" sz="1200" spc="-45"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query</a:t>
            </a:r>
            <a:r>
              <a:rPr lang="en-US" sz="1200" spc="-60" dirty="0" smtClean="0">
                <a:latin typeface="Arial"/>
                <a:cs typeface="Arial"/>
              </a:rPr>
              <a:t> </a:t>
            </a:r>
            <a:r>
              <a:rPr lang="en-US" sz="1200" spc="-25" dirty="0" smtClean="0">
                <a:latin typeface="Arial"/>
                <a:cs typeface="Arial"/>
              </a:rPr>
              <a:t>execution</a:t>
            </a:r>
            <a:r>
              <a:rPr lang="en-US" sz="1200" spc="-45" dirty="0" smtClean="0">
                <a:latin typeface="Arial"/>
                <a:cs typeface="Arial"/>
              </a:rPr>
              <a:t> </a:t>
            </a:r>
            <a:r>
              <a:rPr lang="en-US" sz="1200" spc="-25" dirty="0" smtClean="0">
                <a:latin typeface="Arial"/>
                <a:cs typeface="Arial"/>
              </a:rPr>
              <a:t>plan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33</a:t>
            </a:fld>
            <a:endParaRPr lang="fr-FR"/>
          </a:p>
        </p:txBody>
      </p:sp>
    </p:spTree>
    <p:extLst>
      <p:ext uri="{BB962C8B-B14F-4D97-AF65-F5344CB8AC3E}">
        <p14:creationId xmlns:p14="http://schemas.microsoft.com/office/powerpoint/2010/main" val="96874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55270">
              <a:lnSpc>
                <a:spcPts val="1610"/>
              </a:lnSpc>
              <a:spcBef>
                <a:spcPts val="635"/>
              </a:spcBef>
            </a:pPr>
            <a:r>
              <a:rPr lang="en-US" sz="1200" spc="-20" dirty="0" smtClean="0">
                <a:latin typeface="Arial"/>
                <a:cs typeface="Arial"/>
              </a:rPr>
              <a:t>Often</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gathered</a:t>
            </a:r>
            <a:r>
              <a:rPr lang="en-US" sz="1200" spc="-50" dirty="0" smtClean="0">
                <a:latin typeface="Arial"/>
                <a:cs typeface="Arial"/>
              </a:rPr>
              <a:t> </a:t>
            </a:r>
            <a:r>
              <a:rPr lang="en-US" sz="1200" spc="-25" dirty="0" smtClean="0">
                <a:latin typeface="Arial"/>
                <a:cs typeface="Arial"/>
              </a:rPr>
              <a:t>(raw</a:t>
            </a:r>
            <a:r>
              <a:rPr lang="en-US" sz="1200" spc="-55" dirty="0" smtClean="0">
                <a:latin typeface="Arial"/>
                <a:cs typeface="Arial"/>
              </a:rPr>
              <a:t> </a:t>
            </a:r>
            <a:r>
              <a:rPr lang="en-US" sz="1200" spc="-25" dirty="0" smtClean="0">
                <a:latin typeface="Arial"/>
                <a:cs typeface="Arial"/>
              </a:rPr>
              <a:t>data)</a:t>
            </a:r>
            <a:r>
              <a:rPr lang="en-US" sz="1200" spc="-40" dirty="0" smtClean="0">
                <a:latin typeface="Arial"/>
                <a:cs typeface="Arial"/>
              </a:rPr>
              <a:t> </a:t>
            </a:r>
            <a:r>
              <a:rPr lang="en-US" sz="1200" spc="-25" dirty="0" smtClean="0">
                <a:latin typeface="Arial"/>
                <a:cs typeface="Arial"/>
              </a:rPr>
              <a:t>needs</a:t>
            </a:r>
            <a:r>
              <a:rPr lang="en-US" sz="1200" spc="-4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15" dirty="0" smtClean="0">
                <a:latin typeface="Arial"/>
                <a:cs typeface="Arial"/>
              </a:rPr>
              <a:t>be</a:t>
            </a:r>
            <a:r>
              <a:rPr lang="en-US" sz="1200" spc="-65" dirty="0" smtClean="0">
                <a:latin typeface="Arial"/>
                <a:cs typeface="Arial"/>
              </a:rPr>
              <a:t> </a:t>
            </a:r>
            <a:r>
              <a:rPr lang="en-US" sz="1200" spc="-25" dirty="0" smtClean="0">
                <a:latin typeface="Arial"/>
                <a:cs typeface="Arial"/>
              </a:rPr>
              <a:t>seriously</a:t>
            </a:r>
            <a:r>
              <a:rPr lang="en-US" sz="1200" spc="-55" dirty="0" smtClean="0">
                <a:latin typeface="Arial"/>
                <a:cs typeface="Arial"/>
              </a:rPr>
              <a:t> </a:t>
            </a:r>
            <a:r>
              <a:rPr lang="en-US" sz="1200" spc="-25" dirty="0" smtClean="0">
                <a:latin typeface="Arial"/>
                <a:cs typeface="Arial"/>
              </a:rPr>
              <a:t>processed</a:t>
            </a:r>
            <a:r>
              <a:rPr lang="en-US" sz="1200" spc="-50" dirty="0" smtClean="0">
                <a:latin typeface="Arial"/>
                <a:cs typeface="Arial"/>
              </a:rPr>
              <a:t> </a:t>
            </a:r>
            <a:r>
              <a:rPr lang="en-US" sz="1200" spc="-20" dirty="0" smtClean="0">
                <a:latin typeface="Arial"/>
                <a:cs typeface="Arial"/>
              </a:rPr>
              <a:t>and</a:t>
            </a:r>
            <a:r>
              <a:rPr lang="en-US" sz="1200" spc="-30" dirty="0" smtClean="0">
                <a:latin typeface="Arial"/>
                <a:cs typeface="Arial"/>
              </a:rPr>
              <a:t> </a:t>
            </a:r>
            <a:r>
              <a:rPr lang="en-US" sz="1200" spc="-35" dirty="0" smtClean="0">
                <a:latin typeface="Arial"/>
                <a:cs typeface="Arial"/>
              </a:rPr>
              <a:t>even  </a:t>
            </a:r>
            <a:r>
              <a:rPr lang="en-US" sz="1200" spc="-30" dirty="0" smtClean="0">
                <a:latin typeface="Arial"/>
                <a:cs typeface="Arial"/>
              </a:rPr>
              <a:t>converted/transformed </a:t>
            </a:r>
            <a:r>
              <a:rPr lang="en-US" sz="1200" spc="-25" dirty="0" smtClean="0">
                <a:latin typeface="Arial"/>
                <a:cs typeface="Arial"/>
              </a:rPr>
              <a:t>either before </a:t>
            </a:r>
            <a:r>
              <a:rPr lang="en-US" sz="1200" spc="-15" dirty="0" smtClean="0">
                <a:latin typeface="Arial"/>
                <a:cs typeface="Arial"/>
              </a:rPr>
              <a:t>or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process </a:t>
            </a:r>
            <a:r>
              <a:rPr lang="en-US" sz="1200" spc="-20" dirty="0" smtClean="0">
                <a:latin typeface="Arial"/>
                <a:cs typeface="Arial"/>
              </a:rPr>
              <a:t>of </a:t>
            </a:r>
            <a:r>
              <a:rPr lang="en-US" sz="1200" spc="-25" dirty="0" smtClean="0">
                <a:latin typeface="Arial"/>
                <a:cs typeface="Arial"/>
              </a:rPr>
              <a:t>loading </a:t>
            </a:r>
            <a:r>
              <a:rPr lang="en-US" sz="1200" spc="-20" dirty="0" smtClean="0">
                <a:latin typeface="Arial"/>
                <a:cs typeface="Arial"/>
              </a:rPr>
              <a:t>into</a:t>
            </a:r>
            <a:r>
              <a:rPr lang="en-US" sz="1200" spc="-275" dirty="0" smtClean="0">
                <a:latin typeface="Arial"/>
                <a:cs typeface="Arial"/>
              </a:rPr>
              <a:t> </a:t>
            </a:r>
            <a:r>
              <a:rPr lang="en-US" sz="1200" spc="-25" dirty="0" smtClean="0">
                <a:latin typeface="Arial"/>
                <a:cs typeface="Arial"/>
              </a:rPr>
              <a:t>HDFS.</a:t>
            </a:r>
            <a:endParaRPr lang="en-US" sz="1200" dirty="0" smtClean="0">
              <a:latin typeface="Arial"/>
              <a:cs typeface="Arial"/>
            </a:endParaRPr>
          </a:p>
          <a:p>
            <a:pPr marL="12700" marR="64135">
              <a:lnSpc>
                <a:spcPct val="96000"/>
              </a:lnSpc>
              <a:spcBef>
                <a:spcPts val="560"/>
              </a:spcBef>
            </a:pPr>
            <a:r>
              <a:rPr lang="en-US" sz="1200" spc="-20" dirty="0" smtClean="0">
                <a:latin typeface="Arial"/>
                <a:cs typeface="Arial"/>
              </a:rPr>
              <a:t>There is </a:t>
            </a:r>
            <a:r>
              <a:rPr lang="en-US" sz="1200" spc="-15" dirty="0" smtClean="0">
                <a:latin typeface="Arial"/>
                <a:cs typeface="Arial"/>
              </a:rPr>
              <a:t>no </a:t>
            </a:r>
            <a:r>
              <a:rPr lang="en-US" sz="1200" spc="-25" dirty="0" smtClean="0">
                <a:latin typeface="Arial"/>
                <a:cs typeface="Arial"/>
              </a:rPr>
              <a:t>settled terminology </a:t>
            </a:r>
            <a:r>
              <a:rPr lang="en-US" sz="1200" spc="-20" dirty="0" smtClean="0">
                <a:latin typeface="Arial"/>
                <a:cs typeface="Arial"/>
              </a:rPr>
              <a:t>for the set </a:t>
            </a:r>
            <a:r>
              <a:rPr lang="en-US" sz="1200" spc="-15" dirty="0" smtClean="0">
                <a:latin typeface="Arial"/>
                <a:cs typeface="Arial"/>
              </a:rPr>
              <a:t>of </a:t>
            </a:r>
            <a:r>
              <a:rPr lang="en-US" sz="1200" spc="-25" dirty="0" smtClean="0">
                <a:latin typeface="Arial"/>
                <a:cs typeface="Arial"/>
              </a:rPr>
              <a:t>activities between acquiring </a:t>
            </a:r>
            <a:r>
              <a:rPr lang="en-US" sz="1200" spc="-20" dirty="0" smtClean="0">
                <a:latin typeface="Arial"/>
                <a:cs typeface="Arial"/>
              </a:rPr>
              <a:t>and </a:t>
            </a:r>
            <a:r>
              <a:rPr lang="en-US" sz="1200" spc="-25" dirty="0" smtClean="0">
                <a:latin typeface="Arial"/>
                <a:cs typeface="Arial"/>
              </a:rPr>
              <a:t>modeling  data. </a:t>
            </a:r>
            <a:r>
              <a:rPr lang="en-US" sz="1200" spc="-20" dirty="0" smtClean="0">
                <a:latin typeface="Arial"/>
                <a:cs typeface="Arial"/>
              </a:rPr>
              <a:t>You </a:t>
            </a:r>
            <a:r>
              <a:rPr lang="en-US" sz="1200" spc="-25" dirty="0" smtClean="0">
                <a:latin typeface="Arial"/>
                <a:cs typeface="Arial"/>
              </a:rPr>
              <a:t>will </a:t>
            </a:r>
            <a:r>
              <a:rPr lang="en-US" sz="1200" spc="-15" dirty="0" smtClean="0">
                <a:latin typeface="Arial"/>
                <a:cs typeface="Arial"/>
              </a:rPr>
              <a:t>see </a:t>
            </a:r>
            <a:r>
              <a:rPr lang="en-US" sz="1200" spc="-25" dirty="0" smtClean="0">
                <a:latin typeface="Arial"/>
                <a:cs typeface="Arial"/>
              </a:rPr>
              <a:t>the phrase data preparation </a:t>
            </a:r>
            <a:r>
              <a:rPr lang="en-US" sz="1200" spc="-10" dirty="0" smtClean="0">
                <a:latin typeface="Arial"/>
                <a:cs typeface="Arial"/>
              </a:rPr>
              <a:t>to </a:t>
            </a:r>
            <a:r>
              <a:rPr lang="en-US" sz="1200" spc="-25" dirty="0" smtClean="0">
                <a:latin typeface="Arial"/>
                <a:cs typeface="Arial"/>
              </a:rPr>
              <a:t>describe </a:t>
            </a:r>
            <a:r>
              <a:rPr lang="en-US" sz="1200" spc="-20" dirty="0" smtClean="0">
                <a:latin typeface="Arial"/>
                <a:cs typeface="Arial"/>
              </a:rPr>
              <a:t>these </a:t>
            </a:r>
            <a:r>
              <a:rPr lang="en-US" sz="1200" spc="-25" dirty="0" smtClean="0">
                <a:latin typeface="Arial"/>
                <a:cs typeface="Arial"/>
              </a:rPr>
              <a:t>activities. </a:t>
            </a:r>
            <a:r>
              <a:rPr lang="en-US" sz="1200" spc="-20" dirty="0" smtClean="0">
                <a:latin typeface="Arial"/>
                <a:cs typeface="Arial"/>
              </a:rPr>
              <a:t>Data  </a:t>
            </a:r>
            <a:r>
              <a:rPr lang="en-US" sz="1200" spc="-25" dirty="0" smtClean="0">
                <a:latin typeface="Arial"/>
                <a:cs typeface="Arial"/>
              </a:rPr>
              <a:t>preparation</a:t>
            </a:r>
            <a:r>
              <a:rPr lang="en-US" sz="1200" spc="-55" dirty="0" smtClean="0">
                <a:latin typeface="Arial"/>
                <a:cs typeface="Arial"/>
              </a:rPr>
              <a:t> </a:t>
            </a:r>
            <a:r>
              <a:rPr lang="en-US" sz="1200" spc="-25" dirty="0" smtClean="0">
                <a:latin typeface="Arial"/>
                <a:cs typeface="Arial"/>
              </a:rPr>
              <a:t>seeks</a:t>
            </a:r>
            <a:r>
              <a:rPr lang="en-US" sz="1200" spc="-4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turn</a:t>
            </a:r>
            <a:r>
              <a:rPr lang="en-US" sz="1200" spc="-50" dirty="0" smtClean="0">
                <a:latin typeface="Arial"/>
                <a:cs typeface="Arial"/>
              </a:rPr>
              <a:t> </a:t>
            </a:r>
            <a:r>
              <a:rPr lang="en-US" sz="1200" spc="-25" dirty="0" smtClean="0">
                <a:latin typeface="Arial"/>
                <a:cs typeface="Arial"/>
              </a:rPr>
              <a:t>newly</a:t>
            </a:r>
            <a:r>
              <a:rPr lang="en-US" sz="1200" spc="-60" dirty="0" smtClean="0">
                <a:latin typeface="Arial"/>
                <a:cs typeface="Arial"/>
              </a:rPr>
              <a:t> </a:t>
            </a:r>
            <a:r>
              <a:rPr lang="en-US" sz="1200" spc="-25" dirty="0" smtClean="0">
                <a:latin typeface="Arial"/>
                <a:cs typeface="Arial"/>
              </a:rPr>
              <a:t>acquired</a:t>
            </a:r>
            <a:r>
              <a:rPr lang="en-US" sz="1200" spc="-50" dirty="0" smtClean="0">
                <a:latin typeface="Arial"/>
                <a:cs typeface="Arial"/>
              </a:rPr>
              <a:t> </a:t>
            </a:r>
            <a:r>
              <a:rPr lang="en-US" sz="1200" spc="-15" dirty="0" smtClean="0">
                <a:latin typeface="Arial"/>
                <a:cs typeface="Arial"/>
              </a:rPr>
              <a:t>raw</a:t>
            </a:r>
            <a:r>
              <a:rPr lang="en-US" sz="1200" spc="-60"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0" dirty="0" smtClean="0">
                <a:latin typeface="Arial"/>
                <a:cs typeface="Arial"/>
              </a:rPr>
              <a:t>into</a:t>
            </a:r>
            <a:r>
              <a:rPr lang="en-US" sz="1200" spc="-55" dirty="0" smtClean="0">
                <a:latin typeface="Arial"/>
                <a:cs typeface="Arial"/>
              </a:rPr>
              <a:t> </a:t>
            </a:r>
            <a:r>
              <a:rPr lang="en-US" sz="1200" spc="-20" dirty="0" smtClean="0">
                <a:latin typeface="Arial"/>
                <a:cs typeface="Arial"/>
              </a:rPr>
              <a:t>clean</a:t>
            </a:r>
            <a:r>
              <a:rPr lang="en-US" sz="1200" spc="-65" dirty="0" smtClean="0">
                <a:latin typeface="Arial"/>
                <a:cs typeface="Arial"/>
              </a:rPr>
              <a:t> </a:t>
            </a:r>
            <a:r>
              <a:rPr lang="en-US" sz="1200" spc="-20" dirty="0" smtClean="0">
                <a:latin typeface="Arial"/>
                <a:cs typeface="Arial"/>
              </a:rPr>
              <a:t>data</a:t>
            </a:r>
            <a:r>
              <a:rPr lang="en-US" sz="1200" spc="-7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5" dirty="0" smtClean="0">
                <a:latin typeface="Arial"/>
                <a:cs typeface="Arial"/>
              </a:rPr>
              <a:t>analyzed  </a:t>
            </a:r>
            <a:r>
              <a:rPr lang="en-US" sz="1200" spc="-20" dirty="0" smtClean="0">
                <a:latin typeface="Arial"/>
                <a:cs typeface="Arial"/>
              </a:rPr>
              <a:t>and </a:t>
            </a:r>
            <a:r>
              <a:rPr lang="en-US" sz="1200" spc="-25" dirty="0" smtClean="0">
                <a:latin typeface="Arial"/>
                <a:cs typeface="Arial"/>
              </a:rPr>
              <a:t>modeled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meaningful </a:t>
            </a:r>
            <a:r>
              <a:rPr lang="en-US" sz="1200" spc="-30" dirty="0" smtClean="0">
                <a:latin typeface="Arial"/>
                <a:cs typeface="Arial"/>
              </a:rPr>
              <a:t>way. </a:t>
            </a:r>
            <a:r>
              <a:rPr lang="en-US" sz="1200" spc="-20" dirty="0" smtClean="0">
                <a:latin typeface="Arial"/>
                <a:cs typeface="Arial"/>
              </a:rPr>
              <a:t>This </a:t>
            </a:r>
            <a:r>
              <a:rPr lang="en-US" sz="1200" spc="-25" dirty="0" smtClean="0">
                <a:latin typeface="Arial"/>
                <a:cs typeface="Arial"/>
              </a:rPr>
              <a:t>phase </a:t>
            </a:r>
            <a:r>
              <a:rPr lang="en-US" sz="1200" spc="-20" dirty="0" smtClean="0">
                <a:latin typeface="Arial"/>
                <a:cs typeface="Arial"/>
              </a:rPr>
              <a:t>of the </a:t>
            </a:r>
            <a:r>
              <a:rPr lang="en-US" sz="1200" spc="-25" dirty="0" smtClean="0">
                <a:latin typeface="Arial"/>
                <a:cs typeface="Arial"/>
              </a:rPr>
              <a:t>data science workflow, </a:t>
            </a:r>
            <a:r>
              <a:rPr lang="en-US" sz="1200" spc="-30" dirty="0" smtClean="0">
                <a:latin typeface="Arial"/>
                <a:cs typeface="Arial"/>
              </a:rPr>
              <a:t>and  </a:t>
            </a:r>
            <a:r>
              <a:rPr lang="en-US" sz="1200" spc="-25" dirty="0" smtClean="0">
                <a:latin typeface="Arial"/>
                <a:cs typeface="Arial"/>
              </a:rPr>
              <a:t>subsets </a:t>
            </a:r>
            <a:r>
              <a:rPr lang="en-US" sz="1200" spc="-20" dirty="0" smtClean="0">
                <a:latin typeface="Arial"/>
                <a:cs typeface="Arial"/>
              </a:rPr>
              <a:t>of it, </a:t>
            </a:r>
            <a:r>
              <a:rPr lang="en-US" sz="1200" spc="-25" dirty="0" smtClean="0">
                <a:latin typeface="Arial"/>
                <a:cs typeface="Arial"/>
              </a:rPr>
              <a:t>have been variously labeled </a:t>
            </a:r>
            <a:r>
              <a:rPr lang="en-US" sz="1200" spc="-30" dirty="0" smtClean="0">
                <a:latin typeface="Arial"/>
                <a:cs typeface="Arial"/>
              </a:rPr>
              <a:t>munging, wrangling, </a:t>
            </a:r>
            <a:r>
              <a:rPr lang="en-US" sz="1200" spc="-25" dirty="0" smtClean="0">
                <a:latin typeface="Arial"/>
                <a:cs typeface="Arial"/>
              </a:rPr>
              <a:t>reduction, </a:t>
            </a:r>
            <a:r>
              <a:rPr lang="en-US" sz="1200" spc="-20" dirty="0" smtClean="0">
                <a:latin typeface="Arial"/>
                <a:cs typeface="Arial"/>
              </a:rPr>
              <a:t>and  </a:t>
            </a:r>
            <a:r>
              <a:rPr lang="en-US" sz="1200" spc="-25" dirty="0" smtClean="0">
                <a:latin typeface="Arial"/>
                <a:cs typeface="Arial"/>
              </a:rPr>
              <a:t>cleansing. </a:t>
            </a:r>
            <a:r>
              <a:rPr lang="en-US" sz="1200" spc="-20" dirty="0" smtClean="0">
                <a:latin typeface="Arial"/>
                <a:cs typeface="Arial"/>
              </a:rPr>
              <a:t>You can </a:t>
            </a:r>
            <a:r>
              <a:rPr lang="en-US" sz="1200" spc="-15" dirty="0" smtClean="0">
                <a:latin typeface="Arial"/>
                <a:cs typeface="Arial"/>
              </a:rPr>
              <a:t>use </a:t>
            </a:r>
            <a:r>
              <a:rPr lang="en-US" sz="1200" spc="-20" dirty="0" smtClean="0">
                <a:latin typeface="Arial"/>
                <a:cs typeface="Arial"/>
              </a:rPr>
              <a:t>the </a:t>
            </a:r>
            <a:r>
              <a:rPr lang="en-US" sz="1200" spc="-25" dirty="0" smtClean="0">
                <a:latin typeface="Arial"/>
                <a:cs typeface="Arial"/>
              </a:rPr>
              <a:t>various terms </a:t>
            </a:r>
            <a:r>
              <a:rPr lang="en-US" sz="1200" spc="-30" dirty="0" smtClean="0">
                <a:latin typeface="Arial"/>
                <a:cs typeface="Arial"/>
              </a:rPr>
              <a:t>indifferently, </a:t>
            </a:r>
            <a:r>
              <a:rPr lang="en-US" sz="1200" spc="-25" dirty="0" smtClean="0">
                <a:latin typeface="Arial"/>
                <a:cs typeface="Arial"/>
              </a:rPr>
              <a:t>though </a:t>
            </a:r>
            <a:r>
              <a:rPr lang="en-US" sz="1200" spc="-20" dirty="0" smtClean="0">
                <a:latin typeface="Arial"/>
                <a:cs typeface="Arial"/>
              </a:rPr>
              <a:t>some </a:t>
            </a:r>
            <a:r>
              <a:rPr lang="en-US" sz="1200" spc="-15" dirty="0" smtClean="0">
                <a:latin typeface="Arial"/>
                <a:cs typeface="Arial"/>
              </a:rPr>
              <a:t>of </a:t>
            </a:r>
            <a:r>
              <a:rPr lang="en-US" sz="1200" spc="-20" dirty="0" smtClean="0">
                <a:latin typeface="Arial"/>
                <a:cs typeface="Arial"/>
              </a:rPr>
              <a:t>them are </a:t>
            </a:r>
            <a:r>
              <a:rPr lang="en-US" sz="1200" spc="-25" dirty="0" smtClean="0">
                <a:latin typeface="Arial"/>
                <a:cs typeface="Arial"/>
              </a:rPr>
              <a:t>often  classified </a:t>
            </a:r>
            <a:r>
              <a:rPr lang="en-US" sz="1200" spc="-15" dirty="0" smtClean="0">
                <a:latin typeface="Arial"/>
                <a:cs typeface="Arial"/>
              </a:rPr>
              <a:t>as</a:t>
            </a:r>
            <a:r>
              <a:rPr lang="en-US" sz="1200" spc="-70" dirty="0" smtClean="0">
                <a:latin typeface="Arial"/>
                <a:cs typeface="Arial"/>
              </a:rPr>
              <a:t> </a:t>
            </a:r>
            <a:r>
              <a:rPr lang="en-US" sz="1200" spc="-30" dirty="0" smtClean="0">
                <a:latin typeface="Arial"/>
                <a:cs typeface="Arial"/>
              </a:rPr>
              <a:t>jargon.</a:t>
            </a:r>
            <a:endParaRPr lang="en-US" sz="1200" dirty="0" smtClean="0">
              <a:latin typeface="Arial"/>
              <a:cs typeface="Arial"/>
            </a:endParaRPr>
          </a:p>
          <a:p>
            <a:pPr marL="12700" marR="5080">
              <a:lnSpc>
                <a:spcPct val="96100"/>
              </a:lnSpc>
              <a:spcBef>
                <a:spcPts val="595"/>
              </a:spcBef>
            </a:pPr>
            <a:r>
              <a:rPr lang="en-US" sz="1200" spc="-20" dirty="0" smtClean="0">
                <a:latin typeface="Arial"/>
                <a:cs typeface="Arial"/>
              </a:rPr>
              <a:t>Data </a:t>
            </a:r>
            <a:r>
              <a:rPr lang="en-US" sz="1200" spc="-25" dirty="0" smtClean="0">
                <a:latin typeface="Arial"/>
                <a:cs typeface="Arial"/>
              </a:rPr>
              <a:t>munging </a:t>
            </a:r>
            <a:r>
              <a:rPr lang="en-US" sz="1200" spc="-20" dirty="0" smtClean="0">
                <a:latin typeface="Arial"/>
                <a:cs typeface="Arial"/>
              </a:rPr>
              <a:t>or </a:t>
            </a:r>
            <a:r>
              <a:rPr lang="en-US" sz="1200" spc="-25" dirty="0" smtClean="0">
                <a:latin typeface="Arial"/>
                <a:cs typeface="Arial"/>
              </a:rPr>
              <a:t>data wrangling </a:t>
            </a:r>
            <a:r>
              <a:rPr lang="en-US" sz="1200" spc="-20" dirty="0" smtClean="0">
                <a:latin typeface="Arial"/>
                <a:cs typeface="Arial"/>
              </a:rPr>
              <a:t>is </a:t>
            </a:r>
            <a:r>
              <a:rPr lang="en-US" sz="1200" spc="-25" dirty="0" smtClean="0">
                <a:latin typeface="Arial"/>
                <a:cs typeface="Arial"/>
              </a:rPr>
              <a:t>loosely </a:t>
            </a:r>
            <a:r>
              <a:rPr lang="en-US" sz="1200" spc="-15" dirty="0" smtClean="0">
                <a:latin typeface="Arial"/>
                <a:cs typeface="Arial"/>
              </a:rPr>
              <a:t>the </a:t>
            </a:r>
            <a:r>
              <a:rPr lang="en-US" sz="1200" spc="-25" dirty="0" smtClean="0">
                <a:latin typeface="Arial"/>
                <a:cs typeface="Arial"/>
              </a:rPr>
              <a:t>process </a:t>
            </a:r>
            <a:r>
              <a:rPr lang="en-US" sz="1200" spc="-20" dirty="0" smtClean="0">
                <a:latin typeface="Arial"/>
                <a:cs typeface="Arial"/>
              </a:rPr>
              <a:t>of </a:t>
            </a:r>
            <a:r>
              <a:rPr lang="en-US" sz="1200" spc="-25" dirty="0" smtClean="0">
                <a:latin typeface="Arial"/>
                <a:cs typeface="Arial"/>
              </a:rPr>
              <a:t>manually converting </a:t>
            </a:r>
            <a:r>
              <a:rPr lang="en-US" sz="1200" spc="-30" dirty="0" smtClean="0">
                <a:latin typeface="Arial"/>
                <a:cs typeface="Arial"/>
              </a:rPr>
              <a:t>or  </a:t>
            </a:r>
            <a:r>
              <a:rPr lang="en-US" sz="1200" spc="-25" dirty="0" smtClean="0">
                <a:latin typeface="Arial"/>
                <a:cs typeface="Arial"/>
              </a:rPr>
              <a:t>mapping </a:t>
            </a:r>
            <a:r>
              <a:rPr lang="en-US" sz="1200" spc="-20" dirty="0" smtClean="0">
                <a:latin typeface="Arial"/>
                <a:cs typeface="Arial"/>
              </a:rPr>
              <a:t>data from one raw form into </a:t>
            </a:r>
            <a:r>
              <a:rPr lang="en-US" sz="1200" spc="-25" dirty="0" smtClean="0">
                <a:latin typeface="Arial"/>
                <a:cs typeface="Arial"/>
              </a:rPr>
              <a:t>another format that </a:t>
            </a:r>
            <a:r>
              <a:rPr lang="en-US" sz="1200" spc="-30" dirty="0" smtClean="0">
                <a:latin typeface="Arial"/>
                <a:cs typeface="Arial"/>
              </a:rPr>
              <a:t>allows </a:t>
            </a:r>
            <a:r>
              <a:rPr lang="en-US" sz="1200" spc="-20" dirty="0" smtClean="0">
                <a:latin typeface="Arial"/>
                <a:cs typeface="Arial"/>
              </a:rPr>
              <a:t>for </a:t>
            </a:r>
            <a:r>
              <a:rPr lang="en-US" sz="1200" spc="-25" dirty="0" smtClean="0">
                <a:latin typeface="Arial"/>
                <a:cs typeface="Arial"/>
              </a:rPr>
              <a:t>more convenient  consumption</a:t>
            </a:r>
            <a:r>
              <a:rPr lang="en-US" sz="1200" spc="-50" dirty="0" smtClean="0">
                <a:latin typeface="Arial"/>
                <a:cs typeface="Arial"/>
              </a:rPr>
              <a:t> </a:t>
            </a:r>
            <a:r>
              <a:rPr lang="en-US" sz="1200" spc="-20" dirty="0" smtClean="0">
                <a:latin typeface="Arial"/>
                <a:cs typeface="Arial"/>
              </a:rPr>
              <a:t>of</a:t>
            </a:r>
            <a:r>
              <a:rPr lang="en-US" sz="1200" spc="-4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data</a:t>
            </a:r>
            <a:r>
              <a:rPr lang="en-US" sz="1200" spc="-45" dirty="0" smtClean="0">
                <a:latin typeface="Arial"/>
                <a:cs typeface="Arial"/>
              </a:rPr>
              <a:t> </a:t>
            </a:r>
            <a:r>
              <a:rPr lang="en-US" sz="1200" spc="-20" dirty="0" smtClean="0">
                <a:latin typeface="Arial"/>
                <a:cs typeface="Arial"/>
              </a:rPr>
              <a:t>with</a:t>
            </a:r>
            <a:r>
              <a:rPr lang="en-US" sz="1200" spc="-50"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25" dirty="0" smtClean="0">
                <a:latin typeface="Arial"/>
                <a:cs typeface="Arial"/>
              </a:rPr>
              <a:t>help</a:t>
            </a:r>
            <a:r>
              <a:rPr lang="en-US" sz="1200" spc="-50" dirty="0" smtClean="0">
                <a:latin typeface="Arial"/>
                <a:cs typeface="Arial"/>
              </a:rPr>
              <a:t> </a:t>
            </a:r>
            <a:r>
              <a:rPr lang="en-US" sz="1200" spc="-15" dirty="0" smtClean="0">
                <a:latin typeface="Arial"/>
                <a:cs typeface="Arial"/>
              </a:rPr>
              <a:t>of</a:t>
            </a:r>
            <a:r>
              <a:rPr lang="en-US" sz="1200" spc="-40" dirty="0" smtClean="0">
                <a:latin typeface="Arial"/>
                <a:cs typeface="Arial"/>
              </a:rPr>
              <a:t> </a:t>
            </a:r>
            <a:r>
              <a:rPr lang="en-US" sz="1200" spc="-25" dirty="0" smtClean="0">
                <a:latin typeface="Arial"/>
                <a:cs typeface="Arial"/>
              </a:rPr>
              <a:t>semi-automated</a:t>
            </a:r>
            <a:r>
              <a:rPr lang="en-US" sz="1200" spc="-65" dirty="0" smtClean="0">
                <a:latin typeface="Arial"/>
                <a:cs typeface="Arial"/>
              </a:rPr>
              <a:t> </a:t>
            </a:r>
            <a:r>
              <a:rPr lang="en-US" sz="1200" spc="-25" dirty="0" smtClean="0">
                <a:latin typeface="Arial"/>
                <a:cs typeface="Arial"/>
              </a:rPr>
              <a:t>tools. This</a:t>
            </a:r>
            <a:r>
              <a:rPr lang="en-US" sz="1200" spc="-45" dirty="0" smtClean="0">
                <a:latin typeface="Arial"/>
                <a:cs typeface="Arial"/>
              </a:rPr>
              <a:t> </a:t>
            </a:r>
            <a:r>
              <a:rPr lang="en-US" sz="1200" spc="-20" dirty="0" smtClean="0">
                <a:latin typeface="Arial"/>
                <a:cs typeface="Arial"/>
              </a:rPr>
              <a:t>may</a:t>
            </a:r>
            <a:r>
              <a:rPr lang="en-US" sz="1200" spc="-50" dirty="0" smtClean="0">
                <a:latin typeface="Arial"/>
                <a:cs typeface="Arial"/>
              </a:rPr>
              <a:t> </a:t>
            </a:r>
            <a:r>
              <a:rPr lang="en-US" sz="1200" spc="-25" dirty="0" smtClean="0">
                <a:latin typeface="Arial"/>
                <a:cs typeface="Arial"/>
              </a:rPr>
              <a:t>include</a:t>
            </a:r>
            <a:r>
              <a:rPr lang="en-US" sz="1200" spc="-50" dirty="0" smtClean="0">
                <a:latin typeface="Arial"/>
                <a:cs typeface="Arial"/>
              </a:rPr>
              <a:t> </a:t>
            </a:r>
            <a:r>
              <a:rPr lang="en-US" sz="1200" spc="-25" dirty="0" smtClean="0">
                <a:latin typeface="Arial"/>
                <a:cs typeface="Arial"/>
              </a:rPr>
              <a:t>further  munging, data visualization, </a:t>
            </a:r>
            <a:r>
              <a:rPr lang="en-US" sz="1200" spc="-20" dirty="0" smtClean="0">
                <a:latin typeface="Arial"/>
                <a:cs typeface="Arial"/>
              </a:rPr>
              <a:t>data </a:t>
            </a:r>
            <a:r>
              <a:rPr lang="en-US" sz="1200" spc="-30" dirty="0" smtClean="0">
                <a:latin typeface="Arial"/>
                <a:cs typeface="Arial"/>
              </a:rPr>
              <a:t>aggregation, </a:t>
            </a:r>
            <a:r>
              <a:rPr lang="en-US" sz="1200" spc="-25" dirty="0" smtClean="0">
                <a:latin typeface="Arial"/>
                <a:cs typeface="Arial"/>
              </a:rPr>
              <a:t>training </a:t>
            </a:r>
            <a:r>
              <a:rPr lang="en-US" sz="1200" dirty="0" smtClean="0">
                <a:latin typeface="Arial"/>
                <a:cs typeface="Arial"/>
              </a:rPr>
              <a:t>a </a:t>
            </a:r>
            <a:r>
              <a:rPr lang="en-US" sz="1200" spc="-25" dirty="0" smtClean="0">
                <a:latin typeface="Arial"/>
                <a:cs typeface="Arial"/>
              </a:rPr>
              <a:t>statistical </a:t>
            </a:r>
            <a:r>
              <a:rPr lang="en-US" sz="1200" spc="-30" dirty="0" smtClean="0">
                <a:latin typeface="Arial"/>
                <a:cs typeface="Arial"/>
              </a:rPr>
              <a:t>model, </a:t>
            </a:r>
            <a:r>
              <a:rPr lang="en-US" sz="1200" spc="-15" dirty="0" smtClean="0">
                <a:latin typeface="Arial"/>
                <a:cs typeface="Arial"/>
              </a:rPr>
              <a:t>as </a:t>
            </a:r>
            <a:r>
              <a:rPr lang="en-US" sz="1200" spc="-25" dirty="0" smtClean="0">
                <a:latin typeface="Arial"/>
                <a:cs typeface="Arial"/>
              </a:rPr>
              <a:t>well </a:t>
            </a:r>
            <a:r>
              <a:rPr lang="en-US" sz="1200" spc="-20" dirty="0" smtClean="0">
                <a:latin typeface="Arial"/>
                <a:cs typeface="Arial"/>
              </a:rPr>
              <a:t>as  many other </a:t>
            </a:r>
            <a:r>
              <a:rPr lang="en-US" sz="1200" spc="-25" dirty="0" smtClean="0">
                <a:latin typeface="Arial"/>
                <a:cs typeface="Arial"/>
              </a:rPr>
              <a:t>potential</a:t>
            </a:r>
            <a:r>
              <a:rPr lang="en-US" sz="1200" spc="-135" dirty="0" smtClean="0">
                <a:latin typeface="Arial"/>
                <a:cs typeface="Arial"/>
              </a:rPr>
              <a:t> </a:t>
            </a:r>
            <a:r>
              <a:rPr lang="en-US" sz="1200" spc="-25" dirty="0" smtClean="0">
                <a:latin typeface="Arial"/>
                <a:cs typeface="Arial"/>
              </a:rPr>
              <a:t>uses.</a:t>
            </a:r>
            <a:endParaRPr lang="en-US" sz="1200" dirty="0" smtClean="0">
              <a:latin typeface="Arial"/>
              <a:cs typeface="Arial"/>
            </a:endParaRPr>
          </a:p>
          <a:p>
            <a:endParaRPr lang="fr-FR" dirty="0" smtClean="0"/>
          </a:p>
          <a:p>
            <a:pPr marL="12700" marR="5080">
              <a:lnSpc>
                <a:spcPct val="96000"/>
              </a:lnSpc>
              <a:spcBef>
                <a:spcPts val="170"/>
              </a:spcBef>
            </a:pPr>
            <a:r>
              <a:rPr lang="en-US" sz="1200" spc="-20" dirty="0" smtClean="0">
                <a:latin typeface="Arial"/>
                <a:cs typeface="Arial"/>
              </a:rPr>
              <a:t>Data </a:t>
            </a:r>
            <a:r>
              <a:rPr lang="en-US" sz="1200" spc="-25" dirty="0" smtClean="0">
                <a:latin typeface="Arial"/>
                <a:cs typeface="Arial"/>
              </a:rPr>
              <a:t>munging </a:t>
            </a:r>
            <a:r>
              <a:rPr lang="en-US" sz="1200" spc="-20" dirty="0" smtClean="0">
                <a:latin typeface="Arial"/>
                <a:cs typeface="Arial"/>
              </a:rPr>
              <a:t>as </a:t>
            </a:r>
            <a:r>
              <a:rPr lang="en-US" sz="1200" dirty="0" smtClean="0">
                <a:latin typeface="Arial"/>
                <a:cs typeface="Arial"/>
              </a:rPr>
              <a:t>a </a:t>
            </a:r>
            <a:r>
              <a:rPr lang="en-US" sz="1200" spc="-25" dirty="0" smtClean="0">
                <a:latin typeface="Arial"/>
                <a:cs typeface="Arial"/>
              </a:rPr>
              <a:t>process typically follows </a:t>
            </a:r>
            <a:r>
              <a:rPr lang="en-US" sz="1200" dirty="0" smtClean="0">
                <a:latin typeface="Arial"/>
                <a:cs typeface="Arial"/>
              </a:rPr>
              <a:t>a </a:t>
            </a:r>
            <a:r>
              <a:rPr lang="en-US" sz="1200" spc="-20" dirty="0" smtClean="0">
                <a:latin typeface="Arial"/>
                <a:cs typeface="Arial"/>
              </a:rPr>
              <a:t>set </a:t>
            </a:r>
            <a:r>
              <a:rPr lang="en-US" sz="1200" spc="-15" dirty="0" smtClean="0">
                <a:latin typeface="Arial"/>
                <a:cs typeface="Arial"/>
              </a:rPr>
              <a:t>of </a:t>
            </a:r>
            <a:r>
              <a:rPr lang="en-US" sz="1200" spc="-25" dirty="0" smtClean="0">
                <a:latin typeface="Arial"/>
                <a:cs typeface="Arial"/>
              </a:rPr>
              <a:t>general steps which begin </a:t>
            </a:r>
            <a:r>
              <a:rPr lang="en-US" sz="1200" spc="-20" dirty="0" smtClean="0">
                <a:latin typeface="Arial"/>
                <a:cs typeface="Arial"/>
              </a:rPr>
              <a:t>with  </a:t>
            </a:r>
            <a:r>
              <a:rPr lang="en-US" sz="1200" spc="-25" dirty="0" smtClean="0">
                <a:latin typeface="Arial"/>
                <a:cs typeface="Arial"/>
              </a:rPr>
              <a:t>extracting </a:t>
            </a:r>
            <a:r>
              <a:rPr lang="en-US" sz="1200" spc="-20" dirty="0" smtClean="0">
                <a:latin typeface="Arial"/>
                <a:cs typeface="Arial"/>
              </a:rPr>
              <a:t>the </a:t>
            </a:r>
            <a:r>
              <a:rPr lang="en-US" sz="1200" spc="-25" dirty="0" smtClean="0">
                <a:latin typeface="Arial"/>
                <a:cs typeface="Arial"/>
              </a:rPr>
              <a:t>data </a:t>
            </a:r>
            <a:r>
              <a:rPr lang="en-US" sz="1200" spc="-20" dirty="0" smtClean="0">
                <a:latin typeface="Arial"/>
                <a:cs typeface="Arial"/>
              </a:rPr>
              <a:t>in </a:t>
            </a:r>
            <a:r>
              <a:rPr lang="en-US" sz="1200" dirty="0" smtClean="0">
                <a:latin typeface="Arial"/>
                <a:cs typeface="Arial"/>
              </a:rPr>
              <a:t>a </a:t>
            </a:r>
            <a:r>
              <a:rPr lang="en-US" sz="1200" spc="-15" dirty="0" smtClean="0">
                <a:latin typeface="Arial"/>
                <a:cs typeface="Arial"/>
              </a:rPr>
              <a:t>raw </a:t>
            </a:r>
            <a:r>
              <a:rPr lang="en-US" sz="1200" spc="-20" dirty="0" smtClean="0">
                <a:latin typeface="Arial"/>
                <a:cs typeface="Arial"/>
              </a:rPr>
              <a:t>form from the data </a:t>
            </a:r>
            <a:r>
              <a:rPr lang="en-US" sz="1200" spc="-25" dirty="0" smtClean="0">
                <a:latin typeface="Arial"/>
                <a:cs typeface="Arial"/>
              </a:rPr>
              <a:t>source, </a:t>
            </a:r>
            <a:r>
              <a:rPr lang="en-US" sz="1200" spc="-30" dirty="0" smtClean="0">
                <a:latin typeface="Arial"/>
                <a:cs typeface="Arial"/>
              </a:rPr>
              <a:t>munging </a:t>
            </a:r>
            <a:r>
              <a:rPr lang="en-US" sz="1200" spc="-15" dirty="0" smtClean="0">
                <a:latin typeface="Arial"/>
                <a:cs typeface="Arial"/>
              </a:rPr>
              <a:t>the </a:t>
            </a:r>
            <a:r>
              <a:rPr lang="en-US" sz="1200" spc="-20" dirty="0" smtClean="0">
                <a:latin typeface="Arial"/>
                <a:cs typeface="Arial"/>
              </a:rPr>
              <a:t>raw data </a:t>
            </a:r>
            <a:r>
              <a:rPr lang="en-US" sz="1200" spc="-25" dirty="0" smtClean="0">
                <a:latin typeface="Arial"/>
                <a:cs typeface="Arial"/>
              </a:rPr>
              <a:t>using  algorithms </a:t>
            </a:r>
            <a:r>
              <a:rPr lang="en-US" sz="1200" spc="-20" dirty="0" smtClean="0">
                <a:latin typeface="Arial"/>
                <a:cs typeface="Arial"/>
              </a:rPr>
              <a:t>(like </a:t>
            </a:r>
            <a:r>
              <a:rPr lang="en-US" sz="1200" spc="-25" dirty="0" smtClean="0">
                <a:latin typeface="Arial"/>
                <a:cs typeface="Arial"/>
              </a:rPr>
              <a:t>sorting) </a:t>
            </a:r>
            <a:r>
              <a:rPr lang="en-US" sz="1200" spc="-20" dirty="0" smtClean="0">
                <a:latin typeface="Arial"/>
                <a:cs typeface="Arial"/>
              </a:rPr>
              <a:t>or </a:t>
            </a:r>
            <a:r>
              <a:rPr lang="en-US" sz="1200" spc="-25" dirty="0" smtClean="0">
                <a:latin typeface="Arial"/>
                <a:cs typeface="Arial"/>
              </a:rPr>
              <a:t>parsing </a:t>
            </a:r>
            <a:r>
              <a:rPr lang="en-US" sz="1200" spc="-15" dirty="0" smtClean="0">
                <a:latin typeface="Arial"/>
                <a:cs typeface="Arial"/>
              </a:rPr>
              <a:t>the </a:t>
            </a:r>
            <a:r>
              <a:rPr lang="en-US" sz="1200" spc="-20" dirty="0" smtClean="0">
                <a:latin typeface="Arial"/>
                <a:cs typeface="Arial"/>
              </a:rPr>
              <a:t>data into </a:t>
            </a:r>
            <a:r>
              <a:rPr lang="en-US" sz="1200" spc="-25" dirty="0" smtClean="0">
                <a:latin typeface="Arial"/>
                <a:cs typeface="Arial"/>
              </a:rPr>
              <a:t>predefined </a:t>
            </a:r>
            <a:r>
              <a:rPr lang="en-US" sz="1200" spc="-20" dirty="0" smtClean="0">
                <a:latin typeface="Arial"/>
                <a:cs typeface="Arial"/>
              </a:rPr>
              <a:t>data </a:t>
            </a:r>
            <a:r>
              <a:rPr lang="en-US" sz="1200" spc="-25" dirty="0" smtClean="0">
                <a:latin typeface="Arial"/>
                <a:cs typeface="Arial"/>
              </a:rPr>
              <a:t>structures, </a:t>
            </a:r>
            <a:r>
              <a:rPr lang="en-US" sz="1200" spc="-20" dirty="0" smtClean="0">
                <a:latin typeface="Arial"/>
                <a:cs typeface="Arial"/>
              </a:rPr>
              <a:t>and </a:t>
            </a:r>
            <a:r>
              <a:rPr lang="en-US" sz="1200" spc="-25" dirty="0" smtClean="0">
                <a:latin typeface="Arial"/>
                <a:cs typeface="Arial"/>
              </a:rPr>
              <a:t>finally  depositing</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resulting</a:t>
            </a:r>
            <a:r>
              <a:rPr lang="en-US" sz="1200" spc="-50" dirty="0" smtClean="0">
                <a:latin typeface="Arial"/>
                <a:cs typeface="Arial"/>
              </a:rPr>
              <a:t> </a:t>
            </a:r>
            <a:r>
              <a:rPr lang="en-US" sz="1200" spc="-25" dirty="0" smtClean="0">
                <a:latin typeface="Arial"/>
                <a:cs typeface="Arial"/>
              </a:rPr>
              <a:t>content</a:t>
            </a:r>
            <a:r>
              <a:rPr lang="en-US" sz="1200" spc="-50" dirty="0" smtClean="0">
                <a:latin typeface="Arial"/>
                <a:cs typeface="Arial"/>
              </a:rPr>
              <a:t> </a:t>
            </a:r>
            <a:r>
              <a:rPr lang="en-US" sz="1200" spc="-20" dirty="0" smtClean="0">
                <a:latin typeface="Arial"/>
                <a:cs typeface="Arial"/>
              </a:rPr>
              <a:t>into</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data</a:t>
            </a:r>
            <a:r>
              <a:rPr lang="en-US" sz="1200" spc="-50" dirty="0" smtClean="0">
                <a:latin typeface="Arial"/>
                <a:cs typeface="Arial"/>
              </a:rPr>
              <a:t> </a:t>
            </a:r>
            <a:r>
              <a:rPr lang="en-US" sz="1200" spc="-20" dirty="0" smtClean="0">
                <a:latin typeface="Arial"/>
                <a:cs typeface="Arial"/>
              </a:rPr>
              <a:t>sink</a:t>
            </a:r>
            <a:r>
              <a:rPr lang="en-US" sz="1200" spc="-60" dirty="0" smtClean="0">
                <a:latin typeface="Arial"/>
                <a:cs typeface="Arial"/>
              </a:rPr>
              <a:t> </a:t>
            </a:r>
            <a:r>
              <a:rPr lang="en-US" sz="1200" spc="-15" dirty="0" smtClean="0">
                <a:latin typeface="Arial"/>
                <a:cs typeface="Arial"/>
              </a:rPr>
              <a:t>for</a:t>
            </a:r>
            <a:r>
              <a:rPr lang="en-US" sz="1200" spc="-60" dirty="0" smtClean="0">
                <a:latin typeface="Arial"/>
                <a:cs typeface="Arial"/>
              </a:rPr>
              <a:t> </a:t>
            </a:r>
            <a:r>
              <a:rPr lang="en-US" sz="1200" spc="-25" dirty="0" smtClean="0">
                <a:latin typeface="Arial"/>
                <a:cs typeface="Arial"/>
              </a:rPr>
              <a:t>storage</a:t>
            </a:r>
            <a:r>
              <a:rPr lang="en-US" sz="1200" spc="-5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future</a:t>
            </a:r>
            <a:r>
              <a:rPr lang="en-US" sz="1200" spc="-55" dirty="0" smtClean="0">
                <a:latin typeface="Arial"/>
                <a:cs typeface="Arial"/>
              </a:rPr>
              <a:t> </a:t>
            </a:r>
            <a:r>
              <a:rPr lang="en-US" sz="1200" spc="-25" dirty="0" smtClean="0">
                <a:latin typeface="Arial"/>
                <a:cs typeface="Arial"/>
              </a:rPr>
              <a:t>use.[1]</a:t>
            </a:r>
            <a:r>
              <a:rPr lang="en-US" sz="1200" spc="-45" dirty="0" smtClean="0">
                <a:latin typeface="Arial"/>
                <a:cs typeface="Arial"/>
              </a:rPr>
              <a:t> </a:t>
            </a:r>
            <a:r>
              <a:rPr lang="en-US" sz="1200" spc="-25" dirty="0" smtClean="0">
                <a:latin typeface="Arial"/>
                <a:cs typeface="Arial"/>
              </a:rPr>
              <a:t>Given</a:t>
            </a:r>
            <a:r>
              <a:rPr lang="en-US" sz="1200" spc="-55" dirty="0" smtClean="0">
                <a:latin typeface="Arial"/>
                <a:cs typeface="Arial"/>
              </a:rPr>
              <a:t> </a:t>
            </a:r>
            <a:r>
              <a:rPr lang="en-US" sz="1200" spc="-25" dirty="0" smtClean="0">
                <a:latin typeface="Arial"/>
                <a:cs typeface="Arial"/>
              </a:rPr>
              <a:t>the  </a:t>
            </a:r>
            <a:r>
              <a:rPr lang="en-US" sz="1200" spc="-20" dirty="0" smtClean="0">
                <a:latin typeface="Arial"/>
                <a:cs typeface="Arial"/>
              </a:rPr>
              <a:t>rapid </a:t>
            </a:r>
            <a:r>
              <a:rPr lang="en-US" sz="1200" spc="-25" dirty="0" smtClean="0">
                <a:latin typeface="Arial"/>
                <a:cs typeface="Arial"/>
              </a:rPr>
              <a:t>growth </a:t>
            </a:r>
            <a:r>
              <a:rPr lang="en-US" sz="1200" spc="-15" dirty="0" smtClean="0">
                <a:latin typeface="Arial"/>
                <a:cs typeface="Arial"/>
              </a:rPr>
              <a:t>of the </a:t>
            </a:r>
            <a:r>
              <a:rPr lang="en-US" sz="1200" spc="-25" dirty="0" smtClean="0">
                <a:latin typeface="Arial"/>
                <a:cs typeface="Arial"/>
              </a:rPr>
              <a:t>internet </a:t>
            </a:r>
            <a:r>
              <a:rPr lang="en-US" sz="1200" spc="-20" dirty="0" smtClean="0">
                <a:latin typeface="Arial"/>
                <a:cs typeface="Arial"/>
              </a:rPr>
              <a:t>such </a:t>
            </a:r>
            <a:r>
              <a:rPr lang="en-US" sz="1200" spc="-25" dirty="0" smtClean="0">
                <a:latin typeface="Arial"/>
                <a:cs typeface="Arial"/>
              </a:rPr>
              <a:t>techniques will become increasingly important </a:t>
            </a:r>
            <a:r>
              <a:rPr lang="en-US" sz="1200" spc="-20" dirty="0" smtClean="0">
                <a:latin typeface="Arial"/>
                <a:cs typeface="Arial"/>
              </a:rPr>
              <a:t>in </a:t>
            </a:r>
            <a:r>
              <a:rPr lang="en-US" sz="1200" spc="-25" dirty="0" smtClean="0">
                <a:latin typeface="Arial"/>
                <a:cs typeface="Arial"/>
              </a:rPr>
              <a:t>the  organization </a:t>
            </a:r>
            <a:r>
              <a:rPr lang="en-US" sz="1200" spc="-20" dirty="0" smtClean="0">
                <a:latin typeface="Arial"/>
                <a:cs typeface="Arial"/>
              </a:rPr>
              <a:t>of the </a:t>
            </a:r>
            <a:r>
              <a:rPr lang="en-US" sz="1200" spc="-25" dirty="0" smtClean="0">
                <a:latin typeface="Arial"/>
                <a:cs typeface="Arial"/>
              </a:rPr>
              <a:t>growing amounts </a:t>
            </a:r>
            <a:r>
              <a:rPr lang="en-US" sz="1200" spc="-20" dirty="0" smtClean="0">
                <a:latin typeface="Arial"/>
                <a:cs typeface="Arial"/>
              </a:rPr>
              <a:t>of data</a:t>
            </a:r>
            <a:r>
              <a:rPr lang="en-US" sz="1200" spc="-204" dirty="0" smtClean="0">
                <a:latin typeface="Arial"/>
                <a:cs typeface="Arial"/>
              </a:rPr>
              <a:t> </a:t>
            </a:r>
            <a:r>
              <a:rPr lang="en-US" sz="1200" spc="-30" dirty="0" smtClean="0">
                <a:latin typeface="Arial"/>
                <a:cs typeface="Arial"/>
              </a:rPr>
              <a:t>available.</a:t>
            </a:r>
            <a:endParaRPr lang="en-US" sz="1200" dirty="0" smtClean="0">
              <a:latin typeface="Arial"/>
              <a:cs typeface="Arial"/>
            </a:endParaRPr>
          </a:p>
          <a:p>
            <a:pPr marL="12700" marR="137795">
              <a:lnSpc>
                <a:spcPts val="1610"/>
              </a:lnSpc>
              <a:spcBef>
                <a:spcPts val="645"/>
              </a:spcBef>
            </a:pPr>
            <a:r>
              <a:rPr lang="en-US" sz="1200" spc="-10" dirty="0" smtClean="0">
                <a:latin typeface="Arial"/>
                <a:cs typeface="Arial"/>
              </a:rPr>
              <a:t>In</a:t>
            </a:r>
            <a:r>
              <a:rPr lang="en-US" sz="1200" spc="-50" dirty="0" smtClean="0">
                <a:latin typeface="Arial"/>
                <a:cs typeface="Arial"/>
              </a:rPr>
              <a:t> </a:t>
            </a:r>
            <a:r>
              <a:rPr lang="en-US" sz="1200" spc="-20" dirty="0" smtClean="0">
                <a:latin typeface="Arial"/>
                <a:cs typeface="Arial"/>
              </a:rPr>
              <a:t>the</a:t>
            </a:r>
            <a:r>
              <a:rPr lang="en-US" sz="1200" spc="-35" dirty="0" smtClean="0">
                <a:latin typeface="Arial"/>
                <a:cs typeface="Arial"/>
              </a:rPr>
              <a:t> </a:t>
            </a:r>
            <a:r>
              <a:rPr lang="en-US" sz="1200" spc="-25" dirty="0" smtClean="0">
                <a:latin typeface="Arial"/>
                <a:cs typeface="Arial"/>
              </a:rPr>
              <a:t>world</a:t>
            </a:r>
            <a:r>
              <a:rPr lang="en-US" sz="1200" spc="-50" dirty="0" smtClean="0">
                <a:latin typeface="Arial"/>
                <a:cs typeface="Arial"/>
              </a:rPr>
              <a:t> </a:t>
            </a:r>
            <a:r>
              <a:rPr lang="en-US" sz="1200" spc="-15" dirty="0" smtClean="0">
                <a:latin typeface="Arial"/>
                <a:cs typeface="Arial"/>
              </a:rPr>
              <a:t>of</a:t>
            </a:r>
            <a:r>
              <a:rPr lang="en-US" sz="1200" spc="-40" dirty="0" smtClean="0">
                <a:latin typeface="Arial"/>
                <a:cs typeface="Arial"/>
              </a:rPr>
              <a:t> </a:t>
            </a:r>
            <a:r>
              <a:rPr lang="en-US" sz="1200" spc="-20" dirty="0" smtClean="0">
                <a:latin typeface="Arial"/>
                <a:cs typeface="Arial"/>
              </a:rPr>
              <a:t>data</a:t>
            </a:r>
            <a:r>
              <a:rPr lang="en-US" sz="1200" spc="-65" dirty="0" smtClean="0">
                <a:latin typeface="Arial"/>
                <a:cs typeface="Arial"/>
              </a:rPr>
              <a:t> </a:t>
            </a:r>
            <a:r>
              <a:rPr lang="en-US" sz="1200" spc="-25" dirty="0" smtClean="0">
                <a:latin typeface="Arial"/>
                <a:cs typeface="Arial"/>
              </a:rPr>
              <a:t>warehousing,</a:t>
            </a:r>
            <a:r>
              <a:rPr lang="en-US" sz="1200" spc="-40" dirty="0" smtClean="0">
                <a:latin typeface="Arial"/>
                <a:cs typeface="Arial"/>
              </a:rPr>
              <a:t> </a:t>
            </a:r>
            <a:r>
              <a:rPr lang="en-US" sz="1200" spc="-15" dirty="0" smtClean="0">
                <a:latin typeface="Arial"/>
                <a:cs typeface="Arial"/>
              </a:rPr>
              <a:t>ETL</a:t>
            </a:r>
            <a:r>
              <a:rPr lang="en-US" sz="1200" spc="-50" dirty="0" smtClean="0">
                <a:latin typeface="Arial"/>
                <a:cs typeface="Arial"/>
              </a:rPr>
              <a:t> </a:t>
            </a:r>
            <a:r>
              <a:rPr lang="en-US" sz="1200" spc="-30" dirty="0" smtClean="0">
                <a:latin typeface="Arial"/>
                <a:cs typeface="Arial"/>
              </a:rPr>
              <a:t>(extract-transform-load)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referred</a:t>
            </a:r>
            <a:r>
              <a:rPr lang="en-US" sz="1200" spc="-45" dirty="0" smtClean="0">
                <a:latin typeface="Arial"/>
                <a:cs typeface="Arial"/>
              </a:rPr>
              <a:t> </a:t>
            </a:r>
            <a:r>
              <a:rPr lang="en-US" sz="1200" spc="-20" dirty="0" smtClean="0">
                <a:latin typeface="Arial"/>
                <a:cs typeface="Arial"/>
              </a:rPr>
              <a:t>to;</a:t>
            </a:r>
            <a:r>
              <a:rPr lang="en-US" sz="1200" spc="-40" dirty="0" smtClean="0">
                <a:latin typeface="Arial"/>
                <a:cs typeface="Arial"/>
              </a:rPr>
              <a:t> </a:t>
            </a:r>
            <a:r>
              <a:rPr lang="en-US" sz="1200" spc="-25" dirty="0" smtClean="0">
                <a:latin typeface="Arial"/>
                <a:cs typeface="Arial"/>
              </a:rPr>
              <a:t>here</a:t>
            </a:r>
            <a:r>
              <a:rPr lang="en-US" sz="1200" spc="-50" dirty="0" smtClean="0">
                <a:latin typeface="Arial"/>
                <a:cs typeface="Arial"/>
              </a:rPr>
              <a:t> </a:t>
            </a:r>
            <a:r>
              <a:rPr lang="en-US" sz="1200" spc="-15" dirty="0" smtClean="0">
                <a:latin typeface="Arial"/>
                <a:cs typeface="Arial"/>
              </a:rPr>
              <a:t>the  </a:t>
            </a:r>
            <a:r>
              <a:rPr lang="en-US" sz="1200" spc="-25" dirty="0" smtClean="0">
                <a:latin typeface="Arial"/>
                <a:cs typeface="Arial"/>
              </a:rPr>
              <a:t>process </a:t>
            </a:r>
            <a:r>
              <a:rPr lang="en-US" sz="1200" spc="-20" dirty="0" smtClean="0">
                <a:latin typeface="Arial"/>
                <a:cs typeface="Arial"/>
              </a:rPr>
              <a:t>is </a:t>
            </a:r>
            <a:r>
              <a:rPr lang="en-US" sz="1200" spc="-25" dirty="0" smtClean="0">
                <a:latin typeface="Arial"/>
                <a:cs typeface="Arial"/>
              </a:rPr>
              <a:t>often </a:t>
            </a:r>
            <a:r>
              <a:rPr lang="en-US" sz="1200" spc="-15" dirty="0" smtClean="0">
                <a:latin typeface="Arial"/>
                <a:cs typeface="Arial"/>
              </a:rPr>
              <a:t>ELT </a:t>
            </a:r>
            <a:r>
              <a:rPr lang="en-US" sz="1200" dirty="0" smtClean="0">
                <a:latin typeface="Arial"/>
                <a:cs typeface="Arial"/>
              </a:rPr>
              <a:t>- </a:t>
            </a:r>
            <a:r>
              <a:rPr lang="en-US" sz="1200" spc="-20" dirty="0" smtClean="0">
                <a:latin typeface="Arial"/>
                <a:cs typeface="Arial"/>
              </a:rPr>
              <a:t>load </a:t>
            </a:r>
            <a:r>
              <a:rPr lang="en-US" sz="1200" spc="-25" dirty="0" smtClean="0">
                <a:latin typeface="Arial"/>
                <a:cs typeface="Arial"/>
              </a:rPr>
              <a:t>first,</a:t>
            </a:r>
            <a:r>
              <a:rPr lang="en-US" sz="1200" spc="-285" dirty="0" smtClean="0">
                <a:latin typeface="Arial"/>
                <a:cs typeface="Arial"/>
              </a:rPr>
              <a:t> </a:t>
            </a:r>
            <a:r>
              <a:rPr lang="en-US" sz="1200" spc="-30" dirty="0" smtClean="0">
                <a:latin typeface="Arial"/>
                <a:cs typeface="Arial"/>
              </a:rPr>
              <a:t>transform </a:t>
            </a:r>
            <a:r>
              <a:rPr lang="en-US" sz="1200" spc="-25" dirty="0" smtClean="0">
                <a:latin typeface="Arial"/>
                <a:cs typeface="Arial"/>
              </a:rPr>
              <a:t>later.</a:t>
            </a:r>
            <a:endParaRPr lang="en-US" sz="1200" dirty="0" smtClean="0">
              <a:latin typeface="Arial"/>
              <a:cs typeface="Arial"/>
            </a:endParaRPr>
          </a:p>
          <a:p>
            <a:pPr marL="12700" marR="340360">
              <a:lnSpc>
                <a:spcPts val="1610"/>
              </a:lnSpc>
              <a:spcBef>
                <a:spcPts val="605"/>
              </a:spcBef>
            </a:pPr>
            <a:r>
              <a:rPr lang="en-US" sz="1200" spc="-20" dirty="0" err="1" smtClean="0">
                <a:latin typeface="Arial"/>
                <a:cs typeface="Arial"/>
              </a:rPr>
              <a:t>Dasu</a:t>
            </a:r>
            <a:r>
              <a:rPr lang="en-US" sz="1200" spc="-20" dirty="0" smtClean="0">
                <a:latin typeface="Arial"/>
                <a:cs typeface="Arial"/>
              </a:rPr>
              <a:t> </a:t>
            </a:r>
            <a:r>
              <a:rPr lang="en-US" sz="1200" spc="-15" dirty="0" smtClean="0">
                <a:latin typeface="Arial"/>
                <a:cs typeface="Arial"/>
              </a:rPr>
              <a:t>and </a:t>
            </a:r>
            <a:r>
              <a:rPr lang="en-US" sz="1200" spc="-25" dirty="0" smtClean="0">
                <a:latin typeface="Arial"/>
                <a:cs typeface="Arial"/>
              </a:rPr>
              <a:t>Johnson's book (2003) </a:t>
            </a:r>
            <a:r>
              <a:rPr lang="en-US" sz="1200" spc="-15" dirty="0" smtClean="0">
                <a:latin typeface="Arial"/>
                <a:cs typeface="Arial"/>
              </a:rPr>
              <a:t>is </a:t>
            </a:r>
            <a:r>
              <a:rPr lang="en-US" sz="1200" spc="-30" dirty="0" smtClean="0">
                <a:latin typeface="Arial"/>
                <a:cs typeface="Arial"/>
              </a:rPr>
              <a:t>available </a:t>
            </a:r>
            <a:r>
              <a:rPr lang="en-US" sz="1200" spc="-25" dirty="0" smtClean="0">
                <a:latin typeface="Arial"/>
                <a:cs typeface="Arial"/>
              </a:rPr>
              <a:t>online </a:t>
            </a:r>
            <a:r>
              <a:rPr lang="en-US" sz="1200" spc="-20" dirty="0" smtClean="0">
                <a:latin typeface="Arial"/>
                <a:cs typeface="Arial"/>
              </a:rPr>
              <a:t>at </a:t>
            </a:r>
            <a:r>
              <a:rPr lang="en-US" sz="1200" spc="-30" dirty="0" smtClean="0">
                <a:latin typeface="Arial"/>
                <a:cs typeface="Arial"/>
              </a:rPr>
              <a:t>https://goo.gl/nIoSvj </a:t>
            </a:r>
            <a:r>
              <a:rPr lang="en-US" sz="1200" spc="-25" dirty="0" smtClean="0">
                <a:latin typeface="Arial"/>
                <a:cs typeface="Arial"/>
              </a:rPr>
              <a:t>(this </a:t>
            </a:r>
            <a:r>
              <a:rPr lang="en-US" sz="1200" spc="-20" dirty="0" err="1" smtClean="0">
                <a:latin typeface="Arial"/>
                <a:cs typeface="Arial"/>
              </a:rPr>
              <a:t>url</a:t>
            </a:r>
            <a:r>
              <a:rPr lang="en-US" sz="1200" spc="-20" dirty="0" smtClean="0">
                <a:latin typeface="Arial"/>
                <a:cs typeface="Arial"/>
              </a:rPr>
              <a:t>  </a:t>
            </a:r>
            <a:r>
              <a:rPr lang="en-US" sz="1200" spc="-25" dirty="0" err="1" smtClean="0">
                <a:latin typeface="Arial"/>
                <a:cs typeface="Arial"/>
              </a:rPr>
              <a:t>shortener</a:t>
            </a:r>
            <a:r>
              <a:rPr lang="en-US" sz="1200" spc="-25" dirty="0" smtClean="0">
                <a:latin typeface="Arial"/>
                <a:cs typeface="Arial"/>
              </a:rPr>
              <a:t> will </a:t>
            </a:r>
            <a:r>
              <a:rPr lang="en-US" sz="1200" spc="-20" dirty="0" smtClean="0">
                <a:latin typeface="Arial"/>
                <a:cs typeface="Arial"/>
              </a:rPr>
              <a:t>open </a:t>
            </a:r>
            <a:r>
              <a:rPr lang="en-US" sz="1200" spc="-15" dirty="0" smtClean="0">
                <a:latin typeface="Arial"/>
                <a:cs typeface="Arial"/>
              </a:rPr>
              <a:t>at </a:t>
            </a:r>
            <a:r>
              <a:rPr lang="en-US" sz="1200" spc="-20" dirty="0" smtClean="0">
                <a:latin typeface="Arial"/>
                <a:cs typeface="Arial"/>
              </a:rPr>
              <a:t>the</a:t>
            </a:r>
            <a:r>
              <a:rPr lang="en-US" sz="1200" spc="-185" dirty="0" smtClean="0">
                <a:latin typeface="Arial"/>
                <a:cs typeface="Arial"/>
              </a:rPr>
              <a:t> </a:t>
            </a:r>
            <a:r>
              <a:rPr lang="en-US" sz="1200" spc="-30" dirty="0" smtClean="0">
                <a:latin typeface="Arial"/>
                <a:cs typeface="Arial"/>
              </a:rPr>
              <a:t>quotation).</a:t>
            </a:r>
            <a:endParaRPr lang="en-US" sz="1200" dirty="0" smtClean="0">
              <a:latin typeface="Arial"/>
              <a:cs typeface="Arial"/>
            </a:endParaRPr>
          </a:p>
          <a:p>
            <a:pPr marL="12700" marR="222250">
              <a:lnSpc>
                <a:spcPct val="96100"/>
              </a:lnSpc>
              <a:spcBef>
                <a:spcPts val="555"/>
              </a:spcBef>
            </a:pPr>
            <a:r>
              <a:rPr lang="en-US" sz="1200" spc="-20" dirty="0" smtClean="0">
                <a:latin typeface="Arial"/>
                <a:cs typeface="Arial"/>
              </a:rPr>
              <a:t>Data </a:t>
            </a:r>
            <a:r>
              <a:rPr lang="en-US" sz="1200" spc="-25" dirty="0" smtClean="0">
                <a:latin typeface="Arial"/>
                <a:cs typeface="Arial"/>
              </a:rPr>
              <a:t>wrangling </a:t>
            </a:r>
            <a:r>
              <a:rPr lang="en-US" sz="1200" spc="-20" dirty="0" smtClean="0">
                <a:latin typeface="Arial"/>
                <a:cs typeface="Arial"/>
              </a:rPr>
              <a:t>also </a:t>
            </a:r>
            <a:r>
              <a:rPr lang="en-US" sz="1200" spc="-15" dirty="0" smtClean="0">
                <a:latin typeface="Arial"/>
                <a:cs typeface="Arial"/>
              </a:rPr>
              <a:t>the </a:t>
            </a:r>
            <a:r>
              <a:rPr lang="en-US" sz="1200" spc="-25" dirty="0" smtClean="0">
                <a:latin typeface="Arial"/>
                <a:cs typeface="Arial"/>
              </a:rPr>
              <a:t>subject </a:t>
            </a:r>
            <a:r>
              <a:rPr lang="en-US" sz="1200" spc="-20" dirty="0" smtClean="0">
                <a:latin typeface="Arial"/>
                <a:cs typeface="Arial"/>
              </a:rPr>
              <a:t>of </a:t>
            </a:r>
            <a:r>
              <a:rPr lang="en-US" sz="1200" dirty="0" smtClean="0">
                <a:latin typeface="Arial"/>
                <a:cs typeface="Arial"/>
              </a:rPr>
              <a:t>a </a:t>
            </a:r>
            <a:r>
              <a:rPr lang="en-US" sz="1200" spc="-20" dirty="0" smtClean="0">
                <a:latin typeface="Arial"/>
                <a:cs typeface="Arial"/>
              </a:rPr>
              <a:t>New </a:t>
            </a:r>
            <a:r>
              <a:rPr lang="en-US" sz="1200" spc="-25" dirty="0" smtClean="0">
                <a:latin typeface="Arial"/>
                <a:cs typeface="Arial"/>
              </a:rPr>
              <a:t>York Times article:  </a:t>
            </a:r>
            <a:r>
              <a:rPr lang="en-US" sz="1200" spc="-30" dirty="0" smtClean="0">
                <a:latin typeface="Arial"/>
                <a:cs typeface="Arial"/>
                <a:hlinkClick r:id="rId3"/>
              </a:rPr>
              <a:t>http://www.nytimes.com/2014/08/18/technology/for-big-data-scientists-hurdle-to- </a:t>
            </a:r>
            <a:r>
              <a:rPr lang="en-US" sz="1200" spc="-30" dirty="0" smtClean="0">
                <a:latin typeface="Arial"/>
                <a:cs typeface="Arial"/>
              </a:rPr>
              <a:t> insights-is-janitor-work.html </a:t>
            </a:r>
            <a:r>
              <a:rPr lang="en-US" sz="1200" spc="-25" dirty="0" smtClean="0">
                <a:latin typeface="Arial"/>
                <a:cs typeface="Arial"/>
              </a:rPr>
              <a:t>(For Big-Data Scientists, "Janitor </a:t>
            </a:r>
            <a:r>
              <a:rPr lang="en-US" sz="1200" spc="-20" dirty="0" smtClean="0">
                <a:latin typeface="Arial"/>
                <a:cs typeface="Arial"/>
              </a:rPr>
              <a:t>Work" </a:t>
            </a:r>
            <a:r>
              <a:rPr lang="en-US" sz="1200" spc="-15" dirty="0" smtClean="0">
                <a:latin typeface="Arial"/>
                <a:cs typeface="Arial"/>
              </a:rPr>
              <a:t>Is </a:t>
            </a:r>
            <a:r>
              <a:rPr lang="en-US" sz="1200" spc="-20" dirty="0" smtClean="0">
                <a:latin typeface="Arial"/>
                <a:cs typeface="Arial"/>
              </a:rPr>
              <a:t>Key </a:t>
            </a:r>
            <a:r>
              <a:rPr lang="en-US" sz="1200" spc="-25" dirty="0" smtClean="0">
                <a:latin typeface="Arial"/>
                <a:cs typeface="Arial"/>
              </a:rPr>
              <a:t>Hurdle </a:t>
            </a:r>
            <a:r>
              <a:rPr lang="en-US" sz="1200" spc="-10" dirty="0" smtClean="0">
                <a:latin typeface="Arial"/>
                <a:cs typeface="Arial"/>
              </a:rPr>
              <a:t>to  </a:t>
            </a:r>
            <a:r>
              <a:rPr lang="en-US" sz="1200" spc="-25" dirty="0" smtClean="0">
                <a:latin typeface="Arial"/>
                <a:cs typeface="Arial"/>
              </a:rPr>
              <a:t>Insights).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a:t>
            </a:fld>
            <a:endParaRPr lang="fr-FR"/>
          </a:p>
        </p:txBody>
      </p:sp>
    </p:spTree>
    <p:extLst>
      <p:ext uri="{BB962C8B-B14F-4D97-AF65-F5344CB8AC3E}">
        <p14:creationId xmlns:p14="http://schemas.microsoft.com/office/powerpoint/2010/main" val="1039474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40335">
              <a:lnSpc>
                <a:spcPts val="1610"/>
              </a:lnSpc>
              <a:spcBef>
                <a:spcPts val="635"/>
              </a:spcBef>
            </a:pPr>
            <a:r>
              <a:rPr lang="en-US" sz="1200" spc="-10" dirty="0" smtClean="0">
                <a:latin typeface="Arial"/>
                <a:cs typeface="Arial"/>
              </a:rPr>
              <a:t>At </a:t>
            </a:r>
            <a:r>
              <a:rPr lang="en-US" sz="1200" spc="-20" dirty="0" smtClean="0">
                <a:latin typeface="Arial"/>
                <a:cs typeface="Arial"/>
              </a:rPr>
              <a:t>its core, </a:t>
            </a:r>
            <a:r>
              <a:rPr lang="en-US" sz="1200" spc="-15" dirty="0" smtClean="0">
                <a:latin typeface="Arial"/>
                <a:cs typeface="Arial"/>
              </a:rPr>
              <a:t>Pig </a:t>
            </a:r>
            <a:r>
              <a:rPr lang="en-US" sz="1200" spc="-25" dirty="0" smtClean="0">
                <a:latin typeface="Arial"/>
                <a:cs typeface="Arial"/>
              </a:rPr>
              <a:t>Latin </a:t>
            </a:r>
            <a:r>
              <a:rPr lang="en-US" sz="1200" spc="-15" dirty="0" smtClean="0">
                <a:latin typeface="Arial"/>
                <a:cs typeface="Arial"/>
              </a:rPr>
              <a:t>is </a:t>
            </a:r>
            <a:r>
              <a:rPr lang="en-US" sz="1200" dirty="0" smtClean="0">
                <a:latin typeface="Arial"/>
                <a:cs typeface="Arial"/>
              </a:rPr>
              <a:t>a </a:t>
            </a:r>
            <a:r>
              <a:rPr lang="en-US" sz="1200" spc="-25" dirty="0" smtClean="0">
                <a:latin typeface="Arial"/>
                <a:cs typeface="Arial"/>
              </a:rPr>
              <a:t>data </a:t>
            </a:r>
            <a:r>
              <a:rPr lang="en-US" sz="1200" spc="-20" dirty="0" smtClean="0">
                <a:latin typeface="Arial"/>
                <a:cs typeface="Arial"/>
              </a:rPr>
              <a:t>flow </a:t>
            </a:r>
            <a:r>
              <a:rPr lang="en-US" sz="1200" spc="-30" dirty="0" smtClean="0">
                <a:latin typeface="Arial"/>
                <a:cs typeface="Arial"/>
              </a:rPr>
              <a:t>language, </a:t>
            </a:r>
            <a:r>
              <a:rPr lang="en-US" sz="1200" spc="-25" dirty="0" smtClean="0">
                <a:latin typeface="Arial"/>
                <a:cs typeface="Arial"/>
              </a:rPr>
              <a:t>where you define </a:t>
            </a:r>
            <a:r>
              <a:rPr lang="en-US" sz="1200" dirty="0" smtClean="0">
                <a:latin typeface="Arial"/>
                <a:cs typeface="Arial"/>
              </a:rPr>
              <a:t>a </a:t>
            </a:r>
            <a:r>
              <a:rPr lang="en-US" sz="1200" spc="-20" dirty="0" smtClean="0">
                <a:latin typeface="Arial"/>
                <a:cs typeface="Arial"/>
              </a:rPr>
              <a:t>data </a:t>
            </a:r>
            <a:r>
              <a:rPr lang="en-US" sz="1200" spc="-25" dirty="0" smtClean="0">
                <a:latin typeface="Arial"/>
                <a:cs typeface="Arial"/>
              </a:rPr>
              <a:t>stream </a:t>
            </a:r>
            <a:r>
              <a:rPr lang="en-US" sz="1200" spc="-20" dirty="0" smtClean="0">
                <a:latin typeface="Arial"/>
                <a:cs typeface="Arial"/>
              </a:rPr>
              <a:t>and </a:t>
            </a:r>
            <a:r>
              <a:rPr lang="en-US" sz="1200" dirty="0" smtClean="0">
                <a:latin typeface="Arial"/>
                <a:cs typeface="Arial"/>
              </a:rPr>
              <a:t>a  </a:t>
            </a:r>
            <a:r>
              <a:rPr lang="en-US" sz="1200" spc="-25" dirty="0" smtClean="0">
                <a:latin typeface="Arial"/>
                <a:cs typeface="Arial"/>
              </a:rPr>
              <a:t>series</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transformations</a:t>
            </a:r>
            <a:r>
              <a:rPr lang="en-US" sz="1200" spc="-55"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applied</a:t>
            </a:r>
            <a:r>
              <a:rPr lang="en-US" sz="1200" spc="-50"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25" dirty="0" smtClean="0">
                <a:latin typeface="Arial"/>
                <a:cs typeface="Arial"/>
              </a:rPr>
              <a:t>flows</a:t>
            </a:r>
            <a:r>
              <a:rPr lang="en-US" sz="1200" spc="-50" dirty="0" smtClean="0">
                <a:latin typeface="Arial"/>
                <a:cs typeface="Arial"/>
              </a:rPr>
              <a:t> </a:t>
            </a:r>
            <a:r>
              <a:rPr lang="en-US" sz="1200" spc="-25" dirty="0" smtClean="0">
                <a:latin typeface="Arial"/>
                <a:cs typeface="Arial"/>
              </a:rPr>
              <a:t>through</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application.</a:t>
            </a:r>
            <a:endParaRPr lang="en-US" sz="1200" dirty="0" smtClean="0">
              <a:latin typeface="Arial"/>
              <a:cs typeface="Arial"/>
            </a:endParaRPr>
          </a:p>
          <a:p>
            <a:pPr marL="12700" marR="5080">
              <a:lnSpc>
                <a:spcPct val="96100"/>
              </a:lnSpc>
              <a:spcBef>
                <a:spcPts val="560"/>
              </a:spcBef>
            </a:pPr>
            <a:r>
              <a:rPr lang="en-US" sz="1200" spc="-20" dirty="0" smtClean="0">
                <a:latin typeface="Arial"/>
                <a:cs typeface="Arial"/>
              </a:rPr>
              <a:t>This </a:t>
            </a:r>
            <a:r>
              <a:rPr lang="en-US" sz="1200" spc="-15" dirty="0" smtClean="0">
                <a:latin typeface="Arial"/>
                <a:cs typeface="Arial"/>
              </a:rPr>
              <a:t>is </a:t>
            </a:r>
            <a:r>
              <a:rPr lang="en-US" sz="1200" spc="-20" dirty="0" smtClean="0">
                <a:latin typeface="Arial"/>
                <a:cs typeface="Arial"/>
              </a:rPr>
              <a:t>in </a:t>
            </a:r>
            <a:r>
              <a:rPr lang="en-US" sz="1200" spc="-25" dirty="0" smtClean="0">
                <a:latin typeface="Arial"/>
                <a:cs typeface="Arial"/>
              </a:rPr>
              <a:t>contrast </a:t>
            </a:r>
            <a:r>
              <a:rPr lang="en-US" sz="1200" spc="-10" dirty="0" smtClean="0">
                <a:latin typeface="Arial"/>
                <a:cs typeface="Arial"/>
              </a:rPr>
              <a:t>to </a:t>
            </a:r>
            <a:r>
              <a:rPr lang="en-US" sz="1200" dirty="0" smtClean="0">
                <a:latin typeface="Arial"/>
                <a:cs typeface="Arial"/>
              </a:rPr>
              <a:t>a </a:t>
            </a:r>
            <a:r>
              <a:rPr lang="en-US" sz="1200" spc="-25" dirty="0" smtClean="0">
                <a:latin typeface="Arial"/>
                <a:cs typeface="Arial"/>
              </a:rPr>
              <a:t>control </a:t>
            </a:r>
            <a:r>
              <a:rPr lang="en-US" sz="1200" spc="-20" dirty="0" smtClean="0">
                <a:latin typeface="Arial"/>
                <a:cs typeface="Arial"/>
              </a:rPr>
              <a:t>flow </a:t>
            </a:r>
            <a:r>
              <a:rPr lang="en-US" sz="1200" spc="-25" dirty="0" smtClean="0">
                <a:latin typeface="Arial"/>
                <a:cs typeface="Arial"/>
              </a:rPr>
              <a:t>language (such </a:t>
            </a:r>
            <a:r>
              <a:rPr lang="en-US" sz="1200" spc="-20" dirty="0" smtClean="0">
                <a:latin typeface="Arial"/>
                <a:cs typeface="Arial"/>
              </a:rPr>
              <a:t>as </a:t>
            </a:r>
            <a:r>
              <a:rPr lang="en-US" sz="1200" dirty="0" smtClean="0">
                <a:latin typeface="Arial"/>
                <a:cs typeface="Arial"/>
              </a:rPr>
              <a:t>C </a:t>
            </a:r>
            <a:r>
              <a:rPr lang="en-US" sz="1200" spc="-20" dirty="0" smtClean="0">
                <a:latin typeface="Arial"/>
                <a:cs typeface="Arial"/>
              </a:rPr>
              <a:t>or </a:t>
            </a:r>
            <a:r>
              <a:rPr lang="en-US" sz="1200" spc="-25" dirty="0" smtClean="0">
                <a:latin typeface="Arial"/>
                <a:cs typeface="Arial"/>
              </a:rPr>
              <a:t>Java), where you write </a:t>
            </a:r>
            <a:r>
              <a:rPr lang="en-US" sz="1200" dirty="0" smtClean="0">
                <a:latin typeface="Arial"/>
                <a:cs typeface="Arial"/>
              </a:rPr>
              <a:t>a  </a:t>
            </a:r>
            <a:r>
              <a:rPr lang="en-US" sz="1200" spc="-25" dirty="0" smtClean="0">
                <a:latin typeface="Arial"/>
                <a:cs typeface="Arial"/>
              </a:rPr>
              <a:t>series </a:t>
            </a:r>
            <a:r>
              <a:rPr lang="en-US" sz="1200" spc="-20" dirty="0" smtClean="0">
                <a:latin typeface="Arial"/>
                <a:cs typeface="Arial"/>
              </a:rPr>
              <a:t>of </a:t>
            </a:r>
            <a:r>
              <a:rPr lang="en-US" sz="1200" spc="-25" dirty="0" smtClean="0">
                <a:latin typeface="Arial"/>
                <a:cs typeface="Arial"/>
              </a:rPr>
              <a:t>instructions. </a:t>
            </a:r>
            <a:r>
              <a:rPr lang="en-US" sz="1200" spc="-10" dirty="0" smtClean="0">
                <a:latin typeface="Arial"/>
                <a:cs typeface="Arial"/>
              </a:rPr>
              <a:t>In </a:t>
            </a:r>
            <a:r>
              <a:rPr lang="en-US" sz="1200" spc="-25" dirty="0" smtClean="0">
                <a:latin typeface="Arial"/>
                <a:cs typeface="Arial"/>
              </a:rPr>
              <a:t>control </a:t>
            </a:r>
            <a:r>
              <a:rPr lang="en-US" sz="1200" spc="-20" dirty="0" smtClean="0">
                <a:latin typeface="Arial"/>
                <a:cs typeface="Arial"/>
              </a:rPr>
              <a:t>flow </a:t>
            </a:r>
            <a:r>
              <a:rPr lang="en-US" sz="1200" spc="-25" dirty="0" smtClean="0">
                <a:latin typeface="Arial"/>
                <a:cs typeface="Arial"/>
              </a:rPr>
              <a:t>languages, you </a:t>
            </a:r>
            <a:r>
              <a:rPr lang="en-US" sz="1200" spc="-20" dirty="0" smtClean="0">
                <a:latin typeface="Arial"/>
                <a:cs typeface="Arial"/>
              </a:rPr>
              <a:t>use </a:t>
            </a:r>
            <a:r>
              <a:rPr lang="en-US" sz="1200" spc="-25" dirty="0" smtClean="0">
                <a:latin typeface="Arial"/>
                <a:cs typeface="Arial"/>
              </a:rPr>
              <a:t>constructs </a:t>
            </a:r>
            <a:r>
              <a:rPr lang="en-US" sz="1200" spc="-20" dirty="0" smtClean="0">
                <a:latin typeface="Arial"/>
                <a:cs typeface="Arial"/>
              </a:rPr>
              <a:t>such as </a:t>
            </a:r>
            <a:r>
              <a:rPr lang="en-US" sz="1200" spc="-25" dirty="0" smtClean="0">
                <a:latin typeface="Arial"/>
                <a:cs typeface="Arial"/>
              </a:rPr>
              <a:t>loops </a:t>
            </a:r>
            <a:r>
              <a:rPr lang="en-US" sz="1200" spc="-20" dirty="0" smtClean="0">
                <a:latin typeface="Arial"/>
                <a:cs typeface="Arial"/>
              </a:rPr>
              <a:t>and  </a:t>
            </a:r>
            <a:r>
              <a:rPr lang="en-US" sz="1200" spc="-25" dirty="0" smtClean="0">
                <a:latin typeface="Arial"/>
                <a:cs typeface="Arial"/>
              </a:rPr>
              <a:t>conditional</a:t>
            </a:r>
            <a:r>
              <a:rPr lang="en-US" sz="1200" spc="-55" dirty="0" smtClean="0">
                <a:latin typeface="Arial"/>
                <a:cs typeface="Arial"/>
              </a:rPr>
              <a:t> </a:t>
            </a:r>
            <a:r>
              <a:rPr lang="en-US" sz="1200" spc="-25" dirty="0" smtClean="0">
                <a:latin typeface="Arial"/>
                <a:cs typeface="Arial"/>
              </a:rPr>
              <a:t>logic</a:t>
            </a:r>
            <a:r>
              <a:rPr lang="en-US" sz="1200" spc="-45" dirty="0" smtClean="0">
                <a:latin typeface="Arial"/>
                <a:cs typeface="Arial"/>
              </a:rPr>
              <a:t> </a:t>
            </a:r>
            <a:r>
              <a:rPr lang="en-US" sz="1200" spc="-20" dirty="0" smtClean="0">
                <a:latin typeface="Arial"/>
                <a:cs typeface="Arial"/>
              </a:rPr>
              <a:t>(if</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case</a:t>
            </a:r>
            <a:r>
              <a:rPr lang="en-US" sz="1200" spc="-50" dirty="0" smtClean="0">
                <a:latin typeface="Arial"/>
                <a:cs typeface="Arial"/>
              </a:rPr>
              <a:t> </a:t>
            </a:r>
            <a:r>
              <a:rPr lang="en-US" sz="1200" spc="-25" dirty="0" smtClean="0">
                <a:latin typeface="Arial"/>
                <a:cs typeface="Arial"/>
              </a:rPr>
              <a:t>statements)</a:t>
            </a:r>
            <a:r>
              <a:rPr lang="en-US" sz="1200" spc="-50" dirty="0" smtClean="0">
                <a:latin typeface="Arial"/>
                <a:cs typeface="Arial"/>
              </a:rPr>
              <a:t> </a:t>
            </a:r>
            <a:r>
              <a:rPr lang="en-US" sz="1200" spc="-20" dirty="0" smtClean="0">
                <a:latin typeface="Arial"/>
                <a:cs typeface="Arial"/>
              </a:rPr>
              <a:t>There</a:t>
            </a:r>
            <a:r>
              <a:rPr lang="en-US" sz="1200" spc="-55" dirty="0" smtClean="0">
                <a:latin typeface="Arial"/>
                <a:cs typeface="Arial"/>
              </a:rPr>
              <a:t> </a:t>
            </a:r>
            <a:r>
              <a:rPr lang="en-US" sz="1200" spc="-25" dirty="0" smtClean="0">
                <a:latin typeface="Arial"/>
                <a:cs typeface="Arial"/>
              </a:rPr>
              <a:t>are</a:t>
            </a:r>
            <a:r>
              <a:rPr lang="en-US" sz="1200" spc="-40" dirty="0" smtClean="0">
                <a:latin typeface="Arial"/>
                <a:cs typeface="Arial"/>
              </a:rPr>
              <a:t> </a:t>
            </a:r>
            <a:r>
              <a:rPr lang="en-US" sz="1200" spc="-20" dirty="0" smtClean="0">
                <a:latin typeface="Arial"/>
                <a:cs typeface="Arial"/>
              </a:rPr>
              <a:t>no</a:t>
            </a:r>
            <a:r>
              <a:rPr lang="en-US" sz="1200" spc="-25" dirty="0" smtClean="0">
                <a:latin typeface="Arial"/>
                <a:cs typeface="Arial"/>
              </a:rPr>
              <a:t> loops</a:t>
            </a:r>
            <a:r>
              <a:rPr lang="en-US" sz="1200" spc="-45"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no</a:t>
            </a:r>
            <a:r>
              <a:rPr lang="en-US" sz="1200" spc="-35" dirty="0" smtClean="0">
                <a:latin typeface="Arial"/>
                <a:cs typeface="Arial"/>
              </a:rPr>
              <a:t> </a:t>
            </a:r>
            <a:r>
              <a:rPr lang="en-US" sz="1200" spc="-30" dirty="0" smtClean="0">
                <a:latin typeface="Arial"/>
                <a:cs typeface="Arial"/>
              </a:rPr>
              <a:t>if-statements</a:t>
            </a:r>
            <a:r>
              <a:rPr lang="en-US" sz="1200" spc="-4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Pig  Latin.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34</a:t>
            </a:fld>
            <a:endParaRPr lang="fr-FR"/>
          </a:p>
        </p:txBody>
      </p:sp>
    </p:spTree>
    <p:extLst>
      <p:ext uri="{BB962C8B-B14F-4D97-AF65-F5344CB8AC3E}">
        <p14:creationId xmlns:p14="http://schemas.microsoft.com/office/powerpoint/2010/main" val="494064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0" dirty="0" smtClean="0">
                <a:latin typeface="Arial"/>
                <a:cs typeface="Arial"/>
              </a:rPr>
              <a:t>The </a:t>
            </a:r>
            <a:r>
              <a:rPr lang="en-US" sz="1200" spc="-25" dirty="0" smtClean="0">
                <a:latin typeface="Arial"/>
                <a:cs typeface="Arial"/>
              </a:rPr>
              <a:t>actual program </a:t>
            </a:r>
            <a:r>
              <a:rPr lang="en-US" sz="1200" spc="-15" dirty="0" smtClean="0">
                <a:latin typeface="Arial"/>
                <a:cs typeface="Arial"/>
              </a:rPr>
              <a:t>is </a:t>
            </a:r>
            <a:r>
              <a:rPr lang="en-US" sz="1200" dirty="0" smtClean="0">
                <a:latin typeface="Arial"/>
                <a:cs typeface="Arial"/>
              </a:rPr>
              <a:t>7 </a:t>
            </a:r>
            <a:r>
              <a:rPr lang="en-US" sz="1200" spc="-25" dirty="0" smtClean="0">
                <a:latin typeface="Arial"/>
                <a:cs typeface="Arial"/>
              </a:rPr>
              <a:t>lines </a:t>
            </a:r>
            <a:r>
              <a:rPr lang="en-US" sz="1200" spc="-15" dirty="0" smtClean="0">
                <a:latin typeface="Arial"/>
                <a:cs typeface="Arial"/>
              </a:rPr>
              <a:t>of</a:t>
            </a:r>
            <a:r>
              <a:rPr lang="en-US" sz="1200" spc="-270" dirty="0" smtClean="0">
                <a:latin typeface="Arial"/>
                <a:cs typeface="Arial"/>
              </a:rPr>
              <a:t> </a:t>
            </a:r>
            <a:r>
              <a:rPr lang="en-US" sz="1200" spc="-25" dirty="0" smtClean="0">
                <a:latin typeface="Arial"/>
                <a:cs typeface="Arial"/>
              </a:rPr>
              <a:t>code.</a:t>
            </a:r>
            <a:endParaRPr lang="en-US" sz="1200" dirty="0" smtClean="0">
              <a:latin typeface="Arial"/>
              <a:cs typeface="Arial"/>
            </a:endParaRPr>
          </a:p>
          <a:p>
            <a:pPr marL="12700" marR="5080">
              <a:lnSpc>
                <a:spcPts val="1610"/>
              </a:lnSpc>
              <a:spcBef>
                <a:spcPts val="645"/>
              </a:spcBef>
            </a:pPr>
            <a:r>
              <a:rPr lang="en-US" sz="1200" spc="-20" dirty="0" smtClean="0">
                <a:latin typeface="Arial"/>
                <a:cs typeface="Arial"/>
              </a:rPr>
              <a:t>Lines</a:t>
            </a:r>
            <a:r>
              <a:rPr lang="en-US" sz="1200" spc="-6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5" dirty="0" smtClean="0">
                <a:latin typeface="Arial"/>
                <a:cs typeface="Arial"/>
              </a:rPr>
              <a:t>start</a:t>
            </a:r>
            <a:r>
              <a:rPr lang="en-US" sz="1200" spc="-50"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5" dirty="0" smtClean="0">
                <a:latin typeface="Arial"/>
                <a:cs typeface="Arial"/>
              </a:rPr>
              <a:t>double-dash</a:t>
            </a:r>
            <a:r>
              <a:rPr lang="en-US" sz="1200" spc="-55"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comments,</a:t>
            </a:r>
            <a:r>
              <a:rPr lang="en-US" sz="1200" spc="-50" dirty="0" smtClean="0">
                <a:latin typeface="Arial"/>
                <a:cs typeface="Arial"/>
              </a:rPr>
              <a:t> </a:t>
            </a:r>
            <a:r>
              <a:rPr lang="en-US" sz="1200" spc="-10" dirty="0" smtClean="0">
                <a:latin typeface="Arial"/>
                <a:cs typeface="Arial"/>
              </a:rPr>
              <a:t>in</a:t>
            </a:r>
            <a:r>
              <a:rPr lang="en-US" sz="1200" spc="-70"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0" dirty="0" smtClean="0">
                <a:latin typeface="Arial"/>
                <a:cs typeface="Arial"/>
              </a:rPr>
              <a:t>case</a:t>
            </a:r>
            <a:r>
              <a:rPr lang="en-US" sz="1200" spc="-55" dirty="0" smtClean="0">
                <a:latin typeface="Arial"/>
                <a:cs typeface="Arial"/>
              </a:rPr>
              <a:t> </a:t>
            </a:r>
            <a:r>
              <a:rPr lang="en-US" sz="1200" spc="-25" dirty="0" smtClean="0">
                <a:latin typeface="Arial"/>
                <a:cs typeface="Arial"/>
              </a:rPr>
              <a:t>explaining</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line(s)</a:t>
            </a:r>
            <a:r>
              <a:rPr lang="en-US" sz="1200" spc="-55" dirty="0" smtClean="0">
                <a:latin typeface="Arial"/>
                <a:cs typeface="Arial"/>
              </a:rPr>
              <a:t> </a:t>
            </a:r>
            <a:r>
              <a:rPr lang="en-US" sz="1200" spc="-20" dirty="0" smtClean="0">
                <a:latin typeface="Arial"/>
                <a:cs typeface="Arial"/>
              </a:rPr>
              <a:t>that  </a:t>
            </a:r>
            <a:r>
              <a:rPr lang="en-US" sz="1200" spc="-25" dirty="0" smtClean="0">
                <a:latin typeface="Arial"/>
                <a:cs typeface="Arial"/>
              </a:rPr>
              <a:t>follow.</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35</a:t>
            </a:fld>
            <a:endParaRPr lang="fr-FR"/>
          </a:p>
        </p:txBody>
      </p:sp>
    </p:spTree>
    <p:extLst>
      <p:ext uri="{BB962C8B-B14F-4D97-AF65-F5344CB8AC3E}">
        <p14:creationId xmlns:p14="http://schemas.microsoft.com/office/powerpoint/2010/main" val="1427990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16865">
              <a:lnSpc>
                <a:spcPts val="1610"/>
              </a:lnSpc>
              <a:spcBef>
                <a:spcPts val="635"/>
              </a:spcBef>
            </a:pPr>
            <a:r>
              <a:rPr lang="en-US" sz="1200" spc="-20" dirty="0" smtClean="0">
                <a:latin typeface="Arial"/>
                <a:cs typeface="Arial"/>
              </a:rPr>
              <a:t>The </a:t>
            </a:r>
            <a:r>
              <a:rPr lang="en-US" sz="1200" spc="-25" dirty="0" smtClean="0">
                <a:latin typeface="Arial"/>
                <a:cs typeface="Arial"/>
              </a:rPr>
              <a:t>Apache Hive </a:t>
            </a:r>
            <a:r>
              <a:rPr lang="en-US" sz="1200" spc="-20" dirty="0" smtClean="0">
                <a:latin typeface="Arial"/>
                <a:cs typeface="Arial"/>
              </a:rPr>
              <a:t>data </a:t>
            </a:r>
            <a:r>
              <a:rPr lang="en-US" sz="1200" spc="-25" dirty="0" smtClean="0">
                <a:latin typeface="Arial"/>
                <a:cs typeface="Arial"/>
              </a:rPr>
              <a:t>warehouse software facilitates querying </a:t>
            </a:r>
            <a:r>
              <a:rPr lang="en-US" sz="1200" spc="-20" dirty="0" smtClean="0">
                <a:latin typeface="Arial"/>
                <a:cs typeface="Arial"/>
              </a:rPr>
              <a:t>and </a:t>
            </a:r>
            <a:r>
              <a:rPr lang="en-US" sz="1200" spc="-25" dirty="0" smtClean="0">
                <a:latin typeface="Arial"/>
                <a:cs typeface="Arial"/>
              </a:rPr>
              <a:t>managing</a:t>
            </a:r>
            <a:r>
              <a:rPr lang="en-US" sz="1200" spc="-280" dirty="0" smtClean="0">
                <a:latin typeface="Arial"/>
                <a:cs typeface="Arial"/>
              </a:rPr>
              <a:t> </a:t>
            </a:r>
            <a:r>
              <a:rPr lang="en-US" sz="1200" spc="-25" dirty="0" smtClean="0">
                <a:latin typeface="Arial"/>
                <a:cs typeface="Arial"/>
              </a:rPr>
              <a:t>large  datasets</a:t>
            </a:r>
            <a:r>
              <a:rPr lang="en-US" sz="1200" spc="-30" dirty="0" smtClean="0">
                <a:latin typeface="Arial"/>
                <a:cs typeface="Arial"/>
              </a:rPr>
              <a:t> </a:t>
            </a:r>
            <a:r>
              <a:rPr lang="en-US" sz="1200" spc="-25" dirty="0" smtClean="0">
                <a:latin typeface="Arial"/>
                <a:cs typeface="Arial"/>
              </a:rPr>
              <a:t>residing</a:t>
            </a:r>
            <a:r>
              <a:rPr lang="en-US" sz="1200" spc="-50"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25" dirty="0" smtClean="0">
                <a:latin typeface="Arial"/>
                <a:cs typeface="Arial"/>
              </a:rPr>
              <a:t>distributed</a:t>
            </a:r>
            <a:r>
              <a:rPr lang="en-US" sz="1200" spc="-50" dirty="0" smtClean="0">
                <a:latin typeface="Arial"/>
                <a:cs typeface="Arial"/>
              </a:rPr>
              <a:t> </a:t>
            </a:r>
            <a:r>
              <a:rPr lang="en-US" sz="1200" spc="-25" dirty="0" smtClean="0">
                <a:latin typeface="Arial"/>
                <a:cs typeface="Arial"/>
              </a:rPr>
              <a:t>storage.</a:t>
            </a:r>
            <a:r>
              <a:rPr lang="en-US" sz="1200" spc="-60" dirty="0" smtClean="0">
                <a:latin typeface="Arial"/>
                <a:cs typeface="Arial"/>
              </a:rPr>
              <a:t> </a:t>
            </a:r>
            <a:r>
              <a:rPr lang="en-US" sz="1200" spc="-20" dirty="0" smtClean="0">
                <a:latin typeface="Arial"/>
                <a:cs typeface="Arial"/>
              </a:rPr>
              <a:t>Built</a:t>
            </a:r>
            <a:r>
              <a:rPr lang="en-US" sz="1200" spc="-45" dirty="0" smtClean="0">
                <a:latin typeface="Arial"/>
                <a:cs typeface="Arial"/>
              </a:rPr>
              <a:t> </a:t>
            </a:r>
            <a:r>
              <a:rPr lang="en-US" sz="1200" spc="-20" dirty="0" smtClean="0">
                <a:latin typeface="Arial"/>
                <a:cs typeface="Arial"/>
              </a:rPr>
              <a:t>on</a:t>
            </a:r>
            <a:r>
              <a:rPr lang="en-US" sz="1200" spc="-50" dirty="0" smtClean="0">
                <a:latin typeface="Arial"/>
                <a:cs typeface="Arial"/>
              </a:rPr>
              <a:t> </a:t>
            </a:r>
            <a:r>
              <a:rPr lang="en-US" sz="1200" spc="-15" dirty="0" smtClean="0">
                <a:latin typeface="Arial"/>
                <a:cs typeface="Arial"/>
              </a:rPr>
              <a:t>top</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5" dirty="0" smtClean="0">
                <a:latin typeface="Arial"/>
                <a:cs typeface="Arial"/>
              </a:rPr>
              <a:t>Apache</a:t>
            </a:r>
            <a:r>
              <a:rPr lang="en-US" sz="1200" spc="-40" dirty="0" smtClean="0">
                <a:latin typeface="Arial"/>
                <a:cs typeface="Arial"/>
              </a:rPr>
              <a:t> </a:t>
            </a:r>
            <a:r>
              <a:rPr lang="en-US" sz="1200" spc="-30" dirty="0" smtClean="0">
                <a:latin typeface="Arial"/>
                <a:cs typeface="Arial"/>
              </a:rPr>
              <a:t>Hadoop, </a:t>
            </a:r>
            <a:r>
              <a:rPr lang="en-US" sz="1200" spc="-20" dirty="0" smtClean="0">
                <a:latin typeface="Arial"/>
                <a:cs typeface="Arial"/>
              </a:rPr>
              <a:t>it</a:t>
            </a:r>
            <a:r>
              <a:rPr lang="en-US" sz="1200" spc="-45" dirty="0" smtClean="0">
                <a:latin typeface="Arial"/>
                <a:cs typeface="Arial"/>
              </a:rPr>
              <a:t> </a:t>
            </a:r>
            <a:r>
              <a:rPr lang="en-US" sz="1200" spc="-25" dirty="0" smtClean="0">
                <a:latin typeface="Arial"/>
                <a:cs typeface="Arial"/>
              </a:rPr>
              <a:t>provides:</a:t>
            </a:r>
            <a:endParaRPr lang="en-US" sz="1200" dirty="0" smtClean="0">
              <a:latin typeface="Arial"/>
              <a:cs typeface="Arial"/>
            </a:endParaRPr>
          </a:p>
          <a:p>
            <a:pPr marL="585470" indent="-344170">
              <a:lnSpc>
                <a:spcPct val="100000"/>
              </a:lnSpc>
              <a:spcBef>
                <a:spcPts val="590"/>
              </a:spcBef>
              <a:buFont typeface="Symbol"/>
              <a:buChar char=""/>
              <a:tabLst>
                <a:tab pos="584835" algn="l"/>
                <a:tab pos="585470" algn="l"/>
              </a:tabLst>
            </a:pPr>
            <a:r>
              <a:rPr lang="en-US" sz="1200" spc="-25" dirty="0" smtClean="0">
                <a:latin typeface="Arial"/>
                <a:cs typeface="Arial"/>
              </a:rPr>
              <a:t>tools </a:t>
            </a:r>
            <a:r>
              <a:rPr lang="en-US" sz="1200" spc="-10" dirty="0" smtClean="0">
                <a:latin typeface="Arial"/>
                <a:cs typeface="Arial"/>
              </a:rPr>
              <a:t>to </a:t>
            </a:r>
            <a:r>
              <a:rPr lang="en-US" sz="1200" spc="-25" dirty="0" smtClean="0">
                <a:latin typeface="Arial"/>
                <a:cs typeface="Arial"/>
              </a:rPr>
              <a:t>enable </a:t>
            </a:r>
            <a:r>
              <a:rPr lang="en-US" sz="1200" spc="-20" dirty="0" smtClean="0">
                <a:latin typeface="Arial"/>
                <a:cs typeface="Arial"/>
              </a:rPr>
              <a:t>easy data </a:t>
            </a:r>
            <a:r>
              <a:rPr lang="en-US" sz="1200" spc="-30" dirty="0" smtClean="0">
                <a:latin typeface="Arial"/>
                <a:cs typeface="Arial"/>
              </a:rPr>
              <a:t>extract/transform/load</a:t>
            </a:r>
            <a:r>
              <a:rPr lang="en-US" sz="1200" spc="-215" dirty="0" smtClean="0">
                <a:latin typeface="Arial"/>
                <a:cs typeface="Arial"/>
              </a:rPr>
              <a:t> </a:t>
            </a:r>
            <a:r>
              <a:rPr lang="en-US" sz="1200" spc="-30" dirty="0" smtClean="0">
                <a:latin typeface="Arial"/>
                <a:cs typeface="Arial"/>
              </a:rPr>
              <a:t>(ETL)</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mechanism</a:t>
            </a:r>
            <a:r>
              <a:rPr lang="en-US" sz="1200" spc="-60" dirty="0" smtClean="0">
                <a:latin typeface="Arial"/>
                <a:cs typeface="Arial"/>
              </a:rPr>
              <a:t> </a:t>
            </a:r>
            <a:r>
              <a:rPr lang="en-US" sz="1200" spc="-15" dirty="0" smtClean="0">
                <a:latin typeface="Arial"/>
                <a:cs typeface="Arial"/>
              </a:rPr>
              <a:t>to</a:t>
            </a:r>
            <a:r>
              <a:rPr lang="en-US" sz="1200" spc="-45" dirty="0" smtClean="0">
                <a:latin typeface="Arial"/>
                <a:cs typeface="Arial"/>
              </a:rPr>
              <a:t> </a:t>
            </a:r>
            <a:r>
              <a:rPr lang="en-US" sz="1200" spc="-25" dirty="0" smtClean="0">
                <a:latin typeface="Arial"/>
                <a:cs typeface="Arial"/>
              </a:rPr>
              <a:t>impose</a:t>
            </a:r>
            <a:r>
              <a:rPr lang="en-US" sz="1200" spc="-70" dirty="0" smtClean="0">
                <a:latin typeface="Arial"/>
                <a:cs typeface="Arial"/>
              </a:rPr>
              <a:t> </a:t>
            </a:r>
            <a:r>
              <a:rPr lang="en-US" sz="1200" spc="-25" dirty="0" smtClean="0">
                <a:latin typeface="Arial"/>
                <a:cs typeface="Arial"/>
              </a:rPr>
              <a:t>structure</a:t>
            </a:r>
            <a:r>
              <a:rPr lang="en-US" sz="1200" spc="-55"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dirty="0" smtClean="0">
                <a:latin typeface="Arial"/>
                <a:cs typeface="Arial"/>
              </a:rPr>
              <a:t>a</a:t>
            </a:r>
            <a:r>
              <a:rPr lang="en-US" sz="1200" spc="-45" dirty="0" smtClean="0">
                <a:latin typeface="Arial"/>
                <a:cs typeface="Arial"/>
              </a:rPr>
              <a:t> </a:t>
            </a:r>
            <a:r>
              <a:rPr lang="en-US" sz="1200" spc="-25" dirty="0" smtClean="0">
                <a:latin typeface="Arial"/>
                <a:cs typeface="Arial"/>
              </a:rPr>
              <a:t>variety</a:t>
            </a:r>
            <a:r>
              <a:rPr lang="en-US" sz="1200" spc="-6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data</a:t>
            </a:r>
            <a:r>
              <a:rPr lang="en-US" sz="1200" spc="-55" dirty="0" smtClean="0">
                <a:latin typeface="Arial"/>
                <a:cs typeface="Arial"/>
              </a:rPr>
              <a:t> </a:t>
            </a:r>
            <a:r>
              <a:rPr lang="en-US" sz="1200" spc="-25" dirty="0" smtClean="0">
                <a:latin typeface="Arial"/>
                <a:cs typeface="Arial"/>
              </a:rPr>
              <a:t>formats</a:t>
            </a:r>
            <a:endParaRPr lang="en-US" sz="1200" dirty="0" smtClean="0">
              <a:latin typeface="Arial"/>
              <a:cs typeface="Arial"/>
            </a:endParaRPr>
          </a:p>
          <a:p>
            <a:pPr marL="585470" marR="256540" indent="-344170">
              <a:lnSpc>
                <a:spcPts val="1610"/>
              </a:lnSpc>
              <a:spcBef>
                <a:spcPts val="740"/>
              </a:spcBef>
              <a:buFont typeface="Symbol"/>
              <a:buChar char=""/>
              <a:tabLst>
                <a:tab pos="584835" algn="l"/>
                <a:tab pos="585470" algn="l"/>
              </a:tabLst>
            </a:pPr>
            <a:r>
              <a:rPr lang="en-US" sz="1200" spc="-20" dirty="0" smtClean="0">
                <a:latin typeface="Arial"/>
                <a:cs typeface="Arial"/>
              </a:rPr>
              <a:t>access</a:t>
            </a:r>
            <a:r>
              <a:rPr lang="en-US" sz="1200" spc="-6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files</a:t>
            </a:r>
            <a:r>
              <a:rPr lang="en-US" sz="1200" spc="-55" dirty="0" smtClean="0">
                <a:latin typeface="Arial"/>
                <a:cs typeface="Arial"/>
              </a:rPr>
              <a:t> </a:t>
            </a:r>
            <a:r>
              <a:rPr lang="en-US" sz="1200" spc="-25" dirty="0" smtClean="0">
                <a:latin typeface="Arial"/>
                <a:cs typeface="Arial"/>
              </a:rPr>
              <a:t>stored</a:t>
            </a:r>
            <a:r>
              <a:rPr lang="en-US" sz="1200" spc="-45" dirty="0" smtClean="0">
                <a:latin typeface="Arial"/>
                <a:cs typeface="Arial"/>
              </a:rPr>
              <a:t> </a:t>
            </a:r>
            <a:r>
              <a:rPr lang="en-US" sz="1200" spc="-25" dirty="0" smtClean="0">
                <a:latin typeface="Arial"/>
                <a:cs typeface="Arial"/>
              </a:rPr>
              <a:t>either</a:t>
            </a:r>
            <a:r>
              <a:rPr lang="en-US" sz="1200" spc="-40" dirty="0" smtClean="0">
                <a:latin typeface="Arial"/>
                <a:cs typeface="Arial"/>
              </a:rPr>
              <a:t> </a:t>
            </a:r>
            <a:r>
              <a:rPr lang="en-US" sz="1200" spc="-25" dirty="0" smtClean="0">
                <a:latin typeface="Arial"/>
                <a:cs typeface="Arial"/>
              </a:rPr>
              <a:t>directly</a:t>
            </a:r>
            <a:r>
              <a:rPr lang="en-US" sz="1200" spc="-60" dirty="0" smtClean="0">
                <a:latin typeface="Arial"/>
                <a:cs typeface="Arial"/>
              </a:rPr>
              <a:t> </a:t>
            </a:r>
            <a:r>
              <a:rPr lang="en-US" sz="1200" spc="-10" dirty="0" smtClean="0">
                <a:latin typeface="Arial"/>
                <a:cs typeface="Arial"/>
              </a:rPr>
              <a:t>in</a:t>
            </a:r>
            <a:r>
              <a:rPr lang="en-US" sz="1200" spc="-45" dirty="0" smtClean="0">
                <a:latin typeface="Arial"/>
                <a:cs typeface="Arial"/>
              </a:rPr>
              <a:t> </a:t>
            </a:r>
            <a:r>
              <a:rPr lang="en-US" sz="1200" spc="-25" dirty="0" smtClean="0">
                <a:latin typeface="Arial"/>
                <a:cs typeface="Arial"/>
              </a:rPr>
              <a:t>Apache</a:t>
            </a:r>
            <a:r>
              <a:rPr lang="en-US" sz="1200" spc="-40" dirty="0" smtClean="0">
                <a:latin typeface="Arial"/>
                <a:cs typeface="Arial"/>
              </a:rPr>
              <a:t> </a:t>
            </a:r>
            <a:r>
              <a:rPr lang="en-US" sz="1200" spc="-20" dirty="0" smtClean="0">
                <a:latin typeface="Arial"/>
                <a:cs typeface="Arial"/>
              </a:rPr>
              <a:t>HDFS</a:t>
            </a:r>
            <a:r>
              <a:rPr lang="en-US" sz="1200" spc="-55" dirty="0" smtClean="0">
                <a:latin typeface="Arial"/>
                <a:cs typeface="Arial"/>
              </a:rPr>
              <a:t> </a:t>
            </a:r>
            <a:r>
              <a:rPr lang="en-US" sz="1200" spc="-15" dirty="0" smtClean="0">
                <a:latin typeface="Arial"/>
                <a:cs typeface="Arial"/>
              </a:rPr>
              <a:t>or</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5" dirty="0" smtClean="0">
                <a:latin typeface="Arial"/>
                <a:cs typeface="Arial"/>
              </a:rPr>
              <a:t>other</a:t>
            </a:r>
            <a:r>
              <a:rPr lang="en-US" sz="1200" spc="-45"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storage  systems </a:t>
            </a:r>
            <a:r>
              <a:rPr lang="en-US" sz="1200" spc="-20" dirty="0" smtClean="0">
                <a:latin typeface="Arial"/>
                <a:cs typeface="Arial"/>
              </a:rPr>
              <a:t>such as </a:t>
            </a:r>
            <a:r>
              <a:rPr lang="en-US" sz="1200" spc="-25" dirty="0" smtClean="0">
                <a:latin typeface="Arial"/>
                <a:cs typeface="Arial"/>
              </a:rPr>
              <a:t>Apache</a:t>
            </a:r>
            <a:r>
              <a:rPr lang="en-US" sz="1200" spc="-150" dirty="0" smtClean="0">
                <a:latin typeface="Arial"/>
                <a:cs typeface="Arial"/>
              </a:rPr>
              <a:t> </a:t>
            </a:r>
            <a:r>
              <a:rPr lang="en-US" sz="1200" spc="-25" dirty="0" err="1" smtClean="0">
                <a:latin typeface="Arial"/>
                <a:cs typeface="Arial"/>
              </a:rPr>
              <a:t>HBase</a:t>
            </a:r>
            <a:endParaRPr lang="en-US" sz="1200" dirty="0" smtClean="0">
              <a:latin typeface="Arial"/>
              <a:cs typeface="Arial"/>
            </a:endParaRPr>
          </a:p>
          <a:p>
            <a:pPr marL="585470" indent="-344170">
              <a:lnSpc>
                <a:spcPct val="100000"/>
              </a:lnSpc>
              <a:spcBef>
                <a:spcPts val="590"/>
              </a:spcBef>
              <a:buFont typeface="Symbol"/>
              <a:buChar char=""/>
              <a:tabLst>
                <a:tab pos="584835" algn="l"/>
                <a:tab pos="585470" algn="l"/>
              </a:tabLst>
            </a:pPr>
            <a:r>
              <a:rPr lang="en-US" sz="1200" spc="-20" dirty="0" smtClean="0">
                <a:latin typeface="Arial"/>
                <a:cs typeface="Arial"/>
              </a:rPr>
              <a:t>query </a:t>
            </a:r>
            <a:r>
              <a:rPr lang="en-US" sz="1200" spc="-25" dirty="0" smtClean="0">
                <a:latin typeface="Arial"/>
                <a:cs typeface="Arial"/>
              </a:rPr>
              <a:t>execution via</a:t>
            </a:r>
            <a:r>
              <a:rPr lang="en-US" sz="1200" spc="-120" dirty="0" smtClean="0">
                <a:latin typeface="Arial"/>
                <a:cs typeface="Arial"/>
              </a:rPr>
              <a:t> </a:t>
            </a:r>
            <a:r>
              <a:rPr lang="en-US" sz="1200" spc="-25" dirty="0" smtClean="0">
                <a:latin typeface="Arial"/>
                <a:cs typeface="Arial"/>
              </a:rPr>
              <a:t>MapReduce</a:t>
            </a:r>
            <a:endParaRPr lang="en-US" sz="1200" dirty="0" smtClean="0">
              <a:latin typeface="Arial"/>
              <a:cs typeface="Arial"/>
            </a:endParaRPr>
          </a:p>
          <a:p>
            <a:pPr marL="12700" marR="5080">
              <a:lnSpc>
                <a:spcPct val="96000"/>
              </a:lnSpc>
              <a:spcBef>
                <a:spcPts val="600"/>
              </a:spcBef>
            </a:pPr>
            <a:r>
              <a:rPr lang="en-US" sz="1200" spc="-25" dirty="0" smtClean="0">
                <a:latin typeface="Arial"/>
                <a:cs typeface="Arial"/>
              </a:rPr>
              <a:t>Hive defines </a:t>
            </a:r>
            <a:r>
              <a:rPr lang="en-US" sz="1200" dirty="0" smtClean="0">
                <a:latin typeface="Arial"/>
                <a:cs typeface="Arial"/>
              </a:rPr>
              <a:t>a </a:t>
            </a:r>
            <a:r>
              <a:rPr lang="en-US" sz="1200" spc="-25" dirty="0" smtClean="0">
                <a:latin typeface="Arial"/>
                <a:cs typeface="Arial"/>
              </a:rPr>
              <a:t>simple SQL-like query </a:t>
            </a:r>
            <a:r>
              <a:rPr lang="en-US" sz="1200" spc="-30" dirty="0" smtClean="0">
                <a:latin typeface="Arial"/>
                <a:cs typeface="Arial"/>
              </a:rPr>
              <a:t>language, </a:t>
            </a:r>
            <a:r>
              <a:rPr lang="en-US" sz="1200" spc="-25" dirty="0" smtClean="0">
                <a:latin typeface="Arial"/>
                <a:cs typeface="Arial"/>
              </a:rPr>
              <a:t>called </a:t>
            </a:r>
            <a:r>
              <a:rPr lang="en-US" sz="1200" spc="-20" dirty="0" smtClean="0">
                <a:latin typeface="Arial"/>
                <a:cs typeface="Arial"/>
              </a:rPr>
              <a:t>QL, </a:t>
            </a:r>
            <a:r>
              <a:rPr lang="en-US" sz="1200" spc="-25" dirty="0" smtClean="0">
                <a:latin typeface="Arial"/>
                <a:cs typeface="Arial"/>
              </a:rPr>
              <a:t>which enables users </a:t>
            </a:r>
            <a:r>
              <a:rPr lang="en-US" sz="1200" spc="-30" dirty="0" smtClean="0">
                <a:latin typeface="Arial"/>
                <a:cs typeface="Arial"/>
              </a:rPr>
              <a:t>familiar  </a:t>
            </a:r>
            <a:r>
              <a:rPr lang="en-US" sz="1200" spc="-20" dirty="0" smtClean="0">
                <a:latin typeface="Arial"/>
                <a:cs typeface="Arial"/>
              </a:rPr>
              <a:t>with </a:t>
            </a:r>
            <a:r>
              <a:rPr lang="en-US" sz="1200" spc="-15" dirty="0" smtClean="0">
                <a:latin typeface="Arial"/>
                <a:cs typeface="Arial"/>
              </a:rPr>
              <a:t>SQL </a:t>
            </a:r>
            <a:r>
              <a:rPr lang="en-US" sz="1200" spc="-10" dirty="0" smtClean="0">
                <a:latin typeface="Arial"/>
                <a:cs typeface="Arial"/>
              </a:rPr>
              <a:t>to </a:t>
            </a:r>
            <a:r>
              <a:rPr lang="en-US" sz="1200" spc="-20" dirty="0" smtClean="0">
                <a:latin typeface="Arial"/>
                <a:cs typeface="Arial"/>
              </a:rPr>
              <a:t>query </a:t>
            </a:r>
            <a:r>
              <a:rPr lang="en-US" sz="1200" spc="-25" dirty="0" smtClean="0">
                <a:latin typeface="Arial"/>
                <a:cs typeface="Arial"/>
              </a:rPr>
              <a:t>the data. </a:t>
            </a:r>
            <a:r>
              <a:rPr lang="en-US" sz="1200" spc="-10" dirty="0" smtClean="0">
                <a:latin typeface="Arial"/>
                <a:cs typeface="Arial"/>
              </a:rPr>
              <a:t>At </a:t>
            </a:r>
            <a:r>
              <a:rPr lang="en-US" sz="1200" spc="-15" dirty="0" smtClean="0">
                <a:latin typeface="Arial"/>
                <a:cs typeface="Arial"/>
              </a:rPr>
              <a:t>the </a:t>
            </a:r>
            <a:r>
              <a:rPr lang="en-US" sz="1200" spc="-20" dirty="0" smtClean="0">
                <a:latin typeface="Arial"/>
                <a:cs typeface="Arial"/>
              </a:rPr>
              <a:t>same </a:t>
            </a:r>
            <a:r>
              <a:rPr lang="en-US" sz="1200" spc="-25" dirty="0" smtClean="0">
                <a:latin typeface="Arial"/>
                <a:cs typeface="Arial"/>
              </a:rPr>
              <a:t>time, </a:t>
            </a:r>
            <a:r>
              <a:rPr lang="en-US" sz="1200" spc="-20" dirty="0" smtClean="0">
                <a:latin typeface="Arial"/>
                <a:cs typeface="Arial"/>
              </a:rPr>
              <a:t>this </a:t>
            </a:r>
            <a:r>
              <a:rPr lang="en-US" sz="1200" spc="-25" dirty="0" smtClean="0">
                <a:latin typeface="Arial"/>
                <a:cs typeface="Arial"/>
              </a:rPr>
              <a:t>language </a:t>
            </a:r>
            <a:r>
              <a:rPr lang="en-US" sz="1200" spc="-20" dirty="0" smtClean="0">
                <a:latin typeface="Arial"/>
                <a:cs typeface="Arial"/>
              </a:rPr>
              <a:t>also </a:t>
            </a:r>
            <a:r>
              <a:rPr lang="en-US" sz="1200" spc="-30" dirty="0" smtClean="0">
                <a:latin typeface="Arial"/>
                <a:cs typeface="Arial"/>
              </a:rPr>
              <a:t>allows programmers  </a:t>
            </a:r>
            <a:r>
              <a:rPr lang="en-US" sz="1200" spc="-25" dirty="0" smtClean="0">
                <a:latin typeface="Arial"/>
                <a:cs typeface="Arial"/>
              </a:rPr>
              <a:t>who </a:t>
            </a:r>
            <a:r>
              <a:rPr lang="en-US" sz="1200" spc="-20" dirty="0" smtClean="0">
                <a:latin typeface="Arial"/>
                <a:cs typeface="Arial"/>
              </a:rPr>
              <a:t>are </a:t>
            </a:r>
            <a:r>
              <a:rPr lang="en-US" sz="1200" spc="-25" dirty="0" smtClean="0">
                <a:latin typeface="Arial"/>
                <a:cs typeface="Arial"/>
              </a:rPr>
              <a:t>familiar </a:t>
            </a:r>
            <a:r>
              <a:rPr lang="en-US" sz="1200" spc="-20" dirty="0" smtClean="0">
                <a:latin typeface="Arial"/>
                <a:cs typeface="Arial"/>
              </a:rPr>
              <a:t>with the </a:t>
            </a:r>
            <a:r>
              <a:rPr lang="en-US" sz="1200" spc="-25" dirty="0" smtClean="0">
                <a:latin typeface="Arial"/>
                <a:cs typeface="Arial"/>
              </a:rPr>
              <a:t>MapReduce </a:t>
            </a:r>
            <a:r>
              <a:rPr lang="en-US" sz="1200" spc="-30" dirty="0" smtClean="0">
                <a:latin typeface="Arial"/>
                <a:cs typeface="Arial"/>
              </a:rPr>
              <a:t>framework </a:t>
            </a:r>
            <a:r>
              <a:rPr lang="en-US" sz="1200" spc="-15" dirty="0" smtClean="0">
                <a:latin typeface="Arial"/>
                <a:cs typeface="Arial"/>
              </a:rPr>
              <a:t>to </a:t>
            </a:r>
            <a:r>
              <a:rPr lang="en-US" sz="1200" spc="-20" dirty="0" smtClean="0">
                <a:latin typeface="Arial"/>
                <a:cs typeface="Arial"/>
              </a:rPr>
              <a:t>be able </a:t>
            </a:r>
            <a:r>
              <a:rPr lang="en-US" sz="1200" spc="-15" dirty="0" smtClean="0">
                <a:latin typeface="Arial"/>
                <a:cs typeface="Arial"/>
              </a:rPr>
              <a:t>to </a:t>
            </a:r>
            <a:r>
              <a:rPr lang="en-US" sz="1200" spc="-25" dirty="0" smtClean="0">
                <a:latin typeface="Arial"/>
                <a:cs typeface="Arial"/>
              </a:rPr>
              <a:t>plug </a:t>
            </a:r>
            <a:r>
              <a:rPr lang="en-US" sz="1200" spc="-20" dirty="0" smtClean="0">
                <a:latin typeface="Arial"/>
                <a:cs typeface="Arial"/>
              </a:rPr>
              <a:t>in </a:t>
            </a:r>
            <a:r>
              <a:rPr lang="en-US" sz="1200" spc="-25" dirty="0" smtClean="0">
                <a:latin typeface="Arial"/>
                <a:cs typeface="Arial"/>
              </a:rPr>
              <a:t>their custom  mappers </a:t>
            </a:r>
            <a:r>
              <a:rPr lang="en-US" sz="1200" spc="-20" dirty="0" smtClean="0">
                <a:latin typeface="Arial"/>
                <a:cs typeface="Arial"/>
              </a:rPr>
              <a:t>and </a:t>
            </a:r>
            <a:r>
              <a:rPr lang="en-US" sz="1200" spc="-25" dirty="0" smtClean="0">
                <a:latin typeface="Arial"/>
                <a:cs typeface="Arial"/>
              </a:rPr>
              <a:t>reducers </a:t>
            </a:r>
            <a:r>
              <a:rPr lang="en-US" sz="1200" spc="-10" dirty="0" smtClean="0">
                <a:latin typeface="Arial"/>
                <a:cs typeface="Arial"/>
              </a:rPr>
              <a:t>to </a:t>
            </a:r>
            <a:r>
              <a:rPr lang="en-US" sz="1200" spc="-25" dirty="0" smtClean="0">
                <a:latin typeface="Arial"/>
                <a:cs typeface="Arial"/>
              </a:rPr>
              <a:t>perform </a:t>
            </a:r>
            <a:r>
              <a:rPr lang="en-US" sz="1200" spc="-20" dirty="0" smtClean="0">
                <a:latin typeface="Arial"/>
                <a:cs typeface="Arial"/>
              </a:rPr>
              <a:t>more </a:t>
            </a:r>
            <a:r>
              <a:rPr lang="en-US" sz="1200" spc="-25" dirty="0" smtClean="0">
                <a:latin typeface="Arial"/>
                <a:cs typeface="Arial"/>
              </a:rPr>
              <a:t>sophisticated analysis </a:t>
            </a:r>
            <a:r>
              <a:rPr lang="en-US" sz="1200" spc="-20" dirty="0" smtClean="0">
                <a:latin typeface="Arial"/>
                <a:cs typeface="Arial"/>
              </a:rPr>
              <a:t>that may </a:t>
            </a:r>
            <a:r>
              <a:rPr lang="en-US" sz="1200" spc="-25" dirty="0" smtClean="0">
                <a:latin typeface="Arial"/>
                <a:cs typeface="Arial"/>
              </a:rPr>
              <a:t>not </a:t>
            </a:r>
            <a:r>
              <a:rPr lang="en-US" sz="1200" spc="-20" dirty="0" smtClean="0">
                <a:latin typeface="Arial"/>
                <a:cs typeface="Arial"/>
              </a:rPr>
              <a:t>be  </a:t>
            </a:r>
            <a:r>
              <a:rPr lang="en-US" sz="1200" spc="-25" dirty="0" smtClean="0">
                <a:latin typeface="Arial"/>
                <a:cs typeface="Arial"/>
              </a:rPr>
              <a:t>supported </a:t>
            </a:r>
            <a:r>
              <a:rPr lang="en-US" sz="1200" spc="-15" dirty="0" smtClean="0">
                <a:latin typeface="Arial"/>
                <a:cs typeface="Arial"/>
              </a:rPr>
              <a:t>by the </a:t>
            </a:r>
            <a:r>
              <a:rPr lang="en-US" sz="1200" spc="-25" dirty="0" smtClean="0">
                <a:latin typeface="Arial"/>
                <a:cs typeface="Arial"/>
              </a:rPr>
              <a:t>built-in capabilities </a:t>
            </a:r>
            <a:r>
              <a:rPr lang="en-US" sz="1200" spc="-15" dirty="0" smtClean="0">
                <a:latin typeface="Arial"/>
                <a:cs typeface="Arial"/>
              </a:rPr>
              <a:t>of </a:t>
            </a:r>
            <a:r>
              <a:rPr lang="en-US" sz="1200" spc="-20" dirty="0" smtClean="0">
                <a:latin typeface="Arial"/>
                <a:cs typeface="Arial"/>
              </a:rPr>
              <a:t>the </a:t>
            </a:r>
            <a:r>
              <a:rPr lang="en-US" sz="1200" spc="-30" dirty="0" smtClean="0">
                <a:latin typeface="Arial"/>
                <a:cs typeface="Arial"/>
              </a:rPr>
              <a:t>language. </a:t>
            </a:r>
            <a:r>
              <a:rPr lang="en-US" sz="1200" spc="-10" dirty="0" smtClean="0">
                <a:latin typeface="Arial"/>
                <a:cs typeface="Arial"/>
              </a:rPr>
              <a:t>QL </a:t>
            </a:r>
            <a:r>
              <a:rPr lang="en-US" sz="1200" spc="-15" dirty="0" smtClean="0">
                <a:latin typeface="Arial"/>
                <a:cs typeface="Arial"/>
              </a:rPr>
              <a:t>can </a:t>
            </a:r>
            <a:r>
              <a:rPr lang="en-US" sz="1200" spc="-20" dirty="0" smtClean="0">
                <a:latin typeface="Arial"/>
                <a:cs typeface="Arial"/>
              </a:rPr>
              <a:t>also </a:t>
            </a:r>
            <a:r>
              <a:rPr lang="en-US" sz="1200" spc="-15" dirty="0" smtClean="0">
                <a:latin typeface="Arial"/>
                <a:cs typeface="Arial"/>
              </a:rPr>
              <a:t>be </a:t>
            </a:r>
            <a:r>
              <a:rPr lang="en-US" sz="1200" spc="-25" dirty="0" smtClean="0">
                <a:latin typeface="Arial"/>
                <a:cs typeface="Arial"/>
              </a:rPr>
              <a:t>extended with  custom </a:t>
            </a:r>
            <a:r>
              <a:rPr lang="en-US" sz="1200" spc="-20" dirty="0" smtClean="0">
                <a:latin typeface="Arial"/>
                <a:cs typeface="Arial"/>
              </a:rPr>
              <a:t>scalar </a:t>
            </a:r>
            <a:r>
              <a:rPr lang="en-US" sz="1200" spc="-25" dirty="0" smtClean="0">
                <a:latin typeface="Arial"/>
                <a:cs typeface="Arial"/>
              </a:rPr>
              <a:t>functions (UDF's), </a:t>
            </a:r>
            <a:r>
              <a:rPr lang="en-US" sz="1200" spc="-30" dirty="0" smtClean="0">
                <a:latin typeface="Arial"/>
                <a:cs typeface="Arial"/>
              </a:rPr>
              <a:t>aggregations </a:t>
            </a:r>
            <a:r>
              <a:rPr lang="en-US" sz="1200" spc="-25" dirty="0" smtClean="0">
                <a:latin typeface="Arial"/>
                <a:cs typeface="Arial"/>
              </a:rPr>
              <a:t>(UDAF's), </a:t>
            </a:r>
            <a:r>
              <a:rPr lang="en-US" sz="1200" spc="-20" dirty="0" smtClean="0">
                <a:latin typeface="Arial"/>
                <a:cs typeface="Arial"/>
              </a:rPr>
              <a:t>and table </a:t>
            </a:r>
            <a:r>
              <a:rPr lang="en-US" sz="1200" spc="-25" dirty="0" smtClean="0">
                <a:latin typeface="Arial"/>
                <a:cs typeface="Arial"/>
              </a:rPr>
              <a:t>functions</a:t>
            </a:r>
            <a:r>
              <a:rPr lang="en-US" sz="1200" spc="-235" dirty="0" smtClean="0">
                <a:latin typeface="Arial"/>
                <a:cs typeface="Arial"/>
              </a:rPr>
              <a:t> </a:t>
            </a:r>
            <a:r>
              <a:rPr lang="en-US" sz="1200" spc="-25" dirty="0" smtClean="0">
                <a:latin typeface="Arial"/>
                <a:cs typeface="Arial"/>
              </a:rPr>
              <a:t>(UDTF's).</a:t>
            </a:r>
          </a:p>
          <a:p>
            <a:pPr marL="12700" marR="148590">
              <a:lnSpc>
                <a:spcPct val="95900"/>
              </a:lnSpc>
              <a:spcBef>
                <a:spcPts val="175"/>
              </a:spcBef>
            </a:pPr>
            <a:r>
              <a:rPr lang="en-US" sz="1200" spc="-25" dirty="0" smtClean="0">
                <a:latin typeface="Arial"/>
                <a:cs typeface="Arial"/>
              </a:rPr>
              <a:t>Hive</a:t>
            </a:r>
            <a:r>
              <a:rPr lang="en-US" sz="1200" spc="-45" dirty="0" smtClean="0">
                <a:latin typeface="Arial"/>
                <a:cs typeface="Arial"/>
              </a:rPr>
              <a:t> </a:t>
            </a:r>
            <a:r>
              <a:rPr lang="en-US" sz="1200" spc="-20" dirty="0" smtClean="0">
                <a:latin typeface="Arial"/>
                <a:cs typeface="Arial"/>
              </a:rPr>
              <a:t>does</a:t>
            </a:r>
            <a:r>
              <a:rPr lang="en-US" sz="1200" spc="-45" dirty="0" smtClean="0">
                <a:latin typeface="Arial"/>
                <a:cs typeface="Arial"/>
              </a:rPr>
              <a:t> </a:t>
            </a:r>
            <a:r>
              <a:rPr lang="en-US" sz="1200" spc="-25" dirty="0" smtClean="0">
                <a:latin typeface="Arial"/>
                <a:cs typeface="Arial"/>
              </a:rPr>
              <a:t>not mandate</a:t>
            </a:r>
            <a:r>
              <a:rPr lang="en-US" sz="1200" spc="-50" dirty="0" smtClean="0">
                <a:latin typeface="Arial"/>
                <a:cs typeface="Arial"/>
              </a:rPr>
              <a:t> </a:t>
            </a:r>
            <a:r>
              <a:rPr lang="en-US" sz="1200" spc="-25" dirty="0" smtClean="0">
                <a:latin typeface="Arial"/>
                <a:cs typeface="Arial"/>
              </a:rPr>
              <a:t>read</a:t>
            </a:r>
            <a:r>
              <a:rPr lang="en-US" sz="1200" spc="-40" dirty="0" smtClean="0">
                <a:latin typeface="Arial"/>
                <a:cs typeface="Arial"/>
              </a:rPr>
              <a:t> </a:t>
            </a:r>
            <a:r>
              <a:rPr lang="en-US" sz="1200" spc="-20" dirty="0" smtClean="0">
                <a:latin typeface="Arial"/>
                <a:cs typeface="Arial"/>
              </a:rPr>
              <a:t>or</a:t>
            </a:r>
            <a:r>
              <a:rPr lang="en-US" sz="1200" spc="-40" dirty="0" smtClean="0">
                <a:latin typeface="Arial"/>
                <a:cs typeface="Arial"/>
              </a:rPr>
              <a:t> </a:t>
            </a:r>
            <a:r>
              <a:rPr lang="en-US" sz="1200" spc="-25" dirty="0" smtClean="0">
                <a:latin typeface="Arial"/>
                <a:cs typeface="Arial"/>
              </a:rPr>
              <a:t>written</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5" dirty="0" smtClean="0">
                <a:latin typeface="Arial"/>
                <a:cs typeface="Arial"/>
              </a:rPr>
              <a:t>be</a:t>
            </a:r>
            <a:r>
              <a:rPr lang="en-US" sz="1200" spc="-50"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"Hive</a:t>
            </a:r>
            <a:r>
              <a:rPr lang="en-US" sz="1200" spc="-40" dirty="0" smtClean="0">
                <a:latin typeface="Arial"/>
                <a:cs typeface="Arial"/>
              </a:rPr>
              <a:t> </a:t>
            </a:r>
            <a:r>
              <a:rPr lang="en-US" sz="1200" spc="-25" dirty="0" smtClean="0">
                <a:latin typeface="Arial"/>
                <a:cs typeface="Arial"/>
              </a:rPr>
              <a:t>format" </a:t>
            </a:r>
            <a:r>
              <a:rPr lang="en-US" sz="1200" dirty="0" smtClean="0">
                <a:latin typeface="Arial"/>
                <a:cs typeface="Arial"/>
              </a:rPr>
              <a:t>-</a:t>
            </a:r>
            <a:r>
              <a:rPr lang="en-US" sz="1200" spc="-50" dirty="0" smtClean="0">
                <a:latin typeface="Arial"/>
                <a:cs typeface="Arial"/>
              </a:rPr>
              <a:t> </a:t>
            </a:r>
            <a:r>
              <a:rPr lang="en-US" sz="1200" spc="-25" dirty="0" smtClean="0">
                <a:latin typeface="Arial"/>
                <a:cs typeface="Arial"/>
              </a:rPr>
              <a:t>there</a:t>
            </a:r>
            <a:r>
              <a:rPr lang="en-US" sz="1200" spc="-5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0" dirty="0" smtClean="0">
                <a:latin typeface="Arial"/>
                <a:cs typeface="Arial"/>
              </a:rPr>
              <a:t>no</a:t>
            </a:r>
            <a:r>
              <a:rPr lang="en-US" sz="1200" spc="-50" dirty="0" smtClean="0">
                <a:latin typeface="Arial"/>
                <a:cs typeface="Arial"/>
              </a:rPr>
              <a:t> </a:t>
            </a:r>
            <a:r>
              <a:rPr lang="en-US" sz="1200" spc="-25" dirty="0" smtClean="0">
                <a:latin typeface="Arial"/>
                <a:cs typeface="Arial"/>
              </a:rPr>
              <a:t>such  thing. Hive works equally well </a:t>
            </a:r>
            <a:r>
              <a:rPr lang="en-US" sz="1200" spc="-15" dirty="0" smtClean="0">
                <a:latin typeface="Arial"/>
                <a:cs typeface="Arial"/>
              </a:rPr>
              <a:t>on </a:t>
            </a:r>
            <a:r>
              <a:rPr lang="en-US" sz="1200" spc="-30" dirty="0" smtClean="0">
                <a:latin typeface="Arial"/>
                <a:cs typeface="Arial"/>
              </a:rPr>
              <a:t>Thrift, </a:t>
            </a:r>
            <a:r>
              <a:rPr lang="en-US" sz="1200" spc="-25" dirty="0" smtClean="0">
                <a:latin typeface="Arial"/>
                <a:cs typeface="Arial"/>
              </a:rPr>
              <a:t>control delimited, </a:t>
            </a:r>
            <a:r>
              <a:rPr lang="en-US" sz="1200" spc="-15" dirty="0" smtClean="0">
                <a:latin typeface="Arial"/>
                <a:cs typeface="Arial"/>
              </a:rPr>
              <a:t>or </a:t>
            </a:r>
            <a:r>
              <a:rPr lang="en-US" sz="1200" spc="-20" dirty="0" smtClean="0">
                <a:latin typeface="Arial"/>
                <a:cs typeface="Arial"/>
              </a:rPr>
              <a:t>your </a:t>
            </a:r>
            <a:r>
              <a:rPr lang="en-US" sz="1200" spc="-25" dirty="0" smtClean="0">
                <a:latin typeface="Arial"/>
                <a:cs typeface="Arial"/>
              </a:rPr>
              <a:t>specialized data  formats.</a:t>
            </a:r>
            <a:r>
              <a:rPr lang="en-US" sz="1200" spc="-50" dirty="0" smtClean="0">
                <a:latin typeface="Arial"/>
                <a:cs typeface="Arial"/>
              </a:rPr>
              <a:t> </a:t>
            </a:r>
            <a:r>
              <a:rPr lang="en-US" sz="1200" spc="-25" dirty="0" smtClean="0">
                <a:latin typeface="Arial"/>
                <a:cs typeface="Arial"/>
              </a:rPr>
              <a:t>Please</a:t>
            </a:r>
            <a:r>
              <a:rPr lang="en-US" sz="1200" spc="-50" dirty="0" smtClean="0">
                <a:latin typeface="Arial"/>
                <a:cs typeface="Arial"/>
              </a:rPr>
              <a:t> </a:t>
            </a:r>
            <a:r>
              <a:rPr lang="en-US" sz="1200" spc="-15" dirty="0" smtClean="0">
                <a:latin typeface="Arial"/>
                <a:cs typeface="Arial"/>
              </a:rPr>
              <a:t>see</a:t>
            </a:r>
            <a:r>
              <a:rPr lang="en-US" sz="1200" spc="-65" dirty="0" smtClean="0">
                <a:latin typeface="Arial"/>
                <a:cs typeface="Arial"/>
              </a:rPr>
              <a:t> </a:t>
            </a:r>
            <a:r>
              <a:rPr lang="en-US" sz="1200" spc="-20" dirty="0" smtClean="0">
                <a:latin typeface="Arial"/>
                <a:cs typeface="Arial"/>
              </a:rPr>
              <a:t>File</a:t>
            </a:r>
            <a:r>
              <a:rPr lang="en-US" sz="1200" spc="-40" dirty="0" smtClean="0">
                <a:latin typeface="Arial"/>
                <a:cs typeface="Arial"/>
              </a:rPr>
              <a:t> </a:t>
            </a:r>
            <a:r>
              <a:rPr lang="en-US" sz="1200" spc="-25" dirty="0" smtClean="0">
                <a:latin typeface="Arial"/>
                <a:cs typeface="Arial"/>
              </a:rPr>
              <a:t>Formats</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30" dirty="0" smtClean="0">
                <a:latin typeface="Arial"/>
                <a:cs typeface="Arial"/>
              </a:rPr>
              <a:t>Hive</a:t>
            </a:r>
            <a:r>
              <a:rPr lang="en-US" sz="1200" spc="-40" dirty="0" smtClean="0">
                <a:latin typeface="Arial"/>
                <a:cs typeface="Arial"/>
              </a:rPr>
              <a:t> </a:t>
            </a:r>
            <a:r>
              <a:rPr lang="en-US" sz="1200" spc="-20" dirty="0" err="1" smtClean="0">
                <a:latin typeface="Arial"/>
                <a:cs typeface="Arial"/>
              </a:rPr>
              <a:t>SerDe</a:t>
            </a:r>
            <a:r>
              <a:rPr lang="en-US" sz="1200" spc="-40"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Developer</a:t>
            </a:r>
            <a:r>
              <a:rPr lang="en-US" sz="1200" spc="-50" dirty="0" smtClean="0">
                <a:latin typeface="Arial"/>
                <a:cs typeface="Arial"/>
              </a:rPr>
              <a:t> </a:t>
            </a:r>
            <a:r>
              <a:rPr lang="en-US" sz="1200" spc="-25" dirty="0" smtClean="0">
                <a:latin typeface="Arial"/>
                <a:cs typeface="Arial"/>
              </a:rPr>
              <a:t>Guide</a:t>
            </a:r>
            <a:r>
              <a:rPr lang="en-US" sz="1200" spc="-50"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5" dirty="0" smtClean="0">
                <a:latin typeface="Arial"/>
                <a:cs typeface="Arial"/>
              </a:rPr>
              <a:t>details.</a:t>
            </a:r>
            <a:endParaRPr lang="en-US" sz="1200" dirty="0" smtClean="0">
              <a:latin typeface="Arial"/>
              <a:cs typeface="Arial"/>
            </a:endParaRPr>
          </a:p>
          <a:p>
            <a:pPr marL="12700" marR="5080">
              <a:lnSpc>
                <a:spcPct val="96100"/>
              </a:lnSpc>
              <a:spcBef>
                <a:spcPts val="595"/>
              </a:spcBef>
            </a:pPr>
            <a:r>
              <a:rPr lang="en-US" sz="1200" spc="-25" dirty="0" smtClean="0">
                <a:latin typeface="Arial"/>
                <a:cs typeface="Arial"/>
              </a:rPr>
              <a:t>Hive </a:t>
            </a:r>
            <a:r>
              <a:rPr lang="en-US" sz="1200" spc="-15" dirty="0" smtClean="0">
                <a:latin typeface="Arial"/>
                <a:cs typeface="Arial"/>
              </a:rPr>
              <a:t>is </a:t>
            </a:r>
            <a:r>
              <a:rPr lang="en-US" sz="1200" spc="-25" dirty="0" smtClean="0">
                <a:latin typeface="Arial"/>
                <a:cs typeface="Arial"/>
              </a:rPr>
              <a:t>not designed </a:t>
            </a:r>
            <a:r>
              <a:rPr lang="en-US" sz="1200" spc="-20" dirty="0" smtClean="0">
                <a:latin typeface="Arial"/>
                <a:cs typeface="Arial"/>
              </a:rPr>
              <a:t>for OLTP </a:t>
            </a:r>
            <a:r>
              <a:rPr lang="en-US" sz="1200" spc="-25" dirty="0" smtClean="0">
                <a:latin typeface="Arial"/>
                <a:cs typeface="Arial"/>
              </a:rPr>
              <a:t>workloads </a:t>
            </a:r>
            <a:r>
              <a:rPr lang="en-US" sz="1200" spc="-20" dirty="0" smtClean="0">
                <a:latin typeface="Arial"/>
                <a:cs typeface="Arial"/>
              </a:rPr>
              <a:t>and </a:t>
            </a:r>
            <a:r>
              <a:rPr lang="en-US" sz="1200" spc="-25" dirty="0" smtClean="0">
                <a:latin typeface="Arial"/>
                <a:cs typeface="Arial"/>
              </a:rPr>
              <a:t>does not offer </a:t>
            </a:r>
            <a:r>
              <a:rPr lang="en-US" sz="1200" spc="-20" dirty="0" smtClean="0">
                <a:latin typeface="Arial"/>
                <a:cs typeface="Arial"/>
              </a:rPr>
              <a:t>real-time </a:t>
            </a:r>
            <a:r>
              <a:rPr lang="en-US" sz="1200" spc="-25" dirty="0" smtClean="0">
                <a:latin typeface="Arial"/>
                <a:cs typeface="Arial"/>
              </a:rPr>
              <a:t>queries </a:t>
            </a:r>
            <a:r>
              <a:rPr lang="en-US" sz="1200" spc="-20" dirty="0" smtClean="0">
                <a:latin typeface="Arial"/>
                <a:cs typeface="Arial"/>
              </a:rPr>
              <a:t>or </a:t>
            </a:r>
            <a:r>
              <a:rPr lang="en-US" sz="1200" spc="-25" dirty="0" smtClean="0">
                <a:latin typeface="Arial"/>
                <a:cs typeface="Arial"/>
              </a:rPr>
              <a:t>row-  level updates. </a:t>
            </a:r>
            <a:r>
              <a:rPr lang="en-US" sz="1200" spc="-10" dirty="0" smtClean="0">
                <a:latin typeface="Arial"/>
                <a:cs typeface="Arial"/>
              </a:rPr>
              <a:t>It </a:t>
            </a:r>
            <a:r>
              <a:rPr lang="en-US" sz="1200" spc="-20" dirty="0" smtClean="0">
                <a:latin typeface="Arial"/>
                <a:cs typeface="Arial"/>
              </a:rPr>
              <a:t>is </a:t>
            </a:r>
            <a:r>
              <a:rPr lang="en-US" sz="1200" spc="-25" dirty="0" smtClean="0">
                <a:latin typeface="Arial"/>
                <a:cs typeface="Arial"/>
              </a:rPr>
              <a:t>best used </a:t>
            </a:r>
            <a:r>
              <a:rPr lang="en-US" sz="1200" spc="-15" dirty="0" smtClean="0">
                <a:latin typeface="Arial"/>
                <a:cs typeface="Arial"/>
              </a:rPr>
              <a:t>for </a:t>
            </a:r>
            <a:r>
              <a:rPr lang="en-US" sz="1200" spc="-25" dirty="0" smtClean="0">
                <a:latin typeface="Arial"/>
                <a:cs typeface="Arial"/>
              </a:rPr>
              <a:t>batch jobs over large sets </a:t>
            </a:r>
            <a:r>
              <a:rPr lang="en-US" sz="1200" spc="-20" dirty="0" smtClean="0">
                <a:latin typeface="Arial"/>
                <a:cs typeface="Arial"/>
              </a:rPr>
              <a:t>of </a:t>
            </a:r>
            <a:r>
              <a:rPr lang="en-US" sz="1200" spc="-25" dirty="0" smtClean="0">
                <a:latin typeface="Arial"/>
                <a:cs typeface="Arial"/>
              </a:rPr>
              <a:t>append-only </a:t>
            </a:r>
            <a:r>
              <a:rPr lang="en-US" sz="1200" spc="-20" dirty="0" smtClean="0">
                <a:latin typeface="Arial"/>
                <a:cs typeface="Arial"/>
              </a:rPr>
              <a:t>data (like  </a:t>
            </a:r>
            <a:r>
              <a:rPr lang="en-US" sz="1200" spc="-25" dirty="0" smtClean="0">
                <a:latin typeface="Arial"/>
                <a:cs typeface="Arial"/>
              </a:rPr>
              <a:t>web</a:t>
            </a:r>
            <a:r>
              <a:rPr lang="en-US" sz="1200" spc="-45" dirty="0" smtClean="0">
                <a:latin typeface="Arial"/>
                <a:cs typeface="Arial"/>
              </a:rPr>
              <a:t> </a:t>
            </a:r>
            <a:r>
              <a:rPr lang="en-US" sz="1200" spc="-25" dirty="0" smtClean="0">
                <a:latin typeface="Arial"/>
                <a:cs typeface="Arial"/>
              </a:rPr>
              <a:t>logs).</a:t>
            </a:r>
            <a:r>
              <a:rPr lang="en-US" sz="1200" spc="-55" dirty="0" smtClean="0">
                <a:latin typeface="Arial"/>
                <a:cs typeface="Arial"/>
              </a:rPr>
              <a:t> </a:t>
            </a:r>
            <a:r>
              <a:rPr lang="en-US" sz="1200" spc="-20" dirty="0" smtClean="0">
                <a:latin typeface="Arial"/>
                <a:cs typeface="Arial"/>
              </a:rPr>
              <a:t>What</a:t>
            </a:r>
            <a:r>
              <a:rPr lang="en-US" sz="1200" spc="-30" dirty="0" smtClean="0">
                <a:latin typeface="Arial"/>
                <a:cs typeface="Arial"/>
              </a:rPr>
              <a:t> </a:t>
            </a:r>
            <a:r>
              <a:rPr lang="en-US" sz="1200" spc="-25" dirty="0" smtClean="0">
                <a:latin typeface="Arial"/>
                <a:cs typeface="Arial"/>
              </a:rPr>
              <a:t>Hive</a:t>
            </a:r>
            <a:r>
              <a:rPr lang="en-US" sz="1200" spc="-40" dirty="0" smtClean="0">
                <a:latin typeface="Arial"/>
                <a:cs typeface="Arial"/>
              </a:rPr>
              <a:t> </a:t>
            </a:r>
            <a:r>
              <a:rPr lang="en-US" sz="1200" spc="-25" dirty="0" smtClean="0">
                <a:latin typeface="Arial"/>
                <a:cs typeface="Arial"/>
              </a:rPr>
              <a:t>values</a:t>
            </a:r>
            <a:r>
              <a:rPr lang="en-US" sz="1200" spc="-50" dirty="0" smtClean="0">
                <a:latin typeface="Arial"/>
                <a:cs typeface="Arial"/>
              </a:rPr>
              <a:t> </a:t>
            </a:r>
            <a:r>
              <a:rPr lang="en-US" sz="1200" spc="-20" dirty="0" smtClean="0">
                <a:latin typeface="Arial"/>
                <a:cs typeface="Arial"/>
              </a:rPr>
              <a:t>most</a:t>
            </a:r>
            <a:r>
              <a:rPr lang="en-US" sz="1200" spc="-45" dirty="0" smtClean="0">
                <a:latin typeface="Arial"/>
                <a:cs typeface="Arial"/>
              </a:rPr>
              <a:t> </a:t>
            </a:r>
            <a:r>
              <a:rPr lang="en-US" sz="1200" spc="-25" dirty="0" smtClean="0">
                <a:latin typeface="Arial"/>
                <a:cs typeface="Arial"/>
              </a:rPr>
              <a:t>are</a:t>
            </a:r>
            <a:r>
              <a:rPr lang="en-US" sz="1200" spc="-50" dirty="0" smtClean="0">
                <a:latin typeface="Arial"/>
                <a:cs typeface="Arial"/>
              </a:rPr>
              <a:t> </a:t>
            </a:r>
            <a:r>
              <a:rPr lang="en-US" sz="1200" spc="-25" dirty="0" smtClean="0">
                <a:latin typeface="Arial"/>
                <a:cs typeface="Arial"/>
              </a:rPr>
              <a:t>scalability</a:t>
            </a:r>
            <a:r>
              <a:rPr lang="en-US" sz="1200" spc="-60" dirty="0" smtClean="0">
                <a:latin typeface="Arial"/>
                <a:cs typeface="Arial"/>
              </a:rPr>
              <a:t> </a:t>
            </a:r>
            <a:r>
              <a:rPr lang="en-US" sz="1200" spc="-20" dirty="0" smtClean="0">
                <a:latin typeface="Arial"/>
                <a:cs typeface="Arial"/>
              </a:rPr>
              <a:t>(scale</a:t>
            </a:r>
            <a:r>
              <a:rPr lang="en-US" sz="1200" spc="-50" dirty="0" smtClean="0">
                <a:latin typeface="Arial"/>
                <a:cs typeface="Arial"/>
              </a:rPr>
              <a:t> </a:t>
            </a:r>
            <a:r>
              <a:rPr lang="en-US" sz="1200" spc="-25" dirty="0" smtClean="0">
                <a:latin typeface="Arial"/>
                <a:cs typeface="Arial"/>
              </a:rPr>
              <a:t>out</a:t>
            </a:r>
            <a:r>
              <a:rPr lang="en-US" sz="1200" spc="-55" dirty="0" smtClean="0">
                <a:latin typeface="Arial"/>
                <a:cs typeface="Arial"/>
              </a:rPr>
              <a:t> </a:t>
            </a:r>
            <a:r>
              <a:rPr lang="en-US" sz="1200" spc="-20" dirty="0" smtClean="0">
                <a:latin typeface="Arial"/>
                <a:cs typeface="Arial"/>
              </a:rPr>
              <a:t>with</a:t>
            </a:r>
            <a:r>
              <a:rPr lang="en-US" sz="1200" spc="-40" dirty="0" smtClean="0">
                <a:latin typeface="Arial"/>
                <a:cs typeface="Arial"/>
              </a:rPr>
              <a:t> </a:t>
            </a:r>
            <a:r>
              <a:rPr lang="en-US" sz="1200" spc="-20" dirty="0" smtClean="0">
                <a:latin typeface="Arial"/>
                <a:cs typeface="Arial"/>
              </a:rPr>
              <a:t>more</a:t>
            </a:r>
            <a:r>
              <a:rPr lang="en-US" sz="1200" spc="-55" dirty="0" smtClean="0">
                <a:latin typeface="Arial"/>
                <a:cs typeface="Arial"/>
              </a:rPr>
              <a:t> </a:t>
            </a:r>
            <a:r>
              <a:rPr lang="en-US" sz="1200" spc="-25" dirty="0" smtClean="0">
                <a:latin typeface="Arial"/>
                <a:cs typeface="Arial"/>
              </a:rPr>
              <a:t>machines</a:t>
            </a:r>
            <a:r>
              <a:rPr lang="en-US" sz="1200" spc="-45" dirty="0" smtClean="0">
                <a:latin typeface="Arial"/>
                <a:cs typeface="Arial"/>
              </a:rPr>
              <a:t> </a:t>
            </a:r>
            <a:r>
              <a:rPr lang="en-US" sz="1200" spc="-25" dirty="0" smtClean="0">
                <a:latin typeface="Arial"/>
                <a:cs typeface="Arial"/>
              </a:rPr>
              <a:t>added  dynamically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Hadoop cluster), extensibility (with MapReduce framework </a:t>
            </a:r>
            <a:r>
              <a:rPr lang="en-US" sz="1200" spc="-20" dirty="0" smtClean="0">
                <a:latin typeface="Arial"/>
                <a:cs typeface="Arial"/>
              </a:rPr>
              <a:t>and  </a:t>
            </a:r>
            <a:r>
              <a:rPr lang="en-US" sz="1200" spc="-25" dirty="0" smtClean="0">
                <a:latin typeface="Arial"/>
                <a:cs typeface="Arial"/>
              </a:rPr>
              <a:t>UDF/UDAF/UDTF), </a:t>
            </a:r>
            <a:r>
              <a:rPr lang="en-US" sz="1200" spc="-30" dirty="0" smtClean="0">
                <a:latin typeface="Arial"/>
                <a:cs typeface="Arial"/>
              </a:rPr>
              <a:t>fault-tolerance, </a:t>
            </a:r>
            <a:r>
              <a:rPr lang="en-US" sz="1200" spc="-20" dirty="0" smtClean="0">
                <a:latin typeface="Arial"/>
                <a:cs typeface="Arial"/>
              </a:rPr>
              <a:t>and </a:t>
            </a:r>
            <a:r>
              <a:rPr lang="en-US" sz="1200" spc="-25" dirty="0" smtClean="0">
                <a:latin typeface="Arial"/>
                <a:cs typeface="Arial"/>
              </a:rPr>
              <a:t>loose-coupling </a:t>
            </a:r>
            <a:r>
              <a:rPr lang="en-US" sz="1200" spc="-20" dirty="0" smtClean="0">
                <a:latin typeface="Arial"/>
                <a:cs typeface="Arial"/>
              </a:rPr>
              <a:t>with </a:t>
            </a:r>
            <a:r>
              <a:rPr lang="en-US" sz="1200" spc="-25" dirty="0" smtClean="0">
                <a:latin typeface="Arial"/>
                <a:cs typeface="Arial"/>
              </a:rPr>
              <a:t>its input</a:t>
            </a:r>
            <a:r>
              <a:rPr lang="en-US" sz="1200" spc="-185" dirty="0" smtClean="0">
                <a:latin typeface="Arial"/>
                <a:cs typeface="Arial"/>
              </a:rPr>
              <a:t> </a:t>
            </a:r>
            <a:r>
              <a:rPr lang="en-US" sz="1200" spc="-25" dirty="0" smtClean="0">
                <a:latin typeface="Arial"/>
                <a:cs typeface="Arial"/>
              </a:rPr>
              <a:t>formats.</a:t>
            </a:r>
            <a:endParaRPr lang="en-US" sz="1200" dirty="0" smtClean="0">
              <a:latin typeface="Arial"/>
              <a:cs typeface="Arial"/>
            </a:endParaRPr>
          </a:p>
          <a:p>
            <a:pPr marL="12700">
              <a:lnSpc>
                <a:spcPct val="100000"/>
              </a:lnSpc>
              <a:spcBef>
                <a:spcPts val="535"/>
              </a:spcBef>
            </a:pPr>
            <a:r>
              <a:rPr lang="en-US" sz="1200" spc="-25" dirty="0" smtClean="0">
                <a:latin typeface="Arial"/>
                <a:cs typeface="Arial"/>
              </a:rPr>
              <a:t>Components </a:t>
            </a:r>
            <a:r>
              <a:rPr lang="en-US" sz="1200" spc="-20" dirty="0" smtClean="0">
                <a:latin typeface="Arial"/>
                <a:cs typeface="Arial"/>
              </a:rPr>
              <a:t>of </a:t>
            </a:r>
            <a:r>
              <a:rPr lang="en-US" sz="1200" spc="-25" dirty="0" smtClean="0">
                <a:latin typeface="Arial"/>
                <a:cs typeface="Arial"/>
              </a:rPr>
              <a:t>Hive include </a:t>
            </a:r>
            <a:r>
              <a:rPr lang="en-US" sz="1200" spc="-25" dirty="0" err="1" smtClean="0">
                <a:latin typeface="Arial"/>
                <a:cs typeface="Arial"/>
              </a:rPr>
              <a:t>HCatalog</a:t>
            </a:r>
            <a:r>
              <a:rPr lang="en-US" sz="1200" spc="-25" dirty="0" smtClean="0">
                <a:latin typeface="Arial"/>
                <a:cs typeface="Arial"/>
              </a:rPr>
              <a:t> </a:t>
            </a:r>
            <a:r>
              <a:rPr lang="en-US" sz="1200" spc="-20" dirty="0" smtClean="0">
                <a:latin typeface="Arial"/>
                <a:cs typeface="Arial"/>
              </a:rPr>
              <a:t>and</a:t>
            </a:r>
            <a:r>
              <a:rPr lang="en-US" sz="1200" spc="-170" dirty="0" smtClean="0">
                <a:latin typeface="Arial"/>
                <a:cs typeface="Arial"/>
              </a:rPr>
              <a:t> </a:t>
            </a:r>
            <a:r>
              <a:rPr lang="en-US" sz="1200" spc="-25" dirty="0" err="1" smtClean="0">
                <a:latin typeface="Arial"/>
                <a:cs typeface="Arial"/>
              </a:rPr>
              <a:t>WebHCat</a:t>
            </a:r>
            <a:r>
              <a:rPr lang="en-US" sz="1200" spc="-25" dirty="0" smtClean="0">
                <a:latin typeface="Arial"/>
                <a:cs typeface="Arial"/>
              </a:rPr>
              <a:t>:</a:t>
            </a:r>
            <a:endParaRPr lang="en-US" sz="1200" dirty="0" smtClean="0">
              <a:latin typeface="Arial"/>
              <a:cs typeface="Arial"/>
            </a:endParaRPr>
          </a:p>
          <a:p>
            <a:pPr marL="585470" marR="97155" indent="-344170">
              <a:lnSpc>
                <a:spcPts val="1610"/>
              </a:lnSpc>
              <a:spcBef>
                <a:spcPts val="740"/>
              </a:spcBef>
              <a:buFont typeface="Symbol"/>
              <a:buChar char=""/>
              <a:tabLst>
                <a:tab pos="584835" algn="l"/>
                <a:tab pos="585470" algn="l"/>
              </a:tabLst>
            </a:pPr>
            <a:r>
              <a:rPr lang="en-US" sz="1200" b="1" spc="-25" dirty="0" err="1" smtClean="0">
                <a:latin typeface="Arial"/>
                <a:cs typeface="Arial"/>
              </a:rPr>
              <a:t>HCatalog</a:t>
            </a:r>
            <a:r>
              <a:rPr lang="en-US" sz="1200" b="1" spc="-50"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component</a:t>
            </a:r>
            <a:r>
              <a:rPr lang="en-US" sz="1200" spc="-4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Hive.</a:t>
            </a:r>
            <a:r>
              <a:rPr lang="en-US" sz="1200" spc="-50" dirty="0" smtClean="0">
                <a:latin typeface="Arial"/>
                <a:cs typeface="Arial"/>
              </a:rPr>
              <a:t> </a:t>
            </a:r>
            <a:r>
              <a:rPr lang="en-US" sz="1200" spc="-10" dirty="0" smtClean="0">
                <a:latin typeface="Arial"/>
                <a:cs typeface="Arial"/>
              </a:rPr>
              <a:t>It</a:t>
            </a:r>
            <a:r>
              <a:rPr lang="en-US" sz="1200" spc="-45" dirty="0" smtClean="0">
                <a:latin typeface="Arial"/>
                <a:cs typeface="Arial"/>
              </a:rPr>
              <a:t> </a:t>
            </a:r>
            <a:r>
              <a:rPr lang="en-US" sz="1200" spc="-20" dirty="0" smtClean="0">
                <a:latin typeface="Arial"/>
                <a:cs typeface="Arial"/>
              </a:rPr>
              <a:t>is</a:t>
            </a:r>
            <a:r>
              <a:rPr lang="en-US" sz="1200" spc="-50" dirty="0" smtClean="0">
                <a:latin typeface="Arial"/>
                <a:cs typeface="Arial"/>
              </a:rPr>
              <a:t> </a:t>
            </a:r>
            <a:r>
              <a:rPr lang="en-US" sz="1200" dirty="0" smtClean="0">
                <a:latin typeface="Arial"/>
                <a:cs typeface="Arial"/>
              </a:rPr>
              <a:t>a</a:t>
            </a:r>
            <a:r>
              <a:rPr lang="en-US" sz="1200" spc="-55" dirty="0" smtClean="0">
                <a:latin typeface="Arial"/>
                <a:cs typeface="Arial"/>
              </a:rPr>
              <a:t> </a:t>
            </a:r>
            <a:r>
              <a:rPr lang="en-US" sz="1200" spc="-20" dirty="0" smtClean="0">
                <a:latin typeface="Arial"/>
                <a:cs typeface="Arial"/>
              </a:rPr>
              <a:t>table</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storage</a:t>
            </a:r>
            <a:r>
              <a:rPr lang="en-US" sz="1200" spc="-45" dirty="0" smtClean="0">
                <a:latin typeface="Arial"/>
                <a:cs typeface="Arial"/>
              </a:rPr>
              <a:t> </a:t>
            </a:r>
            <a:r>
              <a:rPr lang="en-US" sz="1200" spc="-25" dirty="0" smtClean="0">
                <a:latin typeface="Arial"/>
                <a:cs typeface="Arial"/>
              </a:rPr>
              <a:t>management</a:t>
            </a:r>
            <a:r>
              <a:rPr lang="en-US" sz="1200" spc="-50" dirty="0" smtClean="0">
                <a:latin typeface="Arial"/>
                <a:cs typeface="Arial"/>
              </a:rPr>
              <a:t> </a:t>
            </a:r>
            <a:r>
              <a:rPr lang="en-US" sz="1200" spc="-30" dirty="0" smtClean="0">
                <a:latin typeface="Arial"/>
                <a:cs typeface="Arial"/>
              </a:rPr>
              <a:t>layer  </a:t>
            </a:r>
            <a:r>
              <a:rPr lang="en-US" sz="1200" spc="-15" dirty="0" smtClean="0">
                <a:latin typeface="Arial"/>
                <a:cs typeface="Arial"/>
              </a:rPr>
              <a:t>for </a:t>
            </a:r>
            <a:r>
              <a:rPr lang="en-US" sz="1200" spc="-25" dirty="0" smtClean="0">
                <a:latin typeface="Arial"/>
                <a:cs typeface="Arial"/>
              </a:rPr>
              <a:t>Hadoop </a:t>
            </a:r>
            <a:r>
              <a:rPr lang="en-US" sz="1200" spc="-20" dirty="0" smtClean="0">
                <a:latin typeface="Arial"/>
                <a:cs typeface="Arial"/>
              </a:rPr>
              <a:t>that </a:t>
            </a:r>
            <a:r>
              <a:rPr lang="en-US" sz="1200" spc="-25" dirty="0" smtClean="0">
                <a:latin typeface="Arial"/>
                <a:cs typeface="Arial"/>
              </a:rPr>
              <a:t>enables users </a:t>
            </a:r>
            <a:r>
              <a:rPr lang="en-US" sz="1200" spc="-20" dirty="0" smtClean="0">
                <a:latin typeface="Arial"/>
                <a:cs typeface="Arial"/>
              </a:rPr>
              <a:t>with </a:t>
            </a:r>
            <a:r>
              <a:rPr lang="en-US" sz="1200" spc="-30" dirty="0" smtClean="0">
                <a:latin typeface="Arial"/>
                <a:cs typeface="Arial"/>
              </a:rPr>
              <a:t>different </a:t>
            </a:r>
            <a:r>
              <a:rPr lang="en-US" sz="1200" spc="-20" dirty="0" smtClean="0">
                <a:latin typeface="Arial"/>
                <a:cs typeface="Arial"/>
              </a:rPr>
              <a:t>data </a:t>
            </a:r>
            <a:r>
              <a:rPr lang="en-US" sz="1200" spc="-25" dirty="0" smtClean="0">
                <a:latin typeface="Arial"/>
                <a:cs typeface="Arial"/>
              </a:rPr>
              <a:t>processing tools </a:t>
            </a:r>
            <a:r>
              <a:rPr lang="en-US" sz="1200" dirty="0" smtClean="0">
                <a:latin typeface="Arial"/>
                <a:cs typeface="Arial"/>
              </a:rPr>
              <a:t>- </a:t>
            </a:r>
            <a:r>
              <a:rPr lang="en-US" sz="1200" spc="-25" dirty="0" smtClean="0">
                <a:latin typeface="Arial"/>
                <a:cs typeface="Arial"/>
              </a:rPr>
              <a:t>including  </a:t>
            </a:r>
            <a:r>
              <a:rPr lang="en-US" sz="1200" spc="-15" dirty="0" smtClean="0">
                <a:latin typeface="Arial"/>
                <a:cs typeface="Arial"/>
              </a:rPr>
              <a:t>Pig</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dirty="0" smtClean="0">
                <a:latin typeface="Arial"/>
                <a:cs typeface="Arial"/>
              </a:rPr>
              <a:t>-</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more</a:t>
            </a:r>
            <a:r>
              <a:rPr lang="en-US" sz="1200" spc="-45" dirty="0" smtClean="0">
                <a:latin typeface="Arial"/>
                <a:cs typeface="Arial"/>
              </a:rPr>
              <a:t> </a:t>
            </a:r>
            <a:r>
              <a:rPr lang="en-US" sz="1200" spc="-25" dirty="0" smtClean="0">
                <a:latin typeface="Arial"/>
                <a:cs typeface="Arial"/>
              </a:rPr>
              <a:t>easily</a:t>
            </a:r>
            <a:r>
              <a:rPr lang="en-US" sz="1200" spc="-60" dirty="0" smtClean="0">
                <a:latin typeface="Arial"/>
                <a:cs typeface="Arial"/>
              </a:rPr>
              <a:t> </a:t>
            </a:r>
            <a:r>
              <a:rPr lang="en-US" sz="1200" spc="-25" dirty="0" smtClean="0">
                <a:latin typeface="Arial"/>
                <a:cs typeface="Arial"/>
              </a:rPr>
              <a:t>read</a:t>
            </a:r>
            <a:r>
              <a:rPr lang="en-US" sz="1200" spc="-4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5" dirty="0" smtClean="0">
                <a:latin typeface="Arial"/>
                <a:cs typeface="Arial"/>
              </a:rPr>
              <a:t>write</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15" dirty="0" smtClean="0">
                <a:latin typeface="Arial"/>
                <a:cs typeface="Arial"/>
              </a:rPr>
              <a:t>on</a:t>
            </a:r>
            <a:r>
              <a:rPr lang="en-US" sz="1200" spc="-5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grid.</a:t>
            </a:r>
            <a:endParaRPr lang="en-US" sz="1200" dirty="0" smtClean="0">
              <a:latin typeface="Arial"/>
              <a:cs typeface="Arial"/>
            </a:endParaRPr>
          </a:p>
          <a:p>
            <a:pPr marL="585470" marR="114935" indent="-344170">
              <a:lnSpc>
                <a:spcPts val="1610"/>
              </a:lnSpc>
              <a:spcBef>
                <a:spcPts val="710"/>
              </a:spcBef>
              <a:buFont typeface="Symbol"/>
              <a:buChar char=""/>
              <a:tabLst>
                <a:tab pos="584835" algn="l"/>
                <a:tab pos="585470" algn="l"/>
              </a:tabLst>
            </a:pPr>
            <a:r>
              <a:rPr lang="en-US" sz="1200" b="1" spc="-25" dirty="0" err="1" smtClean="0">
                <a:latin typeface="Arial"/>
                <a:cs typeface="Arial"/>
              </a:rPr>
              <a:t>WebHCat</a:t>
            </a:r>
            <a:r>
              <a:rPr lang="en-US" sz="1200" b="1" spc="-40" dirty="0" smtClean="0">
                <a:latin typeface="Arial"/>
                <a:cs typeface="Arial"/>
              </a:rPr>
              <a:t> </a:t>
            </a:r>
            <a:r>
              <a:rPr lang="en-US" sz="1200" spc="-25" dirty="0" smtClean="0">
                <a:latin typeface="Arial"/>
                <a:cs typeface="Arial"/>
              </a:rPr>
              <a:t>provides</a:t>
            </a:r>
            <a:r>
              <a:rPr lang="en-US" sz="1200" spc="-6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service</a:t>
            </a:r>
            <a:r>
              <a:rPr lang="en-US" sz="1200" spc="-5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20" dirty="0" smtClean="0">
                <a:latin typeface="Arial"/>
                <a:cs typeface="Arial"/>
              </a:rPr>
              <a:t>can</a:t>
            </a:r>
            <a:r>
              <a:rPr lang="en-US" sz="1200" spc="-40" dirty="0" smtClean="0">
                <a:latin typeface="Arial"/>
                <a:cs typeface="Arial"/>
              </a:rPr>
              <a:t> </a:t>
            </a:r>
            <a:r>
              <a:rPr lang="en-US" sz="1200" spc="-20" dirty="0" smtClean="0">
                <a:latin typeface="Arial"/>
                <a:cs typeface="Arial"/>
              </a:rPr>
              <a:t>use</a:t>
            </a:r>
            <a:r>
              <a:rPr lang="en-US" sz="1200" spc="-6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run</a:t>
            </a:r>
            <a:r>
              <a:rPr lang="en-US" sz="1200" spc="-50" dirty="0" smtClean="0">
                <a:latin typeface="Arial"/>
                <a:cs typeface="Arial"/>
              </a:rPr>
              <a:t> </a:t>
            </a:r>
            <a:r>
              <a:rPr lang="en-US" sz="1200" spc="-25" dirty="0" smtClean="0">
                <a:latin typeface="Arial"/>
                <a:cs typeface="Arial"/>
              </a:rPr>
              <a:t>Hadoop</a:t>
            </a:r>
            <a:r>
              <a:rPr lang="en-US" sz="1200" spc="-40" dirty="0" smtClean="0">
                <a:latin typeface="Arial"/>
                <a:cs typeface="Arial"/>
              </a:rPr>
              <a:t> </a:t>
            </a:r>
            <a:r>
              <a:rPr lang="en-US" sz="1200" spc="-25" dirty="0" smtClean="0">
                <a:latin typeface="Arial"/>
                <a:cs typeface="Arial"/>
              </a:rPr>
              <a:t>MapReduce</a:t>
            </a:r>
            <a:r>
              <a:rPr lang="en-US" sz="1200" spc="-50" dirty="0" smtClean="0">
                <a:latin typeface="Arial"/>
                <a:cs typeface="Arial"/>
              </a:rPr>
              <a:t> </a:t>
            </a:r>
            <a:r>
              <a:rPr lang="en-US" sz="1200" spc="-35" dirty="0" smtClean="0">
                <a:latin typeface="Arial"/>
                <a:cs typeface="Arial"/>
              </a:rPr>
              <a:t>(or  </a:t>
            </a:r>
            <a:r>
              <a:rPr lang="en-US" sz="1200" spc="-25" dirty="0" smtClean="0">
                <a:latin typeface="Arial"/>
                <a:cs typeface="Arial"/>
              </a:rPr>
              <a:t>YARN), </a:t>
            </a:r>
            <a:r>
              <a:rPr lang="en-US" sz="1200" spc="-20" dirty="0" smtClean="0">
                <a:latin typeface="Arial"/>
                <a:cs typeface="Arial"/>
              </a:rPr>
              <a:t>Pig, </a:t>
            </a:r>
            <a:r>
              <a:rPr lang="en-US" sz="1200" spc="-25" dirty="0" smtClean="0">
                <a:latin typeface="Arial"/>
                <a:cs typeface="Arial"/>
              </a:rPr>
              <a:t>Hive jobs </a:t>
            </a:r>
            <a:r>
              <a:rPr lang="en-US" sz="1200" spc="-10" dirty="0" smtClean="0">
                <a:latin typeface="Arial"/>
                <a:cs typeface="Arial"/>
              </a:rPr>
              <a:t>or </a:t>
            </a:r>
            <a:r>
              <a:rPr lang="en-US" sz="1200" spc="-25" dirty="0" smtClean="0">
                <a:latin typeface="Arial"/>
                <a:cs typeface="Arial"/>
              </a:rPr>
              <a:t>perform Hive metadata operations </a:t>
            </a:r>
            <a:r>
              <a:rPr lang="en-US" sz="1200" spc="-20" dirty="0" smtClean="0">
                <a:latin typeface="Arial"/>
                <a:cs typeface="Arial"/>
              </a:rPr>
              <a:t>using </a:t>
            </a:r>
            <a:r>
              <a:rPr lang="en-US" sz="1200" spc="-15" dirty="0" smtClean="0">
                <a:latin typeface="Arial"/>
                <a:cs typeface="Arial"/>
              </a:rPr>
              <a:t>an </a:t>
            </a:r>
            <a:r>
              <a:rPr lang="en-US" sz="1200" spc="-20" dirty="0" smtClean="0">
                <a:latin typeface="Arial"/>
                <a:cs typeface="Arial"/>
              </a:rPr>
              <a:t>HTTP  (REST </a:t>
            </a:r>
            <a:r>
              <a:rPr lang="en-US" sz="1200" spc="-25" dirty="0" smtClean="0">
                <a:latin typeface="Arial"/>
                <a:cs typeface="Arial"/>
              </a:rPr>
              <a:t>style)</a:t>
            </a:r>
            <a:r>
              <a:rPr lang="en-US" sz="1200" spc="-100" dirty="0" smtClean="0">
                <a:latin typeface="Arial"/>
                <a:cs typeface="Arial"/>
              </a:rPr>
              <a:t> </a:t>
            </a:r>
            <a:r>
              <a:rPr lang="en-US" sz="1200" spc="-30" dirty="0" smtClean="0">
                <a:latin typeface="Arial"/>
                <a:cs typeface="Arial"/>
              </a:rPr>
              <a:t>interface.</a:t>
            </a:r>
            <a:endParaRPr lang="en-US" sz="1200" dirty="0" smtClean="0">
              <a:latin typeface="Arial"/>
              <a:cs typeface="Arial"/>
            </a:endParaRPr>
          </a:p>
          <a:p>
            <a:pPr marL="12700" marR="5080">
              <a:lnSpc>
                <a:spcPct val="96000"/>
              </a:lnSpc>
              <a:spcBef>
                <a:spcPts val="600"/>
              </a:spcBef>
            </a:pP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36</a:t>
            </a:fld>
            <a:endParaRPr lang="fr-FR"/>
          </a:p>
        </p:txBody>
      </p:sp>
    </p:spTree>
    <p:extLst>
      <p:ext uri="{BB962C8B-B14F-4D97-AF65-F5344CB8AC3E}">
        <p14:creationId xmlns:p14="http://schemas.microsoft.com/office/powerpoint/2010/main" val="1344281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These</a:t>
            </a:r>
            <a:r>
              <a:rPr lang="en-US" sz="1200" spc="-60" dirty="0" smtClean="0">
                <a:latin typeface="Arial"/>
                <a:cs typeface="Arial"/>
              </a:rPr>
              <a:t> </a:t>
            </a:r>
            <a:r>
              <a:rPr lang="en-US" sz="1200" spc="-20" dirty="0" smtClean="0">
                <a:latin typeface="Arial"/>
                <a:cs typeface="Arial"/>
              </a:rPr>
              <a:t>are</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major</a:t>
            </a:r>
            <a:r>
              <a:rPr lang="en-US" sz="1200" spc="-55" dirty="0" smtClean="0">
                <a:latin typeface="Arial"/>
                <a:cs typeface="Arial"/>
              </a:rPr>
              <a:t> </a:t>
            </a:r>
            <a:r>
              <a:rPr lang="en-US" sz="1200" spc="-25" dirty="0" smtClean="0">
                <a:latin typeface="Arial"/>
                <a:cs typeface="Arial"/>
              </a:rPr>
              <a:t>components</a:t>
            </a:r>
            <a:r>
              <a:rPr lang="en-US" sz="1200" spc="-5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5" dirty="0" smtClean="0">
                <a:latin typeface="Arial"/>
                <a:cs typeface="Arial"/>
              </a:rPr>
              <a:t>you</a:t>
            </a:r>
            <a:r>
              <a:rPr lang="en-US" sz="1200" spc="-50" dirty="0" smtClean="0">
                <a:latin typeface="Arial"/>
                <a:cs typeface="Arial"/>
              </a:rPr>
              <a:t> </a:t>
            </a:r>
            <a:r>
              <a:rPr lang="en-US" sz="1200" spc="-25" dirty="0" smtClean="0">
                <a:latin typeface="Arial"/>
                <a:cs typeface="Arial"/>
              </a:rPr>
              <a:t>might</a:t>
            </a:r>
            <a:r>
              <a:rPr lang="en-US" sz="1200" spc="-50" dirty="0" smtClean="0">
                <a:latin typeface="Arial"/>
                <a:cs typeface="Arial"/>
              </a:rPr>
              <a:t> </a:t>
            </a:r>
            <a:r>
              <a:rPr lang="en-US" sz="1200" spc="-20" dirty="0" smtClean="0">
                <a:latin typeface="Arial"/>
                <a:cs typeface="Arial"/>
              </a:rPr>
              <a:t>deal</a:t>
            </a:r>
            <a:r>
              <a:rPr lang="en-US" sz="1200" spc="-55"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5" dirty="0" smtClean="0">
                <a:latin typeface="Arial"/>
                <a:cs typeface="Arial"/>
              </a:rPr>
              <a:t>when</a:t>
            </a:r>
            <a:r>
              <a:rPr lang="en-US" sz="1200" spc="-45" dirty="0" smtClean="0">
                <a:latin typeface="Arial"/>
                <a:cs typeface="Arial"/>
              </a:rPr>
              <a:t> </a:t>
            </a:r>
            <a:r>
              <a:rPr lang="en-US" sz="1200" spc="-25" dirty="0" smtClean="0">
                <a:latin typeface="Arial"/>
                <a:cs typeface="Arial"/>
              </a:rPr>
              <a:t>working</a:t>
            </a:r>
            <a:r>
              <a:rPr lang="en-US" sz="1200" spc="-45" dirty="0" smtClean="0">
                <a:latin typeface="Arial"/>
                <a:cs typeface="Arial"/>
              </a:rPr>
              <a:t> </a:t>
            </a:r>
            <a:r>
              <a:rPr lang="en-US" sz="1200" spc="-20" dirty="0" smtClean="0">
                <a:latin typeface="Arial"/>
                <a:cs typeface="Arial"/>
              </a:rPr>
              <a:t>with</a:t>
            </a:r>
            <a:r>
              <a:rPr lang="en-US" sz="1200" spc="-60" dirty="0" smtClean="0">
                <a:latin typeface="Arial"/>
                <a:cs typeface="Arial"/>
              </a:rPr>
              <a:t> </a:t>
            </a:r>
            <a:r>
              <a:rPr lang="en-US" sz="1200" spc="-25" dirty="0" smtClean="0">
                <a:latin typeface="Arial"/>
                <a:cs typeface="Arial"/>
              </a:rPr>
              <a:t>Hive.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40</a:t>
            </a:fld>
            <a:endParaRPr lang="fr-FR"/>
          </a:p>
        </p:txBody>
      </p:sp>
    </p:spTree>
    <p:extLst>
      <p:ext uri="{BB962C8B-B14F-4D97-AF65-F5344CB8AC3E}">
        <p14:creationId xmlns:p14="http://schemas.microsoft.com/office/powerpoint/2010/main" val="212929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spc="-20" dirty="0" smtClean="0">
                <a:latin typeface="Arial"/>
                <a:cs typeface="Arial"/>
              </a:rPr>
              <a:t>This </a:t>
            </a:r>
            <a:r>
              <a:rPr lang="en-US" sz="1200" spc="-25" dirty="0" smtClean="0">
                <a:latin typeface="Arial"/>
                <a:cs typeface="Arial"/>
              </a:rPr>
              <a:t>Hive shell runs </a:t>
            </a:r>
            <a:r>
              <a:rPr lang="en-US" sz="1200" spc="-10" dirty="0" smtClean="0">
                <a:latin typeface="Arial"/>
                <a:cs typeface="Arial"/>
              </a:rPr>
              <a:t>in </a:t>
            </a:r>
            <a:r>
              <a:rPr lang="en-US" sz="1200" dirty="0" smtClean="0">
                <a:latin typeface="Arial"/>
                <a:cs typeface="Arial"/>
              </a:rPr>
              <a:t>a </a:t>
            </a:r>
            <a:r>
              <a:rPr lang="en-US" sz="1200" spc="-25" dirty="0" smtClean="0">
                <a:latin typeface="Arial"/>
                <a:cs typeface="Arial"/>
              </a:rPr>
              <a:t>command </a:t>
            </a:r>
            <a:r>
              <a:rPr lang="en-US" sz="1200" spc="-20" dirty="0" smtClean="0">
                <a:latin typeface="Arial"/>
                <a:cs typeface="Arial"/>
              </a:rPr>
              <a:t>line</a:t>
            </a:r>
            <a:r>
              <a:rPr lang="en-US" sz="1200" spc="-254" dirty="0" smtClean="0">
                <a:latin typeface="Arial"/>
                <a:cs typeface="Arial"/>
              </a:rPr>
              <a:t> </a:t>
            </a:r>
            <a:r>
              <a:rPr lang="en-US" sz="1200" spc="-30" dirty="0" smtClean="0">
                <a:latin typeface="Arial"/>
                <a:cs typeface="Arial"/>
              </a:rPr>
              <a:t>interface.</a:t>
            </a:r>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41</a:t>
            </a:fld>
            <a:endParaRPr lang="fr-FR"/>
          </a:p>
        </p:txBody>
      </p:sp>
    </p:spTree>
    <p:extLst>
      <p:ext uri="{BB962C8B-B14F-4D97-AF65-F5344CB8AC3E}">
        <p14:creationId xmlns:p14="http://schemas.microsoft.com/office/powerpoint/2010/main" val="374364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There are times when it is not obvious in which partition data should reside, although the partitioning key can be identified. Rather than group similar data, there are times when it is desirable to distribute data such that it does not correspond to a business or a logical view of the data, as it does in range partitioning. With hash partitioning, a row is placed into a partition based on the result of passing the partitioning key into a hashing algorithm.</a:t>
            </a:r>
          </a:p>
          <a:p>
            <a:r>
              <a:rPr lang="en-US" smtClean="0"/>
              <a:t>Using this approach, data is randomly distributed across the partitions rather than grouped.</a:t>
            </a:r>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42</a:t>
            </a:fld>
            <a:endParaRPr lang="fr-FR"/>
          </a:p>
        </p:txBody>
      </p:sp>
    </p:spTree>
    <p:extLst>
      <p:ext uri="{BB962C8B-B14F-4D97-AF65-F5344CB8AC3E}">
        <p14:creationId xmlns:p14="http://schemas.microsoft.com/office/powerpoint/2010/main" val="162137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0" dirty="0" smtClean="0">
                <a:latin typeface="Arial"/>
                <a:cs typeface="Arial"/>
              </a:rPr>
              <a:t>Here, </a:t>
            </a:r>
            <a:r>
              <a:rPr lang="en-US" sz="1200" spc="-25" dirty="0" smtClean="0">
                <a:latin typeface="Arial"/>
                <a:cs typeface="Arial"/>
              </a:rPr>
              <a:t>partitioning </a:t>
            </a:r>
            <a:r>
              <a:rPr lang="en-US" sz="1200" spc="-20" dirty="0" smtClean="0">
                <a:latin typeface="Arial"/>
                <a:cs typeface="Arial"/>
              </a:rPr>
              <a:t>is </a:t>
            </a:r>
            <a:r>
              <a:rPr lang="en-US" sz="1200" spc="-15" dirty="0" smtClean="0">
                <a:latin typeface="Arial"/>
                <a:cs typeface="Arial"/>
              </a:rPr>
              <a:t>on</a:t>
            </a:r>
            <a:r>
              <a:rPr lang="en-US" sz="1200" spc="-195" dirty="0" smtClean="0">
                <a:latin typeface="Arial"/>
                <a:cs typeface="Arial"/>
              </a:rPr>
              <a:t> </a:t>
            </a:r>
            <a:r>
              <a:rPr lang="en-US" sz="1200" spc="-25" dirty="0" smtClean="0">
                <a:latin typeface="Arial"/>
                <a:cs typeface="Arial"/>
              </a:rPr>
              <a:t>columns:</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b="1" spc="-15" dirty="0" smtClean="0">
                <a:latin typeface="Arial"/>
                <a:cs typeface="Arial"/>
              </a:rPr>
              <a:t>ds</a:t>
            </a:r>
            <a:r>
              <a:rPr lang="en-US" sz="1200" b="1" spc="-50" dirty="0" smtClean="0">
                <a:latin typeface="Arial"/>
                <a:cs typeface="Arial"/>
              </a:rPr>
              <a:t> </a:t>
            </a:r>
            <a:r>
              <a:rPr lang="en-US" sz="1200" spc="-25" dirty="0" smtClean="0">
                <a:latin typeface="Arial"/>
                <a:cs typeface="Arial"/>
              </a:rPr>
              <a:t>(</a:t>
            </a:r>
            <a:r>
              <a:rPr lang="en-US" sz="1200" spc="-25" dirty="0" err="1" smtClean="0">
                <a:latin typeface="Arial"/>
                <a:cs typeface="Arial"/>
              </a:rPr>
              <a:t>datestamp</a:t>
            </a:r>
            <a:r>
              <a:rPr lang="en-US" sz="1200" spc="-25" dirty="0" smtClean="0">
                <a:latin typeface="Arial"/>
                <a:cs typeface="Arial"/>
              </a:rPr>
              <a:t>)</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b="1" spc="-15" dirty="0" err="1" smtClean="0">
                <a:latin typeface="Arial"/>
                <a:cs typeface="Arial"/>
              </a:rPr>
              <a:t>ctry</a:t>
            </a:r>
            <a:r>
              <a:rPr lang="en-US" sz="1200" b="1" spc="-95" dirty="0" smtClean="0">
                <a:latin typeface="Arial"/>
                <a:cs typeface="Arial"/>
              </a:rPr>
              <a:t> </a:t>
            </a:r>
            <a:r>
              <a:rPr lang="en-US" sz="1200" spc="-25" dirty="0" smtClean="0">
                <a:latin typeface="Arial"/>
                <a:cs typeface="Arial"/>
              </a:rPr>
              <a:t>(country)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43</a:t>
            </a:fld>
            <a:endParaRPr lang="fr-FR"/>
          </a:p>
        </p:txBody>
      </p:sp>
    </p:spTree>
    <p:extLst>
      <p:ext uri="{BB962C8B-B14F-4D97-AF65-F5344CB8AC3E}">
        <p14:creationId xmlns:p14="http://schemas.microsoft.com/office/powerpoint/2010/main" val="1220080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200" spc="-25" dirty="0" smtClean="0">
                <a:latin typeface="Arial"/>
                <a:cs typeface="Arial"/>
              </a:rPr>
              <a:t>Two levels </a:t>
            </a:r>
            <a:r>
              <a:rPr lang="en-US" sz="1200" spc="-15" dirty="0" smtClean="0">
                <a:latin typeface="Arial"/>
                <a:cs typeface="Arial"/>
              </a:rPr>
              <a:t>of </a:t>
            </a:r>
            <a:r>
              <a:rPr lang="en-US" sz="1200" spc="-25" dirty="0" smtClean="0">
                <a:latin typeface="Arial"/>
                <a:cs typeface="Arial"/>
              </a:rPr>
              <a:t>separator are used</a:t>
            </a:r>
            <a:r>
              <a:rPr lang="en-US" sz="1200" spc="-155" dirty="0" smtClean="0">
                <a:latin typeface="Arial"/>
                <a:cs typeface="Arial"/>
              </a:rPr>
              <a:t> </a:t>
            </a:r>
            <a:r>
              <a:rPr lang="en-US" sz="1200" spc="-35" dirty="0" smtClean="0">
                <a:latin typeface="Arial"/>
                <a:cs typeface="Arial"/>
              </a:rPr>
              <a:t>here:</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smtClean="0">
                <a:latin typeface="Arial"/>
                <a:cs typeface="Arial"/>
              </a:rPr>
              <a:t>Column </a:t>
            </a:r>
            <a:r>
              <a:rPr lang="en-US" sz="1200" spc="-20" dirty="0" smtClean="0">
                <a:latin typeface="Arial"/>
                <a:cs typeface="Arial"/>
              </a:rPr>
              <a:t>or </a:t>
            </a:r>
            <a:r>
              <a:rPr lang="en-US" sz="1200" spc="-25" dirty="0" smtClean="0">
                <a:latin typeface="Arial"/>
                <a:cs typeface="Arial"/>
              </a:rPr>
              <a:t>attribute </a:t>
            </a:r>
            <a:r>
              <a:rPr lang="en-US" sz="1200" spc="-30" dirty="0" smtClean="0">
                <a:latin typeface="Arial"/>
                <a:cs typeface="Arial"/>
              </a:rPr>
              <a:t>separator:</a:t>
            </a:r>
            <a:r>
              <a:rPr lang="en-US" sz="1200" spc="240" dirty="0" smtClean="0">
                <a:latin typeface="Arial"/>
                <a:cs typeface="Arial"/>
              </a:rPr>
              <a:t> </a:t>
            </a:r>
            <a:r>
              <a:rPr lang="en-US" sz="1200" b="1" dirty="0" smtClean="0">
                <a:latin typeface="Courier New"/>
                <a:cs typeface="Courier New"/>
              </a:rPr>
              <a:t>|</a:t>
            </a:r>
            <a:endParaRPr lang="en-US" sz="1200" dirty="0" smtClean="0">
              <a:latin typeface="Courier New"/>
              <a:cs typeface="Courier New"/>
            </a:endParaRPr>
          </a:p>
          <a:p>
            <a:pPr marL="585470" indent="-344170">
              <a:lnSpc>
                <a:spcPct val="100000"/>
              </a:lnSpc>
              <a:spcBef>
                <a:spcPts val="745"/>
              </a:spcBef>
              <a:buFont typeface="Symbol"/>
              <a:buChar char=""/>
              <a:tabLst>
                <a:tab pos="584835" algn="l"/>
                <a:tab pos="585470" algn="l"/>
              </a:tabLst>
            </a:pPr>
            <a:r>
              <a:rPr lang="en-US" sz="1200" spc="-25" dirty="0" smtClean="0">
                <a:latin typeface="Arial"/>
                <a:cs typeface="Arial"/>
              </a:rPr>
              <a:t>Collection </a:t>
            </a:r>
            <a:r>
              <a:rPr lang="en-US" sz="1200" spc="-20" dirty="0" smtClean="0">
                <a:latin typeface="Arial"/>
                <a:cs typeface="Arial"/>
              </a:rPr>
              <a:t>item </a:t>
            </a:r>
            <a:r>
              <a:rPr lang="en-US" sz="1200" spc="-25" dirty="0" smtClean="0">
                <a:latin typeface="Arial"/>
                <a:cs typeface="Arial"/>
              </a:rPr>
              <a:t>separator:</a:t>
            </a:r>
            <a:r>
              <a:rPr lang="en-US" sz="1200" spc="195" dirty="0" smtClean="0">
                <a:latin typeface="Arial"/>
                <a:cs typeface="Arial"/>
              </a:rPr>
              <a:t> </a:t>
            </a:r>
            <a:r>
              <a:rPr lang="en-US" sz="1200" b="1" dirty="0" smtClean="0">
                <a:latin typeface="Courier New"/>
                <a:cs typeface="Courier New"/>
              </a:rPr>
              <a:t>:</a:t>
            </a:r>
            <a:endParaRPr lang="en-US" sz="1200" dirty="0" smtClean="0">
              <a:latin typeface="Courier New"/>
              <a:cs typeface="Courier New"/>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46</a:t>
            </a:fld>
            <a:endParaRPr lang="fr-FR"/>
          </a:p>
        </p:txBody>
      </p:sp>
    </p:spTree>
    <p:extLst>
      <p:ext uri="{BB962C8B-B14F-4D97-AF65-F5344CB8AC3E}">
        <p14:creationId xmlns:p14="http://schemas.microsoft.com/office/powerpoint/2010/main" val="332667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48</a:t>
            </a:fld>
            <a:endParaRPr lang="fr-FR"/>
          </a:p>
        </p:txBody>
      </p:sp>
    </p:spTree>
    <p:extLst>
      <p:ext uri="{BB962C8B-B14F-4D97-AF65-F5344CB8AC3E}">
        <p14:creationId xmlns:p14="http://schemas.microsoft.com/office/powerpoint/2010/main" val="2847136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66675">
              <a:lnSpc>
                <a:spcPts val="1610"/>
              </a:lnSpc>
              <a:spcBef>
                <a:spcPts val="635"/>
              </a:spcBef>
            </a:pP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conclusion</a:t>
            </a:r>
            <a:r>
              <a:rPr lang="en-US" sz="1200" spc="-45" dirty="0" smtClean="0">
                <a:latin typeface="Arial"/>
                <a:cs typeface="Arial"/>
              </a:rPr>
              <a:t> </a:t>
            </a:r>
            <a:r>
              <a:rPr lang="en-US" sz="1200" spc="-20" dirty="0" smtClean="0">
                <a:latin typeface="Arial"/>
                <a:cs typeface="Arial"/>
              </a:rPr>
              <a:t>is</a:t>
            </a:r>
            <a:r>
              <a:rPr lang="en-US" sz="1200" spc="-40" dirty="0" smtClean="0">
                <a:latin typeface="Arial"/>
                <a:cs typeface="Arial"/>
              </a:rPr>
              <a:t> </a:t>
            </a:r>
            <a:r>
              <a:rPr lang="en-US" sz="1200" spc="-25" dirty="0" smtClean="0">
                <a:latin typeface="Arial"/>
                <a:cs typeface="Arial"/>
              </a:rPr>
              <a:t>that</a:t>
            </a:r>
            <a:r>
              <a:rPr lang="en-US" sz="1200" spc="-40" dirty="0" smtClean="0">
                <a:latin typeface="Arial"/>
                <a:cs typeface="Arial"/>
              </a:rPr>
              <a:t> </a:t>
            </a:r>
            <a:r>
              <a:rPr lang="en-US" sz="1200" spc="-20" dirty="0" smtClean="0">
                <a:latin typeface="Arial"/>
                <a:cs typeface="Arial"/>
              </a:rPr>
              <a:t>both</a:t>
            </a:r>
            <a:r>
              <a:rPr lang="en-US" sz="1200" spc="-50" dirty="0" smtClean="0">
                <a:latin typeface="Arial"/>
                <a:cs typeface="Arial"/>
              </a:rPr>
              <a:t> </a:t>
            </a:r>
            <a:r>
              <a:rPr lang="en-US" sz="1200" spc="-20" dirty="0" smtClean="0">
                <a:latin typeface="Arial"/>
                <a:cs typeface="Arial"/>
              </a:rPr>
              <a:t>are</a:t>
            </a:r>
            <a:r>
              <a:rPr lang="en-US" sz="1200" spc="-35" dirty="0" smtClean="0">
                <a:latin typeface="Arial"/>
                <a:cs typeface="Arial"/>
              </a:rPr>
              <a:t> </a:t>
            </a:r>
            <a:r>
              <a:rPr lang="en-US" sz="1200" spc="-30" dirty="0" smtClean="0">
                <a:latin typeface="Arial"/>
                <a:cs typeface="Arial"/>
              </a:rPr>
              <a:t>excellent,</a:t>
            </a:r>
            <a:r>
              <a:rPr lang="en-US" sz="1200" spc="-40" dirty="0" smtClean="0">
                <a:latin typeface="Arial"/>
                <a:cs typeface="Arial"/>
              </a:rPr>
              <a:t> </a:t>
            </a:r>
            <a:r>
              <a:rPr lang="en-US" sz="1200" spc="-20" dirty="0" smtClean="0">
                <a:latin typeface="Arial"/>
                <a:cs typeface="Arial"/>
              </a:rPr>
              <a:t>but</a:t>
            </a:r>
            <a:r>
              <a:rPr lang="en-US" sz="1200" spc="-55" dirty="0" smtClean="0">
                <a:latin typeface="Arial"/>
                <a:cs typeface="Arial"/>
              </a:rPr>
              <a:t> </a:t>
            </a:r>
            <a:r>
              <a:rPr lang="en-US" sz="1200" spc="-20" dirty="0" smtClean="0">
                <a:latin typeface="Arial"/>
                <a:cs typeface="Arial"/>
              </a:rPr>
              <a:t>they</a:t>
            </a:r>
            <a:r>
              <a:rPr lang="en-US" sz="1200" spc="-55" dirty="0" smtClean="0">
                <a:latin typeface="Arial"/>
                <a:cs typeface="Arial"/>
              </a:rPr>
              <a:t> </a:t>
            </a:r>
            <a:r>
              <a:rPr lang="en-US" sz="1200" spc="-25" dirty="0" smtClean="0">
                <a:latin typeface="Arial"/>
                <a:cs typeface="Arial"/>
              </a:rPr>
              <a:t>have</a:t>
            </a:r>
            <a:r>
              <a:rPr lang="en-US" sz="1200" spc="-35" dirty="0" smtClean="0">
                <a:latin typeface="Arial"/>
                <a:cs typeface="Arial"/>
              </a:rPr>
              <a:t> </a:t>
            </a:r>
            <a:r>
              <a:rPr lang="en-US" sz="1200" spc="-25" dirty="0" smtClean="0">
                <a:latin typeface="Arial"/>
                <a:cs typeface="Arial"/>
              </a:rPr>
              <a:t>their</a:t>
            </a:r>
            <a:r>
              <a:rPr lang="en-US" sz="1200" spc="-55" dirty="0" smtClean="0">
                <a:latin typeface="Arial"/>
                <a:cs typeface="Arial"/>
              </a:rPr>
              <a:t> </a:t>
            </a:r>
            <a:r>
              <a:rPr lang="en-US" sz="1200" spc="-25" dirty="0" smtClean="0">
                <a:latin typeface="Arial"/>
                <a:cs typeface="Arial"/>
              </a:rPr>
              <a:t>individual</a:t>
            </a:r>
            <a:r>
              <a:rPr lang="en-US" sz="1200" spc="-50" dirty="0" smtClean="0">
                <a:latin typeface="Arial"/>
                <a:cs typeface="Arial"/>
              </a:rPr>
              <a:t> </a:t>
            </a:r>
            <a:r>
              <a:rPr lang="en-US" sz="1200" spc="-25" dirty="0" smtClean="0">
                <a:latin typeface="Arial"/>
                <a:cs typeface="Arial"/>
              </a:rPr>
              <a:t>strengths.</a:t>
            </a:r>
            <a:r>
              <a:rPr lang="en-US" sz="1200" spc="-40" dirty="0" smtClean="0">
                <a:latin typeface="Arial"/>
                <a:cs typeface="Arial"/>
              </a:rPr>
              <a:t> </a:t>
            </a:r>
            <a:r>
              <a:rPr lang="en-US" sz="1200" spc="-25" dirty="0" smtClean="0">
                <a:latin typeface="Arial"/>
                <a:cs typeface="Arial"/>
              </a:rPr>
              <a:t>Over  time, you probably need</a:t>
            </a:r>
            <a:r>
              <a:rPr lang="en-US" sz="1200" spc="-114" dirty="0" smtClean="0">
                <a:latin typeface="Arial"/>
                <a:cs typeface="Arial"/>
              </a:rPr>
              <a:t> </a:t>
            </a:r>
            <a:r>
              <a:rPr lang="en-US" sz="1200" spc="-25" dirty="0" smtClean="0">
                <a:latin typeface="Arial"/>
                <a:cs typeface="Arial"/>
              </a:rPr>
              <a:t>both.</a:t>
            </a:r>
            <a:endParaRPr lang="en-US" sz="1200" dirty="0" smtClean="0">
              <a:latin typeface="Arial"/>
              <a:cs typeface="Arial"/>
            </a:endParaRPr>
          </a:p>
          <a:p>
            <a:pPr marL="12700" marR="180340">
              <a:lnSpc>
                <a:spcPts val="1610"/>
              </a:lnSpc>
              <a:spcBef>
                <a:spcPts val="605"/>
              </a:spcBef>
            </a:pPr>
            <a:r>
              <a:rPr lang="en-US" sz="1200" spc="-15" dirty="0" smtClean="0">
                <a:latin typeface="Arial"/>
                <a:cs typeface="Arial"/>
              </a:rPr>
              <a:t>One</a:t>
            </a:r>
            <a:r>
              <a:rPr lang="en-US" sz="1200" spc="-50" dirty="0" smtClean="0">
                <a:latin typeface="Arial"/>
                <a:cs typeface="Arial"/>
              </a:rPr>
              <a:t> </a:t>
            </a:r>
            <a:r>
              <a:rPr lang="en-US" sz="1200" spc="-25" dirty="0" smtClean="0">
                <a:latin typeface="Arial"/>
                <a:cs typeface="Arial"/>
              </a:rPr>
              <a:t>approach,</a:t>
            </a:r>
            <a:r>
              <a:rPr lang="en-US" sz="1200" spc="-45" dirty="0" smtClean="0">
                <a:latin typeface="Arial"/>
                <a:cs typeface="Arial"/>
              </a:rPr>
              <a:t> </a:t>
            </a:r>
            <a:r>
              <a:rPr lang="en-US" sz="1200" spc="-20" dirty="0" smtClean="0">
                <a:latin typeface="Arial"/>
                <a:cs typeface="Arial"/>
              </a:rPr>
              <a:t>if</a:t>
            </a:r>
            <a:r>
              <a:rPr lang="en-US" sz="1200" spc="-30" dirty="0" smtClean="0">
                <a:latin typeface="Arial"/>
                <a:cs typeface="Arial"/>
              </a:rPr>
              <a:t> </a:t>
            </a:r>
            <a:r>
              <a:rPr lang="en-US" sz="1200" spc="-25" dirty="0" smtClean="0">
                <a:latin typeface="Arial"/>
                <a:cs typeface="Arial"/>
              </a:rPr>
              <a:t>you</a:t>
            </a:r>
            <a:r>
              <a:rPr lang="en-US" sz="1200" spc="-50" dirty="0" smtClean="0">
                <a:latin typeface="Arial"/>
                <a:cs typeface="Arial"/>
              </a:rPr>
              <a:t> </a:t>
            </a:r>
            <a:r>
              <a:rPr lang="en-US" sz="1200" spc="-20" dirty="0" smtClean="0">
                <a:latin typeface="Arial"/>
                <a:cs typeface="Arial"/>
              </a:rPr>
              <a:t>know</a:t>
            </a:r>
            <a:r>
              <a:rPr lang="en-US" sz="1200" spc="-55" dirty="0" smtClean="0">
                <a:latin typeface="Arial"/>
                <a:cs typeface="Arial"/>
              </a:rPr>
              <a:t> </a:t>
            </a:r>
            <a:r>
              <a:rPr lang="en-US" sz="1200" spc="-25" dirty="0" smtClean="0">
                <a:latin typeface="Arial"/>
                <a:cs typeface="Arial"/>
              </a:rPr>
              <a:t>Python</a:t>
            </a:r>
            <a:r>
              <a:rPr lang="en-US" sz="1200" spc="-50" dirty="0" smtClean="0">
                <a:latin typeface="Arial"/>
                <a:cs typeface="Arial"/>
              </a:rPr>
              <a:t> </a:t>
            </a:r>
            <a:r>
              <a:rPr lang="en-US" sz="1200" spc="-25" dirty="0" smtClean="0">
                <a:latin typeface="Arial"/>
                <a:cs typeface="Arial"/>
              </a:rPr>
              <a:t>already,</a:t>
            </a:r>
            <a:r>
              <a:rPr lang="en-US" sz="1200" spc="-30"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use</a:t>
            </a:r>
            <a:r>
              <a:rPr lang="en-US" sz="1200" spc="-50" dirty="0" smtClean="0">
                <a:latin typeface="Arial"/>
                <a:cs typeface="Arial"/>
              </a:rPr>
              <a:t> </a:t>
            </a:r>
            <a:r>
              <a:rPr lang="en-US" sz="1200" spc="-20" dirty="0" smtClean="0">
                <a:latin typeface="Arial"/>
                <a:cs typeface="Arial"/>
              </a:rPr>
              <a:t>that</a:t>
            </a:r>
            <a:r>
              <a:rPr lang="en-US" sz="1200" spc="-45"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spc="-25" dirty="0" smtClean="0">
                <a:latin typeface="Arial"/>
                <a:cs typeface="Arial"/>
              </a:rPr>
              <a:t>your</a:t>
            </a:r>
            <a:r>
              <a:rPr lang="en-US" sz="1200" spc="-40" dirty="0" smtClean="0">
                <a:latin typeface="Arial"/>
                <a:cs typeface="Arial"/>
              </a:rPr>
              <a:t> </a:t>
            </a:r>
            <a:r>
              <a:rPr lang="en-US" sz="1200" spc="-25" dirty="0" smtClean="0">
                <a:latin typeface="Arial"/>
                <a:cs typeface="Arial"/>
              </a:rPr>
              <a:t>first</a:t>
            </a:r>
            <a:r>
              <a:rPr lang="en-US" sz="1200" spc="-45" dirty="0" smtClean="0">
                <a:latin typeface="Arial"/>
                <a:cs typeface="Arial"/>
              </a:rPr>
              <a:t> </a:t>
            </a:r>
            <a:r>
              <a:rPr lang="en-US" sz="1200" spc="-25" dirty="0" smtClean="0">
                <a:latin typeface="Arial"/>
                <a:cs typeface="Arial"/>
              </a:rPr>
              <a:t>tool.</a:t>
            </a:r>
            <a:r>
              <a:rPr lang="en-US" sz="1200" spc="-55" dirty="0" smtClean="0">
                <a:latin typeface="Arial"/>
                <a:cs typeface="Arial"/>
              </a:rPr>
              <a:t> </a:t>
            </a:r>
            <a:r>
              <a:rPr lang="en-US" sz="1200" spc="-20" dirty="0" smtClean="0">
                <a:latin typeface="Arial"/>
                <a:cs typeface="Arial"/>
              </a:rPr>
              <a:t>When</a:t>
            </a:r>
            <a:r>
              <a:rPr lang="en-US" sz="1200" spc="-50" dirty="0" smtClean="0">
                <a:latin typeface="Arial"/>
                <a:cs typeface="Arial"/>
              </a:rPr>
              <a:t> </a:t>
            </a:r>
            <a:r>
              <a:rPr lang="en-US" sz="1200" spc="-25" dirty="0" smtClean="0">
                <a:latin typeface="Arial"/>
                <a:cs typeface="Arial"/>
              </a:rPr>
              <a:t>you  </a:t>
            </a:r>
            <a:r>
              <a:rPr lang="en-US" sz="1200" spc="-20" dirty="0" smtClean="0">
                <a:latin typeface="Arial"/>
                <a:cs typeface="Arial"/>
              </a:rPr>
              <a:t>find</a:t>
            </a:r>
            <a:r>
              <a:rPr lang="en-US" sz="1200" spc="-55" dirty="0" smtClean="0">
                <a:latin typeface="Arial"/>
                <a:cs typeface="Arial"/>
              </a:rPr>
              <a:t> </a:t>
            </a:r>
            <a:r>
              <a:rPr lang="en-US" sz="1200" spc="-25" dirty="0" smtClean="0">
                <a:latin typeface="Arial"/>
                <a:cs typeface="Arial"/>
              </a:rPr>
              <a:t>Python</a:t>
            </a:r>
            <a:r>
              <a:rPr lang="en-US" sz="1200" spc="-55" dirty="0" smtClean="0">
                <a:latin typeface="Arial"/>
                <a:cs typeface="Arial"/>
              </a:rPr>
              <a:t> </a:t>
            </a:r>
            <a:r>
              <a:rPr lang="en-US" sz="1200" spc="-25" dirty="0" smtClean="0">
                <a:latin typeface="Arial"/>
                <a:cs typeface="Arial"/>
              </a:rPr>
              <a:t>lacking,</a:t>
            </a:r>
            <a:r>
              <a:rPr lang="en-US" sz="1200" spc="-60" dirty="0" smtClean="0">
                <a:latin typeface="Arial"/>
                <a:cs typeface="Arial"/>
              </a:rPr>
              <a:t> </a:t>
            </a:r>
            <a:r>
              <a:rPr lang="en-US" sz="1200" spc="-20" dirty="0" smtClean="0">
                <a:latin typeface="Arial"/>
                <a:cs typeface="Arial"/>
              </a:rPr>
              <a:t>learn</a:t>
            </a:r>
            <a:r>
              <a:rPr lang="en-US" sz="1200" spc="-55" dirty="0" smtClean="0">
                <a:latin typeface="Arial"/>
                <a:cs typeface="Arial"/>
              </a:rPr>
              <a:t> </a:t>
            </a:r>
            <a:r>
              <a:rPr lang="en-US" sz="1200" spc="-25" dirty="0" smtClean="0">
                <a:latin typeface="Arial"/>
                <a:cs typeface="Arial"/>
              </a:rPr>
              <a:t>enough</a:t>
            </a:r>
            <a:r>
              <a:rPr lang="en-US" sz="1200" spc="-45" dirty="0" smtClean="0">
                <a:latin typeface="Arial"/>
                <a:cs typeface="Arial"/>
              </a:rPr>
              <a:t> </a:t>
            </a:r>
            <a:r>
              <a:rPr lang="en-US" sz="1200" dirty="0" smtClean="0">
                <a:latin typeface="Arial"/>
                <a:cs typeface="Arial"/>
              </a:rPr>
              <a:t>R</a:t>
            </a:r>
            <a:r>
              <a:rPr lang="en-US" sz="1200" spc="-7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0" dirty="0" smtClean="0">
                <a:latin typeface="Arial"/>
                <a:cs typeface="Arial"/>
              </a:rPr>
              <a:t>do</a:t>
            </a:r>
            <a:r>
              <a:rPr lang="en-US" sz="1200" spc="-45" dirty="0" smtClean="0">
                <a:latin typeface="Arial"/>
                <a:cs typeface="Arial"/>
              </a:rPr>
              <a:t> </a:t>
            </a:r>
            <a:r>
              <a:rPr lang="en-US" sz="1200" spc="-25" dirty="0" smtClean="0">
                <a:latin typeface="Arial"/>
                <a:cs typeface="Arial"/>
              </a:rPr>
              <a:t>what</a:t>
            </a:r>
            <a:r>
              <a:rPr lang="en-US" sz="1200" spc="-35" dirty="0" smtClean="0">
                <a:latin typeface="Arial"/>
                <a:cs typeface="Arial"/>
              </a:rPr>
              <a:t> </a:t>
            </a:r>
            <a:r>
              <a:rPr lang="en-US" sz="1200" spc="-25" dirty="0" smtClean="0">
                <a:latin typeface="Arial"/>
                <a:cs typeface="Arial"/>
              </a:rPr>
              <a:t>you</a:t>
            </a:r>
            <a:r>
              <a:rPr lang="en-US" sz="1200" spc="-45" dirty="0" smtClean="0">
                <a:latin typeface="Arial"/>
                <a:cs typeface="Arial"/>
              </a:rPr>
              <a:t> </a:t>
            </a:r>
            <a:r>
              <a:rPr lang="en-US" sz="1200" spc="-25" dirty="0" smtClean="0">
                <a:latin typeface="Arial"/>
                <a:cs typeface="Arial"/>
              </a:rPr>
              <a:t>want,</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then</a:t>
            </a:r>
            <a:r>
              <a:rPr lang="en-US" sz="1200" spc="-50" dirty="0" smtClean="0">
                <a:latin typeface="Arial"/>
                <a:cs typeface="Arial"/>
              </a:rPr>
              <a:t> </a:t>
            </a:r>
            <a:r>
              <a:rPr lang="en-US" sz="1200" spc="-25" dirty="0" smtClean="0">
                <a:latin typeface="Arial"/>
                <a:cs typeface="Arial"/>
              </a:rPr>
              <a:t>either:</a:t>
            </a:r>
            <a:endParaRPr lang="en-US" sz="1200" dirty="0" smtClean="0">
              <a:latin typeface="Arial"/>
              <a:cs typeface="Arial"/>
            </a:endParaRPr>
          </a:p>
          <a:p>
            <a:pPr marL="585470" indent="-344170">
              <a:lnSpc>
                <a:spcPct val="100000"/>
              </a:lnSpc>
              <a:spcBef>
                <a:spcPts val="600"/>
              </a:spcBef>
              <a:buFont typeface="Symbol"/>
              <a:buChar char=""/>
              <a:tabLst>
                <a:tab pos="584835" algn="l"/>
                <a:tab pos="585470" algn="l"/>
              </a:tabLst>
            </a:pPr>
            <a:r>
              <a:rPr lang="en-US" sz="1200" spc="-25" dirty="0" smtClean="0">
                <a:latin typeface="Arial"/>
                <a:cs typeface="Arial"/>
              </a:rPr>
              <a:t>write</a:t>
            </a:r>
            <a:r>
              <a:rPr lang="en-US" sz="1200" spc="-45" dirty="0" smtClean="0">
                <a:latin typeface="Arial"/>
                <a:cs typeface="Arial"/>
              </a:rPr>
              <a:t> </a:t>
            </a:r>
            <a:r>
              <a:rPr lang="en-US" sz="1200" spc="-25" dirty="0" smtClean="0">
                <a:latin typeface="Arial"/>
                <a:cs typeface="Arial"/>
              </a:rPr>
              <a:t>scripts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dirty="0" smtClean="0">
                <a:latin typeface="Arial"/>
                <a:cs typeface="Arial"/>
              </a:rPr>
              <a:t>R</a:t>
            </a:r>
            <a:r>
              <a:rPr lang="en-US" sz="1200" spc="-6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run</a:t>
            </a:r>
            <a:r>
              <a:rPr lang="en-US" sz="1200" spc="-65" dirty="0" smtClean="0">
                <a:latin typeface="Arial"/>
                <a:cs typeface="Arial"/>
              </a:rPr>
              <a:t> </a:t>
            </a:r>
            <a:r>
              <a:rPr lang="en-US" sz="1200" spc="-20" dirty="0" smtClean="0">
                <a:latin typeface="Arial"/>
                <a:cs typeface="Arial"/>
              </a:rPr>
              <a:t>them</a:t>
            </a:r>
            <a:r>
              <a:rPr lang="en-US" sz="1200" spc="-60"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5" dirty="0" smtClean="0">
                <a:latin typeface="Arial"/>
                <a:cs typeface="Arial"/>
              </a:rPr>
              <a:t>Python</a:t>
            </a:r>
            <a:r>
              <a:rPr lang="en-US" sz="1200" spc="-45" dirty="0" smtClean="0">
                <a:latin typeface="Arial"/>
                <a:cs typeface="Arial"/>
              </a:rPr>
              <a:t> </a:t>
            </a:r>
            <a:r>
              <a:rPr lang="en-US" sz="1200" spc="-25" dirty="0" smtClean="0">
                <a:latin typeface="Arial"/>
                <a:cs typeface="Arial"/>
              </a:rPr>
              <a:t>using</a:t>
            </a:r>
            <a:r>
              <a:rPr lang="en-US" sz="1200" spc="-5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err="1" smtClean="0">
                <a:latin typeface="Arial"/>
                <a:cs typeface="Arial"/>
              </a:rPr>
              <a:t>subprocess</a:t>
            </a:r>
            <a:r>
              <a:rPr lang="en-US" sz="1200" spc="-35" dirty="0" smtClean="0">
                <a:latin typeface="Arial"/>
                <a:cs typeface="Arial"/>
              </a:rPr>
              <a:t> </a:t>
            </a:r>
            <a:r>
              <a:rPr lang="en-US" sz="1200" spc="-25" dirty="0" smtClean="0">
                <a:latin typeface="Arial"/>
                <a:cs typeface="Arial"/>
              </a:rPr>
              <a:t>module,</a:t>
            </a:r>
            <a:r>
              <a:rPr lang="en-US" sz="1200" spc="-50" dirty="0" smtClean="0">
                <a:latin typeface="Arial"/>
                <a:cs typeface="Arial"/>
              </a:rPr>
              <a:t> </a:t>
            </a:r>
            <a:r>
              <a:rPr lang="en-US" sz="1200" spc="-15" dirty="0" smtClean="0">
                <a:latin typeface="Arial"/>
                <a:cs typeface="Arial"/>
              </a:rPr>
              <a:t>or</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5" dirty="0" smtClean="0">
                <a:latin typeface="Arial"/>
                <a:cs typeface="Arial"/>
              </a:rPr>
              <a:t>install </a:t>
            </a:r>
            <a:r>
              <a:rPr lang="en-US" sz="1200" spc="-15" dirty="0" smtClean="0">
                <a:latin typeface="Arial"/>
                <a:cs typeface="Arial"/>
              </a:rPr>
              <a:t>the </a:t>
            </a:r>
            <a:r>
              <a:rPr lang="en-US" sz="1200" spc="-15" dirty="0" err="1" smtClean="0">
                <a:latin typeface="Arial"/>
                <a:cs typeface="Arial"/>
              </a:rPr>
              <a:t>RPy</a:t>
            </a:r>
            <a:r>
              <a:rPr lang="en-US" sz="1200" spc="-145" dirty="0" smtClean="0">
                <a:latin typeface="Arial"/>
                <a:cs typeface="Arial"/>
              </a:rPr>
              <a:t> </a:t>
            </a:r>
            <a:r>
              <a:rPr lang="en-US" sz="1200" spc="-25" dirty="0" smtClean="0">
                <a:latin typeface="Arial"/>
                <a:cs typeface="Arial"/>
              </a:rPr>
              <a:t>module</a:t>
            </a:r>
            <a:endParaRPr lang="en-US" sz="1200" dirty="0" smtClean="0">
              <a:latin typeface="Arial"/>
              <a:cs typeface="Arial"/>
            </a:endParaRPr>
          </a:p>
          <a:p>
            <a:pPr marL="12700" marR="5080">
              <a:lnSpc>
                <a:spcPts val="1610"/>
              </a:lnSpc>
              <a:spcBef>
                <a:spcPts val="645"/>
              </a:spcBef>
            </a:pPr>
            <a:r>
              <a:rPr lang="en-US" sz="1200" spc="-15" dirty="0" smtClean="0">
                <a:latin typeface="Arial"/>
                <a:cs typeface="Arial"/>
              </a:rPr>
              <a:t>Use</a:t>
            </a:r>
            <a:r>
              <a:rPr lang="en-US" sz="1200" spc="-55" dirty="0" smtClean="0">
                <a:latin typeface="Arial"/>
                <a:cs typeface="Arial"/>
              </a:rPr>
              <a:t> </a:t>
            </a:r>
            <a:r>
              <a:rPr lang="en-US" sz="1200" spc="-25" dirty="0" smtClean="0">
                <a:latin typeface="Arial"/>
                <a:cs typeface="Arial"/>
              </a:rPr>
              <a:t>Python</a:t>
            </a:r>
            <a:r>
              <a:rPr lang="en-US" sz="1200" spc="-5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what</a:t>
            </a:r>
            <a:r>
              <a:rPr lang="en-US" sz="1200" spc="-45" dirty="0" smtClean="0">
                <a:latin typeface="Arial"/>
                <a:cs typeface="Arial"/>
              </a:rPr>
              <a:t> </a:t>
            </a:r>
            <a:r>
              <a:rPr lang="en-US" sz="1200" spc="-25" dirty="0" smtClean="0">
                <a:latin typeface="Arial"/>
                <a:cs typeface="Arial"/>
              </a:rPr>
              <a:t>Python</a:t>
            </a:r>
            <a:r>
              <a:rPr lang="en-US" sz="1200" spc="-5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5" dirty="0" smtClean="0">
                <a:latin typeface="Arial"/>
                <a:cs typeface="Arial"/>
              </a:rPr>
              <a:t>good</a:t>
            </a:r>
            <a:r>
              <a:rPr lang="en-US" sz="1200" spc="-55" dirty="0" smtClean="0">
                <a:latin typeface="Arial"/>
                <a:cs typeface="Arial"/>
              </a:rPr>
              <a:t> </a:t>
            </a:r>
            <a:r>
              <a:rPr lang="en-US" sz="1200" spc="-15" dirty="0" smtClean="0">
                <a:latin typeface="Arial"/>
                <a:cs typeface="Arial"/>
              </a:rPr>
              <a:t>at</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fill</a:t>
            </a:r>
            <a:r>
              <a:rPr lang="en-US" sz="1200" spc="-55" dirty="0" smtClean="0">
                <a:latin typeface="Arial"/>
                <a:cs typeface="Arial"/>
              </a:rPr>
              <a:t> </a:t>
            </a:r>
            <a:r>
              <a:rPr lang="en-US" sz="1200" spc="-10" dirty="0" smtClean="0">
                <a:latin typeface="Arial"/>
                <a:cs typeface="Arial"/>
              </a:rPr>
              <a:t>in</a:t>
            </a:r>
            <a:r>
              <a:rPr lang="en-US" sz="1200" spc="-6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gaps</a:t>
            </a:r>
            <a:r>
              <a:rPr lang="en-US" sz="1200" spc="-45" dirty="0" smtClean="0">
                <a:latin typeface="Arial"/>
                <a:cs typeface="Arial"/>
              </a:rPr>
              <a:t> </a:t>
            </a:r>
            <a:r>
              <a:rPr lang="en-US" sz="1200" spc="-20" dirty="0" smtClean="0">
                <a:latin typeface="Arial"/>
                <a:cs typeface="Arial"/>
              </a:rPr>
              <a:t>with</a:t>
            </a:r>
            <a:r>
              <a:rPr lang="en-US" sz="1200" spc="-45"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above.</a:t>
            </a:r>
            <a:r>
              <a:rPr lang="en-US" sz="1200" spc="-45" dirty="0" smtClean="0">
                <a:latin typeface="Arial"/>
                <a:cs typeface="Arial"/>
              </a:rPr>
              <a:t> </a:t>
            </a:r>
            <a:r>
              <a:rPr lang="en-US" sz="1200" spc="-15" dirty="0" smtClean="0">
                <a:latin typeface="Arial"/>
                <a:cs typeface="Arial"/>
              </a:rPr>
              <a:t>Use</a:t>
            </a:r>
            <a:r>
              <a:rPr lang="en-US" sz="1200" spc="-45" dirty="0" smtClean="0">
                <a:latin typeface="Arial"/>
                <a:cs typeface="Arial"/>
              </a:rPr>
              <a:t> </a:t>
            </a:r>
            <a:r>
              <a:rPr lang="en-US" sz="1200" dirty="0" smtClean="0">
                <a:latin typeface="Arial"/>
                <a:cs typeface="Arial"/>
              </a:rPr>
              <a:t>R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plotting</a:t>
            </a:r>
            <a:r>
              <a:rPr lang="en-US" sz="1200" spc="-70" dirty="0" smtClean="0">
                <a:latin typeface="Arial"/>
                <a:cs typeface="Arial"/>
              </a:rPr>
              <a:t> </a:t>
            </a:r>
            <a:r>
              <a:rPr lang="en-US" sz="1200" spc="-25" dirty="0" smtClean="0">
                <a:latin typeface="Arial"/>
                <a:cs typeface="Arial"/>
              </a:rPr>
              <a:t>things,</a:t>
            </a:r>
            <a:r>
              <a:rPr lang="en-US" sz="1200" spc="-5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Python</a:t>
            </a:r>
            <a:r>
              <a:rPr lang="en-US" sz="1200" spc="-7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heavy</a:t>
            </a:r>
            <a:r>
              <a:rPr lang="en-US" sz="1200" spc="-60" dirty="0" smtClean="0">
                <a:latin typeface="Arial"/>
                <a:cs typeface="Arial"/>
              </a:rPr>
              <a:t> </a:t>
            </a:r>
            <a:r>
              <a:rPr lang="en-US" sz="1200" spc="-25" dirty="0" smtClean="0">
                <a:latin typeface="Arial"/>
                <a:cs typeface="Arial"/>
              </a:rPr>
              <a:t>lifting.</a:t>
            </a:r>
            <a:endParaRPr lang="en-US" sz="1200" dirty="0" smtClean="0">
              <a:latin typeface="Arial"/>
              <a:cs typeface="Arial"/>
            </a:endParaRPr>
          </a:p>
          <a:p>
            <a:pPr marL="12700" marR="70485">
              <a:lnSpc>
                <a:spcPts val="1610"/>
              </a:lnSpc>
              <a:spcBef>
                <a:spcPts val="605"/>
              </a:spcBef>
            </a:pPr>
            <a:r>
              <a:rPr lang="en-US" sz="1200" spc="-25" dirty="0" smtClean="0">
                <a:latin typeface="Arial"/>
                <a:cs typeface="Arial"/>
              </a:rPr>
              <a:t>Sometimes</a:t>
            </a:r>
            <a:r>
              <a:rPr lang="en-US" sz="1200" spc="-55" dirty="0" smtClean="0">
                <a:latin typeface="Arial"/>
                <a:cs typeface="Arial"/>
              </a:rPr>
              <a:t> </a:t>
            </a:r>
            <a:r>
              <a:rPr lang="en-US" sz="1200" spc="-25" dirty="0" smtClean="0">
                <a:latin typeface="Arial"/>
                <a:cs typeface="Arial"/>
              </a:rPr>
              <a:t>though,</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tool</a:t>
            </a:r>
            <a:r>
              <a:rPr lang="en-US" sz="1200" spc="-50" dirty="0" smtClean="0">
                <a:latin typeface="Arial"/>
                <a:cs typeface="Arial"/>
              </a:rPr>
              <a:t> </a:t>
            </a:r>
            <a:r>
              <a:rPr lang="en-US" sz="1200" spc="-25" dirty="0" smtClean="0">
                <a:latin typeface="Arial"/>
                <a:cs typeface="Arial"/>
              </a:rPr>
              <a:t>you</a:t>
            </a:r>
            <a:r>
              <a:rPr lang="en-US" sz="1200" spc="-35" dirty="0" smtClean="0">
                <a:latin typeface="Arial"/>
                <a:cs typeface="Arial"/>
              </a:rPr>
              <a:t> </a:t>
            </a:r>
            <a:r>
              <a:rPr lang="en-US" sz="1200" spc="-25" dirty="0" smtClean="0">
                <a:latin typeface="Arial"/>
                <a:cs typeface="Arial"/>
              </a:rPr>
              <a:t>already</a:t>
            </a:r>
            <a:r>
              <a:rPr lang="en-US" sz="1200" spc="-55" dirty="0" smtClean="0">
                <a:latin typeface="Arial"/>
                <a:cs typeface="Arial"/>
              </a:rPr>
              <a:t> </a:t>
            </a:r>
            <a:r>
              <a:rPr lang="en-US" sz="1200" spc="-20" dirty="0" smtClean="0">
                <a:latin typeface="Arial"/>
                <a:cs typeface="Arial"/>
              </a:rPr>
              <a:t>know</a:t>
            </a:r>
            <a:r>
              <a:rPr lang="en-US" sz="1200" spc="-55" dirty="0" smtClean="0">
                <a:latin typeface="Arial"/>
                <a:cs typeface="Arial"/>
              </a:rPr>
              <a:t> </a:t>
            </a:r>
            <a:r>
              <a:rPr lang="en-US" sz="1200" spc="-15" dirty="0" smtClean="0">
                <a:latin typeface="Arial"/>
                <a:cs typeface="Arial"/>
              </a:rPr>
              <a:t>or</a:t>
            </a:r>
            <a:r>
              <a:rPr lang="en-US" sz="1200" spc="-35" dirty="0" smtClean="0">
                <a:latin typeface="Arial"/>
                <a:cs typeface="Arial"/>
              </a:rPr>
              <a:t> </a:t>
            </a:r>
            <a:r>
              <a:rPr lang="en-US" sz="1200" spc="-25" dirty="0" smtClean="0">
                <a:latin typeface="Arial"/>
                <a:cs typeface="Arial"/>
              </a:rPr>
              <a:t>that</a:t>
            </a:r>
            <a:r>
              <a:rPr lang="en-US" sz="1200" spc="-35"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easy</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learn,</a:t>
            </a:r>
            <a:r>
              <a:rPr lang="en-US" sz="1200" spc="-4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0" dirty="0" smtClean="0">
                <a:latin typeface="Arial"/>
                <a:cs typeface="Arial"/>
              </a:rPr>
              <a:t>far</a:t>
            </a:r>
            <a:r>
              <a:rPr lang="en-US" sz="1200" spc="-40" dirty="0" smtClean="0">
                <a:latin typeface="Arial"/>
                <a:cs typeface="Arial"/>
              </a:rPr>
              <a:t> </a:t>
            </a:r>
            <a:r>
              <a:rPr lang="en-US" sz="1200" spc="-25" dirty="0" smtClean="0">
                <a:latin typeface="Arial"/>
                <a:cs typeface="Arial"/>
              </a:rPr>
              <a:t>more</a:t>
            </a:r>
            <a:r>
              <a:rPr lang="en-US" sz="1200" spc="-50" dirty="0" smtClean="0">
                <a:latin typeface="Arial"/>
                <a:cs typeface="Arial"/>
              </a:rPr>
              <a:t> </a:t>
            </a:r>
            <a:r>
              <a:rPr lang="en-US" sz="1200" spc="-25" dirty="0" smtClean="0">
                <a:latin typeface="Arial"/>
                <a:cs typeface="Arial"/>
              </a:rPr>
              <a:t>likely  </a:t>
            </a:r>
            <a:r>
              <a:rPr lang="en-US" sz="1200" spc="-10" dirty="0" smtClean="0">
                <a:latin typeface="Arial"/>
                <a:cs typeface="Arial"/>
              </a:rPr>
              <a:t>to</a:t>
            </a:r>
            <a:r>
              <a:rPr lang="en-US" sz="1200" spc="-60" dirty="0" smtClean="0">
                <a:latin typeface="Arial"/>
                <a:cs typeface="Arial"/>
              </a:rPr>
              <a:t> </a:t>
            </a:r>
            <a:r>
              <a:rPr lang="en-US" sz="1200" spc="-25" dirty="0" smtClean="0">
                <a:latin typeface="Arial"/>
                <a:cs typeface="Arial"/>
              </a:rPr>
              <a:t>win,</a:t>
            </a:r>
            <a:r>
              <a:rPr lang="en-US" sz="1200" spc="-50" dirty="0" smtClean="0">
                <a:latin typeface="Arial"/>
                <a:cs typeface="Arial"/>
              </a:rPr>
              <a:t> </a:t>
            </a:r>
            <a:r>
              <a:rPr lang="en-US" sz="1200" spc="-20" dirty="0" smtClean="0">
                <a:latin typeface="Arial"/>
                <a:cs typeface="Arial"/>
              </a:rPr>
              <a:t>than</a:t>
            </a:r>
            <a:r>
              <a:rPr lang="en-US" sz="1200" spc="-7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powerful-but-complex</a:t>
            </a:r>
            <a:r>
              <a:rPr lang="en-US" sz="1200" spc="-60" dirty="0" smtClean="0">
                <a:latin typeface="Arial"/>
                <a:cs typeface="Arial"/>
              </a:rPr>
              <a:t> </a:t>
            </a:r>
            <a:r>
              <a:rPr lang="en-US" sz="1200" spc="-25" dirty="0" smtClean="0">
                <a:latin typeface="Arial"/>
                <a:cs typeface="Arial"/>
              </a:rPr>
              <a:t>tool</a:t>
            </a:r>
            <a:r>
              <a:rPr lang="en-US" sz="1200" spc="-5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15" dirty="0" smtClean="0">
                <a:latin typeface="Arial"/>
                <a:cs typeface="Arial"/>
              </a:rPr>
              <a:t>is</a:t>
            </a:r>
            <a:r>
              <a:rPr lang="en-US" sz="1200" spc="-60" dirty="0" smtClean="0">
                <a:latin typeface="Arial"/>
                <a:cs typeface="Arial"/>
              </a:rPr>
              <a:t> </a:t>
            </a:r>
            <a:r>
              <a:rPr lang="en-US" sz="1200" spc="-25" dirty="0" smtClean="0">
                <a:latin typeface="Arial"/>
                <a:cs typeface="Arial"/>
              </a:rPr>
              <a:t>currently</a:t>
            </a:r>
            <a:r>
              <a:rPr lang="en-US" sz="1200" spc="-60" dirty="0" smtClean="0">
                <a:latin typeface="Arial"/>
                <a:cs typeface="Arial"/>
              </a:rPr>
              <a:t> </a:t>
            </a:r>
            <a:r>
              <a:rPr lang="en-US" sz="1200" spc="-20" dirty="0" smtClean="0">
                <a:latin typeface="Arial"/>
                <a:cs typeface="Arial"/>
              </a:rPr>
              <a:t>out</a:t>
            </a:r>
            <a:r>
              <a:rPr lang="en-US" sz="1200" spc="-50" dirty="0" smtClean="0">
                <a:latin typeface="Arial"/>
                <a:cs typeface="Arial"/>
              </a:rPr>
              <a:t> </a:t>
            </a:r>
            <a:r>
              <a:rPr lang="en-US" sz="1200" spc="-15" dirty="0" smtClean="0">
                <a:latin typeface="Arial"/>
                <a:cs typeface="Arial"/>
              </a:rPr>
              <a:t>of</a:t>
            </a:r>
            <a:r>
              <a:rPr lang="en-US" sz="1200" spc="-50" dirty="0" smtClean="0">
                <a:latin typeface="Arial"/>
                <a:cs typeface="Arial"/>
              </a:rPr>
              <a:t> </a:t>
            </a:r>
            <a:r>
              <a:rPr lang="en-US" sz="1200" spc="-25" dirty="0" smtClean="0">
                <a:latin typeface="Arial"/>
                <a:cs typeface="Arial"/>
              </a:rPr>
              <a:t>your</a:t>
            </a:r>
            <a:r>
              <a:rPr lang="en-US" sz="1200" spc="-45" dirty="0" smtClean="0">
                <a:latin typeface="Arial"/>
                <a:cs typeface="Arial"/>
              </a:rPr>
              <a:t> </a:t>
            </a:r>
            <a:r>
              <a:rPr lang="en-US" sz="1200" spc="-25" dirty="0" smtClean="0">
                <a:latin typeface="Arial"/>
                <a:cs typeface="Arial"/>
              </a:rPr>
              <a:t>reach.</a:t>
            </a:r>
            <a:endParaRPr lang="en-US" sz="1200" dirty="0" smtClean="0">
              <a:latin typeface="Arial"/>
              <a:cs typeface="Arial"/>
            </a:endParaRPr>
          </a:p>
          <a:p>
            <a:pPr marL="12700" marR="75565">
              <a:lnSpc>
                <a:spcPct val="96100"/>
              </a:lnSpc>
              <a:spcBef>
                <a:spcPts val="555"/>
              </a:spcBef>
            </a:pP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2013</a:t>
            </a:r>
            <a:r>
              <a:rPr lang="en-US" sz="1200" spc="-55" dirty="0" smtClean="0">
                <a:latin typeface="Arial"/>
                <a:cs typeface="Arial"/>
              </a:rPr>
              <a:t> </a:t>
            </a:r>
            <a:r>
              <a:rPr lang="en-US" sz="1200" spc="-25" dirty="0" err="1" smtClean="0">
                <a:latin typeface="Arial"/>
                <a:cs typeface="Arial"/>
              </a:rPr>
              <a:t>KDNuggets</a:t>
            </a:r>
            <a:r>
              <a:rPr lang="en-US" sz="1200" spc="-35" dirty="0" smtClean="0">
                <a:latin typeface="Arial"/>
                <a:cs typeface="Arial"/>
              </a:rPr>
              <a:t> </a:t>
            </a:r>
            <a:r>
              <a:rPr lang="en-US" sz="1200" spc="-25" dirty="0" smtClean="0">
                <a:latin typeface="Arial"/>
                <a:cs typeface="Arial"/>
              </a:rPr>
              <a:t>poll</a:t>
            </a:r>
            <a:r>
              <a:rPr lang="en-US" sz="1200" spc="-5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top</a:t>
            </a:r>
            <a:r>
              <a:rPr lang="en-US" sz="1200" spc="-50" dirty="0" smtClean="0">
                <a:latin typeface="Arial"/>
                <a:cs typeface="Arial"/>
              </a:rPr>
              <a:t> </a:t>
            </a:r>
            <a:r>
              <a:rPr lang="en-US" sz="1200" spc="-25" dirty="0" smtClean="0">
                <a:latin typeface="Arial"/>
                <a:cs typeface="Arial"/>
              </a:rPr>
              <a:t>languages</a:t>
            </a:r>
            <a:r>
              <a:rPr lang="en-US" sz="1200" spc="-6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5" dirty="0" smtClean="0">
                <a:latin typeface="Arial"/>
                <a:cs typeface="Arial"/>
              </a:rPr>
              <a:t>analytics,</a:t>
            </a:r>
            <a:r>
              <a:rPr lang="en-US" sz="1200" spc="-50" dirty="0" smtClean="0">
                <a:latin typeface="Arial"/>
                <a:cs typeface="Arial"/>
              </a:rPr>
              <a:t> </a:t>
            </a:r>
            <a:r>
              <a:rPr lang="en-US" sz="1200" spc="-20" dirty="0" smtClean="0">
                <a:latin typeface="Arial"/>
                <a:cs typeface="Arial"/>
              </a:rPr>
              <a:t>data</a:t>
            </a:r>
            <a:r>
              <a:rPr lang="en-US" sz="1200" spc="-55" dirty="0" smtClean="0">
                <a:latin typeface="Arial"/>
                <a:cs typeface="Arial"/>
              </a:rPr>
              <a:t> </a:t>
            </a:r>
            <a:r>
              <a:rPr lang="en-US" sz="1200" spc="-25" dirty="0" smtClean="0">
                <a:latin typeface="Arial"/>
                <a:cs typeface="Arial"/>
              </a:rPr>
              <a:t>mining,</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data  </a:t>
            </a:r>
            <a:r>
              <a:rPr lang="en-US" sz="1200" spc="-25" dirty="0" smtClean="0">
                <a:latin typeface="Arial"/>
                <a:cs typeface="Arial"/>
              </a:rPr>
              <a:t>science,</a:t>
            </a:r>
            <a:r>
              <a:rPr lang="en-US" sz="1200" spc="-35" dirty="0" smtClean="0">
                <a:latin typeface="Arial"/>
                <a:cs typeface="Arial"/>
              </a:rPr>
              <a:t> </a:t>
            </a:r>
            <a:r>
              <a:rPr lang="en-US" sz="1200" dirty="0" smtClean="0">
                <a:latin typeface="Arial"/>
                <a:cs typeface="Arial"/>
              </a:rPr>
              <a:t>R</a:t>
            </a:r>
            <a:r>
              <a:rPr lang="en-US" sz="1200" spc="-60" dirty="0" smtClean="0">
                <a:latin typeface="Arial"/>
                <a:cs typeface="Arial"/>
              </a:rPr>
              <a:t> </a:t>
            </a:r>
            <a:r>
              <a:rPr lang="en-US" sz="1200" spc="-25" dirty="0" smtClean="0">
                <a:latin typeface="Arial"/>
                <a:cs typeface="Arial"/>
              </a:rPr>
              <a:t>was</a:t>
            </a:r>
            <a:r>
              <a:rPr lang="en-US" sz="1200" spc="-45" dirty="0" smtClean="0">
                <a:latin typeface="Arial"/>
                <a:cs typeface="Arial"/>
              </a:rPr>
              <a:t> </a:t>
            </a:r>
            <a:r>
              <a:rPr lang="en-US" sz="1200" spc="-15" dirty="0" smtClean="0">
                <a:latin typeface="Arial"/>
                <a:cs typeface="Arial"/>
              </a:rPr>
              <a:t>the</a:t>
            </a:r>
            <a:r>
              <a:rPr lang="en-US" sz="1200" spc="-65" dirty="0" smtClean="0">
                <a:latin typeface="Arial"/>
                <a:cs typeface="Arial"/>
              </a:rPr>
              <a:t> </a:t>
            </a:r>
            <a:r>
              <a:rPr lang="en-US" sz="1200" spc="-25" dirty="0" smtClean="0">
                <a:latin typeface="Arial"/>
                <a:cs typeface="Arial"/>
              </a:rPr>
              <a:t>most-used</a:t>
            </a:r>
            <a:r>
              <a:rPr lang="en-US" sz="1200" spc="-50" dirty="0" smtClean="0">
                <a:latin typeface="Arial"/>
                <a:cs typeface="Arial"/>
              </a:rPr>
              <a:t> </a:t>
            </a:r>
            <a:r>
              <a:rPr lang="en-US" sz="1200" spc="-25" dirty="0" smtClean="0">
                <a:latin typeface="Arial"/>
                <a:cs typeface="Arial"/>
              </a:rPr>
              <a:t>software</a:t>
            </a:r>
            <a:r>
              <a:rPr lang="en-US" sz="1200" spc="-5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0" dirty="0" smtClean="0">
                <a:latin typeface="Arial"/>
                <a:cs typeface="Arial"/>
              </a:rPr>
              <a:t>third</a:t>
            </a:r>
            <a:r>
              <a:rPr lang="en-US" sz="1200" spc="-55" dirty="0" smtClean="0">
                <a:latin typeface="Arial"/>
                <a:cs typeface="Arial"/>
              </a:rPr>
              <a:t> </a:t>
            </a:r>
            <a:r>
              <a:rPr lang="en-US" sz="1200" spc="-25" dirty="0" smtClean="0">
                <a:latin typeface="Arial"/>
                <a:cs typeface="Arial"/>
              </a:rPr>
              <a:t>year</a:t>
            </a:r>
            <a:r>
              <a:rPr lang="en-US" sz="1200" spc="-40" dirty="0" smtClean="0">
                <a:latin typeface="Arial"/>
                <a:cs typeface="Arial"/>
              </a:rPr>
              <a:t> </a:t>
            </a:r>
            <a:r>
              <a:rPr lang="en-US" sz="1200" spc="-25" dirty="0" smtClean="0">
                <a:latin typeface="Arial"/>
                <a:cs typeface="Arial"/>
              </a:rPr>
              <a:t>running</a:t>
            </a:r>
            <a:r>
              <a:rPr lang="en-US" sz="1200" spc="-55" dirty="0" smtClean="0">
                <a:latin typeface="Arial"/>
                <a:cs typeface="Arial"/>
              </a:rPr>
              <a:t> </a:t>
            </a:r>
            <a:r>
              <a:rPr lang="en-US" sz="1200" spc="-25" dirty="0" smtClean="0">
                <a:latin typeface="Arial"/>
                <a:cs typeface="Arial"/>
              </a:rPr>
              <a:t>(60.9%),</a:t>
            </a:r>
            <a:r>
              <a:rPr lang="en-US" sz="1200" spc="-45"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5" dirty="0" smtClean="0">
                <a:latin typeface="Arial"/>
                <a:cs typeface="Arial"/>
              </a:rPr>
              <a:t>Python  </a:t>
            </a:r>
            <a:r>
              <a:rPr lang="en-US" sz="1200" spc="-10" dirty="0" smtClean="0">
                <a:latin typeface="Arial"/>
                <a:cs typeface="Arial"/>
              </a:rPr>
              <a:t>in </a:t>
            </a:r>
            <a:r>
              <a:rPr lang="en-US" sz="1200" spc="-20" dirty="0" smtClean="0">
                <a:latin typeface="Arial"/>
                <a:cs typeface="Arial"/>
              </a:rPr>
              <a:t>second </a:t>
            </a:r>
            <a:r>
              <a:rPr lang="en-US" sz="1200" spc="-25" dirty="0" smtClean="0">
                <a:latin typeface="Arial"/>
                <a:cs typeface="Arial"/>
              </a:rPr>
              <a:t>place (38.8%). More tellingly, </a:t>
            </a:r>
            <a:r>
              <a:rPr lang="en-US" sz="1200" spc="-15" dirty="0" smtClean="0">
                <a:latin typeface="Arial"/>
                <a:cs typeface="Arial"/>
              </a:rPr>
              <a:t>R's </a:t>
            </a:r>
            <a:r>
              <a:rPr lang="en-US" sz="1200" spc="-25" dirty="0" smtClean="0">
                <a:latin typeface="Arial"/>
                <a:cs typeface="Arial"/>
              </a:rPr>
              <a:t>usage grew almost </a:t>
            </a:r>
            <a:r>
              <a:rPr lang="en-US" sz="1200" spc="-20" dirty="0" smtClean="0">
                <a:latin typeface="Arial"/>
                <a:cs typeface="Arial"/>
              </a:rPr>
              <a:t>four times </a:t>
            </a:r>
            <a:r>
              <a:rPr lang="en-US" sz="1200" spc="-25" dirty="0" smtClean="0">
                <a:latin typeface="Arial"/>
                <a:cs typeface="Arial"/>
              </a:rPr>
              <a:t>faster </a:t>
            </a:r>
            <a:r>
              <a:rPr lang="en-US" sz="1200" spc="-20" dirty="0" smtClean="0">
                <a:latin typeface="Arial"/>
                <a:cs typeface="Arial"/>
              </a:rPr>
              <a:t>than  </a:t>
            </a:r>
            <a:r>
              <a:rPr lang="en-US" sz="1200" spc="-25" dirty="0" smtClean="0">
                <a:latin typeface="Arial"/>
                <a:cs typeface="Arial"/>
              </a:rPr>
              <a:t>Python's </a:t>
            </a:r>
            <a:r>
              <a:rPr lang="en-US" sz="1200" spc="-10" dirty="0" smtClean="0">
                <a:latin typeface="Arial"/>
                <a:cs typeface="Arial"/>
              </a:rPr>
              <a:t>in </a:t>
            </a:r>
            <a:r>
              <a:rPr lang="en-US" sz="1200" spc="-20" dirty="0" smtClean="0">
                <a:latin typeface="Arial"/>
                <a:cs typeface="Arial"/>
              </a:rPr>
              <a:t>2013 </a:t>
            </a:r>
            <a:r>
              <a:rPr lang="en-US" sz="1200" spc="-25" dirty="0" smtClean="0">
                <a:latin typeface="Arial"/>
                <a:cs typeface="Arial"/>
              </a:rPr>
              <a:t>versus </a:t>
            </a:r>
            <a:r>
              <a:rPr lang="en-US" sz="1200" spc="-20" dirty="0" smtClean="0">
                <a:latin typeface="Arial"/>
                <a:cs typeface="Arial"/>
              </a:rPr>
              <a:t>2012 (8.4 </a:t>
            </a:r>
            <a:r>
              <a:rPr lang="en-US" sz="1200" spc="-25" dirty="0" smtClean="0">
                <a:latin typeface="Arial"/>
                <a:cs typeface="Arial"/>
              </a:rPr>
              <a:t>percentage points </a:t>
            </a:r>
            <a:r>
              <a:rPr lang="en-US" sz="1200" spc="-15" dirty="0" smtClean="0">
                <a:latin typeface="Arial"/>
                <a:cs typeface="Arial"/>
              </a:rPr>
              <a:t>for R, </a:t>
            </a:r>
            <a:r>
              <a:rPr lang="en-US" sz="1200" spc="-25" dirty="0" smtClean="0">
                <a:latin typeface="Arial"/>
                <a:cs typeface="Arial"/>
              </a:rPr>
              <a:t>compared </a:t>
            </a:r>
            <a:r>
              <a:rPr lang="en-US" sz="1200" spc="-15" dirty="0" smtClean="0">
                <a:latin typeface="Arial"/>
                <a:cs typeface="Arial"/>
              </a:rPr>
              <a:t>to </a:t>
            </a:r>
            <a:r>
              <a:rPr lang="en-US" sz="1200" spc="-25" dirty="0" smtClean="0">
                <a:latin typeface="Arial"/>
                <a:cs typeface="Arial"/>
              </a:rPr>
              <a:t>2.7  percentage points </a:t>
            </a:r>
            <a:r>
              <a:rPr lang="en-US" sz="1200" spc="-20" dirty="0" smtClean="0">
                <a:latin typeface="Arial"/>
                <a:cs typeface="Arial"/>
              </a:rPr>
              <a:t>for</a:t>
            </a:r>
            <a:r>
              <a:rPr lang="en-US" sz="1200" spc="-105" dirty="0" smtClean="0">
                <a:latin typeface="Arial"/>
                <a:cs typeface="Arial"/>
              </a:rPr>
              <a:t> </a:t>
            </a:r>
            <a:r>
              <a:rPr lang="en-US" sz="1200" spc="-25" dirty="0" smtClean="0">
                <a:latin typeface="Arial"/>
                <a:cs typeface="Arial"/>
              </a:rPr>
              <a:t>Python).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49</a:t>
            </a:fld>
            <a:endParaRPr lang="fr-FR"/>
          </a:p>
        </p:txBody>
      </p:sp>
    </p:spTree>
    <p:extLst>
      <p:ext uri="{BB962C8B-B14F-4D97-AF65-F5344CB8AC3E}">
        <p14:creationId xmlns:p14="http://schemas.microsoft.com/office/powerpoint/2010/main" val="92111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en-US" sz="1600" spc="-10" dirty="0" smtClean="0">
                <a:latin typeface="Arial"/>
                <a:cs typeface="Arial"/>
              </a:rPr>
              <a:t>An</a:t>
            </a:r>
            <a:r>
              <a:rPr lang="en-US" sz="1600" spc="-50" dirty="0" smtClean="0">
                <a:latin typeface="Arial"/>
                <a:cs typeface="Arial"/>
              </a:rPr>
              <a:t> </a:t>
            </a:r>
            <a:r>
              <a:rPr lang="en-US" sz="1600" spc="-25" dirty="0" smtClean="0">
                <a:latin typeface="Arial"/>
                <a:cs typeface="Arial"/>
              </a:rPr>
              <a:t>example</a:t>
            </a:r>
            <a:r>
              <a:rPr lang="en-US" sz="1600" spc="-60" dirty="0" smtClean="0">
                <a:latin typeface="Arial"/>
                <a:cs typeface="Arial"/>
              </a:rPr>
              <a:t> </a:t>
            </a:r>
            <a:r>
              <a:rPr lang="en-US" sz="1600" spc="-15" dirty="0" smtClean="0">
                <a:latin typeface="Arial"/>
                <a:cs typeface="Arial"/>
              </a:rPr>
              <a:t>of</a:t>
            </a:r>
            <a:r>
              <a:rPr lang="en-US" sz="1600" spc="-55" dirty="0" smtClean="0">
                <a:latin typeface="Arial"/>
                <a:cs typeface="Arial"/>
              </a:rPr>
              <a:t> </a:t>
            </a:r>
            <a:r>
              <a:rPr lang="en-US" sz="1600" spc="-25" dirty="0" smtClean="0">
                <a:latin typeface="Arial"/>
                <a:cs typeface="Arial"/>
              </a:rPr>
              <a:t>CSV-formatted</a:t>
            </a:r>
            <a:r>
              <a:rPr lang="en-US" sz="1600" spc="-55" dirty="0" smtClean="0">
                <a:latin typeface="Arial"/>
                <a:cs typeface="Arial"/>
              </a:rPr>
              <a:t> </a:t>
            </a:r>
            <a:r>
              <a:rPr lang="en-US" sz="1600" spc="-20" dirty="0" smtClean="0">
                <a:latin typeface="Arial"/>
                <a:cs typeface="Arial"/>
              </a:rPr>
              <a:t>data</a:t>
            </a:r>
            <a:r>
              <a:rPr lang="en-US" sz="1600" spc="-50" dirty="0" smtClean="0">
                <a:latin typeface="Arial"/>
                <a:cs typeface="Arial"/>
              </a:rPr>
              <a:t> </a:t>
            </a:r>
            <a:r>
              <a:rPr lang="en-US" sz="1600" spc="-20" dirty="0" smtClean="0">
                <a:latin typeface="Arial"/>
                <a:cs typeface="Arial"/>
              </a:rPr>
              <a:t>with</a:t>
            </a:r>
            <a:r>
              <a:rPr lang="en-US" sz="1600" spc="-75" dirty="0" smtClean="0">
                <a:latin typeface="Arial"/>
                <a:cs typeface="Arial"/>
              </a:rPr>
              <a:t> </a:t>
            </a:r>
            <a:r>
              <a:rPr lang="en-US" sz="1600" dirty="0" smtClean="0">
                <a:latin typeface="Arial"/>
                <a:cs typeface="Arial"/>
              </a:rPr>
              <a:t>a</a:t>
            </a:r>
            <a:r>
              <a:rPr lang="en-US" sz="1600" spc="-50" dirty="0" smtClean="0">
                <a:latin typeface="Arial"/>
                <a:cs typeface="Arial"/>
              </a:rPr>
              <a:t> </a:t>
            </a:r>
            <a:r>
              <a:rPr lang="en-US" sz="1600" spc="-25" dirty="0" smtClean="0">
                <a:latin typeface="Arial"/>
                <a:cs typeface="Arial"/>
              </a:rPr>
              <a:t>header</a:t>
            </a:r>
            <a:r>
              <a:rPr lang="en-US" sz="1600" spc="-55" dirty="0" smtClean="0">
                <a:latin typeface="Arial"/>
                <a:cs typeface="Arial"/>
              </a:rPr>
              <a:t> </a:t>
            </a:r>
            <a:r>
              <a:rPr lang="en-US" sz="1600" spc="-25" dirty="0" smtClean="0">
                <a:latin typeface="Arial"/>
                <a:cs typeface="Arial"/>
              </a:rPr>
              <a:t>row:</a:t>
            </a:r>
            <a:endParaRPr lang="en-US" sz="1600" dirty="0" smtClean="0">
              <a:latin typeface="Arial"/>
              <a:cs typeface="Arial"/>
            </a:endParaRPr>
          </a:p>
          <a:p>
            <a:pPr marL="443230" marR="1499235">
              <a:lnSpc>
                <a:spcPts val="2640"/>
              </a:lnSpc>
              <a:spcBef>
                <a:spcPts val="229"/>
              </a:spcBef>
            </a:pPr>
            <a:r>
              <a:rPr lang="en-US" sz="1200" spc="-5" dirty="0" err="1" smtClean="0">
                <a:latin typeface="Courier New"/>
                <a:cs typeface="Courier New"/>
              </a:rPr>
              <a:t>id,title,description,price</a:t>
            </a:r>
            <a:r>
              <a:rPr lang="en-US" sz="1200" spc="-5" dirty="0" smtClean="0">
                <a:latin typeface="Courier New"/>
                <a:cs typeface="Courier New"/>
              </a:rPr>
              <a:t>  1,shoes,red</a:t>
            </a:r>
            <a:r>
              <a:rPr lang="en-US" sz="1200" spc="-10" dirty="0" smtClean="0">
                <a:latin typeface="Courier New"/>
                <a:cs typeface="Courier New"/>
              </a:rPr>
              <a:t> </a:t>
            </a:r>
            <a:r>
              <a:rPr lang="en-US" sz="1200" spc="-5" dirty="0" smtClean="0">
                <a:latin typeface="Courier New"/>
                <a:cs typeface="Courier New"/>
              </a:rPr>
              <a:t>shoes,$70.00</a:t>
            </a:r>
            <a:endParaRPr lang="en-US" sz="1200" dirty="0" smtClean="0">
              <a:latin typeface="Courier New"/>
              <a:cs typeface="Courier New"/>
            </a:endParaRPr>
          </a:p>
          <a:p>
            <a:pPr marL="443230" marR="1079500">
              <a:lnSpc>
                <a:spcPts val="2640"/>
              </a:lnSpc>
              <a:spcBef>
                <a:spcPts val="20"/>
              </a:spcBef>
            </a:pPr>
            <a:r>
              <a:rPr lang="en-US" sz="1200" spc="-5" dirty="0" smtClean="0">
                <a:latin typeface="Courier New"/>
                <a:cs typeface="Courier New"/>
              </a:rPr>
              <a:t>2,hat,a black hat,$20.00  3,sweater,a wool</a:t>
            </a:r>
            <a:r>
              <a:rPr lang="en-US" sz="1200" spc="5" dirty="0" smtClean="0">
                <a:latin typeface="Courier New"/>
                <a:cs typeface="Courier New"/>
              </a:rPr>
              <a:t> </a:t>
            </a:r>
            <a:r>
              <a:rPr lang="en-US" sz="1200" spc="-5" dirty="0" smtClean="0">
                <a:latin typeface="Courier New"/>
                <a:cs typeface="Courier New"/>
              </a:rPr>
              <a:t>sweater,$50.00</a:t>
            </a:r>
            <a:endParaRPr lang="en-US" sz="1200" dirty="0" smtClean="0">
              <a:latin typeface="Courier New"/>
              <a:cs typeface="Courier New"/>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6</a:t>
            </a:fld>
            <a:endParaRPr lang="fr-FR"/>
          </a:p>
        </p:txBody>
      </p:sp>
    </p:spTree>
    <p:extLst>
      <p:ext uri="{BB962C8B-B14F-4D97-AF65-F5344CB8AC3E}">
        <p14:creationId xmlns:p14="http://schemas.microsoft.com/office/powerpoint/2010/main" val="2933304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87655">
              <a:lnSpc>
                <a:spcPts val="1610"/>
              </a:lnSpc>
              <a:spcBef>
                <a:spcPts val="635"/>
              </a:spcBef>
            </a:pPr>
            <a:r>
              <a:rPr lang="en-US" sz="1200" spc="-20" dirty="0" smtClean="0">
                <a:latin typeface="Arial"/>
                <a:cs typeface="Arial"/>
              </a:rPr>
              <a:t>More</a:t>
            </a:r>
            <a:r>
              <a:rPr lang="en-US" sz="1200" spc="-45" dirty="0" smtClean="0">
                <a:latin typeface="Arial"/>
                <a:cs typeface="Arial"/>
              </a:rPr>
              <a:t> </a:t>
            </a:r>
            <a:r>
              <a:rPr lang="en-US" sz="1200" spc="-25" dirty="0" smtClean="0">
                <a:latin typeface="Arial"/>
                <a:cs typeface="Arial"/>
              </a:rPr>
              <a:t>details</a:t>
            </a:r>
            <a:r>
              <a:rPr lang="en-US" sz="1200" spc="-45" dirty="0" smtClean="0">
                <a:latin typeface="Arial"/>
                <a:cs typeface="Arial"/>
              </a:rPr>
              <a:t> </a:t>
            </a:r>
            <a:r>
              <a:rPr lang="en-US" sz="1200" spc="-20" dirty="0" smtClean="0">
                <a:latin typeface="Arial"/>
                <a:cs typeface="Arial"/>
              </a:rPr>
              <a:t>on</a:t>
            </a:r>
            <a:r>
              <a:rPr lang="en-US" sz="1200" spc="-45" dirty="0" smtClean="0">
                <a:latin typeface="Arial"/>
                <a:cs typeface="Arial"/>
              </a:rPr>
              <a:t> </a:t>
            </a:r>
            <a:r>
              <a:rPr lang="en-US" sz="1200" dirty="0" smtClean="0">
                <a:latin typeface="Arial"/>
                <a:cs typeface="Arial"/>
              </a:rPr>
              <a:t>R</a:t>
            </a:r>
            <a:r>
              <a:rPr lang="en-US" sz="1200" spc="-55" dirty="0" smtClean="0">
                <a:latin typeface="Arial"/>
                <a:cs typeface="Arial"/>
              </a:rPr>
              <a:t> </a:t>
            </a:r>
            <a:r>
              <a:rPr lang="en-US" sz="1200" spc="-20" dirty="0" smtClean="0">
                <a:latin typeface="Arial"/>
                <a:cs typeface="Arial"/>
              </a:rPr>
              <a:t>can</a:t>
            </a:r>
            <a:r>
              <a:rPr lang="en-US" sz="1200" spc="-40" dirty="0" smtClean="0">
                <a:latin typeface="Arial"/>
                <a:cs typeface="Arial"/>
              </a:rPr>
              <a:t> </a:t>
            </a:r>
            <a:r>
              <a:rPr lang="en-US" sz="1200" spc="-15" dirty="0" smtClean="0">
                <a:latin typeface="Arial"/>
                <a:cs typeface="Arial"/>
              </a:rPr>
              <a:t>be</a:t>
            </a:r>
            <a:r>
              <a:rPr lang="en-US" sz="1200" spc="-70" dirty="0" smtClean="0">
                <a:latin typeface="Arial"/>
                <a:cs typeface="Arial"/>
              </a:rPr>
              <a:t> </a:t>
            </a:r>
            <a:r>
              <a:rPr lang="en-US" sz="1200" spc="-25" dirty="0" smtClean="0">
                <a:latin typeface="Arial"/>
                <a:cs typeface="Arial"/>
              </a:rPr>
              <a:t>found</a:t>
            </a:r>
            <a:r>
              <a:rPr lang="en-US" sz="1200" spc="-40" dirty="0" smtClean="0">
                <a:latin typeface="Arial"/>
                <a:cs typeface="Arial"/>
              </a:rPr>
              <a:t> </a:t>
            </a:r>
            <a:r>
              <a:rPr lang="en-US" sz="1200" spc="-25" dirty="0" smtClean="0">
                <a:latin typeface="Arial"/>
                <a:cs typeface="Arial"/>
              </a:rPr>
              <a:t>widely</a:t>
            </a:r>
            <a:r>
              <a:rPr lang="en-US" sz="1200" spc="-55"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web.</a:t>
            </a:r>
            <a:r>
              <a:rPr lang="en-US" sz="1200" spc="-45" dirty="0" smtClean="0">
                <a:latin typeface="Arial"/>
                <a:cs typeface="Arial"/>
              </a:rPr>
              <a:t> </a:t>
            </a:r>
            <a:r>
              <a:rPr lang="en-US" sz="1200" spc="-10" dirty="0" smtClean="0">
                <a:latin typeface="Arial"/>
                <a:cs typeface="Arial"/>
              </a:rPr>
              <a:t>It</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similar</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err="1" smtClean="0">
                <a:latin typeface="Arial"/>
                <a:cs typeface="Arial"/>
              </a:rPr>
              <a:t>Matlab</a:t>
            </a:r>
            <a:r>
              <a:rPr lang="en-US" sz="1200" spc="-30" dirty="0" smtClean="0">
                <a:latin typeface="Arial"/>
                <a:cs typeface="Arial"/>
              </a:rPr>
              <a:t> and  </a:t>
            </a:r>
            <a:r>
              <a:rPr lang="en-US" sz="1200" spc="-25" dirty="0" smtClean="0">
                <a:latin typeface="Arial"/>
                <a:cs typeface="Arial"/>
              </a:rPr>
              <a:t>SAS/SPSS.</a:t>
            </a:r>
            <a:endParaRPr lang="en-US" sz="1200" dirty="0" smtClean="0">
              <a:latin typeface="Arial"/>
              <a:cs typeface="Arial"/>
            </a:endParaRPr>
          </a:p>
          <a:p>
            <a:pPr marL="12700">
              <a:lnSpc>
                <a:spcPct val="100000"/>
              </a:lnSpc>
              <a:spcBef>
                <a:spcPts val="490"/>
              </a:spcBef>
            </a:pPr>
            <a:r>
              <a:rPr lang="en-US" sz="1200" spc="-25" dirty="0" smtClean="0">
                <a:latin typeface="Arial"/>
                <a:cs typeface="Arial"/>
              </a:rPr>
              <a:t>Pluses </a:t>
            </a:r>
            <a:r>
              <a:rPr lang="en-US" sz="1200" spc="-20" dirty="0" smtClean="0">
                <a:latin typeface="Arial"/>
                <a:cs typeface="Arial"/>
              </a:rPr>
              <a:t>and</a:t>
            </a:r>
            <a:r>
              <a:rPr lang="en-US" sz="1200" spc="-75" dirty="0" smtClean="0">
                <a:latin typeface="Arial"/>
                <a:cs typeface="Arial"/>
              </a:rPr>
              <a:t> </a:t>
            </a:r>
            <a:r>
              <a:rPr lang="en-US" sz="1200" spc="-25" dirty="0" smtClean="0">
                <a:latin typeface="Arial"/>
                <a:cs typeface="Arial"/>
              </a:rPr>
              <a:t>minuses:</a:t>
            </a:r>
            <a:endParaRPr lang="en-US" sz="1200" dirty="0" smtClean="0">
              <a:latin typeface="Arial"/>
              <a:cs typeface="Arial"/>
            </a:endParaRPr>
          </a:p>
          <a:p>
            <a:pPr marL="470534">
              <a:lnSpc>
                <a:spcPct val="100000"/>
              </a:lnSpc>
              <a:spcBef>
                <a:spcPts val="535"/>
              </a:spcBef>
            </a:pPr>
            <a:r>
              <a:rPr lang="en-US" sz="1200" b="1" dirty="0" smtClean="0">
                <a:latin typeface="Arial"/>
                <a:cs typeface="Arial"/>
              </a:rPr>
              <a:t>+ </a:t>
            </a:r>
            <a:r>
              <a:rPr lang="en-US" sz="1200" spc="-20" dirty="0" smtClean="0">
                <a:latin typeface="Arial"/>
                <a:cs typeface="Arial"/>
              </a:rPr>
              <a:t>Very </a:t>
            </a:r>
            <a:r>
              <a:rPr lang="en-US" sz="1200" spc="-30" dirty="0" smtClean="0">
                <a:latin typeface="Arial"/>
                <a:cs typeface="Arial"/>
              </a:rPr>
              <a:t>sophisticated</a:t>
            </a:r>
            <a:r>
              <a:rPr lang="en-US" sz="1200" spc="-145" dirty="0" smtClean="0">
                <a:latin typeface="Arial"/>
                <a:cs typeface="Arial"/>
              </a:rPr>
              <a:t> </a:t>
            </a:r>
            <a:r>
              <a:rPr lang="en-US" sz="1200" spc="-25" dirty="0" smtClean="0">
                <a:latin typeface="Arial"/>
                <a:cs typeface="Arial"/>
              </a:rPr>
              <a:t>algorithms,</a:t>
            </a:r>
            <a:endParaRPr lang="en-US" sz="1200" dirty="0" smtClean="0">
              <a:latin typeface="Arial"/>
              <a:cs typeface="Arial"/>
            </a:endParaRPr>
          </a:p>
          <a:p>
            <a:pPr marL="470534">
              <a:lnSpc>
                <a:spcPct val="100000"/>
              </a:lnSpc>
              <a:spcBef>
                <a:spcPts val="540"/>
              </a:spcBef>
            </a:pPr>
            <a:r>
              <a:rPr lang="en-US" sz="1200" b="1" dirty="0" smtClean="0">
                <a:latin typeface="Arial"/>
                <a:cs typeface="Arial"/>
              </a:rPr>
              <a:t>+ </a:t>
            </a:r>
            <a:r>
              <a:rPr lang="en-US" sz="1200" spc="-20" dirty="0" smtClean="0">
                <a:latin typeface="Arial"/>
                <a:cs typeface="Arial"/>
              </a:rPr>
              <a:t>Very good</a:t>
            </a:r>
            <a:r>
              <a:rPr lang="en-US" sz="1200" spc="-145" dirty="0" smtClean="0">
                <a:latin typeface="Arial"/>
                <a:cs typeface="Arial"/>
              </a:rPr>
              <a:t> </a:t>
            </a:r>
            <a:r>
              <a:rPr lang="en-US" sz="1200" spc="-30" dirty="0" smtClean="0">
                <a:latin typeface="Arial"/>
                <a:cs typeface="Arial"/>
              </a:rPr>
              <a:t>graphics</a:t>
            </a:r>
            <a:endParaRPr lang="en-US" sz="1200" dirty="0" smtClean="0">
              <a:latin typeface="Arial"/>
              <a:cs typeface="Arial"/>
            </a:endParaRPr>
          </a:p>
          <a:p>
            <a:pPr marL="574675" indent="-104139">
              <a:lnSpc>
                <a:spcPct val="100000"/>
              </a:lnSpc>
              <a:spcBef>
                <a:spcPts val="535"/>
              </a:spcBef>
              <a:buFont typeface="Arial"/>
              <a:buChar char="-"/>
              <a:tabLst>
                <a:tab pos="575310" algn="l"/>
              </a:tabLst>
            </a:pPr>
            <a:r>
              <a:rPr lang="en-US" sz="1200" spc="-20" dirty="0" smtClean="0">
                <a:latin typeface="Arial"/>
                <a:cs typeface="Arial"/>
              </a:rPr>
              <a:t>Not </a:t>
            </a:r>
            <a:r>
              <a:rPr lang="en-US" sz="1200" spc="-25" dirty="0" smtClean="0">
                <a:latin typeface="Arial"/>
                <a:cs typeface="Arial"/>
              </a:rPr>
              <a:t>very </a:t>
            </a:r>
            <a:r>
              <a:rPr lang="en-US" sz="1200" spc="-20" dirty="0" smtClean="0">
                <a:latin typeface="Arial"/>
                <a:cs typeface="Arial"/>
              </a:rPr>
              <a:t>good </a:t>
            </a:r>
            <a:r>
              <a:rPr lang="en-US" sz="1200" spc="-25" dirty="0" smtClean="0">
                <a:latin typeface="Arial"/>
                <a:cs typeface="Arial"/>
              </a:rPr>
              <a:t>data transformation </a:t>
            </a:r>
            <a:r>
              <a:rPr lang="en-US" sz="1200" spc="-20" dirty="0" smtClean="0">
                <a:latin typeface="Arial"/>
                <a:cs typeface="Arial"/>
              </a:rPr>
              <a:t>and file </a:t>
            </a:r>
            <a:r>
              <a:rPr lang="en-US" sz="1200" spc="-25" dirty="0" smtClean="0">
                <a:latin typeface="Arial"/>
                <a:cs typeface="Arial"/>
              </a:rPr>
              <a:t>type</a:t>
            </a:r>
            <a:r>
              <a:rPr lang="en-US" sz="1200" spc="-285" dirty="0" smtClean="0">
                <a:latin typeface="Arial"/>
                <a:cs typeface="Arial"/>
              </a:rPr>
              <a:t> </a:t>
            </a:r>
            <a:r>
              <a:rPr lang="en-US" sz="1200" spc="-25" dirty="0" smtClean="0">
                <a:latin typeface="Arial"/>
                <a:cs typeface="Arial"/>
              </a:rPr>
              <a:t>support</a:t>
            </a:r>
            <a:endParaRPr lang="en-US" sz="1200" dirty="0" smtClean="0">
              <a:latin typeface="Arial"/>
              <a:cs typeface="Arial"/>
            </a:endParaRPr>
          </a:p>
          <a:p>
            <a:pPr marL="574675" indent="-104139">
              <a:lnSpc>
                <a:spcPct val="100000"/>
              </a:lnSpc>
              <a:spcBef>
                <a:spcPts val="530"/>
              </a:spcBef>
              <a:buFont typeface="Arial"/>
              <a:buChar char="-"/>
              <a:tabLst>
                <a:tab pos="575310" algn="l"/>
              </a:tabLst>
            </a:pPr>
            <a:r>
              <a:rPr lang="en-US" sz="1200" spc="-20" dirty="0" smtClean="0">
                <a:latin typeface="Arial"/>
                <a:cs typeface="Arial"/>
              </a:rPr>
              <a:t>Not </a:t>
            </a:r>
            <a:r>
              <a:rPr lang="en-US" sz="1200" spc="-25" dirty="0" smtClean="0">
                <a:latin typeface="Arial"/>
                <a:cs typeface="Arial"/>
              </a:rPr>
              <a:t>very</a:t>
            </a:r>
            <a:r>
              <a:rPr lang="en-US" sz="1200" spc="-80" dirty="0" smtClean="0">
                <a:latin typeface="Arial"/>
                <a:cs typeface="Arial"/>
              </a:rPr>
              <a:t> </a:t>
            </a:r>
            <a:r>
              <a:rPr lang="en-US" sz="1200" spc="-25" dirty="0" smtClean="0">
                <a:latin typeface="Arial"/>
                <a:cs typeface="Arial"/>
              </a:rPr>
              <a:t>fast</a:t>
            </a:r>
            <a:endParaRPr lang="en-US" sz="1200" dirty="0" smtClean="0">
              <a:latin typeface="Arial"/>
              <a:cs typeface="Arial"/>
            </a:endParaRPr>
          </a:p>
          <a:p>
            <a:pPr marL="574675" indent="-104139">
              <a:lnSpc>
                <a:spcPct val="100000"/>
              </a:lnSpc>
              <a:spcBef>
                <a:spcPts val="535"/>
              </a:spcBef>
              <a:buFont typeface="Arial"/>
              <a:buChar char="-"/>
              <a:tabLst>
                <a:tab pos="575310" algn="l"/>
              </a:tabLst>
            </a:pPr>
            <a:r>
              <a:rPr lang="en-US" sz="1200" spc="-25" dirty="0" smtClean="0">
                <a:latin typeface="Arial"/>
                <a:cs typeface="Arial"/>
              </a:rPr>
              <a:t>Mostly </a:t>
            </a:r>
            <a:r>
              <a:rPr lang="en-US" sz="1200" spc="-10" dirty="0" smtClean="0">
                <a:latin typeface="Arial"/>
                <a:cs typeface="Arial"/>
              </a:rPr>
              <a:t>in </a:t>
            </a:r>
            <a:r>
              <a:rPr lang="en-US" sz="1200" spc="-25" dirty="0" smtClean="0">
                <a:latin typeface="Arial"/>
                <a:cs typeface="Arial"/>
              </a:rPr>
              <a:t>memory </a:t>
            </a:r>
            <a:r>
              <a:rPr lang="en-US" sz="1200" spc="-10" dirty="0" smtClean="0">
                <a:latin typeface="Arial"/>
                <a:cs typeface="Arial"/>
              </a:rPr>
              <a:t>so </a:t>
            </a:r>
            <a:r>
              <a:rPr lang="en-US" sz="1200" spc="-25" dirty="0" smtClean="0">
                <a:latin typeface="Arial"/>
                <a:cs typeface="Arial"/>
              </a:rPr>
              <a:t>limited </a:t>
            </a:r>
            <a:r>
              <a:rPr lang="en-US" sz="1200" spc="-20" dirty="0" smtClean="0">
                <a:latin typeface="Arial"/>
                <a:cs typeface="Arial"/>
              </a:rPr>
              <a:t>data</a:t>
            </a:r>
            <a:r>
              <a:rPr lang="en-US" sz="1200" spc="-250" dirty="0" smtClean="0">
                <a:latin typeface="Arial"/>
                <a:cs typeface="Arial"/>
              </a:rPr>
              <a:t> </a:t>
            </a:r>
            <a:r>
              <a:rPr lang="en-US" sz="1200" spc="-25" dirty="0" smtClean="0">
                <a:latin typeface="Arial"/>
                <a:cs typeface="Arial"/>
              </a:rPr>
              <a:t>sizes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50</a:t>
            </a:fld>
            <a:endParaRPr lang="fr-FR"/>
          </a:p>
        </p:txBody>
      </p:sp>
    </p:spTree>
    <p:extLst>
      <p:ext uri="{BB962C8B-B14F-4D97-AF65-F5344CB8AC3E}">
        <p14:creationId xmlns:p14="http://schemas.microsoft.com/office/powerpoint/2010/main" val="2072538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There</a:t>
            </a:r>
            <a:r>
              <a:rPr lang="en-US" sz="1200" spc="-45"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25" dirty="0" smtClean="0">
                <a:latin typeface="Arial"/>
                <a:cs typeface="Arial"/>
              </a:rPr>
              <a:t>different</a:t>
            </a:r>
            <a:r>
              <a:rPr lang="en-US" sz="1200" spc="-50" dirty="0" smtClean="0">
                <a:latin typeface="Arial"/>
                <a:cs typeface="Arial"/>
              </a:rPr>
              <a:t> </a:t>
            </a:r>
            <a:r>
              <a:rPr lang="en-US" sz="1200" dirty="0" smtClean="0">
                <a:latin typeface="Arial"/>
                <a:cs typeface="Arial"/>
              </a:rPr>
              <a:t>R</a:t>
            </a:r>
            <a:r>
              <a:rPr lang="en-US" sz="1200" spc="-45" dirty="0" smtClean="0">
                <a:latin typeface="Arial"/>
                <a:cs typeface="Arial"/>
              </a:rPr>
              <a:t> </a:t>
            </a:r>
            <a:r>
              <a:rPr lang="en-US" sz="1200" spc="-25" dirty="0" smtClean="0">
                <a:latin typeface="Arial"/>
                <a:cs typeface="Arial"/>
              </a:rPr>
              <a:t>clients</a:t>
            </a:r>
            <a:r>
              <a:rPr lang="en-US" sz="1200" spc="-50" dirty="0" smtClean="0">
                <a:latin typeface="Arial"/>
                <a:cs typeface="Arial"/>
              </a:rPr>
              <a:t> </a:t>
            </a:r>
            <a:r>
              <a:rPr lang="en-US" sz="1200" spc="-25" dirty="0" smtClean="0">
                <a:latin typeface="Arial"/>
                <a:cs typeface="Arial"/>
              </a:rPr>
              <a:t>out</a:t>
            </a:r>
            <a:r>
              <a:rPr lang="en-US" sz="1200" spc="-45" dirty="0" smtClean="0">
                <a:latin typeface="Arial"/>
                <a:cs typeface="Arial"/>
              </a:rPr>
              <a:t> </a:t>
            </a:r>
            <a:r>
              <a:rPr lang="en-US" sz="1200" spc="-25" dirty="0" smtClean="0">
                <a:latin typeface="Arial"/>
                <a:cs typeface="Arial"/>
              </a:rPr>
              <a:t>there.</a:t>
            </a:r>
            <a:r>
              <a:rPr lang="en-US" sz="1200" spc="-60" dirty="0" smtClean="0">
                <a:latin typeface="Arial"/>
                <a:cs typeface="Arial"/>
              </a:rPr>
              <a:t> </a:t>
            </a:r>
            <a:r>
              <a:rPr lang="en-US" sz="1200" spc="-20" dirty="0" smtClean="0">
                <a:latin typeface="Arial"/>
                <a:cs typeface="Arial"/>
              </a:rPr>
              <a:t>This</a:t>
            </a:r>
            <a:r>
              <a:rPr lang="en-US" sz="1200" spc="-45" dirty="0" smtClean="0">
                <a:latin typeface="Arial"/>
                <a:cs typeface="Arial"/>
              </a:rPr>
              <a:t> </a:t>
            </a:r>
            <a:r>
              <a:rPr lang="en-US" sz="1200" spc="-15" dirty="0" smtClean="0">
                <a:latin typeface="Arial"/>
                <a:cs typeface="Arial"/>
              </a:rPr>
              <a:t>is</a:t>
            </a:r>
            <a:r>
              <a:rPr lang="en-US" sz="1200" spc="-35" dirty="0" smtClean="0">
                <a:latin typeface="Arial"/>
                <a:cs typeface="Arial"/>
              </a:rPr>
              <a:t> </a:t>
            </a:r>
            <a:r>
              <a:rPr lang="en-US" sz="1200" b="1" dirty="0" smtClean="0">
                <a:latin typeface="Arial"/>
                <a:cs typeface="Arial"/>
              </a:rPr>
              <a:t>R</a:t>
            </a:r>
            <a:r>
              <a:rPr lang="en-US" sz="1200" b="1" spc="-55" dirty="0" smtClean="0">
                <a:latin typeface="Arial"/>
                <a:cs typeface="Arial"/>
              </a:rPr>
              <a:t> </a:t>
            </a:r>
            <a:r>
              <a:rPr lang="en-US" sz="1200" b="1" spc="-20" dirty="0" smtClean="0">
                <a:latin typeface="Arial"/>
                <a:cs typeface="Arial"/>
              </a:rPr>
              <a:t>Studio</a:t>
            </a:r>
            <a:r>
              <a:rPr lang="en-US" sz="1200" b="1" spc="-60" dirty="0" smtClean="0">
                <a:latin typeface="Arial"/>
                <a:cs typeface="Arial"/>
              </a:rPr>
              <a:t> </a:t>
            </a:r>
            <a:r>
              <a:rPr lang="en-US" sz="1200" spc="-10" dirty="0" smtClean="0">
                <a:latin typeface="Arial"/>
                <a:cs typeface="Arial"/>
              </a:rPr>
              <a:t>(a</a:t>
            </a:r>
            <a:r>
              <a:rPr lang="en-US" sz="1200" spc="-65" dirty="0" smtClean="0">
                <a:latin typeface="Arial"/>
                <a:cs typeface="Arial"/>
              </a:rPr>
              <a:t> </a:t>
            </a:r>
            <a:r>
              <a:rPr lang="en-US" sz="1200" spc="-20" dirty="0" smtClean="0">
                <a:latin typeface="Arial"/>
                <a:cs typeface="Arial"/>
              </a:rPr>
              <a:t>free</a:t>
            </a:r>
            <a:r>
              <a:rPr lang="en-US" sz="1200" spc="-45" dirty="0" smtClean="0">
                <a:latin typeface="Arial"/>
                <a:cs typeface="Arial"/>
              </a:rPr>
              <a:t> </a:t>
            </a:r>
            <a:r>
              <a:rPr lang="en-US" sz="1200" spc="-30" dirty="0" smtClean="0">
                <a:latin typeface="Arial"/>
                <a:cs typeface="Arial"/>
              </a:rPr>
              <a:t>download,</a:t>
            </a:r>
            <a:r>
              <a:rPr lang="en-US" sz="1200" spc="-45" dirty="0" smtClean="0">
                <a:latin typeface="Arial"/>
                <a:cs typeface="Arial"/>
              </a:rPr>
              <a:t> </a:t>
            </a:r>
            <a:r>
              <a:rPr lang="en-US" sz="1200" spc="-25" dirty="0" smtClean="0">
                <a:latin typeface="Arial"/>
                <a:cs typeface="Arial"/>
              </a:rPr>
              <a:t>available</a:t>
            </a:r>
            <a:r>
              <a:rPr lang="en-US" sz="1200" spc="-55" dirty="0" smtClean="0">
                <a:latin typeface="Arial"/>
                <a:cs typeface="Arial"/>
              </a:rPr>
              <a:t> </a:t>
            </a:r>
            <a:r>
              <a:rPr lang="en-US" sz="1200" spc="-20" dirty="0" smtClean="0">
                <a:latin typeface="Arial"/>
                <a:cs typeface="Arial"/>
              </a:rPr>
              <a:t>for  </a:t>
            </a:r>
            <a:r>
              <a:rPr lang="en-US" sz="1200" spc="-25" dirty="0" smtClean="0">
                <a:latin typeface="Arial"/>
                <a:cs typeface="Arial"/>
              </a:rPr>
              <a:t>Windows, Linux, </a:t>
            </a:r>
            <a:r>
              <a:rPr lang="en-US" sz="1200" spc="-20" dirty="0" smtClean="0">
                <a:latin typeface="Arial"/>
                <a:cs typeface="Arial"/>
              </a:rPr>
              <a:t>and </a:t>
            </a:r>
            <a:r>
              <a:rPr lang="en-US" sz="1200" spc="-25" dirty="0" smtClean="0">
                <a:latin typeface="Arial"/>
                <a:cs typeface="Arial"/>
              </a:rPr>
              <a:t>Mac); </a:t>
            </a:r>
            <a:r>
              <a:rPr lang="en-US" sz="1200" spc="-20" dirty="0" smtClean="0">
                <a:latin typeface="Arial"/>
                <a:cs typeface="Arial"/>
              </a:rPr>
              <a:t>this the </a:t>
            </a:r>
            <a:r>
              <a:rPr lang="en-US" sz="1200" spc="-25" dirty="0" smtClean="0">
                <a:latin typeface="Arial"/>
                <a:cs typeface="Arial"/>
              </a:rPr>
              <a:t>most </a:t>
            </a:r>
            <a:r>
              <a:rPr lang="en-US" sz="1200" spc="-20" dirty="0" smtClean="0">
                <a:latin typeface="Arial"/>
                <a:cs typeface="Arial"/>
              </a:rPr>
              <a:t>common</a:t>
            </a:r>
            <a:r>
              <a:rPr lang="en-US" sz="1200" spc="-240" dirty="0" smtClean="0">
                <a:latin typeface="Arial"/>
                <a:cs typeface="Arial"/>
              </a:rPr>
              <a:t> </a:t>
            </a:r>
            <a:r>
              <a:rPr lang="en-US" sz="1200" spc="-25" dirty="0" smtClean="0">
                <a:latin typeface="Arial"/>
                <a:cs typeface="Arial"/>
              </a:rPr>
              <a:t>one.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51</a:t>
            </a:fld>
            <a:endParaRPr lang="fr-FR"/>
          </a:p>
        </p:txBody>
      </p:sp>
    </p:spTree>
    <p:extLst>
      <p:ext uri="{BB962C8B-B14F-4D97-AF65-F5344CB8AC3E}">
        <p14:creationId xmlns:p14="http://schemas.microsoft.com/office/powerpoint/2010/main" val="256556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32080">
              <a:lnSpc>
                <a:spcPts val="1610"/>
              </a:lnSpc>
              <a:spcBef>
                <a:spcPts val="635"/>
              </a:spcBef>
            </a:pPr>
            <a:r>
              <a:rPr lang="en-US" sz="1200" spc="-20" dirty="0" smtClean="0">
                <a:latin typeface="Arial"/>
                <a:cs typeface="Arial"/>
              </a:rPr>
              <a:t>This </a:t>
            </a:r>
            <a:r>
              <a:rPr lang="en-US" sz="1200" spc="-15" dirty="0" smtClean="0">
                <a:latin typeface="Arial"/>
                <a:cs typeface="Arial"/>
              </a:rPr>
              <a:t>is </a:t>
            </a:r>
            <a:r>
              <a:rPr lang="en-US" sz="1200" dirty="0" smtClean="0">
                <a:latin typeface="Arial"/>
                <a:cs typeface="Arial"/>
              </a:rPr>
              <a:t>a </a:t>
            </a:r>
            <a:r>
              <a:rPr lang="en-US" sz="1200" spc="-25" dirty="0" smtClean="0">
                <a:latin typeface="Arial"/>
                <a:cs typeface="Arial"/>
              </a:rPr>
              <a:t>very </a:t>
            </a:r>
            <a:r>
              <a:rPr lang="en-US" sz="1200" spc="-20" dirty="0" smtClean="0">
                <a:latin typeface="Arial"/>
                <a:cs typeface="Arial"/>
              </a:rPr>
              <a:t>simple </a:t>
            </a:r>
            <a:r>
              <a:rPr lang="en-US" sz="1200" spc="-25" dirty="0" smtClean="0">
                <a:latin typeface="Arial"/>
                <a:cs typeface="Arial"/>
              </a:rPr>
              <a:t>interactive </a:t>
            </a:r>
            <a:r>
              <a:rPr lang="en-US" sz="1200" dirty="0" smtClean="0">
                <a:latin typeface="Arial"/>
                <a:cs typeface="Arial"/>
              </a:rPr>
              <a:t>R </a:t>
            </a:r>
            <a:r>
              <a:rPr lang="en-US" sz="1200" spc="-25" dirty="0" smtClean="0">
                <a:latin typeface="Arial"/>
                <a:cs typeface="Arial"/>
              </a:rPr>
              <a:t>program </a:t>
            </a:r>
            <a:r>
              <a:rPr lang="en-US" sz="1200" spc="-20" dirty="0" smtClean="0">
                <a:latin typeface="Arial"/>
                <a:cs typeface="Arial"/>
              </a:rPr>
              <a:t>that </a:t>
            </a:r>
            <a:r>
              <a:rPr lang="en-US" sz="1200" spc="-25" dirty="0" smtClean="0">
                <a:latin typeface="Arial"/>
                <a:cs typeface="Arial"/>
              </a:rPr>
              <a:t>works </a:t>
            </a:r>
            <a:r>
              <a:rPr lang="en-US" sz="1200" spc="-15" dirty="0" smtClean="0">
                <a:latin typeface="Arial"/>
                <a:cs typeface="Arial"/>
              </a:rPr>
              <a:t>on </a:t>
            </a:r>
            <a:r>
              <a:rPr lang="en-US" sz="1200" spc="-25" dirty="0" smtClean="0">
                <a:latin typeface="Arial"/>
                <a:cs typeface="Arial"/>
              </a:rPr>
              <a:t>basic data. </a:t>
            </a:r>
            <a:r>
              <a:rPr lang="en-US" sz="1200" spc="-20" dirty="0" smtClean="0">
                <a:latin typeface="Arial"/>
                <a:cs typeface="Arial"/>
              </a:rPr>
              <a:t>The </a:t>
            </a:r>
            <a:r>
              <a:rPr lang="en-US" sz="1200" spc="-25" dirty="0" smtClean="0">
                <a:latin typeface="Arial"/>
                <a:cs typeface="Arial"/>
              </a:rPr>
              <a:t>program  creates</a:t>
            </a:r>
            <a:r>
              <a:rPr lang="en-US" sz="1200" spc="-50" dirty="0" smtClean="0">
                <a:latin typeface="Arial"/>
                <a:cs typeface="Arial"/>
              </a:rPr>
              <a:t> </a:t>
            </a:r>
            <a:r>
              <a:rPr lang="en-US" sz="1200" spc="-20" dirty="0" smtClean="0">
                <a:latin typeface="Arial"/>
                <a:cs typeface="Arial"/>
              </a:rPr>
              <a:t>two</a:t>
            </a:r>
            <a:r>
              <a:rPr lang="en-US" sz="1200" spc="-40" dirty="0" smtClean="0">
                <a:latin typeface="Arial"/>
                <a:cs typeface="Arial"/>
              </a:rPr>
              <a:t> </a:t>
            </a:r>
            <a:r>
              <a:rPr lang="en-US" sz="1200" spc="-30" dirty="0" smtClean="0">
                <a:latin typeface="Arial"/>
                <a:cs typeface="Arial"/>
              </a:rPr>
              <a:t>vectors</a:t>
            </a:r>
            <a:r>
              <a:rPr lang="en-US" sz="1200" spc="-45" dirty="0" smtClean="0">
                <a:latin typeface="Arial"/>
                <a:cs typeface="Arial"/>
              </a:rPr>
              <a:t> </a:t>
            </a:r>
            <a:r>
              <a:rPr lang="en-US" sz="1200" spc="-20" dirty="0" smtClean="0">
                <a:latin typeface="Arial"/>
                <a:cs typeface="Arial"/>
              </a:rPr>
              <a:t>then</a:t>
            </a:r>
            <a:r>
              <a:rPr lang="en-US" sz="1200" spc="-50" dirty="0" smtClean="0">
                <a:latin typeface="Arial"/>
                <a:cs typeface="Arial"/>
              </a:rPr>
              <a:t> </a:t>
            </a:r>
            <a:r>
              <a:rPr lang="en-US" sz="1200" spc="-25" dirty="0" smtClean="0">
                <a:latin typeface="Arial"/>
                <a:cs typeface="Arial"/>
              </a:rPr>
              <a:t>merges</a:t>
            </a:r>
            <a:r>
              <a:rPr lang="en-US" sz="1200" spc="-55" dirty="0" smtClean="0">
                <a:latin typeface="Arial"/>
                <a:cs typeface="Arial"/>
              </a:rPr>
              <a:t> </a:t>
            </a:r>
            <a:r>
              <a:rPr lang="en-US" sz="1200" spc="-20" dirty="0" smtClean="0">
                <a:latin typeface="Arial"/>
                <a:cs typeface="Arial"/>
              </a:rPr>
              <a:t>them</a:t>
            </a:r>
            <a:r>
              <a:rPr lang="en-US" sz="1200" spc="-55" dirty="0" smtClean="0">
                <a:latin typeface="Arial"/>
                <a:cs typeface="Arial"/>
              </a:rPr>
              <a:t> </a:t>
            </a:r>
            <a:r>
              <a:rPr lang="en-US" sz="1200" spc="-25" dirty="0" smtClean="0">
                <a:latin typeface="Arial"/>
                <a:cs typeface="Arial"/>
              </a:rPr>
              <a:t>together</a:t>
            </a:r>
            <a:r>
              <a:rPr lang="en-US" sz="1200" spc="-50" dirty="0" smtClean="0">
                <a:latin typeface="Arial"/>
                <a:cs typeface="Arial"/>
              </a:rPr>
              <a:t> </a:t>
            </a:r>
            <a:r>
              <a:rPr lang="en-US" sz="1200" spc="-20" dirty="0" smtClean="0">
                <a:latin typeface="Arial"/>
                <a:cs typeface="Arial"/>
              </a:rPr>
              <a:t>into</a:t>
            </a:r>
            <a:r>
              <a:rPr lang="en-US" sz="1200" spc="-50" dirty="0" smtClean="0">
                <a:latin typeface="Arial"/>
                <a:cs typeface="Arial"/>
              </a:rPr>
              <a:t> </a:t>
            </a:r>
            <a:r>
              <a:rPr lang="en-US" sz="1200" spc="-20" dirty="0" smtClean="0">
                <a:latin typeface="Arial"/>
                <a:cs typeface="Arial"/>
              </a:rPr>
              <a:t>one</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0" dirty="0" smtClean="0">
                <a:latin typeface="Arial"/>
                <a:cs typeface="Arial"/>
              </a:rPr>
              <a:t>frame</a:t>
            </a:r>
            <a:r>
              <a:rPr lang="en-US" sz="1200" spc="-50" dirty="0" smtClean="0">
                <a:latin typeface="Arial"/>
                <a:cs typeface="Arial"/>
              </a:rPr>
              <a:t> </a:t>
            </a:r>
            <a:r>
              <a:rPr lang="en-US" sz="1200" spc="-20" dirty="0" smtClean="0">
                <a:latin typeface="Arial"/>
                <a:cs typeface="Arial"/>
              </a:rPr>
              <a:t>as</a:t>
            </a:r>
            <a:r>
              <a:rPr lang="en-US" sz="1200" spc="-45" dirty="0" smtClean="0">
                <a:latin typeface="Arial"/>
                <a:cs typeface="Arial"/>
              </a:rPr>
              <a:t> </a:t>
            </a:r>
            <a:r>
              <a:rPr lang="en-US" sz="1200" spc="-20" dirty="0" smtClean="0">
                <a:latin typeface="Arial"/>
                <a:cs typeface="Arial"/>
              </a:rPr>
              <a:t>two</a:t>
            </a:r>
            <a:r>
              <a:rPr lang="en-US" sz="1200" spc="-40" dirty="0" smtClean="0">
                <a:latin typeface="Arial"/>
                <a:cs typeface="Arial"/>
              </a:rPr>
              <a:t> </a:t>
            </a:r>
            <a:r>
              <a:rPr lang="en-US" sz="1200" spc="-25" dirty="0" smtClean="0">
                <a:latin typeface="Arial"/>
                <a:cs typeface="Arial"/>
              </a:rPr>
              <a:t>columns.  </a:t>
            </a:r>
            <a:r>
              <a:rPr lang="en-US" sz="1200" spc="-20" dirty="0" smtClean="0">
                <a:latin typeface="Arial"/>
                <a:cs typeface="Arial"/>
              </a:rPr>
              <a:t>Then</a:t>
            </a:r>
            <a:r>
              <a:rPr lang="en-US" sz="1200" spc="-55" dirty="0" smtClean="0">
                <a:latin typeface="Arial"/>
                <a:cs typeface="Arial"/>
              </a:rPr>
              <a:t> </a:t>
            </a:r>
            <a:r>
              <a:rPr lang="en-US" sz="1200" spc="-25" dirty="0" smtClean="0">
                <a:latin typeface="Arial"/>
                <a:cs typeface="Arial"/>
              </a:rPr>
              <a:t>shows</a:t>
            </a:r>
            <a:r>
              <a:rPr lang="en-US" sz="1200" spc="-50" dirty="0" smtClean="0">
                <a:latin typeface="Arial"/>
                <a:cs typeface="Arial"/>
              </a:rPr>
              <a:t> </a:t>
            </a:r>
            <a:r>
              <a:rPr lang="en-US" sz="1200" spc="-20" dirty="0" smtClean="0">
                <a:latin typeface="Arial"/>
                <a:cs typeface="Arial"/>
              </a:rPr>
              <a:t>how</a:t>
            </a:r>
            <a:r>
              <a:rPr lang="en-US" sz="1200" spc="-55" dirty="0" smtClean="0">
                <a:latin typeface="Arial"/>
                <a:cs typeface="Arial"/>
              </a:rPr>
              <a:t> </a:t>
            </a:r>
            <a:r>
              <a:rPr lang="en-US" sz="1200" spc="-10" dirty="0" smtClean="0">
                <a:latin typeface="Arial"/>
                <a:cs typeface="Arial"/>
              </a:rPr>
              <a:t>to</a:t>
            </a:r>
            <a:r>
              <a:rPr lang="en-US" sz="1200" spc="-70" dirty="0" smtClean="0">
                <a:latin typeface="Arial"/>
                <a:cs typeface="Arial"/>
              </a:rPr>
              <a:t> </a:t>
            </a:r>
            <a:r>
              <a:rPr lang="en-US" sz="1200" spc="-25" dirty="0" smtClean="0">
                <a:latin typeface="Arial"/>
                <a:cs typeface="Arial"/>
              </a:rPr>
              <a:t>display</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table</a:t>
            </a:r>
            <a:r>
              <a:rPr lang="en-US" sz="1200" spc="-50"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0" dirty="0" smtClean="0">
                <a:latin typeface="Arial"/>
                <a:cs typeface="Arial"/>
              </a:rPr>
              <a:t>how</a:t>
            </a:r>
            <a:r>
              <a:rPr lang="en-US" sz="1200" spc="-60" dirty="0" smtClean="0">
                <a:latin typeface="Arial"/>
                <a:cs typeface="Arial"/>
              </a:rPr>
              <a:t> </a:t>
            </a:r>
            <a:r>
              <a:rPr lang="en-US" sz="1200" spc="-15" dirty="0" smtClean="0">
                <a:latin typeface="Arial"/>
                <a:cs typeface="Arial"/>
              </a:rPr>
              <a:t>to</a:t>
            </a:r>
            <a:r>
              <a:rPr lang="en-US" sz="1200" spc="-50" dirty="0" smtClean="0">
                <a:latin typeface="Arial"/>
                <a:cs typeface="Arial"/>
              </a:rPr>
              <a:t> </a:t>
            </a:r>
            <a:r>
              <a:rPr lang="en-US" sz="1200" spc="-25" dirty="0" smtClean="0">
                <a:latin typeface="Arial"/>
                <a:cs typeface="Arial"/>
              </a:rPr>
              <a:t>compute</a:t>
            </a:r>
            <a:r>
              <a:rPr lang="en-US" sz="1200" spc="-55" dirty="0" smtClean="0">
                <a:latin typeface="Arial"/>
                <a:cs typeface="Arial"/>
              </a:rPr>
              <a:t> </a:t>
            </a:r>
            <a:r>
              <a:rPr lang="en-US" sz="1200" dirty="0" smtClean="0">
                <a:latin typeface="Arial"/>
                <a:cs typeface="Arial"/>
              </a:rPr>
              <a:t>a</a:t>
            </a:r>
            <a:r>
              <a:rPr lang="en-US" sz="1200" spc="-70" dirty="0" smtClean="0">
                <a:latin typeface="Arial"/>
                <a:cs typeface="Arial"/>
              </a:rPr>
              <a:t> </a:t>
            </a:r>
            <a:r>
              <a:rPr lang="en-US" sz="1200" spc="-25" dirty="0" smtClean="0">
                <a:latin typeface="Arial"/>
                <a:cs typeface="Arial"/>
              </a:rPr>
              <a:t>basic</a:t>
            </a:r>
            <a:r>
              <a:rPr lang="en-US" sz="1200" spc="-45" dirty="0" smtClean="0">
                <a:latin typeface="Arial"/>
                <a:cs typeface="Arial"/>
              </a:rPr>
              <a:t> </a:t>
            </a:r>
            <a:r>
              <a:rPr lang="en-US" sz="1200" spc="-25" dirty="0" smtClean="0">
                <a:latin typeface="Arial"/>
                <a:cs typeface="Arial"/>
              </a:rPr>
              <a:t>average.</a:t>
            </a:r>
            <a:endParaRPr lang="en-US" sz="1200" dirty="0" smtClean="0">
              <a:latin typeface="Arial"/>
              <a:cs typeface="Arial"/>
            </a:endParaRPr>
          </a:p>
          <a:p>
            <a:pPr marL="12700" marR="5080">
              <a:lnSpc>
                <a:spcPts val="1620"/>
              </a:lnSpc>
              <a:spcBef>
                <a:spcPts val="600"/>
              </a:spcBef>
            </a:pPr>
            <a:r>
              <a:rPr lang="en-US" sz="1200" spc="-20" dirty="0" smtClean="0">
                <a:latin typeface="Arial"/>
                <a:cs typeface="Arial"/>
              </a:rPr>
              <a:t>This</a:t>
            </a:r>
            <a:r>
              <a:rPr lang="en-US" sz="1200" spc="-40" dirty="0" smtClean="0">
                <a:latin typeface="Arial"/>
                <a:cs typeface="Arial"/>
              </a:rPr>
              <a:t> </a:t>
            </a:r>
            <a:r>
              <a:rPr lang="en-US" sz="1200" spc="-25" dirty="0" smtClean="0">
                <a:latin typeface="Arial"/>
                <a:cs typeface="Arial"/>
              </a:rPr>
              <a:t>type</a:t>
            </a:r>
            <a:r>
              <a:rPr lang="en-US" sz="1200" spc="-35" dirty="0" smtClean="0">
                <a:latin typeface="Arial"/>
                <a:cs typeface="Arial"/>
              </a:rPr>
              <a:t> </a:t>
            </a:r>
            <a:r>
              <a:rPr lang="en-US" sz="1200" spc="-20" dirty="0" smtClean="0">
                <a:latin typeface="Arial"/>
                <a:cs typeface="Arial"/>
              </a:rPr>
              <a:t>of</a:t>
            </a:r>
            <a:r>
              <a:rPr lang="en-US" sz="1200" spc="-40" dirty="0" smtClean="0">
                <a:latin typeface="Arial"/>
                <a:cs typeface="Arial"/>
              </a:rPr>
              <a:t> </a:t>
            </a:r>
            <a:r>
              <a:rPr lang="en-US" sz="1200" spc="-30" dirty="0" smtClean="0">
                <a:latin typeface="Arial"/>
                <a:cs typeface="Arial"/>
              </a:rPr>
              <a:t>interactive</a:t>
            </a:r>
            <a:r>
              <a:rPr lang="en-US" sz="1200" spc="-35" dirty="0" smtClean="0">
                <a:latin typeface="Arial"/>
                <a:cs typeface="Arial"/>
              </a:rPr>
              <a:t> </a:t>
            </a:r>
            <a:r>
              <a:rPr lang="en-US" sz="1200" spc="-15" dirty="0" smtClean="0">
                <a:latin typeface="Arial"/>
                <a:cs typeface="Arial"/>
              </a:rPr>
              <a:t>use</a:t>
            </a:r>
            <a:r>
              <a:rPr lang="en-US" sz="1200" spc="-45" dirty="0" smtClean="0">
                <a:latin typeface="Arial"/>
                <a:cs typeface="Arial"/>
              </a:rPr>
              <a:t> </a:t>
            </a:r>
            <a:r>
              <a:rPr lang="en-US" sz="1200" spc="-15" dirty="0" smtClean="0">
                <a:latin typeface="Arial"/>
                <a:cs typeface="Arial"/>
              </a:rPr>
              <a:t>of</a:t>
            </a:r>
            <a:r>
              <a:rPr lang="en-US" sz="1200" spc="-40" dirty="0" smtClean="0">
                <a:latin typeface="Arial"/>
                <a:cs typeface="Arial"/>
              </a:rPr>
              <a:t> </a:t>
            </a:r>
            <a:r>
              <a:rPr lang="en-US" sz="1200" dirty="0" smtClean="0">
                <a:latin typeface="Arial"/>
                <a:cs typeface="Arial"/>
              </a:rPr>
              <a:t>R</a:t>
            </a:r>
            <a:r>
              <a:rPr lang="en-US" sz="1200" spc="-55" dirty="0" smtClean="0">
                <a:latin typeface="Arial"/>
                <a:cs typeface="Arial"/>
              </a:rPr>
              <a:t> </a:t>
            </a:r>
            <a:r>
              <a:rPr lang="en-US" sz="1200" spc="-20" dirty="0" smtClean="0">
                <a:latin typeface="Arial"/>
                <a:cs typeface="Arial"/>
              </a:rPr>
              <a:t>can</a:t>
            </a:r>
            <a:r>
              <a:rPr lang="en-US" sz="1200" spc="-30" dirty="0" smtClean="0">
                <a:latin typeface="Arial"/>
                <a:cs typeface="Arial"/>
              </a:rPr>
              <a:t> </a:t>
            </a:r>
            <a:r>
              <a:rPr lang="en-US" sz="1200" spc="-20" dirty="0" smtClean="0">
                <a:latin typeface="Arial"/>
                <a:cs typeface="Arial"/>
              </a:rPr>
              <a:t>be</a:t>
            </a:r>
            <a:r>
              <a:rPr lang="en-US" sz="1200" spc="-50" dirty="0" smtClean="0">
                <a:latin typeface="Arial"/>
                <a:cs typeface="Arial"/>
              </a:rPr>
              <a:t> </a:t>
            </a:r>
            <a:r>
              <a:rPr lang="en-US" sz="1200" spc="-20" dirty="0" smtClean="0">
                <a:latin typeface="Arial"/>
                <a:cs typeface="Arial"/>
              </a:rPr>
              <a:t>done</a:t>
            </a:r>
            <a:r>
              <a:rPr lang="en-US" sz="1200" spc="-45" dirty="0" smtClean="0">
                <a:latin typeface="Arial"/>
                <a:cs typeface="Arial"/>
              </a:rPr>
              <a:t> </a:t>
            </a:r>
            <a:r>
              <a:rPr lang="en-US" sz="1200" spc="-5" dirty="0" smtClean="0">
                <a:latin typeface="Arial"/>
                <a:cs typeface="Arial"/>
              </a:rPr>
              <a:t>in</a:t>
            </a:r>
            <a:r>
              <a:rPr lang="en-US" sz="1200" spc="-4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free,</a:t>
            </a:r>
            <a:r>
              <a:rPr lang="en-US" sz="1200" spc="-35" dirty="0" smtClean="0">
                <a:latin typeface="Arial"/>
                <a:cs typeface="Arial"/>
              </a:rPr>
              <a:t> </a:t>
            </a:r>
            <a:r>
              <a:rPr lang="en-US" sz="1200" spc="-30" dirty="0" smtClean="0">
                <a:latin typeface="Arial"/>
                <a:cs typeface="Arial"/>
              </a:rPr>
              <a:t>downloadable</a:t>
            </a:r>
            <a:r>
              <a:rPr lang="en-US" sz="1200" spc="-35" dirty="0" smtClean="0">
                <a:latin typeface="Arial"/>
                <a:cs typeface="Arial"/>
              </a:rPr>
              <a:t> </a:t>
            </a:r>
            <a:r>
              <a:rPr lang="en-US" sz="1200" spc="-30" dirty="0" err="1" smtClean="0">
                <a:latin typeface="Arial"/>
                <a:cs typeface="Arial"/>
              </a:rPr>
              <a:t>RStudio</a:t>
            </a:r>
            <a:r>
              <a:rPr lang="en-US" sz="1200" spc="-30" dirty="0" smtClean="0">
                <a:latin typeface="Arial"/>
                <a:cs typeface="Arial"/>
              </a:rPr>
              <a:t>,</a:t>
            </a:r>
            <a:r>
              <a:rPr lang="en-US" sz="1200" spc="-20" dirty="0" smtClean="0">
                <a:latin typeface="Arial"/>
                <a:cs typeface="Arial"/>
              </a:rPr>
              <a:t> </a:t>
            </a:r>
            <a:r>
              <a:rPr lang="en-US" sz="1200" spc="-25" dirty="0" smtClean="0">
                <a:latin typeface="Arial"/>
                <a:cs typeface="Arial"/>
              </a:rPr>
              <a:t>which  </a:t>
            </a:r>
            <a:r>
              <a:rPr lang="en-US" sz="1200" spc="-20" dirty="0" smtClean="0">
                <a:latin typeface="Arial"/>
                <a:cs typeface="Arial"/>
              </a:rPr>
              <a:t>runs </a:t>
            </a:r>
            <a:r>
              <a:rPr lang="en-US" sz="1200" spc="-15" dirty="0" smtClean="0">
                <a:latin typeface="Arial"/>
                <a:cs typeface="Arial"/>
              </a:rPr>
              <a:t>on </a:t>
            </a:r>
            <a:r>
              <a:rPr lang="en-US" sz="1200" spc="-30" dirty="0" smtClean="0">
                <a:latin typeface="Arial"/>
                <a:cs typeface="Arial"/>
              </a:rPr>
              <a:t>Linux, </a:t>
            </a:r>
            <a:r>
              <a:rPr lang="en-US" sz="1200" spc="-25" dirty="0" smtClean="0">
                <a:latin typeface="Arial"/>
                <a:cs typeface="Arial"/>
              </a:rPr>
              <a:t>Windows, </a:t>
            </a:r>
            <a:r>
              <a:rPr lang="en-US" sz="1200" spc="-20" dirty="0" smtClean="0">
                <a:latin typeface="Arial"/>
                <a:cs typeface="Arial"/>
              </a:rPr>
              <a:t>and</a:t>
            </a:r>
            <a:r>
              <a:rPr lang="en-US" sz="1200" spc="-150" dirty="0" smtClean="0">
                <a:latin typeface="Arial"/>
                <a:cs typeface="Arial"/>
              </a:rPr>
              <a:t> </a:t>
            </a:r>
            <a:r>
              <a:rPr lang="en-US" sz="1200" spc="-25" dirty="0" smtClean="0">
                <a:latin typeface="Arial"/>
                <a:cs typeface="Arial"/>
              </a:rPr>
              <a:t>Mac.</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52</a:t>
            </a:fld>
            <a:endParaRPr lang="fr-FR"/>
          </a:p>
        </p:txBody>
      </p:sp>
    </p:spTree>
    <p:extLst>
      <p:ext uri="{BB962C8B-B14F-4D97-AF65-F5344CB8AC3E}">
        <p14:creationId xmlns:p14="http://schemas.microsoft.com/office/powerpoint/2010/main" val="395233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Doug </a:t>
            </a:r>
            <a:r>
              <a:rPr lang="en-US" sz="1200" spc="-25" dirty="0" smtClean="0">
                <a:latin typeface="Arial"/>
                <a:cs typeface="Arial"/>
              </a:rPr>
              <a:t>Cutting </a:t>
            </a:r>
            <a:r>
              <a:rPr lang="en-US" sz="1200" spc="-20" dirty="0" smtClean="0">
                <a:latin typeface="Arial"/>
                <a:cs typeface="Arial"/>
              </a:rPr>
              <a:t>(one of </a:t>
            </a:r>
            <a:r>
              <a:rPr lang="en-US" sz="1200" spc="-15" dirty="0" smtClean="0">
                <a:latin typeface="Arial"/>
                <a:cs typeface="Arial"/>
              </a:rPr>
              <a:t>the </a:t>
            </a:r>
            <a:r>
              <a:rPr lang="en-US" sz="1200" spc="-25" dirty="0" smtClean="0">
                <a:latin typeface="Arial"/>
                <a:cs typeface="Arial"/>
              </a:rPr>
              <a:t>original </a:t>
            </a:r>
            <a:r>
              <a:rPr lang="en-US" sz="1200" spc="-30" dirty="0" smtClean="0">
                <a:latin typeface="Arial"/>
                <a:cs typeface="Arial"/>
              </a:rPr>
              <a:t>developers </a:t>
            </a:r>
            <a:r>
              <a:rPr lang="en-US" sz="1200" spc="-20" dirty="0" smtClean="0">
                <a:latin typeface="Arial"/>
                <a:cs typeface="Arial"/>
              </a:rPr>
              <a:t>of </a:t>
            </a:r>
            <a:r>
              <a:rPr lang="en-US" sz="1200" spc="-25" dirty="0" smtClean="0">
                <a:latin typeface="Arial"/>
                <a:cs typeface="Arial"/>
              </a:rPr>
              <a:t>Hadoop) </a:t>
            </a:r>
            <a:r>
              <a:rPr lang="en-US" sz="1200" spc="-30" dirty="0" smtClean="0">
                <a:latin typeface="Arial"/>
                <a:cs typeface="Arial"/>
              </a:rPr>
              <a:t>answered </a:t>
            </a:r>
            <a:r>
              <a:rPr lang="en-US" sz="1200" spc="-15" dirty="0" smtClean="0">
                <a:latin typeface="Arial"/>
                <a:cs typeface="Arial"/>
              </a:rPr>
              <a:t>the</a:t>
            </a:r>
            <a:r>
              <a:rPr lang="en-US" sz="1200" spc="-285" dirty="0" smtClean="0">
                <a:latin typeface="Arial"/>
                <a:cs typeface="Arial"/>
              </a:rPr>
              <a:t> </a:t>
            </a:r>
            <a:r>
              <a:rPr lang="en-US" sz="1200" spc="-25" dirty="0" smtClean="0">
                <a:latin typeface="Arial"/>
                <a:cs typeface="Arial"/>
              </a:rPr>
              <a:t>question, </a:t>
            </a:r>
            <a:r>
              <a:rPr lang="en-US" sz="1200" spc="-20" dirty="0" smtClean="0">
                <a:latin typeface="Arial"/>
                <a:cs typeface="Arial"/>
              </a:rPr>
              <a:t>“What  are </a:t>
            </a:r>
            <a:r>
              <a:rPr lang="en-US" sz="1200" spc="-15" dirty="0" smtClean="0">
                <a:latin typeface="Arial"/>
                <a:cs typeface="Arial"/>
              </a:rPr>
              <a:t>the </a:t>
            </a:r>
            <a:r>
              <a:rPr lang="en-US" sz="1200" spc="-30" dirty="0" smtClean="0">
                <a:latin typeface="Arial"/>
                <a:cs typeface="Arial"/>
              </a:rPr>
              <a:t>advantages </a:t>
            </a:r>
            <a:r>
              <a:rPr lang="en-US" sz="1200" spc="-15" dirty="0" smtClean="0">
                <a:latin typeface="Arial"/>
                <a:cs typeface="Arial"/>
              </a:rPr>
              <a:t>of </a:t>
            </a:r>
            <a:r>
              <a:rPr lang="en-US" sz="1200" spc="-25" dirty="0" smtClean="0">
                <a:latin typeface="Arial"/>
                <a:cs typeface="Arial"/>
              </a:rPr>
              <a:t>Avro's object container </a:t>
            </a:r>
            <a:r>
              <a:rPr lang="en-US" sz="1200" spc="-20" dirty="0" smtClean="0">
                <a:latin typeface="Arial"/>
                <a:cs typeface="Arial"/>
              </a:rPr>
              <a:t>file </a:t>
            </a:r>
            <a:r>
              <a:rPr lang="en-US" sz="1200" spc="-25" dirty="0" smtClean="0">
                <a:latin typeface="Arial"/>
                <a:cs typeface="Arial"/>
              </a:rPr>
              <a:t>format over </a:t>
            </a:r>
            <a:r>
              <a:rPr lang="en-US" sz="1200" spc="-20" dirty="0" smtClean="0">
                <a:latin typeface="Arial"/>
                <a:cs typeface="Arial"/>
              </a:rPr>
              <a:t>the </a:t>
            </a:r>
            <a:r>
              <a:rPr lang="en-US" sz="1200" spc="-25" dirty="0" err="1" smtClean="0">
                <a:latin typeface="Arial"/>
                <a:cs typeface="Arial"/>
              </a:rPr>
              <a:t>SequenceFile</a:t>
            </a:r>
            <a:r>
              <a:rPr lang="en-US" sz="1200" spc="-25" dirty="0" smtClean="0">
                <a:latin typeface="Arial"/>
                <a:cs typeface="Arial"/>
              </a:rPr>
              <a:t>  container format?” </a:t>
            </a:r>
            <a:r>
              <a:rPr lang="en-US" sz="1200" spc="-30" dirty="0" smtClean="0">
                <a:latin typeface="Arial"/>
                <a:cs typeface="Arial"/>
                <a:hlinkClick r:id="rId3"/>
              </a:rPr>
              <a:t>http://www.quora.com/What-are-the-advantages-of-Avros-object- </a:t>
            </a:r>
            <a:r>
              <a:rPr lang="en-US" sz="1200" spc="-30" dirty="0" smtClean="0">
                <a:latin typeface="Arial"/>
                <a:cs typeface="Arial"/>
              </a:rPr>
              <a:t> container-file-format-over-the-</a:t>
            </a:r>
            <a:r>
              <a:rPr lang="en-US" sz="1200" spc="-30" dirty="0" err="1" smtClean="0">
                <a:latin typeface="Arial"/>
                <a:cs typeface="Arial"/>
              </a:rPr>
              <a:t>SequenceFile</a:t>
            </a:r>
            <a:r>
              <a:rPr lang="en-US" sz="1200" spc="-30" dirty="0" smtClean="0">
                <a:latin typeface="Arial"/>
                <a:cs typeface="Arial"/>
              </a:rPr>
              <a:t>-container-format</a:t>
            </a:r>
            <a:endParaRPr lang="en-US" sz="1200" dirty="0" smtClean="0">
              <a:latin typeface="Arial"/>
              <a:cs typeface="Arial"/>
            </a:endParaRPr>
          </a:p>
          <a:p>
            <a:pPr marL="12700">
              <a:lnSpc>
                <a:spcPct val="100000"/>
              </a:lnSpc>
              <a:spcBef>
                <a:spcPts val="630"/>
              </a:spcBef>
            </a:pPr>
            <a:r>
              <a:rPr lang="en-US" sz="1200" spc="-25" dirty="0" smtClean="0">
                <a:latin typeface="Arial"/>
                <a:cs typeface="Arial"/>
              </a:rPr>
              <a:t>Two primary</a:t>
            </a:r>
            <a:r>
              <a:rPr lang="en-US" sz="1200" spc="-85" dirty="0" smtClean="0">
                <a:latin typeface="Arial"/>
                <a:cs typeface="Arial"/>
              </a:rPr>
              <a:t> </a:t>
            </a:r>
            <a:r>
              <a:rPr lang="en-US" sz="1200" spc="-25" dirty="0" smtClean="0">
                <a:latin typeface="Arial"/>
                <a:cs typeface="Arial"/>
              </a:rPr>
              <a:t>reasons:</a:t>
            </a:r>
            <a:endParaRPr lang="en-US" sz="1200" dirty="0" smtClean="0">
              <a:latin typeface="Arial"/>
              <a:cs typeface="Arial"/>
            </a:endParaRPr>
          </a:p>
          <a:p>
            <a:pPr marL="470534" marR="130810" indent="-229235">
              <a:lnSpc>
                <a:spcPct val="96000"/>
              </a:lnSpc>
              <a:spcBef>
                <a:spcPts val="600"/>
              </a:spcBef>
              <a:buAutoNum type="arabicPeriod"/>
              <a:tabLst>
                <a:tab pos="471170" algn="l"/>
              </a:tabLst>
            </a:pPr>
            <a:r>
              <a:rPr lang="en-US" sz="1200" spc="-25" dirty="0" smtClean="0">
                <a:latin typeface="Arial"/>
                <a:cs typeface="Arial"/>
              </a:rPr>
              <a:t>Language Independence. </a:t>
            </a:r>
            <a:r>
              <a:rPr lang="en-US" sz="1200" spc="-20" dirty="0" smtClean="0">
                <a:latin typeface="Arial"/>
                <a:cs typeface="Arial"/>
              </a:rPr>
              <a:t>The </a:t>
            </a:r>
            <a:r>
              <a:rPr lang="en-US" sz="1200" spc="-25" dirty="0" err="1" smtClean="0">
                <a:latin typeface="Arial"/>
                <a:cs typeface="Arial"/>
              </a:rPr>
              <a:t>SequenceFile</a:t>
            </a:r>
            <a:r>
              <a:rPr lang="en-US" sz="1200" spc="-25" dirty="0" smtClean="0">
                <a:latin typeface="Arial"/>
                <a:cs typeface="Arial"/>
              </a:rPr>
              <a:t> container </a:t>
            </a:r>
            <a:r>
              <a:rPr lang="en-US" sz="1200" spc="-20" dirty="0" smtClean="0">
                <a:latin typeface="Arial"/>
                <a:cs typeface="Arial"/>
              </a:rPr>
              <a:t>and each </a:t>
            </a:r>
            <a:r>
              <a:rPr lang="en-US" sz="1200" spc="-25" dirty="0" smtClean="0">
                <a:latin typeface="Arial"/>
                <a:cs typeface="Arial"/>
              </a:rPr>
              <a:t>Writable  implementation stored </a:t>
            </a:r>
            <a:r>
              <a:rPr lang="en-US" sz="1200" spc="-10" dirty="0" smtClean="0">
                <a:latin typeface="Arial"/>
                <a:cs typeface="Arial"/>
              </a:rPr>
              <a:t>in </a:t>
            </a:r>
            <a:r>
              <a:rPr lang="en-US" sz="1200" spc="-20" dirty="0" smtClean="0">
                <a:latin typeface="Arial"/>
                <a:cs typeface="Arial"/>
              </a:rPr>
              <a:t>it are only </a:t>
            </a:r>
            <a:r>
              <a:rPr lang="en-US" sz="1200" spc="-25" dirty="0" smtClean="0">
                <a:latin typeface="Arial"/>
                <a:cs typeface="Arial"/>
              </a:rPr>
              <a:t>implemented </a:t>
            </a:r>
            <a:r>
              <a:rPr lang="en-US" sz="1200" spc="-20" dirty="0" smtClean="0">
                <a:latin typeface="Arial"/>
                <a:cs typeface="Arial"/>
              </a:rPr>
              <a:t>in Java. </a:t>
            </a:r>
            <a:r>
              <a:rPr lang="en-US" sz="1200" spc="-25" dirty="0" smtClean="0">
                <a:latin typeface="Arial"/>
                <a:cs typeface="Arial"/>
              </a:rPr>
              <a:t>There </a:t>
            </a:r>
            <a:r>
              <a:rPr lang="en-US" sz="1200" spc="-20" dirty="0" smtClean="0">
                <a:latin typeface="Arial"/>
                <a:cs typeface="Arial"/>
              </a:rPr>
              <a:t>is </a:t>
            </a:r>
            <a:r>
              <a:rPr lang="en-US" sz="1200" spc="-15" dirty="0" smtClean="0">
                <a:latin typeface="Arial"/>
                <a:cs typeface="Arial"/>
              </a:rPr>
              <a:t>no </a:t>
            </a:r>
            <a:r>
              <a:rPr lang="en-US" sz="1200" spc="-30" dirty="0" smtClean="0">
                <a:latin typeface="Arial"/>
                <a:cs typeface="Arial"/>
              </a:rPr>
              <a:t>format  </a:t>
            </a:r>
            <a:r>
              <a:rPr lang="en-US" sz="1200" spc="-25" dirty="0" smtClean="0">
                <a:latin typeface="Arial"/>
                <a:cs typeface="Arial"/>
              </a:rPr>
              <a:t>specification </a:t>
            </a:r>
            <a:r>
              <a:rPr lang="en-US" sz="1200" spc="-30" dirty="0" smtClean="0">
                <a:latin typeface="Arial"/>
                <a:cs typeface="Arial"/>
              </a:rPr>
              <a:t>independent </a:t>
            </a:r>
            <a:r>
              <a:rPr lang="en-US" sz="1200" spc="-20" dirty="0" smtClean="0">
                <a:latin typeface="Arial"/>
                <a:cs typeface="Arial"/>
              </a:rPr>
              <a:t>of the </a:t>
            </a:r>
            <a:r>
              <a:rPr lang="en-US" sz="1200" spc="-25" dirty="0" smtClean="0">
                <a:latin typeface="Arial"/>
                <a:cs typeface="Arial"/>
              </a:rPr>
              <a:t>Java </a:t>
            </a:r>
            <a:r>
              <a:rPr lang="en-US" sz="1200" spc="-30" dirty="0" smtClean="0">
                <a:latin typeface="Arial"/>
                <a:cs typeface="Arial"/>
              </a:rPr>
              <a:t>implementation. </a:t>
            </a:r>
            <a:r>
              <a:rPr lang="en-US" sz="1200" spc="-25" dirty="0" smtClean="0">
                <a:latin typeface="Arial"/>
                <a:cs typeface="Arial"/>
              </a:rPr>
              <a:t>Avro </a:t>
            </a:r>
            <a:r>
              <a:rPr lang="en-US" sz="1200" spc="-20" dirty="0" smtClean="0">
                <a:latin typeface="Arial"/>
                <a:cs typeface="Arial"/>
              </a:rPr>
              <a:t>data files </a:t>
            </a:r>
            <a:r>
              <a:rPr lang="en-US" sz="1200" spc="-25" dirty="0" smtClean="0">
                <a:latin typeface="Arial"/>
                <a:cs typeface="Arial"/>
              </a:rPr>
              <a:t>have </a:t>
            </a:r>
            <a:r>
              <a:rPr lang="en-US" sz="1200" dirty="0" smtClean="0">
                <a:latin typeface="Arial"/>
                <a:cs typeface="Arial"/>
              </a:rPr>
              <a:t>a  </a:t>
            </a:r>
            <a:r>
              <a:rPr lang="en-US" sz="1200" spc="-30" dirty="0" smtClean="0">
                <a:latin typeface="Arial"/>
                <a:cs typeface="Arial"/>
              </a:rPr>
              <a:t>language-independent </a:t>
            </a:r>
            <a:r>
              <a:rPr lang="en-US" sz="1200" spc="-25" dirty="0" smtClean="0">
                <a:latin typeface="Arial"/>
                <a:cs typeface="Arial"/>
              </a:rPr>
              <a:t>specification </a:t>
            </a:r>
            <a:r>
              <a:rPr lang="en-US" sz="1200" spc="-20" dirty="0" smtClean="0">
                <a:latin typeface="Arial"/>
                <a:cs typeface="Arial"/>
              </a:rPr>
              <a:t>and are </a:t>
            </a:r>
            <a:r>
              <a:rPr lang="en-US" sz="1200" spc="-25" dirty="0" smtClean="0">
                <a:latin typeface="Arial"/>
                <a:cs typeface="Arial"/>
              </a:rPr>
              <a:t>currently implemented </a:t>
            </a:r>
            <a:r>
              <a:rPr lang="en-US" sz="1200" spc="-10" dirty="0" smtClean="0">
                <a:latin typeface="Arial"/>
                <a:cs typeface="Arial"/>
              </a:rPr>
              <a:t>in </a:t>
            </a:r>
            <a:r>
              <a:rPr lang="en-US" sz="1200" spc="-20" dirty="0" smtClean="0">
                <a:latin typeface="Arial"/>
                <a:cs typeface="Arial"/>
              </a:rPr>
              <a:t>C, </a:t>
            </a:r>
            <a:r>
              <a:rPr lang="en-US" sz="1200" spc="-25" dirty="0" smtClean="0">
                <a:latin typeface="Arial"/>
                <a:cs typeface="Arial"/>
              </a:rPr>
              <a:t>Java,  Ruby,</a:t>
            </a:r>
            <a:r>
              <a:rPr lang="en-US" sz="1200" spc="-35" dirty="0" smtClean="0">
                <a:latin typeface="Arial"/>
                <a:cs typeface="Arial"/>
              </a:rPr>
              <a:t> </a:t>
            </a:r>
            <a:r>
              <a:rPr lang="en-US" sz="1200" spc="-25" dirty="0" smtClean="0">
                <a:latin typeface="Arial"/>
                <a:cs typeface="Arial"/>
              </a:rPr>
              <a:t>Python,</a:t>
            </a:r>
            <a:r>
              <a:rPr lang="en-US" sz="1200" spc="-45"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0" dirty="0" smtClean="0">
                <a:latin typeface="Arial"/>
                <a:cs typeface="Arial"/>
              </a:rPr>
              <a:t>PHP.</a:t>
            </a:r>
            <a:r>
              <a:rPr lang="en-US" sz="1200" spc="-50" dirty="0" smtClean="0">
                <a:latin typeface="Arial"/>
                <a:cs typeface="Arial"/>
              </a:rPr>
              <a:t> </a:t>
            </a:r>
            <a:r>
              <a:rPr lang="en-US" sz="1200" dirty="0" smtClean="0">
                <a:latin typeface="Arial"/>
                <a:cs typeface="Arial"/>
              </a:rPr>
              <a:t>A</a:t>
            </a:r>
            <a:r>
              <a:rPr lang="en-US" sz="1200" spc="-50" dirty="0" smtClean="0">
                <a:latin typeface="Arial"/>
                <a:cs typeface="Arial"/>
              </a:rPr>
              <a:t> </a:t>
            </a:r>
            <a:r>
              <a:rPr lang="en-US" sz="1200" spc="-25" dirty="0" smtClean="0">
                <a:latin typeface="Arial"/>
                <a:cs typeface="Arial"/>
              </a:rPr>
              <a:t>Python-based</a:t>
            </a:r>
            <a:r>
              <a:rPr lang="en-US" sz="1200" spc="-40" dirty="0" smtClean="0">
                <a:latin typeface="Arial"/>
                <a:cs typeface="Arial"/>
              </a:rPr>
              <a:t> </a:t>
            </a:r>
            <a:r>
              <a:rPr lang="en-US" sz="1200" spc="-25" dirty="0" smtClean="0">
                <a:latin typeface="Arial"/>
                <a:cs typeface="Arial"/>
              </a:rPr>
              <a:t>application</a:t>
            </a:r>
            <a:r>
              <a:rPr lang="en-US" sz="1200" spc="-70"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25" dirty="0" smtClean="0">
                <a:latin typeface="Arial"/>
                <a:cs typeface="Arial"/>
              </a:rPr>
              <a:t>directly</a:t>
            </a:r>
            <a:r>
              <a:rPr lang="en-US" sz="1200" spc="-55" dirty="0" smtClean="0">
                <a:latin typeface="Arial"/>
                <a:cs typeface="Arial"/>
              </a:rPr>
              <a:t> </a:t>
            </a:r>
            <a:r>
              <a:rPr lang="en-US" sz="1200" spc="-20" dirty="0" smtClean="0">
                <a:latin typeface="Arial"/>
                <a:cs typeface="Arial"/>
              </a:rPr>
              <a:t>read</a:t>
            </a:r>
            <a:r>
              <a:rPr lang="en-US" sz="1200" spc="-5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write  Avro </a:t>
            </a:r>
            <a:r>
              <a:rPr lang="en-US" sz="1200" spc="-20" dirty="0" smtClean="0">
                <a:latin typeface="Arial"/>
                <a:cs typeface="Arial"/>
              </a:rPr>
              <a:t>data</a:t>
            </a:r>
            <a:r>
              <a:rPr lang="en-US" sz="1200" spc="-95" dirty="0" smtClean="0">
                <a:latin typeface="Arial"/>
                <a:cs typeface="Arial"/>
              </a:rPr>
              <a:t> </a:t>
            </a:r>
            <a:r>
              <a:rPr lang="en-US" sz="1200" spc="-25" dirty="0" smtClean="0">
                <a:latin typeface="Arial"/>
                <a:cs typeface="Arial"/>
              </a:rPr>
              <a:t>files.</a:t>
            </a:r>
            <a:endParaRPr lang="en-US" sz="1200" dirty="0" smtClean="0">
              <a:latin typeface="Arial"/>
              <a:cs typeface="Arial"/>
            </a:endParaRPr>
          </a:p>
          <a:p>
            <a:pPr marL="443230" marR="17145">
              <a:lnSpc>
                <a:spcPct val="96100"/>
              </a:lnSpc>
              <a:spcBef>
                <a:spcPts val="600"/>
              </a:spcBef>
            </a:pPr>
            <a:r>
              <a:rPr lang="en-US" sz="1200" spc="-25" dirty="0" smtClean="0">
                <a:latin typeface="Arial"/>
                <a:cs typeface="Arial"/>
              </a:rPr>
              <a:t>Avro's </a:t>
            </a:r>
            <a:r>
              <a:rPr lang="en-US" sz="1200" spc="-30" dirty="0" smtClean="0">
                <a:latin typeface="Arial"/>
                <a:cs typeface="Arial"/>
              </a:rPr>
              <a:t>language-independence </a:t>
            </a:r>
            <a:r>
              <a:rPr lang="en-US" sz="1200" spc="-20" dirty="0" smtClean="0">
                <a:latin typeface="Arial"/>
                <a:cs typeface="Arial"/>
              </a:rPr>
              <a:t>is </a:t>
            </a:r>
            <a:r>
              <a:rPr lang="en-US" sz="1200" spc="-25" dirty="0" smtClean="0">
                <a:latin typeface="Arial"/>
                <a:cs typeface="Arial"/>
              </a:rPr>
              <a:t>not yet </a:t>
            </a:r>
            <a:r>
              <a:rPr lang="en-US" sz="1200" dirty="0" smtClean="0">
                <a:latin typeface="Arial"/>
                <a:cs typeface="Arial"/>
              </a:rPr>
              <a:t>a </a:t>
            </a:r>
            <a:r>
              <a:rPr lang="en-US" sz="1200" spc="-25" dirty="0" smtClean="0">
                <a:latin typeface="Arial"/>
                <a:cs typeface="Arial"/>
              </a:rPr>
              <a:t>huge advantage </a:t>
            </a:r>
            <a:r>
              <a:rPr lang="en-US" sz="1200" spc="-20" dirty="0" smtClean="0">
                <a:latin typeface="Arial"/>
                <a:cs typeface="Arial"/>
              </a:rPr>
              <a:t>in </a:t>
            </a:r>
            <a:r>
              <a:rPr lang="en-US" sz="1200" spc="-25" dirty="0" smtClean="0">
                <a:latin typeface="Arial"/>
                <a:cs typeface="Arial"/>
              </a:rPr>
              <a:t>MapReduce  programming, </a:t>
            </a:r>
            <a:r>
              <a:rPr lang="en-US" sz="1200" spc="-20" dirty="0" smtClean="0">
                <a:latin typeface="Arial"/>
                <a:cs typeface="Arial"/>
              </a:rPr>
              <a:t>since </a:t>
            </a:r>
            <a:r>
              <a:rPr lang="en-US" sz="1200" spc="-25" dirty="0" smtClean="0">
                <a:latin typeface="Arial"/>
                <a:cs typeface="Arial"/>
              </a:rPr>
              <a:t>MapReduce </a:t>
            </a:r>
            <a:r>
              <a:rPr lang="en-US" sz="1200" spc="-30" dirty="0" smtClean="0">
                <a:latin typeface="Arial"/>
                <a:cs typeface="Arial"/>
              </a:rPr>
              <a:t>programs </a:t>
            </a:r>
            <a:r>
              <a:rPr lang="en-US" sz="1200" spc="-15" dirty="0" smtClean="0">
                <a:latin typeface="Arial"/>
                <a:cs typeface="Arial"/>
              </a:rPr>
              <a:t>for </a:t>
            </a:r>
            <a:r>
              <a:rPr lang="en-US" sz="1200" spc="-25" dirty="0" smtClean="0">
                <a:latin typeface="Arial"/>
                <a:cs typeface="Arial"/>
              </a:rPr>
              <a:t>complex </a:t>
            </a:r>
            <a:r>
              <a:rPr lang="en-US" sz="1200" spc="-20" dirty="0" smtClean="0">
                <a:latin typeface="Arial"/>
                <a:cs typeface="Arial"/>
              </a:rPr>
              <a:t>data </a:t>
            </a:r>
            <a:r>
              <a:rPr lang="en-US" sz="1200" spc="-25" dirty="0" smtClean="0">
                <a:latin typeface="Arial"/>
                <a:cs typeface="Arial"/>
              </a:rPr>
              <a:t>structures are  generally written </a:t>
            </a:r>
            <a:r>
              <a:rPr lang="en-US" sz="1200" spc="-10" dirty="0" smtClean="0">
                <a:latin typeface="Arial"/>
                <a:cs typeface="Arial"/>
              </a:rPr>
              <a:t>in </a:t>
            </a:r>
            <a:r>
              <a:rPr lang="en-US" sz="1200" spc="-25" dirty="0" smtClean="0">
                <a:latin typeface="Arial"/>
                <a:cs typeface="Arial"/>
              </a:rPr>
              <a:t>Java. </a:t>
            </a:r>
            <a:r>
              <a:rPr lang="en-US" sz="1200" spc="-20" dirty="0" smtClean="0">
                <a:latin typeface="Arial"/>
                <a:cs typeface="Arial"/>
              </a:rPr>
              <a:t>But, once </a:t>
            </a:r>
            <a:r>
              <a:rPr lang="en-US" sz="1200" spc="-25" dirty="0" smtClean="0">
                <a:latin typeface="Arial"/>
                <a:cs typeface="Arial"/>
              </a:rPr>
              <a:t>you implement Avro tethers </a:t>
            </a:r>
            <a:r>
              <a:rPr lang="en-US" sz="1200" spc="-15" dirty="0" smtClean="0">
                <a:latin typeface="Arial"/>
                <a:cs typeface="Arial"/>
              </a:rPr>
              <a:t>for </a:t>
            </a:r>
            <a:r>
              <a:rPr lang="en-US" sz="1200" spc="-25" dirty="0" smtClean="0">
                <a:latin typeface="Arial"/>
                <a:cs typeface="Arial"/>
              </a:rPr>
              <a:t>other  languages </a:t>
            </a:r>
            <a:r>
              <a:rPr lang="en-US" sz="1200" spc="-30" dirty="0" smtClean="0">
                <a:latin typeface="Arial"/>
                <a:cs typeface="Arial"/>
                <a:hlinkClick r:id="rId4"/>
              </a:rPr>
              <a:t>(h</a:t>
            </a:r>
            <a:r>
              <a:rPr lang="en-US" sz="1200" spc="-30" dirty="0" smtClean="0">
                <a:latin typeface="Arial"/>
                <a:cs typeface="Arial"/>
              </a:rPr>
              <a:t>t</a:t>
            </a:r>
            <a:r>
              <a:rPr lang="en-US" sz="1200" spc="-30" dirty="0" smtClean="0">
                <a:latin typeface="Arial"/>
                <a:cs typeface="Arial"/>
                <a:hlinkClick r:id="rId4"/>
              </a:rPr>
              <a:t>tp://s.apache.org/ZOw, </a:t>
            </a:r>
            <a:r>
              <a:rPr lang="en-US" sz="1200" spc="-25" dirty="0" smtClean="0">
                <a:latin typeface="Arial"/>
                <a:cs typeface="Arial"/>
              </a:rPr>
              <a:t>Hadoop Pipes </a:t>
            </a:r>
            <a:r>
              <a:rPr lang="en-US" sz="1200" spc="-20" dirty="0" smtClean="0">
                <a:latin typeface="Arial"/>
                <a:cs typeface="Arial"/>
              </a:rPr>
              <a:t>for </a:t>
            </a:r>
            <a:r>
              <a:rPr lang="en-US" sz="1200" spc="-25" dirty="0" smtClean="0">
                <a:latin typeface="Arial"/>
                <a:cs typeface="Arial"/>
              </a:rPr>
              <a:t>Avro), </a:t>
            </a:r>
            <a:r>
              <a:rPr lang="en-US" sz="1200" spc="-20" dirty="0" smtClean="0">
                <a:latin typeface="Arial"/>
                <a:cs typeface="Arial"/>
              </a:rPr>
              <a:t>then it </a:t>
            </a:r>
            <a:r>
              <a:rPr lang="en-US" sz="1200" spc="-25" dirty="0" smtClean="0">
                <a:latin typeface="Arial"/>
                <a:cs typeface="Arial"/>
              </a:rPr>
              <a:t>will </a:t>
            </a:r>
            <a:r>
              <a:rPr lang="en-US" sz="1200" spc="-15" dirty="0" smtClean="0">
                <a:latin typeface="Arial"/>
                <a:cs typeface="Arial"/>
              </a:rPr>
              <a:t>be  </a:t>
            </a:r>
            <a:r>
              <a:rPr lang="en-US" sz="1200" spc="-25" dirty="0" smtClean="0">
                <a:latin typeface="Arial"/>
                <a:cs typeface="Arial"/>
              </a:rPr>
              <a:t>possible</a:t>
            </a:r>
            <a:r>
              <a:rPr lang="en-US" sz="1200" spc="-55"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5" dirty="0" smtClean="0">
                <a:latin typeface="Arial"/>
                <a:cs typeface="Arial"/>
              </a:rPr>
              <a:t>write</a:t>
            </a:r>
            <a:r>
              <a:rPr lang="en-US" sz="1200" spc="-55" dirty="0" smtClean="0">
                <a:latin typeface="Arial"/>
                <a:cs typeface="Arial"/>
              </a:rPr>
              <a:t> </a:t>
            </a:r>
            <a:r>
              <a:rPr lang="en-US" sz="1200" spc="-25" dirty="0" smtClean="0">
                <a:latin typeface="Arial"/>
                <a:cs typeface="Arial"/>
              </a:rPr>
              <a:t>efficient</a:t>
            </a:r>
            <a:r>
              <a:rPr lang="en-US" sz="1200" spc="-45" dirty="0" smtClean="0">
                <a:latin typeface="Arial"/>
                <a:cs typeface="Arial"/>
              </a:rPr>
              <a:t> </a:t>
            </a:r>
            <a:r>
              <a:rPr lang="en-US" sz="1200" spc="-25" dirty="0" smtClean="0">
                <a:latin typeface="Arial"/>
                <a:cs typeface="Arial"/>
              </a:rPr>
              <a:t>mappers</a:t>
            </a:r>
            <a:r>
              <a:rPr lang="en-US" sz="1200" spc="-45" dirty="0" smtClean="0">
                <a:latin typeface="Arial"/>
                <a:cs typeface="Arial"/>
              </a:rPr>
              <a:t> </a:t>
            </a:r>
            <a:r>
              <a:rPr lang="en-US" sz="1200" spc="-20" dirty="0" smtClean="0">
                <a:latin typeface="Arial"/>
                <a:cs typeface="Arial"/>
              </a:rPr>
              <a:t>and</a:t>
            </a:r>
            <a:r>
              <a:rPr lang="en-US" sz="1200" spc="-45" dirty="0" smtClean="0">
                <a:latin typeface="Arial"/>
                <a:cs typeface="Arial"/>
              </a:rPr>
              <a:t> </a:t>
            </a:r>
            <a:r>
              <a:rPr lang="en-US" sz="1200" spc="-25" dirty="0" smtClean="0">
                <a:latin typeface="Arial"/>
                <a:cs typeface="Arial"/>
              </a:rPr>
              <a:t>reducers</a:t>
            </a:r>
            <a:r>
              <a:rPr lang="en-US" sz="1200" spc="-45" dirty="0" smtClean="0">
                <a:latin typeface="Arial"/>
                <a:cs typeface="Arial"/>
              </a:rPr>
              <a:t> </a:t>
            </a:r>
            <a:r>
              <a:rPr lang="en-US" sz="1200" spc="-20" dirty="0" smtClean="0">
                <a:latin typeface="Arial"/>
                <a:cs typeface="Arial"/>
              </a:rPr>
              <a:t>in</a:t>
            </a:r>
            <a:r>
              <a:rPr lang="en-US" sz="1200" spc="-45" dirty="0" smtClean="0">
                <a:latin typeface="Arial"/>
                <a:cs typeface="Arial"/>
              </a:rPr>
              <a:t> </a:t>
            </a:r>
            <a:r>
              <a:rPr lang="en-US" sz="1200" spc="-20" dirty="0" smtClean="0">
                <a:latin typeface="Arial"/>
                <a:cs typeface="Arial"/>
              </a:rPr>
              <a:t>C,</a:t>
            </a:r>
            <a:r>
              <a:rPr lang="en-US" sz="1200" spc="-30" dirty="0" smtClean="0">
                <a:latin typeface="Arial"/>
                <a:cs typeface="Arial"/>
              </a:rPr>
              <a:t> </a:t>
            </a:r>
            <a:r>
              <a:rPr lang="en-US" sz="1200" spc="-25" dirty="0" smtClean="0">
                <a:latin typeface="Arial"/>
                <a:cs typeface="Arial"/>
              </a:rPr>
              <a:t>C++,</a:t>
            </a:r>
            <a:r>
              <a:rPr lang="en-US" sz="1200" spc="-45" dirty="0" smtClean="0">
                <a:latin typeface="Arial"/>
                <a:cs typeface="Arial"/>
              </a:rPr>
              <a:t> </a:t>
            </a:r>
            <a:r>
              <a:rPr lang="en-US" sz="1200" spc="-25" dirty="0" smtClean="0">
                <a:latin typeface="Arial"/>
                <a:cs typeface="Arial"/>
              </a:rPr>
              <a:t>Python,</a:t>
            </a:r>
            <a:r>
              <a:rPr lang="en-US" sz="1200" spc="-50"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Ruby</a:t>
            </a:r>
            <a:r>
              <a:rPr lang="en-US" sz="1200" spc="-60" dirty="0" smtClean="0">
                <a:latin typeface="Arial"/>
                <a:cs typeface="Arial"/>
              </a:rPr>
              <a:t> </a:t>
            </a:r>
            <a:r>
              <a:rPr lang="en-US" sz="1200" spc="-30" dirty="0" smtClean="0">
                <a:latin typeface="Arial"/>
                <a:cs typeface="Arial"/>
              </a:rPr>
              <a:t>that  </a:t>
            </a:r>
            <a:r>
              <a:rPr lang="en-US" sz="1200" spc="-25" dirty="0" smtClean="0">
                <a:latin typeface="Arial"/>
                <a:cs typeface="Arial"/>
              </a:rPr>
              <a:t>operate </a:t>
            </a:r>
            <a:r>
              <a:rPr lang="en-US" sz="1200" spc="-15" dirty="0" smtClean="0">
                <a:latin typeface="Arial"/>
                <a:cs typeface="Arial"/>
              </a:rPr>
              <a:t>on </a:t>
            </a:r>
            <a:r>
              <a:rPr lang="en-US" sz="1200" spc="-25" dirty="0" smtClean="0">
                <a:latin typeface="Arial"/>
                <a:cs typeface="Arial"/>
              </a:rPr>
              <a:t>complex </a:t>
            </a:r>
            <a:r>
              <a:rPr lang="en-US" sz="1200" spc="-20" dirty="0" smtClean="0">
                <a:latin typeface="Arial"/>
                <a:cs typeface="Arial"/>
              </a:rPr>
              <a:t>data</a:t>
            </a:r>
            <a:r>
              <a:rPr lang="en-US" sz="1200" spc="-180" dirty="0" smtClean="0">
                <a:latin typeface="Arial"/>
                <a:cs typeface="Arial"/>
              </a:rPr>
              <a:t> </a:t>
            </a:r>
            <a:r>
              <a:rPr lang="en-US" sz="1200" spc="-25" dirty="0" smtClean="0">
                <a:latin typeface="Arial"/>
                <a:cs typeface="Arial"/>
              </a:rPr>
              <a:t>structures.</a:t>
            </a:r>
            <a:endParaRPr lang="en-US" sz="1200" dirty="0" smtClean="0">
              <a:latin typeface="Arial"/>
              <a:cs typeface="Arial"/>
            </a:endParaRPr>
          </a:p>
          <a:p>
            <a:pPr marL="443230" marR="54610">
              <a:lnSpc>
                <a:spcPct val="96000"/>
              </a:lnSpc>
              <a:spcBef>
                <a:spcPts val="600"/>
              </a:spcBef>
            </a:pPr>
            <a:r>
              <a:rPr lang="en-US" sz="1200" spc="-25" dirty="0" smtClean="0">
                <a:latin typeface="Arial"/>
                <a:cs typeface="Arial"/>
              </a:rPr>
              <a:t>Language </a:t>
            </a:r>
            <a:r>
              <a:rPr lang="en-US" sz="1200" spc="-30" dirty="0" smtClean="0">
                <a:latin typeface="Arial"/>
                <a:cs typeface="Arial"/>
              </a:rPr>
              <a:t>independence </a:t>
            </a:r>
            <a:r>
              <a:rPr lang="en-US" sz="1200" spc="-15" dirty="0" smtClean="0">
                <a:latin typeface="Arial"/>
                <a:cs typeface="Arial"/>
              </a:rPr>
              <a:t>can be an </a:t>
            </a:r>
            <a:r>
              <a:rPr lang="en-US" sz="1200" spc="-25" dirty="0" smtClean="0">
                <a:latin typeface="Arial"/>
                <a:cs typeface="Arial"/>
              </a:rPr>
              <a:t>advantage today however </a:t>
            </a:r>
            <a:r>
              <a:rPr lang="en-US" sz="1200" spc="-20" dirty="0" smtClean="0">
                <a:latin typeface="Arial"/>
                <a:cs typeface="Arial"/>
              </a:rPr>
              <a:t>if </a:t>
            </a:r>
            <a:r>
              <a:rPr lang="en-US" sz="1200" spc="-25" dirty="0" smtClean="0">
                <a:latin typeface="Arial"/>
                <a:cs typeface="Arial"/>
              </a:rPr>
              <a:t>you'd </a:t>
            </a:r>
            <a:r>
              <a:rPr lang="en-US" sz="1200" spc="-20" dirty="0" smtClean="0">
                <a:latin typeface="Arial"/>
                <a:cs typeface="Arial"/>
              </a:rPr>
              <a:t>like </a:t>
            </a:r>
            <a:r>
              <a:rPr lang="en-US" sz="1200" spc="-10" dirty="0" smtClean="0">
                <a:latin typeface="Arial"/>
                <a:cs typeface="Arial"/>
              </a:rPr>
              <a:t>to  </a:t>
            </a:r>
            <a:r>
              <a:rPr lang="en-US" sz="1200" spc="-20" dirty="0" smtClean="0">
                <a:latin typeface="Arial"/>
                <a:cs typeface="Arial"/>
              </a:rPr>
              <a:t>create </a:t>
            </a:r>
            <a:r>
              <a:rPr lang="en-US" sz="1200" spc="-15" dirty="0" smtClean="0">
                <a:latin typeface="Arial"/>
                <a:cs typeface="Arial"/>
              </a:rPr>
              <a:t>or </a:t>
            </a:r>
            <a:r>
              <a:rPr lang="en-US" sz="1200" spc="-25" dirty="0" smtClean="0">
                <a:latin typeface="Arial"/>
                <a:cs typeface="Arial"/>
              </a:rPr>
              <a:t>access data outside </a:t>
            </a:r>
            <a:r>
              <a:rPr lang="en-US" sz="1200" spc="-20" dirty="0" smtClean="0">
                <a:latin typeface="Arial"/>
                <a:cs typeface="Arial"/>
              </a:rPr>
              <a:t>of </a:t>
            </a:r>
            <a:r>
              <a:rPr lang="en-US" sz="1200" spc="-25" dirty="0" smtClean="0">
                <a:latin typeface="Arial"/>
                <a:cs typeface="Arial"/>
              </a:rPr>
              <a:t>MapReduce </a:t>
            </a:r>
            <a:r>
              <a:rPr lang="en-US" sz="1200" spc="-30" dirty="0" smtClean="0">
                <a:latin typeface="Arial"/>
                <a:cs typeface="Arial"/>
              </a:rPr>
              <a:t>programs </a:t>
            </a:r>
            <a:r>
              <a:rPr lang="en-US" sz="1200" spc="-20" dirty="0" smtClean="0">
                <a:latin typeface="Arial"/>
                <a:cs typeface="Arial"/>
              </a:rPr>
              <a:t>from </a:t>
            </a:r>
            <a:r>
              <a:rPr lang="en-US" sz="1200" spc="-25" dirty="0" smtClean="0">
                <a:latin typeface="Arial"/>
                <a:cs typeface="Arial"/>
              </a:rPr>
              <a:t>non-Java  applications. </a:t>
            </a:r>
            <a:r>
              <a:rPr lang="en-US" sz="1200" spc="-30" dirty="0" smtClean="0">
                <a:latin typeface="Arial"/>
                <a:cs typeface="Arial"/>
              </a:rPr>
              <a:t>Moreover, </a:t>
            </a:r>
            <a:r>
              <a:rPr lang="en-US" sz="1200" spc="-15" dirty="0" smtClean="0">
                <a:latin typeface="Arial"/>
                <a:cs typeface="Arial"/>
              </a:rPr>
              <a:t>as the </a:t>
            </a:r>
            <a:r>
              <a:rPr lang="en-US" sz="1200" spc="-25" dirty="0" smtClean="0">
                <a:latin typeface="Arial"/>
                <a:cs typeface="Arial"/>
              </a:rPr>
              <a:t>Hortonworks </a:t>
            </a:r>
            <a:r>
              <a:rPr lang="en-US" sz="1200" spc="-20" dirty="0" smtClean="0">
                <a:latin typeface="Arial"/>
                <a:cs typeface="Arial"/>
              </a:rPr>
              <a:t>Data </a:t>
            </a:r>
            <a:r>
              <a:rPr lang="en-US" sz="1200" spc="-25" dirty="0" smtClean="0">
                <a:latin typeface="Arial"/>
                <a:cs typeface="Arial"/>
              </a:rPr>
              <a:t>Platform expands, </a:t>
            </a:r>
            <a:r>
              <a:rPr lang="en-US" sz="1200" spc="-30" dirty="0" smtClean="0">
                <a:latin typeface="Arial"/>
                <a:cs typeface="Arial"/>
              </a:rPr>
              <a:t>Hortonworks  </a:t>
            </a:r>
            <a:r>
              <a:rPr lang="en-US" sz="1200" spc="-25" dirty="0" smtClean="0">
                <a:latin typeface="Arial"/>
                <a:cs typeface="Arial"/>
              </a:rPr>
              <a:t>would </a:t>
            </a:r>
            <a:r>
              <a:rPr lang="en-US" sz="1200" spc="-20" dirty="0" smtClean="0">
                <a:latin typeface="Arial"/>
                <a:cs typeface="Arial"/>
              </a:rPr>
              <a:t>like </a:t>
            </a:r>
            <a:r>
              <a:rPr lang="en-US" sz="1200" spc="-10" dirty="0" smtClean="0">
                <a:latin typeface="Arial"/>
                <a:cs typeface="Arial"/>
              </a:rPr>
              <a:t>to </a:t>
            </a:r>
            <a:r>
              <a:rPr lang="en-US" sz="1200" spc="-15" dirty="0" smtClean="0">
                <a:latin typeface="Arial"/>
                <a:cs typeface="Arial"/>
              </a:rPr>
              <a:t>be </a:t>
            </a:r>
            <a:r>
              <a:rPr lang="en-US" sz="1200" spc="-20" dirty="0" smtClean="0">
                <a:latin typeface="Arial"/>
                <a:cs typeface="Arial"/>
              </a:rPr>
              <a:t>able </a:t>
            </a:r>
            <a:r>
              <a:rPr lang="en-US" sz="1200" spc="-15" dirty="0" smtClean="0">
                <a:latin typeface="Arial"/>
                <a:cs typeface="Arial"/>
              </a:rPr>
              <a:t>to </a:t>
            </a:r>
            <a:r>
              <a:rPr lang="en-US" sz="1200" spc="-25" dirty="0" smtClean="0">
                <a:latin typeface="Arial"/>
                <a:cs typeface="Arial"/>
              </a:rPr>
              <a:t>include </a:t>
            </a:r>
            <a:r>
              <a:rPr lang="en-US" sz="1200" spc="-20" dirty="0" smtClean="0">
                <a:latin typeface="Arial"/>
                <a:cs typeface="Arial"/>
              </a:rPr>
              <a:t>more </a:t>
            </a:r>
            <a:r>
              <a:rPr lang="en-US" sz="1200" spc="-25" dirty="0" smtClean="0">
                <a:latin typeface="Arial"/>
                <a:cs typeface="Arial"/>
              </a:rPr>
              <a:t>non-Java </a:t>
            </a:r>
            <a:r>
              <a:rPr lang="en-US" sz="1200" spc="-30" dirty="0" smtClean="0">
                <a:latin typeface="Arial"/>
                <a:cs typeface="Arial"/>
              </a:rPr>
              <a:t>applications </a:t>
            </a:r>
            <a:r>
              <a:rPr lang="en-US" sz="1200" spc="-20" dirty="0" smtClean="0">
                <a:latin typeface="Arial"/>
                <a:cs typeface="Arial"/>
              </a:rPr>
              <a:t>and </a:t>
            </a:r>
            <a:r>
              <a:rPr lang="en-US" sz="1200" spc="-10" dirty="0" smtClean="0">
                <a:latin typeface="Arial"/>
                <a:cs typeface="Arial"/>
              </a:rPr>
              <a:t>to </a:t>
            </a:r>
            <a:r>
              <a:rPr lang="en-US" sz="1200" spc="-25" dirty="0" smtClean="0">
                <a:latin typeface="Arial"/>
                <a:cs typeface="Arial"/>
              </a:rPr>
              <a:t>easily  interchange </a:t>
            </a:r>
            <a:r>
              <a:rPr lang="en-US" sz="1200" spc="-20" dirty="0" smtClean="0">
                <a:latin typeface="Arial"/>
                <a:cs typeface="Arial"/>
              </a:rPr>
              <a:t>data with these </a:t>
            </a:r>
            <a:r>
              <a:rPr lang="en-US" sz="1200" spc="-25" dirty="0" smtClean="0">
                <a:latin typeface="Arial"/>
                <a:cs typeface="Arial"/>
              </a:rPr>
              <a:t>applications, </a:t>
            </a:r>
            <a:r>
              <a:rPr lang="en-US" sz="1200" spc="-15" dirty="0" smtClean="0">
                <a:latin typeface="Arial"/>
                <a:cs typeface="Arial"/>
              </a:rPr>
              <a:t>so </a:t>
            </a:r>
            <a:r>
              <a:rPr lang="en-US" sz="1200" spc="-25" dirty="0" smtClean="0">
                <a:latin typeface="Arial"/>
                <a:cs typeface="Arial"/>
              </a:rPr>
              <a:t>establishing </a:t>
            </a:r>
            <a:r>
              <a:rPr lang="en-US" sz="1200" dirty="0" smtClean="0">
                <a:latin typeface="Arial"/>
                <a:cs typeface="Arial"/>
              </a:rPr>
              <a:t>a </a:t>
            </a:r>
            <a:r>
              <a:rPr lang="en-US" sz="1200" spc="-25" dirty="0" smtClean="0">
                <a:latin typeface="Arial"/>
                <a:cs typeface="Arial"/>
              </a:rPr>
              <a:t>standard, language-  </a:t>
            </a:r>
            <a:r>
              <a:rPr lang="en-US" sz="1200" spc="-30" dirty="0" smtClean="0">
                <a:latin typeface="Arial"/>
                <a:cs typeface="Arial"/>
              </a:rPr>
              <a:t>independent </a:t>
            </a:r>
            <a:r>
              <a:rPr lang="en-US" sz="1200" spc="-20" dirty="0" smtClean="0">
                <a:latin typeface="Arial"/>
                <a:cs typeface="Arial"/>
              </a:rPr>
              <a:t>data </a:t>
            </a:r>
            <a:r>
              <a:rPr lang="en-US" sz="1200" spc="-25" dirty="0" smtClean="0">
                <a:latin typeface="Arial"/>
                <a:cs typeface="Arial"/>
              </a:rPr>
              <a:t>format </a:t>
            </a:r>
            <a:r>
              <a:rPr lang="en-US" sz="1200" spc="-20" dirty="0" smtClean="0">
                <a:latin typeface="Arial"/>
                <a:cs typeface="Arial"/>
              </a:rPr>
              <a:t>for this </a:t>
            </a:r>
            <a:r>
              <a:rPr lang="en-US" sz="1200" spc="-25" dirty="0" smtClean="0">
                <a:latin typeface="Arial"/>
                <a:cs typeface="Arial"/>
              </a:rPr>
              <a:t>platform </a:t>
            </a:r>
            <a:r>
              <a:rPr lang="en-US" sz="1200" spc="-15" dirty="0" smtClean="0">
                <a:latin typeface="Arial"/>
                <a:cs typeface="Arial"/>
              </a:rPr>
              <a:t>is </a:t>
            </a:r>
            <a:r>
              <a:rPr lang="en-US" sz="1200" dirty="0" smtClean="0">
                <a:latin typeface="Arial"/>
                <a:cs typeface="Arial"/>
              </a:rPr>
              <a:t>a</a:t>
            </a:r>
            <a:r>
              <a:rPr lang="en-US" sz="1200" spc="-260" dirty="0" smtClean="0">
                <a:latin typeface="Arial"/>
                <a:cs typeface="Arial"/>
              </a:rPr>
              <a:t> </a:t>
            </a:r>
            <a:r>
              <a:rPr lang="en-US" sz="1200" spc="-30" dirty="0" smtClean="0">
                <a:latin typeface="Arial"/>
                <a:cs typeface="Arial"/>
              </a:rPr>
              <a:t>priority.</a:t>
            </a:r>
            <a:endParaRPr lang="en-US" sz="1200" dirty="0" smtClean="0">
              <a:latin typeface="Arial"/>
              <a:cs typeface="Arial"/>
            </a:endParaRPr>
          </a:p>
          <a:p>
            <a:pPr marL="470534" marR="44450" indent="-229235">
              <a:lnSpc>
                <a:spcPct val="96000"/>
              </a:lnSpc>
              <a:spcBef>
                <a:spcPts val="600"/>
              </a:spcBef>
              <a:buAutoNum type="arabicPeriod" startAt="2"/>
              <a:tabLst>
                <a:tab pos="471170" algn="l"/>
              </a:tabLst>
            </a:pPr>
            <a:r>
              <a:rPr lang="en-US" sz="1200" spc="-25" dirty="0" smtClean="0">
                <a:latin typeface="Arial"/>
                <a:cs typeface="Arial"/>
              </a:rPr>
              <a:t>Versioning. </a:t>
            </a:r>
            <a:r>
              <a:rPr lang="en-US" sz="1200" spc="-10" dirty="0" smtClean="0">
                <a:latin typeface="Arial"/>
                <a:cs typeface="Arial"/>
              </a:rPr>
              <a:t>If </a:t>
            </a:r>
            <a:r>
              <a:rPr lang="en-US" sz="1200" dirty="0" smtClean="0">
                <a:latin typeface="Arial"/>
                <a:cs typeface="Arial"/>
              </a:rPr>
              <a:t>a </a:t>
            </a:r>
            <a:r>
              <a:rPr lang="en-US" sz="1200" spc="-25" dirty="0" smtClean="0">
                <a:latin typeface="Arial"/>
                <a:cs typeface="Arial"/>
              </a:rPr>
              <a:t>Writable class changes, </a:t>
            </a:r>
            <a:r>
              <a:rPr lang="en-US" sz="1200" spc="-15" dirty="0" smtClean="0">
                <a:latin typeface="Arial"/>
                <a:cs typeface="Arial"/>
              </a:rPr>
              <a:t>if </a:t>
            </a:r>
            <a:r>
              <a:rPr lang="en-US" sz="1200" spc="-25" dirty="0" smtClean="0">
                <a:latin typeface="Arial"/>
                <a:cs typeface="Arial"/>
              </a:rPr>
              <a:t>fields </a:t>
            </a:r>
            <a:r>
              <a:rPr lang="en-US" sz="1200" spc="-20" dirty="0" smtClean="0">
                <a:latin typeface="Arial"/>
                <a:cs typeface="Arial"/>
              </a:rPr>
              <a:t>are </a:t>
            </a:r>
            <a:r>
              <a:rPr lang="en-US" sz="1200" spc="-25" dirty="0" smtClean="0">
                <a:latin typeface="Arial"/>
                <a:cs typeface="Arial"/>
              </a:rPr>
              <a:t>added </a:t>
            </a:r>
            <a:r>
              <a:rPr lang="en-US" sz="1200" spc="-20" dirty="0" smtClean="0">
                <a:latin typeface="Arial"/>
                <a:cs typeface="Arial"/>
              </a:rPr>
              <a:t>or </a:t>
            </a:r>
            <a:r>
              <a:rPr lang="en-US" sz="1200" spc="-25" dirty="0" smtClean="0">
                <a:latin typeface="Arial"/>
                <a:cs typeface="Arial"/>
              </a:rPr>
              <a:t>removed, </a:t>
            </a:r>
            <a:r>
              <a:rPr lang="en-US" sz="1200" spc="-20" dirty="0" smtClean="0">
                <a:latin typeface="Arial"/>
                <a:cs typeface="Arial"/>
              </a:rPr>
              <a:t>the </a:t>
            </a:r>
            <a:r>
              <a:rPr lang="en-US" sz="1200" spc="-25" dirty="0" smtClean="0">
                <a:latin typeface="Arial"/>
                <a:cs typeface="Arial"/>
              </a:rPr>
              <a:t>type  </a:t>
            </a:r>
            <a:r>
              <a:rPr lang="en-US" sz="1200" spc="-15" dirty="0" smtClean="0">
                <a:latin typeface="Arial"/>
                <a:cs typeface="Arial"/>
              </a:rPr>
              <a:t>of </a:t>
            </a:r>
            <a:r>
              <a:rPr lang="en-US" sz="1200" dirty="0" smtClean="0">
                <a:latin typeface="Arial"/>
                <a:cs typeface="Arial"/>
              </a:rPr>
              <a:t>a </a:t>
            </a:r>
            <a:r>
              <a:rPr lang="en-US" sz="1200" spc="-20" dirty="0" smtClean="0">
                <a:latin typeface="Arial"/>
                <a:cs typeface="Arial"/>
              </a:rPr>
              <a:t>field </a:t>
            </a:r>
            <a:r>
              <a:rPr lang="en-US" sz="1200" spc="-15" dirty="0" smtClean="0">
                <a:latin typeface="Arial"/>
                <a:cs typeface="Arial"/>
              </a:rPr>
              <a:t>is </a:t>
            </a:r>
            <a:r>
              <a:rPr lang="en-US" sz="1200" spc="-25" dirty="0" smtClean="0">
                <a:latin typeface="Arial"/>
                <a:cs typeface="Arial"/>
              </a:rPr>
              <a:t>changed </a:t>
            </a:r>
            <a:r>
              <a:rPr lang="en-US" sz="1200" spc="-15" dirty="0" smtClean="0">
                <a:latin typeface="Arial"/>
                <a:cs typeface="Arial"/>
              </a:rPr>
              <a:t>or </a:t>
            </a:r>
            <a:r>
              <a:rPr lang="en-US" sz="1200" spc="-20" dirty="0" smtClean="0">
                <a:latin typeface="Arial"/>
                <a:cs typeface="Arial"/>
              </a:rPr>
              <a:t>the </a:t>
            </a:r>
            <a:r>
              <a:rPr lang="en-US" sz="1200" spc="-25" dirty="0" smtClean="0">
                <a:latin typeface="Arial"/>
                <a:cs typeface="Arial"/>
              </a:rPr>
              <a:t>class </a:t>
            </a:r>
            <a:r>
              <a:rPr lang="en-US" sz="1200" spc="-20" dirty="0" smtClean="0">
                <a:latin typeface="Arial"/>
                <a:cs typeface="Arial"/>
              </a:rPr>
              <a:t>is </a:t>
            </a:r>
            <a:r>
              <a:rPr lang="en-US" sz="1200" spc="-25" dirty="0" smtClean="0">
                <a:latin typeface="Arial"/>
                <a:cs typeface="Arial"/>
              </a:rPr>
              <a:t>renamed, </a:t>
            </a:r>
            <a:r>
              <a:rPr lang="en-US" sz="1200" spc="-20" dirty="0" smtClean="0">
                <a:latin typeface="Arial"/>
                <a:cs typeface="Arial"/>
              </a:rPr>
              <a:t>then data </a:t>
            </a:r>
            <a:r>
              <a:rPr lang="en-US" sz="1200" spc="-15" dirty="0" smtClean="0">
                <a:latin typeface="Arial"/>
                <a:cs typeface="Arial"/>
              </a:rPr>
              <a:t>is </a:t>
            </a:r>
            <a:r>
              <a:rPr lang="en-US" sz="1200" spc="-25" dirty="0" smtClean="0">
                <a:latin typeface="Arial"/>
                <a:cs typeface="Arial"/>
              </a:rPr>
              <a:t>usually unreadable. </a:t>
            </a:r>
            <a:r>
              <a:rPr lang="en-US" sz="1200" dirty="0" smtClean="0">
                <a:latin typeface="Arial"/>
                <a:cs typeface="Arial"/>
              </a:rPr>
              <a:t>A  </a:t>
            </a:r>
            <a:r>
              <a:rPr lang="en-US" sz="1200" spc="-25" dirty="0" smtClean="0">
                <a:latin typeface="Arial"/>
                <a:cs typeface="Arial"/>
              </a:rPr>
              <a:t>Writable implementation </a:t>
            </a:r>
            <a:r>
              <a:rPr lang="en-US" sz="1200" spc="-15" dirty="0" smtClean="0">
                <a:latin typeface="Arial"/>
                <a:cs typeface="Arial"/>
              </a:rPr>
              <a:t>can </a:t>
            </a:r>
            <a:r>
              <a:rPr lang="en-US" sz="1200" spc="-25" dirty="0" smtClean="0">
                <a:latin typeface="Arial"/>
                <a:cs typeface="Arial"/>
              </a:rPr>
              <a:t>explicitly manage versioning, writing </a:t>
            </a:r>
            <a:r>
              <a:rPr lang="en-US" sz="1200" dirty="0" smtClean="0">
                <a:latin typeface="Arial"/>
                <a:cs typeface="Arial"/>
              </a:rPr>
              <a:t>a </a:t>
            </a:r>
            <a:r>
              <a:rPr lang="en-US" sz="1200" spc="-25" dirty="0" smtClean="0">
                <a:latin typeface="Arial"/>
                <a:cs typeface="Arial"/>
              </a:rPr>
              <a:t>version  number </a:t>
            </a:r>
            <a:r>
              <a:rPr lang="en-US" sz="1200" spc="-20" dirty="0" smtClean="0">
                <a:latin typeface="Arial"/>
                <a:cs typeface="Arial"/>
              </a:rPr>
              <a:t>with each </a:t>
            </a:r>
            <a:r>
              <a:rPr lang="en-US" sz="1200" spc="-25" dirty="0" smtClean="0">
                <a:latin typeface="Arial"/>
                <a:cs typeface="Arial"/>
              </a:rPr>
              <a:t>instance </a:t>
            </a:r>
            <a:r>
              <a:rPr lang="en-US" sz="1200" spc="-20" dirty="0" smtClean="0">
                <a:latin typeface="Arial"/>
                <a:cs typeface="Arial"/>
              </a:rPr>
              <a:t>and </a:t>
            </a:r>
            <a:r>
              <a:rPr lang="en-US" sz="1200" spc="-25" dirty="0" smtClean="0">
                <a:latin typeface="Arial"/>
                <a:cs typeface="Arial"/>
              </a:rPr>
              <a:t>handling older </a:t>
            </a:r>
            <a:r>
              <a:rPr lang="en-US" sz="1200" spc="-30" dirty="0" smtClean="0">
                <a:latin typeface="Arial"/>
                <a:cs typeface="Arial"/>
              </a:rPr>
              <a:t>versions </a:t>
            </a:r>
            <a:r>
              <a:rPr lang="en-US" sz="1200" spc="-20" dirty="0" smtClean="0">
                <a:latin typeface="Arial"/>
                <a:cs typeface="Arial"/>
              </a:rPr>
              <a:t>at </a:t>
            </a:r>
            <a:r>
              <a:rPr lang="en-US" sz="1200" spc="-25" dirty="0" smtClean="0">
                <a:latin typeface="Arial"/>
                <a:cs typeface="Arial"/>
              </a:rPr>
              <a:t>read-time. This </a:t>
            </a:r>
            <a:r>
              <a:rPr lang="en-US" sz="1200" spc="-15" dirty="0" smtClean="0">
                <a:latin typeface="Arial"/>
                <a:cs typeface="Arial"/>
              </a:rPr>
              <a:t>is</a:t>
            </a:r>
            <a:r>
              <a:rPr lang="en-US" sz="1200" spc="-260" dirty="0" smtClean="0">
                <a:latin typeface="Arial"/>
                <a:cs typeface="Arial"/>
              </a:rPr>
              <a:t> </a:t>
            </a:r>
            <a:r>
              <a:rPr lang="en-US" sz="1200" spc="-25" dirty="0" smtClean="0">
                <a:latin typeface="Arial"/>
                <a:cs typeface="Arial"/>
              </a:rPr>
              <a:t>rare,  </a:t>
            </a:r>
            <a:r>
              <a:rPr lang="en-US" sz="1200" spc="-20" dirty="0" smtClean="0">
                <a:latin typeface="Arial"/>
                <a:cs typeface="Arial"/>
              </a:rPr>
              <a:t>but </a:t>
            </a:r>
            <a:r>
              <a:rPr lang="en-US" sz="1200" spc="-25" dirty="0" smtClean="0">
                <a:latin typeface="Arial"/>
                <a:cs typeface="Arial"/>
              </a:rPr>
              <a:t>even then, </a:t>
            </a:r>
            <a:r>
              <a:rPr lang="en-US" sz="1200" spc="-20" dirty="0" smtClean="0">
                <a:latin typeface="Arial"/>
                <a:cs typeface="Arial"/>
              </a:rPr>
              <a:t>it </a:t>
            </a:r>
            <a:r>
              <a:rPr lang="en-US" sz="1200" spc="-25" dirty="0" smtClean="0">
                <a:latin typeface="Arial"/>
                <a:cs typeface="Arial"/>
              </a:rPr>
              <a:t>does </a:t>
            </a:r>
            <a:r>
              <a:rPr lang="en-US" sz="1200" spc="-20" dirty="0" smtClean="0">
                <a:latin typeface="Arial"/>
                <a:cs typeface="Arial"/>
              </a:rPr>
              <a:t>not </a:t>
            </a:r>
            <a:r>
              <a:rPr lang="en-US" sz="1200" spc="-25" dirty="0" smtClean="0">
                <a:latin typeface="Arial"/>
                <a:cs typeface="Arial"/>
              </a:rPr>
              <a:t>permit forward-compatibility </a:t>
            </a:r>
            <a:r>
              <a:rPr lang="en-US" sz="1200" spc="-20" dirty="0" smtClean="0">
                <a:latin typeface="Arial"/>
                <a:cs typeface="Arial"/>
              </a:rPr>
              <a:t>(old code </a:t>
            </a:r>
            <a:r>
              <a:rPr lang="en-US" sz="1200" spc="-25" dirty="0" smtClean="0">
                <a:latin typeface="Arial"/>
                <a:cs typeface="Arial"/>
              </a:rPr>
              <a:t>reading </a:t>
            </a:r>
            <a:r>
              <a:rPr lang="en-US" sz="1200" dirty="0" smtClean="0">
                <a:latin typeface="Arial"/>
                <a:cs typeface="Arial"/>
              </a:rPr>
              <a:t>a </a:t>
            </a:r>
            <a:r>
              <a:rPr lang="en-US" sz="1200" spc="-25" dirty="0" smtClean="0">
                <a:latin typeface="Arial"/>
                <a:cs typeface="Arial"/>
              </a:rPr>
              <a:t>newer  version) </a:t>
            </a:r>
            <a:r>
              <a:rPr lang="en-US" sz="1200" spc="-20" dirty="0" smtClean="0">
                <a:latin typeface="Arial"/>
                <a:cs typeface="Arial"/>
              </a:rPr>
              <a:t>nor </a:t>
            </a:r>
            <a:r>
              <a:rPr lang="en-US" sz="1200" spc="-25" dirty="0" smtClean="0">
                <a:latin typeface="Arial"/>
                <a:cs typeface="Arial"/>
              </a:rPr>
              <a:t>branched versions. Avro automatically handles field addition </a:t>
            </a:r>
            <a:r>
              <a:rPr lang="en-US" sz="1200" spc="-20" dirty="0" smtClean="0">
                <a:latin typeface="Arial"/>
                <a:cs typeface="Arial"/>
              </a:rPr>
              <a:t>and  </a:t>
            </a:r>
            <a:r>
              <a:rPr lang="en-US" sz="1200" spc="-25" dirty="0" smtClean="0">
                <a:latin typeface="Arial"/>
                <a:cs typeface="Arial"/>
              </a:rPr>
              <a:t>removal, forward and backward compatibility, branched </a:t>
            </a:r>
            <a:r>
              <a:rPr lang="en-US" sz="1200" spc="-30" dirty="0" smtClean="0">
                <a:latin typeface="Arial"/>
                <a:cs typeface="Arial"/>
              </a:rPr>
              <a:t>versioning, </a:t>
            </a:r>
            <a:r>
              <a:rPr lang="en-US" sz="1200" spc="-20" dirty="0" smtClean="0">
                <a:latin typeface="Arial"/>
                <a:cs typeface="Arial"/>
              </a:rPr>
              <a:t>and  </a:t>
            </a:r>
            <a:r>
              <a:rPr lang="en-US" sz="1200" spc="-25" dirty="0" smtClean="0">
                <a:latin typeface="Arial"/>
                <a:cs typeface="Arial"/>
              </a:rPr>
              <a:t>renaming, </a:t>
            </a:r>
            <a:r>
              <a:rPr lang="en-US" sz="1200" spc="-20" dirty="0" smtClean="0">
                <a:latin typeface="Arial"/>
                <a:cs typeface="Arial"/>
              </a:rPr>
              <a:t>all </a:t>
            </a:r>
            <a:r>
              <a:rPr lang="en-US" sz="1200" spc="-25" dirty="0" smtClean="0">
                <a:latin typeface="Arial"/>
                <a:cs typeface="Arial"/>
              </a:rPr>
              <a:t>largely without </a:t>
            </a:r>
            <a:r>
              <a:rPr lang="en-US" sz="1200" spc="-20" dirty="0" smtClean="0">
                <a:latin typeface="Arial"/>
                <a:cs typeface="Arial"/>
              </a:rPr>
              <a:t>any </a:t>
            </a:r>
            <a:r>
              <a:rPr lang="en-US" sz="1200" spc="-25" dirty="0" smtClean="0">
                <a:latin typeface="Arial"/>
                <a:cs typeface="Arial"/>
              </a:rPr>
              <a:t>awareness </a:t>
            </a:r>
            <a:r>
              <a:rPr lang="en-US" sz="1200" spc="-15" dirty="0" smtClean="0">
                <a:latin typeface="Arial"/>
                <a:cs typeface="Arial"/>
              </a:rPr>
              <a:t>by an</a:t>
            </a:r>
            <a:r>
              <a:rPr lang="en-US" sz="1200" spc="-260" dirty="0" smtClean="0">
                <a:latin typeface="Arial"/>
                <a:cs typeface="Arial"/>
              </a:rPr>
              <a:t> </a:t>
            </a:r>
            <a:r>
              <a:rPr lang="en-US" sz="1200" spc="-30" dirty="0" smtClean="0">
                <a:latin typeface="Arial"/>
                <a:cs typeface="Arial"/>
              </a:rPr>
              <a:t>application.</a:t>
            </a:r>
            <a:endParaRPr lang="en-US" sz="1200" dirty="0" smtClean="0">
              <a:latin typeface="Arial"/>
              <a:cs typeface="Arial"/>
            </a:endParaRPr>
          </a:p>
          <a:p>
            <a:pPr marL="470534">
              <a:lnSpc>
                <a:spcPct val="100000"/>
              </a:lnSpc>
              <a:spcBef>
                <a:spcPts val="530"/>
              </a:spcBef>
            </a:pPr>
            <a:r>
              <a:rPr lang="en-US" sz="1200" spc="-20" dirty="0" smtClean="0">
                <a:latin typeface="Arial"/>
                <a:cs typeface="Arial"/>
              </a:rPr>
              <a:t>The </a:t>
            </a:r>
            <a:r>
              <a:rPr lang="en-US" sz="1200" spc="-25" dirty="0" smtClean="0">
                <a:latin typeface="Arial"/>
                <a:cs typeface="Arial"/>
              </a:rPr>
              <a:t>versioning </a:t>
            </a:r>
            <a:r>
              <a:rPr lang="en-US" sz="1200" spc="-30" dirty="0" smtClean="0">
                <a:latin typeface="Arial"/>
                <a:cs typeface="Arial"/>
              </a:rPr>
              <a:t>advantages </a:t>
            </a:r>
            <a:r>
              <a:rPr lang="en-US" sz="1200" spc="-20" dirty="0" smtClean="0">
                <a:latin typeface="Arial"/>
                <a:cs typeface="Arial"/>
              </a:rPr>
              <a:t>are </a:t>
            </a:r>
            <a:r>
              <a:rPr lang="en-US" sz="1200" spc="-25" dirty="0" smtClean="0">
                <a:latin typeface="Arial"/>
                <a:cs typeface="Arial"/>
              </a:rPr>
              <a:t>available today </a:t>
            </a:r>
            <a:r>
              <a:rPr lang="en-US" sz="1200" spc="-15" dirty="0" smtClean="0">
                <a:latin typeface="Arial"/>
                <a:cs typeface="Arial"/>
              </a:rPr>
              <a:t>for </a:t>
            </a:r>
            <a:r>
              <a:rPr lang="en-US" sz="1200" spc="-25" dirty="0" smtClean="0">
                <a:latin typeface="Arial"/>
                <a:cs typeface="Arial"/>
              </a:rPr>
              <a:t>Avro MapReduce</a:t>
            </a:r>
            <a:r>
              <a:rPr lang="en-US" sz="1200" spc="-180" dirty="0" smtClean="0">
                <a:latin typeface="Arial"/>
                <a:cs typeface="Arial"/>
              </a:rPr>
              <a:t> </a:t>
            </a:r>
            <a:r>
              <a:rPr lang="en-US" sz="1200" spc="-30" dirty="0" smtClean="0">
                <a:latin typeface="Arial"/>
                <a:cs typeface="Arial"/>
              </a:rPr>
              <a:t>applications.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7</a:t>
            </a:fld>
            <a:endParaRPr lang="fr-FR"/>
          </a:p>
        </p:txBody>
      </p:sp>
    </p:spTree>
    <p:extLst>
      <p:ext uri="{BB962C8B-B14F-4D97-AF65-F5344CB8AC3E}">
        <p14:creationId xmlns:p14="http://schemas.microsoft.com/office/powerpoint/2010/main" val="288998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63525">
              <a:lnSpc>
                <a:spcPct val="96000"/>
              </a:lnSpc>
              <a:spcBef>
                <a:spcPts val="590"/>
              </a:spcBef>
            </a:pPr>
            <a:r>
              <a:rPr lang="en-US" sz="1200" spc="-15" dirty="0" smtClean="0">
                <a:latin typeface="Arial"/>
                <a:cs typeface="Arial"/>
              </a:rPr>
              <a:t>JSON </a:t>
            </a:r>
            <a:r>
              <a:rPr lang="en-US" sz="1200" spc="-25" dirty="0" smtClean="0">
                <a:latin typeface="Arial"/>
                <a:cs typeface="Arial"/>
              </a:rPr>
              <a:t>(JavaScript Object Notation) </a:t>
            </a:r>
            <a:r>
              <a:rPr lang="en-US" sz="1200" spc="-20" dirty="0" smtClean="0">
                <a:latin typeface="Arial"/>
                <a:cs typeface="Arial"/>
              </a:rPr>
              <a:t>is an open </a:t>
            </a:r>
            <a:r>
              <a:rPr lang="en-US" sz="1200" spc="-25" dirty="0" smtClean="0">
                <a:latin typeface="Arial"/>
                <a:cs typeface="Arial"/>
              </a:rPr>
              <a:t>standard format </a:t>
            </a:r>
            <a:r>
              <a:rPr lang="en-US" sz="1200" spc="-20" dirty="0" smtClean="0">
                <a:latin typeface="Arial"/>
                <a:cs typeface="Arial"/>
              </a:rPr>
              <a:t>that </a:t>
            </a:r>
            <a:r>
              <a:rPr lang="en-US" sz="1200" spc="-25" dirty="0" smtClean="0">
                <a:latin typeface="Arial"/>
                <a:cs typeface="Arial"/>
              </a:rPr>
              <a:t>uses </a:t>
            </a:r>
            <a:r>
              <a:rPr lang="en-US" sz="1200" spc="-20" dirty="0" smtClean="0">
                <a:latin typeface="Arial"/>
                <a:cs typeface="Arial"/>
              </a:rPr>
              <a:t>human-  </a:t>
            </a:r>
            <a:r>
              <a:rPr lang="en-US" sz="1200" spc="-25" dirty="0" smtClean="0">
                <a:latin typeface="Arial"/>
                <a:cs typeface="Arial"/>
              </a:rPr>
              <a:t>readable text </a:t>
            </a:r>
            <a:r>
              <a:rPr lang="en-US" sz="1200" spc="-10" dirty="0" smtClean="0">
                <a:latin typeface="Arial"/>
                <a:cs typeface="Arial"/>
              </a:rPr>
              <a:t>to </a:t>
            </a:r>
            <a:r>
              <a:rPr lang="en-US" sz="1200" spc="-25" dirty="0" smtClean="0">
                <a:latin typeface="Arial"/>
                <a:cs typeface="Arial"/>
              </a:rPr>
              <a:t>transmit </a:t>
            </a:r>
            <a:r>
              <a:rPr lang="en-US" sz="1200" spc="-20" dirty="0" smtClean="0">
                <a:latin typeface="Arial"/>
                <a:cs typeface="Arial"/>
              </a:rPr>
              <a:t>data </a:t>
            </a:r>
            <a:r>
              <a:rPr lang="en-US" sz="1200" spc="-25" dirty="0" smtClean="0">
                <a:latin typeface="Arial"/>
                <a:cs typeface="Arial"/>
              </a:rPr>
              <a:t>objects consisting </a:t>
            </a:r>
            <a:r>
              <a:rPr lang="en-US" sz="1200" spc="-20" dirty="0" smtClean="0">
                <a:latin typeface="Arial"/>
                <a:cs typeface="Arial"/>
              </a:rPr>
              <a:t>of </a:t>
            </a:r>
            <a:r>
              <a:rPr lang="en-US" sz="1200" spc="-30" dirty="0" smtClean="0">
                <a:latin typeface="Arial"/>
                <a:cs typeface="Arial"/>
              </a:rPr>
              <a:t>attribute-value </a:t>
            </a:r>
            <a:r>
              <a:rPr lang="en-US" sz="1200" spc="-25" dirty="0" smtClean="0">
                <a:latin typeface="Arial"/>
                <a:cs typeface="Arial"/>
              </a:rPr>
              <a:t>pairs. </a:t>
            </a:r>
            <a:r>
              <a:rPr lang="en-US" sz="1200" spc="-10" dirty="0" smtClean="0">
                <a:latin typeface="Arial"/>
                <a:cs typeface="Arial"/>
              </a:rPr>
              <a:t>It </a:t>
            </a:r>
            <a:r>
              <a:rPr lang="en-US" sz="1200" spc="-20" dirty="0" smtClean="0">
                <a:latin typeface="Arial"/>
                <a:cs typeface="Arial"/>
              </a:rPr>
              <a:t>is </a:t>
            </a:r>
            <a:r>
              <a:rPr lang="en-US" sz="1200" spc="-25" dirty="0" smtClean="0">
                <a:latin typeface="Arial"/>
                <a:cs typeface="Arial"/>
              </a:rPr>
              <a:t>used  primarily</a:t>
            </a:r>
            <a:r>
              <a:rPr lang="en-US" sz="1200" spc="-55" dirty="0" smtClean="0">
                <a:latin typeface="Arial"/>
                <a:cs typeface="Arial"/>
              </a:rPr>
              <a:t> </a:t>
            </a:r>
            <a:r>
              <a:rPr lang="en-US" sz="1200" spc="-10" dirty="0" smtClean="0">
                <a:latin typeface="Arial"/>
                <a:cs typeface="Arial"/>
              </a:rPr>
              <a:t>to</a:t>
            </a:r>
            <a:r>
              <a:rPr lang="en-US" sz="1200" spc="-60" dirty="0" smtClean="0">
                <a:latin typeface="Arial"/>
                <a:cs typeface="Arial"/>
              </a:rPr>
              <a:t> </a:t>
            </a:r>
            <a:r>
              <a:rPr lang="en-US" sz="1200" spc="-25" dirty="0" smtClean="0">
                <a:latin typeface="Arial"/>
                <a:cs typeface="Arial"/>
              </a:rPr>
              <a:t>transmit</a:t>
            </a:r>
            <a:r>
              <a:rPr lang="en-US" sz="1200" spc="-50" dirty="0" smtClean="0">
                <a:latin typeface="Arial"/>
                <a:cs typeface="Arial"/>
              </a:rPr>
              <a:t> </a:t>
            </a:r>
            <a:r>
              <a:rPr lang="en-US" sz="1200" spc="-20" dirty="0" smtClean="0">
                <a:latin typeface="Arial"/>
                <a:cs typeface="Arial"/>
              </a:rPr>
              <a:t>data</a:t>
            </a:r>
            <a:r>
              <a:rPr lang="en-US" sz="1200" spc="-45" dirty="0" smtClean="0">
                <a:latin typeface="Arial"/>
                <a:cs typeface="Arial"/>
              </a:rPr>
              <a:t> </a:t>
            </a:r>
            <a:r>
              <a:rPr lang="en-US" sz="1200" spc="-25" dirty="0" smtClean="0">
                <a:latin typeface="Arial"/>
                <a:cs typeface="Arial"/>
              </a:rPr>
              <a:t>between</a:t>
            </a:r>
            <a:r>
              <a:rPr lang="en-US" sz="1200" spc="-40" dirty="0" smtClean="0">
                <a:latin typeface="Arial"/>
                <a:cs typeface="Arial"/>
              </a:rPr>
              <a:t> </a:t>
            </a:r>
            <a:r>
              <a:rPr lang="en-US" sz="1200" dirty="0" smtClean="0">
                <a:latin typeface="Arial"/>
                <a:cs typeface="Arial"/>
              </a:rPr>
              <a:t>a</a:t>
            </a:r>
            <a:r>
              <a:rPr lang="en-US" sz="1200" spc="-60" dirty="0" smtClean="0">
                <a:latin typeface="Arial"/>
                <a:cs typeface="Arial"/>
              </a:rPr>
              <a:t> </a:t>
            </a:r>
            <a:r>
              <a:rPr lang="en-US" sz="1200" spc="-25" dirty="0" smtClean="0">
                <a:latin typeface="Arial"/>
                <a:cs typeface="Arial"/>
              </a:rPr>
              <a:t>server</a:t>
            </a:r>
            <a:r>
              <a:rPr lang="en-US" sz="1200" spc="-35" dirty="0" smtClean="0">
                <a:latin typeface="Arial"/>
                <a:cs typeface="Arial"/>
              </a:rPr>
              <a:t> </a:t>
            </a:r>
            <a:r>
              <a:rPr lang="en-US" sz="1200" spc="-20" dirty="0" smtClean="0">
                <a:latin typeface="Arial"/>
                <a:cs typeface="Arial"/>
              </a:rPr>
              <a:t>and</a:t>
            </a:r>
            <a:r>
              <a:rPr lang="en-US" sz="1200" spc="-35" dirty="0" smtClean="0">
                <a:latin typeface="Arial"/>
                <a:cs typeface="Arial"/>
              </a:rPr>
              <a:t> </a:t>
            </a:r>
            <a:r>
              <a:rPr lang="en-US" sz="1200" spc="-25" dirty="0" smtClean="0">
                <a:latin typeface="Arial"/>
                <a:cs typeface="Arial"/>
              </a:rPr>
              <a:t>web</a:t>
            </a:r>
            <a:r>
              <a:rPr lang="en-US" sz="1200" spc="-35" dirty="0" smtClean="0">
                <a:latin typeface="Arial"/>
                <a:cs typeface="Arial"/>
              </a:rPr>
              <a:t> </a:t>
            </a:r>
            <a:r>
              <a:rPr lang="en-US" sz="1200" spc="-30" dirty="0" smtClean="0">
                <a:latin typeface="Arial"/>
                <a:cs typeface="Arial"/>
              </a:rPr>
              <a:t>application,</a:t>
            </a:r>
            <a:r>
              <a:rPr lang="en-US" sz="1200" spc="-45" dirty="0" smtClean="0">
                <a:latin typeface="Arial"/>
                <a:cs typeface="Arial"/>
              </a:rPr>
              <a:t> </a:t>
            </a:r>
            <a:r>
              <a:rPr lang="en-US" sz="1200" spc="-20" dirty="0" smtClean="0">
                <a:latin typeface="Arial"/>
                <a:cs typeface="Arial"/>
              </a:rPr>
              <a:t>as</a:t>
            </a:r>
            <a:r>
              <a:rPr lang="en-US" sz="1200" spc="-40" dirty="0" smtClean="0">
                <a:latin typeface="Arial"/>
                <a:cs typeface="Arial"/>
              </a:rPr>
              <a:t> </a:t>
            </a:r>
            <a:r>
              <a:rPr lang="en-US" sz="1200" spc="-15" dirty="0" smtClean="0">
                <a:latin typeface="Arial"/>
                <a:cs typeface="Arial"/>
              </a:rPr>
              <a:t>an</a:t>
            </a:r>
            <a:r>
              <a:rPr lang="en-US" sz="1200" spc="-45" dirty="0" smtClean="0">
                <a:latin typeface="Arial"/>
                <a:cs typeface="Arial"/>
              </a:rPr>
              <a:t> </a:t>
            </a:r>
            <a:r>
              <a:rPr lang="en-US" sz="1200" spc="-30" dirty="0" smtClean="0">
                <a:latin typeface="Arial"/>
                <a:cs typeface="Arial"/>
              </a:rPr>
              <a:t>alternative</a:t>
            </a:r>
            <a:r>
              <a:rPr lang="en-US" sz="1200" spc="-35" dirty="0" smtClean="0">
                <a:latin typeface="Arial"/>
                <a:cs typeface="Arial"/>
              </a:rPr>
              <a:t> </a:t>
            </a:r>
            <a:r>
              <a:rPr lang="en-US" sz="1200" spc="-15" dirty="0" smtClean="0">
                <a:latin typeface="Arial"/>
                <a:cs typeface="Arial"/>
              </a:rPr>
              <a:t>to  </a:t>
            </a:r>
            <a:r>
              <a:rPr lang="en-US" sz="1200" spc="-20" dirty="0" smtClean="0">
                <a:latin typeface="Arial"/>
                <a:cs typeface="Arial"/>
              </a:rPr>
              <a:t>XML. </a:t>
            </a:r>
            <a:r>
              <a:rPr lang="en-US" sz="1200" spc="-25" dirty="0" smtClean="0">
                <a:latin typeface="Arial"/>
                <a:cs typeface="Arial"/>
              </a:rPr>
              <a:t>Although originally derived </a:t>
            </a:r>
            <a:r>
              <a:rPr lang="en-US" sz="1200" spc="-20" dirty="0" smtClean="0">
                <a:latin typeface="Arial"/>
                <a:cs typeface="Arial"/>
              </a:rPr>
              <a:t>from the </a:t>
            </a:r>
            <a:r>
              <a:rPr lang="en-US" sz="1200" spc="-25" dirty="0" smtClean="0">
                <a:latin typeface="Arial"/>
                <a:cs typeface="Arial"/>
              </a:rPr>
              <a:t>JavaScript scripting </a:t>
            </a:r>
            <a:r>
              <a:rPr lang="en-US" sz="1200" spc="-30" dirty="0" smtClean="0">
                <a:latin typeface="Arial"/>
                <a:cs typeface="Arial"/>
              </a:rPr>
              <a:t>language, </a:t>
            </a:r>
            <a:r>
              <a:rPr lang="en-US" sz="1200" spc="-20" dirty="0" smtClean="0">
                <a:latin typeface="Arial"/>
                <a:cs typeface="Arial"/>
              </a:rPr>
              <a:t>JSON is </a:t>
            </a:r>
            <a:r>
              <a:rPr lang="en-US" sz="1200" dirty="0" smtClean="0">
                <a:latin typeface="Arial"/>
                <a:cs typeface="Arial"/>
              </a:rPr>
              <a:t>a  </a:t>
            </a:r>
            <a:r>
              <a:rPr lang="en-US" sz="1200" spc="-30" dirty="0" smtClean="0">
                <a:latin typeface="Arial"/>
                <a:cs typeface="Arial"/>
              </a:rPr>
              <a:t>language-independent </a:t>
            </a:r>
            <a:r>
              <a:rPr lang="en-US" sz="1200" spc="-20" dirty="0" smtClean="0">
                <a:latin typeface="Arial"/>
                <a:cs typeface="Arial"/>
              </a:rPr>
              <a:t>data </a:t>
            </a:r>
            <a:r>
              <a:rPr lang="en-US" sz="1200" spc="-25" dirty="0" smtClean="0">
                <a:latin typeface="Arial"/>
                <a:cs typeface="Arial"/>
              </a:rPr>
              <a:t>format. Code </a:t>
            </a:r>
            <a:r>
              <a:rPr lang="en-US" sz="1200" spc="-15" dirty="0" smtClean="0">
                <a:latin typeface="Arial"/>
                <a:cs typeface="Arial"/>
              </a:rPr>
              <a:t>for </a:t>
            </a:r>
            <a:r>
              <a:rPr lang="en-US" sz="1200" spc="-25" dirty="0" smtClean="0">
                <a:latin typeface="Arial"/>
                <a:cs typeface="Arial"/>
              </a:rPr>
              <a:t>parsing </a:t>
            </a:r>
            <a:r>
              <a:rPr lang="en-US" sz="1200" spc="-20" dirty="0" smtClean="0">
                <a:latin typeface="Arial"/>
                <a:cs typeface="Arial"/>
              </a:rPr>
              <a:t>and </a:t>
            </a:r>
            <a:r>
              <a:rPr lang="en-US" sz="1200" spc="-25" dirty="0" smtClean="0">
                <a:latin typeface="Arial"/>
                <a:cs typeface="Arial"/>
              </a:rPr>
              <a:t>generating </a:t>
            </a:r>
            <a:r>
              <a:rPr lang="en-US" sz="1200" spc="-20" dirty="0" smtClean="0">
                <a:latin typeface="Arial"/>
                <a:cs typeface="Arial"/>
              </a:rPr>
              <a:t>JSON data </a:t>
            </a:r>
            <a:r>
              <a:rPr lang="en-US" sz="1200" spc="-25" dirty="0" smtClean="0">
                <a:latin typeface="Arial"/>
                <a:cs typeface="Arial"/>
              </a:rPr>
              <a:t>is  readily available </a:t>
            </a:r>
            <a:r>
              <a:rPr lang="en-US" sz="1200" spc="-10" dirty="0" smtClean="0">
                <a:latin typeface="Arial"/>
                <a:cs typeface="Arial"/>
              </a:rPr>
              <a:t>in </a:t>
            </a:r>
            <a:r>
              <a:rPr lang="en-US" sz="1200" spc="-20" dirty="0" smtClean="0">
                <a:latin typeface="Arial"/>
                <a:cs typeface="Arial"/>
              </a:rPr>
              <a:t>many </a:t>
            </a:r>
            <a:r>
              <a:rPr lang="en-US" sz="1200" spc="-25" dirty="0" smtClean="0">
                <a:latin typeface="Arial"/>
                <a:cs typeface="Arial"/>
              </a:rPr>
              <a:t>programming</a:t>
            </a:r>
            <a:r>
              <a:rPr lang="en-US" sz="1200" spc="-225" dirty="0" smtClean="0">
                <a:latin typeface="Arial"/>
                <a:cs typeface="Arial"/>
              </a:rPr>
              <a:t> </a:t>
            </a:r>
            <a:r>
              <a:rPr lang="en-US" sz="1200" spc="-25" dirty="0" smtClean="0">
                <a:latin typeface="Arial"/>
                <a:cs typeface="Arial"/>
              </a:rPr>
              <a:t>languages.</a:t>
            </a:r>
            <a:endParaRPr lang="en-US" sz="1200" dirty="0" smtClean="0">
              <a:latin typeface="Arial"/>
              <a:cs typeface="Arial"/>
            </a:endParaRPr>
          </a:p>
          <a:p>
            <a:pPr marL="12700">
              <a:lnSpc>
                <a:spcPct val="100000"/>
              </a:lnSpc>
              <a:spcBef>
                <a:spcPts val="535"/>
              </a:spcBef>
            </a:pP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primary</a:t>
            </a:r>
            <a:r>
              <a:rPr lang="en-US" sz="1200" spc="-60" dirty="0" smtClean="0">
                <a:latin typeface="Arial"/>
                <a:cs typeface="Arial"/>
              </a:rPr>
              <a:t> </a:t>
            </a:r>
            <a:r>
              <a:rPr lang="en-US" sz="1200" spc="-25" dirty="0" smtClean="0">
                <a:latin typeface="Arial"/>
                <a:cs typeface="Arial"/>
              </a:rPr>
              <a:t>reference</a:t>
            </a:r>
            <a:r>
              <a:rPr lang="en-US" sz="1200" spc="-50" dirty="0" smtClean="0">
                <a:latin typeface="Arial"/>
                <a:cs typeface="Arial"/>
              </a:rPr>
              <a:t> </a:t>
            </a:r>
            <a:r>
              <a:rPr lang="en-US" sz="1200" spc="-20" dirty="0" smtClean="0">
                <a:latin typeface="Arial"/>
                <a:cs typeface="Arial"/>
              </a:rPr>
              <a:t>site</a:t>
            </a:r>
            <a:r>
              <a:rPr lang="en-US" sz="1200" spc="-55" dirty="0" smtClean="0">
                <a:latin typeface="Arial"/>
                <a:cs typeface="Arial"/>
              </a:rPr>
              <a:t> </a:t>
            </a:r>
            <a:r>
              <a:rPr lang="en-US" sz="1200" spc="-25" dirty="0" smtClean="0">
                <a:latin typeface="Arial"/>
                <a:cs typeface="Arial"/>
              </a:rPr>
              <a:t>(www.json.org)</a:t>
            </a:r>
            <a:r>
              <a:rPr lang="en-US" sz="1200" spc="-40" dirty="0" smtClean="0">
                <a:latin typeface="Arial"/>
                <a:cs typeface="Arial"/>
              </a:rPr>
              <a:t> </a:t>
            </a:r>
            <a:r>
              <a:rPr lang="en-US" sz="1200" spc="-25" dirty="0" smtClean="0">
                <a:latin typeface="Arial"/>
                <a:cs typeface="Arial"/>
              </a:rPr>
              <a:t>describes</a:t>
            </a:r>
            <a:r>
              <a:rPr lang="en-US" sz="1200" spc="-60" dirty="0" smtClean="0">
                <a:latin typeface="Arial"/>
                <a:cs typeface="Arial"/>
              </a:rPr>
              <a:t> </a:t>
            </a:r>
            <a:r>
              <a:rPr lang="en-US" sz="1200" spc="-15" dirty="0" smtClean="0">
                <a:latin typeface="Arial"/>
                <a:cs typeface="Arial"/>
              </a:rPr>
              <a:t>JSON</a:t>
            </a:r>
            <a:r>
              <a:rPr lang="en-US" sz="1200" spc="-75" dirty="0" smtClean="0">
                <a:latin typeface="Arial"/>
                <a:cs typeface="Arial"/>
              </a:rPr>
              <a:t> </a:t>
            </a:r>
            <a:r>
              <a:rPr lang="en-US" sz="1200" spc="-15" dirty="0" smtClean="0">
                <a:latin typeface="Arial"/>
                <a:cs typeface="Arial"/>
              </a:rPr>
              <a:t>as</a:t>
            </a:r>
            <a:r>
              <a:rPr lang="en-US" sz="1200" spc="-45" dirty="0" smtClean="0">
                <a:latin typeface="Arial"/>
                <a:cs typeface="Arial"/>
              </a:rPr>
              <a:t> </a:t>
            </a:r>
            <a:r>
              <a:rPr lang="en-US" sz="1200" spc="-25" dirty="0" smtClean="0">
                <a:latin typeface="Arial"/>
                <a:cs typeface="Arial"/>
              </a:rPr>
              <a:t>built</a:t>
            </a:r>
            <a:r>
              <a:rPr lang="en-US" sz="1200" spc="-50" dirty="0" smtClean="0">
                <a:latin typeface="Arial"/>
                <a:cs typeface="Arial"/>
              </a:rPr>
              <a:t> </a:t>
            </a:r>
            <a:r>
              <a:rPr lang="en-US" sz="1200" spc="-15" dirty="0" smtClean="0">
                <a:latin typeface="Arial"/>
                <a:cs typeface="Arial"/>
              </a:rPr>
              <a:t>on</a:t>
            </a:r>
            <a:r>
              <a:rPr lang="en-US" sz="1200" spc="-50" dirty="0" smtClean="0">
                <a:latin typeface="Arial"/>
                <a:cs typeface="Arial"/>
              </a:rPr>
              <a:t> </a:t>
            </a:r>
            <a:r>
              <a:rPr lang="en-US" sz="1200" spc="-20" dirty="0" smtClean="0">
                <a:latin typeface="Arial"/>
                <a:cs typeface="Arial"/>
              </a:rPr>
              <a:t>two</a:t>
            </a:r>
            <a:r>
              <a:rPr lang="en-US" sz="1200" spc="-55" dirty="0" smtClean="0">
                <a:latin typeface="Arial"/>
                <a:cs typeface="Arial"/>
              </a:rPr>
              <a:t> </a:t>
            </a:r>
            <a:r>
              <a:rPr lang="en-US" sz="1200" spc="-25" dirty="0" smtClean="0">
                <a:latin typeface="Arial"/>
                <a:cs typeface="Arial"/>
              </a:rPr>
              <a:t>structures:</a:t>
            </a:r>
            <a:endParaRPr lang="en-US" sz="1200" dirty="0" smtClean="0">
              <a:latin typeface="Arial"/>
              <a:cs typeface="Arial"/>
            </a:endParaRPr>
          </a:p>
          <a:p>
            <a:pPr marL="585470" marR="288925" indent="-344170">
              <a:lnSpc>
                <a:spcPts val="1610"/>
              </a:lnSpc>
              <a:spcBef>
                <a:spcPts val="740"/>
              </a:spcBef>
              <a:buFont typeface="Symbol"/>
              <a:buChar char=""/>
              <a:tabLst>
                <a:tab pos="584835" algn="l"/>
                <a:tab pos="585470" algn="l"/>
              </a:tabLst>
            </a:pPr>
            <a:r>
              <a:rPr lang="en-US" sz="1200" dirty="0" smtClean="0">
                <a:latin typeface="Arial"/>
                <a:cs typeface="Arial"/>
              </a:rPr>
              <a:t>A</a:t>
            </a:r>
            <a:r>
              <a:rPr lang="en-US" sz="1200" spc="-55" dirty="0" smtClean="0">
                <a:latin typeface="Arial"/>
                <a:cs typeface="Arial"/>
              </a:rPr>
              <a:t> </a:t>
            </a:r>
            <a:r>
              <a:rPr lang="en-US" sz="1200" spc="-25" dirty="0" smtClean="0">
                <a:latin typeface="Arial"/>
                <a:cs typeface="Arial"/>
              </a:rPr>
              <a:t>collection</a:t>
            </a:r>
            <a:r>
              <a:rPr lang="en-US" sz="1200" spc="-5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name/value</a:t>
            </a:r>
            <a:r>
              <a:rPr lang="en-US" sz="1200" spc="-40" dirty="0" smtClean="0">
                <a:latin typeface="Arial"/>
                <a:cs typeface="Arial"/>
              </a:rPr>
              <a:t> </a:t>
            </a:r>
            <a:r>
              <a:rPr lang="en-US" sz="1200" spc="-25" dirty="0" smtClean="0">
                <a:latin typeface="Arial"/>
                <a:cs typeface="Arial"/>
              </a:rPr>
              <a:t>pairs.</a:t>
            </a:r>
            <a:r>
              <a:rPr lang="en-US" sz="1200" spc="-50" dirty="0" smtClean="0">
                <a:latin typeface="Arial"/>
                <a:cs typeface="Arial"/>
              </a:rPr>
              <a:t> </a:t>
            </a:r>
            <a:r>
              <a:rPr lang="en-US" sz="1200" spc="-15" dirty="0" smtClean="0">
                <a:latin typeface="Arial"/>
                <a:cs typeface="Arial"/>
              </a:rPr>
              <a:t>In</a:t>
            </a:r>
            <a:r>
              <a:rPr lang="en-US" sz="1200" spc="-40" dirty="0" smtClean="0">
                <a:latin typeface="Arial"/>
                <a:cs typeface="Arial"/>
              </a:rPr>
              <a:t> </a:t>
            </a:r>
            <a:r>
              <a:rPr lang="en-US" sz="1200" spc="-25" dirty="0" smtClean="0">
                <a:latin typeface="Arial"/>
                <a:cs typeface="Arial"/>
              </a:rPr>
              <a:t>various</a:t>
            </a:r>
            <a:r>
              <a:rPr lang="en-US" sz="1200" spc="-50" dirty="0" smtClean="0">
                <a:latin typeface="Arial"/>
                <a:cs typeface="Arial"/>
              </a:rPr>
              <a:t> </a:t>
            </a:r>
            <a:r>
              <a:rPr lang="en-US" sz="1200" spc="-30" dirty="0" smtClean="0">
                <a:latin typeface="Arial"/>
                <a:cs typeface="Arial"/>
              </a:rPr>
              <a:t>languages,</a:t>
            </a:r>
            <a:r>
              <a:rPr lang="en-US" sz="1200" spc="-45"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realized</a:t>
            </a:r>
            <a:r>
              <a:rPr lang="en-US" sz="1200" spc="-55" dirty="0" smtClean="0">
                <a:latin typeface="Arial"/>
                <a:cs typeface="Arial"/>
              </a:rPr>
              <a:t> </a:t>
            </a:r>
            <a:r>
              <a:rPr lang="en-US" sz="1200" spc="-15" dirty="0" smtClean="0">
                <a:latin typeface="Arial"/>
                <a:cs typeface="Arial"/>
              </a:rPr>
              <a:t>as</a:t>
            </a:r>
            <a:r>
              <a:rPr lang="en-US" sz="1200" spc="-45" dirty="0" smtClean="0">
                <a:latin typeface="Arial"/>
                <a:cs typeface="Arial"/>
              </a:rPr>
              <a:t> </a:t>
            </a:r>
            <a:r>
              <a:rPr lang="en-US" sz="1200" spc="-15" dirty="0" smtClean="0">
                <a:latin typeface="Arial"/>
                <a:cs typeface="Arial"/>
              </a:rPr>
              <a:t>an  </a:t>
            </a:r>
            <a:r>
              <a:rPr lang="en-US" sz="1200" spc="-25" dirty="0" smtClean="0">
                <a:latin typeface="Arial"/>
                <a:cs typeface="Arial"/>
              </a:rPr>
              <a:t>object, record, </a:t>
            </a:r>
            <a:r>
              <a:rPr lang="en-US" sz="1200" spc="-25" dirty="0" err="1" smtClean="0">
                <a:latin typeface="Arial"/>
                <a:cs typeface="Arial"/>
              </a:rPr>
              <a:t>struct</a:t>
            </a:r>
            <a:r>
              <a:rPr lang="en-US" sz="1200" spc="-25" dirty="0" smtClean="0">
                <a:latin typeface="Arial"/>
                <a:cs typeface="Arial"/>
              </a:rPr>
              <a:t>, dictionary, </a:t>
            </a:r>
            <a:r>
              <a:rPr lang="en-US" sz="1200" spc="-20" dirty="0" smtClean="0">
                <a:latin typeface="Arial"/>
                <a:cs typeface="Arial"/>
              </a:rPr>
              <a:t>hash </a:t>
            </a:r>
            <a:r>
              <a:rPr lang="en-US" sz="1200" spc="-25" dirty="0" smtClean="0">
                <a:latin typeface="Arial"/>
                <a:cs typeface="Arial"/>
              </a:rPr>
              <a:t>table, keyed list, </a:t>
            </a:r>
            <a:r>
              <a:rPr lang="en-US" sz="1200" spc="-15" dirty="0" smtClean="0">
                <a:latin typeface="Arial"/>
                <a:cs typeface="Arial"/>
              </a:rPr>
              <a:t>or </a:t>
            </a:r>
            <a:r>
              <a:rPr lang="en-US" sz="1200" spc="-25" dirty="0" smtClean="0">
                <a:latin typeface="Arial"/>
                <a:cs typeface="Arial"/>
              </a:rPr>
              <a:t>associative</a:t>
            </a:r>
            <a:r>
              <a:rPr lang="en-US" sz="1200" spc="-280" dirty="0" smtClean="0">
                <a:latin typeface="Arial"/>
                <a:cs typeface="Arial"/>
              </a:rPr>
              <a:t> </a:t>
            </a:r>
            <a:r>
              <a:rPr lang="en-US" sz="1200" spc="-25" dirty="0" smtClean="0">
                <a:latin typeface="Arial"/>
                <a:cs typeface="Arial"/>
              </a:rPr>
              <a:t>array.</a:t>
            </a:r>
            <a:endParaRPr lang="en-US" sz="1200" dirty="0" smtClean="0">
              <a:latin typeface="Arial"/>
              <a:cs typeface="Arial"/>
            </a:endParaRPr>
          </a:p>
          <a:p>
            <a:pPr marL="585470" marR="5080" indent="-344170">
              <a:lnSpc>
                <a:spcPts val="1610"/>
              </a:lnSpc>
              <a:spcBef>
                <a:spcPts val="700"/>
              </a:spcBef>
              <a:buFont typeface="Symbol"/>
              <a:buChar char=""/>
              <a:tabLst>
                <a:tab pos="584835" algn="l"/>
                <a:tab pos="585470" algn="l"/>
              </a:tabLst>
            </a:pPr>
            <a:r>
              <a:rPr lang="en-US" sz="1200" spc="-10" dirty="0" smtClean="0">
                <a:latin typeface="Arial"/>
                <a:cs typeface="Arial"/>
              </a:rPr>
              <a:t>An</a:t>
            </a:r>
            <a:r>
              <a:rPr lang="en-US" sz="1200" spc="-45" dirty="0" smtClean="0">
                <a:latin typeface="Arial"/>
                <a:cs typeface="Arial"/>
              </a:rPr>
              <a:t> </a:t>
            </a:r>
            <a:r>
              <a:rPr lang="en-US" sz="1200" spc="-25" dirty="0" smtClean="0">
                <a:latin typeface="Arial"/>
                <a:cs typeface="Arial"/>
              </a:rPr>
              <a:t>ordered</a:t>
            </a:r>
            <a:r>
              <a:rPr lang="en-US" sz="1200" spc="-45" dirty="0" smtClean="0">
                <a:latin typeface="Arial"/>
                <a:cs typeface="Arial"/>
              </a:rPr>
              <a:t> </a:t>
            </a:r>
            <a:r>
              <a:rPr lang="en-US" sz="1200" spc="-25" dirty="0" smtClean="0">
                <a:latin typeface="Arial"/>
                <a:cs typeface="Arial"/>
              </a:rPr>
              <a:t>list</a:t>
            </a:r>
            <a:r>
              <a:rPr lang="en-US" sz="1200" spc="-50" dirty="0" smtClean="0">
                <a:latin typeface="Arial"/>
                <a:cs typeface="Arial"/>
              </a:rPr>
              <a:t> </a:t>
            </a:r>
            <a:r>
              <a:rPr lang="en-US" sz="1200" spc="-15" dirty="0" smtClean="0">
                <a:latin typeface="Arial"/>
                <a:cs typeface="Arial"/>
              </a:rPr>
              <a:t>of</a:t>
            </a:r>
            <a:r>
              <a:rPr lang="en-US" sz="1200" spc="-45" dirty="0" smtClean="0">
                <a:latin typeface="Arial"/>
                <a:cs typeface="Arial"/>
              </a:rPr>
              <a:t> </a:t>
            </a:r>
            <a:r>
              <a:rPr lang="en-US" sz="1200" spc="-25" dirty="0" smtClean="0">
                <a:latin typeface="Arial"/>
                <a:cs typeface="Arial"/>
              </a:rPr>
              <a:t>values.</a:t>
            </a:r>
            <a:r>
              <a:rPr lang="en-US" sz="1200" spc="-50" dirty="0" smtClean="0">
                <a:latin typeface="Arial"/>
                <a:cs typeface="Arial"/>
              </a:rPr>
              <a:t> </a:t>
            </a:r>
            <a:r>
              <a:rPr lang="en-US" sz="1200" spc="-10" dirty="0" smtClean="0">
                <a:latin typeface="Arial"/>
                <a:cs typeface="Arial"/>
              </a:rPr>
              <a:t>In</a:t>
            </a:r>
            <a:r>
              <a:rPr lang="en-US" sz="1200" spc="-55" dirty="0" smtClean="0">
                <a:latin typeface="Arial"/>
                <a:cs typeface="Arial"/>
              </a:rPr>
              <a:t> </a:t>
            </a:r>
            <a:r>
              <a:rPr lang="en-US" sz="1200" spc="-20" dirty="0" smtClean="0">
                <a:latin typeface="Arial"/>
                <a:cs typeface="Arial"/>
              </a:rPr>
              <a:t>most</a:t>
            </a:r>
            <a:r>
              <a:rPr lang="en-US" sz="1200" spc="-45" dirty="0" smtClean="0">
                <a:latin typeface="Arial"/>
                <a:cs typeface="Arial"/>
              </a:rPr>
              <a:t> </a:t>
            </a:r>
            <a:r>
              <a:rPr lang="en-US" sz="1200" spc="-30" dirty="0" smtClean="0">
                <a:latin typeface="Arial"/>
                <a:cs typeface="Arial"/>
              </a:rPr>
              <a:t>languages,</a:t>
            </a:r>
            <a:r>
              <a:rPr lang="en-US" sz="1200" spc="-50" dirty="0" smtClean="0">
                <a:latin typeface="Arial"/>
                <a:cs typeface="Arial"/>
              </a:rPr>
              <a:t> </a:t>
            </a:r>
            <a:r>
              <a:rPr lang="en-US" sz="1200" spc="-20" dirty="0" smtClean="0">
                <a:latin typeface="Arial"/>
                <a:cs typeface="Arial"/>
              </a:rPr>
              <a:t>this</a:t>
            </a:r>
            <a:r>
              <a:rPr lang="en-US" sz="1200" spc="-50" dirty="0" smtClean="0">
                <a:latin typeface="Arial"/>
                <a:cs typeface="Arial"/>
              </a:rPr>
              <a:t> </a:t>
            </a:r>
            <a:r>
              <a:rPr lang="en-US" sz="1200" spc="-20" dirty="0" smtClean="0">
                <a:latin typeface="Arial"/>
                <a:cs typeface="Arial"/>
              </a:rPr>
              <a:t>is</a:t>
            </a:r>
            <a:r>
              <a:rPr lang="en-US" sz="1200" spc="-45" dirty="0" smtClean="0">
                <a:latin typeface="Arial"/>
                <a:cs typeface="Arial"/>
              </a:rPr>
              <a:t> </a:t>
            </a:r>
            <a:r>
              <a:rPr lang="en-US" sz="1200" spc="-25" dirty="0" smtClean="0">
                <a:latin typeface="Arial"/>
                <a:cs typeface="Arial"/>
              </a:rPr>
              <a:t>realized</a:t>
            </a:r>
            <a:r>
              <a:rPr lang="en-US" sz="1200" spc="-55" dirty="0" smtClean="0">
                <a:latin typeface="Arial"/>
                <a:cs typeface="Arial"/>
              </a:rPr>
              <a:t> </a:t>
            </a:r>
            <a:r>
              <a:rPr lang="en-US" sz="1200" spc="-15" dirty="0" smtClean="0">
                <a:latin typeface="Arial"/>
                <a:cs typeface="Arial"/>
              </a:rPr>
              <a:t>as</a:t>
            </a:r>
            <a:r>
              <a:rPr lang="en-US" sz="1200" spc="-50" dirty="0" smtClean="0">
                <a:latin typeface="Arial"/>
                <a:cs typeface="Arial"/>
              </a:rPr>
              <a:t> </a:t>
            </a:r>
            <a:r>
              <a:rPr lang="en-US" sz="1200" spc="-15" dirty="0" smtClean="0">
                <a:latin typeface="Arial"/>
                <a:cs typeface="Arial"/>
              </a:rPr>
              <a:t>an</a:t>
            </a:r>
            <a:r>
              <a:rPr lang="en-US" sz="1200" spc="-30" dirty="0" smtClean="0">
                <a:latin typeface="Arial"/>
                <a:cs typeface="Arial"/>
              </a:rPr>
              <a:t> </a:t>
            </a:r>
            <a:r>
              <a:rPr lang="en-US" sz="1200" spc="-25" dirty="0" smtClean="0">
                <a:latin typeface="Arial"/>
                <a:cs typeface="Arial"/>
              </a:rPr>
              <a:t>array,</a:t>
            </a:r>
            <a:r>
              <a:rPr lang="en-US" sz="1200" spc="-35" dirty="0" smtClean="0">
                <a:latin typeface="Arial"/>
                <a:cs typeface="Arial"/>
              </a:rPr>
              <a:t> </a:t>
            </a:r>
            <a:r>
              <a:rPr lang="en-US" sz="1200" spc="-25" dirty="0" smtClean="0">
                <a:latin typeface="Arial"/>
                <a:cs typeface="Arial"/>
              </a:rPr>
              <a:t>vector,  </a:t>
            </a:r>
            <a:r>
              <a:rPr lang="en-US" sz="1200" spc="-20" dirty="0" smtClean="0">
                <a:latin typeface="Arial"/>
                <a:cs typeface="Arial"/>
              </a:rPr>
              <a:t>list, </a:t>
            </a:r>
            <a:r>
              <a:rPr lang="en-US" sz="1200" spc="-15" dirty="0" smtClean="0">
                <a:latin typeface="Arial"/>
                <a:cs typeface="Arial"/>
              </a:rPr>
              <a:t>or</a:t>
            </a:r>
            <a:r>
              <a:rPr lang="en-US" sz="1200" spc="-100" dirty="0" smtClean="0">
                <a:latin typeface="Arial"/>
                <a:cs typeface="Arial"/>
              </a:rPr>
              <a:t> </a:t>
            </a:r>
            <a:r>
              <a:rPr lang="en-US" sz="1200" spc="-25" dirty="0" smtClean="0">
                <a:latin typeface="Arial"/>
                <a:cs typeface="Arial"/>
              </a:rPr>
              <a:t>sequence.</a:t>
            </a:r>
            <a:endParaRPr lang="en-US" sz="1200" dirty="0" smtClean="0">
              <a:latin typeface="Arial"/>
              <a:cs typeface="Arial"/>
            </a:endParaRPr>
          </a:p>
          <a:p>
            <a:pPr marL="12700" marR="67310">
              <a:lnSpc>
                <a:spcPct val="96100"/>
              </a:lnSpc>
              <a:spcBef>
                <a:spcPts val="555"/>
              </a:spcBef>
            </a:pPr>
            <a:r>
              <a:rPr lang="en-US" sz="1200" spc="-20" dirty="0" smtClean="0">
                <a:latin typeface="Arial"/>
                <a:cs typeface="Arial"/>
              </a:rPr>
              <a:t>These</a:t>
            </a:r>
            <a:r>
              <a:rPr lang="en-US" sz="1200" spc="-55" dirty="0" smtClean="0">
                <a:latin typeface="Arial"/>
                <a:cs typeface="Arial"/>
              </a:rPr>
              <a:t> </a:t>
            </a:r>
            <a:r>
              <a:rPr lang="en-US" sz="1200" spc="-20" dirty="0" smtClean="0">
                <a:latin typeface="Arial"/>
                <a:cs typeface="Arial"/>
              </a:rPr>
              <a:t>are</a:t>
            </a:r>
            <a:r>
              <a:rPr lang="en-US" sz="1200" spc="-50" dirty="0" smtClean="0">
                <a:latin typeface="Arial"/>
                <a:cs typeface="Arial"/>
              </a:rPr>
              <a:t> </a:t>
            </a:r>
            <a:r>
              <a:rPr lang="en-US" sz="1200" spc="-25" dirty="0" smtClean="0">
                <a:latin typeface="Arial"/>
                <a:cs typeface="Arial"/>
              </a:rPr>
              <a:t>universal</a:t>
            </a:r>
            <a:r>
              <a:rPr lang="en-US" sz="1200" spc="-60" dirty="0" smtClean="0">
                <a:latin typeface="Arial"/>
                <a:cs typeface="Arial"/>
              </a:rPr>
              <a:t> </a:t>
            </a:r>
            <a:r>
              <a:rPr lang="en-US" sz="1200" spc="-20" dirty="0" smtClean="0">
                <a:latin typeface="Arial"/>
                <a:cs typeface="Arial"/>
              </a:rPr>
              <a:t>data</a:t>
            </a:r>
            <a:r>
              <a:rPr lang="en-US" sz="1200" spc="-65" dirty="0" smtClean="0">
                <a:latin typeface="Arial"/>
                <a:cs typeface="Arial"/>
              </a:rPr>
              <a:t> </a:t>
            </a:r>
            <a:r>
              <a:rPr lang="en-US" sz="1200" spc="-25" dirty="0" smtClean="0">
                <a:latin typeface="Arial"/>
                <a:cs typeface="Arial"/>
              </a:rPr>
              <a:t>structures</a:t>
            </a:r>
            <a:r>
              <a:rPr lang="en-US" sz="1200" spc="-30" dirty="0" smtClean="0">
                <a:latin typeface="Arial"/>
                <a:cs typeface="Arial"/>
              </a:rPr>
              <a:t> </a:t>
            </a:r>
            <a:r>
              <a:rPr lang="en-US" sz="1200" spc="-20" dirty="0" smtClean="0">
                <a:latin typeface="Arial"/>
                <a:cs typeface="Arial"/>
              </a:rPr>
              <a:t>with</a:t>
            </a:r>
            <a:r>
              <a:rPr lang="en-US" sz="1200" spc="-70" dirty="0" smtClean="0">
                <a:latin typeface="Arial"/>
                <a:cs typeface="Arial"/>
              </a:rPr>
              <a:t> </a:t>
            </a:r>
            <a:r>
              <a:rPr lang="en-US" sz="1200" spc="-25" dirty="0" smtClean="0">
                <a:latin typeface="Arial"/>
                <a:cs typeface="Arial"/>
              </a:rPr>
              <a:t>great</a:t>
            </a:r>
            <a:r>
              <a:rPr lang="en-US" sz="1200" spc="-55" dirty="0" smtClean="0">
                <a:latin typeface="Arial"/>
                <a:cs typeface="Arial"/>
              </a:rPr>
              <a:t> </a:t>
            </a:r>
            <a:r>
              <a:rPr lang="en-US" sz="1200" spc="-25" dirty="0" smtClean="0">
                <a:latin typeface="Arial"/>
                <a:cs typeface="Arial"/>
              </a:rPr>
              <a:t>flexibility</a:t>
            </a:r>
            <a:r>
              <a:rPr lang="en-US" sz="1200" spc="-5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practice.</a:t>
            </a:r>
            <a:r>
              <a:rPr lang="en-US" sz="1200" spc="-45" dirty="0" smtClean="0">
                <a:latin typeface="Arial"/>
                <a:cs typeface="Arial"/>
              </a:rPr>
              <a:t> </a:t>
            </a:r>
            <a:r>
              <a:rPr lang="en-US" sz="1200" spc="-25" dirty="0" smtClean="0">
                <a:latin typeface="Arial"/>
                <a:cs typeface="Arial"/>
              </a:rPr>
              <a:t>Virtually</a:t>
            </a:r>
            <a:r>
              <a:rPr lang="en-US" sz="1200" spc="-55" dirty="0" smtClean="0">
                <a:latin typeface="Arial"/>
                <a:cs typeface="Arial"/>
              </a:rPr>
              <a:t> </a:t>
            </a:r>
            <a:r>
              <a:rPr lang="en-US" sz="1200" spc="-20" dirty="0" smtClean="0">
                <a:latin typeface="Arial"/>
                <a:cs typeface="Arial"/>
              </a:rPr>
              <a:t>all</a:t>
            </a:r>
            <a:r>
              <a:rPr lang="en-US" sz="1200" spc="-45" dirty="0" smtClean="0">
                <a:latin typeface="Arial"/>
                <a:cs typeface="Arial"/>
              </a:rPr>
              <a:t> </a:t>
            </a:r>
            <a:r>
              <a:rPr lang="en-US" sz="1200" spc="-25" dirty="0" smtClean="0">
                <a:latin typeface="Arial"/>
                <a:cs typeface="Arial"/>
              </a:rPr>
              <a:t>modern  programming </a:t>
            </a:r>
            <a:r>
              <a:rPr lang="en-US" sz="1200" spc="-30" dirty="0" smtClean="0">
                <a:latin typeface="Arial"/>
                <a:cs typeface="Arial"/>
              </a:rPr>
              <a:t>languages </a:t>
            </a:r>
            <a:r>
              <a:rPr lang="en-US" sz="1200" spc="-25" dirty="0" smtClean="0">
                <a:latin typeface="Arial"/>
                <a:cs typeface="Arial"/>
              </a:rPr>
              <a:t>support </a:t>
            </a:r>
            <a:r>
              <a:rPr lang="en-US" sz="1200" spc="-20" dirty="0" smtClean="0">
                <a:latin typeface="Arial"/>
                <a:cs typeface="Arial"/>
              </a:rPr>
              <a:t>them in one form </a:t>
            </a:r>
            <a:r>
              <a:rPr lang="en-US" sz="1200" spc="-15" dirty="0" smtClean="0">
                <a:latin typeface="Arial"/>
                <a:cs typeface="Arial"/>
              </a:rPr>
              <a:t>or </a:t>
            </a:r>
            <a:r>
              <a:rPr lang="en-US" sz="1200" spc="-25" dirty="0" smtClean="0">
                <a:latin typeface="Arial"/>
                <a:cs typeface="Arial"/>
              </a:rPr>
              <a:t>another. </a:t>
            </a:r>
            <a:r>
              <a:rPr lang="en-US" sz="1200" spc="-20" dirty="0" smtClean="0">
                <a:latin typeface="Arial"/>
                <a:cs typeface="Arial"/>
              </a:rPr>
              <a:t>It </a:t>
            </a:r>
            <a:r>
              <a:rPr lang="en-US" sz="1200" spc="-25" dirty="0" smtClean="0">
                <a:latin typeface="Arial"/>
                <a:cs typeface="Arial"/>
              </a:rPr>
              <a:t>makes </a:t>
            </a:r>
            <a:r>
              <a:rPr lang="en-US" sz="1200" spc="-20" dirty="0" smtClean="0">
                <a:latin typeface="Arial"/>
                <a:cs typeface="Arial"/>
              </a:rPr>
              <a:t>sense </a:t>
            </a:r>
            <a:r>
              <a:rPr lang="en-US" sz="1200" spc="-25" dirty="0" smtClean="0">
                <a:latin typeface="Arial"/>
                <a:cs typeface="Arial"/>
              </a:rPr>
              <a:t>that </a:t>
            </a:r>
            <a:r>
              <a:rPr lang="en-US" sz="1200" dirty="0" smtClean="0">
                <a:latin typeface="Arial"/>
                <a:cs typeface="Arial"/>
              </a:rPr>
              <a:t>a  </a:t>
            </a:r>
            <a:r>
              <a:rPr lang="en-US" sz="1200" spc="-20" dirty="0" smtClean="0">
                <a:latin typeface="Arial"/>
                <a:cs typeface="Arial"/>
              </a:rPr>
              <a:t>data </a:t>
            </a:r>
            <a:r>
              <a:rPr lang="en-US" sz="1200" spc="-25" dirty="0" smtClean="0">
                <a:latin typeface="Arial"/>
                <a:cs typeface="Arial"/>
              </a:rPr>
              <a:t>format </a:t>
            </a:r>
            <a:r>
              <a:rPr lang="en-US" sz="1200" spc="-20" dirty="0" smtClean="0">
                <a:latin typeface="Arial"/>
                <a:cs typeface="Arial"/>
              </a:rPr>
              <a:t>that is </a:t>
            </a:r>
            <a:r>
              <a:rPr lang="en-US" sz="1200" spc="-30" dirty="0" smtClean="0">
                <a:latin typeface="Arial"/>
                <a:cs typeface="Arial"/>
              </a:rPr>
              <a:t>interchangeable </a:t>
            </a:r>
            <a:r>
              <a:rPr lang="en-US" sz="1200" spc="-25" dirty="0" smtClean="0">
                <a:latin typeface="Arial"/>
                <a:cs typeface="Arial"/>
              </a:rPr>
              <a:t>between programming </a:t>
            </a:r>
            <a:r>
              <a:rPr lang="en-US" sz="1200" spc="-30" dirty="0" smtClean="0">
                <a:latin typeface="Arial"/>
                <a:cs typeface="Arial"/>
              </a:rPr>
              <a:t>languages </a:t>
            </a:r>
            <a:r>
              <a:rPr lang="en-US" sz="1200" spc="-15" dirty="0" smtClean="0">
                <a:latin typeface="Arial"/>
                <a:cs typeface="Arial"/>
              </a:rPr>
              <a:t>is </a:t>
            </a:r>
            <a:r>
              <a:rPr lang="en-US" sz="1200" spc="-20" dirty="0" smtClean="0">
                <a:latin typeface="Arial"/>
                <a:cs typeface="Arial"/>
              </a:rPr>
              <a:t>also </a:t>
            </a:r>
            <a:r>
              <a:rPr lang="en-US" sz="1200" spc="-25" dirty="0" smtClean="0">
                <a:latin typeface="Arial"/>
                <a:cs typeface="Arial"/>
              </a:rPr>
              <a:t>based </a:t>
            </a:r>
            <a:r>
              <a:rPr lang="en-US" sz="1200" spc="-15" dirty="0" smtClean="0">
                <a:latin typeface="Arial"/>
                <a:cs typeface="Arial"/>
              </a:rPr>
              <a:t>on  </a:t>
            </a:r>
            <a:r>
              <a:rPr lang="en-US" sz="1200" spc="-20" dirty="0" smtClean="0">
                <a:latin typeface="Arial"/>
                <a:cs typeface="Arial"/>
              </a:rPr>
              <a:t>these</a:t>
            </a:r>
            <a:r>
              <a:rPr lang="en-US" sz="1200" spc="-60" dirty="0" smtClean="0">
                <a:latin typeface="Arial"/>
                <a:cs typeface="Arial"/>
              </a:rPr>
              <a:t> </a:t>
            </a:r>
            <a:r>
              <a:rPr lang="en-US" sz="1200" spc="-25" dirty="0" smtClean="0">
                <a:latin typeface="Arial"/>
                <a:cs typeface="Arial"/>
              </a:rPr>
              <a:t>structures.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8</a:t>
            </a:fld>
            <a:endParaRPr lang="fr-FR"/>
          </a:p>
        </p:txBody>
      </p:sp>
    </p:spTree>
    <p:extLst>
      <p:ext uri="{BB962C8B-B14F-4D97-AF65-F5344CB8AC3E}">
        <p14:creationId xmlns:p14="http://schemas.microsoft.com/office/powerpoint/2010/main" val="196157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R="3520440" algn="ctr">
              <a:lnSpc>
                <a:spcPct val="100000"/>
              </a:lnSpc>
              <a:spcBef>
                <a:spcPts val="525"/>
              </a:spcBef>
            </a:pPr>
            <a:r>
              <a:rPr lang="fr-FR" sz="1600" spc="-25" dirty="0" err="1" smtClean="0">
                <a:latin typeface="Arial"/>
                <a:cs typeface="Arial"/>
              </a:rPr>
              <a:t>Example</a:t>
            </a:r>
            <a:r>
              <a:rPr lang="fr-FR" sz="1600" spc="-25" dirty="0" smtClean="0">
                <a:latin typeface="Arial"/>
                <a:cs typeface="Arial"/>
              </a:rPr>
              <a:t> </a:t>
            </a:r>
            <a:r>
              <a:rPr lang="fr-FR" sz="1600" spc="-15" dirty="0" smtClean="0">
                <a:latin typeface="Arial"/>
                <a:cs typeface="Arial"/>
              </a:rPr>
              <a:t>of XML </a:t>
            </a:r>
            <a:r>
              <a:rPr lang="fr-FR" sz="1600" spc="-25" dirty="0" err="1" smtClean="0">
                <a:latin typeface="Arial"/>
                <a:cs typeface="Arial"/>
              </a:rPr>
              <a:t>formatted</a:t>
            </a:r>
            <a:r>
              <a:rPr lang="fr-FR" sz="1600" spc="-215" dirty="0" smtClean="0">
                <a:latin typeface="Arial"/>
                <a:cs typeface="Arial"/>
              </a:rPr>
              <a:t> </a:t>
            </a:r>
            <a:r>
              <a:rPr lang="fr-FR" sz="1600" spc="-20" dirty="0" smtClean="0">
                <a:latin typeface="Arial"/>
                <a:cs typeface="Arial"/>
              </a:rPr>
              <a:t>data:</a:t>
            </a:r>
            <a:endParaRPr lang="fr-FR" sz="1600" dirty="0" smtClean="0">
              <a:latin typeface="Arial"/>
              <a:cs typeface="Arial"/>
            </a:endParaRPr>
          </a:p>
          <a:p>
            <a:pPr marL="470534">
              <a:lnSpc>
                <a:spcPct val="100000"/>
              </a:lnSpc>
              <a:spcBef>
                <a:spcPts val="1240"/>
              </a:spcBef>
            </a:pPr>
            <a:r>
              <a:rPr lang="fr-FR" sz="1200" spc="-5" dirty="0" smtClean="0">
                <a:latin typeface="Courier New"/>
                <a:cs typeface="Courier New"/>
              </a:rPr>
              <a:t>&lt;Items&gt;</a:t>
            </a:r>
            <a:endParaRPr lang="fr-FR" sz="1200" dirty="0" smtClean="0">
              <a:latin typeface="Courier New"/>
              <a:cs typeface="Courier New"/>
            </a:endParaRPr>
          </a:p>
          <a:p>
            <a:pPr>
              <a:lnSpc>
                <a:spcPct val="100000"/>
              </a:lnSpc>
            </a:pPr>
            <a:endParaRPr lang="fr-FR" sz="1400" dirty="0" smtClean="0">
              <a:latin typeface="Times New Roman"/>
              <a:cs typeface="Times New Roman"/>
            </a:endParaRPr>
          </a:p>
          <a:p>
            <a:pPr marL="806450">
              <a:lnSpc>
                <a:spcPct val="100000"/>
              </a:lnSpc>
            </a:pPr>
            <a:r>
              <a:rPr lang="fr-FR" sz="1200" spc="-5" dirty="0" smtClean="0">
                <a:latin typeface="Courier New"/>
                <a:cs typeface="Courier New"/>
              </a:rPr>
              <a:t>&lt;listing id=1 </a:t>
            </a:r>
            <a:r>
              <a:rPr lang="fr-FR" sz="1200" spc="-5" dirty="0" err="1" smtClean="0">
                <a:latin typeface="Courier New"/>
                <a:cs typeface="Courier New"/>
              </a:rPr>
              <a:t>title</a:t>
            </a:r>
            <a:r>
              <a:rPr lang="fr-FR" sz="1200" spc="-5" dirty="0" smtClean="0">
                <a:latin typeface="Courier New"/>
                <a:cs typeface="Courier New"/>
              </a:rPr>
              <a:t>="</a:t>
            </a:r>
            <a:r>
              <a:rPr lang="fr-FR" sz="1200" spc="-5" dirty="0" err="1" smtClean="0">
                <a:latin typeface="Courier New"/>
                <a:cs typeface="Courier New"/>
              </a:rPr>
              <a:t>shoes</a:t>
            </a:r>
            <a:r>
              <a:rPr lang="fr-FR" sz="1200" spc="-5" dirty="0" smtClean="0">
                <a:latin typeface="Courier New"/>
                <a:cs typeface="Courier New"/>
              </a:rPr>
              <a:t>"</a:t>
            </a:r>
            <a:r>
              <a:rPr lang="fr-FR" sz="1200" dirty="0" smtClean="0">
                <a:latin typeface="Courier New"/>
                <a:cs typeface="Courier New"/>
              </a:rPr>
              <a:t> </a:t>
            </a:r>
            <a:r>
              <a:rPr lang="fr-FR" sz="1200" spc="-5" dirty="0" err="1" smtClean="0">
                <a:latin typeface="Courier New"/>
                <a:cs typeface="Courier New"/>
              </a:rPr>
              <a:t>price</a:t>
            </a:r>
            <a:r>
              <a:rPr lang="fr-FR" sz="1200" spc="-5" dirty="0" smtClean="0">
                <a:latin typeface="Courier New"/>
                <a:cs typeface="Courier New"/>
              </a:rPr>
              <a:t>="$70.00"&gt;</a:t>
            </a:r>
            <a:endParaRPr lang="fr-FR" sz="1200" dirty="0" smtClean="0">
              <a:latin typeface="Courier New"/>
              <a:cs typeface="Courier New"/>
            </a:endParaRPr>
          </a:p>
          <a:p>
            <a:pPr>
              <a:lnSpc>
                <a:spcPct val="100000"/>
              </a:lnSpc>
              <a:spcBef>
                <a:spcPts val="15"/>
              </a:spcBef>
            </a:pPr>
            <a:endParaRPr lang="fr-FR" sz="1400" dirty="0" smtClean="0">
              <a:latin typeface="Times New Roman"/>
              <a:cs typeface="Times New Roman"/>
            </a:endParaRPr>
          </a:p>
          <a:p>
            <a:pPr marR="534035" algn="ctr">
              <a:lnSpc>
                <a:spcPct val="100000"/>
              </a:lnSpc>
            </a:pPr>
            <a:r>
              <a:rPr lang="fr-FR" sz="1200" spc="-5" dirty="0" smtClean="0">
                <a:latin typeface="Courier New"/>
                <a:cs typeface="Courier New"/>
              </a:rPr>
              <a:t>&lt;description&gt;</a:t>
            </a:r>
            <a:r>
              <a:rPr lang="fr-FR" sz="1200" spc="-5" dirty="0" err="1" smtClean="0">
                <a:latin typeface="Courier New"/>
                <a:cs typeface="Courier New"/>
              </a:rPr>
              <a:t>red</a:t>
            </a:r>
            <a:r>
              <a:rPr lang="fr-FR" sz="1200" spc="-5" dirty="0" smtClean="0">
                <a:latin typeface="Courier New"/>
                <a:cs typeface="Courier New"/>
              </a:rPr>
              <a:t> </a:t>
            </a:r>
            <a:r>
              <a:rPr lang="fr-FR" sz="1200" spc="-5" dirty="0" err="1" smtClean="0">
                <a:latin typeface="Courier New"/>
                <a:cs typeface="Courier New"/>
              </a:rPr>
              <a:t>shoes</a:t>
            </a:r>
            <a:r>
              <a:rPr lang="fr-FR" sz="1200" spc="-5" dirty="0" smtClean="0">
                <a:latin typeface="Courier New"/>
                <a:cs typeface="Courier New"/>
              </a:rPr>
              <a:t>&lt;/description&gt;</a:t>
            </a:r>
            <a:endParaRPr lang="fr-FR" sz="1200" dirty="0" smtClean="0">
              <a:latin typeface="Courier New"/>
              <a:cs typeface="Courier New"/>
            </a:endParaRPr>
          </a:p>
          <a:p>
            <a:pPr>
              <a:lnSpc>
                <a:spcPct val="100000"/>
              </a:lnSpc>
            </a:pPr>
            <a:endParaRPr lang="fr-FR" sz="1400" dirty="0" smtClean="0">
              <a:latin typeface="Times New Roman"/>
              <a:cs typeface="Times New Roman"/>
            </a:endParaRPr>
          </a:p>
          <a:p>
            <a:pPr marL="806450">
              <a:lnSpc>
                <a:spcPct val="100000"/>
              </a:lnSpc>
              <a:spcBef>
                <a:spcPts val="5"/>
              </a:spcBef>
            </a:pPr>
            <a:r>
              <a:rPr lang="fr-FR" sz="1200" spc="-5" dirty="0" smtClean="0">
                <a:latin typeface="Courier New"/>
                <a:cs typeface="Courier New"/>
              </a:rPr>
              <a:t>&lt;/listing&gt;</a:t>
            </a:r>
            <a:endParaRPr lang="fr-FR" sz="1200" dirty="0" smtClean="0">
              <a:latin typeface="Courier New"/>
              <a:cs typeface="Courier New"/>
            </a:endParaRPr>
          </a:p>
          <a:p>
            <a:pPr>
              <a:lnSpc>
                <a:spcPct val="100000"/>
              </a:lnSpc>
              <a:spcBef>
                <a:spcPts val="15"/>
              </a:spcBef>
            </a:pPr>
            <a:endParaRPr lang="fr-FR" sz="1400" dirty="0" smtClean="0">
              <a:latin typeface="Times New Roman"/>
              <a:cs typeface="Times New Roman"/>
            </a:endParaRPr>
          </a:p>
          <a:p>
            <a:pPr marL="806450">
              <a:lnSpc>
                <a:spcPct val="100000"/>
              </a:lnSpc>
            </a:pPr>
            <a:r>
              <a:rPr lang="fr-FR" sz="1200" spc="-5" dirty="0" smtClean="0">
                <a:latin typeface="Courier New"/>
                <a:cs typeface="Courier New"/>
              </a:rPr>
              <a:t>&lt;listing id=2 </a:t>
            </a:r>
            <a:r>
              <a:rPr lang="fr-FR" sz="1200" spc="-5" dirty="0" err="1" smtClean="0">
                <a:latin typeface="Courier New"/>
                <a:cs typeface="Courier New"/>
              </a:rPr>
              <a:t>title</a:t>
            </a:r>
            <a:r>
              <a:rPr lang="fr-FR" sz="1200" spc="-5" dirty="0" smtClean="0">
                <a:latin typeface="Courier New"/>
                <a:cs typeface="Courier New"/>
              </a:rPr>
              <a:t>="</a:t>
            </a:r>
            <a:r>
              <a:rPr lang="fr-FR" sz="1200" spc="-5" dirty="0" err="1" smtClean="0">
                <a:latin typeface="Courier New"/>
                <a:cs typeface="Courier New"/>
              </a:rPr>
              <a:t>hat</a:t>
            </a:r>
            <a:r>
              <a:rPr lang="fr-FR" sz="1200" spc="-5" dirty="0" smtClean="0">
                <a:latin typeface="Courier New"/>
                <a:cs typeface="Courier New"/>
              </a:rPr>
              <a:t>"</a:t>
            </a:r>
            <a:r>
              <a:rPr lang="fr-FR" sz="1200" spc="50" dirty="0" smtClean="0">
                <a:latin typeface="Courier New"/>
                <a:cs typeface="Courier New"/>
              </a:rPr>
              <a:t> </a:t>
            </a:r>
            <a:r>
              <a:rPr lang="fr-FR" sz="1200" spc="-5" dirty="0" err="1" smtClean="0">
                <a:latin typeface="Courier New"/>
                <a:cs typeface="Courier New"/>
              </a:rPr>
              <a:t>price</a:t>
            </a:r>
            <a:r>
              <a:rPr lang="fr-FR" sz="1200" spc="-5" dirty="0" smtClean="0">
                <a:latin typeface="Courier New"/>
                <a:cs typeface="Courier New"/>
              </a:rPr>
              <a:t>="$20.00"&gt;</a:t>
            </a:r>
            <a:endParaRPr lang="fr-FR" sz="1200" dirty="0" smtClean="0">
              <a:latin typeface="Courier New"/>
              <a:cs typeface="Courier New"/>
            </a:endParaRPr>
          </a:p>
          <a:p>
            <a:pPr>
              <a:lnSpc>
                <a:spcPct val="100000"/>
              </a:lnSpc>
            </a:pPr>
            <a:endParaRPr lang="fr-FR" sz="1400" dirty="0" smtClean="0">
              <a:latin typeface="Times New Roman"/>
              <a:cs typeface="Times New Roman"/>
            </a:endParaRPr>
          </a:p>
          <a:p>
            <a:pPr marR="534035" algn="ctr">
              <a:lnSpc>
                <a:spcPct val="100000"/>
              </a:lnSpc>
            </a:pPr>
            <a:r>
              <a:rPr lang="fr-FR" sz="1200" spc="-5" dirty="0" smtClean="0">
                <a:latin typeface="Courier New"/>
                <a:cs typeface="Courier New"/>
              </a:rPr>
              <a:t>&lt;description&gt;black</a:t>
            </a:r>
            <a:r>
              <a:rPr lang="fr-FR" sz="1200" spc="20" dirty="0" smtClean="0">
                <a:latin typeface="Courier New"/>
                <a:cs typeface="Courier New"/>
              </a:rPr>
              <a:t> </a:t>
            </a:r>
            <a:r>
              <a:rPr lang="fr-FR" sz="1200" spc="-5" dirty="0" err="1" smtClean="0">
                <a:latin typeface="Courier New"/>
                <a:cs typeface="Courier New"/>
              </a:rPr>
              <a:t>hat</a:t>
            </a:r>
            <a:r>
              <a:rPr lang="fr-FR" sz="1200" spc="-5" dirty="0" smtClean="0">
                <a:latin typeface="Courier New"/>
                <a:cs typeface="Courier New"/>
              </a:rPr>
              <a:t>&lt;/description&gt;</a:t>
            </a:r>
            <a:endParaRPr lang="fr-FR" sz="1200" dirty="0" smtClean="0">
              <a:latin typeface="Courier New"/>
              <a:cs typeface="Courier New"/>
            </a:endParaRPr>
          </a:p>
          <a:p>
            <a:pPr>
              <a:lnSpc>
                <a:spcPct val="100000"/>
              </a:lnSpc>
              <a:spcBef>
                <a:spcPts val="15"/>
              </a:spcBef>
            </a:pPr>
            <a:endParaRPr lang="fr-FR" sz="1400" dirty="0" smtClean="0">
              <a:latin typeface="Times New Roman"/>
              <a:cs typeface="Times New Roman"/>
            </a:endParaRPr>
          </a:p>
          <a:p>
            <a:pPr marL="806450">
              <a:lnSpc>
                <a:spcPct val="100000"/>
              </a:lnSpc>
            </a:pPr>
            <a:r>
              <a:rPr lang="fr-FR" sz="1200" spc="-5" dirty="0" smtClean="0">
                <a:latin typeface="Courier New"/>
                <a:cs typeface="Courier New"/>
              </a:rPr>
              <a:t>&lt;/listing&gt;</a:t>
            </a:r>
            <a:endParaRPr lang="fr-FR" sz="1200" dirty="0" smtClean="0">
              <a:latin typeface="Courier New"/>
              <a:cs typeface="Courier New"/>
            </a:endParaRPr>
          </a:p>
          <a:p>
            <a:pPr>
              <a:lnSpc>
                <a:spcPct val="100000"/>
              </a:lnSpc>
            </a:pPr>
            <a:endParaRPr lang="fr-FR" sz="1400" dirty="0" smtClean="0">
              <a:latin typeface="Times New Roman"/>
              <a:cs typeface="Times New Roman"/>
            </a:endParaRPr>
          </a:p>
          <a:p>
            <a:pPr marL="806450">
              <a:lnSpc>
                <a:spcPct val="100000"/>
              </a:lnSpc>
              <a:spcBef>
                <a:spcPts val="5"/>
              </a:spcBef>
            </a:pPr>
            <a:r>
              <a:rPr lang="fr-FR" sz="1200" spc="-5" dirty="0" smtClean="0">
                <a:latin typeface="Courier New"/>
                <a:cs typeface="Courier New"/>
              </a:rPr>
              <a:t>&lt;listing id=3 </a:t>
            </a:r>
            <a:r>
              <a:rPr lang="fr-FR" sz="1200" spc="-5" dirty="0" err="1" smtClean="0">
                <a:latin typeface="Courier New"/>
                <a:cs typeface="Courier New"/>
              </a:rPr>
              <a:t>title</a:t>
            </a:r>
            <a:r>
              <a:rPr lang="fr-FR" sz="1200" spc="-5" dirty="0" smtClean="0">
                <a:latin typeface="Courier New"/>
                <a:cs typeface="Courier New"/>
              </a:rPr>
              <a:t>="sweater"</a:t>
            </a:r>
            <a:r>
              <a:rPr lang="fr-FR" sz="1200" spc="10" dirty="0" smtClean="0">
                <a:latin typeface="Courier New"/>
                <a:cs typeface="Courier New"/>
              </a:rPr>
              <a:t> </a:t>
            </a:r>
            <a:r>
              <a:rPr lang="fr-FR" sz="1200" spc="-5" dirty="0" err="1" smtClean="0">
                <a:latin typeface="Courier New"/>
                <a:cs typeface="Courier New"/>
              </a:rPr>
              <a:t>price</a:t>
            </a:r>
            <a:r>
              <a:rPr lang="fr-FR" sz="1200" spc="-5" dirty="0" smtClean="0">
                <a:latin typeface="Courier New"/>
                <a:cs typeface="Courier New"/>
              </a:rPr>
              <a:t>="$50.00"&gt;</a:t>
            </a:r>
            <a:endParaRPr lang="fr-FR" sz="1200" dirty="0" smtClean="0">
              <a:latin typeface="Courier New"/>
              <a:cs typeface="Courier New"/>
            </a:endParaRPr>
          </a:p>
          <a:p>
            <a:pPr>
              <a:lnSpc>
                <a:spcPct val="100000"/>
              </a:lnSpc>
              <a:spcBef>
                <a:spcPts val="10"/>
              </a:spcBef>
            </a:pPr>
            <a:endParaRPr lang="fr-FR" sz="1400" dirty="0" smtClean="0">
              <a:latin typeface="Times New Roman"/>
              <a:cs typeface="Times New Roman"/>
            </a:endParaRPr>
          </a:p>
          <a:p>
            <a:pPr marL="1310005">
              <a:lnSpc>
                <a:spcPct val="100000"/>
              </a:lnSpc>
            </a:pPr>
            <a:r>
              <a:rPr lang="fr-FR" sz="1200" spc="-5" dirty="0" smtClean="0">
                <a:latin typeface="Courier New"/>
                <a:cs typeface="Courier New"/>
              </a:rPr>
              <a:t>&lt;description&gt;a </a:t>
            </a:r>
            <a:r>
              <a:rPr lang="fr-FR" sz="1200" spc="-5" dirty="0" err="1" smtClean="0">
                <a:latin typeface="Courier New"/>
                <a:cs typeface="Courier New"/>
              </a:rPr>
              <a:t>wool</a:t>
            </a:r>
            <a:r>
              <a:rPr lang="fr-FR" sz="1200" dirty="0" smtClean="0">
                <a:latin typeface="Courier New"/>
                <a:cs typeface="Courier New"/>
              </a:rPr>
              <a:t> </a:t>
            </a:r>
            <a:r>
              <a:rPr lang="fr-FR" sz="1200" spc="-5" dirty="0" smtClean="0">
                <a:latin typeface="Courier New"/>
                <a:cs typeface="Courier New"/>
              </a:rPr>
              <a:t>sweater&lt;/description&gt;</a:t>
            </a:r>
            <a:endParaRPr lang="fr-FR" sz="1200" dirty="0" smtClean="0">
              <a:latin typeface="Courier New"/>
              <a:cs typeface="Courier New"/>
            </a:endParaRPr>
          </a:p>
          <a:p>
            <a:pPr>
              <a:lnSpc>
                <a:spcPct val="100000"/>
              </a:lnSpc>
              <a:spcBef>
                <a:spcPts val="5"/>
              </a:spcBef>
            </a:pPr>
            <a:endParaRPr lang="fr-FR" sz="1400" dirty="0" smtClean="0">
              <a:latin typeface="Times New Roman"/>
              <a:cs typeface="Times New Roman"/>
            </a:endParaRPr>
          </a:p>
          <a:p>
            <a:pPr marL="806450">
              <a:lnSpc>
                <a:spcPct val="100000"/>
              </a:lnSpc>
            </a:pPr>
            <a:r>
              <a:rPr lang="fr-FR" sz="1200" spc="-5" dirty="0" smtClean="0">
                <a:latin typeface="Courier New"/>
                <a:cs typeface="Courier New"/>
              </a:rPr>
              <a:t>&lt;/listing&gt;</a:t>
            </a:r>
            <a:endParaRPr lang="fr-FR" sz="1200" dirty="0" smtClean="0">
              <a:latin typeface="Courier New"/>
              <a:cs typeface="Courier New"/>
            </a:endParaRPr>
          </a:p>
          <a:p>
            <a:pPr>
              <a:lnSpc>
                <a:spcPct val="100000"/>
              </a:lnSpc>
              <a:spcBef>
                <a:spcPts val="15"/>
              </a:spcBef>
            </a:pPr>
            <a:endParaRPr lang="fr-FR" sz="1400" dirty="0" smtClean="0">
              <a:latin typeface="Times New Roman"/>
              <a:cs typeface="Times New Roman"/>
            </a:endParaRPr>
          </a:p>
          <a:p>
            <a:pPr marL="470534">
              <a:lnSpc>
                <a:spcPct val="100000"/>
              </a:lnSpc>
            </a:pPr>
            <a:r>
              <a:rPr lang="fr-FR" sz="1200" spc="-5" dirty="0" smtClean="0">
                <a:latin typeface="Courier New"/>
                <a:cs typeface="Courier New"/>
              </a:rPr>
              <a:t>&lt;/Items&gt;</a:t>
            </a:r>
            <a:endParaRPr lang="fr-FR" sz="1200" dirty="0" smtClean="0">
              <a:latin typeface="Courier New"/>
              <a:cs typeface="Courier New"/>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9</a:t>
            </a:fld>
            <a:endParaRPr lang="fr-FR"/>
          </a:p>
        </p:txBody>
      </p:sp>
    </p:spTree>
    <p:extLst>
      <p:ext uri="{BB962C8B-B14F-4D97-AF65-F5344CB8AC3E}">
        <p14:creationId xmlns:p14="http://schemas.microsoft.com/office/powerpoint/2010/main" val="3759477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000"/>
              </a:lnSpc>
              <a:spcBef>
                <a:spcPts val="595"/>
              </a:spcBef>
            </a:pPr>
            <a:r>
              <a:rPr lang="en-US" sz="1200" spc="-15" dirty="0" smtClean="0">
                <a:latin typeface="Arial"/>
                <a:cs typeface="Arial"/>
              </a:rPr>
              <a:t>ORC</a:t>
            </a:r>
            <a:r>
              <a:rPr lang="en-US" sz="1200" spc="-50" dirty="0" smtClean="0">
                <a:latin typeface="Arial"/>
                <a:cs typeface="Arial"/>
              </a:rPr>
              <a:t> </a:t>
            </a:r>
            <a:r>
              <a:rPr lang="en-US" sz="1200" spc="-25" dirty="0" smtClean="0">
                <a:latin typeface="Arial"/>
                <a:cs typeface="Arial"/>
              </a:rPr>
              <a:t>goes</a:t>
            </a:r>
            <a:r>
              <a:rPr lang="en-US" sz="1200" spc="-45" dirty="0" smtClean="0">
                <a:latin typeface="Arial"/>
                <a:cs typeface="Arial"/>
              </a:rPr>
              <a:t> </a:t>
            </a:r>
            <a:r>
              <a:rPr lang="en-US" sz="1200" spc="-25" dirty="0" smtClean="0">
                <a:latin typeface="Arial"/>
                <a:cs typeface="Arial"/>
              </a:rPr>
              <a:t>beyond</a:t>
            </a:r>
            <a:r>
              <a:rPr lang="en-US" sz="1200" spc="-50" dirty="0" smtClean="0">
                <a:latin typeface="Arial"/>
                <a:cs typeface="Arial"/>
              </a:rPr>
              <a:t> </a:t>
            </a:r>
            <a:r>
              <a:rPr lang="en-US" sz="1200" spc="-25" dirty="0" err="1" smtClean="0">
                <a:latin typeface="Arial"/>
                <a:cs typeface="Arial"/>
              </a:rPr>
              <a:t>RCFile</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uses</a:t>
            </a:r>
            <a:r>
              <a:rPr lang="en-US" sz="1200" spc="-45" dirty="0" smtClean="0">
                <a:latin typeface="Arial"/>
                <a:cs typeface="Arial"/>
              </a:rPr>
              <a:t> </a:t>
            </a:r>
            <a:r>
              <a:rPr lang="en-US" sz="1200" spc="-25" dirty="0" smtClean="0">
                <a:latin typeface="Arial"/>
                <a:cs typeface="Arial"/>
              </a:rPr>
              <a:t>specific</a:t>
            </a:r>
            <a:r>
              <a:rPr lang="en-US" sz="1200" spc="-50" dirty="0" smtClean="0">
                <a:latin typeface="Arial"/>
                <a:cs typeface="Arial"/>
              </a:rPr>
              <a:t> </a:t>
            </a:r>
            <a:r>
              <a:rPr lang="en-US" sz="1200" spc="-25" dirty="0" smtClean="0">
                <a:latin typeface="Arial"/>
                <a:cs typeface="Arial"/>
              </a:rPr>
              <a:t>encoders</a:t>
            </a:r>
            <a:r>
              <a:rPr lang="en-US" sz="1200" spc="-45"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5" dirty="0" smtClean="0">
                <a:latin typeface="Arial"/>
                <a:cs typeface="Arial"/>
              </a:rPr>
              <a:t>different</a:t>
            </a:r>
            <a:r>
              <a:rPr lang="en-US" sz="1200" spc="-45" dirty="0" smtClean="0">
                <a:latin typeface="Arial"/>
                <a:cs typeface="Arial"/>
              </a:rPr>
              <a:t> </a:t>
            </a:r>
            <a:r>
              <a:rPr lang="en-US" sz="1200" spc="-25" dirty="0" smtClean="0">
                <a:latin typeface="Arial"/>
                <a:cs typeface="Arial"/>
              </a:rPr>
              <a:t>column</a:t>
            </a:r>
            <a:r>
              <a:rPr lang="en-US" sz="1200" spc="-55" dirty="0" smtClean="0">
                <a:latin typeface="Arial"/>
                <a:cs typeface="Arial"/>
              </a:rPr>
              <a:t> </a:t>
            </a:r>
            <a:r>
              <a:rPr lang="en-US" sz="1200" spc="-20" dirty="0" smtClean="0">
                <a:latin typeface="Arial"/>
                <a:cs typeface="Arial"/>
              </a:rPr>
              <a:t>data</a:t>
            </a:r>
            <a:r>
              <a:rPr lang="en-US" sz="1200" spc="-65" dirty="0" smtClean="0">
                <a:latin typeface="Arial"/>
                <a:cs typeface="Arial"/>
              </a:rPr>
              <a:t> </a:t>
            </a:r>
            <a:r>
              <a:rPr lang="en-US" sz="1200" spc="-25" dirty="0" smtClean="0">
                <a:latin typeface="Arial"/>
                <a:cs typeface="Arial"/>
              </a:rPr>
              <a:t>types</a:t>
            </a:r>
            <a:r>
              <a:rPr lang="en-US" sz="1200" spc="-45" dirty="0" smtClean="0">
                <a:latin typeface="Arial"/>
                <a:cs typeface="Arial"/>
              </a:rPr>
              <a:t> </a:t>
            </a:r>
            <a:r>
              <a:rPr lang="en-US" sz="1200" spc="-10" dirty="0" smtClean="0">
                <a:latin typeface="Arial"/>
                <a:cs typeface="Arial"/>
              </a:rPr>
              <a:t>to  </a:t>
            </a:r>
            <a:r>
              <a:rPr lang="en-US" sz="1200" spc="-25" dirty="0" smtClean="0">
                <a:latin typeface="Arial"/>
                <a:cs typeface="Arial"/>
              </a:rPr>
              <a:t>improve compression further, e.g. </a:t>
            </a:r>
            <a:r>
              <a:rPr lang="en-US" sz="1200" spc="-30" dirty="0" smtClean="0">
                <a:latin typeface="Arial"/>
                <a:cs typeface="Arial"/>
              </a:rPr>
              <a:t>variable </a:t>
            </a:r>
            <a:r>
              <a:rPr lang="en-US" sz="1200" spc="-25" dirty="0" smtClean="0">
                <a:latin typeface="Arial"/>
                <a:cs typeface="Arial"/>
              </a:rPr>
              <a:t>length compression </a:t>
            </a:r>
            <a:r>
              <a:rPr lang="en-US" sz="1200" spc="-15" dirty="0" smtClean="0">
                <a:latin typeface="Arial"/>
                <a:cs typeface="Arial"/>
              </a:rPr>
              <a:t>on </a:t>
            </a:r>
            <a:r>
              <a:rPr lang="en-US" sz="1200" spc="-25" dirty="0" smtClean="0">
                <a:latin typeface="Arial"/>
                <a:cs typeface="Arial"/>
              </a:rPr>
              <a:t>integers. </a:t>
            </a:r>
            <a:r>
              <a:rPr lang="en-US" sz="1200" spc="-15" dirty="0" smtClean="0">
                <a:latin typeface="Arial"/>
                <a:cs typeface="Arial"/>
              </a:rPr>
              <a:t>ORC  </a:t>
            </a:r>
            <a:r>
              <a:rPr lang="en-US" sz="1200" spc="-25" dirty="0" smtClean="0">
                <a:latin typeface="Arial"/>
                <a:cs typeface="Arial"/>
              </a:rPr>
              <a:t>introduces </a:t>
            </a:r>
            <a:r>
              <a:rPr lang="en-US" sz="1200" dirty="0" smtClean="0">
                <a:latin typeface="Arial"/>
                <a:cs typeface="Arial"/>
              </a:rPr>
              <a:t>a </a:t>
            </a:r>
            <a:r>
              <a:rPr lang="en-US" sz="1200" spc="-30" dirty="0" smtClean="0">
                <a:latin typeface="Arial"/>
                <a:cs typeface="Arial"/>
              </a:rPr>
              <a:t>lightweight </a:t>
            </a:r>
            <a:r>
              <a:rPr lang="en-US" sz="1200" spc="-25" dirty="0" smtClean="0">
                <a:latin typeface="Arial"/>
                <a:cs typeface="Arial"/>
              </a:rPr>
              <a:t>indexing </a:t>
            </a:r>
            <a:r>
              <a:rPr lang="en-US" sz="1200" spc="-20" dirty="0" smtClean="0">
                <a:latin typeface="Arial"/>
                <a:cs typeface="Arial"/>
              </a:rPr>
              <a:t>that </a:t>
            </a:r>
            <a:r>
              <a:rPr lang="en-US" sz="1200" spc="-25" dirty="0" smtClean="0">
                <a:latin typeface="Arial"/>
                <a:cs typeface="Arial"/>
              </a:rPr>
              <a:t>enables skipping </a:t>
            </a:r>
            <a:r>
              <a:rPr lang="en-US" sz="1200" spc="-15" dirty="0" smtClean="0">
                <a:latin typeface="Arial"/>
                <a:cs typeface="Arial"/>
              </a:rPr>
              <a:t>of </a:t>
            </a:r>
            <a:r>
              <a:rPr lang="en-US" sz="1200" spc="-25" dirty="0" smtClean="0">
                <a:latin typeface="Arial"/>
                <a:cs typeface="Arial"/>
              </a:rPr>
              <a:t>complete blocks </a:t>
            </a:r>
            <a:r>
              <a:rPr lang="en-US" sz="1200" spc="-15" dirty="0" smtClean="0">
                <a:latin typeface="Arial"/>
                <a:cs typeface="Arial"/>
              </a:rPr>
              <a:t>of </a:t>
            </a:r>
            <a:r>
              <a:rPr lang="en-US" sz="1200" spc="-25" dirty="0" smtClean="0">
                <a:latin typeface="Arial"/>
                <a:cs typeface="Arial"/>
              </a:rPr>
              <a:t>rows </a:t>
            </a:r>
            <a:r>
              <a:rPr lang="en-US" sz="1200" spc="-20" dirty="0" smtClean="0">
                <a:latin typeface="Arial"/>
                <a:cs typeface="Arial"/>
              </a:rPr>
              <a:t>that  </a:t>
            </a:r>
            <a:r>
              <a:rPr lang="en-US" sz="1200" spc="-15" dirty="0" smtClean="0">
                <a:latin typeface="Arial"/>
                <a:cs typeface="Arial"/>
              </a:rPr>
              <a:t>do </a:t>
            </a:r>
            <a:r>
              <a:rPr lang="en-US" sz="1200" spc="-25" dirty="0" smtClean="0">
                <a:latin typeface="Arial"/>
                <a:cs typeface="Arial"/>
              </a:rPr>
              <a:t>not </a:t>
            </a:r>
            <a:r>
              <a:rPr lang="en-US" sz="1200" spc="-20" dirty="0" smtClean="0">
                <a:latin typeface="Arial"/>
                <a:cs typeface="Arial"/>
              </a:rPr>
              <a:t>match </a:t>
            </a:r>
            <a:r>
              <a:rPr lang="en-US" sz="1200" dirty="0" smtClean="0">
                <a:latin typeface="Arial"/>
                <a:cs typeface="Arial"/>
              </a:rPr>
              <a:t>a </a:t>
            </a:r>
            <a:r>
              <a:rPr lang="en-US" sz="1200" spc="-30" dirty="0" smtClean="0">
                <a:latin typeface="Arial"/>
                <a:cs typeface="Arial"/>
              </a:rPr>
              <a:t>query. </a:t>
            </a:r>
            <a:r>
              <a:rPr lang="en-US" sz="1200" spc="-10" dirty="0" smtClean="0">
                <a:latin typeface="Arial"/>
                <a:cs typeface="Arial"/>
              </a:rPr>
              <a:t>It </a:t>
            </a:r>
            <a:r>
              <a:rPr lang="en-US" sz="1200" spc="-25" dirty="0" smtClean="0">
                <a:latin typeface="Arial"/>
                <a:cs typeface="Arial"/>
              </a:rPr>
              <a:t>comes </a:t>
            </a:r>
            <a:r>
              <a:rPr lang="en-US" sz="1200" spc="-20" dirty="0" smtClean="0">
                <a:latin typeface="Arial"/>
                <a:cs typeface="Arial"/>
              </a:rPr>
              <a:t>with </a:t>
            </a:r>
            <a:r>
              <a:rPr lang="en-US" sz="1200" spc="-25" dirty="0" smtClean="0">
                <a:latin typeface="Arial"/>
                <a:cs typeface="Arial"/>
              </a:rPr>
              <a:t>basic statistics, min, </a:t>
            </a:r>
            <a:r>
              <a:rPr lang="en-US" sz="1200" spc="-30" dirty="0" smtClean="0">
                <a:latin typeface="Arial"/>
                <a:cs typeface="Arial"/>
              </a:rPr>
              <a:t>max, </a:t>
            </a:r>
            <a:r>
              <a:rPr lang="en-US" sz="1200" spc="-25" dirty="0" smtClean="0">
                <a:latin typeface="Arial"/>
                <a:cs typeface="Arial"/>
              </a:rPr>
              <a:t>sum, </a:t>
            </a:r>
            <a:r>
              <a:rPr lang="en-US" sz="1200" spc="-20" dirty="0" smtClean="0">
                <a:latin typeface="Arial"/>
                <a:cs typeface="Arial"/>
              </a:rPr>
              <a:t>and </a:t>
            </a:r>
            <a:r>
              <a:rPr lang="en-US" sz="1200" spc="-25" dirty="0" smtClean="0">
                <a:latin typeface="Arial"/>
                <a:cs typeface="Arial"/>
              </a:rPr>
              <a:t>count, </a:t>
            </a:r>
            <a:r>
              <a:rPr lang="en-US" sz="1200" spc="-40" dirty="0" smtClean="0">
                <a:latin typeface="Arial"/>
                <a:cs typeface="Arial"/>
              </a:rPr>
              <a:t>on  </a:t>
            </a:r>
            <a:r>
              <a:rPr lang="en-US" sz="1200" spc="-25" dirty="0" smtClean="0">
                <a:latin typeface="Arial"/>
                <a:cs typeface="Arial"/>
              </a:rPr>
              <a:t>columns. Lastly, </a:t>
            </a:r>
            <a:r>
              <a:rPr lang="en-US" sz="1200" dirty="0" smtClean="0">
                <a:latin typeface="Arial"/>
                <a:cs typeface="Arial"/>
              </a:rPr>
              <a:t>a </a:t>
            </a:r>
            <a:r>
              <a:rPr lang="en-US" sz="1200" spc="-25" dirty="0" smtClean="0">
                <a:latin typeface="Arial"/>
                <a:cs typeface="Arial"/>
              </a:rPr>
              <a:t>larger block </a:t>
            </a:r>
            <a:r>
              <a:rPr lang="en-US" sz="1200" spc="-20" dirty="0" smtClean="0">
                <a:latin typeface="Arial"/>
                <a:cs typeface="Arial"/>
              </a:rPr>
              <a:t>size of </a:t>
            </a:r>
            <a:r>
              <a:rPr lang="en-US" sz="1200" spc="-25" dirty="0" smtClean="0">
                <a:latin typeface="Arial"/>
                <a:cs typeface="Arial"/>
              </a:rPr>
              <a:t>256 </a:t>
            </a:r>
            <a:r>
              <a:rPr lang="en-US" sz="1200" spc="-15" dirty="0" smtClean="0">
                <a:latin typeface="Arial"/>
                <a:cs typeface="Arial"/>
              </a:rPr>
              <a:t>MB by </a:t>
            </a:r>
            <a:r>
              <a:rPr lang="en-US" sz="1200" spc="-30" dirty="0" smtClean="0">
                <a:latin typeface="Arial"/>
                <a:cs typeface="Arial"/>
              </a:rPr>
              <a:t>default </a:t>
            </a:r>
            <a:r>
              <a:rPr lang="en-US" sz="1200" spc="-25" dirty="0" smtClean="0">
                <a:latin typeface="Arial"/>
                <a:cs typeface="Arial"/>
              </a:rPr>
              <a:t>optimizes </a:t>
            </a:r>
            <a:r>
              <a:rPr lang="en-US" sz="1200" spc="-15" dirty="0" smtClean="0">
                <a:latin typeface="Arial"/>
                <a:cs typeface="Arial"/>
              </a:rPr>
              <a:t>for </a:t>
            </a:r>
            <a:r>
              <a:rPr lang="en-US" sz="1200" spc="-25" dirty="0" smtClean="0">
                <a:latin typeface="Arial"/>
                <a:cs typeface="Arial"/>
              </a:rPr>
              <a:t>large sequential  reads</a:t>
            </a:r>
            <a:r>
              <a:rPr lang="en-US" sz="1200" spc="-35" dirty="0" smtClean="0">
                <a:latin typeface="Arial"/>
                <a:cs typeface="Arial"/>
              </a:rPr>
              <a:t> </a:t>
            </a:r>
            <a:r>
              <a:rPr lang="en-US" sz="1200" spc="-20" dirty="0" smtClean="0">
                <a:latin typeface="Arial"/>
                <a:cs typeface="Arial"/>
              </a:rPr>
              <a:t>on</a:t>
            </a:r>
            <a:r>
              <a:rPr lang="en-US" sz="1200" spc="-40" dirty="0" smtClean="0">
                <a:latin typeface="Arial"/>
                <a:cs typeface="Arial"/>
              </a:rPr>
              <a:t> </a:t>
            </a:r>
            <a:r>
              <a:rPr lang="en-US" sz="1200" spc="-20" dirty="0" smtClean="0">
                <a:latin typeface="Arial"/>
                <a:cs typeface="Arial"/>
              </a:rPr>
              <a:t>HDFS</a:t>
            </a:r>
            <a:r>
              <a:rPr lang="en-US" sz="1200" spc="-55" dirty="0" smtClean="0">
                <a:latin typeface="Arial"/>
                <a:cs typeface="Arial"/>
              </a:rPr>
              <a:t> </a:t>
            </a:r>
            <a:r>
              <a:rPr lang="en-US" sz="1200" spc="-20" dirty="0" smtClean="0">
                <a:latin typeface="Arial"/>
                <a:cs typeface="Arial"/>
              </a:rPr>
              <a:t>for</a:t>
            </a:r>
            <a:r>
              <a:rPr lang="en-US" sz="1200" spc="-50" dirty="0" smtClean="0">
                <a:latin typeface="Arial"/>
                <a:cs typeface="Arial"/>
              </a:rPr>
              <a:t> </a:t>
            </a:r>
            <a:r>
              <a:rPr lang="en-US" sz="1200" spc="-20" dirty="0" smtClean="0">
                <a:latin typeface="Arial"/>
                <a:cs typeface="Arial"/>
              </a:rPr>
              <a:t>more</a:t>
            </a:r>
            <a:r>
              <a:rPr lang="en-US" sz="1200" spc="-55" dirty="0" smtClean="0">
                <a:latin typeface="Arial"/>
                <a:cs typeface="Arial"/>
              </a:rPr>
              <a:t> </a:t>
            </a:r>
            <a:r>
              <a:rPr lang="en-US" sz="1200" spc="-25" dirty="0" smtClean="0">
                <a:latin typeface="Arial"/>
                <a:cs typeface="Arial"/>
              </a:rPr>
              <a:t>throughput</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0" dirty="0" smtClean="0">
                <a:latin typeface="Arial"/>
                <a:cs typeface="Arial"/>
              </a:rPr>
              <a:t>fewer</a:t>
            </a:r>
            <a:r>
              <a:rPr lang="en-US" sz="1200" spc="-45" dirty="0" smtClean="0">
                <a:latin typeface="Arial"/>
                <a:cs typeface="Arial"/>
              </a:rPr>
              <a:t> </a:t>
            </a:r>
            <a:r>
              <a:rPr lang="en-US" sz="1200" spc="-25" dirty="0" smtClean="0">
                <a:latin typeface="Arial"/>
                <a:cs typeface="Arial"/>
              </a:rPr>
              <a:t>files</a:t>
            </a:r>
            <a:r>
              <a:rPr lang="en-US" sz="1200" spc="-45"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25" dirty="0" smtClean="0">
                <a:latin typeface="Arial"/>
                <a:cs typeface="Arial"/>
              </a:rPr>
              <a:t>reduce</a:t>
            </a:r>
            <a:r>
              <a:rPr lang="en-US" sz="1200" spc="-50" dirty="0" smtClean="0">
                <a:latin typeface="Arial"/>
                <a:cs typeface="Arial"/>
              </a:rPr>
              <a:t> </a:t>
            </a:r>
            <a:r>
              <a:rPr lang="en-US" sz="1200" spc="-20" dirty="0" smtClean="0">
                <a:latin typeface="Arial"/>
                <a:cs typeface="Arial"/>
              </a:rPr>
              <a:t>load</a:t>
            </a:r>
            <a:r>
              <a:rPr lang="en-US" sz="1200" spc="-50" dirty="0" smtClean="0">
                <a:latin typeface="Arial"/>
                <a:cs typeface="Arial"/>
              </a:rPr>
              <a:t> </a:t>
            </a:r>
            <a:r>
              <a:rPr lang="en-US" sz="1200" spc="-15" dirty="0" smtClean="0">
                <a:latin typeface="Arial"/>
                <a:cs typeface="Arial"/>
              </a:rPr>
              <a:t>on</a:t>
            </a:r>
            <a:r>
              <a:rPr lang="en-US" sz="1200" spc="-7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30" dirty="0" err="1" smtClean="0">
                <a:latin typeface="Arial"/>
                <a:cs typeface="Arial"/>
              </a:rPr>
              <a:t>NameNode</a:t>
            </a:r>
            <a:r>
              <a:rPr lang="en-US" sz="1200" spc="-30" dirty="0" smtClean="0">
                <a:latin typeface="Arial"/>
                <a:cs typeface="Arial"/>
              </a:rPr>
              <a:t>.</a:t>
            </a:r>
            <a:endParaRPr lang="en-US" sz="1200" dirty="0" smtClean="0">
              <a:latin typeface="Arial"/>
              <a:cs typeface="Arial"/>
            </a:endParaRPr>
          </a:p>
          <a:p>
            <a:pPr marL="12700" marR="12065">
              <a:lnSpc>
                <a:spcPts val="1610"/>
              </a:lnSpc>
              <a:spcBef>
                <a:spcPts val="640"/>
              </a:spcBef>
            </a:pPr>
            <a:r>
              <a:rPr lang="en-US" sz="1200" spc="-25" dirty="0" smtClean="0">
                <a:latin typeface="Arial"/>
                <a:cs typeface="Arial"/>
              </a:rPr>
              <a:t>Reference: </a:t>
            </a:r>
            <a:r>
              <a:rPr lang="en-US" sz="1200" spc="-30" dirty="0" smtClean="0">
                <a:latin typeface="Arial"/>
                <a:cs typeface="Arial"/>
                <a:hlinkClick r:id="rId3"/>
              </a:rPr>
              <a:t>http://www.semantikoz.com/blog/orc-intelligent-big-data-file-format-hadoop- </a:t>
            </a:r>
            <a:r>
              <a:rPr lang="en-US" sz="1200" spc="-25" dirty="0" smtClean="0">
                <a:latin typeface="Arial"/>
                <a:cs typeface="Arial"/>
              </a:rPr>
              <a:t>hive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10</a:t>
            </a:fld>
            <a:endParaRPr lang="fr-FR"/>
          </a:p>
        </p:txBody>
      </p:sp>
    </p:spTree>
    <p:extLst>
      <p:ext uri="{BB962C8B-B14F-4D97-AF65-F5344CB8AC3E}">
        <p14:creationId xmlns:p14="http://schemas.microsoft.com/office/powerpoint/2010/main" val="69672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35"/>
              </a:spcBef>
            </a:pPr>
            <a:r>
              <a:rPr lang="fr-FR" smtClean="0"/>
              <a:t>Résolue pour permettre l'ajout de codages supplémentaires au fur et à mesure de leur invention et de leur mise en œuvre</a:t>
            </a:r>
            <a:endParaRPr lang="en-US" sz="1200" spc="-20" dirty="0" smtClean="0">
              <a:latin typeface="Arial"/>
              <a:cs typeface="Arial"/>
            </a:endParaRPr>
          </a:p>
          <a:p>
            <a:pPr marL="12700" marR="5080">
              <a:lnSpc>
                <a:spcPts val="1610"/>
              </a:lnSpc>
              <a:spcBef>
                <a:spcPts val="635"/>
              </a:spcBef>
            </a:pPr>
            <a:endParaRPr lang="en-US" sz="1200" spc="-20" dirty="0" smtClean="0">
              <a:latin typeface="Arial"/>
              <a:cs typeface="Arial"/>
            </a:endParaRPr>
          </a:p>
          <a:p>
            <a:pPr marL="12700" marR="5080">
              <a:lnSpc>
                <a:spcPts val="1610"/>
              </a:lnSpc>
              <a:spcBef>
                <a:spcPts val="635"/>
              </a:spcBef>
            </a:pPr>
            <a:r>
              <a:rPr lang="en-US" sz="1200" spc="-20" dirty="0" smtClean="0">
                <a:latin typeface="Arial"/>
                <a:cs typeface="Arial"/>
              </a:rPr>
              <a:t>This</a:t>
            </a:r>
            <a:r>
              <a:rPr lang="en-US" sz="1200" spc="-4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5" dirty="0" smtClean="0">
                <a:latin typeface="Arial"/>
                <a:cs typeface="Arial"/>
              </a:rPr>
              <a:t>official</a:t>
            </a:r>
            <a:r>
              <a:rPr lang="en-US" sz="1200" spc="-45" dirty="0" smtClean="0">
                <a:latin typeface="Arial"/>
                <a:cs typeface="Arial"/>
              </a:rPr>
              <a:t> </a:t>
            </a:r>
            <a:r>
              <a:rPr lang="en-US" sz="1200" spc="-30" dirty="0" smtClean="0">
                <a:latin typeface="Arial"/>
                <a:cs typeface="Arial"/>
              </a:rPr>
              <a:t>announcement</a:t>
            </a:r>
            <a:r>
              <a:rPr lang="en-US" sz="1200" spc="-40" dirty="0" smtClean="0">
                <a:latin typeface="Arial"/>
                <a:cs typeface="Arial"/>
              </a:rPr>
              <a:t> </a:t>
            </a:r>
            <a:r>
              <a:rPr lang="en-US" sz="1200" spc="-20" dirty="0" smtClean="0">
                <a:latin typeface="Arial"/>
                <a:cs typeface="Arial"/>
              </a:rPr>
              <a:t>from</a:t>
            </a:r>
            <a:r>
              <a:rPr lang="en-US" sz="1200" spc="-55" dirty="0" smtClean="0">
                <a:latin typeface="Arial"/>
                <a:cs typeface="Arial"/>
              </a:rPr>
              <a:t> </a:t>
            </a:r>
            <a:r>
              <a:rPr lang="en-US" sz="1200" spc="-25" dirty="0" smtClean="0">
                <a:latin typeface="Arial"/>
                <a:cs typeface="Arial"/>
              </a:rPr>
              <a:t>Cloudera</a:t>
            </a:r>
            <a:r>
              <a:rPr lang="en-US" sz="1200" spc="-45" dirty="0" smtClean="0">
                <a:latin typeface="Arial"/>
                <a:cs typeface="Arial"/>
              </a:rPr>
              <a:t> </a:t>
            </a:r>
            <a:r>
              <a:rPr lang="en-US" sz="1200" spc="-20" dirty="0" smtClean="0">
                <a:latin typeface="Arial"/>
                <a:cs typeface="Arial"/>
              </a:rPr>
              <a:t>and</a:t>
            </a:r>
            <a:r>
              <a:rPr lang="en-US" sz="1200" spc="-50" dirty="0" smtClean="0">
                <a:latin typeface="Arial"/>
                <a:cs typeface="Arial"/>
              </a:rPr>
              <a:t> </a:t>
            </a:r>
            <a:r>
              <a:rPr lang="en-US" sz="1200" spc="-25" dirty="0" smtClean="0">
                <a:latin typeface="Arial"/>
                <a:cs typeface="Arial"/>
              </a:rPr>
              <a:t>Twitter</a:t>
            </a:r>
            <a:r>
              <a:rPr lang="en-US" sz="1200" spc="-45" dirty="0" smtClean="0">
                <a:latin typeface="Arial"/>
                <a:cs typeface="Arial"/>
              </a:rPr>
              <a:t> </a:t>
            </a:r>
            <a:r>
              <a:rPr lang="en-US" sz="1200" spc="-25" dirty="0" smtClean="0">
                <a:latin typeface="Arial"/>
                <a:cs typeface="Arial"/>
              </a:rPr>
              <a:t>about</a:t>
            </a:r>
            <a:r>
              <a:rPr lang="en-US" sz="1200" spc="-40" dirty="0" smtClean="0">
                <a:latin typeface="Arial"/>
                <a:cs typeface="Arial"/>
              </a:rPr>
              <a:t> </a:t>
            </a:r>
            <a:r>
              <a:rPr lang="en-US" sz="1200" spc="-30" dirty="0" smtClean="0">
                <a:latin typeface="Arial"/>
                <a:cs typeface="Arial"/>
              </a:rPr>
              <a:t>Parquet,</a:t>
            </a:r>
            <a:r>
              <a:rPr lang="en-US" sz="1200" spc="-45" dirty="0" smtClean="0">
                <a:latin typeface="Arial"/>
                <a:cs typeface="Arial"/>
              </a:rPr>
              <a:t> </a:t>
            </a:r>
            <a:r>
              <a:rPr lang="en-US" sz="1200" spc="-15" dirty="0" smtClean="0">
                <a:latin typeface="Arial"/>
                <a:cs typeface="Arial"/>
              </a:rPr>
              <a:t>an</a:t>
            </a:r>
            <a:r>
              <a:rPr lang="en-US" sz="1200" spc="-45" dirty="0" smtClean="0">
                <a:latin typeface="Arial"/>
                <a:cs typeface="Arial"/>
              </a:rPr>
              <a:t> </a:t>
            </a:r>
            <a:r>
              <a:rPr lang="en-US" sz="1200" spc="-25" dirty="0" smtClean="0">
                <a:latin typeface="Arial"/>
                <a:cs typeface="Arial"/>
              </a:rPr>
              <a:t>efficient  general-purpose columnar </a:t>
            </a:r>
            <a:r>
              <a:rPr lang="en-US" sz="1200" spc="-20" dirty="0" smtClean="0">
                <a:latin typeface="Arial"/>
                <a:cs typeface="Arial"/>
              </a:rPr>
              <a:t>file </a:t>
            </a:r>
            <a:r>
              <a:rPr lang="en-US" sz="1200" spc="-25" dirty="0" smtClean="0">
                <a:latin typeface="Arial"/>
                <a:cs typeface="Arial"/>
              </a:rPr>
              <a:t>format </a:t>
            </a:r>
            <a:r>
              <a:rPr lang="en-US" sz="1200" spc="-20" dirty="0" smtClean="0">
                <a:latin typeface="Arial"/>
                <a:cs typeface="Arial"/>
              </a:rPr>
              <a:t>for </a:t>
            </a:r>
            <a:r>
              <a:rPr lang="en-US" sz="1200" spc="-25" dirty="0" smtClean="0">
                <a:latin typeface="Arial"/>
                <a:cs typeface="Arial"/>
              </a:rPr>
              <a:t>Apache Hadoop </a:t>
            </a:r>
            <a:r>
              <a:rPr lang="en-US" sz="1200" spc="-30" dirty="0" smtClean="0">
                <a:latin typeface="Arial"/>
                <a:cs typeface="Arial"/>
              </a:rPr>
              <a:t>(from  </a:t>
            </a:r>
            <a:r>
              <a:rPr lang="en-US" sz="1200" spc="-30" dirty="0" smtClean="0">
                <a:latin typeface="Arial"/>
                <a:cs typeface="Arial"/>
                <a:hlinkClick r:id="rId3"/>
              </a:rPr>
              <a:t>http://blog.cloudera.com/blog/2013/03/introducing-parquet-columnar-storage-for- </a:t>
            </a:r>
            <a:r>
              <a:rPr lang="en-US" sz="1200" spc="-30" dirty="0" smtClean="0">
                <a:latin typeface="Arial"/>
                <a:cs typeface="Arial"/>
              </a:rPr>
              <a:t> apache-</a:t>
            </a:r>
            <a:r>
              <a:rPr lang="en-US" sz="1200" spc="-30" dirty="0" err="1" smtClean="0">
                <a:latin typeface="Arial"/>
                <a:cs typeface="Arial"/>
              </a:rPr>
              <a:t>hadoop</a:t>
            </a:r>
            <a:r>
              <a:rPr lang="en-US" sz="1200" spc="-30" dirty="0" smtClean="0">
                <a:latin typeface="Arial"/>
                <a:cs typeface="Arial"/>
              </a:rPr>
              <a:t>):</a:t>
            </a:r>
            <a:endParaRPr lang="en-US" sz="1200" dirty="0" smtClean="0">
              <a:latin typeface="Arial"/>
              <a:cs typeface="Arial"/>
            </a:endParaRPr>
          </a:p>
          <a:p>
            <a:pPr marL="12700" marR="116839">
              <a:lnSpc>
                <a:spcPts val="1610"/>
              </a:lnSpc>
              <a:spcBef>
                <a:spcPts val="620"/>
              </a:spcBef>
            </a:pPr>
            <a:r>
              <a:rPr lang="en-US" sz="1200" spc="-25" dirty="0" smtClean="0">
                <a:latin typeface="Arial"/>
                <a:cs typeface="Arial"/>
              </a:rPr>
              <a:t>Parquet </a:t>
            </a:r>
            <a:r>
              <a:rPr lang="en-US" sz="1200" spc="-20" dirty="0" smtClean="0">
                <a:latin typeface="Arial"/>
                <a:cs typeface="Arial"/>
              </a:rPr>
              <a:t>is </a:t>
            </a:r>
            <a:r>
              <a:rPr lang="en-US" sz="1200" spc="-25" dirty="0" smtClean="0">
                <a:latin typeface="Arial"/>
                <a:cs typeface="Arial"/>
              </a:rPr>
              <a:t>designed </a:t>
            </a:r>
            <a:r>
              <a:rPr lang="en-US" sz="1200" spc="-10" dirty="0" smtClean="0">
                <a:latin typeface="Arial"/>
                <a:cs typeface="Arial"/>
              </a:rPr>
              <a:t>to</a:t>
            </a:r>
            <a:r>
              <a:rPr lang="en-US" sz="1200" spc="-290" dirty="0" smtClean="0">
                <a:latin typeface="Arial"/>
                <a:cs typeface="Arial"/>
              </a:rPr>
              <a:t> </a:t>
            </a:r>
            <a:r>
              <a:rPr lang="en-US" sz="1200" spc="-25" dirty="0" smtClean="0">
                <a:latin typeface="Arial"/>
                <a:cs typeface="Arial"/>
              </a:rPr>
              <a:t>bring </a:t>
            </a:r>
            <a:r>
              <a:rPr lang="en-US" sz="1200" spc="-30" dirty="0" smtClean="0">
                <a:latin typeface="Arial"/>
                <a:cs typeface="Arial"/>
              </a:rPr>
              <a:t>efficient </a:t>
            </a:r>
            <a:r>
              <a:rPr lang="en-US" sz="1200" spc="-25" dirty="0" smtClean="0">
                <a:latin typeface="Arial"/>
                <a:cs typeface="Arial"/>
              </a:rPr>
              <a:t>columnar storage </a:t>
            </a:r>
            <a:r>
              <a:rPr lang="en-US" sz="1200" spc="-10" dirty="0" smtClean="0">
                <a:latin typeface="Arial"/>
                <a:cs typeface="Arial"/>
              </a:rPr>
              <a:t>to </a:t>
            </a:r>
            <a:r>
              <a:rPr lang="en-US" sz="1200" spc="-25" dirty="0" smtClean="0">
                <a:latin typeface="Arial"/>
                <a:cs typeface="Arial"/>
              </a:rPr>
              <a:t>Hadoop. Compared </a:t>
            </a:r>
            <a:r>
              <a:rPr lang="en-US" sz="1200" spc="-20" dirty="0" smtClean="0">
                <a:latin typeface="Arial"/>
                <a:cs typeface="Arial"/>
              </a:rPr>
              <a:t>to, and  </a:t>
            </a:r>
            <a:r>
              <a:rPr lang="en-US" sz="1200" spc="-25" dirty="0" smtClean="0">
                <a:latin typeface="Arial"/>
                <a:cs typeface="Arial"/>
              </a:rPr>
              <a:t>learning from, </a:t>
            </a:r>
            <a:r>
              <a:rPr lang="en-US" sz="1200" spc="-20" dirty="0" smtClean="0">
                <a:latin typeface="Arial"/>
                <a:cs typeface="Arial"/>
              </a:rPr>
              <a:t>the </a:t>
            </a:r>
            <a:r>
              <a:rPr lang="en-US" sz="1200" spc="-25" dirty="0" smtClean="0">
                <a:latin typeface="Arial"/>
                <a:cs typeface="Arial"/>
              </a:rPr>
              <a:t>initial work </a:t>
            </a:r>
            <a:r>
              <a:rPr lang="en-US" sz="1200" spc="-20" dirty="0" smtClean="0">
                <a:latin typeface="Arial"/>
                <a:cs typeface="Arial"/>
              </a:rPr>
              <a:t>done </a:t>
            </a:r>
            <a:r>
              <a:rPr lang="en-US" sz="1200" spc="-25" dirty="0" smtClean="0">
                <a:latin typeface="Arial"/>
                <a:cs typeface="Arial"/>
              </a:rPr>
              <a:t>toward </a:t>
            </a:r>
            <a:r>
              <a:rPr lang="en-US" sz="1200" spc="-20" dirty="0" smtClean="0">
                <a:latin typeface="Arial"/>
                <a:cs typeface="Arial"/>
              </a:rPr>
              <a:t>this </a:t>
            </a:r>
            <a:r>
              <a:rPr lang="en-US" sz="1200" spc="-25" dirty="0" smtClean="0">
                <a:latin typeface="Arial"/>
                <a:cs typeface="Arial"/>
              </a:rPr>
              <a:t>goal </a:t>
            </a:r>
            <a:r>
              <a:rPr lang="en-US" sz="1200" spc="-10" dirty="0" smtClean="0">
                <a:latin typeface="Arial"/>
                <a:cs typeface="Arial"/>
              </a:rPr>
              <a:t>in </a:t>
            </a:r>
            <a:r>
              <a:rPr lang="en-US" sz="1200" spc="-25" dirty="0" err="1" smtClean="0">
                <a:latin typeface="Arial"/>
                <a:cs typeface="Arial"/>
              </a:rPr>
              <a:t>Trevni</a:t>
            </a:r>
            <a:r>
              <a:rPr lang="en-US" sz="1200" spc="-25" dirty="0" smtClean="0">
                <a:latin typeface="Arial"/>
                <a:cs typeface="Arial"/>
              </a:rPr>
              <a:t>, Parquet includes </a:t>
            </a:r>
            <a:r>
              <a:rPr lang="en-US" sz="1200" spc="-20" dirty="0" smtClean="0">
                <a:latin typeface="Arial"/>
                <a:cs typeface="Arial"/>
              </a:rPr>
              <a:t>the  </a:t>
            </a:r>
            <a:r>
              <a:rPr lang="en-US" sz="1200" spc="-25" dirty="0" smtClean="0">
                <a:latin typeface="Arial"/>
                <a:cs typeface="Arial"/>
              </a:rPr>
              <a:t>following</a:t>
            </a:r>
            <a:r>
              <a:rPr lang="en-US" sz="1200" spc="-60" dirty="0" smtClean="0">
                <a:latin typeface="Arial"/>
                <a:cs typeface="Arial"/>
              </a:rPr>
              <a:t> </a:t>
            </a:r>
            <a:r>
              <a:rPr lang="en-US" sz="1200" spc="-30" dirty="0" smtClean="0">
                <a:latin typeface="Arial"/>
                <a:cs typeface="Arial"/>
              </a:rPr>
              <a:t>enhancements:</a:t>
            </a:r>
            <a:endParaRPr lang="en-US" sz="1200" dirty="0" smtClean="0">
              <a:latin typeface="Arial"/>
              <a:cs typeface="Arial"/>
            </a:endParaRPr>
          </a:p>
          <a:p>
            <a:pPr marL="585470" marR="51435" indent="-344170">
              <a:lnSpc>
                <a:spcPts val="1610"/>
              </a:lnSpc>
              <a:spcBef>
                <a:spcPts val="700"/>
              </a:spcBef>
              <a:buFont typeface="Symbol"/>
              <a:buChar char=""/>
              <a:tabLst>
                <a:tab pos="584835" algn="l"/>
                <a:tab pos="585470" algn="l"/>
              </a:tabLst>
            </a:pPr>
            <a:r>
              <a:rPr lang="en-US" sz="1200" spc="-25" dirty="0" smtClean="0">
                <a:latin typeface="Arial"/>
                <a:cs typeface="Arial"/>
              </a:rPr>
              <a:t>Efficiently encode nested structures </a:t>
            </a:r>
            <a:r>
              <a:rPr lang="en-US" sz="1200" spc="-20" dirty="0" smtClean="0">
                <a:latin typeface="Arial"/>
                <a:cs typeface="Arial"/>
              </a:rPr>
              <a:t>and </a:t>
            </a:r>
            <a:r>
              <a:rPr lang="en-US" sz="1200" spc="-25" dirty="0" smtClean="0">
                <a:latin typeface="Arial"/>
                <a:cs typeface="Arial"/>
              </a:rPr>
              <a:t>sparsely </a:t>
            </a:r>
            <a:r>
              <a:rPr lang="en-US" sz="1200" spc="-30" dirty="0" smtClean="0">
                <a:latin typeface="Arial"/>
                <a:cs typeface="Arial"/>
              </a:rPr>
              <a:t>populated </a:t>
            </a:r>
            <a:r>
              <a:rPr lang="en-US" sz="1200" spc="-20" dirty="0" smtClean="0">
                <a:latin typeface="Arial"/>
                <a:cs typeface="Arial"/>
              </a:rPr>
              <a:t>data </a:t>
            </a:r>
            <a:r>
              <a:rPr lang="en-US" sz="1200" spc="-25" dirty="0" smtClean="0">
                <a:latin typeface="Arial"/>
                <a:cs typeface="Arial"/>
              </a:rPr>
              <a:t>based </a:t>
            </a:r>
            <a:r>
              <a:rPr lang="en-US" sz="1200" spc="-15" dirty="0" smtClean="0">
                <a:latin typeface="Arial"/>
                <a:cs typeface="Arial"/>
              </a:rPr>
              <a:t>on</a:t>
            </a:r>
            <a:r>
              <a:rPr lang="en-US" sz="1200" spc="-275" dirty="0" smtClean="0">
                <a:latin typeface="Arial"/>
                <a:cs typeface="Arial"/>
              </a:rPr>
              <a:t> </a:t>
            </a:r>
            <a:r>
              <a:rPr lang="en-US" sz="1200" spc="-15" dirty="0" smtClean="0">
                <a:latin typeface="Arial"/>
                <a:cs typeface="Arial"/>
              </a:rPr>
              <a:t>the  </a:t>
            </a:r>
            <a:r>
              <a:rPr lang="en-US" sz="1200" spc="-20" dirty="0" smtClean="0">
                <a:latin typeface="Arial"/>
                <a:cs typeface="Arial"/>
              </a:rPr>
              <a:t>Google </a:t>
            </a:r>
            <a:r>
              <a:rPr lang="en-US" sz="1200" spc="-25" dirty="0" err="1" smtClean="0">
                <a:latin typeface="Arial"/>
                <a:cs typeface="Arial"/>
              </a:rPr>
              <a:t>Dremel</a:t>
            </a:r>
            <a:r>
              <a:rPr lang="en-US" sz="1200" spc="-25" dirty="0" smtClean="0">
                <a:latin typeface="Arial"/>
                <a:cs typeface="Arial"/>
              </a:rPr>
              <a:t> </a:t>
            </a:r>
            <a:r>
              <a:rPr lang="en-US" sz="1200" spc="-30" dirty="0" smtClean="0">
                <a:latin typeface="Arial"/>
                <a:cs typeface="Arial"/>
              </a:rPr>
              <a:t>definition/repetition</a:t>
            </a:r>
            <a:r>
              <a:rPr lang="en-US" sz="1200" spc="-120" dirty="0" smtClean="0">
                <a:latin typeface="Arial"/>
                <a:cs typeface="Arial"/>
              </a:rPr>
              <a:t> </a:t>
            </a:r>
            <a:r>
              <a:rPr lang="en-US" sz="1200" spc="-30" dirty="0" smtClean="0">
                <a:latin typeface="Arial"/>
                <a:cs typeface="Arial"/>
              </a:rPr>
              <a:t>levels</a:t>
            </a:r>
            <a:endParaRPr lang="en-US" sz="1200" dirty="0" smtClean="0">
              <a:latin typeface="Arial"/>
              <a:cs typeface="Arial"/>
            </a:endParaRPr>
          </a:p>
          <a:p>
            <a:pPr marL="585470" marR="1989455" indent="-344170">
              <a:lnSpc>
                <a:spcPts val="1610"/>
              </a:lnSpc>
              <a:spcBef>
                <a:spcPts val="700"/>
              </a:spcBef>
              <a:buFont typeface="Symbol"/>
              <a:buChar char=""/>
              <a:tabLst>
                <a:tab pos="584835" algn="l"/>
                <a:tab pos="585470" algn="l"/>
              </a:tabLst>
            </a:pPr>
            <a:r>
              <a:rPr lang="en-US" sz="1200" spc="-25" dirty="0" smtClean="0">
                <a:latin typeface="Arial"/>
                <a:cs typeface="Arial"/>
              </a:rPr>
              <a:t>Provide extensible support </a:t>
            </a:r>
            <a:r>
              <a:rPr lang="en-US" sz="1200" spc="-15" dirty="0" smtClean="0">
                <a:latin typeface="Arial"/>
                <a:cs typeface="Arial"/>
              </a:rPr>
              <a:t>for </a:t>
            </a:r>
            <a:r>
              <a:rPr lang="en-US" sz="1200" spc="-25" dirty="0" smtClean="0">
                <a:latin typeface="Arial"/>
                <a:cs typeface="Arial"/>
              </a:rPr>
              <a:t>per-column</a:t>
            </a:r>
            <a:r>
              <a:rPr lang="en-US" sz="1200" spc="-185" dirty="0" smtClean="0">
                <a:latin typeface="Arial"/>
                <a:cs typeface="Arial"/>
              </a:rPr>
              <a:t> </a:t>
            </a:r>
            <a:r>
              <a:rPr lang="en-US" sz="1200" spc="-30" dirty="0" smtClean="0">
                <a:latin typeface="Arial"/>
                <a:cs typeface="Arial"/>
              </a:rPr>
              <a:t>encodings  </a:t>
            </a:r>
            <a:r>
              <a:rPr lang="en-US" sz="1200" spc="-20" dirty="0" smtClean="0">
                <a:latin typeface="Arial"/>
                <a:cs typeface="Arial"/>
              </a:rPr>
              <a:t>(such as </a:t>
            </a:r>
            <a:r>
              <a:rPr lang="en-US" sz="1200" spc="-25" dirty="0" smtClean="0">
                <a:latin typeface="Arial"/>
                <a:cs typeface="Arial"/>
              </a:rPr>
              <a:t>delta, run length,</a:t>
            </a:r>
            <a:r>
              <a:rPr lang="en-US" sz="1200" spc="-175" dirty="0" smtClean="0">
                <a:latin typeface="Arial"/>
                <a:cs typeface="Arial"/>
              </a:rPr>
              <a:t> </a:t>
            </a:r>
            <a:r>
              <a:rPr lang="en-US" sz="1200" spc="-20" dirty="0" smtClean="0">
                <a:latin typeface="Arial"/>
                <a:cs typeface="Arial"/>
              </a:rPr>
              <a:t>etc.)</a:t>
            </a:r>
            <a:endParaRPr lang="en-US" sz="1200" dirty="0" smtClean="0">
              <a:latin typeface="Arial"/>
              <a:cs typeface="Arial"/>
            </a:endParaRPr>
          </a:p>
          <a:p>
            <a:pPr marL="585470" marR="908685" indent="-344170">
              <a:lnSpc>
                <a:spcPts val="1610"/>
              </a:lnSpc>
              <a:spcBef>
                <a:spcPts val="700"/>
              </a:spcBef>
              <a:buFont typeface="Symbol"/>
              <a:buChar char=""/>
              <a:tabLst>
                <a:tab pos="584835" algn="l"/>
                <a:tab pos="585470" algn="l"/>
              </a:tabLst>
            </a:pPr>
            <a:r>
              <a:rPr lang="en-US" sz="1200" spc="-25" dirty="0" smtClean="0">
                <a:latin typeface="Arial"/>
                <a:cs typeface="Arial"/>
              </a:rPr>
              <a:t>Provide extensibility </a:t>
            </a:r>
            <a:r>
              <a:rPr lang="en-US" sz="1200" spc="-15" dirty="0" smtClean="0">
                <a:latin typeface="Arial"/>
                <a:cs typeface="Arial"/>
              </a:rPr>
              <a:t>of</a:t>
            </a:r>
            <a:r>
              <a:rPr lang="en-US" sz="1200" spc="-290" dirty="0" smtClean="0">
                <a:latin typeface="Arial"/>
                <a:cs typeface="Arial"/>
              </a:rPr>
              <a:t> </a:t>
            </a:r>
            <a:r>
              <a:rPr lang="en-US" sz="1200" spc="-25" dirty="0" smtClean="0">
                <a:latin typeface="Arial"/>
                <a:cs typeface="Arial"/>
              </a:rPr>
              <a:t>storing multiple </a:t>
            </a:r>
            <a:r>
              <a:rPr lang="en-US" sz="1200" spc="-20" dirty="0" smtClean="0">
                <a:latin typeface="Arial"/>
                <a:cs typeface="Arial"/>
              </a:rPr>
              <a:t>types of </a:t>
            </a:r>
            <a:r>
              <a:rPr lang="en-US" sz="1200" spc="-25" dirty="0" smtClean="0">
                <a:latin typeface="Arial"/>
                <a:cs typeface="Arial"/>
              </a:rPr>
              <a:t>data </a:t>
            </a:r>
            <a:r>
              <a:rPr lang="en-US" sz="1200" spc="-20" dirty="0" smtClean="0">
                <a:latin typeface="Arial"/>
                <a:cs typeface="Arial"/>
              </a:rPr>
              <a:t>in </a:t>
            </a:r>
            <a:r>
              <a:rPr lang="en-US" sz="1200" spc="-25" dirty="0" smtClean="0">
                <a:latin typeface="Arial"/>
                <a:cs typeface="Arial"/>
              </a:rPr>
              <a:t>column </a:t>
            </a:r>
            <a:r>
              <a:rPr lang="en-US" sz="1200" spc="-20" dirty="0" smtClean="0">
                <a:latin typeface="Arial"/>
                <a:cs typeface="Arial"/>
              </a:rPr>
              <a:t>data  (such as </a:t>
            </a:r>
            <a:r>
              <a:rPr lang="en-US" sz="1200" spc="-25" dirty="0" smtClean="0">
                <a:latin typeface="Arial"/>
                <a:cs typeface="Arial"/>
              </a:rPr>
              <a:t>indexes, bloom filters,</a:t>
            </a:r>
            <a:r>
              <a:rPr lang="en-US" sz="1200" spc="-190" dirty="0" smtClean="0">
                <a:latin typeface="Arial"/>
                <a:cs typeface="Arial"/>
              </a:rPr>
              <a:t> </a:t>
            </a:r>
            <a:r>
              <a:rPr lang="en-US" sz="1200" spc="-25" dirty="0" smtClean="0">
                <a:latin typeface="Arial"/>
                <a:cs typeface="Arial"/>
              </a:rPr>
              <a:t>statistics)</a:t>
            </a:r>
            <a:endParaRPr lang="en-US" sz="1200" dirty="0" smtClean="0">
              <a:latin typeface="Arial"/>
              <a:cs typeface="Arial"/>
            </a:endParaRPr>
          </a:p>
          <a:p>
            <a:pPr marL="585470" indent="-344170">
              <a:lnSpc>
                <a:spcPct val="100000"/>
              </a:lnSpc>
              <a:spcBef>
                <a:spcPts val="585"/>
              </a:spcBef>
              <a:buFont typeface="Symbol"/>
              <a:buChar char=""/>
              <a:tabLst>
                <a:tab pos="584835" algn="l"/>
                <a:tab pos="585470" algn="l"/>
              </a:tabLst>
            </a:pPr>
            <a:r>
              <a:rPr lang="en-US" sz="1200" spc="-20" dirty="0" smtClean="0">
                <a:latin typeface="Arial"/>
                <a:cs typeface="Arial"/>
              </a:rPr>
              <a:t>Offer</a:t>
            </a:r>
            <a:r>
              <a:rPr lang="en-US" sz="1200" spc="-55" dirty="0" smtClean="0">
                <a:latin typeface="Arial"/>
                <a:cs typeface="Arial"/>
              </a:rPr>
              <a:t> </a:t>
            </a:r>
            <a:r>
              <a:rPr lang="en-US" sz="1200" spc="-25" dirty="0" smtClean="0">
                <a:latin typeface="Arial"/>
                <a:cs typeface="Arial"/>
              </a:rPr>
              <a:t>better</a:t>
            </a:r>
            <a:r>
              <a:rPr lang="en-US" sz="1200" spc="-55" dirty="0" smtClean="0">
                <a:latin typeface="Arial"/>
                <a:cs typeface="Arial"/>
              </a:rPr>
              <a:t> </a:t>
            </a:r>
            <a:r>
              <a:rPr lang="en-US" sz="1200" spc="-25" dirty="0" smtClean="0">
                <a:latin typeface="Arial"/>
                <a:cs typeface="Arial"/>
              </a:rPr>
              <a:t>write</a:t>
            </a:r>
            <a:r>
              <a:rPr lang="en-US" sz="1200" spc="-55" dirty="0" smtClean="0">
                <a:latin typeface="Arial"/>
                <a:cs typeface="Arial"/>
              </a:rPr>
              <a:t> </a:t>
            </a:r>
            <a:r>
              <a:rPr lang="en-US" sz="1200" spc="-25" dirty="0" smtClean="0">
                <a:latin typeface="Arial"/>
                <a:cs typeface="Arial"/>
              </a:rPr>
              <a:t>performance</a:t>
            </a:r>
            <a:r>
              <a:rPr lang="en-US" sz="1200" spc="-40" dirty="0" smtClean="0">
                <a:latin typeface="Arial"/>
                <a:cs typeface="Arial"/>
              </a:rPr>
              <a:t> </a:t>
            </a:r>
            <a:r>
              <a:rPr lang="en-US" sz="1200" spc="-15" dirty="0" smtClean="0">
                <a:latin typeface="Arial"/>
                <a:cs typeface="Arial"/>
              </a:rPr>
              <a:t>by</a:t>
            </a:r>
            <a:r>
              <a:rPr lang="en-US" sz="1200" spc="-75" dirty="0" smtClean="0">
                <a:latin typeface="Arial"/>
                <a:cs typeface="Arial"/>
              </a:rPr>
              <a:t> </a:t>
            </a:r>
            <a:r>
              <a:rPr lang="en-US" sz="1200" spc="-25" dirty="0" smtClean="0">
                <a:latin typeface="Arial"/>
                <a:cs typeface="Arial"/>
              </a:rPr>
              <a:t>storing</a:t>
            </a:r>
            <a:r>
              <a:rPr lang="en-US" sz="1200" spc="-55" dirty="0" smtClean="0">
                <a:latin typeface="Arial"/>
                <a:cs typeface="Arial"/>
              </a:rPr>
              <a:t> </a:t>
            </a:r>
            <a:r>
              <a:rPr lang="en-US" sz="1200" spc="-25" dirty="0" smtClean="0">
                <a:latin typeface="Arial"/>
                <a:cs typeface="Arial"/>
              </a:rPr>
              <a:t>metadata</a:t>
            </a:r>
            <a:r>
              <a:rPr lang="en-US" sz="1200" spc="-55" dirty="0" smtClean="0">
                <a:latin typeface="Arial"/>
                <a:cs typeface="Arial"/>
              </a:rPr>
              <a:t> </a:t>
            </a:r>
            <a:r>
              <a:rPr lang="en-US" sz="1200" spc="-15" dirty="0" smtClean="0">
                <a:latin typeface="Arial"/>
                <a:cs typeface="Arial"/>
              </a:rPr>
              <a:t>at</a:t>
            </a:r>
            <a:r>
              <a:rPr lang="en-US" sz="1200" spc="-6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20" dirty="0" smtClean="0">
                <a:latin typeface="Arial"/>
                <a:cs typeface="Arial"/>
              </a:rPr>
              <a:t>end</a:t>
            </a:r>
            <a:r>
              <a:rPr lang="en-US" sz="1200" spc="-4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70" dirty="0" smtClean="0">
                <a:latin typeface="Arial"/>
                <a:cs typeface="Arial"/>
              </a:rPr>
              <a:t> </a:t>
            </a:r>
            <a:r>
              <a:rPr lang="en-US" sz="1200" spc="-25" dirty="0" smtClean="0">
                <a:latin typeface="Arial"/>
                <a:cs typeface="Arial"/>
              </a:rPr>
              <a:t>file</a:t>
            </a:r>
            <a:endParaRPr lang="en-US" sz="1200" dirty="0" smtClean="0">
              <a:latin typeface="Arial"/>
              <a:cs typeface="Arial"/>
            </a:endParaRPr>
          </a:p>
          <a:p>
            <a:pPr marL="585470" marR="396240" indent="-344170">
              <a:lnSpc>
                <a:spcPts val="1610"/>
              </a:lnSpc>
              <a:spcBef>
                <a:spcPts val="215"/>
              </a:spcBef>
              <a:buFont typeface="Symbol"/>
              <a:buChar char=""/>
              <a:tabLst>
                <a:tab pos="584835" algn="l"/>
                <a:tab pos="585470" algn="l"/>
              </a:tabLst>
            </a:pPr>
            <a:r>
              <a:rPr lang="en-US" sz="1200" dirty="0" smtClean="0">
                <a:latin typeface="Arial"/>
                <a:cs typeface="Arial"/>
              </a:rPr>
              <a:t>A</a:t>
            </a:r>
            <a:r>
              <a:rPr lang="en-US" sz="1200" spc="-45" dirty="0" smtClean="0">
                <a:latin typeface="Arial"/>
                <a:cs typeface="Arial"/>
              </a:rPr>
              <a:t> </a:t>
            </a:r>
            <a:r>
              <a:rPr lang="en-US" sz="1200" spc="-20" dirty="0" smtClean="0">
                <a:latin typeface="Arial"/>
                <a:cs typeface="Arial"/>
              </a:rPr>
              <a:t>new</a:t>
            </a:r>
            <a:r>
              <a:rPr lang="en-US" sz="1200" spc="-70" dirty="0" smtClean="0">
                <a:latin typeface="Arial"/>
                <a:cs typeface="Arial"/>
              </a:rPr>
              <a:t> </a:t>
            </a:r>
            <a:r>
              <a:rPr lang="en-US" sz="1200" spc="-25" dirty="0" smtClean="0">
                <a:latin typeface="Arial"/>
                <a:cs typeface="Arial"/>
              </a:rPr>
              <a:t>columnar</a:t>
            </a:r>
            <a:r>
              <a:rPr lang="en-US" sz="1200" spc="-50" dirty="0" smtClean="0">
                <a:latin typeface="Arial"/>
                <a:cs typeface="Arial"/>
              </a:rPr>
              <a:t> </a:t>
            </a:r>
            <a:r>
              <a:rPr lang="en-US" sz="1200" spc="-25" dirty="0" smtClean="0">
                <a:latin typeface="Arial"/>
                <a:cs typeface="Arial"/>
              </a:rPr>
              <a:t>storage</a:t>
            </a:r>
            <a:r>
              <a:rPr lang="en-US" sz="1200" spc="-50" dirty="0" smtClean="0">
                <a:latin typeface="Arial"/>
                <a:cs typeface="Arial"/>
              </a:rPr>
              <a:t> </a:t>
            </a:r>
            <a:r>
              <a:rPr lang="en-US" sz="1200" spc="-25" dirty="0" smtClean="0">
                <a:latin typeface="Arial"/>
                <a:cs typeface="Arial"/>
              </a:rPr>
              <a:t>format</a:t>
            </a:r>
            <a:r>
              <a:rPr lang="en-US" sz="1200" spc="-30" dirty="0" smtClean="0">
                <a:latin typeface="Arial"/>
                <a:cs typeface="Arial"/>
              </a:rPr>
              <a:t> </a:t>
            </a:r>
            <a:r>
              <a:rPr lang="en-US" sz="1200" spc="-25" dirty="0" smtClean="0">
                <a:latin typeface="Arial"/>
                <a:cs typeface="Arial"/>
              </a:rPr>
              <a:t>was</a:t>
            </a:r>
            <a:r>
              <a:rPr lang="en-US" sz="1200" spc="-45" dirty="0" smtClean="0">
                <a:latin typeface="Arial"/>
                <a:cs typeface="Arial"/>
              </a:rPr>
              <a:t> </a:t>
            </a:r>
            <a:r>
              <a:rPr lang="en-US" sz="1200" spc="-25" dirty="0" smtClean="0">
                <a:latin typeface="Arial"/>
                <a:cs typeface="Arial"/>
              </a:rPr>
              <a:t>introduced</a:t>
            </a:r>
            <a:r>
              <a:rPr lang="en-US" sz="1200" spc="-45" dirty="0" smtClean="0">
                <a:latin typeface="Arial"/>
                <a:cs typeface="Arial"/>
              </a:rPr>
              <a:t> </a:t>
            </a:r>
            <a:r>
              <a:rPr lang="en-US" sz="1200" spc="-15" dirty="0" smtClean="0">
                <a:latin typeface="Arial"/>
                <a:cs typeface="Arial"/>
              </a:rPr>
              <a:t>for</a:t>
            </a:r>
            <a:r>
              <a:rPr lang="en-US" sz="1200" spc="-50" dirty="0" smtClean="0">
                <a:latin typeface="Arial"/>
                <a:cs typeface="Arial"/>
              </a:rPr>
              <a:t> </a:t>
            </a:r>
            <a:r>
              <a:rPr lang="en-US" sz="1200" spc="-25" dirty="0" smtClean="0">
                <a:latin typeface="Arial"/>
                <a:cs typeface="Arial"/>
              </a:rPr>
              <a:t>Hadoop</a:t>
            </a:r>
            <a:r>
              <a:rPr lang="en-US" sz="1200" spc="-65" dirty="0" smtClean="0">
                <a:latin typeface="Arial"/>
                <a:cs typeface="Arial"/>
              </a:rPr>
              <a:t> </a:t>
            </a:r>
            <a:r>
              <a:rPr lang="en-US" sz="1200" spc="-25" dirty="0" smtClean="0">
                <a:latin typeface="Arial"/>
                <a:cs typeface="Arial"/>
              </a:rPr>
              <a:t>called</a:t>
            </a:r>
            <a:r>
              <a:rPr lang="en-US" sz="1200" spc="-45" dirty="0" smtClean="0">
                <a:latin typeface="Arial"/>
                <a:cs typeface="Arial"/>
              </a:rPr>
              <a:t> </a:t>
            </a:r>
            <a:r>
              <a:rPr lang="en-US" sz="1200" spc="-25" dirty="0" smtClean="0">
                <a:latin typeface="Arial"/>
                <a:cs typeface="Arial"/>
              </a:rPr>
              <a:t>Parquet,  which started </a:t>
            </a:r>
            <a:r>
              <a:rPr lang="en-US" sz="1200" spc="-15" dirty="0" smtClean="0">
                <a:latin typeface="Arial"/>
                <a:cs typeface="Arial"/>
              </a:rPr>
              <a:t>as </a:t>
            </a:r>
            <a:r>
              <a:rPr lang="en-US" sz="1200" dirty="0" smtClean="0">
                <a:latin typeface="Arial"/>
                <a:cs typeface="Arial"/>
              </a:rPr>
              <a:t>a </a:t>
            </a:r>
            <a:r>
              <a:rPr lang="en-US" sz="1200" spc="-25" dirty="0" smtClean="0">
                <a:latin typeface="Arial"/>
                <a:cs typeface="Arial"/>
              </a:rPr>
              <a:t>joint project between Twitter </a:t>
            </a:r>
            <a:r>
              <a:rPr lang="en-US" sz="1200" spc="-20" dirty="0" smtClean="0">
                <a:latin typeface="Arial"/>
                <a:cs typeface="Arial"/>
              </a:rPr>
              <a:t>and </a:t>
            </a:r>
            <a:r>
              <a:rPr lang="en-US" sz="1200" spc="-30" dirty="0" smtClean="0">
                <a:latin typeface="Arial"/>
                <a:cs typeface="Arial"/>
              </a:rPr>
              <a:t>Cloudera</a:t>
            </a:r>
            <a:r>
              <a:rPr lang="en-US" sz="1200" spc="-260" dirty="0" smtClean="0">
                <a:latin typeface="Arial"/>
                <a:cs typeface="Arial"/>
              </a:rPr>
              <a:t> </a:t>
            </a:r>
            <a:r>
              <a:rPr lang="en-US" sz="1200" spc="-30" dirty="0" smtClean="0">
                <a:latin typeface="Arial"/>
                <a:cs typeface="Arial"/>
              </a:rPr>
              <a:t>engineers.</a:t>
            </a:r>
            <a:endParaRPr lang="en-US" sz="1200" dirty="0" smtClean="0">
              <a:latin typeface="Arial"/>
              <a:cs typeface="Arial"/>
            </a:endParaRPr>
          </a:p>
          <a:p>
            <a:pPr marL="585470" marR="5080" indent="-344170">
              <a:lnSpc>
                <a:spcPts val="1610"/>
              </a:lnSpc>
              <a:spcBef>
                <a:spcPts val="700"/>
              </a:spcBef>
              <a:buFont typeface="Symbol"/>
              <a:buChar char=""/>
              <a:tabLst>
                <a:tab pos="584835" algn="l"/>
                <a:tab pos="585470" algn="l"/>
              </a:tabLst>
            </a:pPr>
            <a:r>
              <a:rPr lang="en-US" sz="1200" spc="-25" dirty="0" smtClean="0">
                <a:latin typeface="Arial"/>
                <a:cs typeface="Arial"/>
              </a:rPr>
              <a:t>Parquet was created </a:t>
            </a:r>
            <a:r>
              <a:rPr lang="en-US" sz="1200" spc="-10" dirty="0" smtClean="0">
                <a:latin typeface="Arial"/>
                <a:cs typeface="Arial"/>
              </a:rPr>
              <a:t>to </a:t>
            </a:r>
            <a:r>
              <a:rPr lang="en-US" sz="1200" spc="-20" dirty="0" smtClean="0">
                <a:latin typeface="Arial"/>
                <a:cs typeface="Arial"/>
              </a:rPr>
              <a:t>make </a:t>
            </a:r>
            <a:r>
              <a:rPr lang="en-US" sz="1200" spc="-15" dirty="0" smtClean="0">
                <a:latin typeface="Arial"/>
                <a:cs typeface="Arial"/>
              </a:rPr>
              <a:t>the </a:t>
            </a:r>
            <a:r>
              <a:rPr lang="en-US" sz="1200" spc="-30" dirty="0" smtClean="0">
                <a:latin typeface="Arial"/>
                <a:cs typeface="Arial"/>
              </a:rPr>
              <a:t>advantages </a:t>
            </a:r>
            <a:r>
              <a:rPr lang="en-US" sz="1200" spc="-20" dirty="0" smtClean="0">
                <a:latin typeface="Arial"/>
                <a:cs typeface="Arial"/>
              </a:rPr>
              <a:t>of </a:t>
            </a:r>
            <a:r>
              <a:rPr lang="en-US" sz="1200" spc="-25" dirty="0" smtClean="0">
                <a:latin typeface="Arial"/>
                <a:cs typeface="Arial"/>
              </a:rPr>
              <a:t>compressed, efficient</a:t>
            </a:r>
            <a:r>
              <a:rPr lang="en-US" sz="1200" spc="-280" dirty="0" smtClean="0">
                <a:latin typeface="Arial"/>
                <a:cs typeface="Arial"/>
              </a:rPr>
              <a:t> </a:t>
            </a:r>
            <a:r>
              <a:rPr lang="en-US" sz="1200" spc="-25" dirty="0" smtClean="0">
                <a:latin typeface="Arial"/>
                <a:cs typeface="Arial"/>
              </a:rPr>
              <a:t>columnar  </a:t>
            </a:r>
            <a:r>
              <a:rPr lang="en-US" sz="1200" spc="-20" dirty="0" smtClean="0">
                <a:latin typeface="Arial"/>
                <a:cs typeface="Arial"/>
              </a:rPr>
              <a:t>data </a:t>
            </a:r>
            <a:r>
              <a:rPr lang="en-US" sz="1200" spc="-25" dirty="0" smtClean="0">
                <a:latin typeface="Arial"/>
                <a:cs typeface="Arial"/>
              </a:rPr>
              <a:t>representation available </a:t>
            </a:r>
            <a:r>
              <a:rPr lang="en-US" sz="1200" spc="-10" dirty="0" smtClean="0">
                <a:latin typeface="Arial"/>
                <a:cs typeface="Arial"/>
              </a:rPr>
              <a:t>to </a:t>
            </a:r>
            <a:r>
              <a:rPr lang="en-US" sz="1200" spc="-20" dirty="0" smtClean="0">
                <a:latin typeface="Arial"/>
                <a:cs typeface="Arial"/>
              </a:rPr>
              <a:t>any </a:t>
            </a:r>
            <a:r>
              <a:rPr lang="en-US" sz="1200" spc="-25" dirty="0" smtClean="0">
                <a:latin typeface="Arial"/>
                <a:cs typeface="Arial"/>
              </a:rPr>
              <a:t>project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Hadoop ecosystem,  regardless </a:t>
            </a:r>
            <a:r>
              <a:rPr lang="en-US" sz="1200" spc="-20" dirty="0" smtClean="0">
                <a:latin typeface="Arial"/>
                <a:cs typeface="Arial"/>
              </a:rPr>
              <a:t>of </a:t>
            </a:r>
            <a:r>
              <a:rPr lang="en-US" sz="1200" spc="-15" dirty="0" smtClean="0">
                <a:latin typeface="Arial"/>
                <a:cs typeface="Arial"/>
              </a:rPr>
              <a:t>the </a:t>
            </a:r>
            <a:r>
              <a:rPr lang="en-US" sz="1200" spc="-20" dirty="0" smtClean="0">
                <a:latin typeface="Arial"/>
                <a:cs typeface="Arial"/>
              </a:rPr>
              <a:t>choice of data </a:t>
            </a:r>
            <a:r>
              <a:rPr lang="en-US" sz="1200" spc="-25" dirty="0" smtClean="0">
                <a:latin typeface="Arial"/>
                <a:cs typeface="Arial"/>
              </a:rPr>
              <a:t>processing framework, </a:t>
            </a:r>
            <a:r>
              <a:rPr lang="en-US" sz="1200" spc="-20" dirty="0" smtClean="0">
                <a:latin typeface="Arial"/>
                <a:cs typeface="Arial"/>
              </a:rPr>
              <a:t>data </a:t>
            </a:r>
            <a:r>
              <a:rPr lang="en-US" sz="1200" spc="-25" dirty="0" smtClean="0">
                <a:latin typeface="Arial"/>
                <a:cs typeface="Arial"/>
              </a:rPr>
              <a:t>model, </a:t>
            </a:r>
            <a:r>
              <a:rPr lang="en-US" sz="1200" spc="-30" dirty="0" smtClean="0">
                <a:latin typeface="Arial"/>
                <a:cs typeface="Arial"/>
              </a:rPr>
              <a:t>or  </a:t>
            </a:r>
            <a:r>
              <a:rPr lang="en-US" sz="1200" spc="-25" dirty="0" smtClean="0">
                <a:latin typeface="Arial"/>
                <a:cs typeface="Arial"/>
              </a:rPr>
              <a:t>programming</a:t>
            </a:r>
            <a:r>
              <a:rPr lang="en-US" sz="1200" spc="-50" dirty="0" smtClean="0">
                <a:latin typeface="Arial"/>
                <a:cs typeface="Arial"/>
              </a:rPr>
              <a:t> </a:t>
            </a:r>
            <a:r>
              <a:rPr lang="en-US" sz="1200" spc="-30" dirty="0" smtClean="0">
                <a:latin typeface="Arial"/>
                <a:cs typeface="Arial"/>
              </a:rPr>
              <a:t>language.</a:t>
            </a:r>
            <a:endParaRPr lang="en-US" sz="1200" dirty="0" smtClean="0">
              <a:latin typeface="Arial"/>
              <a:cs typeface="Arial"/>
            </a:endParaRPr>
          </a:p>
          <a:p>
            <a:pPr marL="585470" marR="20320" indent="-344170">
              <a:lnSpc>
                <a:spcPts val="1610"/>
              </a:lnSpc>
              <a:spcBef>
                <a:spcPts val="715"/>
              </a:spcBef>
              <a:buFont typeface="Symbol"/>
              <a:buChar char=""/>
              <a:tabLst>
                <a:tab pos="584835" algn="l"/>
                <a:tab pos="585470" algn="l"/>
              </a:tabLst>
            </a:pPr>
            <a:r>
              <a:rPr lang="en-US" sz="1200" spc="-25" dirty="0" smtClean="0">
                <a:latin typeface="Arial"/>
                <a:cs typeface="Arial"/>
              </a:rPr>
              <a:t>Parquet</a:t>
            </a:r>
            <a:r>
              <a:rPr lang="en-US" sz="1200" spc="-50" dirty="0" smtClean="0">
                <a:latin typeface="Arial"/>
                <a:cs typeface="Arial"/>
              </a:rPr>
              <a:t> </a:t>
            </a:r>
            <a:r>
              <a:rPr lang="en-US" sz="1200" spc="-20" dirty="0" smtClean="0">
                <a:latin typeface="Arial"/>
                <a:cs typeface="Arial"/>
              </a:rPr>
              <a:t>is</a:t>
            </a:r>
            <a:r>
              <a:rPr lang="en-US" sz="1200" spc="-25" dirty="0" smtClean="0">
                <a:latin typeface="Arial"/>
                <a:cs typeface="Arial"/>
              </a:rPr>
              <a:t> built</a:t>
            </a:r>
            <a:r>
              <a:rPr lang="en-US" sz="1200" spc="-45"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ground</a:t>
            </a:r>
            <a:r>
              <a:rPr lang="en-US" sz="1200" spc="-40" dirty="0" smtClean="0">
                <a:latin typeface="Arial"/>
                <a:cs typeface="Arial"/>
              </a:rPr>
              <a:t> </a:t>
            </a:r>
            <a:r>
              <a:rPr lang="en-US" sz="1200" spc="-20" dirty="0" smtClean="0">
                <a:latin typeface="Arial"/>
                <a:cs typeface="Arial"/>
              </a:rPr>
              <a:t>up</a:t>
            </a:r>
            <a:r>
              <a:rPr lang="en-US" sz="1200" spc="-40" dirty="0" smtClean="0">
                <a:latin typeface="Arial"/>
                <a:cs typeface="Arial"/>
              </a:rPr>
              <a:t> </a:t>
            </a:r>
            <a:r>
              <a:rPr lang="en-US" sz="1200" spc="-20" dirty="0" smtClean="0">
                <a:latin typeface="Arial"/>
                <a:cs typeface="Arial"/>
              </a:rPr>
              <a:t>with</a:t>
            </a:r>
            <a:r>
              <a:rPr lang="en-US" sz="1200" spc="-65" dirty="0" smtClean="0">
                <a:latin typeface="Arial"/>
                <a:cs typeface="Arial"/>
              </a:rPr>
              <a:t> </a:t>
            </a:r>
            <a:r>
              <a:rPr lang="en-US" sz="1200" spc="-25" dirty="0" smtClean="0">
                <a:latin typeface="Arial"/>
                <a:cs typeface="Arial"/>
              </a:rPr>
              <a:t>complex</a:t>
            </a:r>
            <a:r>
              <a:rPr lang="en-US" sz="1200" spc="-55" dirty="0" smtClean="0">
                <a:latin typeface="Arial"/>
                <a:cs typeface="Arial"/>
              </a:rPr>
              <a:t> </a:t>
            </a:r>
            <a:r>
              <a:rPr lang="en-US" sz="1200" spc="-25" dirty="0" smtClean="0">
                <a:latin typeface="Arial"/>
                <a:cs typeface="Arial"/>
              </a:rPr>
              <a:t>nested</a:t>
            </a:r>
            <a:r>
              <a:rPr lang="en-US" sz="1200" spc="-50" dirty="0" smtClean="0">
                <a:latin typeface="Arial"/>
                <a:cs typeface="Arial"/>
              </a:rPr>
              <a:t> </a:t>
            </a:r>
            <a:r>
              <a:rPr lang="en-US" sz="1200" spc="-25" dirty="0" smtClean="0">
                <a:latin typeface="Arial"/>
                <a:cs typeface="Arial"/>
              </a:rPr>
              <a:t>data</a:t>
            </a:r>
            <a:r>
              <a:rPr lang="en-US" sz="1200" spc="-50" dirty="0" smtClean="0">
                <a:latin typeface="Arial"/>
                <a:cs typeface="Arial"/>
              </a:rPr>
              <a:t> </a:t>
            </a:r>
            <a:r>
              <a:rPr lang="en-US" sz="1200" spc="-25" dirty="0" smtClean="0">
                <a:latin typeface="Arial"/>
                <a:cs typeface="Arial"/>
              </a:rPr>
              <a:t>structures</a:t>
            </a:r>
            <a:r>
              <a:rPr lang="en-US" sz="1200" spc="-45" dirty="0" smtClean="0">
                <a:latin typeface="Arial"/>
                <a:cs typeface="Arial"/>
              </a:rPr>
              <a:t> </a:t>
            </a:r>
            <a:r>
              <a:rPr lang="en-US" sz="1200" spc="-10" dirty="0" smtClean="0">
                <a:latin typeface="Arial"/>
                <a:cs typeface="Arial"/>
              </a:rPr>
              <a:t>in</a:t>
            </a:r>
            <a:r>
              <a:rPr lang="en-US" sz="1200" spc="-50" dirty="0" smtClean="0">
                <a:latin typeface="Arial"/>
                <a:cs typeface="Arial"/>
              </a:rPr>
              <a:t> </a:t>
            </a:r>
            <a:r>
              <a:rPr lang="en-US" sz="1200" spc="-25" dirty="0" smtClean="0">
                <a:latin typeface="Arial"/>
                <a:cs typeface="Arial"/>
              </a:rPr>
              <a:t>mind.  </a:t>
            </a:r>
            <a:r>
              <a:rPr lang="en-US" sz="1200" spc="-20" dirty="0" smtClean="0">
                <a:latin typeface="Arial"/>
                <a:cs typeface="Arial"/>
              </a:rPr>
              <a:t>This </a:t>
            </a:r>
            <a:r>
              <a:rPr lang="en-US" sz="1200" spc="-25" dirty="0" smtClean="0">
                <a:latin typeface="Arial"/>
                <a:cs typeface="Arial"/>
              </a:rPr>
              <a:t>seems </a:t>
            </a:r>
            <a:r>
              <a:rPr lang="en-US" sz="1200" spc="-10" dirty="0" smtClean="0">
                <a:latin typeface="Arial"/>
                <a:cs typeface="Arial"/>
              </a:rPr>
              <a:t>to </a:t>
            </a:r>
            <a:r>
              <a:rPr lang="en-US" sz="1200" spc="-15" dirty="0" smtClean="0">
                <a:latin typeface="Arial"/>
                <a:cs typeface="Arial"/>
              </a:rPr>
              <a:t>be </a:t>
            </a:r>
            <a:r>
              <a:rPr lang="en-US" sz="1200" dirty="0" smtClean="0">
                <a:latin typeface="Arial"/>
                <a:cs typeface="Arial"/>
              </a:rPr>
              <a:t>a </a:t>
            </a:r>
            <a:r>
              <a:rPr lang="en-US" sz="1200" spc="-20" dirty="0" smtClean="0">
                <a:latin typeface="Arial"/>
                <a:cs typeface="Arial"/>
              </a:rPr>
              <a:t>very </a:t>
            </a:r>
            <a:r>
              <a:rPr lang="en-US" sz="1200" spc="-25" dirty="0" smtClean="0">
                <a:latin typeface="Arial"/>
                <a:cs typeface="Arial"/>
              </a:rPr>
              <a:t>efficient method </a:t>
            </a:r>
            <a:r>
              <a:rPr lang="en-US" sz="1200" spc="-20" dirty="0" smtClean="0">
                <a:latin typeface="Arial"/>
                <a:cs typeface="Arial"/>
              </a:rPr>
              <a:t>of </a:t>
            </a:r>
            <a:r>
              <a:rPr lang="en-US" sz="1200" spc="-25" dirty="0" smtClean="0">
                <a:latin typeface="Arial"/>
                <a:cs typeface="Arial"/>
              </a:rPr>
              <a:t>encoding </a:t>
            </a:r>
            <a:r>
              <a:rPr lang="en-US" sz="1200" spc="-20" dirty="0" smtClean="0">
                <a:latin typeface="Arial"/>
                <a:cs typeface="Arial"/>
              </a:rPr>
              <a:t>data in </a:t>
            </a:r>
            <a:r>
              <a:rPr lang="en-US" sz="1200" spc="-25" dirty="0" smtClean="0">
                <a:latin typeface="Arial"/>
                <a:cs typeface="Arial"/>
              </a:rPr>
              <a:t>non-trivial object  schemas.</a:t>
            </a:r>
            <a:endParaRPr lang="en-US" sz="1200" dirty="0" smtClean="0">
              <a:latin typeface="Arial"/>
              <a:cs typeface="Arial"/>
            </a:endParaRPr>
          </a:p>
          <a:p>
            <a:pPr marL="585470" marR="113030" indent="-344170">
              <a:lnSpc>
                <a:spcPct val="96000"/>
              </a:lnSpc>
              <a:spcBef>
                <a:spcPts val="655"/>
              </a:spcBef>
              <a:buFont typeface="Symbol"/>
              <a:buChar char=""/>
              <a:tabLst>
                <a:tab pos="584835" algn="l"/>
                <a:tab pos="585470" algn="l"/>
              </a:tabLst>
            </a:pPr>
            <a:r>
              <a:rPr lang="en-US" sz="1200" spc="-25" dirty="0" smtClean="0">
                <a:latin typeface="Arial"/>
                <a:cs typeface="Arial"/>
              </a:rPr>
              <a:t>Parquet </a:t>
            </a:r>
            <a:r>
              <a:rPr lang="en-US" sz="1200" spc="-20" dirty="0" smtClean="0">
                <a:latin typeface="Arial"/>
                <a:cs typeface="Arial"/>
              </a:rPr>
              <a:t>is </a:t>
            </a:r>
            <a:r>
              <a:rPr lang="en-US" sz="1200" spc="-25" dirty="0" smtClean="0">
                <a:latin typeface="Arial"/>
                <a:cs typeface="Arial"/>
              </a:rPr>
              <a:t>built </a:t>
            </a:r>
            <a:r>
              <a:rPr lang="en-US" sz="1200" spc="-10" dirty="0" smtClean="0">
                <a:latin typeface="Arial"/>
                <a:cs typeface="Arial"/>
              </a:rPr>
              <a:t>to </a:t>
            </a:r>
            <a:r>
              <a:rPr lang="en-US" sz="1200" spc="-25" dirty="0" smtClean="0">
                <a:latin typeface="Arial"/>
                <a:cs typeface="Arial"/>
              </a:rPr>
              <a:t>support very efficient compression </a:t>
            </a:r>
            <a:r>
              <a:rPr lang="en-US" sz="1200" spc="-20" dirty="0" smtClean="0">
                <a:latin typeface="Arial"/>
                <a:cs typeface="Arial"/>
              </a:rPr>
              <a:t>and </a:t>
            </a:r>
            <a:r>
              <a:rPr lang="en-US" sz="1200" spc="-25" dirty="0" smtClean="0">
                <a:latin typeface="Arial"/>
                <a:cs typeface="Arial"/>
              </a:rPr>
              <a:t>encoding schemes.  Parquet allows compression schemes </a:t>
            </a:r>
            <a:r>
              <a:rPr lang="en-US" sz="1200" spc="-15" dirty="0" smtClean="0">
                <a:latin typeface="Arial"/>
                <a:cs typeface="Arial"/>
              </a:rPr>
              <a:t>to be </a:t>
            </a:r>
            <a:r>
              <a:rPr lang="en-US" sz="1200" spc="-25" dirty="0" smtClean="0">
                <a:latin typeface="Arial"/>
                <a:cs typeface="Arial"/>
              </a:rPr>
              <a:t>specified </a:t>
            </a:r>
            <a:r>
              <a:rPr lang="en-US" sz="1200" spc="-15" dirty="0" smtClean="0">
                <a:latin typeface="Arial"/>
                <a:cs typeface="Arial"/>
              </a:rPr>
              <a:t>on </a:t>
            </a:r>
            <a:r>
              <a:rPr lang="en-US" sz="1200" dirty="0" smtClean="0">
                <a:latin typeface="Arial"/>
                <a:cs typeface="Arial"/>
              </a:rPr>
              <a:t>a </a:t>
            </a:r>
            <a:r>
              <a:rPr lang="en-US" sz="1200" spc="-25" dirty="0" smtClean="0">
                <a:latin typeface="Arial"/>
                <a:cs typeface="Arial"/>
              </a:rPr>
              <a:t>per-column level,  </a:t>
            </a:r>
            <a:r>
              <a:rPr lang="en-US" sz="1200" spc="-20" dirty="0" smtClean="0">
                <a:latin typeface="Arial"/>
                <a:cs typeface="Arial"/>
              </a:rPr>
              <a:t>and is </a:t>
            </a:r>
            <a:r>
              <a:rPr lang="en-US" sz="1200" spc="-30" dirty="0" smtClean="0">
                <a:latin typeface="Arial"/>
                <a:cs typeface="Arial"/>
              </a:rPr>
              <a:t>future-proofed </a:t>
            </a:r>
            <a:r>
              <a:rPr lang="en-US" sz="1200" spc="-10" dirty="0" smtClean="0">
                <a:latin typeface="Arial"/>
                <a:cs typeface="Arial"/>
              </a:rPr>
              <a:t>to </a:t>
            </a:r>
            <a:r>
              <a:rPr lang="en-US" sz="1200" spc="-20" dirty="0" smtClean="0">
                <a:latin typeface="Arial"/>
                <a:cs typeface="Arial"/>
              </a:rPr>
              <a:t>allow </a:t>
            </a:r>
            <a:r>
              <a:rPr lang="en-US" sz="1200" spc="-25" dirty="0" smtClean="0">
                <a:latin typeface="Arial"/>
                <a:cs typeface="Arial"/>
              </a:rPr>
              <a:t>adding more </a:t>
            </a:r>
            <a:r>
              <a:rPr lang="en-US" sz="1200" spc="-30" dirty="0" smtClean="0">
                <a:latin typeface="Arial"/>
                <a:cs typeface="Arial"/>
              </a:rPr>
              <a:t>encodings </a:t>
            </a:r>
            <a:r>
              <a:rPr lang="en-US" sz="1200" spc="-20" dirty="0" smtClean="0">
                <a:latin typeface="Arial"/>
                <a:cs typeface="Arial"/>
              </a:rPr>
              <a:t>as they are </a:t>
            </a:r>
            <a:r>
              <a:rPr lang="en-US" sz="1200" spc="-25" dirty="0" smtClean="0">
                <a:latin typeface="Arial"/>
                <a:cs typeface="Arial"/>
              </a:rPr>
              <a:t>invented</a:t>
            </a:r>
            <a:r>
              <a:rPr lang="en-US" sz="1200" spc="-285" dirty="0" smtClean="0">
                <a:latin typeface="Arial"/>
                <a:cs typeface="Arial"/>
              </a:rPr>
              <a:t> </a:t>
            </a:r>
            <a:r>
              <a:rPr lang="en-US" sz="1200" spc="-35" dirty="0" smtClean="0">
                <a:latin typeface="Arial"/>
                <a:cs typeface="Arial"/>
              </a:rPr>
              <a:t>and  </a:t>
            </a:r>
            <a:r>
              <a:rPr lang="en-US" sz="1200" spc="-25" dirty="0" smtClean="0">
                <a:latin typeface="Arial"/>
                <a:cs typeface="Arial"/>
              </a:rPr>
              <a:t>implemented. </a:t>
            </a:r>
            <a:r>
              <a:rPr lang="en-US" sz="1200" spc="-20" dirty="0" smtClean="0">
                <a:latin typeface="Arial"/>
                <a:cs typeface="Arial"/>
              </a:rPr>
              <a:t>The </a:t>
            </a:r>
            <a:r>
              <a:rPr lang="en-US" sz="1200" spc="-25" dirty="0" smtClean="0">
                <a:latin typeface="Arial"/>
                <a:cs typeface="Arial"/>
              </a:rPr>
              <a:t>concepts </a:t>
            </a:r>
            <a:r>
              <a:rPr lang="en-US" sz="1200" spc="-15" dirty="0" smtClean="0">
                <a:latin typeface="Arial"/>
                <a:cs typeface="Arial"/>
              </a:rPr>
              <a:t>of </a:t>
            </a:r>
            <a:r>
              <a:rPr lang="en-US" sz="1200" spc="-25" dirty="0" smtClean="0">
                <a:latin typeface="Arial"/>
                <a:cs typeface="Arial"/>
              </a:rPr>
              <a:t>encoding </a:t>
            </a:r>
            <a:r>
              <a:rPr lang="en-US" sz="1200" spc="-20" dirty="0" smtClean="0">
                <a:latin typeface="Arial"/>
                <a:cs typeface="Arial"/>
              </a:rPr>
              <a:t>and </a:t>
            </a:r>
            <a:r>
              <a:rPr lang="en-US" sz="1200" spc="-25" dirty="0" smtClean="0">
                <a:latin typeface="Arial"/>
                <a:cs typeface="Arial"/>
              </a:rPr>
              <a:t>compression are separated,  allowing Parquet consumers </a:t>
            </a:r>
            <a:r>
              <a:rPr lang="en-US" sz="1200" spc="-10" dirty="0" smtClean="0">
                <a:latin typeface="Arial"/>
                <a:cs typeface="Arial"/>
              </a:rPr>
              <a:t>to </a:t>
            </a:r>
            <a:r>
              <a:rPr lang="en-US" sz="1200" spc="-25" dirty="0" smtClean="0">
                <a:latin typeface="Arial"/>
                <a:cs typeface="Arial"/>
              </a:rPr>
              <a:t>implement operators </a:t>
            </a:r>
            <a:r>
              <a:rPr lang="en-US" sz="1200" spc="-20" dirty="0" smtClean="0">
                <a:latin typeface="Arial"/>
                <a:cs typeface="Arial"/>
              </a:rPr>
              <a:t>that </a:t>
            </a:r>
            <a:r>
              <a:rPr lang="en-US" sz="1200" spc="-25" dirty="0" smtClean="0">
                <a:latin typeface="Arial"/>
                <a:cs typeface="Arial"/>
              </a:rPr>
              <a:t>work directly </a:t>
            </a:r>
            <a:r>
              <a:rPr lang="en-US" sz="1200" spc="-30" dirty="0" smtClean="0">
                <a:latin typeface="Arial"/>
                <a:cs typeface="Arial"/>
              </a:rPr>
              <a:t>on  </a:t>
            </a:r>
            <a:r>
              <a:rPr lang="en-US" sz="1200" spc="-25" dirty="0" smtClean="0">
                <a:latin typeface="Arial"/>
                <a:cs typeface="Arial"/>
              </a:rPr>
              <a:t>encoded </a:t>
            </a:r>
            <a:r>
              <a:rPr lang="en-US" sz="1200" spc="-20" dirty="0" smtClean="0">
                <a:latin typeface="Arial"/>
                <a:cs typeface="Arial"/>
              </a:rPr>
              <a:t>data </a:t>
            </a:r>
            <a:r>
              <a:rPr lang="en-US" sz="1200" spc="-30" dirty="0" smtClean="0">
                <a:latin typeface="Arial"/>
                <a:cs typeface="Arial"/>
              </a:rPr>
              <a:t>without </a:t>
            </a:r>
            <a:r>
              <a:rPr lang="en-US" sz="1200" spc="-25" dirty="0" smtClean="0">
                <a:latin typeface="Arial"/>
                <a:cs typeface="Arial"/>
              </a:rPr>
              <a:t>paying decompression </a:t>
            </a:r>
            <a:r>
              <a:rPr lang="en-US" sz="1200" spc="-20" dirty="0" smtClean="0">
                <a:latin typeface="Arial"/>
                <a:cs typeface="Arial"/>
              </a:rPr>
              <a:t>and </a:t>
            </a:r>
            <a:r>
              <a:rPr lang="en-US" sz="1200" spc="-25" dirty="0" smtClean="0">
                <a:latin typeface="Arial"/>
                <a:cs typeface="Arial"/>
              </a:rPr>
              <a:t>decoding penalty </a:t>
            </a:r>
            <a:r>
              <a:rPr lang="en-US" sz="1200" spc="-30" dirty="0" smtClean="0">
                <a:latin typeface="Arial"/>
                <a:cs typeface="Arial"/>
              </a:rPr>
              <a:t>when  possible.</a:t>
            </a:r>
            <a:endParaRPr lang="en-US" sz="1200" dirty="0" smtClean="0">
              <a:latin typeface="Arial"/>
              <a:cs typeface="Arial"/>
            </a:endParaRPr>
          </a:p>
          <a:p>
            <a:pPr marL="585470" marR="118110" indent="-344170">
              <a:lnSpc>
                <a:spcPct val="95900"/>
              </a:lnSpc>
              <a:spcBef>
                <a:spcPts val="700"/>
              </a:spcBef>
              <a:buFont typeface="Symbol"/>
              <a:buChar char=""/>
              <a:tabLst>
                <a:tab pos="584835" algn="l"/>
                <a:tab pos="585470" algn="l"/>
              </a:tabLst>
            </a:pPr>
            <a:r>
              <a:rPr lang="en-US" sz="1200" spc="-25" dirty="0" smtClean="0">
                <a:latin typeface="Arial"/>
                <a:cs typeface="Arial"/>
              </a:rPr>
              <a:t>Parquet</a:t>
            </a:r>
            <a:r>
              <a:rPr lang="en-US" sz="1200" spc="-55" dirty="0" smtClean="0">
                <a:latin typeface="Arial"/>
                <a:cs typeface="Arial"/>
              </a:rPr>
              <a:t> </a:t>
            </a:r>
            <a:r>
              <a:rPr lang="en-US" sz="1200" spc="-20" dirty="0" smtClean="0">
                <a:latin typeface="Arial"/>
                <a:cs typeface="Arial"/>
              </a:rPr>
              <a:t>is</a:t>
            </a:r>
            <a:r>
              <a:rPr lang="en-US" sz="1200" spc="-35" dirty="0" smtClean="0">
                <a:latin typeface="Arial"/>
                <a:cs typeface="Arial"/>
              </a:rPr>
              <a:t> </a:t>
            </a:r>
            <a:r>
              <a:rPr lang="en-US" sz="1200" spc="-25" dirty="0" smtClean="0">
                <a:latin typeface="Arial"/>
                <a:cs typeface="Arial"/>
              </a:rPr>
              <a:t>built</a:t>
            </a:r>
            <a:r>
              <a:rPr lang="en-US" sz="1200" spc="-50" dirty="0" smtClean="0">
                <a:latin typeface="Arial"/>
                <a:cs typeface="Arial"/>
              </a:rPr>
              <a:t> </a:t>
            </a:r>
            <a:r>
              <a:rPr lang="en-US" sz="1200" spc="-10" dirty="0" smtClean="0">
                <a:latin typeface="Arial"/>
                <a:cs typeface="Arial"/>
              </a:rPr>
              <a:t>to</a:t>
            </a:r>
            <a:r>
              <a:rPr lang="en-US" sz="1200" spc="-55" dirty="0" smtClean="0">
                <a:latin typeface="Arial"/>
                <a:cs typeface="Arial"/>
              </a:rPr>
              <a:t> </a:t>
            </a:r>
            <a:r>
              <a:rPr lang="en-US" sz="1200" spc="-15" dirty="0" smtClean="0">
                <a:latin typeface="Arial"/>
                <a:cs typeface="Arial"/>
              </a:rPr>
              <a:t>be</a:t>
            </a:r>
            <a:r>
              <a:rPr lang="en-US" sz="1200" spc="-55" dirty="0" smtClean="0">
                <a:latin typeface="Arial"/>
                <a:cs typeface="Arial"/>
              </a:rPr>
              <a:t> </a:t>
            </a:r>
            <a:r>
              <a:rPr lang="en-US" sz="1200" spc="-20" dirty="0" smtClean="0">
                <a:latin typeface="Arial"/>
                <a:cs typeface="Arial"/>
              </a:rPr>
              <a:t>used</a:t>
            </a:r>
            <a:r>
              <a:rPr lang="en-US" sz="1200" spc="-60" dirty="0" smtClean="0">
                <a:latin typeface="Arial"/>
                <a:cs typeface="Arial"/>
              </a:rPr>
              <a:t> </a:t>
            </a:r>
            <a:r>
              <a:rPr lang="en-US" sz="1200" spc="-15" dirty="0" smtClean="0">
                <a:latin typeface="Arial"/>
                <a:cs typeface="Arial"/>
              </a:rPr>
              <a:t>by</a:t>
            </a:r>
            <a:r>
              <a:rPr lang="en-US" sz="1200" spc="-60" dirty="0" smtClean="0">
                <a:latin typeface="Arial"/>
                <a:cs typeface="Arial"/>
              </a:rPr>
              <a:t> </a:t>
            </a:r>
            <a:r>
              <a:rPr lang="en-US" sz="1200" spc="-25" dirty="0" smtClean="0">
                <a:latin typeface="Arial"/>
                <a:cs typeface="Arial"/>
              </a:rPr>
              <a:t>anyone.</a:t>
            </a:r>
            <a:r>
              <a:rPr lang="en-US" sz="1200" spc="-35" dirty="0" smtClean="0">
                <a:latin typeface="Arial"/>
                <a:cs typeface="Arial"/>
              </a:rPr>
              <a:t> </a:t>
            </a:r>
            <a:r>
              <a:rPr lang="en-US" sz="1200" spc="-20" dirty="0" smtClean="0">
                <a:latin typeface="Arial"/>
                <a:cs typeface="Arial"/>
              </a:rPr>
              <a:t>The</a:t>
            </a:r>
            <a:r>
              <a:rPr lang="en-US" sz="1200" spc="-45"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5" dirty="0" smtClean="0">
                <a:latin typeface="Arial"/>
                <a:cs typeface="Arial"/>
              </a:rPr>
              <a:t>ecosystem</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0" dirty="0" smtClean="0">
                <a:latin typeface="Arial"/>
                <a:cs typeface="Arial"/>
              </a:rPr>
              <a:t>rich</a:t>
            </a:r>
            <a:r>
              <a:rPr lang="en-US" sz="1200" spc="-55" dirty="0" smtClean="0">
                <a:latin typeface="Arial"/>
                <a:cs typeface="Arial"/>
              </a:rPr>
              <a:t> </a:t>
            </a:r>
            <a:r>
              <a:rPr lang="en-US" sz="1200" spc="-20" dirty="0" smtClean="0">
                <a:latin typeface="Arial"/>
                <a:cs typeface="Arial"/>
              </a:rPr>
              <a:t>with</a:t>
            </a:r>
            <a:r>
              <a:rPr lang="en-US" sz="1200" spc="-55" dirty="0" smtClean="0">
                <a:latin typeface="Arial"/>
                <a:cs typeface="Arial"/>
              </a:rPr>
              <a:t> </a:t>
            </a:r>
            <a:r>
              <a:rPr lang="en-US" sz="1200" spc="-20" dirty="0" smtClean="0">
                <a:latin typeface="Arial"/>
                <a:cs typeface="Arial"/>
              </a:rPr>
              <a:t>data  </a:t>
            </a:r>
            <a:r>
              <a:rPr lang="en-US" sz="1200" spc="-25" dirty="0" smtClean="0">
                <a:latin typeface="Arial"/>
                <a:cs typeface="Arial"/>
              </a:rPr>
              <a:t>processing frameworks. </a:t>
            </a:r>
            <a:r>
              <a:rPr lang="en-US" sz="1200" spc="-20" dirty="0" smtClean="0">
                <a:latin typeface="Arial"/>
                <a:cs typeface="Arial"/>
              </a:rPr>
              <a:t>An </a:t>
            </a:r>
            <a:r>
              <a:rPr lang="en-US" sz="1200" spc="-25" dirty="0" smtClean="0">
                <a:latin typeface="Arial"/>
                <a:cs typeface="Arial"/>
              </a:rPr>
              <a:t>efficient, well-implemented columnar storage  substrate should </a:t>
            </a:r>
            <a:r>
              <a:rPr lang="en-US" sz="1200" spc="-15" dirty="0" smtClean="0">
                <a:latin typeface="Arial"/>
                <a:cs typeface="Arial"/>
              </a:rPr>
              <a:t>be </a:t>
            </a:r>
            <a:r>
              <a:rPr lang="en-US" sz="1200" spc="-25" dirty="0" smtClean="0">
                <a:latin typeface="Arial"/>
                <a:cs typeface="Arial"/>
              </a:rPr>
              <a:t>useful </a:t>
            </a:r>
            <a:r>
              <a:rPr lang="en-US" sz="1200" spc="-15" dirty="0" smtClean="0">
                <a:latin typeface="Arial"/>
                <a:cs typeface="Arial"/>
              </a:rPr>
              <a:t>to </a:t>
            </a:r>
            <a:r>
              <a:rPr lang="en-US" sz="1200" spc="-20" dirty="0" smtClean="0">
                <a:latin typeface="Arial"/>
                <a:cs typeface="Arial"/>
              </a:rPr>
              <a:t>all </a:t>
            </a:r>
            <a:r>
              <a:rPr lang="en-US" sz="1200" spc="-25" dirty="0" smtClean="0">
                <a:latin typeface="Arial"/>
                <a:cs typeface="Arial"/>
              </a:rPr>
              <a:t>frameworks without </a:t>
            </a:r>
            <a:r>
              <a:rPr lang="en-US" sz="1200" spc="-15" dirty="0" smtClean="0">
                <a:latin typeface="Arial"/>
                <a:cs typeface="Arial"/>
              </a:rPr>
              <a:t>the </a:t>
            </a:r>
            <a:r>
              <a:rPr lang="en-US" sz="1200" spc="-20" dirty="0" smtClean="0">
                <a:latin typeface="Arial"/>
                <a:cs typeface="Arial"/>
              </a:rPr>
              <a:t>cost of </a:t>
            </a:r>
            <a:r>
              <a:rPr lang="en-US" sz="1200" spc="-30" dirty="0" smtClean="0">
                <a:latin typeface="Arial"/>
                <a:cs typeface="Arial"/>
              </a:rPr>
              <a:t>extensive </a:t>
            </a:r>
            <a:r>
              <a:rPr lang="en-US" sz="1200" spc="-20" dirty="0" smtClean="0">
                <a:latin typeface="Arial"/>
                <a:cs typeface="Arial"/>
              </a:rPr>
              <a:t>and  </a:t>
            </a:r>
            <a:r>
              <a:rPr lang="en-US" sz="1200" spc="-25" dirty="0" smtClean="0">
                <a:latin typeface="Arial"/>
                <a:cs typeface="Arial"/>
              </a:rPr>
              <a:t>difficult </a:t>
            </a:r>
            <a:r>
              <a:rPr lang="en-US" sz="1200" spc="-10" dirty="0" smtClean="0">
                <a:latin typeface="Arial"/>
                <a:cs typeface="Arial"/>
              </a:rPr>
              <a:t>to </a:t>
            </a:r>
            <a:r>
              <a:rPr lang="en-US" sz="1200" spc="-15" dirty="0" smtClean="0">
                <a:latin typeface="Arial"/>
                <a:cs typeface="Arial"/>
              </a:rPr>
              <a:t>set up</a:t>
            </a:r>
            <a:r>
              <a:rPr lang="en-US" sz="1200" spc="-180" dirty="0" smtClean="0">
                <a:latin typeface="Arial"/>
                <a:cs typeface="Arial"/>
              </a:rPr>
              <a:t> </a:t>
            </a:r>
            <a:r>
              <a:rPr lang="en-US" sz="1200" spc="-30" dirty="0" smtClean="0">
                <a:latin typeface="Arial"/>
                <a:cs typeface="Arial"/>
              </a:rPr>
              <a:t>dependencies.</a:t>
            </a:r>
            <a:endParaRPr lang="en-US" sz="1200" dirty="0" smtClean="0">
              <a:latin typeface="Arial"/>
              <a:cs typeface="Arial"/>
            </a:endParaRPr>
          </a:p>
          <a:p>
            <a:pPr marL="585470" marR="10160" indent="-344170">
              <a:lnSpc>
                <a:spcPct val="96100"/>
              </a:lnSpc>
              <a:spcBef>
                <a:spcPts val="690"/>
              </a:spcBef>
              <a:buFont typeface="Symbol"/>
              <a:buChar char=""/>
              <a:tabLst>
                <a:tab pos="584835" algn="l"/>
                <a:tab pos="585470" algn="l"/>
              </a:tabLst>
            </a:pPr>
            <a:r>
              <a:rPr lang="en-US" sz="1200" spc="-20" dirty="0" smtClean="0">
                <a:latin typeface="Arial"/>
                <a:cs typeface="Arial"/>
              </a:rPr>
              <a:t>The </a:t>
            </a:r>
            <a:r>
              <a:rPr lang="en-US" sz="1200" spc="-25" dirty="0" smtClean="0">
                <a:latin typeface="Arial"/>
                <a:cs typeface="Arial"/>
              </a:rPr>
              <a:t>initial </a:t>
            </a:r>
            <a:r>
              <a:rPr lang="en-US" sz="1200" spc="-20" dirty="0" smtClean="0">
                <a:latin typeface="Arial"/>
                <a:cs typeface="Arial"/>
              </a:rPr>
              <a:t>code </a:t>
            </a:r>
            <a:r>
              <a:rPr lang="en-US" sz="1200" spc="-25" dirty="0" smtClean="0">
                <a:latin typeface="Arial"/>
                <a:cs typeface="Arial"/>
              </a:rPr>
              <a:t>defines </a:t>
            </a:r>
            <a:r>
              <a:rPr lang="en-US" sz="1200" spc="-20" dirty="0" smtClean="0">
                <a:latin typeface="Arial"/>
                <a:cs typeface="Arial"/>
              </a:rPr>
              <a:t>the file </a:t>
            </a:r>
            <a:r>
              <a:rPr lang="en-US" sz="1200" spc="-25" dirty="0" smtClean="0">
                <a:latin typeface="Arial"/>
                <a:cs typeface="Arial"/>
              </a:rPr>
              <a:t>format, </a:t>
            </a:r>
            <a:r>
              <a:rPr lang="en-US" sz="1200" spc="-30" dirty="0" smtClean="0">
                <a:latin typeface="Arial"/>
                <a:cs typeface="Arial"/>
              </a:rPr>
              <a:t>provides </a:t>
            </a:r>
            <a:r>
              <a:rPr lang="en-US" sz="1200" spc="-25" dirty="0" smtClean="0">
                <a:latin typeface="Arial"/>
                <a:cs typeface="Arial"/>
              </a:rPr>
              <a:t>Java building blocks </a:t>
            </a:r>
            <a:r>
              <a:rPr lang="en-US" sz="1200" spc="-15" dirty="0" smtClean="0">
                <a:latin typeface="Arial"/>
                <a:cs typeface="Arial"/>
              </a:rPr>
              <a:t>for  </a:t>
            </a:r>
            <a:r>
              <a:rPr lang="en-US" sz="1200" spc="-25" dirty="0" smtClean="0">
                <a:latin typeface="Arial"/>
                <a:cs typeface="Arial"/>
              </a:rPr>
              <a:t>processing columnar data, </a:t>
            </a:r>
            <a:r>
              <a:rPr lang="en-US" sz="1200" spc="-20" dirty="0" smtClean="0">
                <a:latin typeface="Arial"/>
                <a:cs typeface="Arial"/>
              </a:rPr>
              <a:t>and </a:t>
            </a:r>
            <a:r>
              <a:rPr lang="en-US" sz="1200" spc="-25" dirty="0" smtClean="0">
                <a:latin typeface="Arial"/>
                <a:cs typeface="Arial"/>
              </a:rPr>
              <a:t>implements Hadoop </a:t>
            </a:r>
            <a:r>
              <a:rPr lang="en-US" sz="1200" spc="-30" dirty="0" err="1" smtClean="0">
                <a:latin typeface="Arial"/>
                <a:cs typeface="Arial"/>
              </a:rPr>
              <a:t>Input/Output</a:t>
            </a:r>
            <a:r>
              <a:rPr lang="en-US" sz="1200" spc="-30" dirty="0" smtClean="0">
                <a:latin typeface="Arial"/>
                <a:cs typeface="Arial"/>
              </a:rPr>
              <a:t> </a:t>
            </a:r>
            <a:r>
              <a:rPr lang="en-US" sz="1200" spc="-25" dirty="0" smtClean="0">
                <a:latin typeface="Arial"/>
                <a:cs typeface="Arial"/>
              </a:rPr>
              <a:t>Formats, </a:t>
            </a:r>
            <a:r>
              <a:rPr lang="en-US" sz="1200" spc="-15" dirty="0" smtClean="0">
                <a:latin typeface="Arial"/>
                <a:cs typeface="Arial"/>
              </a:rPr>
              <a:t>Pig  </a:t>
            </a:r>
            <a:r>
              <a:rPr lang="en-US" sz="1200" spc="-30" dirty="0" err="1" smtClean="0">
                <a:latin typeface="Arial"/>
                <a:cs typeface="Arial"/>
              </a:rPr>
              <a:t>Storers</a:t>
            </a:r>
            <a:r>
              <a:rPr lang="en-US" sz="1200" spc="-30" dirty="0" smtClean="0">
                <a:latin typeface="Arial"/>
                <a:cs typeface="Arial"/>
              </a:rPr>
              <a:t>/Loaders, </a:t>
            </a:r>
            <a:r>
              <a:rPr lang="en-US" sz="1200" spc="-20" dirty="0" smtClean="0">
                <a:latin typeface="Arial"/>
                <a:cs typeface="Arial"/>
              </a:rPr>
              <a:t>and </a:t>
            </a:r>
            <a:r>
              <a:rPr lang="en-US" sz="1200" spc="-15" dirty="0" smtClean="0">
                <a:latin typeface="Arial"/>
                <a:cs typeface="Arial"/>
              </a:rPr>
              <a:t>an </a:t>
            </a:r>
            <a:r>
              <a:rPr lang="en-US" sz="1200" spc="-25" dirty="0" smtClean="0">
                <a:latin typeface="Arial"/>
                <a:cs typeface="Arial"/>
              </a:rPr>
              <a:t>example </a:t>
            </a:r>
            <a:r>
              <a:rPr lang="en-US" sz="1200" spc="-20" dirty="0" smtClean="0">
                <a:latin typeface="Arial"/>
                <a:cs typeface="Arial"/>
              </a:rPr>
              <a:t>of </a:t>
            </a:r>
            <a:r>
              <a:rPr lang="en-US" sz="1200" dirty="0" smtClean="0">
                <a:latin typeface="Arial"/>
                <a:cs typeface="Arial"/>
              </a:rPr>
              <a:t>a </a:t>
            </a:r>
            <a:r>
              <a:rPr lang="en-US" sz="1200" spc="-25" dirty="0" smtClean="0">
                <a:latin typeface="Arial"/>
                <a:cs typeface="Arial"/>
              </a:rPr>
              <a:t>complex integration, </a:t>
            </a:r>
            <a:r>
              <a:rPr lang="en-US" sz="1200" spc="-25" dirty="0" err="1" smtClean="0">
                <a:latin typeface="Arial"/>
                <a:cs typeface="Arial"/>
              </a:rPr>
              <a:t>Input/Output</a:t>
            </a:r>
            <a:r>
              <a:rPr lang="en-US" sz="1200" spc="-25" dirty="0" smtClean="0">
                <a:latin typeface="Arial"/>
                <a:cs typeface="Arial"/>
              </a:rPr>
              <a:t> formats  </a:t>
            </a:r>
            <a:r>
              <a:rPr lang="en-US" sz="1200" spc="-20" dirty="0" smtClean="0">
                <a:latin typeface="Arial"/>
                <a:cs typeface="Arial"/>
              </a:rPr>
              <a:t>that</a:t>
            </a:r>
            <a:r>
              <a:rPr lang="en-US" sz="1200" spc="-50" dirty="0" smtClean="0">
                <a:latin typeface="Arial"/>
                <a:cs typeface="Arial"/>
              </a:rPr>
              <a:t> </a:t>
            </a:r>
            <a:r>
              <a:rPr lang="en-US" sz="1200" spc="-20" dirty="0" smtClean="0">
                <a:latin typeface="Arial"/>
                <a:cs typeface="Arial"/>
              </a:rPr>
              <a:t>can</a:t>
            </a:r>
            <a:r>
              <a:rPr lang="en-US" sz="1200" spc="-50" dirty="0" smtClean="0">
                <a:latin typeface="Arial"/>
                <a:cs typeface="Arial"/>
              </a:rPr>
              <a:t> </a:t>
            </a:r>
            <a:r>
              <a:rPr lang="en-US" sz="1200" spc="-25" dirty="0" smtClean="0">
                <a:latin typeface="Arial"/>
                <a:cs typeface="Arial"/>
              </a:rPr>
              <a:t>convert</a:t>
            </a:r>
            <a:r>
              <a:rPr lang="en-US" sz="1200" spc="-50" dirty="0" smtClean="0">
                <a:latin typeface="Arial"/>
                <a:cs typeface="Arial"/>
              </a:rPr>
              <a:t> </a:t>
            </a:r>
            <a:r>
              <a:rPr lang="en-US" sz="1200" spc="-30" dirty="0" smtClean="0">
                <a:latin typeface="Arial"/>
                <a:cs typeface="Arial"/>
              </a:rPr>
              <a:t>Parquet-stored</a:t>
            </a:r>
            <a:r>
              <a:rPr lang="en-US" sz="1200" spc="-50" dirty="0" smtClean="0">
                <a:latin typeface="Arial"/>
                <a:cs typeface="Arial"/>
              </a:rPr>
              <a:t> </a:t>
            </a:r>
            <a:r>
              <a:rPr lang="en-US" sz="1200" spc="-25" dirty="0" smtClean="0">
                <a:latin typeface="Arial"/>
                <a:cs typeface="Arial"/>
              </a:rPr>
              <a:t>data</a:t>
            </a:r>
            <a:r>
              <a:rPr lang="en-US" sz="1200" spc="-40" dirty="0" smtClean="0">
                <a:latin typeface="Arial"/>
                <a:cs typeface="Arial"/>
              </a:rPr>
              <a:t> </a:t>
            </a:r>
            <a:r>
              <a:rPr lang="en-US" sz="1200" spc="-25" dirty="0" smtClean="0">
                <a:latin typeface="Arial"/>
                <a:cs typeface="Arial"/>
              </a:rPr>
              <a:t>directly</a:t>
            </a:r>
            <a:r>
              <a:rPr lang="en-US" sz="1200" spc="-60" dirty="0" smtClean="0">
                <a:latin typeface="Arial"/>
                <a:cs typeface="Arial"/>
              </a:rPr>
              <a:t> </a:t>
            </a:r>
            <a:r>
              <a:rPr lang="en-US" sz="1200" spc="-10" dirty="0" smtClean="0">
                <a:latin typeface="Arial"/>
                <a:cs typeface="Arial"/>
              </a:rPr>
              <a:t>to</a:t>
            </a:r>
            <a:r>
              <a:rPr lang="en-US" sz="1200" spc="-50" dirty="0" smtClean="0">
                <a:latin typeface="Arial"/>
                <a:cs typeface="Arial"/>
              </a:rPr>
              <a:t> </a:t>
            </a:r>
            <a:r>
              <a:rPr lang="en-US" sz="1200" spc="-20" dirty="0" smtClean="0">
                <a:latin typeface="Arial"/>
                <a:cs typeface="Arial"/>
              </a:rPr>
              <a:t>and</a:t>
            </a:r>
            <a:r>
              <a:rPr lang="en-US" sz="1200" spc="-65" dirty="0" smtClean="0">
                <a:latin typeface="Arial"/>
                <a:cs typeface="Arial"/>
              </a:rPr>
              <a:t> </a:t>
            </a:r>
            <a:r>
              <a:rPr lang="en-US" sz="1200" spc="-20" dirty="0" smtClean="0">
                <a:latin typeface="Arial"/>
                <a:cs typeface="Arial"/>
              </a:rPr>
              <a:t>from</a:t>
            </a:r>
            <a:r>
              <a:rPr lang="en-US" sz="1200" spc="-60" dirty="0" smtClean="0">
                <a:latin typeface="Arial"/>
                <a:cs typeface="Arial"/>
              </a:rPr>
              <a:t> </a:t>
            </a:r>
            <a:r>
              <a:rPr lang="en-US" sz="1200" spc="-25" dirty="0" smtClean="0">
                <a:latin typeface="Arial"/>
                <a:cs typeface="Arial"/>
              </a:rPr>
              <a:t>Thrift</a:t>
            </a:r>
            <a:r>
              <a:rPr lang="en-US" sz="1200" spc="-45" dirty="0" smtClean="0">
                <a:latin typeface="Arial"/>
                <a:cs typeface="Arial"/>
              </a:rPr>
              <a:t> </a:t>
            </a:r>
            <a:r>
              <a:rPr lang="en-US" sz="1200" spc="-30" dirty="0" smtClean="0">
                <a:latin typeface="Arial"/>
                <a:cs typeface="Arial"/>
              </a:rPr>
              <a:t>objects.</a:t>
            </a:r>
            <a:endParaRPr lang="en-US" sz="1200" dirty="0" smtClean="0">
              <a:latin typeface="Arial"/>
              <a:cs typeface="Arial"/>
            </a:endParaRPr>
          </a:p>
          <a:p>
            <a:pPr marL="12700">
              <a:lnSpc>
                <a:spcPct val="100000"/>
              </a:lnSpc>
              <a:spcBef>
                <a:spcPts val="535"/>
              </a:spcBef>
            </a:pPr>
            <a:r>
              <a:rPr lang="en-US" sz="1200" spc="-25" dirty="0" smtClean="0">
                <a:latin typeface="Arial"/>
                <a:cs typeface="Arial"/>
              </a:rPr>
              <a:t>Related</a:t>
            </a:r>
            <a:r>
              <a:rPr lang="en-US" sz="1200" spc="-60" dirty="0" smtClean="0">
                <a:latin typeface="Arial"/>
                <a:cs typeface="Arial"/>
              </a:rPr>
              <a:t> </a:t>
            </a:r>
            <a:r>
              <a:rPr lang="en-US" sz="1200" spc="-25" dirty="0" smtClean="0">
                <a:latin typeface="Arial"/>
                <a:cs typeface="Arial"/>
              </a:rPr>
              <a:t>references:</a:t>
            </a:r>
            <a:endParaRPr lang="en-US"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en-US" sz="1200" spc="-20" dirty="0" smtClean="0">
                <a:latin typeface="Arial"/>
                <a:cs typeface="Arial"/>
              </a:rPr>
              <a:t>Google Big </a:t>
            </a:r>
            <a:r>
              <a:rPr lang="en-US" sz="1200" spc="-25" dirty="0" smtClean="0">
                <a:latin typeface="Arial"/>
                <a:cs typeface="Arial"/>
              </a:rPr>
              <a:t>Table:</a:t>
            </a:r>
            <a:r>
              <a:rPr lang="en-US" sz="1200" spc="-80" dirty="0" smtClean="0">
                <a:latin typeface="Arial"/>
                <a:cs typeface="Arial"/>
              </a:rPr>
              <a:t> </a:t>
            </a:r>
            <a:r>
              <a:rPr lang="en-US" sz="1200" spc="-30" dirty="0" smtClean="0">
                <a:latin typeface="Arial"/>
                <a:cs typeface="Arial"/>
              </a:rPr>
              <a:t>https://cloud.google.com/files/BigQueryTechnicalWP.pdf</a:t>
            </a:r>
            <a:endParaRPr lang="en-US"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en-US" sz="1200" spc="-25" dirty="0" err="1" smtClean="0">
                <a:latin typeface="Arial"/>
                <a:cs typeface="Arial"/>
              </a:rPr>
              <a:t>Dremel</a:t>
            </a:r>
            <a:r>
              <a:rPr lang="en-US" sz="1200" spc="-25" dirty="0" smtClean="0">
                <a:latin typeface="Arial"/>
                <a:cs typeface="Arial"/>
              </a:rPr>
              <a:t>:</a:t>
            </a:r>
            <a:r>
              <a:rPr lang="en-US" sz="1200" spc="-50" dirty="0" smtClean="0">
                <a:latin typeface="Arial"/>
                <a:cs typeface="Arial"/>
              </a:rPr>
              <a:t> </a:t>
            </a:r>
            <a:r>
              <a:rPr lang="en-US" sz="1200" spc="-30" dirty="0" smtClean="0">
                <a:latin typeface="Arial"/>
                <a:cs typeface="Arial"/>
                <a:hlinkClick r:id="rId4"/>
              </a:rPr>
              <a:t>http://research.google.com/pubs/pub36632.html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11</a:t>
            </a:fld>
            <a:endParaRPr lang="fr-FR"/>
          </a:p>
        </p:txBody>
      </p:sp>
    </p:spTree>
    <p:extLst>
      <p:ext uri="{BB962C8B-B14F-4D97-AF65-F5344CB8AC3E}">
        <p14:creationId xmlns:p14="http://schemas.microsoft.com/office/powerpoint/2010/main" val="94085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25"/>
              </a:spcBef>
            </a:pPr>
            <a:r>
              <a:rPr lang="fr-FR" sz="1200" spc="-25" dirty="0" err="1" smtClean="0">
                <a:latin typeface="Arial"/>
                <a:cs typeface="Arial"/>
              </a:rPr>
              <a:t>Examples</a:t>
            </a:r>
            <a:r>
              <a:rPr lang="fr-FR" sz="1200" spc="-40" dirty="0" smtClean="0">
                <a:latin typeface="Arial"/>
                <a:cs typeface="Arial"/>
              </a:rPr>
              <a:t> </a:t>
            </a:r>
            <a:r>
              <a:rPr lang="fr-FR" sz="1200" spc="-20" dirty="0" smtClean="0">
                <a:latin typeface="Arial"/>
                <a:cs typeface="Arial"/>
              </a:rPr>
              <a:t>of</a:t>
            </a:r>
            <a:r>
              <a:rPr lang="fr-FR" sz="1200" spc="-50" dirty="0" smtClean="0">
                <a:latin typeface="Arial"/>
                <a:cs typeface="Arial"/>
              </a:rPr>
              <a:t> </a:t>
            </a:r>
            <a:r>
              <a:rPr lang="fr-FR" sz="1200" spc="-20" dirty="0" err="1" smtClean="0">
                <a:latin typeface="Arial"/>
                <a:cs typeface="Arial"/>
              </a:rPr>
              <a:t>each</a:t>
            </a:r>
            <a:r>
              <a:rPr lang="fr-FR" sz="1200" spc="-55" dirty="0" smtClean="0">
                <a:latin typeface="Arial"/>
                <a:cs typeface="Arial"/>
              </a:rPr>
              <a:t> </a:t>
            </a:r>
            <a:r>
              <a:rPr lang="fr-FR" sz="1200" spc="-15" dirty="0" smtClean="0">
                <a:latin typeface="Arial"/>
                <a:cs typeface="Arial"/>
              </a:rPr>
              <a:t>of</a:t>
            </a:r>
            <a:r>
              <a:rPr lang="fr-FR" sz="1200" spc="-50" dirty="0" smtClean="0">
                <a:latin typeface="Arial"/>
                <a:cs typeface="Arial"/>
              </a:rPr>
              <a:t> </a:t>
            </a:r>
            <a:r>
              <a:rPr lang="fr-FR" sz="1200" spc="-20" dirty="0" smtClean="0">
                <a:latin typeface="Arial"/>
                <a:cs typeface="Arial"/>
              </a:rPr>
              <a:t>the</a:t>
            </a:r>
            <a:r>
              <a:rPr lang="fr-FR" sz="1200" spc="-55" dirty="0" smtClean="0">
                <a:latin typeface="Arial"/>
                <a:cs typeface="Arial"/>
              </a:rPr>
              <a:t> </a:t>
            </a:r>
            <a:r>
              <a:rPr lang="fr-FR" sz="1200" spc="-20" dirty="0" smtClean="0">
                <a:latin typeface="Arial"/>
                <a:cs typeface="Arial"/>
              </a:rPr>
              <a:t>four</a:t>
            </a:r>
            <a:r>
              <a:rPr lang="fr-FR" sz="1200" spc="-55" dirty="0" smtClean="0">
                <a:latin typeface="Arial"/>
                <a:cs typeface="Arial"/>
              </a:rPr>
              <a:t> </a:t>
            </a:r>
            <a:r>
              <a:rPr lang="fr-FR" sz="1200" spc="-25" dirty="0" smtClean="0">
                <a:latin typeface="Arial"/>
                <a:cs typeface="Arial"/>
              </a:rPr>
              <a:t>types</a:t>
            </a:r>
            <a:r>
              <a:rPr lang="fr-FR" sz="1200" spc="-50" dirty="0" smtClean="0">
                <a:latin typeface="Arial"/>
                <a:cs typeface="Arial"/>
              </a:rPr>
              <a:t> </a:t>
            </a:r>
            <a:r>
              <a:rPr lang="fr-FR" sz="1200" spc="-15" dirty="0" smtClean="0">
                <a:latin typeface="Arial"/>
                <a:cs typeface="Arial"/>
              </a:rPr>
              <a:t>of</a:t>
            </a:r>
            <a:r>
              <a:rPr lang="fr-FR" sz="1200" spc="-50" dirty="0" smtClean="0">
                <a:latin typeface="Arial"/>
                <a:cs typeface="Arial"/>
              </a:rPr>
              <a:t> </a:t>
            </a:r>
            <a:r>
              <a:rPr lang="fr-FR" sz="1200" spc="-20" dirty="0" err="1" smtClean="0">
                <a:latin typeface="Arial"/>
                <a:cs typeface="Arial"/>
              </a:rPr>
              <a:t>NoSQL</a:t>
            </a:r>
            <a:r>
              <a:rPr lang="fr-FR" sz="1200" spc="-60" dirty="0" smtClean="0">
                <a:latin typeface="Arial"/>
                <a:cs typeface="Arial"/>
              </a:rPr>
              <a:t> </a:t>
            </a:r>
            <a:r>
              <a:rPr lang="fr-FR" sz="1200" spc="-25" dirty="0" err="1" smtClean="0">
                <a:latin typeface="Arial"/>
                <a:cs typeface="Arial"/>
              </a:rPr>
              <a:t>datastores</a:t>
            </a:r>
            <a:r>
              <a:rPr lang="fr-FR" sz="1200" spc="-25" dirty="0" smtClean="0">
                <a:latin typeface="Arial"/>
                <a:cs typeface="Arial"/>
              </a:rPr>
              <a:t>:</a:t>
            </a:r>
            <a:endParaRPr lang="fr-FR"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fr-FR" sz="1200" spc="-25" dirty="0" smtClean="0">
                <a:latin typeface="Arial"/>
                <a:cs typeface="Arial"/>
              </a:rPr>
              <a:t>Key-value stores: </a:t>
            </a:r>
            <a:r>
              <a:rPr lang="fr-FR" sz="1200" spc="-30" dirty="0" err="1" smtClean="0">
                <a:latin typeface="Arial"/>
                <a:cs typeface="Arial"/>
              </a:rPr>
              <a:t>MemcacheD</a:t>
            </a:r>
            <a:r>
              <a:rPr lang="fr-FR" sz="1200" spc="-30" dirty="0" smtClean="0">
                <a:latin typeface="Arial"/>
                <a:cs typeface="Arial"/>
              </a:rPr>
              <a:t>, </a:t>
            </a:r>
            <a:r>
              <a:rPr lang="fr-FR" sz="1200" spc="-25" dirty="0" smtClean="0">
                <a:latin typeface="Arial"/>
                <a:cs typeface="Arial"/>
              </a:rPr>
              <a:t>REDIS, </a:t>
            </a:r>
            <a:r>
              <a:rPr lang="fr-FR" sz="1200" spc="-20" dirty="0" smtClean="0">
                <a:latin typeface="Arial"/>
                <a:cs typeface="Arial"/>
              </a:rPr>
              <a:t>and</a:t>
            </a:r>
            <a:r>
              <a:rPr lang="fr-FR" sz="1200" spc="-120" dirty="0" smtClean="0">
                <a:latin typeface="Arial"/>
                <a:cs typeface="Arial"/>
              </a:rPr>
              <a:t> </a:t>
            </a:r>
            <a:r>
              <a:rPr lang="fr-FR" sz="1200" spc="-25" dirty="0" err="1" smtClean="0">
                <a:latin typeface="Arial"/>
                <a:cs typeface="Arial"/>
              </a:rPr>
              <a:t>Riak</a:t>
            </a:r>
            <a:endParaRPr lang="fr-FR"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fr-FR" sz="1200" spc="-20" dirty="0" smtClean="0">
                <a:latin typeface="Arial"/>
                <a:cs typeface="Arial"/>
              </a:rPr>
              <a:t>Graph </a:t>
            </a:r>
            <a:r>
              <a:rPr lang="fr-FR" sz="1200" spc="-25" dirty="0" smtClean="0">
                <a:latin typeface="Arial"/>
                <a:cs typeface="Arial"/>
              </a:rPr>
              <a:t>stores: Neo4j </a:t>
            </a:r>
            <a:r>
              <a:rPr lang="fr-FR" sz="1200" spc="-20" dirty="0" smtClean="0">
                <a:latin typeface="Arial"/>
                <a:cs typeface="Arial"/>
              </a:rPr>
              <a:t>and</a:t>
            </a:r>
            <a:r>
              <a:rPr lang="fr-FR" sz="1200" spc="-160" dirty="0" smtClean="0">
                <a:latin typeface="Arial"/>
                <a:cs typeface="Arial"/>
              </a:rPr>
              <a:t> </a:t>
            </a:r>
            <a:r>
              <a:rPr lang="fr-FR" sz="1200" spc="-25" dirty="0" err="1" smtClean="0">
                <a:latin typeface="Arial"/>
                <a:cs typeface="Arial"/>
              </a:rPr>
              <a:t>Sesame</a:t>
            </a:r>
            <a:endParaRPr lang="fr-FR" sz="1200" dirty="0" smtClean="0">
              <a:latin typeface="Arial"/>
              <a:cs typeface="Arial"/>
            </a:endParaRPr>
          </a:p>
          <a:p>
            <a:pPr marL="585470" indent="-344170">
              <a:lnSpc>
                <a:spcPct val="100000"/>
              </a:lnSpc>
              <a:spcBef>
                <a:spcPts val="630"/>
              </a:spcBef>
              <a:buFont typeface="Symbol"/>
              <a:buChar char=""/>
              <a:tabLst>
                <a:tab pos="584835" algn="l"/>
                <a:tab pos="585470" algn="l"/>
              </a:tabLst>
            </a:pPr>
            <a:r>
              <a:rPr lang="fr-FR" sz="1200" spc="-25" dirty="0" err="1" smtClean="0">
                <a:latin typeface="Arial"/>
                <a:cs typeface="Arial"/>
              </a:rPr>
              <a:t>Column</a:t>
            </a:r>
            <a:r>
              <a:rPr lang="fr-FR" sz="1200" spc="-25" dirty="0" smtClean="0">
                <a:latin typeface="Arial"/>
                <a:cs typeface="Arial"/>
              </a:rPr>
              <a:t> stores: </a:t>
            </a:r>
            <a:r>
              <a:rPr lang="fr-FR" sz="1200" spc="-25" dirty="0" err="1" smtClean="0">
                <a:latin typeface="Arial"/>
                <a:cs typeface="Arial"/>
              </a:rPr>
              <a:t>HBase</a:t>
            </a:r>
            <a:r>
              <a:rPr lang="fr-FR" sz="1200" spc="-25" dirty="0" smtClean="0">
                <a:latin typeface="Arial"/>
                <a:cs typeface="Arial"/>
              </a:rPr>
              <a:t> </a:t>
            </a:r>
            <a:r>
              <a:rPr lang="fr-FR" sz="1200" spc="-20" dirty="0" smtClean="0">
                <a:latin typeface="Arial"/>
                <a:cs typeface="Arial"/>
              </a:rPr>
              <a:t>and</a:t>
            </a:r>
            <a:r>
              <a:rPr lang="fr-FR" sz="1200" spc="-130" dirty="0" smtClean="0">
                <a:latin typeface="Arial"/>
                <a:cs typeface="Arial"/>
              </a:rPr>
              <a:t> </a:t>
            </a:r>
            <a:r>
              <a:rPr lang="fr-FR" sz="1200" spc="-25" dirty="0" smtClean="0">
                <a:latin typeface="Arial"/>
                <a:cs typeface="Arial"/>
              </a:rPr>
              <a:t>Cassandra</a:t>
            </a:r>
            <a:endParaRPr lang="fr-FR" sz="1200" dirty="0" smtClean="0">
              <a:latin typeface="Arial"/>
              <a:cs typeface="Arial"/>
            </a:endParaRPr>
          </a:p>
          <a:p>
            <a:pPr marL="585470" indent="-344170">
              <a:lnSpc>
                <a:spcPct val="100000"/>
              </a:lnSpc>
              <a:spcBef>
                <a:spcPts val="625"/>
              </a:spcBef>
              <a:buFont typeface="Symbol"/>
              <a:buChar char=""/>
              <a:tabLst>
                <a:tab pos="584835" algn="l"/>
                <a:tab pos="585470" algn="l"/>
              </a:tabLst>
            </a:pPr>
            <a:r>
              <a:rPr lang="fr-FR" sz="1200" spc="-25" dirty="0" smtClean="0">
                <a:latin typeface="Arial"/>
                <a:cs typeface="Arial"/>
              </a:rPr>
              <a:t>Document stores: </a:t>
            </a:r>
            <a:r>
              <a:rPr lang="fr-FR" sz="1200" spc="-30" dirty="0" err="1" smtClean="0">
                <a:latin typeface="Arial"/>
                <a:cs typeface="Arial"/>
              </a:rPr>
              <a:t>MongoDB</a:t>
            </a:r>
            <a:r>
              <a:rPr lang="fr-FR" sz="1200" spc="-30" dirty="0" smtClean="0">
                <a:latin typeface="Arial"/>
                <a:cs typeface="Arial"/>
              </a:rPr>
              <a:t>, </a:t>
            </a:r>
            <a:r>
              <a:rPr lang="fr-FR" sz="1200" spc="-25" dirty="0" err="1" smtClean="0">
                <a:latin typeface="Arial"/>
                <a:cs typeface="Arial"/>
              </a:rPr>
              <a:t>CouchDB</a:t>
            </a:r>
            <a:r>
              <a:rPr lang="fr-FR" sz="1200" spc="-25" dirty="0" smtClean="0">
                <a:latin typeface="Arial"/>
                <a:cs typeface="Arial"/>
              </a:rPr>
              <a:t>, </a:t>
            </a:r>
            <a:r>
              <a:rPr lang="fr-FR" sz="1200" spc="-25" dirty="0" err="1" smtClean="0">
                <a:latin typeface="Arial"/>
                <a:cs typeface="Arial"/>
              </a:rPr>
              <a:t>Cloudant</a:t>
            </a:r>
            <a:r>
              <a:rPr lang="fr-FR" sz="1200" spc="-25" dirty="0" smtClean="0">
                <a:latin typeface="Arial"/>
                <a:cs typeface="Arial"/>
              </a:rPr>
              <a:t>, </a:t>
            </a:r>
            <a:r>
              <a:rPr lang="fr-FR" sz="1200" spc="-20" dirty="0" smtClean="0">
                <a:latin typeface="Arial"/>
                <a:cs typeface="Arial"/>
              </a:rPr>
              <a:t>and</a:t>
            </a:r>
            <a:r>
              <a:rPr lang="fr-FR" sz="1200" spc="-160" dirty="0" smtClean="0">
                <a:latin typeface="Arial"/>
                <a:cs typeface="Arial"/>
              </a:rPr>
              <a:t> </a:t>
            </a:r>
            <a:r>
              <a:rPr lang="fr-FR" sz="1200" spc="-25" dirty="0" err="1" smtClean="0">
                <a:latin typeface="Arial"/>
                <a:cs typeface="Arial"/>
              </a:rPr>
              <a:t>MarkLogic</a:t>
            </a:r>
            <a:endParaRPr lang="fr-FR" sz="1200" dirty="0" smtClean="0">
              <a:latin typeface="Arial"/>
              <a:cs typeface="Arial"/>
            </a:endParaRPr>
          </a:p>
          <a:p>
            <a:pPr marL="12700" marR="5080">
              <a:lnSpc>
                <a:spcPts val="1610"/>
              </a:lnSpc>
              <a:spcBef>
                <a:spcPts val="645"/>
              </a:spcBef>
            </a:pPr>
            <a:r>
              <a:rPr lang="fr-FR" sz="1200" spc="-20" dirty="0" err="1" smtClean="0">
                <a:latin typeface="Arial"/>
                <a:cs typeface="Arial"/>
              </a:rPr>
              <a:t>NoSQL</a:t>
            </a:r>
            <a:r>
              <a:rPr lang="fr-FR" sz="1200" spc="-20" dirty="0" smtClean="0">
                <a:latin typeface="Arial"/>
                <a:cs typeface="Arial"/>
              </a:rPr>
              <a:t> </a:t>
            </a:r>
            <a:r>
              <a:rPr lang="fr-FR" sz="1200" spc="-25" dirty="0" err="1" smtClean="0">
                <a:latin typeface="Arial"/>
                <a:cs typeface="Arial"/>
              </a:rPr>
              <a:t>datastores</a:t>
            </a:r>
            <a:r>
              <a:rPr lang="fr-FR" sz="1200" spc="-25" dirty="0" smtClean="0">
                <a:latin typeface="Arial"/>
                <a:cs typeface="Arial"/>
              </a:rPr>
              <a:t> </a:t>
            </a:r>
            <a:r>
              <a:rPr lang="fr-FR" sz="1200" spc="-25" dirty="0" err="1" smtClean="0">
                <a:latin typeface="Arial"/>
                <a:cs typeface="Arial"/>
              </a:rPr>
              <a:t>will</a:t>
            </a:r>
            <a:r>
              <a:rPr lang="fr-FR" sz="1200" spc="-25" dirty="0" smtClean="0">
                <a:latin typeface="Arial"/>
                <a:cs typeface="Arial"/>
              </a:rPr>
              <a:t> </a:t>
            </a:r>
            <a:r>
              <a:rPr lang="fr-FR" sz="1200" spc="-20" dirty="0" smtClean="0">
                <a:latin typeface="Arial"/>
                <a:cs typeface="Arial"/>
              </a:rPr>
              <a:t>not </a:t>
            </a:r>
            <a:r>
              <a:rPr lang="fr-FR" sz="1200" spc="-15" dirty="0" err="1" smtClean="0">
                <a:latin typeface="Arial"/>
                <a:cs typeface="Arial"/>
              </a:rPr>
              <a:t>be</a:t>
            </a:r>
            <a:r>
              <a:rPr lang="fr-FR" sz="1200" spc="-15" dirty="0" smtClean="0">
                <a:latin typeface="Arial"/>
                <a:cs typeface="Arial"/>
              </a:rPr>
              <a:t> </a:t>
            </a:r>
            <a:r>
              <a:rPr lang="fr-FR" sz="1200" spc="-25" dirty="0" err="1" smtClean="0">
                <a:latin typeface="Arial"/>
                <a:cs typeface="Arial"/>
              </a:rPr>
              <a:t>replacing</a:t>
            </a:r>
            <a:r>
              <a:rPr lang="fr-FR" sz="1200" spc="-25" dirty="0" smtClean="0">
                <a:latin typeface="Arial"/>
                <a:cs typeface="Arial"/>
              </a:rPr>
              <a:t> </a:t>
            </a:r>
            <a:r>
              <a:rPr lang="fr-FR" sz="1200" spc="-15" dirty="0" smtClean="0">
                <a:latin typeface="Arial"/>
                <a:cs typeface="Arial"/>
              </a:rPr>
              <a:t>the </a:t>
            </a:r>
            <a:r>
              <a:rPr lang="fr-FR" sz="1200" spc="-30" dirty="0" err="1" smtClean="0">
                <a:latin typeface="Arial"/>
                <a:cs typeface="Arial"/>
              </a:rPr>
              <a:t>traditional</a:t>
            </a:r>
            <a:r>
              <a:rPr lang="fr-FR" sz="1200" spc="-30" dirty="0" smtClean="0">
                <a:latin typeface="Arial"/>
                <a:cs typeface="Arial"/>
              </a:rPr>
              <a:t> </a:t>
            </a:r>
            <a:r>
              <a:rPr lang="fr-FR" sz="1200" spc="-25" dirty="0" err="1" smtClean="0">
                <a:latin typeface="Arial"/>
                <a:cs typeface="Arial"/>
              </a:rPr>
              <a:t>RDMSs</a:t>
            </a:r>
            <a:r>
              <a:rPr lang="fr-FR" sz="1200" spc="-25" dirty="0" smtClean="0">
                <a:latin typeface="Arial"/>
                <a:cs typeface="Arial"/>
              </a:rPr>
              <a:t>, </a:t>
            </a:r>
            <a:r>
              <a:rPr lang="fr-FR" sz="1200" spc="-25" dirty="0" err="1" smtClean="0">
                <a:latin typeface="Arial"/>
                <a:cs typeface="Arial"/>
              </a:rPr>
              <a:t>neither</a:t>
            </a:r>
            <a:r>
              <a:rPr lang="fr-FR" sz="1200" spc="-25" dirty="0" smtClean="0">
                <a:latin typeface="Arial"/>
                <a:cs typeface="Arial"/>
              </a:rPr>
              <a:t> </a:t>
            </a:r>
            <a:r>
              <a:rPr lang="fr-FR" sz="1200" spc="-25" dirty="0" err="1" smtClean="0">
                <a:latin typeface="Arial"/>
                <a:cs typeface="Arial"/>
              </a:rPr>
              <a:t>transactional</a:t>
            </a:r>
            <a:r>
              <a:rPr lang="fr-FR" sz="1200" spc="-25" dirty="0" smtClean="0">
                <a:latin typeface="Arial"/>
                <a:cs typeface="Arial"/>
              </a:rPr>
              <a:t>  </a:t>
            </a:r>
            <a:r>
              <a:rPr lang="fr-FR" sz="1200" spc="-25" dirty="0" err="1" smtClean="0">
                <a:latin typeface="Arial"/>
                <a:cs typeface="Arial"/>
              </a:rPr>
              <a:t>relational</a:t>
            </a:r>
            <a:r>
              <a:rPr lang="fr-FR" sz="1200" spc="-55" dirty="0" smtClean="0">
                <a:latin typeface="Arial"/>
                <a:cs typeface="Arial"/>
              </a:rPr>
              <a:t> </a:t>
            </a:r>
            <a:r>
              <a:rPr lang="fr-FR" sz="1200" spc="-25" dirty="0" err="1" smtClean="0">
                <a:latin typeface="Arial"/>
                <a:cs typeface="Arial"/>
              </a:rPr>
              <a:t>databases</a:t>
            </a:r>
            <a:r>
              <a:rPr lang="fr-FR" sz="1200" spc="-45" dirty="0" smtClean="0">
                <a:latin typeface="Arial"/>
                <a:cs typeface="Arial"/>
              </a:rPr>
              <a:t> </a:t>
            </a:r>
            <a:r>
              <a:rPr lang="fr-FR" sz="1200" spc="-20" dirty="0" err="1" smtClean="0">
                <a:latin typeface="Arial"/>
                <a:cs typeface="Arial"/>
              </a:rPr>
              <a:t>nor</a:t>
            </a:r>
            <a:r>
              <a:rPr lang="fr-FR" sz="1200" spc="-50" dirty="0" smtClean="0">
                <a:latin typeface="Arial"/>
                <a:cs typeface="Arial"/>
              </a:rPr>
              <a:t> </a:t>
            </a:r>
            <a:r>
              <a:rPr lang="fr-FR" sz="1200" spc="-20" dirty="0" smtClean="0">
                <a:latin typeface="Arial"/>
                <a:cs typeface="Arial"/>
              </a:rPr>
              <a:t>data</a:t>
            </a:r>
            <a:r>
              <a:rPr lang="fr-FR" sz="1200" spc="-55" dirty="0" smtClean="0">
                <a:latin typeface="Arial"/>
                <a:cs typeface="Arial"/>
              </a:rPr>
              <a:t> </a:t>
            </a:r>
            <a:r>
              <a:rPr lang="fr-FR" sz="1200" spc="-30" dirty="0" err="1" smtClean="0">
                <a:latin typeface="Arial"/>
                <a:cs typeface="Arial"/>
              </a:rPr>
              <a:t>warehouses</a:t>
            </a:r>
            <a:r>
              <a:rPr lang="fr-FR" sz="1200" spc="-30" dirty="0" smtClean="0">
                <a:latin typeface="Arial"/>
                <a:cs typeface="Arial"/>
              </a:rPr>
              <a:t>. </a:t>
            </a:r>
            <a:r>
              <a:rPr lang="fr-FR" sz="1200" spc="-20" dirty="0" err="1" smtClean="0">
                <a:latin typeface="Arial"/>
                <a:cs typeface="Arial"/>
              </a:rPr>
              <a:t>Nor</a:t>
            </a:r>
            <a:r>
              <a:rPr lang="fr-FR" sz="1200" spc="-40" dirty="0" smtClean="0">
                <a:latin typeface="Arial"/>
                <a:cs typeface="Arial"/>
              </a:rPr>
              <a:t> </a:t>
            </a:r>
            <a:r>
              <a:rPr lang="fr-FR" sz="1200" spc="-25" dirty="0" err="1" smtClean="0">
                <a:latin typeface="Arial"/>
                <a:cs typeface="Arial"/>
              </a:rPr>
              <a:t>will</a:t>
            </a:r>
            <a:r>
              <a:rPr lang="fr-FR" sz="1200" spc="-20" dirty="0" smtClean="0">
                <a:latin typeface="Arial"/>
                <a:cs typeface="Arial"/>
              </a:rPr>
              <a:t> </a:t>
            </a:r>
            <a:r>
              <a:rPr lang="fr-FR" sz="1200" spc="-25" dirty="0" err="1" smtClean="0">
                <a:latin typeface="Arial"/>
                <a:cs typeface="Arial"/>
              </a:rPr>
              <a:t>Hadoop</a:t>
            </a:r>
            <a:r>
              <a:rPr lang="fr-FR" sz="1200" spc="-65" dirty="0" smtClean="0">
                <a:latin typeface="Arial"/>
                <a:cs typeface="Arial"/>
              </a:rPr>
              <a:t> </a:t>
            </a:r>
            <a:r>
              <a:rPr lang="fr-FR" sz="1200" spc="-15" dirty="0" err="1" smtClean="0">
                <a:latin typeface="Arial"/>
                <a:cs typeface="Arial"/>
              </a:rPr>
              <a:t>be</a:t>
            </a:r>
            <a:r>
              <a:rPr lang="fr-FR" sz="1200" spc="-45" dirty="0" smtClean="0">
                <a:latin typeface="Arial"/>
                <a:cs typeface="Arial"/>
              </a:rPr>
              <a:t> </a:t>
            </a:r>
            <a:r>
              <a:rPr lang="fr-FR" sz="1200" spc="-25" dirty="0" err="1" smtClean="0">
                <a:latin typeface="Arial"/>
                <a:cs typeface="Arial"/>
              </a:rPr>
              <a:t>replacing</a:t>
            </a:r>
            <a:r>
              <a:rPr lang="fr-FR" sz="1200" spc="-65" dirty="0" smtClean="0">
                <a:latin typeface="Arial"/>
                <a:cs typeface="Arial"/>
              </a:rPr>
              <a:t> </a:t>
            </a:r>
            <a:r>
              <a:rPr lang="fr-FR" sz="1200" spc="-20" dirty="0" err="1" smtClean="0">
                <a:latin typeface="Arial"/>
                <a:cs typeface="Arial"/>
              </a:rPr>
              <a:t>them</a:t>
            </a:r>
            <a:r>
              <a:rPr lang="fr-FR" sz="1200" spc="-55" dirty="0" smtClean="0">
                <a:latin typeface="Arial"/>
                <a:cs typeface="Arial"/>
              </a:rPr>
              <a:t> </a:t>
            </a:r>
            <a:r>
              <a:rPr lang="fr-FR" sz="1200" spc="-25" dirty="0" err="1" smtClean="0">
                <a:latin typeface="Arial"/>
                <a:cs typeface="Arial"/>
              </a:rPr>
              <a:t>either</a:t>
            </a:r>
            <a:endParaRPr lang="fr-FR" dirty="0"/>
          </a:p>
        </p:txBody>
      </p:sp>
      <p:sp>
        <p:nvSpPr>
          <p:cNvPr id="4" name="Espace réservé du numéro de diapositive 3"/>
          <p:cNvSpPr>
            <a:spLocks noGrp="1"/>
          </p:cNvSpPr>
          <p:nvPr>
            <p:ph type="sldNum" sz="quarter" idx="10"/>
          </p:nvPr>
        </p:nvSpPr>
        <p:spPr/>
        <p:txBody>
          <a:bodyPr/>
          <a:lstStyle/>
          <a:p>
            <a:fld id="{772E6862-DEA1-4197-A41B-203FFDB96A17}" type="slidenum">
              <a:rPr lang="fr-FR" smtClean="0"/>
              <a:t>12</a:t>
            </a:fld>
            <a:endParaRPr lang="fr-FR"/>
          </a:p>
        </p:txBody>
      </p:sp>
    </p:spTree>
    <p:extLst>
      <p:ext uri="{BB962C8B-B14F-4D97-AF65-F5344CB8AC3E}">
        <p14:creationId xmlns:p14="http://schemas.microsoft.com/office/powerpoint/2010/main" val="183207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14"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 y="415930"/>
            <a:ext cx="4136204"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1714500" y="6465488"/>
            <a:ext cx="57150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ts val="100"/>
              </a:spcBef>
            </a:pPr>
            <a:r>
              <a:rPr lang="en-US" sz="1000" dirty="0">
                <a:solidFill>
                  <a:srgbClr val="008ABF"/>
                </a:solidFill>
                <a:latin typeface="Arial" panose="020B0604020202020204" pitchFamily="34" charset="0"/>
              </a:rPr>
              <a:t>© Copyright IBM Corporation 2018</a:t>
            </a:r>
          </a:p>
          <a:p>
            <a:pPr algn="ctr" eaLnBrk="1" hangingPunct="1">
              <a:spcBef>
                <a:spcPts val="100"/>
              </a:spcBef>
            </a:pPr>
            <a:r>
              <a:rPr lang="en-US" sz="1000" dirty="0">
                <a:solidFill>
                  <a:srgbClr val="008ABF"/>
                </a:solidFill>
                <a:latin typeface="Arial" panose="020B0604020202020204" pitchFamily="34" charset="0"/>
              </a:rPr>
              <a:t>Course materials may not be reproduced in whole or in part without the written permission of IBM.</a:t>
            </a:r>
          </a:p>
        </p:txBody>
      </p:sp>
      <p:sp>
        <p:nvSpPr>
          <p:cNvPr id="234506" name="Rectangle 10"/>
          <p:cNvSpPr>
            <a:spLocks noGrp="1" noChangeArrowheads="1"/>
          </p:cNvSpPr>
          <p:nvPr>
            <p:ph type="ctrTitle" sz="quarter"/>
          </p:nvPr>
        </p:nvSpPr>
        <p:spPr>
          <a:xfrm>
            <a:off x="3462337" y="1472184"/>
            <a:ext cx="5541264" cy="538585"/>
          </a:xfrm>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5875" algn="ctr">
                <a:solidFill>
                  <a:schemeClr val="accent2"/>
                </a:solidFill>
                <a:miter lim="800000"/>
                <a:headEnd/>
                <a:tailEnd/>
              </a14:hiddenLine>
            </a:ext>
          </a:extLst>
        </p:spPr>
        <p:txBody>
          <a:bodyPr wrap="square" lIns="91416" tIns="45708" rIns="91416" bIns="45708" anchor="t">
            <a:spAutoFit/>
          </a:bodyPr>
          <a:lstStyle>
            <a:lvl1pPr algn="l" defTabSz="1370868" eaLnBrk="0" hangingPunct="0">
              <a:spcBef>
                <a:spcPct val="50000"/>
              </a:spcBef>
              <a:defRPr sz="2900" b="1" i="0" baseline="0">
                <a:solidFill>
                  <a:srgbClr val="00649D"/>
                </a:solidFill>
                <a:latin typeface="Arial" panose="020B0604020202020204" pitchFamily="34" charset="0"/>
              </a:defRPr>
            </a:lvl1pPr>
          </a:lstStyle>
          <a:p>
            <a:pPr lvl="0"/>
            <a:r>
              <a:rPr lang="fr-FR" noProof="0" smtClean="0"/>
              <a:t>Modifiez le style du titre</a:t>
            </a:r>
            <a:endParaRPr lang="en-US" noProof="0" dirty="0"/>
          </a:p>
        </p:txBody>
      </p:sp>
      <p:sp>
        <p:nvSpPr>
          <p:cNvPr id="3" name="Text Placeholder 2"/>
          <p:cNvSpPr>
            <a:spLocks noGrp="1"/>
          </p:cNvSpPr>
          <p:nvPr>
            <p:ph type="body" sz="quarter" idx="10"/>
          </p:nvPr>
        </p:nvSpPr>
        <p:spPr>
          <a:xfrm>
            <a:off x="3452612" y="5441087"/>
            <a:ext cx="5146675" cy="544513"/>
          </a:xfrm>
          <a:prstGeom prst="rect">
            <a:avLst/>
          </a:prstGeom>
        </p:spPr>
        <p:txBody>
          <a:bodyPr/>
          <a:lstStyle>
            <a:lvl1pPr marL="0" indent="0">
              <a:buNone/>
              <a:defRPr sz="2300">
                <a:solidFill>
                  <a:srgbClr val="008ABF"/>
                </a:solidFill>
                <a:latin typeface="Arial" panose="020B0604020202020204" pitchFamily="34" charset="0"/>
                <a:cs typeface="Arial" panose="020B0604020202020204" pitchFamily="34" charset="0"/>
              </a:defRPr>
            </a:lvl1pPr>
          </a:lstStyle>
          <a:p>
            <a:pPr lvl="0"/>
            <a:r>
              <a:rPr lang="fr-FR" smtClean="0"/>
              <a:t>Modifiez les styles du texte du masque</a:t>
            </a:r>
          </a:p>
        </p:txBody>
      </p:sp>
      <p:sp>
        <p:nvSpPr>
          <p:cNvPr id="8"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spTree>
    <p:extLst>
      <p:ext uri="{BB962C8B-B14F-4D97-AF65-F5344CB8AC3E}">
        <p14:creationId xmlns:p14="http://schemas.microsoft.com/office/powerpoint/2010/main" val="34005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237744" y="1188720"/>
            <a:ext cx="8805672" cy="5358384"/>
          </a:xfrm>
          <a:prstGeom prst="rect">
            <a:avLst/>
          </a:prstGeom>
        </p:spPr>
        <p:txBody>
          <a:bodyPr/>
          <a:lstStyle>
            <a:lvl1pPr marL="231775" indent="-231775">
              <a:buClr>
                <a:srgbClr val="00649D"/>
              </a:buClr>
              <a:buSzPct val="120000"/>
              <a:buFont typeface="Arial" panose="020B0604020202020204" pitchFamily="34" charset="0"/>
              <a:buChar char="•"/>
              <a:defRPr sz="2100">
                <a:latin typeface="Arial" panose="020B0604020202020204" pitchFamily="34" charset="0"/>
                <a:cs typeface="Arial" panose="020B0604020202020204" pitchFamily="34" charset="0"/>
              </a:defRPr>
            </a:lvl1pPr>
            <a:lvl2pPr marL="457200" indent="-166688">
              <a:buClr>
                <a:srgbClr val="008ABF"/>
              </a:buClr>
              <a:buSzPct val="80000"/>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a:defRPr sz="1700"/>
            </a:lvl4pPr>
            <a:lvl5pPr>
              <a:defRPr sz="17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50838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2" y="423863"/>
            <a:ext cx="4114800" cy="60988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3465576" y="1481328"/>
            <a:ext cx="4968264"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baseline="0">
                <a:solidFill>
                  <a:srgbClr val="00649D"/>
                </a:solidFill>
              </a:defRPr>
            </a:lvl1pPr>
          </a:lstStyle>
          <a:p>
            <a:pPr lvl="0"/>
            <a:r>
              <a:rPr lang="en-US" noProof="0" dirty="0"/>
              <a:t>Topic title</a:t>
            </a:r>
            <a:br>
              <a:rPr lang="en-US" noProof="0" dirty="0"/>
            </a:br>
            <a:endParaRPr lang="en-US" noProof="0" dirty="0"/>
          </a:p>
        </p:txBody>
      </p:sp>
      <p:pic>
        <p:nvPicPr>
          <p:cNvPr id="8"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72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505" name="Rectangle 33"/>
          <p:cNvSpPr>
            <a:spLocks noGrp="1" noChangeArrowheads="1"/>
          </p:cNvSpPr>
          <p:nvPr>
            <p:ph type="title"/>
          </p:nvPr>
        </p:nvSpPr>
        <p:spPr bwMode="auto">
          <a:xfrm>
            <a:off x="219456" y="457200"/>
            <a:ext cx="8833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10" name="TextBox 10"/>
          <p:cNvSpPr txBox="1">
            <a:spLocks noChangeArrowheads="1"/>
          </p:cNvSpPr>
          <p:nvPr/>
        </p:nvSpPr>
        <p:spPr bwMode="auto">
          <a:xfrm>
            <a:off x="7013577" y="6640513"/>
            <a:ext cx="2035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000" dirty="0">
                <a:solidFill>
                  <a:srgbClr val="008ABF"/>
                </a:solidFill>
                <a:latin typeface="Arial" panose="020B0604020202020204" pitchFamily="34" charset="0"/>
              </a:rPr>
              <a:t>© Copyright IBM Corporation 2018</a:t>
            </a:r>
          </a:p>
        </p:txBody>
      </p:sp>
      <p:sp>
        <p:nvSpPr>
          <p:cNvPr id="2" name="FullPath"/>
          <p:cNvSpPr txBox="1"/>
          <p:nvPr/>
        </p:nvSpPr>
        <p:spPr>
          <a:xfrm>
            <a:off x="220980" y="6593844"/>
            <a:ext cx="3810000" cy="246221"/>
          </a:xfrm>
          <a:prstGeom prst="rect">
            <a:avLst/>
          </a:prstGeom>
          <a:noFill/>
        </p:spPr>
        <p:txBody>
          <a:bodyPr vert="horz" rtlCol="0">
            <a:spAutoFit/>
          </a:bodyPr>
          <a:lstStyle/>
          <a:p>
            <a:r>
              <a:rPr lang="en-US" sz="1000">
                <a:solidFill>
                  <a:srgbClr val="008ABF"/>
                </a:solidFill>
                <a:latin typeface="Arial" panose="020B0604020202020204" pitchFamily="34" charset="0"/>
              </a:rPr>
              <a:t>Introduction to Big Data and Data Analytics</a:t>
            </a:r>
            <a:endParaRPr lang="en-US" sz="1000" dirty="0">
              <a:solidFill>
                <a:srgbClr val="008ABF"/>
              </a:solidFill>
              <a:latin typeface="Arial" panose="020B0604020202020204" pitchFamily="34" charset="0"/>
            </a:endParaRPr>
          </a:p>
        </p:txBody>
      </p:sp>
      <p:sp>
        <p:nvSpPr>
          <p:cNvPr id="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3"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8"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0"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4" name="Rectangle 10"/>
          <p:cNvSpPr>
            <a:spLocks noGrp="1" noChangeArrowheads="1"/>
          </p:cNvSpPr>
          <p:nvPr>
            <p:ph type="body" idx="1"/>
          </p:nvPr>
        </p:nvSpPr>
        <p:spPr bwMode="auto">
          <a:xfrm>
            <a:off x="237744" y="1188720"/>
            <a:ext cx="8805672" cy="5358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p>
            <a:pPr lvl="0"/>
            <a:endParaRPr lang="en-US" dirty="0"/>
          </a:p>
        </p:txBody>
      </p:sp>
      <p:sp>
        <p:nvSpPr>
          <p:cNvPr id="2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5"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pic>
        <p:nvPicPr>
          <p:cNvPr id="8" name="Picture 6" descr="C:\!!Templates\Cross-brand_Ppt_template\!!Masthead_Final-1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ullPath"/>
          <p:cNvSpPr txBox="1"/>
          <p:nvPr/>
        </p:nvSpPr>
        <p:spPr>
          <a:xfrm>
            <a:off x="220980" y="6593844"/>
            <a:ext cx="3810000" cy="246221"/>
          </a:xfrm>
          <a:prstGeom prst="rect">
            <a:avLst/>
          </a:prstGeom>
          <a:noFill/>
        </p:spPr>
        <p:txBody>
          <a:bodyPr vert="horz" rtlCol="0">
            <a:spAutoFit/>
          </a:bodyPr>
          <a:lstStyle/>
          <a:p>
            <a:endParaRPr lang="en-US" sz="1000">
              <a:solidFill>
                <a:srgbClr val="008ABF"/>
              </a:solidFill>
              <a:latin typeface="Arial" panose="020B0604020202020204" pitchFamily="34" charset="0"/>
            </a:endParaRPr>
          </a:p>
        </p:txBody>
      </p:sp>
    </p:spTree>
    <p:extLst>
      <p:ext uri="{BB962C8B-B14F-4D97-AF65-F5344CB8AC3E}">
        <p14:creationId xmlns:p14="http://schemas.microsoft.com/office/powerpoint/2010/main" val="133479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912" rtl="0" eaLnBrk="1" fontAlgn="base" hangingPunct="1">
        <a:spcBef>
          <a:spcPct val="0"/>
        </a:spcBef>
        <a:spcAft>
          <a:spcPct val="0"/>
        </a:spcAft>
        <a:defRPr sz="2400" b="1">
          <a:solidFill>
            <a:srgbClr val="00649D"/>
          </a:solidFill>
          <a:latin typeface="Arial" panose="020B0604020202020204" pitchFamily="34" charset="0"/>
          <a:ea typeface="+mj-ea"/>
          <a:cs typeface="Arial" panose="020B0604020202020204" pitchFamily="34" charset="0"/>
        </a:defRPr>
      </a:lvl1pPr>
      <a:lvl2pPr algn="l" defTabSz="913912" rtl="0" eaLnBrk="1" fontAlgn="base" hangingPunct="1">
        <a:spcBef>
          <a:spcPct val="0"/>
        </a:spcBef>
        <a:spcAft>
          <a:spcPct val="0"/>
        </a:spcAft>
        <a:defRPr sz="3598" b="1">
          <a:solidFill>
            <a:schemeClr val="tx1"/>
          </a:solidFill>
          <a:latin typeface="Tahoma" pitchFamily="34" charset="0"/>
        </a:defRPr>
      </a:lvl2pPr>
      <a:lvl3pPr algn="l" defTabSz="913912" rtl="0" eaLnBrk="1" fontAlgn="base" hangingPunct="1">
        <a:spcBef>
          <a:spcPct val="0"/>
        </a:spcBef>
        <a:spcAft>
          <a:spcPct val="0"/>
        </a:spcAft>
        <a:defRPr sz="3598" b="1">
          <a:solidFill>
            <a:schemeClr val="tx1"/>
          </a:solidFill>
          <a:latin typeface="Tahoma" pitchFamily="34" charset="0"/>
        </a:defRPr>
      </a:lvl3pPr>
      <a:lvl4pPr algn="l" defTabSz="913912" rtl="0" eaLnBrk="1" fontAlgn="base" hangingPunct="1">
        <a:spcBef>
          <a:spcPct val="0"/>
        </a:spcBef>
        <a:spcAft>
          <a:spcPct val="0"/>
        </a:spcAft>
        <a:defRPr sz="3598" b="1">
          <a:solidFill>
            <a:schemeClr val="tx1"/>
          </a:solidFill>
          <a:latin typeface="Tahoma" pitchFamily="34" charset="0"/>
        </a:defRPr>
      </a:lvl4pPr>
      <a:lvl5pPr algn="l" defTabSz="913912" rtl="0" eaLnBrk="1" fontAlgn="base" hangingPunct="1">
        <a:spcBef>
          <a:spcPct val="0"/>
        </a:spcBef>
        <a:spcAft>
          <a:spcPct val="0"/>
        </a:spcAft>
        <a:defRPr sz="3598" b="1">
          <a:solidFill>
            <a:schemeClr val="tx1"/>
          </a:solidFill>
          <a:latin typeface="Tahoma" pitchFamily="34" charset="0"/>
        </a:defRPr>
      </a:lvl5pPr>
      <a:lvl6pPr marL="685434" algn="l" defTabSz="913912" rtl="0" eaLnBrk="1" fontAlgn="base" hangingPunct="1">
        <a:spcBef>
          <a:spcPct val="0"/>
        </a:spcBef>
        <a:spcAft>
          <a:spcPct val="0"/>
        </a:spcAft>
        <a:defRPr sz="3598" b="1">
          <a:solidFill>
            <a:schemeClr val="tx1"/>
          </a:solidFill>
          <a:latin typeface="Tahoma" pitchFamily="34" charset="0"/>
        </a:defRPr>
      </a:lvl6pPr>
      <a:lvl7pPr marL="1370868" algn="l" defTabSz="913912" rtl="0" eaLnBrk="1" fontAlgn="base" hangingPunct="1">
        <a:spcBef>
          <a:spcPct val="0"/>
        </a:spcBef>
        <a:spcAft>
          <a:spcPct val="0"/>
        </a:spcAft>
        <a:defRPr sz="3598" b="1">
          <a:solidFill>
            <a:schemeClr val="tx1"/>
          </a:solidFill>
          <a:latin typeface="Tahoma" pitchFamily="34" charset="0"/>
        </a:defRPr>
      </a:lvl7pPr>
      <a:lvl8pPr marL="2056303" algn="l" defTabSz="913912" rtl="0" eaLnBrk="1" fontAlgn="base" hangingPunct="1">
        <a:spcBef>
          <a:spcPct val="0"/>
        </a:spcBef>
        <a:spcAft>
          <a:spcPct val="0"/>
        </a:spcAft>
        <a:defRPr sz="3598" b="1">
          <a:solidFill>
            <a:schemeClr val="tx1"/>
          </a:solidFill>
          <a:latin typeface="Tahoma" pitchFamily="34" charset="0"/>
        </a:defRPr>
      </a:lvl8pPr>
      <a:lvl9pPr marL="2741737" algn="l" defTabSz="913912" rtl="0" eaLnBrk="1" fontAlgn="base" hangingPunct="1">
        <a:spcBef>
          <a:spcPct val="0"/>
        </a:spcBef>
        <a:spcAft>
          <a:spcPct val="0"/>
        </a:spcAft>
        <a:defRPr sz="3598" b="1">
          <a:solidFill>
            <a:schemeClr val="tx1"/>
          </a:solidFill>
          <a:latin typeface="Tahoma" pitchFamily="34" charset="0"/>
        </a:defRPr>
      </a:lvl9pPr>
    </p:titleStyle>
    <p:bodyStyle>
      <a:lvl1pPr marL="230859" indent="-230859" algn="l" defTabSz="913912" rtl="0" eaLnBrk="1" fontAlgn="base" hangingPunct="1">
        <a:spcBef>
          <a:spcPct val="30000"/>
        </a:spcBef>
        <a:spcAft>
          <a:spcPct val="0"/>
        </a:spcAft>
        <a:buClr>
          <a:schemeClr val="tx1"/>
        </a:buClr>
        <a:buFont typeface="Wingdings" pitchFamily="2" charset="2"/>
        <a:buChar char="§"/>
        <a:defRPr sz="2100">
          <a:solidFill>
            <a:schemeClr val="tx1"/>
          </a:solidFill>
          <a:latin typeface="+mn-lt"/>
          <a:ea typeface="+mn-ea"/>
          <a:cs typeface="+mn-cs"/>
        </a:defRPr>
      </a:lvl1pPr>
      <a:lvl2pPr marL="685434" indent="-228478"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2pPr>
      <a:lvl3pPr marL="1030532" indent="-173739"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p:bodyStyle>
    <p:otherStyle>
      <a:defPPr>
        <a:defRPr lang="en-US"/>
      </a:defPPr>
      <a:lvl1pPr marL="0" algn="l" defTabSz="1370868" rtl="0" eaLnBrk="1" latinLnBrk="0" hangingPunct="1">
        <a:defRPr sz="2699" kern="1200">
          <a:solidFill>
            <a:schemeClr val="tx1"/>
          </a:solidFill>
          <a:latin typeface="+mn-lt"/>
          <a:ea typeface="+mn-ea"/>
          <a:cs typeface="+mn-cs"/>
        </a:defRPr>
      </a:lvl1pPr>
      <a:lvl2pPr marL="685434" algn="l" defTabSz="1370868" rtl="0" eaLnBrk="1" latinLnBrk="0" hangingPunct="1">
        <a:defRPr sz="2699" kern="1200">
          <a:solidFill>
            <a:schemeClr val="tx1"/>
          </a:solidFill>
          <a:latin typeface="+mn-lt"/>
          <a:ea typeface="+mn-ea"/>
          <a:cs typeface="+mn-cs"/>
        </a:defRPr>
      </a:lvl2pPr>
      <a:lvl3pPr marL="1370868" algn="l" defTabSz="1370868" rtl="0" eaLnBrk="1" latinLnBrk="0" hangingPunct="1">
        <a:defRPr sz="2699" kern="1200">
          <a:solidFill>
            <a:schemeClr val="tx1"/>
          </a:solidFill>
          <a:latin typeface="+mn-lt"/>
          <a:ea typeface="+mn-ea"/>
          <a:cs typeface="+mn-cs"/>
        </a:defRPr>
      </a:lvl3pPr>
      <a:lvl4pPr marL="2056303" algn="l" defTabSz="1370868" rtl="0" eaLnBrk="1" latinLnBrk="0" hangingPunct="1">
        <a:defRPr sz="2699" kern="1200">
          <a:solidFill>
            <a:schemeClr val="tx1"/>
          </a:solidFill>
          <a:latin typeface="+mn-lt"/>
          <a:ea typeface="+mn-ea"/>
          <a:cs typeface="+mn-cs"/>
        </a:defRPr>
      </a:lvl4pPr>
      <a:lvl5pPr marL="2741737" algn="l" defTabSz="1370868" rtl="0" eaLnBrk="1" latinLnBrk="0" hangingPunct="1">
        <a:defRPr sz="2699" kern="1200">
          <a:solidFill>
            <a:schemeClr val="tx1"/>
          </a:solidFill>
          <a:latin typeface="+mn-lt"/>
          <a:ea typeface="+mn-ea"/>
          <a:cs typeface="+mn-cs"/>
        </a:defRPr>
      </a:lvl5pPr>
      <a:lvl6pPr marL="3427171" algn="l" defTabSz="1370868" rtl="0" eaLnBrk="1" latinLnBrk="0" hangingPunct="1">
        <a:defRPr sz="2699" kern="1200">
          <a:solidFill>
            <a:schemeClr val="tx1"/>
          </a:solidFill>
          <a:latin typeface="+mn-lt"/>
          <a:ea typeface="+mn-ea"/>
          <a:cs typeface="+mn-cs"/>
        </a:defRPr>
      </a:lvl6pPr>
      <a:lvl7pPr marL="4112605" algn="l" defTabSz="1370868" rtl="0" eaLnBrk="1" latinLnBrk="0" hangingPunct="1">
        <a:defRPr sz="2699" kern="1200">
          <a:solidFill>
            <a:schemeClr val="tx1"/>
          </a:solidFill>
          <a:latin typeface="+mn-lt"/>
          <a:ea typeface="+mn-ea"/>
          <a:cs typeface="+mn-cs"/>
        </a:defRPr>
      </a:lvl7pPr>
      <a:lvl8pPr marL="4798040" algn="l" defTabSz="1370868" rtl="0" eaLnBrk="1" latinLnBrk="0" hangingPunct="1">
        <a:defRPr sz="2699" kern="1200">
          <a:solidFill>
            <a:schemeClr val="tx1"/>
          </a:solidFill>
          <a:latin typeface="+mn-lt"/>
          <a:ea typeface="+mn-ea"/>
          <a:cs typeface="+mn-cs"/>
        </a:defRPr>
      </a:lvl8pPr>
      <a:lvl9pPr marL="5483474" algn="l" defTabSz="1370868"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arquet.apach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research.google.com/archive/bigtable-osdi06.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iki.apache.org/hadoop/Hbase/PoweredBy)"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1.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gif"/><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5bbiadmin@master-1-internal%20~%5d$%20$HIVE_HOME/bin/hive2013-01-14%2023:31:41.756%20GMT%20:%20Connection%20obtained%20for%20host:%20master-1-internal.imdemocloud.com,%20port%20number%201528.Logging%20initialized%20using%20configuration%20in%20file:/opt/ibm/biginsights/hive/conf/hive-log4j.propertiesHive%20history%20file=/var/ibm/biginsights/hive/query/biadmin/hive_job_log_biadmin_201301141831_1638333177.txthive%3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3462337" y="1472184"/>
            <a:ext cx="5541264" cy="584751"/>
          </a:xfrm>
        </p:spPr>
        <p:txBody>
          <a:bodyPr/>
          <a:lstStyle/>
          <a:p>
            <a:pPr marL="12700">
              <a:lnSpc>
                <a:spcPct val="100000"/>
              </a:lnSpc>
              <a:spcBef>
                <a:spcPts val="95"/>
              </a:spcBef>
            </a:pPr>
            <a:r>
              <a:rPr lang="fr-FR" sz="3200" dirty="0" err="1">
                <a:latin typeface="Arial"/>
                <a:cs typeface="Arial"/>
              </a:rPr>
              <a:t>Storing</a:t>
            </a:r>
            <a:r>
              <a:rPr lang="fr-FR" sz="3200" dirty="0">
                <a:latin typeface="Arial"/>
                <a:cs typeface="Arial"/>
              </a:rPr>
              <a:t> </a:t>
            </a:r>
            <a:r>
              <a:rPr lang="fr-FR" sz="3200" spc="-5" dirty="0">
                <a:latin typeface="Arial"/>
                <a:cs typeface="Arial"/>
              </a:rPr>
              <a:t>and </a:t>
            </a:r>
            <a:r>
              <a:rPr lang="fr-FR" sz="3200" spc="-5" dirty="0" err="1">
                <a:latin typeface="Arial"/>
                <a:cs typeface="Arial"/>
              </a:rPr>
              <a:t>querying</a:t>
            </a:r>
            <a:r>
              <a:rPr lang="fr-FR" sz="3200" spc="-70" dirty="0">
                <a:latin typeface="Arial"/>
                <a:cs typeface="Arial"/>
              </a:rPr>
              <a:t> </a:t>
            </a:r>
            <a:r>
              <a:rPr lang="fr-FR" sz="3200" spc="-5" dirty="0">
                <a:latin typeface="Arial"/>
                <a:cs typeface="Arial"/>
              </a:rPr>
              <a:t>data</a:t>
            </a:r>
            <a:endParaRPr lang="fr-FR" sz="3200" dirty="0">
              <a:latin typeface="Arial"/>
              <a:cs typeface="Arial"/>
            </a:endParaRPr>
          </a:p>
        </p:txBody>
      </p:sp>
      <p:sp>
        <p:nvSpPr>
          <p:cNvPr id="3" name="Sous-titre 2"/>
          <p:cNvSpPr>
            <a:spLocks noGrp="1"/>
          </p:cNvSpPr>
          <p:nvPr>
            <p:ph type="body" sz="quarter" idx="10"/>
          </p:nvPr>
        </p:nvSpPr>
        <p:spPr/>
        <p:txBody>
          <a:bodyPr/>
          <a:lstStyle/>
          <a:p>
            <a:pPr marL="12700">
              <a:lnSpc>
                <a:spcPct val="100000"/>
              </a:lnSpc>
              <a:spcBef>
                <a:spcPts val="130"/>
              </a:spcBef>
            </a:pPr>
            <a:r>
              <a:rPr lang="fr-FR" sz="2400" spc="15" dirty="0">
                <a:latin typeface="Arial"/>
                <a:cs typeface="Arial"/>
              </a:rPr>
              <a:t>Data </a:t>
            </a:r>
            <a:r>
              <a:rPr lang="fr-FR" sz="2400" spc="10" dirty="0">
                <a:latin typeface="Arial"/>
                <a:cs typeface="Arial"/>
              </a:rPr>
              <a:t>Science</a:t>
            </a:r>
            <a:r>
              <a:rPr lang="fr-FR" sz="2400" spc="-40" dirty="0">
                <a:latin typeface="Arial"/>
                <a:cs typeface="Arial"/>
              </a:rPr>
              <a:t> </a:t>
            </a:r>
            <a:r>
              <a:rPr lang="fr-FR" sz="2400" spc="10" dirty="0" err="1">
                <a:latin typeface="Arial"/>
                <a:cs typeface="Arial"/>
              </a:rPr>
              <a:t>Foundations</a:t>
            </a:r>
            <a:endParaRPr lang="fr-FR" sz="2400" dirty="0">
              <a:latin typeface="Arial"/>
              <a:cs typeface="Arial"/>
            </a:endParaRPr>
          </a:p>
        </p:txBody>
      </p:sp>
    </p:spTree>
    <p:extLst>
      <p:ext uri="{BB962C8B-B14F-4D97-AF65-F5344CB8AC3E}">
        <p14:creationId xmlns:p14="http://schemas.microsoft.com/office/powerpoint/2010/main" val="3575226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10" dirty="0">
                <a:latin typeface="Arial"/>
                <a:cs typeface="Arial"/>
              </a:rPr>
              <a:t>RC/ORC </a:t>
            </a:r>
            <a:r>
              <a:rPr lang="fr-FR" spc="-5" dirty="0">
                <a:latin typeface="Arial"/>
                <a:cs typeface="Arial"/>
              </a:rPr>
              <a:t>file</a:t>
            </a:r>
            <a:r>
              <a:rPr lang="fr-FR" spc="-10" dirty="0">
                <a:latin typeface="Arial"/>
                <a:cs typeface="Arial"/>
              </a:rPr>
              <a:t> </a:t>
            </a:r>
            <a:r>
              <a:rPr lang="fr-FR" spc="-5" dirty="0">
                <a:latin typeface="Arial"/>
                <a:cs typeface="Arial"/>
              </a:rPr>
              <a:t>formats</a:t>
            </a:r>
            <a:endParaRPr lang="fr-FR" dirty="0">
              <a:latin typeface="Arial"/>
              <a:cs typeface="Arial"/>
            </a:endParaRPr>
          </a:p>
        </p:txBody>
      </p:sp>
      <p:sp>
        <p:nvSpPr>
          <p:cNvPr id="3" name="Espace réservé du contenu 2"/>
          <p:cNvSpPr>
            <a:spLocks noGrp="1"/>
          </p:cNvSpPr>
          <p:nvPr>
            <p:ph idx="1"/>
          </p:nvPr>
        </p:nvSpPr>
        <p:spPr>
          <a:xfrm>
            <a:off x="237744" y="1188720"/>
            <a:ext cx="5054336" cy="5358384"/>
          </a:xfrm>
        </p:spPr>
        <p:txBody>
          <a:bodyPr/>
          <a:lstStyle/>
          <a:p>
            <a:pPr marL="163195" indent="-139700">
              <a:spcBef>
                <a:spcPts val="1315"/>
              </a:spcBef>
              <a:tabLst>
                <a:tab pos="163830" algn="l"/>
              </a:tabLst>
            </a:pPr>
            <a:r>
              <a:rPr lang="en-US" sz="1800" spc="15" dirty="0">
                <a:latin typeface="Arial"/>
                <a:cs typeface="Arial"/>
              </a:rPr>
              <a:t>RC</a:t>
            </a:r>
            <a:r>
              <a:rPr lang="en-US" sz="1800" spc="-10" dirty="0">
                <a:latin typeface="Arial"/>
                <a:cs typeface="Arial"/>
              </a:rPr>
              <a:t> </a:t>
            </a:r>
            <a:r>
              <a:rPr lang="en-US" sz="1800" spc="5" dirty="0">
                <a:latin typeface="Arial"/>
                <a:cs typeface="Arial"/>
              </a:rPr>
              <a:t>(Record</a:t>
            </a:r>
            <a:r>
              <a:rPr lang="en-US" sz="1800" spc="-40" dirty="0">
                <a:latin typeface="Arial"/>
                <a:cs typeface="Arial"/>
              </a:rPr>
              <a:t> </a:t>
            </a:r>
            <a:r>
              <a:rPr lang="en-US" sz="1800" spc="5" dirty="0">
                <a:latin typeface="Arial"/>
                <a:cs typeface="Arial"/>
              </a:rPr>
              <a:t>Columnar</a:t>
            </a:r>
            <a:r>
              <a:rPr lang="en-US" sz="1800" spc="-30" dirty="0">
                <a:latin typeface="Arial"/>
                <a:cs typeface="Arial"/>
              </a:rPr>
              <a:t> </a:t>
            </a:r>
            <a:r>
              <a:rPr lang="en-US" sz="1800" spc="5" dirty="0">
                <a:latin typeface="Arial"/>
                <a:cs typeface="Arial"/>
              </a:rPr>
              <a:t>File)</a:t>
            </a:r>
            <a:r>
              <a:rPr lang="en-US" sz="1800" spc="-30" dirty="0">
                <a:latin typeface="Arial"/>
                <a:cs typeface="Arial"/>
              </a:rPr>
              <a:t> </a:t>
            </a:r>
            <a:r>
              <a:rPr lang="en-US" sz="1800" spc="5" dirty="0">
                <a:latin typeface="Arial"/>
                <a:cs typeface="Arial"/>
              </a:rPr>
              <a:t>file</a:t>
            </a:r>
            <a:r>
              <a:rPr lang="en-US" sz="1800" spc="-25" dirty="0">
                <a:latin typeface="Arial"/>
                <a:cs typeface="Arial"/>
              </a:rPr>
              <a:t> </a:t>
            </a:r>
            <a:r>
              <a:rPr lang="en-US" sz="1800" spc="5" dirty="0">
                <a:latin typeface="Arial"/>
                <a:cs typeface="Arial"/>
              </a:rPr>
              <a:t>format</a:t>
            </a:r>
            <a:r>
              <a:rPr lang="en-US" sz="1800" spc="-20" dirty="0">
                <a:latin typeface="Arial"/>
                <a:cs typeface="Arial"/>
              </a:rPr>
              <a:t> </a:t>
            </a:r>
            <a:r>
              <a:rPr lang="en-US" sz="1800" spc="5" dirty="0">
                <a:latin typeface="Arial"/>
                <a:cs typeface="Arial"/>
              </a:rPr>
              <a:t>was</a:t>
            </a:r>
            <a:r>
              <a:rPr lang="en-US" sz="1800" spc="-5" dirty="0">
                <a:latin typeface="Arial"/>
                <a:cs typeface="Arial"/>
              </a:rPr>
              <a:t> </a:t>
            </a:r>
            <a:r>
              <a:rPr lang="en-US" sz="1800" spc="5" dirty="0">
                <a:latin typeface="Arial"/>
                <a:cs typeface="Arial"/>
              </a:rPr>
              <a:t>developed</a:t>
            </a:r>
            <a:r>
              <a:rPr lang="en-US" sz="1800" spc="-10" dirty="0">
                <a:latin typeface="Arial"/>
                <a:cs typeface="Arial"/>
              </a:rPr>
              <a:t> </a:t>
            </a:r>
            <a:r>
              <a:rPr lang="en-US" sz="1800" dirty="0">
                <a:latin typeface="Arial"/>
                <a:cs typeface="Arial"/>
              </a:rPr>
              <a:t>to</a:t>
            </a:r>
            <a:r>
              <a:rPr lang="en-US" sz="1800" spc="-25" dirty="0">
                <a:latin typeface="Arial"/>
                <a:cs typeface="Arial"/>
              </a:rPr>
              <a:t> </a:t>
            </a:r>
            <a:r>
              <a:rPr lang="en-US" sz="1800" spc="10" dirty="0">
                <a:latin typeface="Arial"/>
                <a:cs typeface="Arial"/>
              </a:rPr>
              <a:t>support</a:t>
            </a:r>
            <a:r>
              <a:rPr lang="en-US" sz="1800" spc="-20" dirty="0">
                <a:latin typeface="Arial"/>
                <a:cs typeface="Arial"/>
              </a:rPr>
              <a:t> </a:t>
            </a:r>
            <a:r>
              <a:rPr lang="en-US" sz="1800" spc="5" dirty="0" smtClean="0">
                <a:latin typeface="Arial"/>
                <a:cs typeface="Arial"/>
              </a:rPr>
              <a:t>Hive </a:t>
            </a:r>
            <a:r>
              <a:rPr lang="en-US" sz="1800" spc="15" dirty="0" smtClean="0">
                <a:latin typeface="Arial"/>
                <a:cs typeface="Arial"/>
              </a:rPr>
              <a:t>ORC</a:t>
            </a:r>
            <a:r>
              <a:rPr lang="en-US" sz="1800" spc="-15" dirty="0" smtClean="0">
                <a:latin typeface="Arial"/>
                <a:cs typeface="Arial"/>
              </a:rPr>
              <a:t> </a:t>
            </a:r>
            <a:r>
              <a:rPr lang="en-US" sz="1800" spc="5" dirty="0">
                <a:latin typeface="Arial"/>
                <a:cs typeface="Arial"/>
              </a:rPr>
              <a:t>(Optimized</a:t>
            </a:r>
            <a:r>
              <a:rPr lang="en-US" sz="1800" spc="-25" dirty="0">
                <a:latin typeface="Arial"/>
                <a:cs typeface="Arial"/>
              </a:rPr>
              <a:t> </a:t>
            </a:r>
            <a:r>
              <a:rPr lang="en-US" sz="1800" spc="15" dirty="0">
                <a:latin typeface="Arial"/>
                <a:cs typeface="Arial"/>
              </a:rPr>
              <a:t>Row</a:t>
            </a:r>
            <a:r>
              <a:rPr lang="en-US" sz="1800" spc="-25" dirty="0">
                <a:latin typeface="Arial"/>
                <a:cs typeface="Arial"/>
              </a:rPr>
              <a:t> </a:t>
            </a:r>
            <a:r>
              <a:rPr lang="en-US" sz="1800" spc="5" dirty="0">
                <a:latin typeface="Arial"/>
                <a:cs typeface="Arial"/>
              </a:rPr>
              <a:t>Columnar)</a:t>
            </a:r>
            <a:r>
              <a:rPr lang="en-US" sz="1800" spc="-45" dirty="0">
                <a:latin typeface="Arial"/>
                <a:cs typeface="Arial"/>
              </a:rPr>
              <a:t> </a:t>
            </a:r>
            <a:r>
              <a:rPr lang="en-US" sz="1800" spc="10" dirty="0">
                <a:latin typeface="Arial"/>
                <a:cs typeface="Arial"/>
              </a:rPr>
              <a:t>format</a:t>
            </a:r>
            <a:r>
              <a:rPr lang="en-US" sz="1800" spc="-20" dirty="0">
                <a:latin typeface="Arial"/>
                <a:cs typeface="Arial"/>
              </a:rPr>
              <a:t> </a:t>
            </a:r>
            <a:r>
              <a:rPr lang="en-US" sz="1800" spc="10" dirty="0">
                <a:latin typeface="Arial"/>
                <a:cs typeface="Arial"/>
              </a:rPr>
              <a:t>now</a:t>
            </a:r>
            <a:r>
              <a:rPr lang="en-US" sz="1800" spc="-30" dirty="0">
                <a:latin typeface="Arial"/>
                <a:cs typeface="Arial"/>
              </a:rPr>
              <a:t> </a:t>
            </a:r>
            <a:r>
              <a:rPr lang="en-US" sz="1800" spc="5" dirty="0">
                <a:latin typeface="Arial"/>
                <a:cs typeface="Arial"/>
              </a:rPr>
              <a:t>challenges</a:t>
            </a:r>
            <a:r>
              <a:rPr lang="en-US" sz="1800" spc="-40" dirty="0">
                <a:latin typeface="Arial"/>
                <a:cs typeface="Arial"/>
              </a:rPr>
              <a:t> </a:t>
            </a:r>
            <a:r>
              <a:rPr lang="en-US" sz="1800" spc="5" dirty="0">
                <a:latin typeface="Arial"/>
                <a:cs typeface="Arial"/>
              </a:rPr>
              <a:t>the</a:t>
            </a:r>
            <a:r>
              <a:rPr lang="en-US" sz="1800" dirty="0">
                <a:latin typeface="Arial"/>
                <a:cs typeface="Arial"/>
              </a:rPr>
              <a:t> </a:t>
            </a:r>
            <a:r>
              <a:rPr lang="en-US" sz="1800" spc="15" dirty="0">
                <a:latin typeface="Arial"/>
                <a:cs typeface="Arial"/>
              </a:rPr>
              <a:t>RC</a:t>
            </a:r>
            <a:r>
              <a:rPr lang="en-US" sz="1800" spc="-15" dirty="0">
                <a:latin typeface="Arial"/>
                <a:cs typeface="Arial"/>
              </a:rPr>
              <a:t> </a:t>
            </a:r>
            <a:r>
              <a:rPr lang="en-US" sz="1800" spc="5" dirty="0" smtClean="0">
                <a:latin typeface="Arial"/>
                <a:cs typeface="Arial"/>
              </a:rPr>
              <a:t>format by </a:t>
            </a:r>
            <a:r>
              <a:rPr lang="en-US" sz="1800" spc="5" dirty="0">
                <a:latin typeface="Arial"/>
                <a:cs typeface="Arial"/>
              </a:rPr>
              <a:t>providing </a:t>
            </a:r>
            <a:r>
              <a:rPr lang="en-US" sz="1800" spc="10" dirty="0">
                <a:latin typeface="Arial"/>
                <a:cs typeface="Arial"/>
              </a:rPr>
              <a:t>an </a:t>
            </a:r>
            <a:r>
              <a:rPr lang="en-US" sz="1800" spc="5" dirty="0">
                <a:latin typeface="Arial"/>
                <a:cs typeface="Arial"/>
              </a:rPr>
              <a:t>optimized / </a:t>
            </a:r>
            <a:r>
              <a:rPr lang="en-US" sz="1800" spc="10" dirty="0">
                <a:latin typeface="Arial"/>
                <a:cs typeface="Arial"/>
              </a:rPr>
              <a:t>more </a:t>
            </a:r>
            <a:r>
              <a:rPr lang="en-US" sz="1800" spc="5" dirty="0">
                <a:latin typeface="Arial"/>
                <a:cs typeface="Arial"/>
              </a:rPr>
              <a:t>efficient</a:t>
            </a:r>
            <a:r>
              <a:rPr lang="en-US" sz="1800" spc="-225" dirty="0">
                <a:latin typeface="Arial"/>
                <a:cs typeface="Arial"/>
              </a:rPr>
              <a:t> </a:t>
            </a:r>
            <a:r>
              <a:rPr lang="en-US" sz="1800" spc="5" dirty="0" smtClean="0">
                <a:latin typeface="Arial"/>
                <a:cs typeface="Arial"/>
              </a:rPr>
              <a:t>approach </a:t>
            </a:r>
          </a:p>
          <a:p>
            <a:pPr marL="388620" lvl="1" indent="-139700">
              <a:spcBef>
                <a:spcPts val="1315"/>
              </a:spcBef>
              <a:tabLst>
                <a:tab pos="163830" algn="l"/>
              </a:tabLst>
            </a:pPr>
            <a:r>
              <a:rPr lang="en-US" sz="1800" spc="20" dirty="0" smtClean="0">
                <a:latin typeface="Arial"/>
                <a:cs typeface="Arial"/>
              </a:rPr>
              <a:t>Specific </a:t>
            </a:r>
            <a:r>
              <a:rPr lang="en-US" sz="1800" spc="15" dirty="0" smtClean="0">
                <a:latin typeface="Arial"/>
                <a:cs typeface="Arial"/>
              </a:rPr>
              <a:t>encoders </a:t>
            </a:r>
            <a:r>
              <a:rPr lang="en-US" sz="1800" spc="15" dirty="0">
                <a:latin typeface="Arial"/>
                <a:cs typeface="Arial"/>
              </a:rPr>
              <a:t>for  different </a:t>
            </a:r>
            <a:r>
              <a:rPr lang="en-US" sz="1800" spc="20" dirty="0">
                <a:latin typeface="Arial"/>
                <a:cs typeface="Arial"/>
              </a:rPr>
              <a:t>column </a:t>
            </a:r>
            <a:r>
              <a:rPr lang="en-US" sz="1800" spc="15" dirty="0">
                <a:latin typeface="Arial"/>
                <a:cs typeface="Arial"/>
              </a:rPr>
              <a:t>data</a:t>
            </a:r>
            <a:r>
              <a:rPr lang="en-US" sz="1800" spc="-45" dirty="0">
                <a:latin typeface="Arial"/>
                <a:cs typeface="Arial"/>
              </a:rPr>
              <a:t> </a:t>
            </a:r>
            <a:r>
              <a:rPr lang="en-US" sz="1800" spc="15" dirty="0" smtClean="0">
                <a:latin typeface="Arial"/>
                <a:cs typeface="Arial"/>
              </a:rPr>
              <a:t>types</a:t>
            </a:r>
          </a:p>
          <a:p>
            <a:pPr marL="388620" lvl="1" indent="-139700">
              <a:spcBef>
                <a:spcPts val="1315"/>
              </a:spcBef>
              <a:tabLst>
                <a:tab pos="163830" algn="l"/>
              </a:tabLst>
            </a:pPr>
            <a:r>
              <a:rPr lang="en-US" sz="1800" spc="15" dirty="0" smtClean="0">
                <a:latin typeface="Arial"/>
                <a:cs typeface="Arial"/>
              </a:rPr>
              <a:t>Light-weight </a:t>
            </a:r>
            <a:r>
              <a:rPr lang="en-US" sz="1800" spc="15" dirty="0">
                <a:latin typeface="Arial"/>
                <a:cs typeface="Arial"/>
              </a:rPr>
              <a:t>indexing that  enables </a:t>
            </a:r>
            <a:r>
              <a:rPr lang="en-US" sz="1800" spc="20" dirty="0">
                <a:latin typeface="Arial"/>
                <a:cs typeface="Arial"/>
              </a:rPr>
              <a:t>skipping </a:t>
            </a:r>
            <a:r>
              <a:rPr lang="en-US" sz="1800" spc="15" dirty="0">
                <a:latin typeface="Arial"/>
                <a:cs typeface="Arial"/>
              </a:rPr>
              <a:t>of complete  </a:t>
            </a:r>
            <a:r>
              <a:rPr lang="en-US" sz="1800" spc="20" dirty="0">
                <a:latin typeface="Arial"/>
                <a:cs typeface="Arial"/>
              </a:rPr>
              <a:t>blocks </a:t>
            </a:r>
            <a:r>
              <a:rPr lang="en-US" sz="1800" spc="15" dirty="0">
                <a:latin typeface="Arial"/>
                <a:cs typeface="Arial"/>
              </a:rPr>
              <a:t>of</a:t>
            </a:r>
            <a:r>
              <a:rPr lang="en-US" sz="1800" spc="-20" dirty="0">
                <a:latin typeface="Arial"/>
                <a:cs typeface="Arial"/>
              </a:rPr>
              <a:t> </a:t>
            </a:r>
            <a:r>
              <a:rPr lang="en-US" sz="1800" spc="15" dirty="0" smtClean="0">
                <a:latin typeface="Arial"/>
                <a:cs typeface="Arial"/>
              </a:rPr>
              <a:t>rows</a:t>
            </a:r>
          </a:p>
          <a:p>
            <a:pPr marL="388620" lvl="1" indent="-139700">
              <a:spcBef>
                <a:spcPts val="1315"/>
              </a:spcBef>
              <a:tabLst>
                <a:tab pos="163830" algn="l"/>
              </a:tabLst>
            </a:pPr>
            <a:r>
              <a:rPr lang="en-US" sz="1800" spc="15" dirty="0" smtClean="0">
                <a:latin typeface="Arial"/>
                <a:cs typeface="Arial"/>
              </a:rPr>
              <a:t>Provides </a:t>
            </a:r>
            <a:r>
              <a:rPr lang="en-US" sz="1800" spc="20" dirty="0">
                <a:latin typeface="Arial"/>
                <a:cs typeface="Arial"/>
              </a:rPr>
              <a:t>basic </a:t>
            </a:r>
            <a:r>
              <a:rPr lang="en-US" sz="1800" spc="15" dirty="0">
                <a:latin typeface="Arial"/>
                <a:cs typeface="Arial"/>
              </a:rPr>
              <a:t>statistics </a:t>
            </a:r>
            <a:r>
              <a:rPr lang="en-US" sz="1800" spc="20" dirty="0">
                <a:latin typeface="Arial"/>
                <a:cs typeface="Arial"/>
              </a:rPr>
              <a:t>such</a:t>
            </a:r>
            <a:r>
              <a:rPr lang="en-US" sz="1800" spc="-45" dirty="0">
                <a:latin typeface="Arial"/>
                <a:cs typeface="Arial"/>
              </a:rPr>
              <a:t> </a:t>
            </a:r>
            <a:r>
              <a:rPr lang="en-US" sz="1800" spc="15" dirty="0" smtClean="0">
                <a:latin typeface="Arial"/>
                <a:cs typeface="Arial"/>
              </a:rPr>
              <a:t>as </a:t>
            </a:r>
            <a:r>
              <a:rPr lang="en-US" sz="1800" spc="-10" dirty="0" smtClean="0">
                <a:latin typeface="Arial"/>
                <a:cs typeface="Arial"/>
              </a:rPr>
              <a:t>min</a:t>
            </a:r>
            <a:r>
              <a:rPr lang="en-US" sz="1800" spc="-10" dirty="0">
                <a:latin typeface="Arial"/>
                <a:cs typeface="Arial"/>
              </a:rPr>
              <a:t>, max, sum, and</a:t>
            </a:r>
            <a:r>
              <a:rPr lang="en-US" sz="1800" spc="50" dirty="0">
                <a:latin typeface="Arial"/>
                <a:cs typeface="Arial"/>
              </a:rPr>
              <a:t> </a:t>
            </a:r>
            <a:r>
              <a:rPr lang="en-US" sz="1800" spc="-10" dirty="0" smtClean="0">
                <a:latin typeface="Arial"/>
                <a:cs typeface="Arial"/>
              </a:rPr>
              <a:t>count, </a:t>
            </a:r>
            <a:r>
              <a:rPr lang="en-US" sz="1800" spc="20" dirty="0" smtClean="0">
                <a:latin typeface="Arial"/>
                <a:cs typeface="Arial"/>
              </a:rPr>
              <a:t>on</a:t>
            </a:r>
            <a:r>
              <a:rPr lang="en-US" sz="1800" spc="5" dirty="0" smtClean="0">
                <a:latin typeface="Arial"/>
                <a:cs typeface="Arial"/>
              </a:rPr>
              <a:t> </a:t>
            </a:r>
            <a:r>
              <a:rPr lang="en-US" sz="1800" spc="20" dirty="0" smtClean="0">
                <a:latin typeface="Arial"/>
                <a:cs typeface="Arial"/>
              </a:rPr>
              <a:t>columns</a:t>
            </a:r>
          </a:p>
          <a:p>
            <a:pPr marL="388620" lvl="1" indent="-139700">
              <a:spcBef>
                <a:spcPts val="1315"/>
              </a:spcBef>
              <a:tabLst>
                <a:tab pos="163830" algn="l"/>
              </a:tabLst>
            </a:pPr>
            <a:r>
              <a:rPr lang="en-US" sz="1800" spc="15" dirty="0" smtClean="0">
                <a:latin typeface="Arial"/>
                <a:cs typeface="Arial"/>
              </a:rPr>
              <a:t>Larger </a:t>
            </a:r>
            <a:r>
              <a:rPr lang="en-US" sz="1800" spc="15" dirty="0">
                <a:latin typeface="Arial"/>
                <a:cs typeface="Arial"/>
              </a:rPr>
              <a:t>default </a:t>
            </a:r>
            <a:r>
              <a:rPr lang="en-US" sz="1800" spc="20" dirty="0" err="1">
                <a:latin typeface="Arial"/>
                <a:cs typeface="Arial"/>
              </a:rPr>
              <a:t>blocksize</a:t>
            </a:r>
            <a:r>
              <a:rPr lang="en-US" sz="1800" spc="20" dirty="0">
                <a:latin typeface="Arial"/>
                <a:cs typeface="Arial"/>
              </a:rPr>
              <a:t>  (256MB)</a:t>
            </a:r>
            <a:endParaRPr lang="en-US" sz="1800" dirty="0">
              <a:latin typeface="Arial"/>
              <a:cs typeface="Arial"/>
            </a:endParaRPr>
          </a:p>
          <a:p>
            <a:endParaRPr lang="fr-FR" sz="1800" dirty="0"/>
          </a:p>
        </p:txBody>
      </p:sp>
      <p:sp>
        <p:nvSpPr>
          <p:cNvPr id="4" name="object 6"/>
          <p:cNvSpPr/>
          <p:nvPr/>
        </p:nvSpPr>
        <p:spPr>
          <a:xfrm>
            <a:off x="5436096" y="1196752"/>
            <a:ext cx="3498793" cy="432048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2153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smtClean="0">
                <a:latin typeface="Arial"/>
                <a:cs typeface="Arial"/>
              </a:rPr>
              <a:t>Parquet</a:t>
            </a:r>
            <a:endParaRPr lang="fr-FR" dirty="0"/>
          </a:p>
        </p:txBody>
      </p:sp>
      <p:sp>
        <p:nvSpPr>
          <p:cNvPr id="3" name="Espace réservé du contenu 2"/>
          <p:cNvSpPr>
            <a:spLocks noGrp="1"/>
          </p:cNvSpPr>
          <p:nvPr>
            <p:ph idx="1"/>
          </p:nvPr>
        </p:nvSpPr>
        <p:spPr/>
        <p:txBody>
          <a:bodyPr/>
          <a:lstStyle/>
          <a:p>
            <a:pPr marL="163195" marR="52069" indent="-139700" algn="just">
              <a:lnSpc>
                <a:spcPct val="101000"/>
              </a:lnSpc>
              <a:spcBef>
                <a:spcPts val="1300"/>
              </a:spcBef>
              <a:tabLst>
                <a:tab pos="163830" algn="l"/>
              </a:tabLst>
            </a:pPr>
            <a:r>
              <a:rPr lang="en-US" sz="1800" spc="10" dirty="0">
                <a:latin typeface="Arial"/>
                <a:cs typeface="Arial"/>
              </a:rPr>
              <a:t>"Apache</a:t>
            </a:r>
            <a:r>
              <a:rPr lang="en-US" sz="1800" spc="-30" dirty="0">
                <a:latin typeface="Arial"/>
                <a:cs typeface="Arial"/>
              </a:rPr>
              <a:t> </a:t>
            </a:r>
            <a:r>
              <a:rPr lang="en-US" sz="1800" spc="5" dirty="0">
                <a:latin typeface="Arial"/>
                <a:cs typeface="Arial"/>
              </a:rPr>
              <a:t>Parquet</a:t>
            </a:r>
            <a:r>
              <a:rPr lang="en-US" sz="1800" spc="-40" dirty="0">
                <a:latin typeface="Arial"/>
                <a:cs typeface="Arial"/>
              </a:rPr>
              <a:t> </a:t>
            </a:r>
            <a:r>
              <a:rPr lang="en-US" sz="1800" spc="5" dirty="0">
                <a:latin typeface="Arial"/>
                <a:cs typeface="Arial"/>
              </a:rPr>
              <a:t>is</a:t>
            </a:r>
            <a:r>
              <a:rPr lang="en-US" sz="1800" spc="-10" dirty="0">
                <a:latin typeface="Arial"/>
                <a:cs typeface="Arial"/>
              </a:rPr>
              <a:t> </a:t>
            </a:r>
            <a:r>
              <a:rPr lang="en-US" sz="1800" spc="10" dirty="0">
                <a:latin typeface="Arial"/>
                <a:cs typeface="Arial"/>
              </a:rPr>
              <a:t>a</a:t>
            </a:r>
            <a:r>
              <a:rPr lang="en-US" sz="1800" dirty="0">
                <a:latin typeface="Arial"/>
                <a:cs typeface="Arial"/>
              </a:rPr>
              <a:t> </a:t>
            </a:r>
            <a:r>
              <a:rPr lang="en-US" sz="1800" spc="10" dirty="0">
                <a:latin typeface="Arial"/>
                <a:cs typeface="Arial"/>
              </a:rPr>
              <a:t>columnar</a:t>
            </a:r>
            <a:r>
              <a:rPr lang="en-US" sz="1800" spc="-30" dirty="0">
                <a:latin typeface="Arial"/>
                <a:cs typeface="Arial"/>
              </a:rPr>
              <a:t> </a:t>
            </a:r>
            <a:r>
              <a:rPr lang="en-US" sz="1800" spc="5" dirty="0">
                <a:latin typeface="Arial"/>
                <a:cs typeface="Arial"/>
              </a:rPr>
              <a:t>storage</a:t>
            </a:r>
            <a:r>
              <a:rPr lang="en-US" sz="1800" spc="-30" dirty="0">
                <a:latin typeface="Arial"/>
                <a:cs typeface="Arial"/>
              </a:rPr>
              <a:t> </a:t>
            </a:r>
            <a:r>
              <a:rPr lang="en-US" sz="1800" spc="5" dirty="0">
                <a:latin typeface="Arial"/>
                <a:cs typeface="Arial"/>
              </a:rPr>
              <a:t>format</a:t>
            </a:r>
            <a:r>
              <a:rPr lang="en-US" sz="1800" spc="-20" dirty="0">
                <a:latin typeface="Arial"/>
                <a:cs typeface="Arial"/>
              </a:rPr>
              <a:t> </a:t>
            </a:r>
            <a:r>
              <a:rPr lang="en-US" sz="1800" spc="5" dirty="0">
                <a:latin typeface="Arial"/>
                <a:cs typeface="Arial"/>
              </a:rPr>
              <a:t>available</a:t>
            </a:r>
            <a:r>
              <a:rPr lang="en-US" sz="1800" spc="-15" dirty="0">
                <a:latin typeface="Arial"/>
                <a:cs typeface="Arial"/>
              </a:rPr>
              <a:t> </a:t>
            </a:r>
            <a:r>
              <a:rPr lang="en-US" sz="1800" dirty="0">
                <a:latin typeface="Arial"/>
                <a:cs typeface="Arial"/>
              </a:rPr>
              <a:t>to</a:t>
            </a:r>
            <a:r>
              <a:rPr lang="en-US" sz="1800" spc="-30" dirty="0">
                <a:latin typeface="Arial"/>
                <a:cs typeface="Arial"/>
              </a:rPr>
              <a:t> </a:t>
            </a:r>
            <a:r>
              <a:rPr lang="en-US" sz="1800" spc="5" dirty="0">
                <a:latin typeface="Arial"/>
                <a:cs typeface="Arial"/>
              </a:rPr>
              <a:t>any</a:t>
            </a:r>
            <a:r>
              <a:rPr lang="en-US" sz="1800" spc="-10" dirty="0">
                <a:latin typeface="Arial"/>
                <a:cs typeface="Arial"/>
              </a:rPr>
              <a:t> </a:t>
            </a:r>
            <a:r>
              <a:rPr lang="en-US" sz="1800" spc="5" dirty="0">
                <a:latin typeface="Arial"/>
                <a:cs typeface="Arial"/>
              </a:rPr>
              <a:t>project  </a:t>
            </a:r>
            <a:r>
              <a:rPr lang="en-US" sz="1800" spc="10" dirty="0">
                <a:latin typeface="Arial"/>
                <a:cs typeface="Arial"/>
              </a:rPr>
              <a:t>in </a:t>
            </a:r>
            <a:r>
              <a:rPr lang="en-US" sz="1800" spc="5" dirty="0">
                <a:latin typeface="Arial"/>
                <a:cs typeface="Arial"/>
              </a:rPr>
              <a:t>the </a:t>
            </a:r>
            <a:r>
              <a:rPr lang="en-US" sz="1800" spc="10" dirty="0">
                <a:latin typeface="Arial"/>
                <a:cs typeface="Arial"/>
              </a:rPr>
              <a:t>Hadoop </a:t>
            </a:r>
            <a:r>
              <a:rPr lang="en-US" sz="1800" spc="5" dirty="0">
                <a:latin typeface="Arial"/>
                <a:cs typeface="Arial"/>
              </a:rPr>
              <a:t>ecosystem, regardless of the </a:t>
            </a:r>
            <a:r>
              <a:rPr lang="en-US" sz="1800" spc="10" dirty="0">
                <a:latin typeface="Arial"/>
                <a:cs typeface="Arial"/>
              </a:rPr>
              <a:t>choice </a:t>
            </a:r>
            <a:r>
              <a:rPr lang="en-US" sz="1800" spc="5" dirty="0">
                <a:latin typeface="Arial"/>
                <a:cs typeface="Arial"/>
              </a:rPr>
              <a:t>of data processing  framework, data </a:t>
            </a:r>
            <a:r>
              <a:rPr lang="en-US" sz="1800" spc="10" dirty="0">
                <a:latin typeface="Arial"/>
                <a:cs typeface="Arial"/>
              </a:rPr>
              <a:t>model </a:t>
            </a:r>
            <a:r>
              <a:rPr lang="en-US" sz="1800" spc="5" dirty="0">
                <a:latin typeface="Arial"/>
                <a:cs typeface="Arial"/>
              </a:rPr>
              <a:t>or programming</a:t>
            </a:r>
            <a:r>
              <a:rPr lang="en-US" sz="1800" spc="-135" dirty="0">
                <a:latin typeface="Arial"/>
                <a:cs typeface="Arial"/>
              </a:rPr>
              <a:t> </a:t>
            </a:r>
            <a:r>
              <a:rPr lang="en-US" sz="1800" dirty="0" smtClean="0">
                <a:latin typeface="Arial"/>
                <a:cs typeface="Arial"/>
              </a:rPr>
              <a:t>language</a:t>
            </a:r>
            <a:r>
              <a:rPr lang="en-US" sz="1800" dirty="0" smtClean="0">
                <a:latin typeface="Arial"/>
                <a:cs typeface="Arial"/>
                <a:hlinkClick r:id="rId3"/>
              </a:rPr>
              <a:t>“</a:t>
            </a:r>
            <a:r>
              <a:rPr lang="en-US" sz="1800" dirty="0" smtClean="0">
                <a:latin typeface="Arial"/>
                <a:cs typeface="Arial"/>
              </a:rPr>
              <a:t> </a:t>
            </a:r>
            <a:r>
              <a:rPr lang="en-US" sz="1800" spc="15" dirty="0" smtClean="0">
                <a:solidFill>
                  <a:srgbClr val="0070C0"/>
                </a:solidFill>
                <a:latin typeface="Arial"/>
                <a:cs typeface="Arial"/>
                <a:hlinkClick r:id="rId3"/>
              </a:rPr>
              <a:t>http</a:t>
            </a:r>
            <a:r>
              <a:rPr lang="en-US" sz="1800" spc="15" dirty="0">
                <a:solidFill>
                  <a:srgbClr val="0070C0"/>
                </a:solidFill>
                <a:latin typeface="Arial"/>
                <a:cs typeface="Arial"/>
                <a:hlinkClick r:id="rId3"/>
              </a:rPr>
              <a:t>://</a:t>
            </a:r>
            <a:r>
              <a:rPr lang="en-US" sz="1800" spc="15" dirty="0" smtClean="0">
                <a:solidFill>
                  <a:srgbClr val="0070C0"/>
                </a:solidFill>
                <a:latin typeface="Arial"/>
                <a:cs typeface="Arial"/>
                <a:hlinkClick r:id="rId3"/>
              </a:rPr>
              <a:t>parquet.apache.org</a:t>
            </a:r>
            <a:endParaRPr lang="en-US" sz="1800" spc="15" dirty="0" smtClean="0">
              <a:solidFill>
                <a:srgbClr val="0070C0"/>
              </a:solidFill>
              <a:latin typeface="Arial"/>
              <a:cs typeface="Arial"/>
            </a:endParaRPr>
          </a:p>
          <a:p>
            <a:pPr marL="163195" marR="52069" indent="-139700" algn="just">
              <a:lnSpc>
                <a:spcPct val="101000"/>
              </a:lnSpc>
              <a:spcBef>
                <a:spcPts val="1300"/>
              </a:spcBef>
              <a:tabLst>
                <a:tab pos="163830" algn="l"/>
              </a:tabLst>
            </a:pPr>
            <a:endParaRPr lang="en-US" sz="1800" dirty="0">
              <a:latin typeface="Arial"/>
              <a:cs typeface="Arial"/>
            </a:endParaRPr>
          </a:p>
          <a:p>
            <a:pPr marL="163195" indent="-139700">
              <a:spcBef>
                <a:spcPts val="475"/>
              </a:spcBef>
              <a:tabLst>
                <a:tab pos="163830" algn="l"/>
              </a:tabLst>
            </a:pPr>
            <a:r>
              <a:rPr lang="en-US" sz="1800" spc="5" dirty="0">
                <a:latin typeface="Arial"/>
                <a:cs typeface="Arial"/>
              </a:rPr>
              <a:t>Compressed,</a:t>
            </a:r>
            <a:r>
              <a:rPr lang="en-US" sz="1800" spc="-35" dirty="0">
                <a:latin typeface="Arial"/>
                <a:cs typeface="Arial"/>
              </a:rPr>
              <a:t> </a:t>
            </a:r>
            <a:r>
              <a:rPr lang="en-US" sz="1800" spc="5" dirty="0">
                <a:latin typeface="Arial"/>
                <a:cs typeface="Arial"/>
              </a:rPr>
              <a:t>efficient</a:t>
            </a:r>
            <a:r>
              <a:rPr lang="en-US" sz="1800" spc="-40" dirty="0">
                <a:latin typeface="Arial"/>
                <a:cs typeface="Arial"/>
              </a:rPr>
              <a:t> </a:t>
            </a:r>
            <a:r>
              <a:rPr lang="en-US" sz="1800" spc="10" dirty="0">
                <a:latin typeface="Arial"/>
                <a:cs typeface="Arial"/>
              </a:rPr>
              <a:t>columnar</a:t>
            </a:r>
            <a:r>
              <a:rPr lang="en-US" sz="1800" spc="-35" dirty="0">
                <a:latin typeface="Arial"/>
                <a:cs typeface="Arial"/>
              </a:rPr>
              <a:t> </a:t>
            </a:r>
            <a:r>
              <a:rPr lang="en-US" sz="1800" spc="5" dirty="0">
                <a:latin typeface="Arial"/>
                <a:cs typeface="Arial"/>
              </a:rPr>
              <a:t>storage,</a:t>
            </a:r>
            <a:r>
              <a:rPr lang="en-US" sz="1800" spc="-25" dirty="0">
                <a:latin typeface="Arial"/>
                <a:cs typeface="Arial"/>
              </a:rPr>
              <a:t> </a:t>
            </a:r>
            <a:r>
              <a:rPr lang="en-US" sz="1800" spc="5" dirty="0">
                <a:latin typeface="Arial"/>
                <a:cs typeface="Arial"/>
              </a:rPr>
              <a:t>developed</a:t>
            </a:r>
            <a:r>
              <a:rPr lang="en-US" sz="1800" spc="-45" dirty="0">
                <a:latin typeface="Arial"/>
                <a:cs typeface="Arial"/>
              </a:rPr>
              <a:t> </a:t>
            </a:r>
            <a:r>
              <a:rPr lang="en-US" sz="1800" spc="5" dirty="0">
                <a:latin typeface="Arial"/>
                <a:cs typeface="Arial"/>
              </a:rPr>
              <a:t>by</a:t>
            </a:r>
            <a:r>
              <a:rPr lang="en-US" sz="1800" dirty="0">
                <a:latin typeface="Arial"/>
                <a:cs typeface="Arial"/>
              </a:rPr>
              <a:t> </a:t>
            </a:r>
            <a:r>
              <a:rPr lang="en-US" sz="1800" spc="5" dirty="0">
                <a:latin typeface="Arial"/>
                <a:cs typeface="Arial"/>
              </a:rPr>
              <a:t>Cloudera</a:t>
            </a:r>
            <a:r>
              <a:rPr lang="en-US" sz="1800" spc="-45" dirty="0">
                <a:latin typeface="Arial"/>
                <a:cs typeface="Arial"/>
              </a:rPr>
              <a:t> </a:t>
            </a:r>
            <a:r>
              <a:rPr lang="en-US" sz="1800" spc="5" dirty="0" smtClean="0">
                <a:latin typeface="Arial"/>
                <a:cs typeface="Arial"/>
              </a:rPr>
              <a:t>and Twitter</a:t>
            </a:r>
            <a:endParaRPr lang="en-US" sz="1800" dirty="0">
              <a:latin typeface="Arial"/>
              <a:cs typeface="Arial"/>
            </a:endParaRPr>
          </a:p>
          <a:p>
            <a:pPr marL="299085" marR="5080" lvl="1" indent="-100965">
              <a:lnSpc>
                <a:spcPct val="103800"/>
              </a:lnSpc>
              <a:spcBef>
                <a:spcPts val="405"/>
              </a:spcBef>
              <a:buSzPct val="81818"/>
              <a:buFont typeface="Wingdings"/>
              <a:buChar char=""/>
              <a:tabLst>
                <a:tab pos="299720" algn="l"/>
              </a:tabLst>
            </a:pPr>
            <a:r>
              <a:rPr lang="en-US" sz="1800" spc="15" dirty="0">
                <a:latin typeface="Arial"/>
                <a:cs typeface="Arial"/>
              </a:rPr>
              <a:t>Efficiently </a:t>
            </a:r>
            <a:r>
              <a:rPr lang="en-US" sz="1800" spc="20" dirty="0">
                <a:latin typeface="Arial"/>
                <a:cs typeface="Arial"/>
              </a:rPr>
              <a:t>encodes nested </a:t>
            </a:r>
            <a:r>
              <a:rPr lang="en-US" sz="1800" spc="15" dirty="0">
                <a:latin typeface="Arial"/>
                <a:cs typeface="Arial"/>
              </a:rPr>
              <a:t>structures </a:t>
            </a:r>
            <a:r>
              <a:rPr lang="en-US" sz="1800" spc="20" dirty="0">
                <a:latin typeface="Arial"/>
                <a:cs typeface="Arial"/>
              </a:rPr>
              <a:t>and </a:t>
            </a:r>
            <a:r>
              <a:rPr lang="en-US" sz="1800" spc="15" dirty="0">
                <a:latin typeface="Arial"/>
                <a:cs typeface="Arial"/>
              </a:rPr>
              <a:t>sparsely populated data </a:t>
            </a:r>
            <a:r>
              <a:rPr lang="en-US" sz="1800" spc="20" dirty="0">
                <a:latin typeface="Arial"/>
                <a:cs typeface="Arial"/>
              </a:rPr>
              <a:t>based </a:t>
            </a:r>
            <a:r>
              <a:rPr lang="en-US" sz="1800" spc="15" dirty="0">
                <a:latin typeface="Arial"/>
                <a:cs typeface="Arial"/>
              </a:rPr>
              <a:t>on  the </a:t>
            </a:r>
            <a:r>
              <a:rPr lang="en-US" sz="1800" spc="20" dirty="0">
                <a:latin typeface="Arial"/>
                <a:cs typeface="Arial"/>
              </a:rPr>
              <a:t>Google </a:t>
            </a:r>
            <a:r>
              <a:rPr lang="en-US" sz="1800" spc="15" dirty="0" err="1">
                <a:latin typeface="Arial"/>
                <a:cs typeface="Arial"/>
              </a:rPr>
              <a:t>BigTable</a:t>
            </a:r>
            <a:r>
              <a:rPr lang="en-US" sz="1800" spc="15" dirty="0">
                <a:latin typeface="Arial"/>
                <a:cs typeface="Arial"/>
              </a:rPr>
              <a:t> </a:t>
            </a:r>
            <a:r>
              <a:rPr lang="en-US" sz="1800" spc="10" dirty="0">
                <a:latin typeface="Arial"/>
                <a:cs typeface="Arial"/>
              </a:rPr>
              <a:t>/ </a:t>
            </a:r>
            <a:r>
              <a:rPr lang="en-US" sz="1800" spc="15" dirty="0" err="1">
                <a:latin typeface="Arial"/>
                <a:cs typeface="Arial"/>
              </a:rPr>
              <a:t>BigQuery</a:t>
            </a:r>
            <a:r>
              <a:rPr lang="en-US" sz="1800" spc="15" dirty="0">
                <a:latin typeface="Arial"/>
                <a:cs typeface="Arial"/>
              </a:rPr>
              <a:t> </a:t>
            </a:r>
            <a:r>
              <a:rPr lang="en-US" sz="1800" spc="10" dirty="0">
                <a:latin typeface="Arial"/>
                <a:cs typeface="Arial"/>
              </a:rPr>
              <a:t>/ </a:t>
            </a:r>
            <a:r>
              <a:rPr lang="en-US" sz="1800" spc="15" dirty="0" err="1">
                <a:latin typeface="Arial"/>
                <a:cs typeface="Arial"/>
              </a:rPr>
              <a:t>Dremel</a:t>
            </a:r>
            <a:r>
              <a:rPr lang="en-US" sz="1800" spc="15" dirty="0">
                <a:latin typeface="Arial"/>
                <a:cs typeface="Arial"/>
              </a:rPr>
              <a:t> definition/repetition</a:t>
            </a:r>
            <a:r>
              <a:rPr lang="en-US" sz="1800" spc="75" dirty="0">
                <a:latin typeface="Arial"/>
                <a:cs typeface="Arial"/>
              </a:rPr>
              <a:t> </a:t>
            </a:r>
            <a:r>
              <a:rPr lang="en-US" sz="1800" spc="15" dirty="0">
                <a:latin typeface="Arial"/>
                <a:cs typeface="Arial"/>
              </a:rPr>
              <a:t>levels</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20" dirty="0">
                <a:latin typeface="Arial"/>
                <a:cs typeface="Arial"/>
              </a:rPr>
              <a:t>Allows compression schemes </a:t>
            </a:r>
            <a:r>
              <a:rPr lang="en-US" sz="1800" spc="15" dirty="0">
                <a:latin typeface="Arial"/>
                <a:cs typeface="Arial"/>
              </a:rPr>
              <a:t>to </a:t>
            </a:r>
            <a:r>
              <a:rPr lang="en-US" sz="1800" spc="20" dirty="0">
                <a:latin typeface="Arial"/>
                <a:cs typeface="Arial"/>
              </a:rPr>
              <a:t>be specified on a per-column</a:t>
            </a:r>
            <a:r>
              <a:rPr lang="en-US" sz="1800" dirty="0">
                <a:latin typeface="Arial"/>
                <a:cs typeface="Arial"/>
              </a:rPr>
              <a:t> </a:t>
            </a:r>
            <a:r>
              <a:rPr lang="en-US" sz="1800" spc="15" dirty="0">
                <a:latin typeface="Arial"/>
                <a:cs typeface="Arial"/>
              </a:rPr>
              <a:t>level</a:t>
            </a:r>
            <a:endParaRPr lang="en-US" sz="1800" dirty="0">
              <a:latin typeface="Arial"/>
              <a:cs typeface="Arial"/>
            </a:endParaRPr>
          </a:p>
          <a:p>
            <a:pPr marL="299085" marR="259715" lvl="1" indent="-100965">
              <a:lnSpc>
                <a:spcPct val="103800"/>
              </a:lnSpc>
              <a:spcBef>
                <a:spcPts val="405"/>
              </a:spcBef>
              <a:buSzPct val="81818"/>
              <a:buFont typeface="Wingdings"/>
              <a:buChar char=""/>
              <a:tabLst>
                <a:tab pos="299720" algn="l"/>
              </a:tabLst>
            </a:pPr>
            <a:r>
              <a:rPr lang="en-US" sz="1800" spc="15" dirty="0">
                <a:latin typeface="Arial"/>
                <a:cs typeface="Arial"/>
              </a:rPr>
              <a:t>Future-proofed to allow adding more encodings to </a:t>
            </a:r>
            <a:r>
              <a:rPr lang="en-US" sz="1800" spc="20" dirty="0">
                <a:latin typeface="Arial"/>
                <a:cs typeface="Arial"/>
              </a:rPr>
              <a:t>be added as they </a:t>
            </a:r>
            <a:r>
              <a:rPr lang="en-US" sz="1800" spc="15" dirty="0">
                <a:latin typeface="Arial"/>
                <a:cs typeface="Arial"/>
              </a:rPr>
              <a:t>are  invented </a:t>
            </a:r>
            <a:r>
              <a:rPr lang="en-US" sz="1800" spc="20" dirty="0">
                <a:latin typeface="Arial"/>
                <a:cs typeface="Arial"/>
              </a:rPr>
              <a:t>and</a:t>
            </a:r>
            <a:r>
              <a:rPr lang="en-US" sz="1800" spc="30" dirty="0">
                <a:latin typeface="Arial"/>
                <a:cs typeface="Arial"/>
              </a:rPr>
              <a:t> </a:t>
            </a:r>
            <a:r>
              <a:rPr lang="en-US" sz="1800" spc="15" dirty="0" smtClean="0">
                <a:latin typeface="Arial"/>
                <a:cs typeface="Arial"/>
              </a:rPr>
              <a:t>implemented</a:t>
            </a:r>
          </a:p>
          <a:p>
            <a:pPr marL="299085" marR="259715" lvl="1" indent="-100965">
              <a:lnSpc>
                <a:spcPct val="103800"/>
              </a:lnSpc>
              <a:spcBef>
                <a:spcPts val="405"/>
              </a:spcBef>
              <a:buSzPct val="81818"/>
              <a:buFont typeface="Wingdings"/>
              <a:buChar char=""/>
              <a:tabLst>
                <a:tab pos="299720" algn="l"/>
              </a:tabLst>
            </a:pPr>
            <a:endParaRPr lang="en-US" sz="1800" dirty="0">
              <a:latin typeface="Arial"/>
              <a:cs typeface="Arial"/>
            </a:endParaRPr>
          </a:p>
          <a:p>
            <a:pPr marL="163195" indent="-139700">
              <a:spcBef>
                <a:spcPts val="480"/>
              </a:spcBef>
              <a:tabLst>
                <a:tab pos="163830" algn="l"/>
              </a:tabLst>
            </a:pPr>
            <a:r>
              <a:rPr lang="en-US" sz="1800" spc="5" dirty="0">
                <a:latin typeface="Arial"/>
                <a:cs typeface="Arial"/>
              </a:rPr>
              <a:t>Provides </a:t>
            </a:r>
            <a:r>
              <a:rPr lang="en-US" sz="1800" spc="15" dirty="0">
                <a:latin typeface="Arial"/>
                <a:cs typeface="Arial"/>
              </a:rPr>
              <a:t>some </a:t>
            </a:r>
            <a:r>
              <a:rPr lang="en-US" sz="1800" spc="5" dirty="0">
                <a:latin typeface="Arial"/>
                <a:cs typeface="Arial"/>
              </a:rPr>
              <a:t>of the best results in various benchmark,</a:t>
            </a:r>
            <a:r>
              <a:rPr lang="en-US" sz="1800" spc="-200" dirty="0">
                <a:latin typeface="Arial"/>
                <a:cs typeface="Arial"/>
              </a:rPr>
              <a:t> </a:t>
            </a:r>
            <a:r>
              <a:rPr lang="en-US" sz="1800" spc="5" dirty="0" smtClean="0">
                <a:latin typeface="Arial"/>
                <a:cs typeface="Arial"/>
              </a:rPr>
              <a:t>performance tests</a:t>
            </a:r>
            <a:endParaRPr lang="en-US" sz="1800" dirty="0">
              <a:latin typeface="Arial"/>
              <a:cs typeface="Arial"/>
            </a:endParaRPr>
          </a:p>
        </p:txBody>
      </p:sp>
    </p:spTree>
    <p:extLst>
      <p:ext uri="{BB962C8B-B14F-4D97-AF65-F5344CB8AC3E}">
        <p14:creationId xmlns:p14="http://schemas.microsoft.com/office/powerpoint/2010/main" val="178363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63905">
              <a:lnSpc>
                <a:spcPct val="100000"/>
              </a:lnSpc>
              <a:spcBef>
                <a:spcPts val="1095"/>
              </a:spcBef>
            </a:pPr>
            <a:r>
              <a:rPr lang="fr-FR" spc="-5" dirty="0" err="1">
                <a:latin typeface="Arial"/>
                <a:cs typeface="Arial"/>
              </a:rPr>
              <a:t>NoSQL</a:t>
            </a:r>
            <a:endParaRPr lang="fr-FR" dirty="0">
              <a:latin typeface="Arial"/>
              <a:cs typeface="Arial"/>
            </a:endParaRPr>
          </a:p>
        </p:txBody>
      </p:sp>
      <p:sp>
        <p:nvSpPr>
          <p:cNvPr id="3" name="Espace réservé du contenu 2"/>
          <p:cNvSpPr>
            <a:spLocks noGrp="1"/>
          </p:cNvSpPr>
          <p:nvPr>
            <p:ph idx="1"/>
          </p:nvPr>
        </p:nvSpPr>
        <p:spPr>
          <a:xfrm>
            <a:off x="-633272" y="1196752"/>
            <a:ext cx="9669768" cy="5358384"/>
          </a:xfrm>
        </p:spPr>
        <p:txBody>
          <a:bodyPr/>
          <a:lstStyle/>
          <a:p>
            <a:pPr marL="915035" marR="863600" indent="-139700" algn="just">
              <a:lnSpc>
                <a:spcPct val="101000"/>
              </a:lnSpc>
              <a:spcBef>
                <a:spcPts val="1300"/>
              </a:spcBef>
              <a:tabLst>
                <a:tab pos="915669" algn="l"/>
              </a:tabLst>
            </a:pPr>
            <a:r>
              <a:rPr lang="en-US" sz="1800" spc="10" dirty="0">
                <a:latin typeface="Arial"/>
                <a:cs typeface="Arial"/>
              </a:rPr>
              <a:t>NoSQL, aka "Not </a:t>
            </a:r>
            <a:r>
              <a:rPr lang="en-US" sz="1800" spc="5" dirty="0">
                <a:latin typeface="Arial"/>
                <a:cs typeface="Arial"/>
              </a:rPr>
              <a:t>only SQL," </a:t>
            </a:r>
            <a:r>
              <a:rPr lang="en-US" sz="1800" spc="10" dirty="0">
                <a:latin typeface="Arial"/>
                <a:cs typeface="Arial"/>
              </a:rPr>
              <a:t>aka </a:t>
            </a:r>
            <a:r>
              <a:rPr lang="en-US" sz="1800" spc="5" dirty="0">
                <a:latin typeface="Arial"/>
                <a:cs typeface="Arial"/>
              </a:rPr>
              <a:t>"Non-relational" was</a:t>
            </a:r>
            <a:r>
              <a:rPr lang="en-US" sz="1800" spc="-210" dirty="0">
                <a:latin typeface="Arial"/>
                <a:cs typeface="Arial"/>
              </a:rPr>
              <a:t> </a:t>
            </a:r>
            <a:r>
              <a:rPr lang="en-US" sz="1800" spc="5" dirty="0">
                <a:latin typeface="Arial"/>
                <a:cs typeface="Arial"/>
              </a:rPr>
              <a:t>specifically  introduced to handle the rise </a:t>
            </a:r>
            <a:r>
              <a:rPr lang="en-US" sz="1800" spc="10" dirty="0">
                <a:latin typeface="Arial"/>
                <a:cs typeface="Arial"/>
              </a:rPr>
              <a:t>in </a:t>
            </a:r>
            <a:r>
              <a:rPr lang="en-US" sz="1800" spc="5" dirty="0">
                <a:latin typeface="Arial"/>
                <a:cs typeface="Arial"/>
              </a:rPr>
              <a:t>data </a:t>
            </a:r>
            <a:r>
              <a:rPr lang="en-US" sz="1800" dirty="0">
                <a:latin typeface="Arial"/>
                <a:cs typeface="Arial"/>
              </a:rPr>
              <a:t>types, </a:t>
            </a:r>
            <a:r>
              <a:rPr lang="en-US" sz="1800" spc="5" dirty="0">
                <a:latin typeface="Arial"/>
                <a:cs typeface="Arial"/>
              </a:rPr>
              <a:t>data access, </a:t>
            </a:r>
            <a:r>
              <a:rPr lang="en-US" sz="1800" spc="10" dirty="0">
                <a:latin typeface="Arial"/>
                <a:cs typeface="Arial"/>
              </a:rPr>
              <a:t>and </a:t>
            </a:r>
            <a:r>
              <a:rPr lang="en-US" sz="1800" spc="5" dirty="0">
                <a:latin typeface="Arial"/>
                <a:cs typeface="Arial"/>
              </a:rPr>
              <a:t>data  </a:t>
            </a:r>
            <a:r>
              <a:rPr lang="en-US" sz="1800" dirty="0">
                <a:latin typeface="Arial"/>
                <a:cs typeface="Arial"/>
              </a:rPr>
              <a:t>availability </a:t>
            </a:r>
            <a:r>
              <a:rPr lang="en-US" sz="1800" spc="5" dirty="0">
                <a:latin typeface="Arial"/>
                <a:cs typeface="Arial"/>
              </a:rPr>
              <a:t>needs brought </a:t>
            </a:r>
            <a:r>
              <a:rPr lang="en-US" sz="1800" spc="10" dirty="0">
                <a:latin typeface="Arial"/>
                <a:cs typeface="Arial"/>
              </a:rPr>
              <a:t>on </a:t>
            </a:r>
            <a:r>
              <a:rPr lang="en-US" sz="1800" spc="5" dirty="0">
                <a:latin typeface="Arial"/>
                <a:cs typeface="Arial"/>
              </a:rPr>
              <a:t>the dot.com</a:t>
            </a:r>
            <a:r>
              <a:rPr lang="en-US" sz="1800" spc="-160" dirty="0">
                <a:latin typeface="Arial"/>
                <a:cs typeface="Arial"/>
              </a:rPr>
              <a:t> </a:t>
            </a:r>
            <a:r>
              <a:rPr lang="en-US" sz="1800" spc="5" dirty="0">
                <a:latin typeface="Arial"/>
                <a:cs typeface="Arial"/>
              </a:rPr>
              <a:t>boom</a:t>
            </a:r>
            <a:endParaRPr lang="en-US" sz="1800" dirty="0">
              <a:latin typeface="Arial"/>
              <a:cs typeface="Arial"/>
            </a:endParaRPr>
          </a:p>
          <a:p>
            <a:pPr marL="915035" indent="-139700">
              <a:spcBef>
                <a:spcPts val="475"/>
              </a:spcBef>
              <a:tabLst>
                <a:tab pos="915669" algn="l"/>
              </a:tabLst>
            </a:pPr>
            <a:r>
              <a:rPr lang="en-US" sz="1800" dirty="0">
                <a:latin typeface="Arial"/>
                <a:cs typeface="Arial"/>
              </a:rPr>
              <a:t>It </a:t>
            </a:r>
            <a:r>
              <a:rPr lang="en-US" sz="1800" spc="5" dirty="0">
                <a:latin typeface="Arial"/>
                <a:cs typeface="Arial"/>
              </a:rPr>
              <a:t>is generally agreed </a:t>
            </a:r>
            <a:r>
              <a:rPr lang="en-US" sz="1800" dirty="0">
                <a:latin typeface="Arial"/>
                <a:cs typeface="Arial"/>
              </a:rPr>
              <a:t>that </a:t>
            </a:r>
            <a:r>
              <a:rPr lang="en-US" sz="1800" spc="5" dirty="0">
                <a:latin typeface="Arial"/>
                <a:cs typeface="Arial"/>
              </a:rPr>
              <a:t>there are four </a:t>
            </a:r>
            <a:r>
              <a:rPr lang="en-US" sz="1800" dirty="0">
                <a:latin typeface="Arial"/>
                <a:cs typeface="Arial"/>
              </a:rPr>
              <a:t>types </a:t>
            </a:r>
            <a:r>
              <a:rPr lang="en-US" sz="1800" spc="5" dirty="0">
                <a:latin typeface="Arial"/>
                <a:cs typeface="Arial"/>
              </a:rPr>
              <a:t>of </a:t>
            </a:r>
            <a:r>
              <a:rPr lang="en-US" sz="1800" spc="10" dirty="0">
                <a:latin typeface="Arial"/>
                <a:cs typeface="Arial"/>
              </a:rPr>
              <a:t>NoSQL</a:t>
            </a:r>
            <a:r>
              <a:rPr lang="en-US" sz="1800" spc="-155" dirty="0">
                <a:latin typeface="Arial"/>
                <a:cs typeface="Arial"/>
              </a:rPr>
              <a:t> </a:t>
            </a:r>
            <a:r>
              <a:rPr lang="en-US" sz="1800" dirty="0" err="1">
                <a:latin typeface="Arial"/>
                <a:cs typeface="Arial"/>
              </a:rPr>
              <a:t>datastores</a:t>
            </a:r>
            <a:r>
              <a:rPr lang="en-US" sz="1800" dirty="0">
                <a:latin typeface="Arial"/>
                <a:cs typeface="Arial"/>
              </a:rPr>
              <a:t>:</a:t>
            </a:r>
          </a:p>
          <a:p>
            <a:pPr marL="1050925" lvl="1" indent="-100965">
              <a:spcBef>
                <a:spcPts val="450"/>
              </a:spcBef>
              <a:buSzPct val="81818"/>
              <a:buFont typeface="Wingdings"/>
              <a:buChar char=""/>
              <a:tabLst>
                <a:tab pos="1051560" algn="l"/>
              </a:tabLst>
            </a:pPr>
            <a:r>
              <a:rPr lang="en-US" sz="1800" spc="15" dirty="0">
                <a:latin typeface="Arial"/>
                <a:cs typeface="Arial"/>
              </a:rPr>
              <a:t>Key-value</a:t>
            </a:r>
            <a:r>
              <a:rPr lang="en-US" sz="1800" spc="35" dirty="0">
                <a:latin typeface="Arial"/>
                <a:cs typeface="Arial"/>
              </a:rPr>
              <a:t> </a:t>
            </a:r>
            <a:r>
              <a:rPr lang="en-US" sz="1800" spc="20" dirty="0">
                <a:latin typeface="Arial"/>
                <a:cs typeface="Arial"/>
              </a:rPr>
              <a:t>stores</a:t>
            </a:r>
            <a:endParaRPr lang="en-US" sz="1800" dirty="0">
              <a:latin typeface="Arial"/>
              <a:cs typeface="Arial"/>
            </a:endParaRPr>
          </a:p>
          <a:p>
            <a:pPr marL="1050925" lvl="1" indent="-100965">
              <a:spcBef>
                <a:spcPts val="459"/>
              </a:spcBef>
              <a:buSzPct val="81818"/>
              <a:buFont typeface="Wingdings"/>
              <a:buChar char=""/>
              <a:tabLst>
                <a:tab pos="1051560" algn="l"/>
              </a:tabLst>
            </a:pPr>
            <a:r>
              <a:rPr lang="en-US" sz="1800" spc="15" dirty="0">
                <a:latin typeface="Arial"/>
                <a:cs typeface="Arial"/>
              </a:rPr>
              <a:t>Graph</a:t>
            </a:r>
            <a:r>
              <a:rPr lang="en-US" sz="1800" spc="35" dirty="0">
                <a:latin typeface="Arial"/>
                <a:cs typeface="Arial"/>
              </a:rPr>
              <a:t> </a:t>
            </a:r>
            <a:r>
              <a:rPr lang="en-US" sz="1800" spc="20" dirty="0">
                <a:latin typeface="Arial"/>
                <a:cs typeface="Arial"/>
              </a:rPr>
              <a:t>stores</a:t>
            </a:r>
            <a:endParaRPr lang="en-US" sz="1800" dirty="0">
              <a:latin typeface="Arial"/>
              <a:cs typeface="Arial"/>
            </a:endParaRPr>
          </a:p>
          <a:p>
            <a:pPr marL="1050925" lvl="1" indent="-100965">
              <a:spcBef>
                <a:spcPts val="465"/>
              </a:spcBef>
              <a:buSzPct val="81818"/>
              <a:buFont typeface="Wingdings"/>
              <a:buChar char=""/>
              <a:tabLst>
                <a:tab pos="1051560" algn="l"/>
              </a:tabLst>
            </a:pPr>
            <a:r>
              <a:rPr lang="en-US" sz="1800" spc="20" dirty="0">
                <a:latin typeface="Arial"/>
                <a:cs typeface="Arial"/>
              </a:rPr>
              <a:t>Column</a:t>
            </a:r>
            <a:r>
              <a:rPr lang="en-US" sz="1800" spc="35" dirty="0">
                <a:latin typeface="Arial"/>
                <a:cs typeface="Arial"/>
              </a:rPr>
              <a:t> </a:t>
            </a:r>
            <a:r>
              <a:rPr lang="en-US" sz="1800" spc="20" dirty="0">
                <a:latin typeface="Arial"/>
                <a:cs typeface="Arial"/>
              </a:rPr>
              <a:t>stores</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20" dirty="0">
                <a:latin typeface="Arial"/>
                <a:cs typeface="Arial"/>
              </a:rPr>
              <a:t>Document</a:t>
            </a:r>
            <a:r>
              <a:rPr lang="en-US" sz="1800" spc="35" dirty="0">
                <a:latin typeface="Arial"/>
                <a:cs typeface="Arial"/>
              </a:rPr>
              <a:t> </a:t>
            </a:r>
            <a:r>
              <a:rPr lang="en-US" sz="1800" spc="20" dirty="0" smtClean="0">
                <a:latin typeface="Arial"/>
                <a:cs typeface="Arial"/>
              </a:rPr>
              <a:t>stores</a:t>
            </a:r>
          </a:p>
          <a:p>
            <a:pPr marL="1050925" lvl="1" indent="-100965">
              <a:spcBef>
                <a:spcPts val="455"/>
              </a:spcBef>
              <a:buSzPct val="81818"/>
              <a:buFont typeface="Wingdings"/>
              <a:buChar char=""/>
              <a:tabLst>
                <a:tab pos="1051560" algn="l"/>
              </a:tabLst>
            </a:pPr>
            <a:endParaRPr lang="en-US" sz="1800" dirty="0">
              <a:latin typeface="Arial"/>
              <a:cs typeface="Arial"/>
            </a:endParaRPr>
          </a:p>
          <a:p>
            <a:pPr marL="915035" indent="-139700">
              <a:spcBef>
                <a:spcPts val="475"/>
              </a:spcBef>
              <a:tabLst>
                <a:tab pos="915669" algn="l"/>
              </a:tabLst>
            </a:pPr>
            <a:r>
              <a:rPr lang="en-US" sz="1800" spc="20" dirty="0">
                <a:latin typeface="Arial"/>
                <a:cs typeface="Arial"/>
              </a:rPr>
              <a:t>Why </a:t>
            </a:r>
            <a:r>
              <a:rPr lang="en-US" sz="1800" spc="10" dirty="0">
                <a:latin typeface="Arial"/>
                <a:cs typeface="Arial"/>
              </a:rPr>
              <a:t>consider</a:t>
            </a:r>
            <a:r>
              <a:rPr lang="en-US" sz="1800" spc="-110" dirty="0">
                <a:latin typeface="Arial"/>
                <a:cs typeface="Arial"/>
              </a:rPr>
              <a:t> </a:t>
            </a:r>
            <a:r>
              <a:rPr lang="en-US" sz="1800" spc="10" dirty="0">
                <a:latin typeface="Arial"/>
                <a:cs typeface="Arial"/>
              </a:rPr>
              <a:t>NoSQL?</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Flexibility</a:t>
            </a:r>
            <a:endParaRPr lang="en-US" sz="1800" dirty="0">
              <a:latin typeface="Arial"/>
              <a:cs typeface="Arial"/>
            </a:endParaRPr>
          </a:p>
          <a:p>
            <a:pPr marL="1050925" lvl="1" indent="-100965">
              <a:spcBef>
                <a:spcPts val="470"/>
              </a:spcBef>
              <a:buSzPct val="81818"/>
              <a:buFont typeface="Wingdings"/>
              <a:buChar char=""/>
              <a:tabLst>
                <a:tab pos="1051560" algn="l"/>
              </a:tabLst>
            </a:pPr>
            <a:r>
              <a:rPr lang="en-US" sz="1800" spc="15" dirty="0">
                <a:latin typeface="Arial"/>
                <a:cs typeface="Arial"/>
              </a:rPr>
              <a:t>Scalability </a:t>
            </a:r>
            <a:r>
              <a:rPr lang="en-US" sz="1800" spc="10" dirty="0">
                <a:latin typeface="Arial"/>
                <a:cs typeface="Arial"/>
              </a:rPr>
              <a:t>- </a:t>
            </a:r>
            <a:r>
              <a:rPr lang="en-US" sz="1800" spc="20" dirty="0">
                <a:latin typeface="Arial"/>
                <a:cs typeface="Arial"/>
              </a:rPr>
              <a:t>they scale </a:t>
            </a:r>
            <a:r>
              <a:rPr lang="en-US" sz="1800" spc="15" dirty="0">
                <a:latin typeface="Arial"/>
                <a:cs typeface="Arial"/>
              </a:rPr>
              <a:t>horizontally rather </a:t>
            </a:r>
            <a:r>
              <a:rPr lang="en-US" sz="1800" spc="20" dirty="0">
                <a:latin typeface="Arial"/>
                <a:cs typeface="Arial"/>
              </a:rPr>
              <a:t>than</a:t>
            </a:r>
            <a:r>
              <a:rPr lang="en-US" sz="1800" spc="10" dirty="0">
                <a:latin typeface="Arial"/>
                <a:cs typeface="Arial"/>
              </a:rPr>
              <a:t> </a:t>
            </a:r>
            <a:r>
              <a:rPr lang="en-US" sz="1800" spc="15" dirty="0">
                <a:latin typeface="Arial"/>
                <a:cs typeface="Arial"/>
              </a:rPr>
              <a:t>vertically</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Availability</a:t>
            </a:r>
            <a:endParaRPr lang="en-US" sz="1800" dirty="0">
              <a:latin typeface="Arial"/>
              <a:cs typeface="Arial"/>
            </a:endParaRPr>
          </a:p>
          <a:p>
            <a:pPr marL="1050925" lvl="1" indent="-100965">
              <a:spcBef>
                <a:spcPts val="470"/>
              </a:spcBef>
              <a:buSzPct val="81818"/>
              <a:buFont typeface="Wingdings"/>
              <a:buChar char=""/>
              <a:tabLst>
                <a:tab pos="1051560" algn="l"/>
              </a:tabLst>
            </a:pPr>
            <a:r>
              <a:rPr lang="en-US" sz="1800" spc="15" dirty="0">
                <a:latin typeface="Arial"/>
                <a:cs typeface="Arial"/>
              </a:rPr>
              <a:t>Lower operational</a:t>
            </a:r>
            <a:r>
              <a:rPr lang="en-US" sz="1800" spc="45" dirty="0">
                <a:latin typeface="Arial"/>
                <a:cs typeface="Arial"/>
              </a:rPr>
              <a:t> </a:t>
            </a:r>
            <a:r>
              <a:rPr lang="en-US" sz="1800" spc="20" dirty="0">
                <a:latin typeface="Arial"/>
                <a:cs typeface="Arial"/>
              </a:rPr>
              <a:t>costs</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Specialized</a:t>
            </a:r>
            <a:r>
              <a:rPr lang="en-US" sz="1800" spc="5" dirty="0">
                <a:latin typeface="Arial"/>
                <a:cs typeface="Arial"/>
              </a:rPr>
              <a:t> </a:t>
            </a:r>
            <a:r>
              <a:rPr lang="en-US" sz="1800" spc="15" dirty="0">
                <a:latin typeface="Arial"/>
                <a:cs typeface="Arial"/>
              </a:rPr>
              <a:t>capabilities</a:t>
            </a:r>
            <a:endParaRPr lang="en-US" sz="1800" dirty="0">
              <a:latin typeface="Arial"/>
              <a:cs typeface="Arial"/>
            </a:endParaRPr>
          </a:p>
          <a:p>
            <a:endParaRPr lang="fr-FR" sz="1800" dirty="0"/>
          </a:p>
        </p:txBody>
      </p:sp>
    </p:spTree>
    <p:extLst>
      <p:ext uri="{BB962C8B-B14F-4D97-AF65-F5344CB8AC3E}">
        <p14:creationId xmlns:p14="http://schemas.microsoft.com/office/powerpoint/2010/main" val="1716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Origins of the NoSQL</a:t>
            </a:r>
            <a:r>
              <a:rPr lang="en-US" spc="-65" dirty="0">
                <a:latin typeface="Arial"/>
                <a:cs typeface="Arial"/>
              </a:rPr>
              <a:t> </a:t>
            </a:r>
            <a:r>
              <a:rPr lang="en-US" spc="-5" dirty="0" smtClean="0">
                <a:latin typeface="Arial"/>
                <a:cs typeface="Arial"/>
              </a:rPr>
              <a:t>products</a:t>
            </a:r>
            <a:endParaRPr lang="fr-FR" dirty="0"/>
          </a:p>
        </p:txBody>
      </p:sp>
      <p:sp>
        <p:nvSpPr>
          <p:cNvPr id="4" name="object 8"/>
          <p:cNvSpPr>
            <a:spLocks noGrp="1"/>
          </p:cNvSpPr>
          <p:nvPr>
            <p:ph idx="1"/>
          </p:nvPr>
        </p:nvSpPr>
        <p:spPr>
          <a:prstGeom prst="rect">
            <a:avLst/>
          </a:prstGeom>
          <a:blipFill>
            <a:blip r:embed="rId2" cstate="print"/>
            <a:stretch>
              <a:fillRect/>
            </a:stretch>
          </a:blipFill>
        </p:spPr>
        <p:txBody>
          <a:bodyPr wrap="square" lIns="0" tIns="0" rIns="0" bIns="0" rtlCol="0"/>
          <a:lstStyle/>
          <a:p>
            <a:endParaRPr lang="fr-FR"/>
          </a:p>
        </p:txBody>
      </p:sp>
    </p:spTree>
    <p:extLst>
      <p:ext uri="{BB962C8B-B14F-4D97-AF65-F5344CB8AC3E}">
        <p14:creationId xmlns:p14="http://schemas.microsoft.com/office/powerpoint/2010/main" val="4039677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What</a:t>
            </a:r>
            <a:r>
              <a:rPr lang="fr-FR" spc="-5" dirty="0">
                <a:latin typeface="Arial"/>
                <a:cs typeface="Arial"/>
              </a:rPr>
              <a:t> </a:t>
            </a:r>
            <a:r>
              <a:rPr lang="fr-FR" spc="-5" dirty="0" err="1">
                <a:latin typeface="Arial"/>
                <a:cs typeface="Arial"/>
              </a:rPr>
              <a:t>is</a:t>
            </a:r>
            <a:r>
              <a:rPr lang="fr-FR" spc="-25" dirty="0">
                <a:latin typeface="Arial"/>
                <a:cs typeface="Arial"/>
              </a:rPr>
              <a:t> </a:t>
            </a:r>
            <a:r>
              <a:rPr lang="fr-FR" spc="-5" dirty="0" err="1">
                <a:latin typeface="Arial"/>
                <a:cs typeface="Arial"/>
              </a:rPr>
              <a:t>HBase</a:t>
            </a:r>
            <a:r>
              <a:rPr lang="fr-FR"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An </a:t>
            </a:r>
            <a:r>
              <a:rPr lang="en-US" sz="1800" spc="5" dirty="0">
                <a:latin typeface="Arial"/>
                <a:cs typeface="Arial"/>
              </a:rPr>
              <a:t>industry leading </a:t>
            </a:r>
            <a:r>
              <a:rPr lang="en-US" sz="1800" dirty="0">
                <a:latin typeface="Arial"/>
                <a:cs typeface="Arial"/>
              </a:rPr>
              <a:t>implementation </a:t>
            </a:r>
            <a:r>
              <a:rPr lang="en-US" sz="1800" spc="5" dirty="0">
                <a:latin typeface="Arial"/>
                <a:cs typeface="Arial"/>
              </a:rPr>
              <a:t>of Google's </a:t>
            </a:r>
            <a:r>
              <a:rPr lang="en-US" sz="1800" spc="5" dirty="0" err="1">
                <a:latin typeface="Arial"/>
                <a:cs typeface="Arial"/>
              </a:rPr>
              <a:t>BigTable</a:t>
            </a:r>
            <a:r>
              <a:rPr lang="en-US" sz="1800" spc="-185" dirty="0">
                <a:latin typeface="Arial"/>
                <a:cs typeface="Arial"/>
              </a:rPr>
              <a:t> </a:t>
            </a:r>
            <a:r>
              <a:rPr lang="en-US" sz="1800" spc="5" dirty="0">
                <a:latin typeface="Arial"/>
                <a:cs typeface="Arial"/>
              </a:rPr>
              <a:t>Design</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What's a</a:t>
            </a:r>
            <a:r>
              <a:rPr lang="en-US" sz="1800" spc="-35" dirty="0">
                <a:latin typeface="Arial"/>
                <a:cs typeface="Arial"/>
              </a:rPr>
              <a:t> </a:t>
            </a:r>
            <a:r>
              <a:rPr lang="en-US" sz="1800" spc="-10" dirty="0" err="1">
                <a:latin typeface="Arial"/>
                <a:cs typeface="Arial"/>
              </a:rPr>
              <a:t>BigTable</a:t>
            </a:r>
            <a:r>
              <a:rPr lang="en-US" sz="1800" spc="-10" dirty="0">
                <a:latin typeface="Arial"/>
                <a:cs typeface="Arial"/>
              </a:rPr>
              <a:t>?</a:t>
            </a:r>
            <a:endParaRPr lang="en-US" sz="1800" dirty="0">
              <a:latin typeface="Arial"/>
              <a:cs typeface="Arial"/>
            </a:endParaRPr>
          </a:p>
          <a:p>
            <a:pPr marL="436880" marR="5080" indent="-101600">
              <a:lnSpc>
                <a:spcPct val="102099"/>
              </a:lnSpc>
              <a:spcBef>
                <a:spcPts val="375"/>
              </a:spcBef>
            </a:pPr>
            <a:r>
              <a:rPr lang="en-US" sz="1800" spc="45" dirty="0">
                <a:solidFill>
                  <a:srgbClr val="008ABF"/>
                </a:solidFill>
                <a:latin typeface="Verdana"/>
                <a:cs typeface="Verdana"/>
              </a:rPr>
              <a:t>−</a:t>
            </a:r>
            <a:r>
              <a:rPr lang="en-US" sz="1800" spc="45" dirty="0">
                <a:latin typeface="Arial"/>
                <a:cs typeface="Arial"/>
              </a:rPr>
              <a:t>"A </a:t>
            </a:r>
            <a:r>
              <a:rPr lang="en-US" sz="1800" spc="5" dirty="0" err="1">
                <a:latin typeface="Arial"/>
                <a:cs typeface="Arial"/>
              </a:rPr>
              <a:t>BigTable</a:t>
            </a:r>
            <a:r>
              <a:rPr lang="en-US" sz="1800" spc="5" dirty="0">
                <a:latin typeface="Arial"/>
                <a:cs typeface="Arial"/>
              </a:rPr>
              <a:t> is </a:t>
            </a:r>
            <a:r>
              <a:rPr lang="en-US" sz="1800" spc="15" dirty="0">
                <a:latin typeface="Arial"/>
                <a:cs typeface="Arial"/>
              </a:rPr>
              <a:t>a </a:t>
            </a:r>
            <a:r>
              <a:rPr lang="en-US" sz="1800" spc="5" dirty="0">
                <a:latin typeface="Arial"/>
                <a:cs typeface="Arial"/>
              </a:rPr>
              <a:t>sparse, distributed, persistent multidimensional </a:t>
            </a:r>
            <a:r>
              <a:rPr lang="en-US" sz="1800" spc="10" dirty="0">
                <a:latin typeface="Arial"/>
                <a:cs typeface="Arial"/>
              </a:rPr>
              <a:t>sorted map" </a:t>
            </a:r>
            <a:r>
              <a:rPr lang="en-US" sz="1800" u="sng" spc="10" dirty="0">
                <a:solidFill>
                  <a:srgbClr val="00649D"/>
                </a:solidFill>
                <a:uFill>
                  <a:solidFill>
                    <a:srgbClr val="00649D"/>
                  </a:solidFill>
                </a:uFill>
                <a:latin typeface="Arial"/>
                <a:cs typeface="Arial"/>
                <a:hlinkClick r:id="rId3"/>
              </a:rPr>
              <a:t> </a:t>
            </a:r>
            <a:r>
              <a:rPr lang="en-US" sz="1800" u="sng" spc="5" dirty="0">
                <a:solidFill>
                  <a:srgbClr val="00649D"/>
                </a:solidFill>
                <a:uFill>
                  <a:solidFill>
                    <a:srgbClr val="00649D"/>
                  </a:solidFill>
                </a:uFill>
                <a:latin typeface="Arial"/>
                <a:cs typeface="Arial"/>
                <a:hlinkClick r:id="rId3"/>
              </a:rPr>
              <a:t>http://research.google.com/archive/bigtable-osdi06.pdf</a:t>
            </a:r>
            <a:endParaRPr lang="en-US" sz="1800" dirty="0">
              <a:latin typeface="Arial"/>
              <a:cs typeface="Arial"/>
            </a:endParaRPr>
          </a:p>
          <a:p>
            <a:pPr marL="163195" indent="-139700">
              <a:spcBef>
                <a:spcPts val="470"/>
              </a:spcBef>
              <a:tabLst>
                <a:tab pos="163830" algn="l"/>
              </a:tabLst>
            </a:pPr>
            <a:r>
              <a:rPr lang="en-US" sz="1800" spc="10" dirty="0">
                <a:latin typeface="Arial"/>
                <a:cs typeface="Arial"/>
              </a:rPr>
              <a:t>An </a:t>
            </a:r>
            <a:r>
              <a:rPr lang="en-US" sz="1800" spc="5" dirty="0">
                <a:latin typeface="Arial"/>
                <a:cs typeface="Arial"/>
              </a:rPr>
              <a:t>open </a:t>
            </a:r>
            <a:r>
              <a:rPr lang="en-US" sz="1800" spc="10" dirty="0">
                <a:latin typeface="Arial"/>
                <a:cs typeface="Arial"/>
              </a:rPr>
              <a:t>source </a:t>
            </a:r>
            <a:r>
              <a:rPr lang="en-US" sz="1800" spc="5" dirty="0">
                <a:latin typeface="Arial"/>
                <a:cs typeface="Arial"/>
              </a:rPr>
              <a:t>Apache </a:t>
            </a:r>
            <a:r>
              <a:rPr lang="en-US" sz="1800" spc="10" dirty="0">
                <a:latin typeface="Arial"/>
                <a:cs typeface="Arial"/>
              </a:rPr>
              <a:t>Top </a:t>
            </a:r>
            <a:r>
              <a:rPr lang="en-US" sz="1800" spc="5" dirty="0">
                <a:latin typeface="Arial"/>
                <a:cs typeface="Arial"/>
              </a:rPr>
              <a:t>Level</a:t>
            </a:r>
            <a:r>
              <a:rPr lang="en-US" sz="1800" spc="-180" dirty="0">
                <a:latin typeface="Arial"/>
                <a:cs typeface="Arial"/>
              </a:rPr>
              <a:t> </a:t>
            </a:r>
            <a:r>
              <a:rPr lang="en-US" sz="1800" spc="5" dirty="0" smtClean="0">
                <a:latin typeface="Arial"/>
                <a:cs typeface="Arial"/>
              </a:rPr>
              <a:t>Project</a:t>
            </a:r>
            <a:endParaRPr lang="en-US" sz="1800" dirty="0" smtClean="0">
              <a:latin typeface="Arial"/>
              <a:cs typeface="Arial"/>
            </a:endParaRPr>
          </a:p>
          <a:p>
            <a:pPr marL="299085" lvl="1" indent="-100965">
              <a:spcBef>
                <a:spcPts val="455"/>
              </a:spcBef>
              <a:buSzPct val="81818"/>
              <a:buFont typeface="Wingdings"/>
              <a:buChar char=""/>
              <a:tabLst>
                <a:tab pos="299720" algn="l"/>
              </a:tabLst>
            </a:pPr>
            <a:r>
              <a:rPr lang="en-US" sz="1800" spc="20" dirty="0" smtClean="0">
                <a:latin typeface="Arial"/>
                <a:cs typeface="Arial"/>
              </a:rPr>
              <a:t>Embraced and </a:t>
            </a:r>
            <a:r>
              <a:rPr lang="en-US" sz="1800" spc="15" dirty="0" smtClean="0">
                <a:latin typeface="Arial"/>
                <a:cs typeface="Arial"/>
              </a:rPr>
              <a:t>supported </a:t>
            </a:r>
            <a:r>
              <a:rPr lang="en-US" sz="1800" spc="20" dirty="0" smtClean="0">
                <a:latin typeface="Arial"/>
                <a:cs typeface="Arial"/>
              </a:rPr>
              <a:t>by</a:t>
            </a:r>
            <a:r>
              <a:rPr lang="en-US" sz="1800" spc="50" dirty="0" smtClean="0">
                <a:latin typeface="Arial"/>
                <a:cs typeface="Arial"/>
              </a:rPr>
              <a:t> </a:t>
            </a:r>
            <a:r>
              <a:rPr lang="en-US" sz="1800" spc="25" dirty="0" smtClean="0">
                <a:latin typeface="Arial"/>
                <a:cs typeface="Arial"/>
              </a:rPr>
              <a:t>IBM</a:t>
            </a:r>
            <a:endParaRPr lang="en-US" sz="1800" dirty="0" smtClean="0">
              <a:latin typeface="Arial"/>
              <a:cs typeface="Arial"/>
            </a:endParaRPr>
          </a:p>
          <a:p>
            <a:pPr marL="163195" marR="297815" indent="-139700">
              <a:lnSpc>
                <a:spcPct val="100899"/>
              </a:lnSpc>
              <a:spcBef>
                <a:spcPts val="465"/>
              </a:spcBef>
              <a:tabLst>
                <a:tab pos="163830" algn="l"/>
              </a:tabLst>
            </a:pPr>
            <a:r>
              <a:rPr lang="en-US" sz="1800" spc="10" dirty="0" err="1" smtClean="0">
                <a:latin typeface="Arial"/>
                <a:cs typeface="Arial"/>
              </a:rPr>
              <a:t>HBase</a:t>
            </a:r>
            <a:r>
              <a:rPr lang="en-US" sz="1800" spc="-50" dirty="0" smtClean="0">
                <a:latin typeface="Arial"/>
                <a:cs typeface="Arial"/>
              </a:rPr>
              <a:t> </a:t>
            </a:r>
            <a:r>
              <a:rPr lang="en-US" sz="1800" spc="5" dirty="0">
                <a:latin typeface="Arial"/>
                <a:cs typeface="Arial"/>
              </a:rPr>
              <a:t>powers</a:t>
            </a:r>
            <a:r>
              <a:rPr lang="en-US" sz="1800" spc="-20" dirty="0">
                <a:latin typeface="Arial"/>
                <a:cs typeface="Arial"/>
              </a:rPr>
              <a:t> </a:t>
            </a:r>
            <a:r>
              <a:rPr lang="en-US" sz="1800" spc="15" dirty="0">
                <a:latin typeface="Arial"/>
                <a:cs typeface="Arial"/>
              </a:rPr>
              <a:t>some</a:t>
            </a:r>
            <a:r>
              <a:rPr lang="en-US" sz="1800" spc="-30" dirty="0">
                <a:latin typeface="Arial"/>
                <a:cs typeface="Arial"/>
              </a:rPr>
              <a:t> </a:t>
            </a:r>
            <a:r>
              <a:rPr lang="en-US" sz="1800" spc="5" dirty="0">
                <a:latin typeface="Arial"/>
                <a:cs typeface="Arial"/>
              </a:rPr>
              <a:t>of the</a:t>
            </a:r>
            <a:r>
              <a:rPr lang="en-US" sz="1800" spc="-15" dirty="0">
                <a:latin typeface="Arial"/>
                <a:cs typeface="Arial"/>
              </a:rPr>
              <a:t> </a:t>
            </a:r>
            <a:r>
              <a:rPr lang="en-US" sz="1800" spc="5" dirty="0">
                <a:latin typeface="Arial"/>
                <a:cs typeface="Arial"/>
              </a:rPr>
              <a:t>leading</a:t>
            </a:r>
            <a:r>
              <a:rPr lang="en-US" sz="1800" spc="-15" dirty="0">
                <a:latin typeface="Arial"/>
                <a:cs typeface="Arial"/>
              </a:rPr>
              <a:t> </a:t>
            </a:r>
            <a:r>
              <a:rPr lang="en-US" sz="1800" spc="5" dirty="0">
                <a:latin typeface="Arial"/>
                <a:cs typeface="Arial"/>
              </a:rPr>
              <a:t>sites</a:t>
            </a:r>
            <a:r>
              <a:rPr lang="en-US" sz="1800" spc="-15" dirty="0">
                <a:latin typeface="Arial"/>
                <a:cs typeface="Arial"/>
              </a:rPr>
              <a:t> </a:t>
            </a:r>
            <a:r>
              <a:rPr lang="en-US" sz="1800" spc="10" dirty="0">
                <a:latin typeface="Arial"/>
                <a:cs typeface="Arial"/>
              </a:rPr>
              <a:t>on</a:t>
            </a:r>
            <a:r>
              <a:rPr lang="en-US" sz="1800" spc="-45" dirty="0">
                <a:latin typeface="Arial"/>
                <a:cs typeface="Arial"/>
              </a:rPr>
              <a:t> </a:t>
            </a:r>
            <a:r>
              <a:rPr lang="en-US" sz="1800" spc="5" dirty="0">
                <a:latin typeface="Arial"/>
                <a:cs typeface="Arial"/>
              </a:rPr>
              <a:t>the</a:t>
            </a:r>
            <a:r>
              <a:rPr lang="en-US" sz="1800" dirty="0">
                <a:latin typeface="Arial"/>
                <a:cs typeface="Arial"/>
              </a:rPr>
              <a:t> </a:t>
            </a:r>
            <a:r>
              <a:rPr lang="en-US" sz="1800" spc="20" dirty="0">
                <a:latin typeface="Arial"/>
                <a:cs typeface="Arial"/>
              </a:rPr>
              <a:t>Web</a:t>
            </a:r>
            <a:r>
              <a:rPr lang="en-US" sz="1800" spc="-45" dirty="0">
                <a:latin typeface="Arial"/>
                <a:cs typeface="Arial"/>
              </a:rPr>
              <a:t> </a:t>
            </a:r>
            <a:r>
              <a:rPr lang="en-US" sz="1800" spc="10" dirty="0">
                <a:latin typeface="Arial"/>
                <a:cs typeface="Arial"/>
              </a:rPr>
              <a:t>(such</a:t>
            </a:r>
            <a:r>
              <a:rPr lang="en-US" sz="1800" spc="-15" dirty="0">
                <a:latin typeface="Arial"/>
                <a:cs typeface="Arial"/>
              </a:rPr>
              <a:t> </a:t>
            </a:r>
            <a:r>
              <a:rPr lang="en-US" sz="1800" spc="5" dirty="0">
                <a:latin typeface="Arial"/>
                <a:cs typeface="Arial"/>
              </a:rPr>
              <a:t>as  </a:t>
            </a:r>
            <a:r>
              <a:rPr lang="en-US" sz="1800" spc="10" dirty="0">
                <a:latin typeface="Arial"/>
                <a:cs typeface="Arial"/>
              </a:rPr>
              <a:t>Facebook, </a:t>
            </a:r>
            <a:r>
              <a:rPr lang="en-US" sz="1800" spc="5" dirty="0">
                <a:latin typeface="Arial"/>
                <a:cs typeface="Arial"/>
              </a:rPr>
              <a:t>Yahoo,</a:t>
            </a:r>
            <a:r>
              <a:rPr lang="en-US" sz="1800" spc="-80" dirty="0">
                <a:latin typeface="Arial"/>
                <a:cs typeface="Arial"/>
              </a:rPr>
              <a:t> </a:t>
            </a:r>
            <a:r>
              <a:rPr lang="en-US" sz="1800" dirty="0">
                <a:latin typeface="Arial"/>
                <a:cs typeface="Arial"/>
              </a:rPr>
              <a:t>etc.)</a:t>
            </a:r>
          </a:p>
          <a:p>
            <a:pPr marL="299085" lvl="1" indent="-100965">
              <a:spcBef>
                <a:spcPts val="400"/>
              </a:spcBef>
              <a:buSzPct val="78260"/>
              <a:buFont typeface="Wingdings"/>
              <a:buChar char=""/>
              <a:tabLst>
                <a:tab pos="299720" algn="l"/>
              </a:tabLst>
            </a:pPr>
            <a:r>
              <a:rPr lang="en-US" sz="1800" u="sng" spc="-10" dirty="0">
                <a:solidFill>
                  <a:srgbClr val="00649D"/>
                </a:solidFill>
                <a:uFill>
                  <a:solidFill>
                    <a:srgbClr val="00649D"/>
                  </a:solidFill>
                </a:uFill>
                <a:latin typeface="Arial"/>
                <a:cs typeface="Arial"/>
                <a:hlinkClick r:id="rId4"/>
              </a:rPr>
              <a:t>http://wiki.apache.org/hadoop/Hbase/PoweredBy</a:t>
            </a:r>
            <a:r>
              <a:rPr lang="en-US" sz="1800" spc="-10" dirty="0">
                <a:latin typeface="Arial"/>
                <a:cs typeface="Arial"/>
                <a:hlinkClick r:id="rId4"/>
              </a:rPr>
              <a:t>)</a:t>
            </a:r>
            <a:endParaRPr lang="en-US" sz="1800" dirty="0">
              <a:latin typeface="Arial"/>
              <a:cs typeface="Arial"/>
            </a:endParaRPr>
          </a:p>
          <a:p>
            <a:pPr marL="163195" indent="-139700">
              <a:spcBef>
                <a:spcPts val="470"/>
              </a:spcBef>
              <a:tabLst>
                <a:tab pos="163830" algn="l"/>
              </a:tabLst>
            </a:pPr>
            <a:r>
              <a:rPr lang="en-US" sz="1800" spc="15" dirty="0">
                <a:latin typeface="Arial"/>
                <a:cs typeface="Arial"/>
              </a:rPr>
              <a:t>A </a:t>
            </a:r>
            <a:r>
              <a:rPr lang="en-US" sz="1800" spc="10" dirty="0">
                <a:latin typeface="Arial"/>
                <a:cs typeface="Arial"/>
              </a:rPr>
              <a:t>NoSQL </a:t>
            </a:r>
            <a:r>
              <a:rPr lang="en-US" sz="1800" spc="5" dirty="0">
                <a:latin typeface="Arial"/>
                <a:cs typeface="Arial"/>
              </a:rPr>
              <a:t>data</a:t>
            </a:r>
            <a:r>
              <a:rPr lang="en-US" sz="1800" spc="-75" dirty="0">
                <a:latin typeface="Arial"/>
                <a:cs typeface="Arial"/>
              </a:rPr>
              <a:t> </a:t>
            </a:r>
            <a:r>
              <a:rPr lang="en-US" sz="1800" spc="5" dirty="0">
                <a:latin typeface="Arial"/>
                <a:cs typeface="Arial"/>
              </a:rPr>
              <a:t>store</a:t>
            </a:r>
            <a:endParaRPr lang="en-US" sz="1800" dirty="0">
              <a:latin typeface="Arial"/>
              <a:cs typeface="Arial"/>
            </a:endParaRPr>
          </a:p>
          <a:p>
            <a:endParaRPr lang="fr-FR" sz="1800" dirty="0"/>
          </a:p>
        </p:txBody>
      </p:sp>
    </p:spTree>
    <p:extLst>
      <p:ext uri="{BB962C8B-B14F-4D97-AF65-F5344CB8AC3E}">
        <p14:creationId xmlns:p14="http://schemas.microsoft.com/office/powerpoint/2010/main" val="14668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Why</a:t>
            </a:r>
            <a:r>
              <a:rPr lang="fr-FR" spc="-75" dirty="0">
                <a:latin typeface="Arial"/>
                <a:cs typeface="Arial"/>
              </a:rPr>
              <a:t> </a:t>
            </a:r>
            <a:r>
              <a:rPr lang="fr-FR" spc="-5" dirty="0" err="1">
                <a:latin typeface="Arial"/>
                <a:cs typeface="Arial"/>
              </a:rPr>
              <a:t>NoSQL</a:t>
            </a:r>
            <a:r>
              <a:rPr lang="fr-FR" spc="-5" dirty="0" smtClean="0">
                <a:latin typeface="Arial"/>
                <a:cs typeface="Arial"/>
              </a:rPr>
              <a:t>?</a:t>
            </a:r>
            <a:endParaRPr lang="fr-FR" dirty="0"/>
          </a:p>
        </p:txBody>
      </p:sp>
      <p:pic>
        <p:nvPicPr>
          <p:cNvPr id="4" name="Picture 5" descr="Arrow Swoosh v6 solo"/>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3" y="1147763"/>
            <a:ext cx="3036887"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explosion-1_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1873250"/>
            <a:ext cx="1285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explosion-44_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238" y="830263"/>
            <a:ext cx="7127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0"/>
          <p:cNvSpPr txBox="1">
            <a:spLocks noChangeArrowheads="1"/>
          </p:cNvSpPr>
          <p:nvPr/>
        </p:nvSpPr>
        <p:spPr bwMode="black">
          <a:xfrm>
            <a:off x="4535488" y="2039938"/>
            <a:ext cx="901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spcBef>
                <a:spcPct val="50000"/>
              </a:spcBef>
              <a:buClrTx/>
              <a:buFontTx/>
              <a:buNone/>
            </a:pPr>
            <a:r>
              <a:rPr lang="en-US" altLang="fr-FR" sz="1200"/>
              <a:t>Petabytes</a:t>
            </a:r>
          </a:p>
        </p:txBody>
      </p:sp>
      <p:sp>
        <p:nvSpPr>
          <p:cNvPr id="8" name="Rectangle 21"/>
          <p:cNvSpPr>
            <a:spLocks noChangeArrowheads="1"/>
          </p:cNvSpPr>
          <p:nvPr/>
        </p:nvSpPr>
        <p:spPr bwMode="black">
          <a:xfrm>
            <a:off x="6045200" y="728663"/>
            <a:ext cx="944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spcBef>
                <a:spcPct val="50000"/>
              </a:spcBef>
              <a:buClrTx/>
              <a:buFontTx/>
              <a:buNone/>
            </a:pPr>
            <a:r>
              <a:rPr lang="en-US" altLang="fr-FR" sz="1200"/>
              <a:t>Zettabytes</a:t>
            </a:r>
          </a:p>
        </p:txBody>
      </p:sp>
      <p:grpSp>
        <p:nvGrpSpPr>
          <p:cNvPr id="9" name="Group 144"/>
          <p:cNvGrpSpPr>
            <a:grpSpLocks noChangeAspect="1"/>
          </p:cNvGrpSpPr>
          <p:nvPr/>
        </p:nvGrpSpPr>
        <p:grpSpPr bwMode="auto">
          <a:xfrm>
            <a:off x="4279900" y="4843463"/>
            <a:ext cx="611188" cy="688975"/>
            <a:chOff x="1296" y="1672"/>
            <a:chExt cx="705" cy="708"/>
          </a:xfrm>
        </p:grpSpPr>
        <p:pic>
          <p:nvPicPr>
            <p:cNvPr id="10" name="Picture 134" descr="blog_icon-300x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 y="1924"/>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5" descr="Flick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2" y="1918"/>
              <a:ext cx="2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7" descr="Google-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4" y="1915"/>
              <a:ext cx="2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8" descr="linkedin-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 y="1672"/>
              <a:ext cx="2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9" descr="LOGO_SQUARE_TWITT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02" y="2160"/>
              <a:ext cx="22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0" descr="myspace-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8" y="2164"/>
              <a:ext cx="2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1" descr="pts you tub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1" y="1672"/>
              <a:ext cx="2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2" descr="pts FaceBook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7" y="1672"/>
              <a:ext cx="2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43" descr="delicious-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4" y="2169"/>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9" name="Group 64"/>
          <p:cNvGraphicFramePr>
            <a:graphicFrameLocks noGrp="1"/>
          </p:cNvGraphicFramePr>
          <p:nvPr>
            <p:ph sz="half" idx="4294967295"/>
          </p:nvPr>
        </p:nvGraphicFramePr>
        <p:xfrm>
          <a:off x="4287838" y="5700713"/>
          <a:ext cx="3775075" cy="749300"/>
        </p:xfrm>
        <a:graphic>
          <a:graphicData uri="http://schemas.openxmlformats.org/drawingml/2006/table">
            <a:tbl>
              <a:tblPr/>
              <a:tblGrid>
                <a:gridCol w="927100"/>
                <a:gridCol w="928687"/>
                <a:gridCol w="927100"/>
                <a:gridCol w="992188"/>
              </a:tblGrid>
              <a:tr h="24447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tx1"/>
                          </a:solidFill>
                          <a:effectLst/>
                          <a:latin typeface="Arial" charset="0"/>
                          <a:cs typeface="Arial" charset="0"/>
                        </a:rPr>
                        <a:t>Id</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tx1"/>
                          </a:solidFill>
                          <a:effectLst/>
                          <a:latin typeface="Arial" charset="0"/>
                          <a:cs typeface="Arial" charset="0"/>
                        </a:rPr>
                        <a:t>Fn</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tx1"/>
                          </a:solidFill>
                          <a:effectLst/>
                          <a:latin typeface="Arial" charset="0"/>
                          <a:cs typeface="Arial" charset="0"/>
                        </a:rPr>
                        <a:t>Ln</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900" b="1" i="0" u="none" strike="noStrike" cap="none" normalizeH="0" baseline="0" smtClean="0">
                          <a:ln>
                            <a:noFill/>
                          </a:ln>
                          <a:solidFill>
                            <a:schemeClr val="tx1"/>
                          </a:solidFill>
                          <a:effectLst/>
                          <a:latin typeface="Arial" charset="0"/>
                          <a:cs typeface="Arial" charset="0"/>
                        </a:rPr>
                        <a:t>Addr</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Fred</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Jones</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Liberty, NY</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John</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800" b="1" i="0" u="none" strike="noStrike" cap="none" normalizeH="0" baseline="0" smtClean="0">
                          <a:ln>
                            <a:noFill/>
                          </a:ln>
                          <a:solidFill>
                            <a:schemeClr val="tx1"/>
                          </a:solidFill>
                          <a:effectLst/>
                          <a:latin typeface="Arial" charset="0"/>
                          <a:cs typeface="Arial" charset="0"/>
                        </a:rPr>
                        <a:t>Smith</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000" b="1" i="0" u="none" strike="noStrike" cap="none" normalizeH="0" baseline="0" smtClean="0">
                          <a:ln>
                            <a:noFill/>
                          </a:ln>
                          <a:solidFill>
                            <a:srgbClr val="FF0000"/>
                          </a:solidFill>
                          <a:effectLst/>
                          <a:latin typeface="Arial" charset="0"/>
                          <a:cs typeface="Arial" charset="0"/>
                        </a:rPr>
                        <a: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Line 59"/>
          <p:cNvSpPr>
            <a:spLocks noChangeShapeType="1"/>
          </p:cNvSpPr>
          <p:nvPr/>
        </p:nvSpPr>
        <p:spPr bwMode="black">
          <a:xfrm>
            <a:off x="5003800" y="5159375"/>
            <a:ext cx="1277938" cy="44608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fr-FR"/>
          </a:p>
        </p:txBody>
      </p:sp>
      <p:sp>
        <p:nvSpPr>
          <p:cNvPr id="21" name="Text Box 60"/>
          <p:cNvSpPr txBox="1">
            <a:spLocks noChangeArrowheads="1"/>
          </p:cNvSpPr>
          <p:nvPr/>
        </p:nvSpPr>
        <p:spPr bwMode="black">
          <a:xfrm>
            <a:off x="6518275" y="2538413"/>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spcBef>
                <a:spcPct val="50000"/>
              </a:spcBef>
              <a:buClrTx/>
              <a:buFontTx/>
              <a:buNone/>
            </a:pPr>
            <a:r>
              <a:rPr lang="en-US" altLang="fr-FR" sz="1400"/>
              <a:t>Sharding</a:t>
            </a:r>
          </a:p>
        </p:txBody>
      </p:sp>
      <p:pic>
        <p:nvPicPr>
          <p:cNvPr id="22" name="Picture 24" descr="MMj02363570000[1]"/>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5456238" y="2538413"/>
            <a:ext cx="8604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0"/>
          <p:cNvSpPr>
            <a:spLocks noChangeShapeType="1"/>
          </p:cNvSpPr>
          <p:nvPr/>
        </p:nvSpPr>
        <p:spPr bwMode="black">
          <a:xfrm flipV="1">
            <a:off x="6269038" y="3019425"/>
            <a:ext cx="1382712" cy="844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fr-FR"/>
          </a:p>
        </p:txBody>
      </p:sp>
      <p:sp>
        <p:nvSpPr>
          <p:cNvPr id="24" name="Line 11"/>
          <p:cNvSpPr>
            <a:spLocks noChangeShapeType="1"/>
          </p:cNvSpPr>
          <p:nvPr/>
        </p:nvSpPr>
        <p:spPr bwMode="black">
          <a:xfrm flipV="1">
            <a:off x="6256338" y="3816350"/>
            <a:ext cx="145415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fr-FR"/>
          </a:p>
        </p:txBody>
      </p:sp>
      <p:sp>
        <p:nvSpPr>
          <p:cNvPr id="25" name="Line 12"/>
          <p:cNvSpPr>
            <a:spLocks noChangeShapeType="1"/>
          </p:cNvSpPr>
          <p:nvPr/>
        </p:nvSpPr>
        <p:spPr bwMode="black">
          <a:xfrm>
            <a:off x="6269038" y="4132263"/>
            <a:ext cx="1465262"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fr-FR"/>
          </a:p>
        </p:txBody>
      </p:sp>
      <p:pic>
        <p:nvPicPr>
          <p:cNvPr id="26" name="Picture 66" descr="database-128x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2088" y="3644900"/>
            <a:ext cx="123348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7" descr="database-128x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31113" y="4305300"/>
            <a:ext cx="7032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8" descr="database-128x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31113" y="3602038"/>
            <a:ext cx="7032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69" descr="database-128x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31113" y="2781300"/>
            <a:ext cx="7032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70"/>
          <p:cNvSpPr txBox="1">
            <a:spLocks noChangeArrowheads="1"/>
          </p:cNvSpPr>
          <p:nvPr/>
        </p:nvSpPr>
        <p:spPr bwMode="auto">
          <a:xfrm>
            <a:off x="5556250" y="39243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ABC</a:t>
            </a:r>
          </a:p>
        </p:txBody>
      </p:sp>
      <p:sp>
        <p:nvSpPr>
          <p:cNvPr id="31" name="Rectangle 71"/>
          <p:cNvSpPr>
            <a:spLocks noChangeArrowheads="1"/>
          </p:cNvSpPr>
          <p:nvPr/>
        </p:nvSpPr>
        <p:spPr bwMode="auto">
          <a:xfrm>
            <a:off x="7847013" y="2860675"/>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A</a:t>
            </a:r>
          </a:p>
        </p:txBody>
      </p:sp>
      <p:sp>
        <p:nvSpPr>
          <p:cNvPr id="32" name="Rectangle 72"/>
          <p:cNvSpPr>
            <a:spLocks noChangeArrowheads="1"/>
          </p:cNvSpPr>
          <p:nvPr/>
        </p:nvSpPr>
        <p:spPr bwMode="auto">
          <a:xfrm>
            <a:off x="7829550" y="3689350"/>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B</a:t>
            </a:r>
          </a:p>
        </p:txBody>
      </p:sp>
      <p:sp>
        <p:nvSpPr>
          <p:cNvPr id="33" name="Rectangle 73"/>
          <p:cNvSpPr>
            <a:spLocks noChangeArrowheads="1"/>
          </p:cNvSpPr>
          <p:nvPr/>
        </p:nvSpPr>
        <p:spPr bwMode="auto">
          <a:xfrm>
            <a:off x="7845425" y="4400550"/>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C</a:t>
            </a:r>
          </a:p>
        </p:txBody>
      </p:sp>
      <p:sp>
        <p:nvSpPr>
          <p:cNvPr id="34" name="Rectangle 3"/>
          <p:cNvSpPr>
            <a:spLocks noChangeArrowheads="1"/>
          </p:cNvSpPr>
          <p:nvPr/>
        </p:nvSpPr>
        <p:spPr bwMode="auto">
          <a:xfrm>
            <a:off x="198438" y="1171575"/>
            <a:ext cx="50704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28600" indent="-228600"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r>
              <a:rPr lang="en-US" altLang="fr-FR"/>
              <a:t>Cost effective technology is needed to handle new volumes of data</a:t>
            </a:r>
          </a:p>
          <a:p>
            <a:endParaRPr lang="en-US" altLang="fr-FR"/>
          </a:p>
          <a:p>
            <a:endParaRPr lang="en-US" altLang="fr-FR"/>
          </a:p>
          <a:p>
            <a:endParaRPr lang="en-US" altLang="fr-FR"/>
          </a:p>
          <a:p>
            <a:r>
              <a:rPr lang="en-US" altLang="fr-FR"/>
              <a:t>Increased data volumes lead to RDBMS Sharding</a:t>
            </a:r>
          </a:p>
          <a:p>
            <a:endParaRPr lang="en-US" altLang="fr-FR"/>
          </a:p>
          <a:p>
            <a:endParaRPr lang="en-US" altLang="fr-FR"/>
          </a:p>
          <a:p>
            <a:endParaRPr lang="en-US" altLang="fr-FR"/>
          </a:p>
          <a:p>
            <a:r>
              <a:rPr lang="en-US" altLang="fr-FR"/>
              <a:t>Flexible Data Models are Needed to Support BigData Applications</a:t>
            </a:r>
          </a:p>
          <a:p>
            <a:endParaRPr lang="en-US" altLang="fr-FR"/>
          </a:p>
          <a:p>
            <a:endParaRPr lang="en-US" altLang="fr-FR"/>
          </a:p>
          <a:p>
            <a:endParaRPr lang="en-US" altLang="fr-FR"/>
          </a:p>
        </p:txBody>
      </p:sp>
    </p:spTree>
    <p:extLst>
      <p:ext uri="{BB962C8B-B14F-4D97-AF65-F5344CB8AC3E}">
        <p14:creationId xmlns:p14="http://schemas.microsoft.com/office/powerpoint/2010/main" val="36176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animBg="1"/>
      <p:bldP spid="21" grpId="0"/>
      <p:bldP spid="23" grpId="0" animBg="1"/>
      <p:bldP spid="24" grpId="0" animBg="1"/>
      <p:bldP spid="25" grpId="0" animBg="1"/>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Why</a:t>
            </a:r>
            <a:r>
              <a:rPr lang="fr-FR" spc="-5" dirty="0">
                <a:latin typeface="Arial"/>
                <a:cs typeface="Arial"/>
              </a:rPr>
              <a:t> </a:t>
            </a:r>
            <a:r>
              <a:rPr lang="fr-FR" spc="-5" dirty="0" err="1">
                <a:latin typeface="Arial"/>
                <a:cs typeface="Arial"/>
              </a:rPr>
              <a:t>HBase</a:t>
            </a:r>
            <a:r>
              <a:rPr lang="fr-FR" spc="-5" dirty="0">
                <a:latin typeface="Arial"/>
                <a:cs typeface="Arial"/>
              </a:rPr>
              <a:t> in</a:t>
            </a:r>
            <a:r>
              <a:rPr lang="fr-FR" spc="-35" dirty="0">
                <a:latin typeface="Arial"/>
                <a:cs typeface="Arial"/>
              </a:rPr>
              <a:t> </a:t>
            </a:r>
            <a:r>
              <a:rPr lang="fr-FR" spc="-5" dirty="0" err="1">
                <a:latin typeface="Arial"/>
                <a:cs typeface="Arial"/>
              </a:rPr>
              <a:t>particular</a:t>
            </a:r>
            <a:r>
              <a:rPr lang="fr-FR" spc="-5"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Highly</a:t>
            </a:r>
            <a:r>
              <a:rPr lang="en-US" sz="1800" spc="-35" dirty="0">
                <a:latin typeface="Arial"/>
                <a:cs typeface="Arial"/>
              </a:rPr>
              <a:t> </a:t>
            </a:r>
            <a:r>
              <a:rPr lang="en-US" sz="1800" spc="5" dirty="0">
                <a:latin typeface="Arial"/>
                <a:cs typeface="Arial"/>
              </a:rPr>
              <a:t>Scalable</a:t>
            </a:r>
            <a:endParaRPr lang="en-US" sz="1800" dirty="0">
              <a:latin typeface="Arial"/>
              <a:cs typeface="Arial"/>
            </a:endParaRPr>
          </a:p>
          <a:p>
            <a:pPr marL="299085" lvl="1" indent="-100965">
              <a:spcBef>
                <a:spcPts val="430"/>
              </a:spcBef>
              <a:buSzPct val="80952"/>
              <a:buFont typeface="Wingdings"/>
              <a:buChar char=""/>
              <a:tabLst>
                <a:tab pos="299720" algn="l"/>
              </a:tabLst>
            </a:pPr>
            <a:r>
              <a:rPr lang="en-US" sz="1800" spc="15" dirty="0">
                <a:latin typeface="Arial"/>
                <a:cs typeface="Arial"/>
              </a:rPr>
              <a:t>Automatic </a:t>
            </a:r>
            <a:r>
              <a:rPr lang="en-US" sz="1800" spc="10" dirty="0">
                <a:latin typeface="Arial"/>
                <a:cs typeface="Arial"/>
              </a:rPr>
              <a:t>partitioning</a:t>
            </a:r>
            <a:r>
              <a:rPr lang="en-US" sz="1800" spc="-75" dirty="0">
                <a:latin typeface="Arial"/>
                <a:cs typeface="Arial"/>
              </a:rPr>
              <a:t> </a:t>
            </a:r>
            <a:r>
              <a:rPr lang="en-US" sz="1800" spc="15" dirty="0">
                <a:latin typeface="Arial"/>
                <a:cs typeface="Arial"/>
              </a:rPr>
              <a:t>(</a:t>
            </a:r>
            <a:r>
              <a:rPr lang="en-US" sz="1800" spc="15" dirty="0" err="1">
                <a:latin typeface="Arial"/>
                <a:cs typeface="Arial"/>
              </a:rPr>
              <a:t>sharding</a:t>
            </a:r>
            <a:r>
              <a:rPr lang="en-US" sz="1800" spc="15" dirty="0">
                <a:latin typeface="Arial"/>
                <a:cs typeface="Arial"/>
              </a:rPr>
              <a:t>)</a:t>
            </a:r>
            <a:endParaRPr lang="en-US" sz="1800" dirty="0">
              <a:latin typeface="Arial"/>
              <a:cs typeface="Arial"/>
            </a:endParaRPr>
          </a:p>
          <a:p>
            <a:pPr marL="299085" lvl="1" indent="-100965">
              <a:spcBef>
                <a:spcPts val="430"/>
              </a:spcBef>
              <a:buSzPct val="80952"/>
              <a:buFont typeface="Wingdings"/>
              <a:buChar char=""/>
              <a:tabLst>
                <a:tab pos="299720" algn="l"/>
              </a:tabLst>
            </a:pPr>
            <a:r>
              <a:rPr lang="en-US" sz="1800" spc="15" dirty="0">
                <a:latin typeface="Arial"/>
                <a:cs typeface="Arial"/>
              </a:rPr>
              <a:t>Scale </a:t>
            </a:r>
            <a:r>
              <a:rPr lang="en-US" sz="1800" spc="10" dirty="0">
                <a:latin typeface="Arial"/>
                <a:cs typeface="Arial"/>
              </a:rPr>
              <a:t>linearly </a:t>
            </a:r>
            <a:r>
              <a:rPr lang="en-US" sz="1800" spc="15" dirty="0">
                <a:latin typeface="Arial"/>
                <a:cs typeface="Arial"/>
              </a:rPr>
              <a:t>and automatically </a:t>
            </a:r>
            <a:r>
              <a:rPr lang="en-US" sz="1800" spc="10" dirty="0">
                <a:latin typeface="Arial"/>
                <a:cs typeface="Arial"/>
              </a:rPr>
              <a:t>with </a:t>
            </a:r>
            <a:r>
              <a:rPr lang="en-US" sz="1800" spc="20" dirty="0">
                <a:latin typeface="Arial"/>
                <a:cs typeface="Arial"/>
              </a:rPr>
              <a:t>new</a:t>
            </a:r>
            <a:r>
              <a:rPr lang="en-US" sz="1800" spc="-130" dirty="0">
                <a:latin typeface="Arial"/>
                <a:cs typeface="Arial"/>
              </a:rPr>
              <a:t> </a:t>
            </a:r>
            <a:r>
              <a:rPr lang="en-US" sz="1800" spc="20" dirty="0">
                <a:latin typeface="Arial"/>
                <a:cs typeface="Arial"/>
              </a:rPr>
              <a:t>nodes</a:t>
            </a:r>
            <a:endParaRPr lang="en-US" sz="1800" dirty="0">
              <a:latin typeface="Arial"/>
              <a:cs typeface="Arial"/>
            </a:endParaRPr>
          </a:p>
          <a:p>
            <a:pPr marL="163195" indent="-139700">
              <a:spcBef>
                <a:spcPts val="470"/>
              </a:spcBef>
              <a:tabLst>
                <a:tab pos="163830" algn="l"/>
              </a:tabLst>
            </a:pPr>
            <a:r>
              <a:rPr lang="en-US" sz="1800" spc="10" dirty="0">
                <a:latin typeface="Arial"/>
                <a:cs typeface="Arial"/>
              </a:rPr>
              <a:t>Low</a:t>
            </a:r>
            <a:r>
              <a:rPr lang="en-US" sz="1800" spc="-30" dirty="0">
                <a:latin typeface="Arial"/>
                <a:cs typeface="Arial"/>
              </a:rPr>
              <a:t> </a:t>
            </a:r>
            <a:r>
              <a:rPr lang="en-US" sz="1800" spc="5" dirty="0">
                <a:latin typeface="Arial"/>
                <a:cs typeface="Arial"/>
              </a:rPr>
              <a:t>Latency</a:t>
            </a:r>
            <a:endParaRPr lang="en-US" sz="1800" dirty="0">
              <a:latin typeface="Arial"/>
              <a:cs typeface="Arial"/>
            </a:endParaRPr>
          </a:p>
          <a:p>
            <a:pPr marL="299085" lvl="1" indent="-100965">
              <a:spcBef>
                <a:spcPts val="415"/>
              </a:spcBef>
              <a:buSzPct val="80952"/>
              <a:buFont typeface="Wingdings"/>
              <a:buChar char=""/>
              <a:tabLst>
                <a:tab pos="299720" algn="l"/>
              </a:tabLst>
            </a:pPr>
            <a:r>
              <a:rPr lang="en-US" sz="1800" spc="15" dirty="0">
                <a:latin typeface="Arial"/>
                <a:cs typeface="Arial"/>
              </a:rPr>
              <a:t>Support random </a:t>
            </a:r>
            <a:r>
              <a:rPr lang="en-US" sz="1800" spc="10" dirty="0">
                <a:latin typeface="Arial"/>
                <a:cs typeface="Arial"/>
              </a:rPr>
              <a:t>read/write, </a:t>
            </a:r>
            <a:r>
              <a:rPr lang="en-US" sz="1800" spc="15" dirty="0">
                <a:latin typeface="Arial"/>
                <a:cs typeface="Arial"/>
              </a:rPr>
              <a:t>small range</a:t>
            </a:r>
            <a:r>
              <a:rPr lang="en-US" sz="1800" spc="-90" dirty="0">
                <a:latin typeface="Arial"/>
                <a:cs typeface="Arial"/>
              </a:rPr>
              <a:t> </a:t>
            </a:r>
            <a:r>
              <a:rPr lang="en-US" sz="1800" spc="20" dirty="0">
                <a:latin typeface="Arial"/>
                <a:cs typeface="Arial"/>
              </a:rPr>
              <a:t>scan</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Highly</a:t>
            </a:r>
            <a:r>
              <a:rPr lang="en-US" sz="1800" spc="-35" dirty="0">
                <a:latin typeface="Arial"/>
                <a:cs typeface="Arial"/>
              </a:rPr>
              <a:t> </a:t>
            </a:r>
            <a:r>
              <a:rPr lang="en-US" sz="1800" spc="5" dirty="0">
                <a:latin typeface="Arial"/>
                <a:cs typeface="Arial"/>
              </a:rPr>
              <a:t>Available</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Strong</a:t>
            </a:r>
            <a:r>
              <a:rPr lang="en-US" sz="1800" spc="-20" dirty="0">
                <a:latin typeface="Arial"/>
                <a:cs typeface="Arial"/>
              </a:rPr>
              <a:t> </a:t>
            </a:r>
            <a:r>
              <a:rPr lang="en-US" sz="1800" spc="5" dirty="0">
                <a:latin typeface="Arial"/>
                <a:cs typeface="Arial"/>
              </a:rPr>
              <a:t>Consistency</a:t>
            </a:r>
            <a:endParaRPr lang="en-US" sz="1800" dirty="0">
              <a:latin typeface="Arial"/>
              <a:cs typeface="Arial"/>
            </a:endParaRPr>
          </a:p>
          <a:p>
            <a:pPr marL="163195" indent="-139700">
              <a:spcBef>
                <a:spcPts val="459"/>
              </a:spcBef>
              <a:tabLst>
                <a:tab pos="163830" algn="l"/>
              </a:tabLst>
            </a:pPr>
            <a:r>
              <a:rPr lang="en-US" sz="1800" spc="5" dirty="0">
                <a:latin typeface="Arial"/>
                <a:cs typeface="Arial"/>
              </a:rPr>
              <a:t>Very good for "sparse data" (no </a:t>
            </a:r>
            <a:r>
              <a:rPr lang="en-US" sz="1800" spc="10" dirty="0">
                <a:latin typeface="Arial"/>
                <a:cs typeface="Arial"/>
              </a:rPr>
              <a:t>fixed</a:t>
            </a:r>
            <a:r>
              <a:rPr lang="en-US" sz="1800" spc="-125" dirty="0">
                <a:latin typeface="Arial"/>
                <a:cs typeface="Arial"/>
              </a:rPr>
              <a:t> </a:t>
            </a:r>
            <a:r>
              <a:rPr lang="en-US" sz="1800" spc="5" dirty="0">
                <a:latin typeface="Arial"/>
                <a:cs typeface="Arial"/>
              </a:rPr>
              <a:t>columns)</a:t>
            </a:r>
            <a:endParaRPr lang="en-US" sz="1800" dirty="0">
              <a:latin typeface="Arial"/>
              <a:cs typeface="Arial"/>
            </a:endParaRPr>
          </a:p>
          <a:p>
            <a:endParaRPr lang="fr-FR" sz="1800" dirty="0"/>
          </a:p>
        </p:txBody>
      </p:sp>
    </p:spTree>
    <p:extLst>
      <p:ext uri="{BB962C8B-B14F-4D97-AF65-F5344CB8AC3E}">
        <p14:creationId xmlns:p14="http://schemas.microsoft.com/office/powerpoint/2010/main" val="2988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63905">
              <a:lnSpc>
                <a:spcPct val="100000"/>
              </a:lnSpc>
              <a:spcBef>
                <a:spcPts val="1095"/>
              </a:spcBef>
            </a:pPr>
            <a:r>
              <a:rPr lang="fr-FR" spc="-5" dirty="0" err="1">
                <a:latin typeface="Arial"/>
                <a:cs typeface="Arial"/>
              </a:rPr>
              <a:t>HBase</a:t>
            </a:r>
            <a:r>
              <a:rPr lang="fr-FR" spc="-5" dirty="0">
                <a:latin typeface="Arial"/>
                <a:cs typeface="Arial"/>
              </a:rPr>
              <a:t> and </a:t>
            </a:r>
            <a:r>
              <a:rPr lang="fr-FR" spc="-20" dirty="0">
                <a:latin typeface="Arial"/>
                <a:cs typeface="Arial"/>
              </a:rPr>
              <a:t>ACID</a:t>
            </a:r>
            <a:r>
              <a:rPr lang="fr-FR" spc="30" dirty="0">
                <a:latin typeface="Arial"/>
                <a:cs typeface="Arial"/>
              </a:rPr>
              <a:t> </a:t>
            </a:r>
            <a:r>
              <a:rPr lang="fr-FR" spc="-5" dirty="0" err="1">
                <a:latin typeface="Arial"/>
                <a:cs typeface="Arial"/>
              </a:rPr>
              <a:t>Properties</a:t>
            </a:r>
            <a:endParaRPr lang="fr-FR" dirty="0">
              <a:latin typeface="Arial"/>
              <a:cs typeface="Arial"/>
            </a:endParaRPr>
          </a:p>
        </p:txBody>
      </p:sp>
      <p:sp>
        <p:nvSpPr>
          <p:cNvPr id="3" name="Espace réservé du contenu 2"/>
          <p:cNvSpPr>
            <a:spLocks noGrp="1"/>
          </p:cNvSpPr>
          <p:nvPr>
            <p:ph idx="1"/>
          </p:nvPr>
        </p:nvSpPr>
        <p:spPr>
          <a:xfrm>
            <a:off x="-396552" y="1124744"/>
            <a:ext cx="9361040" cy="5358384"/>
          </a:xfrm>
        </p:spPr>
        <p:txBody>
          <a:bodyPr/>
          <a:lstStyle/>
          <a:p>
            <a:pPr marL="915035" indent="-139700">
              <a:spcBef>
                <a:spcPts val="1315"/>
              </a:spcBef>
              <a:buFont typeface="Arial"/>
              <a:buChar char="•"/>
              <a:tabLst>
                <a:tab pos="915669" algn="l"/>
              </a:tabLst>
            </a:pPr>
            <a:r>
              <a:rPr lang="en-US" sz="1800" b="1" u="heavy" spc="5" dirty="0">
                <a:uFill>
                  <a:solidFill>
                    <a:srgbClr val="000000"/>
                  </a:solidFill>
                </a:uFill>
                <a:latin typeface="Arial"/>
                <a:cs typeface="Arial"/>
              </a:rPr>
              <a:t>A</a:t>
            </a:r>
            <a:r>
              <a:rPr lang="en-US" sz="1800" spc="5" dirty="0">
                <a:latin typeface="Arial"/>
                <a:cs typeface="Arial"/>
              </a:rPr>
              <a:t>tomicity</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dirty="0">
                <a:latin typeface="Arial"/>
                <a:cs typeface="Arial"/>
              </a:rPr>
              <a:t>All </a:t>
            </a:r>
            <a:r>
              <a:rPr lang="en-US" sz="1800" spc="-10" dirty="0">
                <a:latin typeface="Arial"/>
                <a:cs typeface="Arial"/>
              </a:rPr>
              <a:t>reading and </a:t>
            </a:r>
            <a:r>
              <a:rPr lang="en-US" sz="1800" spc="-5" dirty="0">
                <a:latin typeface="Arial"/>
                <a:cs typeface="Arial"/>
              </a:rPr>
              <a:t>writing of </a:t>
            </a:r>
            <a:r>
              <a:rPr lang="en-US" sz="1800" spc="-10" dirty="0">
                <a:latin typeface="Arial"/>
                <a:cs typeface="Arial"/>
              </a:rPr>
              <a:t>data </a:t>
            </a:r>
            <a:r>
              <a:rPr lang="en-US" sz="1800" spc="-5" dirty="0">
                <a:latin typeface="Arial"/>
                <a:cs typeface="Arial"/>
              </a:rPr>
              <a:t>in </a:t>
            </a:r>
            <a:r>
              <a:rPr lang="en-US" sz="1800" spc="-10" dirty="0">
                <a:latin typeface="Arial"/>
                <a:cs typeface="Arial"/>
              </a:rPr>
              <a:t>one region </a:t>
            </a:r>
            <a:r>
              <a:rPr lang="en-US" sz="1800" spc="-5" dirty="0">
                <a:latin typeface="Arial"/>
                <a:cs typeface="Arial"/>
              </a:rPr>
              <a:t>is </a:t>
            </a:r>
            <a:r>
              <a:rPr lang="en-US" sz="1800" spc="-10" dirty="0">
                <a:latin typeface="Arial"/>
                <a:cs typeface="Arial"/>
              </a:rPr>
              <a:t>done </a:t>
            </a:r>
            <a:r>
              <a:rPr lang="en-US" sz="1800" spc="-5" dirty="0">
                <a:latin typeface="Arial"/>
                <a:cs typeface="Arial"/>
              </a:rPr>
              <a:t>by the assigned</a:t>
            </a:r>
            <a:r>
              <a:rPr lang="en-US" sz="1800" spc="114" dirty="0">
                <a:latin typeface="Arial"/>
                <a:cs typeface="Arial"/>
              </a:rPr>
              <a:t> </a:t>
            </a:r>
            <a:r>
              <a:rPr lang="en-US" sz="1800" spc="-10" dirty="0" smtClean="0">
                <a:latin typeface="Arial"/>
                <a:cs typeface="Arial"/>
              </a:rPr>
              <a:t>Region </a:t>
            </a:r>
            <a:r>
              <a:rPr lang="en-US" sz="1800" spc="15" dirty="0" smtClean="0">
                <a:latin typeface="Arial"/>
                <a:cs typeface="Arial"/>
              </a:rPr>
              <a:t>Server</a:t>
            </a:r>
            <a:endParaRPr lang="en-US" sz="1800" dirty="0">
              <a:latin typeface="Arial"/>
              <a:cs typeface="Arial"/>
            </a:endParaRPr>
          </a:p>
          <a:p>
            <a:pPr marL="1050925" lvl="1" indent="-100965">
              <a:spcBef>
                <a:spcPts val="465"/>
              </a:spcBef>
              <a:buSzPct val="81818"/>
              <a:buFont typeface="Wingdings"/>
              <a:buChar char=""/>
              <a:tabLst>
                <a:tab pos="1051560" algn="l"/>
              </a:tabLst>
            </a:pPr>
            <a:r>
              <a:rPr lang="en-US" sz="1800" spc="15" dirty="0">
                <a:latin typeface="Arial"/>
                <a:cs typeface="Arial"/>
              </a:rPr>
              <a:t>All clients have to talk to the </a:t>
            </a:r>
            <a:r>
              <a:rPr lang="en-US" sz="1800" spc="20" dirty="0">
                <a:latin typeface="Arial"/>
                <a:cs typeface="Arial"/>
              </a:rPr>
              <a:t>assigned Region </a:t>
            </a:r>
            <a:r>
              <a:rPr lang="en-US" sz="1800" spc="15" dirty="0">
                <a:latin typeface="Arial"/>
                <a:cs typeface="Arial"/>
              </a:rPr>
              <a:t>Server to get to the</a:t>
            </a:r>
            <a:r>
              <a:rPr lang="en-US" sz="1800" dirty="0">
                <a:latin typeface="Arial"/>
                <a:cs typeface="Arial"/>
              </a:rPr>
              <a:t> </a:t>
            </a:r>
            <a:r>
              <a:rPr lang="en-US" sz="1800" spc="15" dirty="0">
                <a:latin typeface="Arial"/>
                <a:cs typeface="Arial"/>
              </a:rPr>
              <a:t>data</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Provides row </a:t>
            </a:r>
            <a:r>
              <a:rPr lang="en-US" sz="1800" spc="10" dirty="0">
                <a:latin typeface="Arial"/>
                <a:cs typeface="Arial"/>
              </a:rPr>
              <a:t>level</a:t>
            </a:r>
            <a:r>
              <a:rPr lang="en-US" sz="1800" spc="35" dirty="0">
                <a:latin typeface="Arial"/>
                <a:cs typeface="Arial"/>
              </a:rPr>
              <a:t> </a:t>
            </a:r>
            <a:r>
              <a:rPr lang="en-US" sz="1800" spc="15" dirty="0" smtClean="0">
                <a:latin typeface="Arial"/>
                <a:cs typeface="Arial"/>
              </a:rPr>
              <a:t>atomicity</a:t>
            </a:r>
          </a:p>
          <a:p>
            <a:pPr marL="1050925" lvl="1" indent="-100965">
              <a:spcBef>
                <a:spcPts val="455"/>
              </a:spcBef>
              <a:buSzPct val="81818"/>
              <a:buFont typeface="Wingdings"/>
              <a:buChar char=""/>
              <a:tabLst>
                <a:tab pos="1051560" algn="l"/>
              </a:tabLst>
            </a:pPr>
            <a:endParaRPr lang="en-US" sz="1800" dirty="0">
              <a:latin typeface="Arial"/>
              <a:cs typeface="Arial"/>
            </a:endParaRPr>
          </a:p>
          <a:p>
            <a:pPr marL="915035" indent="-139700">
              <a:spcBef>
                <a:spcPts val="480"/>
              </a:spcBef>
              <a:buFont typeface="Arial"/>
              <a:buChar char="•"/>
              <a:tabLst>
                <a:tab pos="915669" algn="l"/>
              </a:tabLst>
            </a:pPr>
            <a:r>
              <a:rPr lang="en-US" sz="1800" b="1" u="heavy" spc="5" dirty="0">
                <a:uFill>
                  <a:solidFill>
                    <a:srgbClr val="000000"/>
                  </a:solidFill>
                </a:uFill>
                <a:latin typeface="Arial"/>
                <a:cs typeface="Arial"/>
              </a:rPr>
              <a:t>C</a:t>
            </a:r>
            <a:r>
              <a:rPr lang="en-US" sz="1800" spc="5" dirty="0">
                <a:latin typeface="Arial"/>
                <a:cs typeface="Arial"/>
              </a:rPr>
              <a:t>onsistency and</a:t>
            </a:r>
            <a:r>
              <a:rPr lang="en-US" sz="1800" spc="-65" dirty="0">
                <a:latin typeface="Arial"/>
                <a:cs typeface="Arial"/>
              </a:rPr>
              <a:t> </a:t>
            </a:r>
            <a:r>
              <a:rPr lang="en-US" sz="1800" b="1" spc="5" dirty="0">
                <a:latin typeface="Arial"/>
                <a:cs typeface="Arial"/>
              </a:rPr>
              <a:t>I</a:t>
            </a:r>
            <a:r>
              <a:rPr lang="en-US" sz="1800" spc="5" dirty="0">
                <a:latin typeface="Arial"/>
                <a:cs typeface="Arial"/>
              </a:rPr>
              <a:t>solation</a:t>
            </a:r>
            <a:endParaRPr lang="en-US" sz="1800" dirty="0">
              <a:latin typeface="Arial"/>
              <a:cs typeface="Arial"/>
            </a:endParaRPr>
          </a:p>
          <a:p>
            <a:pPr marL="1050925" marR="977265" lvl="1" indent="-100965">
              <a:lnSpc>
                <a:spcPct val="103800"/>
              </a:lnSpc>
              <a:spcBef>
                <a:spcPts val="400"/>
              </a:spcBef>
              <a:buSzPct val="81818"/>
              <a:buFont typeface="Wingdings"/>
              <a:buChar char=""/>
              <a:tabLst>
                <a:tab pos="1051560" algn="l"/>
              </a:tabLst>
            </a:pPr>
            <a:r>
              <a:rPr lang="en-US" sz="1800" spc="15" dirty="0">
                <a:latin typeface="Arial"/>
                <a:cs typeface="Arial"/>
              </a:rPr>
              <a:t>All rows returned via </a:t>
            </a:r>
            <a:r>
              <a:rPr lang="en-US" sz="1800" spc="20" dirty="0">
                <a:latin typeface="Arial"/>
                <a:cs typeface="Arial"/>
              </a:rPr>
              <a:t>any access API </a:t>
            </a:r>
            <a:r>
              <a:rPr lang="en-US" sz="1800" spc="10" dirty="0">
                <a:latin typeface="Arial"/>
                <a:cs typeface="Arial"/>
              </a:rPr>
              <a:t>will </a:t>
            </a:r>
            <a:r>
              <a:rPr lang="en-US" sz="1800" spc="20" dirty="0">
                <a:latin typeface="Arial"/>
                <a:cs typeface="Arial"/>
              </a:rPr>
              <a:t>consist </a:t>
            </a:r>
            <a:r>
              <a:rPr lang="en-US" sz="1800" spc="15" dirty="0">
                <a:latin typeface="Arial"/>
                <a:cs typeface="Arial"/>
              </a:rPr>
              <a:t>of </a:t>
            </a:r>
            <a:r>
              <a:rPr lang="en-US" sz="1800" spc="20" dirty="0">
                <a:latin typeface="Arial"/>
                <a:cs typeface="Arial"/>
              </a:rPr>
              <a:t>a </a:t>
            </a:r>
            <a:r>
              <a:rPr lang="en-US" sz="1800" spc="15" dirty="0">
                <a:latin typeface="Arial"/>
                <a:cs typeface="Arial"/>
              </a:rPr>
              <a:t>complete row that  </a:t>
            </a:r>
            <a:r>
              <a:rPr lang="en-US" sz="1800" spc="20" dirty="0">
                <a:latin typeface="Arial"/>
                <a:cs typeface="Arial"/>
              </a:rPr>
              <a:t>existed </a:t>
            </a:r>
            <a:r>
              <a:rPr lang="en-US" sz="1800" spc="15" dirty="0">
                <a:latin typeface="Arial"/>
                <a:cs typeface="Arial"/>
              </a:rPr>
              <a:t>at </a:t>
            </a:r>
            <a:r>
              <a:rPr lang="en-US" sz="1800" spc="20" dirty="0">
                <a:latin typeface="Arial"/>
                <a:cs typeface="Arial"/>
              </a:rPr>
              <a:t>some </a:t>
            </a:r>
            <a:r>
              <a:rPr lang="en-US" sz="1800" spc="15" dirty="0">
                <a:latin typeface="Arial"/>
                <a:cs typeface="Arial"/>
              </a:rPr>
              <a:t>point in the table's</a:t>
            </a:r>
            <a:r>
              <a:rPr lang="en-US" sz="1800" spc="-5" dirty="0">
                <a:latin typeface="Arial"/>
                <a:cs typeface="Arial"/>
              </a:rPr>
              <a:t> </a:t>
            </a:r>
            <a:r>
              <a:rPr lang="en-US" sz="1800" spc="15" dirty="0">
                <a:latin typeface="Arial"/>
                <a:cs typeface="Arial"/>
              </a:rPr>
              <a:t>history</a:t>
            </a:r>
            <a:endParaRPr lang="en-US" sz="1800" dirty="0">
              <a:latin typeface="Arial"/>
              <a:cs typeface="Arial"/>
            </a:endParaRPr>
          </a:p>
          <a:p>
            <a:pPr marL="1050925" marR="902969" lvl="1" indent="-100965">
              <a:lnSpc>
                <a:spcPct val="103400"/>
              </a:lnSpc>
              <a:spcBef>
                <a:spcPts val="375"/>
              </a:spcBef>
              <a:buSzPct val="78260"/>
              <a:buFont typeface="Wingdings"/>
              <a:buChar char=""/>
              <a:tabLst>
                <a:tab pos="1051560" algn="l"/>
              </a:tabLst>
            </a:pPr>
            <a:r>
              <a:rPr lang="en-US" sz="1800" spc="-5" dirty="0">
                <a:latin typeface="Arial"/>
                <a:cs typeface="Arial"/>
              </a:rPr>
              <a:t>A scan is </a:t>
            </a:r>
            <a:r>
              <a:rPr lang="en-US" sz="1800" spc="-10" dirty="0">
                <a:latin typeface="Arial"/>
                <a:cs typeface="Arial"/>
              </a:rPr>
              <a:t>not </a:t>
            </a:r>
            <a:r>
              <a:rPr lang="en-US" sz="1800" spc="-5" dirty="0">
                <a:latin typeface="Arial"/>
                <a:cs typeface="Arial"/>
              </a:rPr>
              <a:t>a consistent </a:t>
            </a:r>
            <a:r>
              <a:rPr lang="en-US" sz="1800" spc="-10" dirty="0">
                <a:latin typeface="Arial"/>
                <a:cs typeface="Arial"/>
              </a:rPr>
              <a:t>view </a:t>
            </a:r>
            <a:r>
              <a:rPr lang="en-US" sz="1800" spc="-5" dirty="0">
                <a:latin typeface="Arial"/>
                <a:cs typeface="Arial"/>
              </a:rPr>
              <a:t>of a table. Scans do </a:t>
            </a:r>
            <a:r>
              <a:rPr lang="en-US" sz="1800" spc="-10" dirty="0">
                <a:latin typeface="Arial"/>
                <a:cs typeface="Arial"/>
              </a:rPr>
              <a:t>not </a:t>
            </a:r>
            <a:r>
              <a:rPr lang="en-US" sz="1800" spc="-5" dirty="0">
                <a:latin typeface="Arial"/>
                <a:cs typeface="Arial"/>
              </a:rPr>
              <a:t>exhibit </a:t>
            </a:r>
            <a:r>
              <a:rPr lang="en-US" sz="1800" spc="-10" dirty="0">
                <a:latin typeface="Arial"/>
                <a:cs typeface="Arial"/>
              </a:rPr>
              <a:t>snapshot  </a:t>
            </a:r>
            <a:r>
              <a:rPr lang="en-US" sz="1800" spc="15" dirty="0">
                <a:latin typeface="Arial"/>
                <a:cs typeface="Arial"/>
              </a:rPr>
              <a:t>isolation. </a:t>
            </a:r>
            <a:r>
              <a:rPr lang="en-US" sz="1800" spc="20" dirty="0">
                <a:latin typeface="Arial"/>
                <a:cs typeface="Arial"/>
              </a:rPr>
              <a:t>Any </a:t>
            </a:r>
            <a:r>
              <a:rPr lang="en-US" sz="1800" spc="15" dirty="0">
                <a:latin typeface="Arial"/>
                <a:cs typeface="Arial"/>
              </a:rPr>
              <a:t>row returned </a:t>
            </a:r>
            <a:r>
              <a:rPr lang="en-US" sz="1800" spc="20" dirty="0">
                <a:latin typeface="Arial"/>
                <a:cs typeface="Arial"/>
              </a:rPr>
              <a:t>by </a:t>
            </a:r>
            <a:r>
              <a:rPr lang="en-US" sz="1800" spc="15" dirty="0">
                <a:latin typeface="Arial"/>
                <a:cs typeface="Arial"/>
              </a:rPr>
              <a:t>the </a:t>
            </a:r>
            <a:r>
              <a:rPr lang="en-US" sz="1800" spc="20" dirty="0">
                <a:latin typeface="Arial"/>
                <a:cs typeface="Arial"/>
              </a:rPr>
              <a:t>scan </a:t>
            </a:r>
            <a:r>
              <a:rPr lang="en-US" sz="1800" spc="15" dirty="0">
                <a:latin typeface="Arial"/>
                <a:cs typeface="Arial"/>
              </a:rPr>
              <a:t>will </a:t>
            </a:r>
            <a:r>
              <a:rPr lang="en-US" sz="1800" spc="20" dirty="0">
                <a:latin typeface="Arial"/>
                <a:cs typeface="Arial"/>
              </a:rPr>
              <a:t>be a consistent </a:t>
            </a:r>
            <a:r>
              <a:rPr lang="en-US" sz="1800" spc="15" dirty="0">
                <a:latin typeface="Arial"/>
                <a:cs typeface="Arial"/>
              </a:rPr>
              <a:t>view (for  example, that version of the complete row </a:t>
            </a:r>
            <a:r>
              <a:rPr lang="en-US" sz="1800" spc="20" dirty="0">
                <a:latin typeface="Arial"/>
                <a:cs typeface="Arial"/>
              </a:rPr>
              <a:t>existed </a:t>
            </a:r>
            <a:r>
              <a:rPr lang="en-US" sz="1800" spc="15" dirty="0">
                <a:latin typeface="Arial"/>
                <a:cs typeface="Arial"/>
              </a:rPr>
              <a:t>at </a:t>
            </a:r>
            <a:r>
              <a:rPr lang="en-US" sz="1800" spc="20" dirty="0">
                <a:latin typeface="Arial"/>
                <a:cs typeface="Arial"/>
              </a:rPr>
              <a:t>some </a:t>
            </a:r>
            <a:r>
              <a:rPr lang="en-US" sz="1800" spc="15" dirty="0">
                <a:latin typeface="Arial"/>
                <a:cs typeface="Arial"/>
              </a:rPr>
              <a:t>point in</a:t>
            </a:r>
            <a:r>
              <a:rPr lang="en-US" sz="1800" spc="100" dirty="0">
                <a:latin typeface="Arial"/>
                <a:cs typeface="Arial"/>
              </a:rPr>
              <a:t> </a:t>
            </a:r>
            <a:r>
              <a:rPr lang="en-US" sz="1800" spc="15" dirty="0">
                <a:latin typeface="Arial"/>
                <a:cs typeface="Arial"/>
              </a:rPr>
              <a:t>time</a:t>
            </a:r>
            <a:r>
              <a:rPr lang="en-US" sz="1800" spc="15" dirty="0" smtClean="0">
                <a:latin typeface="Arial"/>
                <a:cs typeface="Arial"/>
              </a:rPr>
              <a:t>)</a:t>
            </a:r>
          </a:p>
          <a:p>
            <a:pPr marL="1050925" marR="902969" lvl="1" indent="-100965">
              <a:lnSpc>
                <a:spcPct val="103400"/>
              </a:lnSpc>
              <a:spcBef>
                <a:spcPts val="375"/>
              </a:spcBef>
              <a:buSzPct val="78260"/>
              <a:buFont typeface="Wingdings"/>
              <a:buChar char=""/>
              <a:tabLst>
                <a:tab pos="1051560" algn="l"/>
              </a:tabLst>
            </a:pPr>
            <a:endParaRPr lang="en-US" sz="1800" dirty="0">
              <a:latin typeface="Arial"/>
              <a:cs typeface="Arial"/>
            </a:endParaRPr>
          </a:p>
          <a:p>
            <a:pPr marL="915035" indent="-139700">
              <a:spcBef>
                <a:spcPts val="475"/>
              </a:spcBef>
              <a:buFont typeface="Arial"/>
              <a:buChar char="•"/>
              <a:tabLst>
                <a:tab pos="915669" algn="l"/>
              </a:tabLst>
            </a:pPr>
            <a:r>
              <a:rPr lang="en-US" sz="1800" b="1" u="heavy" spc="5" dirty="0">
                <a:uFill>
                  <a:solidFill>
                    <a:srgbClr val="000000"/>
                  </a:solidFill>
                </a:uFill>
                <a:latin typeface="Arial"/>
                <a:cs typeface="Arial"/>
              </a:rPr>
              <a:t>D</a:t>
            </a:r>
            <a:r>
              <a:rPr lang="en-US" sz="1800" spc="5" dirty="0">
                <a:latin typeface="Arial"/>
                <a:cs typeface="Arial"/>
              </a:rPr>
              <a:t>urability</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dirty="0">
                <a:latin typeface="Arial"/>
                <a:cs typeface="Arial"/>
              </a:rPr>
              <a:t>All </a:t>
            </a:r>
            <a:r>
              <a:rPr lang="en-US" sz="1800" spc="-5" dirty="0">
                <a:latin typeface="Arial"/>
                <a:cs typeface="Arial"/>
              </a:rPr>
              <a:t>visible </a:t>
            </a:r>
            <a:r>
              <a:rPr lang="en-US" sz="1800" spc="-10" dirty="0">
                <a:latin typeface="Arial"/>
                <a:cs typeface="Arial"/>
              </a:rPr>
              <a:t>data </a:t>
            </a:r>
            <a:r>
              <a:rPr lang="en-US" sz="1800" spc="-5" dirty="0">
                <a:latin typeface="Arial"/>
                <a:cs typeface="Arial"/>
              </a:rPr>
              <a:t>is also </a:t>
            </a:r>
            <a:r>
              <a:rPr lang="en-US" sz="1800" spc="-10" dirty="0">
                <a:latin typeface="Arial"/>
                <a:cs typeface="Arial"/>
              </a:rPr>
              <a:t>durable data. That </a:t>
            </a:r>
            <a:r>
              <a:rPr lang="en-US" sz="1800" spc="-5" dirty="0">
                <a:latin typeface="Arial"/>
                <a:cs typeface="Arial"/>
              </a:rPr>
              <a:t>is to </a:t>
            </a:r>
            <a:r>
              <a:rPr lang="en-US" sz="1800" spc="-10" dirty="0">
                <a:latin typeface="Arial"/>
                <a:cs typeface="Arial"/>
              </a:rPr>
              <a:t>say, </a:t>
            </a:r>
            <a:r>
              <a:rPr lang="en-US" sz="1800" spc="-5" dirty="0">
                <a:latin typeface="Arial"/>
                <a:cs typeface="Arial"/>
              </a:rPr>
              <a:t>a </a:t>
            </a:r>
            <a:r>
              <a:rPr lang="en-US" sz="1800" spc="-10" dirty="0">
                <a:latin typeface="Arial"/>
                <a:cs typeface="Arial"/>
              </a:rPr>
              <a:t>read </a:t>
            </a:r>
            <a:r>
              <a:rPr lang="en-US" sz="1800" spc="-5" dirty="0">
                <a:latin typeface="Arial"/>
                <a:cs typeface="Arial"/>
              </a:rPr>
              <a:t>will </a:t>
            </a:r>
            <a:r>
              <a:rPr lang="en-US" sz="1800" spc="-10" dirty="0">
                <a:latin typeface="Arial"/>
                <a:cs typeface="Arial"/>
              </a:rPr>
              <a:t>never</a:t>
            </a:r>
            <a:r>
              <a:rPr lang="en-US" sz="1800" spc="114" dirty="0">
                <a:latin typeface="Arial"/>
                <a:cs typeface="Arial"/>
              </a:rPr>
              <a:t> </a:t>
            </a:r>
            <a:r>
              <a:rPr lang="en-US" sz="1800" spc="-10" dirty="0" smtClean="0">
                <a:latin typeface="Arial"/>
                <a:cs typeface="Arial"/>
              </a:rPr>
              <a:t>return </a:t>
            </a:r>
            <a:r>
              <a:rPr lang="en-US" sz="1800" spc="15" dirty="0" smtClean="0">
                <a:latin typeface="Arial"/>
                <a:cs typeface="Arial"/>
              </a:rPr>
              <a:t>data </a:t>
            </a:r>
            <a:r>
              <a:rPr lang="en-US" sz="1800" spc="15" dirty="0">
                <a:latin typeface="Arial"/>
                <a:cs typeface="Arial"/>
              </a:rPr>
              <a:t>that has not </a:t>
            </a:r>
            <a:r>
              <a:rPr lang="en-US" sz="1800" spc="20" dirty="0">
                <a:latin typeface="Arial"/>
                <a:cs typeface="Arial"/>
              </a:rPr>
              <a:t>been made </a:t>
            </a:r>
            <a:r>
              <a:rPr lang="en-US" sz="1800" spc="15" dirty="0">
                <a:latin typeface="Arial"/>
                <a:cs typeface="Arial"/>
              </a:rPr>
              <a:t>durable </a:t>
            </a:r>
            <a:r>
              <a:rPr lang="en-US" sz="1800" spc="20" dirty="0">
                <a:latin typeface="Arial"/>
                <a:cs typeface="Arial"/>
              </a:rPr>
              <a:t>on</a:t>
            </a:r>
            <a:r>
              <a:rPr lang="en-US" sz="1800" spc="60" dirty="0">
                <a:latin typeface="Arial"/>
                <a:cs typeface="Arial"/>
              </a:rPr>
              <a:t> </a:t>
            </a:r>
            <a:r>
              <a:rPr lang="en-US" sz="1800" spc="20" dirty="0">
                <a:latin typeface="Arial"/>
                <a:cs typeface="Arial"/>
              </a:rPr>
              <a:t>disk</a:t>
            </a:r>
            <a:endParaRPr lang="en-US" sz="1800" dirty="0">
              <a:latin typeface="Arial"/>
              <a:cs typeface="Arial"/>
            </a:endParaRPr>
          </a:p>
        </p:txBody>
      </p:sp>
    </p:spTree>
    <p:extLst>
      <p:ext uri="{BB962C8B-B14F-4D97-AF65-F5344CB8AC3E}">
        <p14:creationId xmlns:p14="http://schemas.microsoft.com/office/powerpoint/2010/main" val="338734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20688"/>
            <a:ext cx="8805672" cy="5358384"/>
          </a:xfrm>
        </p:spPr>
        <p:txBody>
          <a:bodyPr/>
          <a:lstStyle/>
          <a:p>
            <a:r>
              <a:rPr lang="fr-FR" sz="1600" b="1" i="1" dirty="0"/>
              <a:t>Atomicité</a:t>
            </a:r>
          </a:p>
          <a:p>
            <a:r>
              <a:rPr lang="fr-FR" sz="1600" i="1" dirty="0" smtClean="0"/>
              <a:t>assure </a:t>
            </a:r>
            <a:r>
              <a:rPr lang="fr-FR" sz="1600" i="1" dirty="0"/>
              <a:t>qu'une transaction se fait au complet ou pas du tout : si une partie d'une transaction ne peut être faite, il faut effacer toute trace de la transaction et remettre les données dans l'état où elles étaient avant la transaction. L'atomicité doit être respectée dans toutes situations, comme une panne d'électricité, une défaillance de l'ordinateur, ou une panne d'un disque magnétique. </a:t>
            </a:r>
          </a:p>
          <a:p>
            <a:r>
              <a:rPr lang="fr-FR" sz="1600" b="1" i="1" dirty="0"/>
              <a:t>Cohérence</a:t>
            </a:r>
          </a:p>
          <a:p>
            <a:r>
              <a:rPr lang="fr-FR" sz="1600" i="1" dirty="0" smtClean="0"/>
              <a:t>assure </a:t>
            </a:r>
            <a:r>
              <a:rPr lang="fr-FR" sz="1600" i="1" dirty="0"/>
              <a:t>que chaque transaction amènera le système d'un état valide à un autre état valide. Tout changement à la base de données doit être valide selon toutes les règles définies, incluant mais non limitées aux contraintes d'intégrité, aux rollbacks en cascade, aux déclencheurs de base de données, et à toutes combinaisons d'événements. </a:t>
            </a:r>
          </a:p>
          <a:p>
            <a:r>
              <a:rPr lang="fr-FR" sz="1600" b="1" i="1" dirty="0"/>
              <a:t>Isolation</a:t>
            </a:r>
          </a:p>
          <a:p>
            <a:r>
              <a:rPr lang="fr-FR" sz="1600" i="1" dirty="0" smtClean="0"/>
              <a:t>Toute </a:t>
            </a:r>
            <a:r>
              <a:rPr lang="fr-FR" sz="1600" i="1" dirty="0"/>
              <a:t>transaction doit s'exécuter comme si elle était la seule sur le système. Aucune dépendance possible entre les transactions. La propriété d'isolation assure que l'exécution simultanée de transactions produit le même état que celui qui serait obtenu par l'exécution en série des transactions. Chaque transaction doit s'exécuter en isolation totale : si T1 et T2 s'exécutent simultanément, alors chacune doit demeurer indépendante de l'autre. </a:t>
            </a:r>
          </a:p>
          <a:p>
            <a:r>
              <a:rPr lang="fr-FR" sz="1600" b="1" i="1" dirty="0"/>
              <a:t>Durabilité</a:t>
            </a:r>
          </a:p>
          <a:p>
            <a:r>
              <a:rPr lang="fr-FR" sz="1600" i="1" dirty="0" smtClean="0"/>
              <a:t>assure </a:t>
            </a:r>
            <a:r>
              <a:rPr lang="fr-FR" sz="1600" i="1" dirty="0"/>
              <a:t>que lorsqu'une transaction a été confirmée, elle demeure enregistrée même à la suite d'une panne d'électricité, d'une panne de l'ordinateur ou d'un autre problème. Par exemple, dans une base de données relationnelle, lorsqu'un groupe d'énoncés SQL a été exécuté, les résultats doivent être enregistrés de façon permanente, même dans le cas d'une panne immédiatement après l'exécution des énoncés. </a:t>
            </a:r>
          </a:p>
          <a:p>
            <a:endParaRPr lang="fr-FR" sz="1600" i="1" dirty="0"/>
          </a:p>
        </p:txBody>
      </p:sp>
    </p:spTree>
    <p:extLst>
      <p:ext uri="{BB962C8B-B14F-4D97-AF65-F5344CB8AC3E}">
        <p14:creationId xmlns:p14="http://schemas.microsoft.com/office/powerpoint/2010/main" val="124625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805"/>
              </a:spcBef>
            </a:pPr>
            <a:r>
              <a:rPr lang="fr-FR" spc="-5" dirty="0" err="1">
                <a:latin typeface="Arial"/>
                <a:cs typeface="Arial"/>
              </a:rPr>
              <a:t>HBase</a:t>
            </a:r>
            <a:r>
              <a:rPr lang="fr-FR" spc="-5" dirty="0">
                <a:latin typeface="Arial"/>
                <a:cs typeface="Arial"/>
              </a:rPr>
              <a:t> data</a:t>
            </a:r>
            <a:r>
              <a:rPr lang="fr-FR" spc="-15" dirty="0">
                <a:latin typeface="Arial"/>
                <a:cs typeface="Arial"/>
              </a:rPr>
              <a:t> </a:t>
            </a:r>
            <a:r>
              <a:rPr lang="fr-FR" spc="-5" dirty="0">
                <a:latin typeface="Arial"/>
                <a:cs typeface="Arial"/>
              </a:rPr>
              <a:t>model</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010"/>
              </a:spcBef>
              <a:tabLst>
                <a:tab pos="163830" algn="l"/>
              </a:tabLst>
            </a:pPr>
            <a:r>
              <a:rPr lang="en-US" sz="1800" spc="5" dirty="0">
                <a:latin typeface="Arial"/>
                <a:cs typeface="Arial"/>
              </a:rPr>
              <a:t>Data is stored in </a:t>
            </a:r>
            <a:r>
              <a:rPr lang="en-US" sz="1800" spc="10" dirty="0" err="1">
                <a:latin typeface="Arial"/>
                <a:cs typeface="Arial"/>
              </a:rPr>
              <a:t>HBase</a:t>
            </a:r>
            <a:r>
              <a:rPr lang="en-US" sz="1800" spc="-125" dirty="0">
                <a:latin typeface="Arial"/>
                <a:cs typeface="Arial"/>
              </a:rPr>
              <a:t> </a:t>
            </a:r>
            <a:r>
              <a:rPr lang="en-US" sz="1800" spc="5" dirty="0">
                <a:latin typeface="Arial"/>
                <a:cs typeface="Arial"/>
              </a:rPr>
              <a:t>table(s)</a:t>
            </a:r>
            <a:endParaRPr lang="en-US" sz="1800" dirty="0">
              <a:latin typeface="Arial"/>
              <a:cs typeface="Arial"/>
            </a:endParaRPr>
          </a:p>
          <a:p>
            <a:pPr marL="163195" indent="-139700">
              <a:spcBef>
                <a:spcPts val="175"/>
              </a:spcBef>
              <a:tabLst>
                <a:tab pos="163830" algn="l"/>
              </a:tabLst>
            </a:pPr>
            <a:r>
              <a:rPr lang="en-US" sz="1800" spc="10" dirty="0">
                <a:latin typeface="Arial"/>
                <a:cs typeface="Arial"/>
              </a:rPr>
              <a:t>Tables </a:t>
            </a:r>
            <a:r>
              <a:rPr lang="en-US" sz="1800" spc="5" dirty="0">
                <a:latin typeface="Arial"/>
                <a:cs typeface="Arial"/>
              </a:rPr>
              <a:t>are </a:t>
            </a:r>
            <a:r>
              <a:rPr lang="en-US" sz="1800" spc="15" dirty="0">
                <a:latin typeface="Arial"/>
                <a:cs typeface="Arial"/>
              </a:rPr>
              <a:t>made </a:t>
            </a:r>
            <a:r>
              <a:rPr lang="en-US" sz="1800" spc="5" dirty="0">
                <a:latin typeface="Arial"/>
                <a:cs typeface="Arial"/>
              </a:rPr>
              <a:t>of rows </a:t>
            </a:r>
            <a:r>
              <a:rPr lang="en-US" sz="1800" spc="10" dirty="0">
                <a:latin typeface="Arial"/>
                <a:cs typeface="Arial"/>
              </a:rPr>
              <a:t>and</a:t>
            </a:r>
            <a:r>
              <a:rPr lang="en-US" sz="1800" spc="-175" dirty="0">
                <a:latin typeface="Arial"/>
                <a:cs typeface="Arial"/>
              </a:rPr>
              <a:t> </a:t>
            </a:r>
            <a:r>
              <a:rPr lang="en-US" sz="1800" spc="10" dirty="0">
                <a:latin typeface="Arial"/>
                <a:cs typeface="Arial"/>
              </a:rPr>
              <a:t>columns</a:t>
            </a:r>
            <a:endParaRPr lang="en-US" sz="1800" dirty="0">
              <a:latin typeface="Arial"/>
              <a:cs typeface="Arial"/>
            </a:endParaRPr>
          </a:p>
          <a:p>
            <a:pPr marL="163195" indent="-139700">
              <a:spcBef>
                <a:spcPts val="160"/>
              </a:spcBef>
              <a:tabLst>
                <a:tab pos="163830" algn="l"/>
              </a:tabLst>
            </a:pPr>
            <a:r>
              <a:rPr lang="en-US" sz="1800" spc="5" dirty="0">
                <a:latin typeface="Arial"/>
                <a:cs typeface="Arial"/>
              </a:rPr>
              <a:t>All </a:t>
            </a:r>
            <a:r>
              <a:rPr lang="en-US" sz="1800" spc="10" dirty="0">
                <a:latin typeface="Arial"/>
                <a:cs typeface="Arial"/>
              </a:rPr>
              <a:t>columns </a:t>
            </a:r>
            <a:r>
              <a:rPr lang="en-US" sz="1800" spc="5" dirty="0">
                <a:latin typeface="Arial"/>
                <a:cs typeface="Arial"/>
              </a:rPr>
              <a:t>in </a:t>
            </a:r>
            <a:r>
              <a:rPr lang="en-US" sz="1800" spc="10" dirty="0" err="1">
                <a:latin typeface="Arial"/>
                <a:cs typeface="Arial"/>
              </a:rPr>
              <a:t>HBase</a:t>
            </a:r>
            <a:r>
              <a:rPr lang="en-US" sz="1800" spc="10" dirty="0">
                <a:latin typeface="Arial"/>
                <a:cs typeface="Arial"/>
              </a:rPr>
              <a:t> </a:t>
            </a:r>
            <a:r>
              <a:rPr lang="en-US" sz="1800" spc="5" dirty="0">
                <a:latin typeface="Arial"/>
                <a:cs typeface="Arial"/>
              </a:rPr>
              <a:t>belong </a:t>
            </a:r>
            <a:r>
              <a:rPr lang="en-US" sz="1800" dirty="0">
                <a:latin typeface="Arial"/>
                <a:cs typeface="Arial"/>
              </a:rPr>
              <a:t>to </a:t>
            </a:r>
            <a:r>
              <a:rPr lang="en-US" sz="1800" spc="10" dirty="0">
                <a:latin typeface="Arial"/>
                <a:cs typeface="Arial"/>
              </a:rPr>
              <a:t>a </a:t>
            </a:r>
            <a:r>
              <a:rPr lang="en-US" sz="1800" spc="5" dirty="0">
                <a:latin typeface="Arial"/>
                <a:cs typeface="Arial"/>
              </a:rPr>
              <a:t>particular </a:t>
            </a:r>
            <a:r>
              <a:rPr lang="en-US" sz="1800" spc="10" dirty="0">
                <a:latin typeface="Arial"/>
                <a:cs typeface="Arial"/>
              </a:rPr>
              <a:t>column</a:t>
            </a:r>
            <a:r>
              <a:rPr lang="en-US" sz="1800" spc="-245" dirty="0">
                <a:latin typeface="Arial"/>
                <a:cs typeface="Arial"/>
              </a:rPr>
              <a:t> </a:t>
            </a:r>
            <a:r>
              <a:rPr lang="en-US" sz="1800" spc="5" dirty="0">
                <a:latin typeface="Arial"/>
                <a:cs typeface="Arial"/>
              </a:rPr>
              <a:t>family</a:t>
            </a:r>
            <a:endParaRPr lang="en-US" sz="1800" dirty="0">
              <a:latin typeface="Arial"/>
              <a:cs typeface="Arial"/>
            </a:endParaRPr>
          </a:p>
          <a:p>
            <a:pPr marL="163195" indent="-139700">
              <a:spcBef>
                <a:spcPts val="175"/>
              </a:spcBef>
              <a:tabLst>
                <a:tab pos="163830" algn="l"/>
              </a:tabLst>
            </a:pPr>
            <a:r>
              <a:rPr lang="en-US" sz="1800" spc="10" dirty="0">
                <a:latin typeface="Arial"/>
                <a:cs typeface="Arial"/>
              </a:rPr>
              <a:t>Table </a:t>
            </a:r>
            <a:r>
              <a:rPr lang="en-US" sz="1800" spc="15" dirty="0">
                <a:latin typeface="Arial"/>
                <a:cs typeface="Arial"/>
              </a:rPr>
              <a:t>schema </a:t>
            </a:r>
            <a:r>
              <a:rPr lang="en-US" sz="1800" spc="5" dirty="0">
                <a:latin typeface="Arial"/>
                <a:cs typeface="Arial"/>
              </a:rPr>
              <a:t>only defines </a:t>
            </a:r>
            <a:r>
              <a:rPr lang="en-US" sz="1800" spc="10" dirty="0">
                <a:latin typeface="Arial"/>
                <a:cs typeface="Arial"/>
              </a:rPr>
              <a:t>column</a:t>
            </a:r>
            <a:r>
              <a:rPr lang="en-US" sz="1800" spc="-190" dirty="0">
                <a:latin typeface="Arial"/>
                <a:cs typeface="Arial"/>
              </a:rPr>
              <a:t> </a:t>
            </a:r>
            <a:r>
              <a:rPr lang="en-US" sz="1800" dirty="0">
                <a:latin typeface="Arial"/>
                <a:cs typeface="Arial"/>
              </a:rPr>
              <a:t>families</a:t>
            </a:r>
          </a:p>
          <a:p>
            <a:pPr marL="299085" lvl="1" indent="-100965">
              <a:spcBef>
                <a:spcPts val="175"/>
              </a:spcBef>
              <a:buSzPct val="81818"/>
              <a:buFont typeface="Wingdings"/>
              <a:buChar char=""/>
              <a:tabLst>
                <a:tab pos="299720" algn="l"/>
              </a:tabLst>
            </a:pPr>
            <a:r>
              <a:rPr lang="en-US" sz="1800" spc="20" dirty="0">
                <a:latin typeface="Arial"/>
                <a:cs typeface="Arial"/>
              </a:rPr>
              <a:t>Can </a:t>
            </a:r>
            <a:r>
              <a:rPr lang="en-US" sz="1800" spc="15" dirty="0">
                <a:latin typeface="Arial"/>
                <a:cs typeface="Arial"/>
              </a:rPr>
              <a:t>have large, variable number of </a:t>
            </a:r>
            <a:r>
              <a:rPr lang="en-US" sz="1800" spc="20" dirty="0">
                <a:latin typeface="Arial"/>
                <a:cs typeface="Arial"/>
              </a:rPr>
              <a:t>columns </a:t>
            </a:r>
            <a:r>
              <a:rPr lang="en-US" sz="1800" spc="15" dirty="0">
                <a:latin typeface="Arial"/>
                <a:cs typeface="Arial"/>
              </a:rPr>
              <a:t>per</a:t>
            </a:r>
            <a:r>
              <a:rPr lang="en-US" sz="1800" spc="85" dirty="0">
                <a:latin typeface="Arial"/>
                <a:cs typeface="Arial"/>
              </a:rPr>
              <a:t> </a:t>
            </a:r>
            <a:r>
              <a:rPr lang="en-US" sz="1800" spc="15" dirty="0">
                <a:latin typeface="Arial"/>
                <a:cs typeface="Arial"/>
              </a:rPr>
              <a:t>row</a:t>
            </a:r>
            <a:endParaRPr lang="en-US" sz="1800" dirty="0">
              <a:latin typeface="Arial"/>
              <a:cs typeface="Arial"/>
            </a:endParaRPr>
          </a:p>
          <a:p>
            <a:pPr marL="299085" lvl="1" indent="-100965">
              <a:spcBef>
                <a:spcPts val="130"/>
              </a:spcBef>
              <a:buSzPct val="78260"/>
              <a:buFont typeface="Wingdings"/>
              <a:buChar char=""/>
              <a:tabLst>
                <a:tab pos="299720" algn="l"/>
              </a:tabLst>
            </a:pPr>
            <a:r>
              <a:rPr lang="en-US" sz="1800" spc="-10" dirty="0">
                <a:latin typeface="Arial"/>
                <a:cs typeface="Arial"/>
              </a:rPr>
              <a:t>(row key, column key, timestamp) </a:t>
            </a:r>
            <a:r>
              <a:rPr lang="en-US" sz="1800" spc="-10" dirty="0" smtClean="0">
                <a:latin typeface="Arial"/>
                <a:cs typeface="Arial"/>
                <a:sym typeface="Wingdings" panose="05000000000000000000" pitchFamily="2" charset="2"/>
              </a:rPr>
              <a:t></a:t>
            </a:r>
            <a:r>
              <a:rPr lang="en-US" sz="1800" spc="135" dirty="0" smtClean="0">
                <a:latin typeface="Times New Roman"/>
                <a:cs typeface="Times New Roman"/>
              </a:rPr>
              <a:t> </a:t>
            </a:r>
            <a:r>
              <a:rPr lang="en-US" sz="1800" spc="-10" dirty="0">
                <a:latin typeface="Arial"/>
                <a:cs typeface="Arial"/>
              </a:rPr>
              <a:t>value</a:t>
            </a:r>
            <a:endParaRPr lang="en-US" sz="1800" dirty="0">
              <a:latin typeface="Arial"/>
              <a:cs typeface="Arial"/>
            </a:endParaRPr>
          </a:p>
          <a:p>
            <a:pPr marL="299085" lvl="1" indent="-100965">
              <a:spcBef>
                <a:spcPts val="190"/>
              </a:spcBef>
              <a:buSzPct val="81818"/>
              <a:buFont typeface="Wingdings"/>
              <a:buChar char=""/>
              <a:tabLst>
                <a:tab pos="299720" algn="l"/>
              </a:tabLst>
            </a:pPr>
            <a:r>
              <a:rPr lang="en-US" sz="1800" spc="25" dirty="0">
                <a:latin typeface="Arial"/>
                <a:cs typeface="Arial"/>
              </a:rPr>
              <a:t>A </a:t>
            </a:r>
            <a:r>
              <a:rPr lang="en-US" sz="1800" spc="10" dirty="0">
                <a:latin typeface="Arial"/>
                <a:cs typeface="Arial"/>
              </a:rPr>
              <a:t>{row, </a:t>
            </a:r>
            <a:r>
              <a:rPr lang="en-US" sz="1800" spc="15" dirty="0">
                <a:latin typeface="Arial"/>
                <a:cs typeface="Arial"/>
              </a:rPr>
              <a:t>column, version} tuple exactly </a:t>
            </a:r>
            <a:r>
              <a:rPr lang="en-US" sz="1800" spc="20" dirty="0">
                <a:latin typeface="Arial"/>
                <a:cs typeface="Arial"/>
              </a:rPr>
              <a:t>specifies a</a:t>
            </a:r>
            <a:r>
              <a:rPr lang="en-US" sz="1800" spc="10" dirty="0">
                <a:latin typeface="Arial"/>
                <a:cs typeface="Arial"/>
              </a:rPr>
              <a:t> </a:t>
            </a:r>
            <a:r>
              <a:rPr lang="en-US" sz="1800" spc="15" dirty="0">
                <a:latin typeface="Arial"/>
                <a:cs typeface="Arial"/>
              </a:rPr>
              <a:t>cell</a:t>
            </a:r>
            <a:endParaRPr lang="en-US" sz="1800" dirty="0">
              <a:latin typeface="Arial"/>
              <a:cs typeface="Arial"/>
            </a:endParaRPr>
          </a:p>
          <a:p>
            <a:pPr marL="163195" indent="-139700">
              <a:spcBef>
                <a:spcPts val="175"/>
              </a:spcBef>
              <a:tabLst>
                <a:tab pos="163830" algn="l"/>
              </a:tabLst>
            </a:pPr>
            <a:r>
              <a:rPr lang="en-US" sz="1800" spc="10" dirty="0">
                <a:latin typeface="Arial"/>
                <a:cs typeface="Arial"/>
              </a:rPr>
              <a:t>Each </a:t>
            </a:r>
            <a:r>
              <a:rPr lang="en-US" sz="1800" spc="5" dirty="0">
                <a:latin typeface="Arial"/>
                <a:cs typeface="Arial"/>
              </a:rPr>
              <a:t>cell value has </a:t>
            </a:r>
            <a:r>
              <a:rPr lang="en-US" sz="1800" spc="10" dirty="0">
                <a:latin typeface="Arial"/>
                <a:cs typeface="Arial"/>
              </a:rPr>
              <a:t>a</a:t>
            </a:r>
            <a:r>
              <a:rPr lang="en-US" sz="1800" spc="-120" dirty="0">
                <a:latin typeface="Arial"/>
                <a:cs typeface="Arial"/>
              </a:rPr>
              <a:t> </a:t>
            </a:r>
            <a:r>
              <a:rPr lang="en-US" sz="1800" spc="5" dirty="0">
                <a:latin typeface="Arial"/>
                <a:cs typeface="Arial"/>
              </a:rPr>
              <a:t>version</a:t>
            </a:r>
            <a:endParaRPr lang="en-US" sz="1800" dirty="0">
              <a:latin typeface="Arial"/>
              <a:cs typeface="Arial"/>
            </a:endParaRPr>
          </a:p>
          <a:p>
            <a:pPr marL="299085" lvl="1" indent="-100965">
              <a:spcBef>
                <a:spcPts val="175"/>
              </a:spcBef>
              <a:buSzPct val="81818"/>
              <a:buFont typeface="Wingdings"/>
              <a:buChar char=""/>
              <a:tabLst>
                <a:tab pos="299720" algn="l"/>
              </a:tabLst>
            </a:pPr>
            <a:r>
              <a:rPr lang="en-US" sz="1800" spc="20" dirty="0">
                <a:latin typeface="Arial"/>
                <a:cs typeface="Arial"/>
              </a:rPr>
              <a:t>Timestamp</a:t>
            </a:r>
            <a:endParaRPr lang="en-US" sz="1800" dirty="0">
              <a:latin typeface="Arial"/>
              <a:cs typeface="Arial"/>
            </a:endParaRPr>
          </a:p>
          <a:p>
            <a:pPr marL="163195" indent="-139700">
              <a:spcBef>
                <a:spcPts val="175"/>
              </a:spcBef>
              <a:tabLst>
                <a:tab pos="163830" algn="l"/>
              </a:tabLst>
            </a:pPr>
            <a:r>
              <a:rPr lang="en-US" sz="1800" spc="15" dirty="0">
                <a:latin typeface="Arial"/>
                <a:cs typeface="Arial"/>
              </a:rPr>
              <a:t>Row </a:t>
            </a:r>
            <a:r>
              <a:rPr lang="en-US" sz="1800" spc="5" dirty="0">
                <a:latin typeface="Arial"/>
                <a:cs typeface="Arial"/>
              </a:rPr>
              <a:t>stored </a:t>
            </a:r>
            <a:r>
              <a:rPr lang="en-US" sz="1800" spc="10" dirty="0">
                <a:latin typeface="Arial"/>
                <a:cs typeface="Arial"/>
              </a:rPr>
              <a:t>in </a:t>
            </a:r>
            <a:r>
              <a:rPr lang="en-US" sz="1800" spc="5" dirty="0">
                <a:latin typeface="Arial"/>
                <a:cs typeface="Arial"/>
              </a:rPr>
              <a:t>order </a:t>
            </a:r>
            <a:r>
              <a:rPr lang="en-US" sz="1800" spc="10" dirty="0">
                <a:latin typeface="Arial"/>
                <a:cs typeface="Arial"/>
              </a:rPr>
              <a:t>by </a:t>
            </a:r>
            <a:r>
              <a:rPr lang="en-US" sz="1800" spc="5" dirty="0">
                <a:latin typeface="Arial"/>
                <a:cs typeface="Arial"/>
              </a:rPr>
              <a:t>row</a:t>
            </a:r>
            <a:r>
              <a:rPr lang="en-US" sz="1800" spc="-160" dirty="0">
                <a:latin typeface="Arial"/>
                <a:cs typeface="Arial"/>
              </a:rPr>
              <a:t> </a:t>
            </a:r>
            <a:r>
              <a:rPr lang="en-US" sz="1800" spc="5" dirty="0">
                <a:latin typeface="Arial"/>
                <a:cs typeface="Arial"/>
              </a:rPr>
              <a:t>keys</a:t>
            </a:r>
            <a:endParaRPr lang="en-US" sz="1800" dirty="0">
              <a:latin typeface="Arial"/>
              <a:cs typeface="Arial"/>
            </a:endParaRPr>
          </a:p>
          <a:p>
            <a:pPr marL="299085" lvl="1" indent="-100965">
              <a:spcBef>
                <a:spcPts val="180"/>
              </a:spcBef>
              <a:buSzPct val="81818"/>
              <a:buFont typeface="Wingdings"/>
              <a:buChar char=""/>
              <a:tabLst>
                <a:tab pos="299720" algn="l"/>
              </a:tabLst>
            </a:pPr>
            <a:r>
              <a:rPr lang="en-US" sz="1800" spc="25" dirty="0">
                <a:latin typeface="Arial"/>
                <a:cs typeface="Arial"/>
              </a:rPr>
              <a:t>Row </a:t>
            </a:r>
            <a:r>
              <a:rPr lang="en-US" sz="1800" spc="15" dirty="0">
                <a:latin typeface="Arial"/>
                <a:cs typeface="Arial"/>
              </a:rPr>
              <a:t>keys are byte </a:t>
            </a:r>
            <a:r>
              <a:rPr lang="en-US" sz="1800" spc="10" dirty="0">
                <a:latin typeface="Arial"/>
                <a:cs typeface="Arial"/>
              </a:rPr>
              <a:t>arrays; </a:t>
            </a:r>
            <a:r>
              <a:rPr lang="en-US" sz="1800" spc="15" dirty="0">
                <a:latin typeface="Arial"/>
                <a:cs typeface="Arial"/>
              </a:rPr>
              <a:t>lexicographically</a:t>
            </a:r>
            <a:r>
              <a:rPr lang="en-US" sz="1800" spc="40" dirty="0">
                <a:latin typeface="Arial"/>
                <a:cs typeface="Arial"/>
              </a:rPr>
              <a:t> </a:t>
            </a:r>
            <a:r>
              <a:rPr lang="en-US" sz="1800" spc="15" dirty="0">
                <a:latin typeface="Arial"/>
                <a:cs typeface="Arial"/>
              </a:rPr>
              <a:t>sorted</a:t>
            </a:r>
            <a:endParaRPr lang="en-US" sz="1800" dirty="0">
              <a:latin typeface="Arial"/>
              <a:cs typeface="Arial"/>
            </a:endParaRPr>
          </a:p>
          <a:p>
            <a:endParaRPr lang="fr-FR" dirty="0"/>
          </a:p>
        </p:txBody>
      </p:sp>
      <p:sp>
        <p:nvSpPr>
          <p:cNvPr id="4" name="object 8"/>
          <p:cNvSpPr txBox="1"/>
          <p:nvPr/>
        </p:nvSpPr>
        <p:spPr>
          <a:xfrm>
            <a:off x="1681536" y="4916566"/>
            <a:ext cx="6634879" cy="1320746"/>
          </a:xfrm>
          <a:prstGeom prst="rect">
            <a:avLst/>
          </a:prstGeom>
          <a:solidFill>
            <a:srgbClr val="FDFACC"/>
          </a:solidFill>
          <a:ln w="11446">
            <a:solidFill>
              <a:srgbClr val="A8A7A5"/>
            </a:solidFill>
          </a:ln>
        </p:spPr>
        <p:txBody>
          <a:bodyPr vert="horz" wrap="square" lIns="0" tIns="27305" rIns="0" bIns="0" rtlCol="0">
            <a:spAutoFit/>
          </a:bodyPr>
          <a:lstStyle/>
          <a:p>
            <a:pPr marL="95885" marR="92710" indent="3175" algn="ctr">
              <a:lnSpc>
                <a:spcPct val="105100"/>
              </a:lnSpc>
              <a:spcBef>
                <a:spcPts val="215"/>
              </a:spcBef>
            </a:pPr>
            <a:r>
              <a:rPr sz="1600" spc="15" dirty="0">
                <a:latin typeface="Verdana"/>
                <a:cs typeface="Verdana"/>
              </a:rPr>
              <a:t>"... </a:t>
            </a:r>
            <a:r>
              <a:rPr sz="1600" spc="20" dirty="0">
                <a:latin typeface="Verdana"/>
                <a:cs typeface="Verdana"/>
              </a:rPr>
              <a:t>a </a:t>
            </a:r>
            <a:r>
              <a:rPr sz="1600" spc="15" dirty="0">
                <a:latin typeface="Verdana"/>
                <a:cs typeface="Verdana"/>
              </a:rPr>
              <a:t>sparse, distributed, persistent, </a:t>
            </a:r>
            <a:r>
              <a:rPr sz="1600" spc="20" dirty="0">
                <a:latin typeface="Verdana"/>
                <a:cs typeface="Verdana"/>
              </a:rPr>
              <a:t>multi-dimensional </a:t>
            </a:r>
            <a:r>
              <a:rPr sz="1600" spc="15" dirty="0">
                <a:latin typeface="Verdana"/>
                <a:cs typeface="Verdana"/>
              </a:rPr>
              <a:t>sorted map. </a:t>
            </a:r>
            <a:r>
              <a:rPr sz="1600" spc="20" dirty="0">
                <a:latin typeface="Verdana"/>
                <a:cs typeface="Verdana"/>
              </a:rPr>
              <a:t>The  </a:t>
            </a:r>
            <a:r>
              <a:rPr sz="1600" spc="25" dirty="0">
                <a:latin typeface="Verdana"/>
                <a:cs typeface="Verdana"/>
              </a:rPr>
              <a:t>map </a:t>
            </a:r>
            <a:r>
              <a:rPr sz="1600" spc="5" dirty="0">
                <a:latin typeface="Verdana"/>
                <a:cs typeface="Verdana"/>
              </a:rPr>
              <a:t>is </a:t>
            </a:r>
            <a:r>
              <a:rPr sz="1600" spc="15" dirty="0">
                <a:latin typeface="Verdana"/>
                <a:cs typeface="Verdana"/>
              </a:rPr>
              <a:t>indexed </a:t>
            </a:r>
            <a:r>
              <a:rPr sz="1600" spc="20" dirty="0">
                <a:latin typeface="Verdana"/>
                <a:cs typeface="Verdana"/>
              </a:rPr>
              <a:t>by a row </a:t>
            </a:r>
            <a:r>
              <a:rPr sz="1600" spc="-5" dirty="0">
                <a:latin typeface="Verdana"/>
                <a:cs typeface="Verdana"/>
              </a:rPr>
              <a:t>key, </a:t>
            </a:r>
            <a:r>
              <a:rPr sz="1600" spc="15" dirty="0">
                <a:latin typeface="Verdana"/>
                <a:cs typeface="Verdana"/>
              </a:rPr>
              <a:t>column </a:t>
            </a:r>
            <a:r>
              <a:rPr sz="1600" spc="-5" dirty="0">
                <a:latin typeface="Verdana"/>
                <a:cs typeface="Verdana"/>
              </a:rPr>
              <a:t>key, </a:t>
            </a:r>
            <a:r>
              <a:rPr sz="1600" spc="25" dirty="0">
                <a:latin typeface="Verdana"/>
                <a:cs typeface="Verdana"/>
              </a:rPr>
              <a:t>and </a:t>
            </a:r>
            <a:r>
              <a:rPr sz="1600" spc="20" dirty="0">
                <a:latin typeface="Verdana"/>
                <a:cs typeface="Verdana"/>
              </a:rPr>
              <a:t>a </a:t>
            </a:r>
            <a:r>
              <a:rPr sz="1600" spc="15" dirty="0">
                <a:latin typeface="Verdana"/>
                <a:cs typeface="Verdana"/>
              </a:rPr>
              <a:t>timestamp; </a:t>
            </a:r>
            <a:r>
              <a:rPr sz="1600" spc="20" dirty="0">
                <a:latin typeface="Verdana"/>
                <a:cs typeface="Verdana"/>
              </a:rPr>
              <a:t>each </a:t>
            </a:r>
            <a:r>
              <a:rPr sz="1600" spc="10" dirty="0">
                <a:latin typeface="Verdana"/>
                <a:cs typeface="Verdana"/>
              </a:rPr>
              <a:t>value in  </a:t>
            </a:r>
            <a:r>
              <a:rPr sz="1600" spc="20" dirty="0">
                <a:latin typeface="Verdana"/>
                <a:cs typeface="Verdana"/>
              </a:rPr>
              <a:t>the </a:t>
            </a:r>
            <a:r>
              <a:rPr sz="1600" spc="25" dirty="0">
                <a:latin typeface="Verdana"/>
                <a:cs typeface="Verdana"/>
              </a:rPr>
              <a:t>map </a:t>
            </a:r>
            <a:r>
              <a:rPr sz="1600" spc="5" dirty="0">
                <a:latin typeface="Verdana"/>
                <a:cs typeface="Verdana"/>
              </a:rPr>
              <a:t>is </a:t>
            </a:r>
            <a:r>
              <a:rPr sz="1600" spc="20" dirty="0">
                <a:latin typeface="Verdana"/>
                <a:cs typeface="Verdana"/>
              </a:rPr>
              <a:t>an uninterrupted </a:t>
            </a:r>
            <a:r>
              <a:rPr sz="1600" spc="15" dirty="0">
                <a:latin typeface="Verdana"/>
                <a:cs typeface="Verdana"/>
              </a:rPr>
              <a:t>array of</a:t>
            </a:r>
            <a:r>
              <a:rPr sz="1600" spc="5" dirty="0">
                <a:latin typeface="Verdana"/>
                <a:cs typeface="Verdana"/>
              </a:rPr>
              <a:t> </a:t>
            </a:r>
            <a:r>
              <a:rPr sz="1600" spc="15" dirty="0">
                <a:latin typeface="Verdana"/>
                <a:cs typeface="Verdana"/>
              </a:rPr>
              <a:t>bytes"</a:t>
            </a:r>
            <a:endParaRPr sz="1600" dirty="0">
              <a:latin typeface="Verdana"/>
              <a:cs typeface="Verdana"/>
            </a:endParaRPr>
          </a:p>
          <a:p>
            <a:pPr marL="1529080">
              <a:lnSpc>
                <a:spcPct val="100000"/>
              </a:lnSpc>
              <a:spcBef>
                <a:spcPts val="50"/>
              </a:spcBef>
            </a:pPr>
            <a:r>
              <a:rPr sz="1600" spc="15" dirty="0">
                <a:latin typeface="Verdana"/>
                <a:cs typeface="Verdana"/>
              </a:rPr>
              <a:t>- </a:t>
            </a:r>
            <a:r>
              <a:rPr sz="1600" spc="20" dirty="0">
                <a:latin typeface="Verdana"/>
                <a:cs typeface="Verdana"/>
              </a:rPr>
              <a:t>Google </a:t>
            </a:r>
            <a:r>
              <a:rPr sz="1600" spc="5" dirty="0">
                <a:latin typeface="Verdana"/>
                <a:cs typeface="Verdana"/>
              </a:rPr>
              <a:t>BigTable</a:t>
            </a:r>
            <a:r>
              <a:rPr sz="1600" spc="80" dirty="0">
                <a:latin typeface="Verdana"/>
                <a:cs typeface="Verdana"/>
              </a:rPr>
              <a:t> </a:t>
            </a:r>
            <a:r>
              <a:rPr sz="1600" spc="20" dirty="0">
                <a:latin typeface="Verdana"/>
                <a:cs typeface="Verdana"/>
              </a:rPr>
              <a:t>paper</a:t>
            </a:r>
            <a:endParaRPr sz="1600" dirty="0">
              <a:latin typeface="Verdana"/>
              <a:cs typeface="Verdana"/>
            </a:endParaRPr>
          </a:p>
        </p:txBody>
      </p:sp>
    </p:spTree>
    <p:extLst>
      <p:ext uri="{BB962C8B-B14F-4D97-AF65-F5344CB8AC3E}">
        <p14:creationId xmlns:p14="http://schemas.microsoft.com/office/powerpoint/2010/main" val="269323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Unit</a:t>
            </a:r>
            <a:r>
              <a:rPr lang="fr-FR" spc="-10" dirty="0">
                <a:latin typeface="Arial"/>
                <a:cs typeface="Arial"/>
              </a:rPr>
              <a:t> </a:t>
            </a:r>
            <a:r>
              <a:rPr lang="fr-FR" spc="-10" dirty="0" smtClean="0">
                <a:latin typeface="Arial"/>
                <a:cs typeface="Arial"/>
              </a:rPr>
              <a:t>objectives</a:t>
            </a:r>
            <a:endParaRPr lang="fr-FR" dirty="0"/>
          </a:p>
        </p:txBody>
      </p:sp>
      <p:sp>
        <p:nvSpPr>
          <p:cNvPr id="3" name="Espace réservé du contenu 2"/>
          <p:cNvSpPr>
            <a:spLocks noGrp="1"/>
          </p:cNvSpPr>
          <p:nvPr>
            <p:ph idx="1"/>
          </p:nvPr>
        </p:nvSpPr>
        <p:spPr/>
        <p:txBody>
          <a:bodyPr/>
          <a:lstStyle/>
          <a:p>
            <a:pPr marL="172085" indent="-139700">
              <a:spcBef>
                <a:spcPts val="1315"/>
              </a:spcBef>
              <a:tabLst>
                <a:tab pos="172720" algn="l"/>
              </a:tabLst>
            </a:pPr>
            <a:r>
              <a:rPr lang="en-US" sz="1800" spc="5" dirty="0">
                <a:latin typeface="Arial"/>
                <a:cs typeface="Arial"/>
              </a:rPr>
              <a:t>List the characteristics of </a:t>
            </a:r>
            <a:r>
              <a:rPr lang="en-US" sz="1800" dirty="0">
                <a:latin typeface="Arial"/>
                <a:cs typeface="Arial"/>
              </a:rPr>
              <a:t>representative </a:t>
            </a:r>
            <a:r>
              <a:rPr lang="en-US" sz="1800" spc="5" dirty="0">
                <a:latin typeface="Arial"/>
                <a:cs typeface="Arial"/>
              </a:rPr>
              <a:t>data file formats,</a:t>
            </a:r>
            <a:r>
              <a:rPr lang="en-US" sz="1800" spc="-170" dirty="0">
                <a:latin typeface="Arial"/>
                <a:cs typeface="Arial"/>
              </a:rPr>
              <a:t> </a:t>
            </a:r>
            <a:r>
              <a:rPr lang="en-US" sz="1800" spc="5" dirty="0" smtClean="0">
                <a:latin typeface="Arial"/>
                <a:cs typeface="Arial"/>
              </a:rPr>
              <a:t>including </a:t>
            </a:r>
            <a:r>
              <a:rPr lang="en-US" sz="1800" dirty="0" smtClean="0">
                <a:latin typeface="Arial"/>
                <a:cs typeface="Arial"/>
              </a:rPr>
              <a:t>flat/text </a:t>
            </a:r>
            <a:r>
              <a:rPr lang="en-US" sz="1800" spc="5" dirty="0">
                <a:latin typeface="Arial"/>
                <a:cs typeface="Arial"/>
              </a:rPr>
              <a:t>files, </a:t>
            </a:r>
            <a:r>
              <a:rPr lang="en-US" sz="1800" spc="15" dirty="0">
                <a:latin typeface="Arial"/>
                <a:cs typeface="Arial"/>
              </a:rPr>
              <a:t>CSV, </a:t>
            </a:r>
            <a:r>
              <a:rPr lang="en-US" sz="1800" spc="5" dirty="0">
                <a:latin typeface="Arial"/>
                <a:cs typeface="Arial"/>
              </a:rPr>
              <a:t>XML, </a:t>
            </a:r>
            <a:r>
              <a:rPr lang="en-US" sz="1800" spc="10" dirty="0">
                <a:latin typeface="Arial"/>
                <a:cs typeface="Arial"/>
              </a:rPr>
              <a:t>JSON, and</a:t>
            </a:r>
            <a:r>
              <a:rPr lang="en-US" sz="1800" spc="-165" dirty="0">
                <a:latin typeface="Arial"/>
                <a:cs typeface="Arial"/>
              </a:rPr>
              <a:t> </a:t>
            </a:r>
            <a:r>
              <a:rPr lang="en-US" sz="1800" spc="10" dirty="0">
                <a:latin typeface="Arial"/>
                <a:cs typeface="Arial"/>
              </a:rPr>
              <a:t>YAML</a:t>
            </a:r>
            <a:endParaRPr lang="en-US" sz="1800" dirty="0">
              <a:latin typeface="Arial"/>
              <a:cs typeface="Arial"/>
            </a:endParaRPr>
          </a:p>
          <a:p>
            <a:pPr marL="172085" indent="-139700">
              <a:spcBef>
                <a:spcPts val="480"/>
              </a:spcBef>
              <a:tabLst>
                <a:tab pos="172720" algn="l"/>
              </a:tabLst>
            </a:pPr>
            <a:r>
              <a:rPr lang="en-US" sz="1800" spc="5" dirty="0">
                <a:latin typeface="Arial"/>
                <a:cs typeface="Arial"/>
              </a:rPr>
              <a:t>List the characteristics of the four </a:t>
            </a:r>
            <a:r>
              <a:rPr lang="en-US" sz="1800" dirty="0">
                <a:latin typeface="Arial"/>
                <a:cs typeface="Arial"/>
              </a:rPr>
              <a:t>types </a:t>
            </a:r>
            <a:r>
              <a:rPr lang="en-US" sz="1800" spc="5" dirty="0">
                <a:latin typeface="Arial"/>
                <a:cs typeface="Arial"/>
              </a:rPr>
              <a:t>of </a:t>
            </a:r>
            <a:r>
              <a:rPr lang="en-US" sz="1800" spc="10" dirty="0">
                <a:latin typeface="Arial"/>
                <a:cs typeface="Arial"/>
              </a:rPr>
              <a:t>NoSQL</a:t>
            </a:r>
            <a:r>
              <a:rPr lang="en-US" sz="1800" spc="-145" dirty="0">
                <a:latin typeface="Arial"/>
                <a:cs typeface="Arial"/>
              </a:rPr>
              <a:t> </a:t>
            </a:r>
            <a:r>
              <a:rPr lang="en-US" sz="1800" dirty="0" err="1">
                <a:latin typeface="Arial"/>
                <a:cs typeface="Arial"/>
              </a:rPr>
              <a:t>datastores</a:t>
            </a:r>
            <a:endParaRPr lang="en-US" sz="1800" dirty="0">
              <a:latin typeface="Arial"/>
              <a:cs typeface="Arial"/>
            </a:endParaRPr>
          </a:p>
          <a:p>
            <a:pPr marL="172085" indent="-139700">
              <a:spcBef>
                <a:spcPts val="459"/>
              </a:spcBef>
              <a:tabLst>
                <a:tab pos="172720" algn="l"/>
              </a:tabLst>
            </a:pPr>
            <a:r>
              <a:rPr lang="en-US" sz="1800" spc="5" dirty="0">
                <a:latin typeface="Arial"/>
                <a:cs typeface="Arial"/>
              </a:rPr>
              <a:t>Describe the storage used by </a:t>
            </a:r>
            <a:r>
              <a:rPr lang="en-US" sz="1800" spc="10" dirty="0" err="1">
                <a:latin typeface="Arial"/>
                <a:cs typeface="Arial"/>
              </a:rPr>
              <a:t>HBase</a:t>
            </a:r>
            <a:r>
              <a:rPr lang="en-US" sz="1800" spc="10" dirty="0">
                <a:latin typeface="Arial"/>
                <a:cs typeface="Arial"/>
              </a:rPr>
              <a:t> </a:t>
            </a:r>
            <a:r>
              <a:rPr lang="en-US" sz="1800" spc="5" dirty="0">
                <a:latin typeface="Arial"/>
                <a:cs typeface="Arial"/>
              </a:rPr>
              <a:t>in </a:t>
            </a:r>
            <a:r>
              <a:rPr lang="en-US" sz="1800" spc="15" dirty="0">
                <a:latin typeface="Arial"/>
                <a:cs typeface="Arial"/>
              </a:rPr>
              <a:t>some</a:t>
            </a:r>
            <a:r>
              <a:rPr lang="en-US" sz="1800" spc="-225" dirty="0">
                <a:latin typeface="Arial"/>
                <a:cs typeface="Arial"/>
              </a:rPr>
              <a:t> </a:t>
            </a:r>
            <a:r>
              <a:rPr lang="en-US" sz="1800" spc="5" dirty="0">
                <a:latin typeface="Arial"/>
                <a:cs typeface="Arial"/>
              </a:rPr>
              <a:t>detail</a:t>
            </a:r>
            <a:endParaRPr lang="en-US" sz="1800" dirty="0">
              <a:latin typeface="Arial"/>
              <a:cs typeface="Arial"/>
            </a:endParaRPr>
          </a:p>
          <a:p>
            <a:pPr marL="172085" indent="-139700">
              <a:spcBef>
                <a:spcPts val="475"/>
              </a:spcBef>
              <a:tabLst>
                <a:tab pos="172720" algn="l"/>
              </a:tabLst>
            </a:pPr>
            <a:r>
              <a:rPr lang="en-US" sz="1800" spc="5" dirty="0">
                <a:latin typeface="Arial"/>
                <a:cs typeface="Arial"/>
              </a:rPr>
              <a:t>Describe </a:t>
            </a:r>
            <a:r>
              <a:rPr lang="en-US" sz="1800" spc="10" dirty="0">
                <a:latin typeface="Arial"/>
                <a:cs typeface="Arial"/>
              </a:rPr>
              <a:t>and </a:t>
            </a:r>
            <a:r>
              <a:rPr lang="en-US" sz="1800" spc="5" dirty="0">
                <a:latin typeface="Arial"/>
                <a:cs typeface="Arial"/>
              </a:rPr>
              <a:t>compare the </a:t>
            </a:r>
            <a:r>
              <a:rPr lang="en-US" sz="1800" spc="10" dirty="0">
                <a:latin typeface="Arial"/>
                <a:cs typeface="Arial"/>
              </a:rPr>
              <a:t>open source </a:t>
            </a:r>
            <a:r>
              <a:rPr lang="en-US" sz="1800" spc="5" dirty="0">
                <a:latin typeface="Arial"/>
                <a:cs typeface="Arial"/>
              </a:rPr>
              <a:t>programming </a:t>
            </a:r>
            <a:r>
              <a:rPr lang="en-US" sz="1800" dirty="0">
                <a:latin typeface="Arial"/>
                <a:cs typeface="Arial"/>
              </a:rPr>
              <a:t>languages,</a:t>
            </a:r>
            <a:r>
              <a:rPr lang="en-US" sz="1800" spc="-225" dirty="0">
                <a:latin typeface="Arial"/>
                <a:cs typeface="Arial"/>
              </a:rPr>
              <a:t> </a:t>
            </a:r>
            <a:r>
              <a:rPr lang="en-US" sz="1800" spc="10" dirty="0" smtClean="0">
                <a:latin typeface="Arial"/>
                <a:cs typeface="Arial"/>
              </a:rPr>
              <a:t>Pig </a:t>
            </a:r>
            <a:r>
              <a:rPr lang="en-US" sz="1800" spc="5" dirty="0" smtClean="0">
                <a:latin typeface="Arial"/>
                <a:cs typeface="Arial"/>
              </a:rPr>
              <a:t>and</a:t>
            </a:r>
            <a:r>
              <a:rPr lang="en-US" sz="1800" spc="-20" dirty="0" smtClean="0">
                <a:latin typeface="Arial"/>
                <a:cs typeface="Arial"/>
              </a:rPr>
              <a:t> </a:t>
            </a:r>
            <a:r>
              <a:rPr lang="en-US" sz="1800" spc="5" dirty="0">
                <a:latin typeface="Arial"/>
                <a:cs typeface="Arial"/>
              </a:rPr>
              <a:t>Hive</a:t>
            </a:r>
            <a:endParaRPr lang="en-US" sz="1800" dirty="0">
              <a:latin typeface="Arial"/>
              <a:cs typeface="Arial"/>
            </a:endParaRPr>
          </a:p>
          <a:p>
            <a:pPr marL="172085" marR="149860" indent="-139700">
              <a:lnSpc>
                <a:spcPct val="100899"/>
              </a:lnSpc>
              <a:spcBef>
                <a:spcPts val="445"/>
              </a:spcBef>
              <a:tabLst>
                <a:tab pos="172720" algn="l"/>
              </a:tabLst>
            </a:pPr>
            <a:r>
              <a:rPr lang="en-US" sz="1800" spc="5" dirty="0">
                <a:latin typeface="Arial"/>
                <a:cs typeface="Arial"/>
              </a:rPr>
              <a:t>List the characteristics of programming languages typically used</a:t>
            </a:r>
            <a:r>
              <a:rPr lang="en-US" sz="1800" spc="-220" dirty="0">
                <a:latin typeface="Arial"/>
                <a:cs typeface="Arial"/>
              </a:rPr>
              <a:t> </a:t>
            </a:r>
            <a:r>
              <a:rPr lang="en-US" sz="1800" spc="5" dirty="0">
                <a:latin typeface="Arial"/>
                <a:cs typeface="Arial"/>
              </a:rPr>
              <a:t>by  Data Scientists: </a:t>
            </a:r>
            <a:r>
              <a:rPr lang="en-US" sz="1800" spc="15" dirty="0">
                <a:latin typeface="Arial"/>
                <a:cs typeface="Arial"/>
              </a:rPr>
              <a:t>R </a:t>
            </a:r>
            <a:r>
              <a:rPr lang="en-US" sz="1800" spc="5" dirty="0">
                <a:latin typeface="Arial"/>
                <a:cs typeface="Arial"/>
              </a:rPr>
              <a:t>and</a:t>
            </a:r>
            <a:r>
              <a:rPr lang="en-US" sz="1800" spc="-114" dirty="0">
                <a:latin typeface="Arial"/>
                <a:cs typeface="Arial"/>
              </a:rPr>
              <a:t> </a:t>
            </a:r>
            <a:r>
              <a:rPr lang="en-US" sz="1800" spc="5" dirty="0">
                <a:latin typeface="Arial"/>
                <a:cs typeface="Arial"/>
              </a:rPr>
              <a:t>Python</a:t>
            </a:r>
            <a:endParaRPr lang="en-US" sz="1800" dirty="0">
              <a:latin typeface="Arial"/>
              <a:cs typeface="Arial"/>
            </a:endParaRPr>
          </a:p>
        </p:txBody>
      </p:sp>
    </p:spTree>
    <p:extLst>
      <p:ext uri="{BB962C8B-B14F-4D97-AF65-F5344CB8AC3E}">
        <p14:creationId xmlns:p14="http://schemas.microsoft.com/office/powerpoint/2010/main" val="228809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5"/>
              </a:spcBef>
            </a:pPr>
            <a:r>
              <a:rPr lang="en-US" spc="-5" dirty="0">
                <a:latin typeface="Arial"/>
                <a:cs typeface="Arial"/>
              </a:rPr>
              <a:t>Think </a:t>
            </a:r>
            <a:r>
              <a:rPr lang="en-US" spc="-10" dirty="0">
                <a:latin typeface="Arial"/>
                <a:cs typeface="Arial"/>
              </a:rPr>
              <a:t>"Map": </a:t>
            </a:r>
            <a:r>
              <a:rPr lang="en-US" spc="-5" dirty="0">
                <a:latin typeface="Arial"/>
                <a:cs typeface="Arial"/>
              </a:rPr>
              <a:t>This is not a spreadsheet</a:t>
            </a:r>
            <a:r>
              <a:rPr lang="en-US" spc="-40" dirty="0">
                <a:latin typeface="Arial"/>
                <a:cs typeface="Arial"/>
              </a:rPr>
              <a:t> </a:t>
            </a:r>
            <a:r>
              <a:rPr lang="en-US" spc="-10" dirty="0">
                <a:latin typeface="Arial"/>
                <a:cs typeface="Arial"/>
              </a:rPr>
              <a:t>model</a:t>
            </a:r>
            <a:endParaRPr lang="en-US" dirty="0">
              <a:latin typeface="Arial"/>
              <a:cs typeface="Arial"/>
            </a:endParaRPr>
          </a:p>
        </p:txBody>
      </p:sp>
      <p:sp>
        <p:nvSpPr>
          <p:cNvPr id="3" name="Espace réservé du contenu 2"/>
          <p:cNvSpPr>
            <a:spLocks noGrp="1"/>
          </p:cNvSpPr>
          <p:nvPr>
            <p:ph idx="1"/>
          </p:nvPr>
        </p:nvSpPr>
        <p:spPr>
          <a:xfrm>
            <a:off x="237744" y="1188720"/>
            <a:ext cx="3882582" cy="5358384"/>
          </a:xfrm>
        </p:spPr>
        <p:txBody>
          <a:bodyPr/>
          <a:lstStyle/>
          <a:p>
            <a:pPr marL="151765" marR="26034" indent="-139065">
              <a:lnSpc>
                <a:spcPct val="110900"/>
              </a:lnSpc>
              <a:spcBef>
                <a:spcPts val="90"/>
              </a:spcBef>
              <a:tabLst>
                <a:tab pos="152400" algn="l"/>
              </a:tabLst>
            </a:pPr>
            <a:r>
              <a:rPr lang="en-US" sz="1800" spc="5" dirty="0">
                <a:latin typeface="Arial"/>
                <a:cs typeface="Arial"/>
              </a:rPr>
              <a:t>Most </a:t>
            </a:r>
            <a:r>
              <a:rPr lang="en-US" sz="1800" dirty="0">
                <a:latin typeface="Arial"/>
                <a:cs typeface="Arial"/>
              </a:rPr>
              <a:t>literature </a:t>
            </a:r>
            <a:r>
              <a:rPr lang="en-US" sz="1800" spc="5" dirty="0">
                <a:latin typeface="Arial"/>
                <a:cs typeface="Arial"/>
              </a:rPr>
              <a:t>describes </a:t>
            </a:r>
            <a:r>
              <a:rPr lang="en-US" sz="1800" spc="10" dirty="0" err="1">
                <a:latin typeface="Arial"/>
                <a:cs typeface="Arial"/>
              </a:rPr>
              <a:t>HBase</a:t>
            </a:r>
            <a:r>
              <a:rPr lang="en-US" sz="1800" spc="10" dirty="0">
                <a:latin typeface="Arial"/>
                <a:cs typeface="Arial"/>
              </a:rPr>
              <a:t>  </a:t>
            </a:r>
            <a:r>
              <a:rPr lang="en-US" sz="1800" spc="5" dirty="0">
                <a:latin typeface="Arial"/>
                <a:cs typeface="Arial"/>
              </a:rPr>
              <a:t>as </a:t>
            </a:r>
            <a:r>
              <a:rPr lang="en-US" sz="1800" spc="10" dirty="0">
                <a:latin typeface="Arial"/>
                <a:cs typeface="Arial"/>
              </a:rPr>
              <a:t>a </a:t>
            </a:r>
            <a:r>
              <a:rPr lang="en-US" sz="1800" spc="5" dirty="0">
                <a:latin typeface="Arial"/>
                <a:cs typeface="Arial"/>
              </a:rPr>
              <a:t>Column-Oriented data</a:t>
            </a:r>
            <a:r>
              <a:rPr lang="en-US" sz="1800" spc="-110" dirty="0">
                <a:latin typeface="Arial"/>
                <a:cs typeface="Arial"/>
              </a:rPr>
              <a:t> </a:t>
            </a:r>
            <a:r>
              <a:rPr lang="en-US" sz="1800" spc="5" dirty="0">
                <a:latin typeface="Arial"/>
                <a:cs typeface="Arial"/>
              </a:rPr>
              <a:t>store  which it is, but this </a:t>
            </a:r>
            <a:r>
              <a:rPr lang="en-US" sz="1800" spc="10" dirty="0">
                <a:latin typeface="Arial"/>
                <a:cs typeface="Arial"/>
              </a:rPr>
              <a:t>can </a:t>
            </a:r>
            <a:r>
              <a:rPr lang="en-US" sz="1800" spc="5" dirty="0">
                <a:latin typeface="Arial"/>
                <a:cs typeface="Arial"/>
              </a:rPr>
              <a:t>lead to  confusion</a:t>
            </a:r>
            <a:endParaRPr lang="en-US" sz="1800" dirty="0">
              <a:latin typeface="Arial"/>
              <a:cs typeface="Arial"/>
            </a:endParaRPr>
          </a:p>
          <a:p>
            <a:pPr marL="426084" marR="5080" lvl="1" indent="-137795">
              <a:lnSpc>
                <a:spcPct val="111200"/>
              </a:lnSpc>
              <a:spcBef>
                <a:spcPts val="450"/>
              </a:spcBef>
              <a:buFont typeface="Wingdings"/>
              <a:buChar char=""/>
              <a:tabLst>
                <a:tab pos="426720" algn="l"/>
              </a:tabLst>
            </a:pPr>
            <a:r>
              <a:rPr lang="en-US" sz="1800" dirty="0">
                <a:latin typeface="Arial"/>
                <a:cs typeface="Arial"/>
              </a:rPr>
              <a:t>"In </a:t>
            </a:r>
            <a:r>
              <a:rPr lang="en-US" sz="1800" spc="10" dirty="0">
                <a:latin typeface="Arial"/>
                <a:cs typeface="Arial"/>
              </a:rPr>
              <a:t>computer </a:t>
            </a:r>
            <a:r>
              <a:rPr lang="en-US" sz="1800" spc="5" dirty="0">
                <a:latin typeface="Arial"/>
                <a:cs typeface="Arial"/>
              </a:rPr>
              <a:t>science, an  associative </a:t>
            </a:r>
            <a:r>
              <a:rPr lang="en-US" sz="1800" dirty="0">
                <a:latin typeface="Arial"/>
                <a:cs typeface="Arial"/>
              </a:rPr>
              <a:t>array, </a:t>
            </a:r>
            <a:r>
              <a:rPr lang="en-US" sz="1800" spc="10" dirty="0">
                <a:latin typeface="Arial"/>
                <a:cs typeface="Arial"/>
              </a:rPr>
              <a:t>map, </a:t>
            </a:r>
            <a:r>
              <a:rPr lang="en-US" sz="1800" spc="5" dirty="0">
                <a:latin typeface="Arial"/>
                <a:cs typeface="Arial"/>
              </a:rPr>
              <a:t>or  dictionary is </a:t>
            </a:r>
            <a:r>
              <a:rPr lang="en-US" sz="1800" spc="10" dirty="0">
                <a:latin typeface="Arial"/>
                <a:cs typeface="Arial"/>
              </a:rPr>
              <a:t>an </a:t>
            </a:r>
            <a:r>
              <a:rPr lang="en-US" sz="1800" spc="5" dirty="0">
                <a:latin typeface="Arial"/>
                <a:cs typeface="Arial"/>
              </a:rPr>
              <a:t>abstract data  </a:t>
            </a:r>
            <a:r>
              <a:rPr lang="en-US" sz="1800" dirty="0">
                <a:latin typeface="Arial"/>
                <a:cs typeface="Arial"/>
              </a:rPr>
              <a:t>type </a:t>
            </a:r>
            <a:r>
              <a:rPr lang="en-US" sz="1800" spc="10" dirty="0">
                <a:latin typeface="Arial"/>
                <a:cs typeface="Arial"/>
              </a:rPr>
              <a:t>composed </a:t>
            </a:r>
            <a:r>
              <a:rPr lang="en-US" sz="1800" spc="5" dirty="0">
                <a:latin typeface="Arial"/>
                <a:cs typeface="Arial"/>
              </a:rPr>
              <a:t>of </a:t>
            </a:r>
            <a:r>
              <a:rPr lang="en-US" sz="1800" spc="10" dirty="0">
                <a:latin typeface="Arial"/>
                <a:cs typeface="Arial"/>
              </a:rPr>
              <a:t>a  </a:t>
            </a:r>
            <a:r>
              <a:rPr lang="en-US" sz="1800" spc="5" dirty="0">
                <a:latin typeface="Arial"/>
                <a:cs typeface="Arial"/>
              </a:rPr>
              <a:t>collection of (</a:t>
            </a:r>
            <a:r>
              <a:rPr lang="en-US" sz="1800" spc="5" dirty="0" err="1">
                <a:latin typeface="Arial"/>
                <a:cs typeface="Arial"/>
              </a:rPr>
              <a:t>key,value</a:t>
            </a:r>
            <a:r>
              <a:rPr lang="en-US" sz="1800" spc="5" dirty="0">
                <a:latin typeface="Arial"/>
                <a:cs typeface="Arial"/>
              </a:rPr>
              <a:t>)  pairs, </a:t>
            </a:r>
            <a:r>
              <a:rPr lang="en-US" sz="1800" spc="10" dirty="0">
                <a:latin typeface="Arial"/>
                <a:cs typeface="Arial"/>
              </a:rPr>
              <a:t>such </a:t>
            </a:r>
            <a:r>
              <a:rPr lang="en-US" sz="1800" spc="5" dirty="0">
                <a:latin typeface="Arial"/>
                <a:cs typeface="Arial"/>
              </a:rPr>
              <a:t>that each  possible </a:t>
            </a:r>
            <a:r>
              <a:rPr lang="en-US" sz="1800" spc="10" dirty="0">
                <a:latin typeface="Arial"/>
                <a:cs typeface="Arial"/>
              </a:rPr>
              <a:t>key </a:t>
            </a:r>
            <a:r>
              <a:rPr lang="en-US" sz="1800" spc="5" dirty="0">
                <a:latin typeface="Arial"/>
                <a:cs typeface="Arial"/>
              </a:rPr>
              <a:t>appears at</a:t>
            </a:r>
            <a:r>
              <a:rPr lang="en-US" sz="1800" spc="-170" dirty="0">
                <a:latin typeface="Arial"/>
                <a:cs typeface="Arial"/>
              </a:rPr>
              <a:t> </a:t>
            </a:r>
            <a:r>
              <a:rPr lang="en-US" sz="1800" spc="10" dirty="0">
                <a:latin typeface="Arial"/>
                <a:cs typeface="Arial"/>
              </a:rPr>
              <a:t>most  </a:t>
            </a:r>
            <a:r>
              <a:rPr lang="en-US" sz="1800" spc="5" dirty="0">
                <a:latin typeface="Arial"/>
                <a:cs typeface="Arial"/>
              </a:rPr>
              <a:t>once in the</a:t>
            </a:r>
            <a:r>
              <a:rPr lang="en-US" sz="1800" spc="-45" dirty="0">
                <a:latin typeface="Arial"/>
                <a:cs typeface="Arial"/>
              </a:rPr>
              <a:t> </a:t>
            </a:r>
            <a:r>
              <a:rPr lang="en-US" sz="1800" dirty="0">
                <a:latin typeface="Arial"/>
                <a:cs typeface="Arial"/>
              </a:rPr>
              <a:t>collection."</a:t>
            </a:r>
          </a:p>
          <a:p>
            <a:pPr marL="151765" indent="-139065">
              <a:spcBef>
                <a:spcPts val="620"/>
              </a:spcBef>
              <a:tabLst>
                <a:tab pos="152400" algn="l"/>
              </a:tabLst>
            </a:pPr>
            <a:r>
              <a:rPr lang="en-US" sz="1800" spc="5" dirty="0">
                <a:latin typeface="Arial"/>
                <a:cs typeface="Arial"/>
              </a:rPr>
              <a:t>Technically </a:t>
            </a:r>
            <a:r>
              <a:rPr lang="en-US" sz="1800" spc="10" dirty="0" err="1">
                <a:latin typeface="Arial"/>
                <a:cs typeface="Arial"/>
              </a:rPr>
              <a:t>HBase</a:t>
            </a:r>
            <a:r>
              <a:rPr lang="en-US" sz="1800" spc="10" dirty="0">
                <a:latin typeface="Arial"/>
                <a:cs typeface="Arial"/>
              </a:rPr>
              <a:t> </a:t>
            </a:r>
            <a:r>
              <a:rPr lang="en-US" sz="1800" spc="5" dirty="0">
                <a:latin typeface="Arial"/>
                <a:cs typeface="Arial"/>
              </a:rPr>
              <a:t>is</a:t>
            </a:r>
            <a:r>
              <a:rPr lang="en-US" sz="1800" spc="-114" dirty="0">
                <a:latin typeface="Arial"/>
                <a:cs typeface="Arial"/>
              </a:rPr>
              <a:t> </a:t>
            </a:r>
            <a:r>
              <a:rPr lang="en-US" sz="1800" spc="10" dirty="0" smtClean="0">
                <a:latin typeface="Arial"/>
                <a:cs typeface="Arial"/>
              </a:rPr>
              <a:t>a </a:t>
            </a:r>
            <a:r>
              <a:rPr lang="en-US" sz="1800" dirty="0" smtClean="0">
                <a:latin typeface="Arial"/>
                <a:cs typeface="Arial"/>
              </a:rPr>
              <a:t>multidimensional </a:t>
            </a:r>
            <a:r>
              <a:rPr lang="en-US" sz="1800" spc="5" dirty="0">
                <a:latin typeface="Arial"/>
                <a:cs typeface="Arial"/>
              </a:rPr>
              <a:t>sorted</a:t>
            </a:r>
            <a:r>
              <a:rPr lang="en-US" sz="1800" spc="-65" dirty="0">
                <a:latin typeface="Arial"/>
                <a:cs typeface="Arial"/>
              </a:rPr>
              <a:t> </a:t>
            </a:r>
            <a:r>
              <a:rPr lang="en-US" sz="1800" spc="15" dirty="0">
                <a:latin typeface="Arial"/>
                <a:cs typeface="Arial"/>
              </a:rPr>
              <a:t>map</a:t>
            </a:r>
            <a:endParaRPr lang="en-US" sz="1800" dirty="0">
              <a:latin typeface="Arial"/>
              <a:cs typeface="Arial"/>
            </a:endParaRPr>
          </a:p>
          <a:p>
            <a:endParaRPr lang="fr-FR" dirty="0"/>
          </a:p>
        </p:txBody>
      </p:sp>
      <p:graphicFrame>
        <p:nvGraphicFramePr>
          <p:cNvPr id="64" name="Group 95"/>
          <p:cNvGraphicFramePr>
            <a:graphicFrameLocks/>
          </p:cNvGraphicFramePr>
          <p:nvPr/>
        </p:nvGraphicFramePr>
        <p:xfrm>
          <a:off x="4667250" y="1211263"/>
          <a:ext cx="4337050" cy="1584326"/>
        </p:xfrm>
        <a:graphic>
          <a:graphicData uri="http://schemas.openxmlformats.org/drawingml/2006/table">
            <a:tbl>
              <a:tblPr/>
              <a:tblGrid>
                <a:gridCol w="788988"/>
                <a:gridCol w="1166812"/>
                <a:gridCol w="1162050"/>
                <a:gridCol w="1219200"/>
              </a:tblGrid>
              <a:tr h="39687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Column 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Column 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Column 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5288">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Row 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Row 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5288">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Row 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5" name="AutoShape 41"/>
          <p:cNvSpPr>
            <a:spLocks noChangeArrowheads="1"/>
          </p:cNvSpPr>
          <p:nvPr/>
        </p:nvSpPr>
        <p:spPr bwMode="auto">
          <a:xfrm>
            <a:off x="5827713" y="3448050"/>
            <a:ext cx="1392237" cy="2757488"/>
          </a:xfrm>
          <a:prstGeom prst="roundRect">
            <a:avLst>
              <a:gd name="adj" fmla="val 16667"/>
            </a:avLst>
          </a:prstGeom>
          <a:solidFill>
            <a:srgbClr val="CCFFCC"/>
          </a:solidFill>
          <a:ln w="9525">
            <a:solidFill>
              <a:srgbClr val="000000"/>
            </a:solidFill>
            <a:round/>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endParaRPr lang="fr-FR" altLang="fr-FR" sz="1400"/>
          </a:p>
        </p:txBody>
      </p:sp>
      <p:sp>
        <p:nvSpPr>
          <p:cNvPr id="66" name="AutoShape 42"/>
          <p:cNvSpPr>
            <a:spLocks noChangeArrowheads="1"/>
          </p:cNvSpPr>
          <p:nvPr/>
        </p:nvSpPr>
        <p:spPr bwMode="auto">
          <a:xfrm>
            <a:off x="7400925" y="3446463"/>
            <a:ext cx="1392238" cy="2757487"/>
          </a:xfrm>
          <a:prstGeom prst="roundRect">
            <a:avLst>
              <a:gd name="adj" fmla="val 16667"/>
            </a:avLst>
          </a:prstGeom>
          <a:solidFill>
            <a:srgbClr val="CCFFCC"/>
          </a:solidFill>
          <a:ln w="9525">
            <a:solidFill>
              <a:srgbClr val="000000"/>
            </a:solidFill>
            <a:round/>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endParaRPr lang="fr-FR" altLang="fr-FR" sz="1400"/>
          </a:p>
        </p:txBody>
      </p:sp>
      <p:sp>
        <p:nvSpPr>
          <p:cNvPr id="67" name="Rectangle 43"/>
          <p:cNvSpPr>
            <a:spLocks noChangeArrowheads="1"/>
          </p:cNvSpPr>
          <p:nvPr/>
        </p:nvSpPr>
        <p:spPr bwMode="auto">
          <a:xfrm>
            <a:off x="6065838" y="3856038"/>
            <a:ext cx="942975" cy="492125"/>
          </a:xfrm>
          <a:prstGeom prst="rect">
            <a:avLst/>
          </a:prstGeom>
          <a:solidFill>
            <a:srgbClr val="CCFFCC"/>
          </a:solidFill>
          <a:ln w="9525">
            <a:solidFill>
              <a:srgbClr val="000000"/>
            </a:solidFill>
            <a:miter lim="800000"/>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200"/>
              <a:t>Column A </a:t>
            </a:r>
          </a:p>
          <a:p>
            <a:pPr algn="ctr" eaLnBrk="1" hangingPunct="1">
              <a:spcBef>
                <a:spcPct val="50000"/>
              </a:spcBef>
              <a:buClrTx/>
              <a:buFontTx/>
              <a:buNone/>
            </a:pPr>
            <a:r>
              <a:rPr lang="en-US" altLang="fr-FR" sz="1200"/>
              <a:t>Integer</a:t>
            </a:r>
          </a:p>
        </p:txBody>
      </p:sp>
      <p:sp>
        <p:nvSpPr>
          <p:cNvPr id="68" name="Rectangle 44"/>
          <p:cNvSpPr>
            <a:spLocks noChangeArrowheads="1"/>
          </p:cNvSpPr>
          <p:nvPr/>
        </p:nvSpPr>
        <p:spPr bwMode="auto">
          <a:xfrm>
            <a:off x="7624763" y="3852863"/>
            <a:ext cx="942975" cy="492125"/>
          </a:xfrm>
          <a:prstGeom prst="rect">
            <a:avLst/>
          </a:prstGeom>
          <a:solidFill>
            <a:srgbClr val="CCFFCC"/>
          </a:solidFill>
          <a:ln w="9525">
            <a:solidFill>
              <a:srgbClr val="000000"/>
            </a:solidFill>
            <a:miter lim="800000"/>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200"/>
              <a:t>Column B</a:t>
            </a:r>
          </a:p>
          <a:p>
            <a:pPr algn="ctr" eaLnBrk="1" hangingPunct="1">
              <a:spcBef>
                <a:spcPct val="50000"/>
              </a:spcBef>
              <a:buClrTx/>
              <a:buFontTx/>
              <a:buNone/>
            </a:pPr>
            <a:r>
              <a:rPr lang="en-US" altLang="fr-FR" sz="1200"/>
              <a:t>Value</a:t>
            </a:r>
          </a:p>
        </p:txBody>
      </p:sp>
      <p:sp>
        <p:nvSpPr>
          <p:cNvPr id="69" name="Rectangle 45"/>
          <p:cNvSpPr>
            <a:spLocks noChangeArrowheads="1"/>
          </p:cNvSpPr>
          <p:nvPr/>
        </p:nvSpPr>
        <p:spPr bwMode="auto">
          <a:xfrm>
            <a:off x="7569200" y="5022850"/>
            <a:ext cx="1139825" cy="717550"/>
          </a:xfrm>
          <a:prstGeom prst="rect">
            <a:avLst/>
          </a:prstGeom>
          <a:solidFill>
            <a:srgbClr val="CCFFCC"/>
          </a:solidFill>
          <a:ln w="9525">
            <a:solidFill>
              <a:srgbClr val="000000"/>
            </a:solidFill>
            <a:miter lim="800000"/>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200"/>
              <a:t>Column C</a:t>
            </a:r>
          </a:p>
          <a:p>
            <a:pPr algn="ctr" eaLnBrk="1" hangingPunct="1">
              <a:spcBef>
                <a:spcPct val="50000"/>
              </a:spcBef>
              <a:buClrTx/>
              <a:buFontTx/>
              <a:buNone/>
            </a:pPr>
            <a:r>
              <a:rPr lang="en-US" altLang="fr-FR" sz="1200"/>
              <a:t>Huge URL</a:t>
            </a:r>
          </a:p>
        </p:txBody>
      </p:sp>
      <p:sp>
        <p:nvSpPr>
          <p:cNvPr id="70" name="Line 46"/>
          <p:cNvSpPr>
            <a:spLocks noChangeShapeType="1"/>
          </p:cNvSpPr>
          <p:nvPr/>
        </p:nvSpPr>
        <p:spPr bwMode="auto">
          <a:xfrm>
            <a:off x="5573713" y="4110038"/>
            <a:ext cx="5064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1" name="Line 47"/>
          <p:cNvSpPr>
            <a:spLocks noChangeShapeType="1"/>
          </p:cNvSpPr>
          <p:nvPr/>
        </p:nvSpPr>
        <p:spPr bwMode="auto">
          <a:xfrm>
            <a:off x="7008813" y="4081463"/>
            <a:ext cx="6048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2" name="Line 48"/>
          <p:cNvSpPr>
            <a:spLocks noChangeShapeType="1"/>
          </p:cNvSpPr>
          <p:nvPr/>
        </p:nvSpPr>
        <p:spPr bwMode="auto">
          <a:xfrm>
            <a:off x="5559425" y="4729163"/>
            <a:ext cx="3508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3" name="Line 49"/>
          <p:cNvSpPr>
            <a:spLocks noChangeShapeType="1"/>
          </p:cNvSpPr>
          <p:nvPr/>
        </p:nvSpPr>
        <p:spPr bwMode="auto">
          <a:xfrm>
            <a:off x="5573713" y="5403850"/>
            <a:ext cx="2011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4" name="Text Box 50"/>
          <p:cNvSpPr txBox="1">
            <a:spLocks noChangeArrowheads="1"/>
          </p:cNvSpPr>
          <p:nvPr/>
        </p:nvSpPr>
        <p:spPr bwMode="auto">
          <a:xfrm>
            <a:off x="6070600" y="5819775"/>
            <a:ext cx="893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Family 1</a:t>
            </a:r>
          </a:p>
        </p:txBody>
      </p:sp>
      <p:sp>
        <p:nvSpPr>
          <p:cNvPr id="75" name="Rectangle 51"/>
          <p:cNvSpPr>
            <a:spLocks noChangeArrowheads="1"/>
          </p:cNvSpPr>
          <p:nvPr/>
        </p:nvSpPr>
        <p:spPr bwMode="auto">
          <a:xfrm>
            <a:off x="7659688" y="5848350"/>
            <a:ext cx="893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400"/>
              <a:t>Family 2</a:t>
            </a:r>
          </a:p>
        </p:txBody>
      </p:sp>
      <p:sp>
        <p:nvSpPr>
          <p:cNvPr id="76" name="Rectangle 54"/>
          <p:cNvSpPr>
            <a:spLocks noChangeArrowheads="1"/>
          </p:cNvSpPr>
          <p:nvPr/>
        </p:nvSpPr>
        <p:spPr bwMode="auto">
          <a:xfrm>
            <a:off x="5922963" y="4792663"/>
            <a:ext cx="1254125" cy="477837"/>
          </a:xfrm>
          <a:prstGeom prst="rect">
            <a:avLst/>
          </a:prstGeom>
          <a:solidFill>
            <a:srgbClr val="CCFFCC"/>
          </a:solidFill>
          <a:ln w="9525">
            <a:solidFill>
              <a:srgbClr val="000000"/>
            </a:solidFill>
            <a:miter lim="800000"/>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endParaRPr lang="en-US" altLang="fr-FR" sz="1200"/>
          </a:p>
          <a:p>
            <a:pPr algn="ctr" eaLnBrk="1" hangingPunct="1">
              <a:spcBef>
                <a:spcPct val="50000"/>
              </a:spcBef>
              <a:buClrTx/>
              <a:buFontTx/>
              <a:buNone/>
            </a:pPr>
            <a:r>
              <a:rPr lang="en-US" altLang="fr-FR" sz="1000"/>
              <a:t>Long Timestamp2</a:t>
            </a:r>
          </a:p>
        </p:txBody>
      </p:sp>
      <p:sp>
        <p:nvSpPr>
          <p:cNvPr id="77" name="Rectangle 55"/>
          <p:cNvSpPr>
            <a:spLocks noChangeArrowheads="1"/>
          </p:cNvSpPr>
          <p:nvPr/>
        </p:nvSpPr>
        <p:spPr bwMode="auto">
          <a:xfrm>
            <a:off x="5883275" y="4486275"/>
            <a:ext cx="1254125" cy="477838"/>
          </a:xfrm>
          <a:prstGeom prst="rect">
            <a:avLst/>
          </a:prstGeom>
          <a:solidFill>
            <a:srgbClr val="CCFFCC"/>
          </a:solidFill>
          <a:ln w="9525">
            <a:solidFill>
              <a:srgbClr val="000000"/>
            </a:solidFill>
            <a:miter lim="800000"/>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algn="ctr" eaLnBrk="1" hangingPunct="1">
              <a:spcBef>
                <a:spcPct val="50000"/>
              </a:spcBef>
              <a:buClrTx/>
              <a:buFontTx/>
              <a:buNone/>
            </a:pPr>
            <a:r>
              <a:rPr lang="en-US" altLang="fr-FR" sz="1200"/>
              <a:t>Column B</a:t>
            </a:r>
          </a:p>
          <a:p>
            <a:pPr algn="ctr" eaLnBrk="1" hangingPunct="1">
              <a:spcBef>
                <a:spcPct val="50000"/>
              </a:spcBef>
              <a:buClrTx/>
              <a:buFontTx/>
              <a:buNone/>
            </a:pPr>
            <a:r>
              <a:rPr lang="en-US" altLang="fr-FR" sz="1000"/>
              <a:t>Long Timestamp1</a:t>
            </a:r>
          </a:p>
        </p:txBody>
      </p:sp>
      <p:graphicFrame>
        <p:nvGraphicFramePr>
          <p:cNvPr id="78" name="Group 96"/>
          <p:cNvGraphicFramePr>
            <a:graphicFrameLocks/>
          </p:cNvGraphicFramePr>
          <p:nvPr/>
        </p:nvGraphicFramePr>
        <p:xfrm>
          <a:off x="4606925" y="3675063"/>
          <a:ext cx="952500" cy="2439988"/>
        </p:xfrm>
        <a:graphic>
          <a:graphicData uri="http://schemas.openxmlformats.org/drawingml/2006/table">
            <a:tbl>
              <a:tblPr/>
              <a:tblGrid>
                <a:gridCol w="952500"/>
              </a:tblGrid>
              <a:tr h="812800">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rgbClr val="FF6600"/>
                          </a:solidFill>
                          <a:effectLst/>
                          <a:latin typeface="Arial" charset="0"/>
                          <a:cs typeface="Arial" charset="0"/>
                        </a:rPr>
                        <a:t>Row A</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rgbClr val="FF6600"/>
                          </a:solidFill>
                          <a:effectLst/>
                          <a:latin typeface="Arial" charset="0"/>
                          <a:cs typeface="Arial" charset="0"/>
                        </a:rPr>
                        <a:t>Row B</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smtClean="0">
                          <a:ln>
                            <a:noFill/>
                          </a:ln>
                          <a:solidFill>
                            <a:srgbClr val="FF6600"/>
                          </a:solidFill>
                          <a:effectLst/>
                          <a:latin typeface="Arial" charset="0"/>
                          <a:cs typeface="Arial" charset="0"/>
                        </a:rPr>
                        <a:t>Row C</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 name="Line 93"/>
          <p:cNvSpPr>
            <a:spLocks noChangeShapeType="1"/>
          </p:cNvSpPr>
          <p:nvPr/>
        </p:nvSpPr>
        <p:spPr bwMode="auto">
          <a:xfrm>
            <a:off x="5010150" y="1414463"/>
            <a:ext cx="3568700" cy="11668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0" name="Line 94"/>
          <p:cNvSpPr>
            <a:spLocks noChangeShapeType="1"/>
          </p:cNvSpPr>
          <p:nvPr/>
        </p:nvSpPr>
        <p:spPr bwMode="auto">
          <a:xfrm flipV="1">
            <a:off x="5010150" y="1414463"/>
            <a:ext cx="3568700" cy="11668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1" name="object 56"/>
          <p:cNvSpPr txBox="1"/>
          <p:nvPr/>
        </p:nvSpPr>
        <p:spPr>
          <a:xfrm>
            <a:off x="4675380" y="2870579"/>
            <a:ext cx="4433124" cy="630429"/>
          </a:xfrm>
          <a:prstGeom prst="rect">
            <a:avLst/>
          </a:prstGeom>
        </p:spPr>
        <p:txBody>
          <a:bodyPr vert="horz" wrap="square" lIns="0" tIns="12065" rIns="0" bIns="0" rtlCol="0">
            <a:spAutoFit/>
          </a:bodyPr>
          <a:lstStyle/>
          <a:p>
            <a:pPr marL="12700" marR="5080">
              <a:lnSpc>
                <a:spcPct val="103000"/>
              </a:lnSpc>
              <a:spcBef>
                <a:spcPts val="95"/>
              </a:spcBef>
            </a:pPr>
            <a:r>
              <a:rPr sz="1300" b="1" spc="10" dirty="0">
                <a:latin typeface="Arial"/>
                <a:cs typeface="Arial"/>
              </a:rPr>
              <a:t>Note: Column Families contain Columns with time  stamped </a:t>
            </a:r>
            <a:r>
              <a:rPr sz="1300" b="1" spc="5" dirty="0">
                <a:latin typeface="Arial"/>
                <a:cs typeface="Arial"/>
              </a:rPr>
              <a:t>versions. Columns </a:t>
            </a:r>
            <a:r>
              <a:rPr sz="1300" b="1" spc="10" dirty="0">
                <a:latin typeface="Arial"/>
                <a:cs typeface="Arial"/>
              </a:rPr>
              <a:t>only exist when  </a:t>
            </a:r>
            <a:r>
              <a:rPr sz="1300" b="1" spc="5" dirty="0">
                <a:latin typeface="Arial"/>
                <a:cs typeface="Arial"/>
              </a:rPr>
              <a:t>inserted (i.e.</a:t>
            </a:r>
            <a:r>
              <a:rPr sz="1300" b="1" spc="-10" dirty="0">
                <a:latin typeface="Arial"/>
                <a:cs typeface="Arial"/>
              </a:rPr>
              <a:t> </a:t>
            </a:r>
            <a:r>
              <a:rPr sz="1300" b="1" spc="10" dirty="0">
                <a:latin typeface="Arial"/>
                <a:cs typeface="Arial"/>
              </a:rPr>
              <a:t>sparse)</a:t>
            </a:r>
            <a:endParaRPr sz="1300" dirty="0">
              <a:latin typeface="Arial"/>
              <a:cs typeface="Arial"/>
            </a:endParaRPr>
          </a:p>
        </p:txBody>
      </p:sp>
    </p:spTree>
    <p:extLst>
      <p:ext uri="{BB962C8B-B14F-4D97-AF65-F5344CB8AC3E}">
        <p14:creationId xmlns:p14="http://schemas.microsoft.com/office/powerpoint/2010/main" val="42684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animBg="1"/>
      <p:bldP spid="77" grpId="0" animBg="1"/>
      <p:bldP spid="79" grpId="0" animBg="1"/>
      <p:bldP spid="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spc="-5" dirty="0">
                <a:latin typeface="Arial"/>
                <a:cs typeface="Arial"/>
              </a:rPr>
              <a:t>HBase Data Model: Logical</a:t>
            </a:r>
            <a:r>
              <a:rPr lang="it-IT" spc="-65" dirty="0">
                <a:latin typeface="Arial"/>
                <a:cs typeface="Arial"/>
              </a:rPr>
              <a:t> </a:t>
            </a:r>
            <a:r>
              <a:rPr lang="it-IT" spc="-10" dirty="0" smtClean="0">
                <a:latin typeface="Arial"/>
                <a:cs typeface="Arial"/>
              </a:rPr>
              <a:t>view</a:t>
            </a:r>
            <a:endParaRPr lang="fr-FR" dirty="0"/>
          </a:p>
        </p:txBody>
      </p:sp>
      <p:sp>
        <p:nvSpPr>
          <p:cNvPr id="3" name="Espace réservé du contenu 2"/>
          <p:cNvSpPr>
            <a:spLocks noGrp="1"/>
          </p:cNvSpPr>
          <p:nvPr>
            <p:ph idx="1"/>
          </p:nvPr>
        </p:nvSpPr>
        <p:spPr/>
        <p:txBody>
          <a:bodyPr/>
          <a:lstStyle/>
          <a:p>
            <a:endParaRPr lang="fr-FR" dirty="0"/>
          </a:p>
        </p:txBody>
      </p:sp>
      <p:sp>
        <p:nvSpPr>
          <p:cNvPr id="32" name="Rectangle 3"/>
          <p:cNvSpPr txBox="1">
            <a:spLocks noChangeArrowheads="1"/>
          </p:cNvSpPr>
          <p:nvPr/>
        </p:nvSpPr>
        <p:spPr bwMode="auto">
          <a:xfrm>
            <a:off x="165100" y="1236663"/>
            <a:ext cx="4325938" cy="516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lvl1pPr marL="231775" indent="-231775" algn="l" defTabSz="913912" rtl="0" eaLnBrk="1" fontAlgn="base" hangingPunct="1">
              <a:spcBef>
                <a:spcPct val="30000"/>
              </a:spcBef>
              <a:spcAft>
                <a:spcPct val="0"/>
              </a:spcAft>
              <a:buClr>
                <a:srgbClr val="00649D"/>
              </a:buClr>
              <a:buSzPct val="120000"/>
              <a:buFont typeface="Arial" panose="020B0604020202020204" pitchFamily="34" charset="0"/>
              <a:buChar char="•"/>
              <a:defRPr sz="2100">
                <a:solidFill>
                  <a:schemeClr val="tx1"/>
                </a:solidFill>
                <a:latin typeface="Arial" panose="020B0604020202020204" pitchFamily="34" charset="0"/>
                <a:ea typeface="+mn-ea"/>
                <a:cs typeface="Arial" panose="020B0604020202020204" pitchFamily="34" charset="0"/>
              </a:defRPr>
            </a:lvl1pPr>
            <a:lvl2pPr marL="457200" indent="-166688" algn="l" defTabSz="913912" rtl="0" eaLnBrk="1" fontAlgn="base" hangingPunct="1">
              <a:spcBef>
                <a:spcPct val="30000"/>
              </a:spcBef>
              <a:spcAft>
                <a:spcPct val="0"/>
              </a:spcAft>
              <a:buClr>
                <a:srgbClr val="008ABF"/>
              </a:buClr>
              <a:buSzPct val="80000"/>
              <a:buFont typeface="Wingdings" pitchFamily="2" charset="2"/>
              <a:buChar char="§"/>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lgn="l" defTabSz="913912" rtl="0" eaLnBrk="1" fontAlgn="base" hangingPunct="1">
              <a:spcBef>
                <a:spcPct val="30000"/>
              </a:spcBef>
              <a:spcAft>
                <a:spcPct val="0"/>
              </a:spcAft>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a:lstStyle>
          <a:p>
            <a:r>
              <a:rPr lang="en-US" altLang="fr-FR" sz="1800" b="1" kern="0" dirty="0" smtClean="0">
                <a:solidFill>
                  <a:srgbClr val="33CC33"/>
                </a:solidFill>
              </a:rPr>
              <a:t>Table</a:t>
            </a:r>
          </a:p>
          <a:p>
            <a:pPr lvl="1"/>
            <a:r>
              <a:rPr lang="en-US" altLang="fr-FR" sz="1400" kern="0" dirty="0" smtClean="0"/>
              <a:t>Contains column-families</a:t>
            </a:r>
          </a:p>
          <a:p>
            <a:endParaRPr lang="en-US" altLang="fr-FR" sz="1400" kern="0" dirty="0" smtClean="0">
              <a:solidFill>
                <a:schemeClr val="hlink"/>
              </a:solidFill>
            </a:endParaRPr>
          </a:p>
          <a:p>
            <a:r>
              <a:rPr lang="en-US" altLang="fr-FR" sz="1800" b="1" kern="0" dirty="0" smtClean="0">
                <a:solidFill>
                  <a:schemeClr val="hlink"/>
                </a:solidFill>
              </a:rPr>
              <a:t>Column family</a:t>
            </a:r>
          </a:p>
          <a:p>
            <a:pPr lvl="1"/>
            <a:r>
              <a:rPr lang="en-US" altLang="fr-FR" sz="1400" kern="0" dirty="0" smtClean="0"/>
              <a:t>Logical and physical grouping of columns</a:t>
            </a:r>
          </a:p>
          <a:p>
            <a:endParaRPr lang="en-US" altLang="fr-FR" sz="1400" kern="0" dirty="0" smtClean="0">
              <a:solidFill>
                <a:srgbClr val="CC0099"/>
              </a:solidFill>
            </a:endParaRPr>
          </a:p>
          <a:p>
            <a:r>
              <a:rPr lang="en-US" altLang="fr-FR" sz="1800" b="1" kern="0" dirty="0" smtClean="0">
                <a:solidFill>
                  <a:srgbClr val="CC0099"/>
                </a:solidFill>
              </a:rPr>
              <a:t>Column</a:t>
            </a:r>
          </a:p>
          <a:p>
            <a:pPr lvl="1"/>
            <a:r>
              <a:rPr lang="en-US" altLang="fr-FR" sz="1400" kern="0" dirty="0" smtClean="0"/>
              <a:t>Exists only when inserted</a:t>
            </a:r>
          </a:p>
          <a:p>
            <a:pPr lvl="1"/>
            <a:r>
              <a:rPr lang="en-US" altLang="fr-FR" sz="1400" kern="0" dirty="0" smtClean="0"/>
              <a:t>Can have multiple versions</a:t>
            </a:r>
          </a:p>
          <a:p>
            <a:pPr lvl="1"/>
            <a:r>
              <a:rPr lang="en-US" altLang="fr-FR" sz="1400" kern="0" dirty="0" smtClean="0"/>
              <a:t>Each row can have different set of columns</a:t>
            </a:r>
          </a:p>
          <a:p>
            <a:pPr lvl="1"/>
            <a:r>
              <a:rPr lang="en-US" altLang="fr-FR" sz="1400" kern="0" dirty="0" smtClean="0"/>
              <a:t>Each column identified by it’s key</a:t>
            </a:r>
          </a:p>
          <a:p>
            <a:pPr lvl="1"/>
            <a:endParaRPr lang="en-US" altLang="fr-FR" sz="1400" kern="0" dirty="0" smtClean="0"/>
          </a:p>
          <a:p>
            <a:r>
              <a:rPr lang="en-US" altLang="fr-FR" sz="1800" b="1" kern="0" dirty="0" smtClean="0">
                <a:solidFill>
                  <a:srgbClr val="FF6600"/>
                </a:solidFill>
              </a:rPr>
              <a:t>Row key</a:t>
            </a:r>
          </a:p>
          <a:p>
            <a:pPr lvl="1"/>
            <a:r>
              <a:rPr lang="en-US" altLang="fr-FR" sz="1400" kern="0" dirty="0" smtClean="0"/>
              <a:t>Implicit primary key</a:t>
            </a:r>
          </a:p>
          <a:p>
            <a:pPr lvl="1"/>
            <a:r>
              <a:rPr lang="en-US" altLang="fr-FR" sz="1400" kern="0" dirty="0" smtClean="0"/>
              <a:t>Used for storing ordered rows</a:t>
            </a:r>
          </a:p>
          <a:p>
            <a:pPr lvl="1"/>
            <a:r>
              <a:rPr lang="en-US" altLang="fr-FR" sz="1400" kern="0" dirty="0" smtClean="0"/>
              <a:t>Efficient queries using row key</a:t>
            </a:r>
          </a:p>
          <a:p>
            <a:pPr lvl="1">
              <a:buFont typeface="Arial" pitchFamily="34" charset="0"/>
              <a:buNone/>
            </a:pPr>
            <a:endParaRPr lang="en-US" altLang="fr-FR" sz="1400" kern="0" dirty="0" smtClean="0"/>
          </a:p>
          <a:p>
            <a:pPr lvl="1"/>
            <a:endParaRPr lang="en-US" altLang="fr-FR" sz="1400" kern="0" dirty="0" smtClean="0"/>
          </a:p>
          <a:p>
            <a:pPr>
              <a:buFont typeface="Wingdings" pitchFamily="2" charset="2"/>
              <a:buNone/>
            </a:pPr>
            <a:endParaRPr lang="en-US" altLang="fr-FR" sz="1400" kern="0" dirty="0" smtClean="0"/>
          </a:p>
          <a:p>
            <a:pPr>
              <a:buFont typeface="Wingdings" pitchFamily="2" charset="2"/>
              <a:buNone/>
            </a:pPr>
            <a:endParaRPr lang="en-US" altLang="fr-FR" sz="1400" kern="0" dirty="0" smtClean="0"/>
          </a:p>
        </p:txBody>
      </p:sp>
      <p:graphicFrame>
        <p:nvGraphicFramePr>
          <p:cNvPr id="33" name="Group 4"/>
          <p:cNvGraphicFramePr>
            <a:graphicFrameLocks/>
          </p:cNvGraphicFramePr>
          <p:nvPr>
            <p:extLst>
              <p:ext uri="{D42A27DB-BD31-4B8C-83A1-F6EECF244321}">
                <p14:modId xmlns:p14="http://schemas.microsoft.com/office/powerpoint/2010/main" val="3917788388"/>
              </p:ext>
            </p:extLst>
          </p:nvPr>
        </p:nvGraphicFramePr>
        <p:xfrm>
          <a:off x="4351338" y="1284288"/>
          <a:ext cx="4327525" cy="3657600"/>
        </p:xfrm>
        <a:graphic>
          <a:graphicData uri="http://schemas.openxmlformats.org/drawingml/2006/table">
            <a:tbl>
              <a:tblPr/>
              <a:tblGrid>
                <a:gridCol w="1184275"/>
                <a:gridCol w="3143250"/>
              </a:tblGrid>
              <a:tr h="358775">
                <a:tc gridSpan="2">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                    </a:t>
                      </a:r>
                      <a:r>
                        <a:rPr kumimoji="0" lang="en-US" sz="1800" b="1" i="0" u="none" strike="noStrike" cap="none" normalizeH="0" baseline="0" dirty="0" smtClean="0">
                          <a:ln>
                            <a:noFill/>
                          </a:ln>
                          <a:solidFill>
                            <a:srgbClr val="33CC33"/>
                          </a:solidFill>
                          <a:effectLst/>
                          <a:latin typeface="Arial" charset="0"/>
                          <a:cs typeface="Arial" charset="0"/>
                        </a:rPr>
                        <a:t>HBTABLE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7188">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Row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rgbClr val="FF6600"/>
                          </a:solidFill>
                          <a:effectLst/>
                          <a:latin typeface="Arial" charset="0"/>
                          <a:cs typeface="Arial" charset="0"/>
                        </a:rPr>
                        <a:t>11111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err="1" smtClean="0">
                          <a:ln>
                            <a:noFill/>
                          </a:ln>
                          <a:solidFill>
                            <a:srgbClr val="0000FF"/>
                          </a:solidFill>
                          <a:effectLst/>
                          <a:latin typeface="Arial" charset="0"/>
                          <a:cs typeface="Arial" charset="0"/>
                        </a:rPr>
                        <a:t>cf_data</a:t>
                      </a:r>
                      <a:r>
                        <a:rPr kumimoji="0" lang="en-US" sz="1800" b="1" i="0" u="none" strike="noStrike" cap="none" normalizeH="0" baseline="0" dirty="0" smtClean="0">
                          <a:ln>
                            <a:noFill/>
                          </a:ln>
                          <a:solidFill>
                            <a:schemeClr val="tx1"/>
                          </a:solidFill>
                          <a:effectLst/>
                          <a:latin typeface="Arial" charset="0"/>
                          <a:cs typeface="Arial" charset="0"/>
                        </a:rPr>
                        <a:t>: </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r>
                        <a:rPr kumimoji="0" lang="en-US" sz="1800" b="1" i="0" u="none" strike="noStrike" cap="none" normalizeH="0" baseline="0" dirty="0" err="1" smtClean="0">
                          <a:ln>
                            <a:noFill/>
                          </a:ln>
                          <a:solidFill>
                            <a:srgbClr val="CC0099"/>
                          </a:solidFill>
                          <a:effectLst/>
                          <a:latin typeface="Arial" charset="0"/>
                          <a:cs typeface="Arial" charset="0"/>
                        </a:rPr>
                        <a:t>cq_name</a:t>
                      </a:r>
                      <a:r>
                        <a:rPr kumimoji="0" lang="en-US" sz="1800" b="1" i="0" u="none" strike="noStrike" cap="none" normalizeH="0" baseline="0" dirty="0" smtClean="0">
                          <a:ln>
                            <a:noFill/>
                          </a:ln>
                          <a:solidFill>
                            <a:schemeClr val="tx1"/>
                          </a:solidFill>
                          <a:effectLst/>
                          <a:latin typeface="Arial" charset="0"/>
                          <a:cs typeface="Arial" charset="0"/>
                        </a:rPr>
                        <a:t>’: ‘name1’,                                ‘</a:t>
                      </a:r>
                      <a:r>
                        <a:rPr kumimoji="0" lang="en-US" sz="1800" b="1" i="0" u="none" strike="noStrike" cap="none" normalizeH="0" baseline="0" dirty="0" err="1" smtClean="0">
                          <a:ln>
                            <a:noFill/>
                          </a:ln>
                          <a:solidFill>
                            <a:srgbClr val="CC0099"/>
                          </a:solidFill>
                          <a:effectLst/>
                          <a:latin typeface="Arial" charset="0"/>
                          <a:cs typeface="Arial" charset="0"/>
                        </a:rPr>
                        <a:t>cq_val</a:t>
                      </a:r>
                      <a:r>
                        <a:rPr kumimoji="0" lang="en-US" sz="1800" b="1" i="0" u="none" strike="noStrike" cap="none" normalizeH="0" baseline="0" dirty="0" smtClean="0">
                          <a:ln>
                            <a:noFill/>
                          </a:ln>
                          <a:solidFill>
                            <a:schemeClr val="tx1"/>
                          </a:solidFill>
                          <a:effectLst/>
                          <a:latin typeface="Arial" charset="0"/>
                          <a:cs typeface="Arial" charset="0"/>
                        </a:rPr>
                        <a:t>’: 1111}</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err="1" smtClean="0">
                          <a:ln>
                            <a:noFill/>
                          </a:ln>
                          <a:solidFill>
                            <a:srgbClr val="0000FF"/>
                          </a:solidFill>
                          <a:effectLst/>
                          <a:latin typeface="Arial" charset="0"/>
                          <a:cs typeface="Arial" charset="0"/>
                        </a:rPr>
                        <a:t>cf_info</a:t>
                      </a:r>
                      <a:r>
                        <a:rPr kumimoji="0" lang="en-US" sz="1800" b="1" i="0" u="none" strike="noStrike" cap="none" normalizeH="0" baseline="0" dirty="0" smtClean="0">
                          <a:ln>
                            <a:noFill/>
                          </a:ln>
                          <a:solidFill>
                            <a:srgbClr val="0000FF"/>
                          </a:solidFill>
                          <a:effectLst/>
                          <a:latin typeface="Arial" charset="0"/>
                          <a:cs typeface="Arial" charset="0"/>
                        </a:rPr>
                        <a:t>: </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r>
                        <a:rPr kumimoji="0" lang="en-US" sz="1800" b="1" i="0" u="none" strike="noStrike" cap="none" normalizeH="0" baseline="0" dirty="0" err="1" smtClean="0">
                          <a:ln>
                            <a:noFill/>
                          </a:ln>
                          <a:solidFill>
                            <a:srgbClr val="CC0099"/>
                          </a:solidFill>
                          <a:effectLst/>
                          <a:latin typeface="Arial" charset="0"/>
                          <a:cs typeface="Arial" charset="0"/>
                        </a:rPr>
                        <a:t>cq_desc</a:t>
                      </a:r>
                      <a:r>
                        <a:rPr kumimoji="0" lang="en-US" sz="1800" b="1" i="0" u="none" strike="noStrike" cap="none" normalizeH="0" baseline="0" dirty="0" smtClean="0">
                          <a:ln>
                            <a:noFill/>
                          </a:ln>
                          <a:solidFill>
                            <a:schemeClr val="tx1"/>
                          </a:solidFill>
                          <a:effectLst/>
                          <a:latin typeface="Arial" charset="0"/>
                          <a:cs typeface="Arial" charset="0"/>
                        </a:rPr>
                        <a:t>’: ‘desc11111’}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rgbClr val="FF6600"/>
                          </a:solidFill>
                          <a:effectLst/>
                          <a:latin typeface="Arial" charset="0"/>
                          <a:cs typeface="Arial" charset="0"/>
                        </a:rPr>
                        <a:t>22222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err="1" smtClean="0">
                          <a:ln>
                            <a:noFill/>
                          </a:ln>
                          <a:solidFill>
                            <a:srgbClr val="0000FF"/>
                          </a:solidFill>
                          <a:effectLst/>
                          <a:latin typeface="Arial" charset="0"/>
                          <a:cs typeface="Arial" charset="0"/>
                        </a:rPr>
                        <a:t>cf_data</a:t>
                      </a:r>
                      <a:r>
                        <a:rPr kumimoji="0" lang="en-US" sz="1800" b="1" i="0" u="none" strike="noStrike" cap="none" normalizeH="0" baseline="0" dirty="0" smtClean="0">
                          <a:ln>
                            <a:noFill/>
                          </a:ln>
                          <a:solidFill>
                            <a:schemeClr val="tx1"/>
                          </a:solidFill>
                          <a:effectLst/>
                          <a:latin typeface="Arial" charset="0"/>
                          <a:cs typeface="Arial" charset="0"/>
                        </a:rPr>
                        <a:t>: </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r>
                        <a:rPr kumimoji="0" lang="en-US" sz="1800" b="1" i="0" u="none" strike="noStrike" cap="none" normalizeH="0" baseline="0" dirty="0" err="1" smtClean="0">
                          <a:ln>
                            <a:noFill/>
                          </a:ln>
                          <a:solidFill>
                            <a:srgbClr val="CC0099"/>
                          </a:solidFill>
                          <a:effectLst/>
                          <a:latin typeface="Arial" charset="0"/>
                          <a:cs typeface="Arial" charset="0"/>
                        </a:rPr>
                        <a:t>cq_name</a:t>
                      </a:r>
                      <a:r>
                        <a:rPr kumimoji="0" lang="en-US" sz="1800" b="1" i="0" u="none" strike="noStrike" cap="none" normalizeH="0" baseline="0" dirty="0" smtClean="0">
                          <a:ln>
                            <a:noFill/>
                          </a:ln>
                          <a:solidFill>
                            <a:schemeClr val="tx1"/>
                          </a:solidFill>
                          <a:effectLst/>
                          <a:latin typeface="Arial" charset="0"/>
                          <a:cs typeface="Arial" charset="0"/>
                        </a:rPr>
                        <a:t>’: ‘name2’,                                </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r>
                        <a:rPr kumimoji="0" lang="en-US" sz="1800" b="1" i="0" u="none" strike="noStrike" cap="none" normalizeH="0" baseline="0" dirty="0" err="1" smtClean="0">
                          <a:ln>
                            <a:noFill/>
                          </a:ln>
                          <a:solidFill>
                            <a:srgbClr val="CC0099"/>
                          </a:solidFill>
                          <a:effectLst/>
                          <a:latin typeface="Arial" charset="0"/>
                          <a:cs typeface="Arial" charset="0"/>
                        </a:rPr>
                        <a:t>cq_val</a:t>
                      </a:r>
                      <a:r>
                        <a:rPr kumimoji="0" lang="en-US" sz="1800" b="1" i="0" u="none" strike="noStrike" cap="none" normalizeH="0" baseline="0" dirty="0" smtClean="0">
                          <a:ln>
                            <a:noFill/>
                          </a:ln>
                          <a:solidFill>
                            <a:schemeClr val="tx1"/>
                          </a:solidFill>
                          <a:effectLst/>
                          <a:latin typeface="Arial" charset="0"/>
                          <a:cs typeface="Arial" charset="0"/>
                        </a:rPr>
                        <a:t>’: 2013 @ </a:t>
                      </a:r>
                      <a:r>
                        <a:rPr kumimoji="0" lang="en-US" sz="1800" b="1" i="0" u="none" strike="noStrike" cap="none" normalizeH="0" baseline="0" dirty="0" err="1" smtClean="0">
                          <a:ln>
                            <a:noFill/>
                          </a:ln>
                          <a:solidFill>
                            <a:schemeClr val="tx1"/>
                          </a:solidFill>
                          <a:effectLst/>
                          <a:latin typeface="Arial" charset="0"/>
                          <a:cs typeface="Arial" charset="0"/>
                        </a:rPr>
                        <a:t>ts</a:t>
                      </a:r>
                      <a:r>
                        <a:rPr kumimoji="0" lang="en-US" sz="1800" b="1" i="0" u="none" strike="noStrike" cap="none" normalizeH="0" baseline="0" dirty="0" smtClean="0">
                          <a:ln>
                            <a:noFill/>
                          </a:ln>
                          <a:solidFill>
                            <a:schemeClr val="tx1"/>
                          </a:solidFill>
                          <a:effectLst/>
                          <a:latin typeface="Arial" charset="0"/>
                          <a:cs typeface="Arial" charset="0"/>
                        </a:rPr>
                        <a:t> = 2013,</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r>
                        <a:rPr kumimoji="0" lang="en-US" sz="1800" b="1" i="0" u="none" strike="noStrike" cap="none" normalizeH="0" baseline="0" dirty="0" err="1" smtClean="0">
                          <a:ln>
                            <a:noFill/>
                          </a:ln>
                          <a:solidFill>
                            <a:srgbClr val="CC0099"/>
                          </a:solidFill>
                          <a:effectLst/>
                          <a:latin typeface="Arial" charset="0"/>
                          <a:cs typeface="Arial" charset="0"/>
                        </a:rPr>
                        <a:t>cq_val</a:t>
                      </a:r>
                      <a:r>
                        <a:rPr kumimoji="0" lang="en-US" sz="1800" b="1" i="0" u="none" strike="noStrike" cap="none" normalizeH="0" baseline="0" dirty="0" smtClean="0">
                          <a:ln>
                            <a:noFill/>
                          </a:ln>
                          <a:solidFill>
                            <a:schemeClr val="tx1"/>
                          </a:solidFill>
                          <a:effectLst/>
                          <a:latin typeface="Arial" charset="0"/>
                          <a:cs typeface="Arial" charset="0"/>
                        </a:rPr>
                        <a:t>’: 2012 @ </a:t>
                      </a:r>
                      <a:r>
                        <a:rPr kumimoji="0" lang="en-US" sz="1800" b="1" i="0" u="none" strike="noStrike" cap="none" normalizeH="0" baseline="0" dirty="0" err="1" smtClean="0">
                          <a:ln>
                            <a:noFill/>
                          </a:ln>
                          <a:solidFill>
                            <a:schemeClr val="tx1"/>
                          </a:solidFill>
                          <a:effectLst/>
                          <a:latin typeface="Arial" charset="0"/>
                          <a:cs typeface="Arial" charset="0"/>
                        </a:rPr>
                        <a:t>ts</a:t>
                      </a:r>
                      <a:r>
                        <a:rPr kumimoji="0" lang="en-US" sz="1800" b="1" i="0" u="none" strike="noStrike" cap="none" normalizeH="0" baseline="0" dirty="0" smtClean="0">
                          <a:ln>
                            <a:noFill/>
                          </a:ln>
                          <a:solidFill>
                            <a:schemeClr val="tx1"/>
                          </a:solidFill>
                          <a:effectLst/>
                          <a:latin typeface="Arial" charset="0"/>
                          <a:cs typeface="Arial" charset="0"/>
                        </a:rPr>
                        <a:t> = 2012</a:t>
                      </a:r>
                    </a:p>
                    <a:p>
                      <a:pPr marL="0" marR="0" lvl="0" indent="0" algn="l" defTabSz="457200" rtl="0" eaLnBrk="0" fontAlgn="base" latinLnBrk="0" hangingPunct="0">
                        <a:lnSpc>
                          <a:spcPct val="100000"/>
                        </a:lnSpc>
                        <a:spcBef>
                          <a:spcPct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 name="Line 20"/>
          <p:cNvSpPr>
            <a:spLocks noChangeShapeType="1"/>
          </p:cNvSpPr>
          <p:nvPr/>
        </p:nvSpPr>
        <p:spPr bwMode="auto">
          <a:xfrm>
            <a:off x="1206500" y="1439863"/>
            <a:ext cx="4373612" cy="0"/>
          </a:xfrm>
          <a:prstGeom prst="line">
            <a:avLst/>
          </a:prstGeom>
          <a:noFill/>
          <a:ln w="31750">
            <a:solidFill>
              <a:srgbClr val="33CC33"/>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5" name="Line 21"/>
          <p:cNvSpPr>
            <a:spLocks noChangeShapeType="1"/>
          </p:cNvSpPr>
          <p:nvPr/>
        </p:nvSpPr>
        <p:spPr bwMode="auto">
          <a:xfrm>
            <a:off x="1495425" y="3068960"/>
            <a:ext cx="4084687" cy="216024"/>
          </a:xfrm>
          <a:prstGeom prst="line">
            <a:avLst/>
          </a:prstGeom>
          <a:noFill/>
          <a:ln w="31750">
            <a:solidFill>
              <a:srgbClr val="D60093"/>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6" name="Line 22"/>
          <p:cNvSpPr>
            <a:spLocks noChangeShapeType="1"/>
          </p:cNvSpPr>
          <p:nvPr/>
        </p:nvSpPr>
        <p:spPr bwMode="auto">
          <a:xfrm flipV="1">
            <a:off x="2166938" y="2204864"/>
            <a:ext cx="3413174" cy="144016"/>
          </a:xfrm>
          <a:prstGeom prst="line">
            <a:avLst/>
          </a:prstGeom>
          <a:noFill/>
          <a:ln w="317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7" name="Line 23"/>
          <p:cNvSpPr>
            <a:spLocks noChangeShapeType="1"/>
          </p:cNvSpPr>
          <p:nvPr/>
        </p:nvSpPr>
        <p:spPr bwMode="auto">
          <a:xfrm flipV="1">
            <a:off x="1691679" y="4509117"/>
            <a:ext cx="2799359" cy="360041"/>
          </a:xfrm>
          <a:prstGeom prst="line">
            <a:avLst/>
          </a:prstGeom>
          <a:noFill/>
          <a:ln w="31750">
            <a:solidFill>
              <a:srgbClr val="FF66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8" name="AutoShape 25"/>
          <p:cNvSpPr>
            <a:spLocks noChangeArrowheads="1"/>
          </p:cNvSpPr>
          <p:nvPr/>
        </p:nvSpPr>
        <p:spPr bwMode="auto">
          <a:xfrm>
            <a:off x="6456363" y="5184775"/>
            <a:ext cx="2382837" cy="1200150"/>
          </a:xfrm>
          <a:prstGeom prst="roundRect">
            <a:avLst>
              <a:gd name="adj" fmla="val 16667"/>
            </a:avLst>
          </a:prstGeom>
          <a:solidFill>
            <a:srgbClr val="CCFFCC"/>
          </a:solidFill>
          <a:ln w="9525">
            <a:solidFill>
              <a:schemeClr val="tx1"/>
            </a:solidFill>
            <a:round/>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endParaRPr lang="fr-FR" altLang="fr-FR" sz="1600" b="0"/>
          </a:p>
        </p:txBody>
      </p:sp>
      <p:sp>
        <p:nvSpPr>
          <p:cNvPr id="39" name="AutoShape 27"/>
          <p:cNvSpPr>
            <a:spLocks noChangeArrowheads="1"/>
          </p:cNvSpPr>
          <p:nvPr/>
        </p:nvSpPr>
        <p:spPr bwMode="auto">
          <a:xfrm>
            <a:off x="3960813" y="5203825"/>
            <a:ext cx="2382837" cy="1200150"/>
          </a:xfrm>
          <a:prstGeom prst="roundRect">
            <a:avLst>
              <a:gd name="adj" fmla="val 16667"/>
            </a:avLst>
          </a:prstGeom>
          <a:solidFill>
            <a:srgbClr val="CCFFCC"/>
          </a:solidFill>
          <a:ln w="9525">
            <a:solidFill>
              <a:schemeClr val="tx1"/>
            </a:solidFill>
            <a:round/>
            <a:headEnd/>
            <a:tailEnd/>
          </a:ln>
        </p:spPr>
        <p:txBody>
          <a:bodyPr wrap="none" anchor="ct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endParaRPr lang="fr-FR" altLang="fr-FR" sz="1600" b="0"/>
          </a:p>
        </p:txBody>
      </p:sp>
      <p:sp>
        <p:nvSpPr>
          <p:cNvPr id="40" name="Text Box 28"/>
          <p:cNvSpPr txBox="1">
            <a:spLocks noChangeArrowheads="1"/>
          </p:cNvSpPr>
          <p:nvPr/>
        </p:nvSpPr>
        <p:spPr bwMode="auto">
          <a:xfrm>
            <a:off x="4769276" y="5294984"/>
            <a:ext cx="538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r>
              <a:rPr lang="en-US" altLang="fr-FR" sz="1200" b="0" dirty="0" err="1"/>
              <a:t>HFile</a:t>
            </a:r>
            <a:endParaRPr lang="en-US" altLang="fr-FR" sz="1200" b="0" dirty="0"/>
          </a:p>
        </p:txBody>
      </p:sp>
      <p:sp>
        <p:nvSpPr>
          <p:cNvPr id="41" name="Text Box 29"/>
          <p:cNvSpPr txBox="1">
            <a:spLocks noChangeArrowheads="1"/>
          </p:cNvSpPr>
          <p:nvPr/>
        </p:nvSpPr>
        <p:spPr bwMode="auto">
          <a:xfrm>
            <a:off x="3951288" y="5527675"/>
            <a:ext cx="2392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r>
              <a:rPr lang="en-US" altLang="fr-FR" sz="1000" b="0">
                <a:solidFill>
                  <a:srgbClr val="FF6600"/>
                </a:solidFill>
              </a:rPr>
              <a:t>11111</a:t>
            </a:r>
            <a:r>
              <a:rPr lang="en-US" altLang="fr-FR" sz="1000" b="0"/>
              <a:t> </a:t>
            </a:r>
            <a:r>
              <a:rPr lang="en-US" altLang="fr-FR" sz="1000" b="0">
                <a:solidFill>
                  <a:srgbClr val="0000FF"/>
                </a:solidFill>
              </a:rPr>
              <a:t>cf_data</a:t>
            </a:r>
            <a:r>
              <a:rPr lang="en-US" altLang="fr-FR" sz="1000" b="0"/>
              <a:t> </a:t>
            </a:r>
            <a:r>
              <a:rPr lang="en-US" altLang="fr-FR" sz="1000" b="0">
                <a:solidFill>
                  <a:srgbClr val="CC0099"/>
                </a:solidFill>
              </a:rPr>
              <a:t>cq_name</a:t>
            </a:r>
            <a:r>
              <a:rPr lang="en-US" altLang="fr-FR" sz="1000" b="0"/>
              <a:t> name1  @ ts1</a:t>
            </a:r>
          </a:p>
          <a:p>
            <a:pPr eaLnBrk="1" hangingPunct="1">
              <a:buClrTx/>
              <a:buFontTx/>
              <a:buNone/>
            </a:pPr>
            <a:r>
              <a:rPr lang="en-US" altLang="fr-FR" sz="1000" b="0">
                <a:solidFill>
                  <a:srgbClr val="FF6600"/>
                </a:solidFill>
              </a:rPr>
              <a:t>11111</a:t>
            </a:r>
            <a:r>
              <a:rPr lang="en-US" altLang="fr-FR" sz="1000" b="0"/>
              <a:t> </a:t>
            </a:r>
            <a:r>
              <a:rPr lang="en-US" altLang="fr-FR" sz="1000" b="0">
                <a:solidFill>
                  <a:srgbClr val="0000FF"/>
                </a:solidFill>
              </a:rPr>
              <a:t>cf_data</a:t>
            </a:r>
            <a:r>
              <a:rPr lang="en-US" altLang="fr-FR" sz="1000" b="0"/>
              <a:t> </a:t>
            </a:r>
            <a:r>
              <a:rPr lang="en-US" altLang="fr-FR" sz="1000" b="0">
                <a:solidFill>
                  <a:srgbClr val="CC0099"/>
                </a:solidFill>
              </a:rPr>
              <a:t>cq_val</a:t>
            </a:r>
            <a:r>
              <a:rPr lang="en-US" altLang="fr-FR" sz="1000" b="0"/>
              <a:t>     1111     @ ts1</a:t>
            </a:r>
          </a:p>
          <a:p>
            <a:pPr eaLnBrk="1" hangingPunct="1">
              <a:buClrTx/>
              <a:buFontTx/>
              <a:buNone/>
            </a:pPr>
            <a:r>
              <a:rPr lang="en-US" altLang="fr-FR" sz="1000" b="0">
                <a:solidFill>
                  <a:srgbClr val="FF6600"/>
                </a:solidFill>
              </a:rPr>
              <a:t>22222</a:t>
            </a:r>
            <a:r>
              <a:rPr lang="en-US" altLang="fr-FR" sz="1000" b="0"/>
              <a:t> </a:t>
            </a:r>
            <a:r>
              <a:rPr lang="en-US" altLang="fr-FR" sz="1000" b="0">
                <a:solidFill>
                  <a:srgbClr val="0000FF"/>
                </a:solidFill>
              </a:rPr>
              <a:t>cf_data</a:t>
            </a:r>
            <a:r>
              <a:rPr lang="en-US" altLang="fr-FR" sz="1000" b="0"/>
              <a:t> </a:t>
            </a:r>
            <a:r>
              <a:rPr lang="en-US" altLang="fr-FR" sz="1000" b="0">
                <a:solidFill>
                  <a:srgbClr val="CC0099"/>
                </a:solidFill>
              </a:rPr>
              <a:t>cq_name</a:t>
            </a:r>
            <a:r>
              <a:rPr lang="en-US" altLang="fr-FR" sz="1000" b="0"/>
              <a:t>  name2 @ ts1 </a:t>
            </a:r>
          </a:p>
          <a:p>
            <a:pPr eaLnBrk="1" hangingPunct="1">
              <a:buClrTx/>
              <a:buFontTx/>
              <a:buNone/>
            </a:pPr>
            <a:r>
              <a:rPr lang="en-US" altLang="fr-FR" sz="1000" b="0">
                <a:solidFill>
                  <a:srgbClr val="FF6600"/>
                </a:solidFill>
              </a:rPr>
              <a:t>22222</a:t>
            </a:r>
            <a:r>
              <a:rPr lang="en-US" altLang="fr-FR" sz="1000" b="0"/>
              <a:t> </a:t>
            </a:r>
            <a:r>
              <a:rPr lang="en-US" altLang="fr-FR" sz="1000" b="0">
                <a:solidFill>
                  <a:srgbClr val="0000FF"/>
                </a:solidFill>
              </a:rPr>
              <a:t>cf_data</a:t>
            </a:r>
            <a:r>
              <a:rPr lang="en-US" altLang="fr-FR" sz="1000" b="0"/>
              <a:t> </a:t>
            </a:r>
            <a:r>
              <a:rPr lang="en-US" altLang="fr-FR" sz="1000" b="0">
                <a:solidFill>
                  <a:srgbClr val="CC0099"/>
                </a:solidFill>
              </a:rPr>
              <a:t>cq_val</a:t>
            </a:r>
            <a:r>
              <a:rPr lang="en-US" altLang="fr-FR" sz="1000" b="0"/>
              <a:t>      2013    @ ts1</a:t>
            </a:r>
          </a:p>
          <a:p>
            <a:pPr eaLnBrk="1" hangingPunct="1">
              <a:buClrTx/>
              <a:buFontTx/>
              <a:buNone/>
            </a:pPr>
            <a:r>
              <a:rPr lang="en-US" altLang="fr-FR" sz="1000" b="0">
                <a:solidFill>
                  <a:srgbClr val="FF6600"/>
                </a:solidFill>
              </a:rPr>
              <a:t>22222</a:t>
            </a:r>
            <a:r>
              <a:rPr lang="en-US" altLang="fr-FR" sz="1000" b="0"/>
              <a:t> </a:t>
            </a:r>
            <a:r>
              <a:rPr lang="en-US" altLang="fr-FR" sz="1000" b="0">
                <a:solidFill>
                  <a:srgbClr val="0000FF"/>
                </a:solidFill>
              </a:rPr>
              <a:t>cf_data</a:t>
            </a:r>
            <a:r>
              <a:rPr lang="en-US" altLang="fr-FR" sz="1000" b="0"/>
              <a:t>  </a:t>
            </a:r>
            <a:r>
              <a:rPr lang="en-US" altLang="fr-FR" sz="1000" b="0">
                <a:solidFill>
                  <a:srgbClr val="CC0099"/>
                </a:solidFill>
              </a:rPr>
              <a:t>cq_val</a:t>
            </a:r>
            <a:r>
              <a:rPr lang="en-US" altLang="fr-FR" sz="1000" b="0"/>
              <a:t>     2012    @ ts2</a:t>
            </a:r>
          </a:p>
          <a:p>
            <a:pPr eaLnBrk="1" hangingPunct="1">
              <a:buClrTx/>
              <a:buFontTx/>
              <a:buNone/>
            </a:pPr>
            <a:endParaRPr lang="en-US" altLang="fr-FR" sz="1000" b="0"/>
          </a:p>
        </p:txBody>
      </p:sp>
      <p:sp>
        <p:nvSpPr>
          <p:cNvPr id="42" name="Text Box 30"/>
          <p:cNvSpPr txBox="1">
            <a:spLocks noChangeArrowheads="1"/>
          </p:cNvSpPr>
          <p:nvPr/>
        </p:nvSpPr>
        <p:spPr bwMode="auto">
          <a:xfrm>
            <a:off x="7310438" y="5267325"/>
            <a:ext cx="538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r>
              <a:rPr lang="en-US" altLang="fr-FR" sz="1200" b="0"/>
              <a:t>HFile</a:t>
            </a:r>
          </a:p>
        </p:txBody>
      </p:sp>
      <p:sp>
        <p:nvSpPr>
          <p:cNvPr id="43" name="Text Box 31"/>
          <p:cNvSpPr txBox="1">
            <a:spLocks noChangeArrowheads="1"/>
          </p:cNvSpPr>
          <p:nvPr/>
        </p:nvSpPr>
        <p:spPr bwMode="auto">
          <a:xfrm>
            <a:off x="6419850" y="5561013"/>
            <a:ext cx="249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tx1"/>
              </a:buClr>
              <a:buFont typeface="Wingdings" pitchFamily="2" charset="2"/>
              <a:buChar char="§"/>
              <a:defRPr sz="2000" b="1">
                <a:solidFill>
                  <a:schemeClr val="tx1"/>
                </a:solidFill>
                <a:latin typeface="Arial" pitchFamily="34" charset="0"/>
                <a:cs typeface="Arial" pitchFamily="34" charset="0"/>
              </a:defRPr>
            </a:lvl1pPr>
            <a:lvl2pPr marL="742950" indent="-285750" eaLnBrk="0" hangingPunct="0">
              <a:buClr>
                <a:schemeClr val="tx1"/>
              </a:buClr>
              <a:buFont typeface="Arial" pitchFamily="34" charset="0"/>
              <a:buChar char="–"/>
              <a:defRPr sz="2800">
                <a:solidFill>
                  <a:schemeClr val="tx1"/>
                </a:solidFill>
                <a:latin typeface="Arial" pitchFamily="34" charset="0"/>
                <a:cs typeface="Arial" pitchFamily="34" charset="0"/>
              </a:defRPr>
            </a:lvl2pPr>
            <a:lvl3pPr marL="1143000" indent="-228600" eaLnBrk="0" hangingPunct="0">
              <a:buClr>
                <a:schemeClr val="tx1"/>
              </a:buClr>
              <a:buChar char="•"/>
              <a:defRPr sz="1600">
                <a:solidFill>
                  <a:schemeClr val="tx1"/>
                </a:solidFill>
                <a:latin typeface="Arial" pitchFamily="34" charset="0"/>
                <a:cs typeface="Arial" pitchFamily="34" charset="0"/>
              </a:defRPr>
            </a:lvl3pPr>
            <a:lvl4pPr marL="1600200" indent="-228600" eaLnBrk="0" hangingPunct="0">
              <a:buClr>
                <a:schemeClr val="tx1"/>
              </a:buClr>
              <a:buSzPct val="65000"/>
              <a:buFont typeface="Wingdings" pitchFamily="2" charset="2"/>
              <a:buChar char="q"/>
              <a:defRPr sz="1400">
                <a:solidFill>
                  <a:schemeClr val="tx1"/>
                </a:solidFill>
                <a:latin typeface="Arial" pitchFamily="34" charset="0"/>
                <a:cs typeface="Arial" pitchFamily="34" charset="0"/>
              </a:defRPr>
            </a:lvl4pPr>
            <a:lvl5pPr marL="2057400" indent="-228600" eaLnBrk="0" hangingPunct="0">
              <a:buClr>
                <a:schemeClr val="tx1"/>
              </a:buClr>
              <a:buFont typeface="Arial" pitchFamily="34" charset="0"/>
              <a:buChar char="&gt;"/>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tx1"/>
              </a:buClr>
              <a:buFont typeface="Arial" pitchFamily="34" charset="0"/>
              <a:buChar char="&gt;"/>
              <a:defRPr sz="1400">
                <a:solidFill>
                  <a:schemeClr val="tx1"/>
                </a:solidFill>
                <a:latin typeface="Arial" pitchFamily="34" charset="0"/>
                <a:cs typeface="Arial" pitchFamily="34" charset="0"/>
              </a:defRPr>
            </a:lvl9pPr>
          </a:lstStyle>
          <a:p>
            <a:pPr eaLnBrk="1" hangingPunct="1">
              <a:buClrTx/>
              <a:buFontTx/>
              <a:buNone/>
            </a:pPr>
            <a:r>
              <a:rPr lang="en-US" altLang="fr-FR" sz="1000" b="0">
                <a:solidFill>
                  <a:srgbClr val="FF6600"/>
                </a:solidFill>
              </a:rPr>
              <a:t>11111</a:t>
            </a:r>
            <a:r>
              <a:rPr lang="en-US" altLang="fr-FR" sz="1000" b="0"/>
              <a:t> </a:t>
            </a:r>
            <a:r>
              <a:rPr lang="en-US" altLang="fr-FR" sz="1000" b="0">
                <a:solidFill>
                  <a:srgbClr val="0000FF"/>
                </a:solidFill>
              </a:rPr>
              <a:t>cf_info</a:t>
            </a:r>
            <a:r>
              <a:rPr lang="en-US" altLang="fr-FR" sz="1000" b="0"/>
              <a:t> </a:t>
            </a:r>
            <a:r>
              <a:rPr lang="en-US" altLang="fr-FR" sz="1000" b="0">
                <a:solidFill>
                  <a:srgbClr val="CC0099"/>
                </a:solidFill>
              </a:rPr>
              <a:t>cq_desc</a:t>
            </a:r>
            <a:r>
              <a:rPr lang="en-US" altLang="fr-FR" sz="1000" b="0"/>
              <a:t> desc11111  @ ts1</a:t>
            </a:r>
          </a:p>
          <a:p>
            <a:pPr eaLnBrk="1" hangingPunct="1">
              <a:buClrTx/>
              <a:buFontTx/>
              <a:buNone/>
            </a:pPr>
            <a:endParaRPr lang="en-US" altLang="fr-FR" sz="1000" b="0"/>
          </a:p>
        </p:txBody>
      </p:sp>
    </p:spTree>
    <p:extLst>
      <p:ext uri="{BB962C8B-B14F-4D97-AF65-F5344CB8AC3E}">
        <p14:creationId xmlns:p14="http://schemas.microsoft.com/office/powerpoint/2010/main" val="120113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Column</a:t>
            </a:r>
            <a:r>
              <a:rPr lang="fr-FR" spc="-20" dirty="0">
                <a:latin typeface="Arial"/>
                <a:cs typeface="Arial"/>
              </a:rPr>
              <a:t> </a:t>
            </a:r>
            <a:r>
              <a:rPr lang="fr-FR" spc="-5" dirty="0" err="1" smtClean="0">
                <a:latin typeface="Arial"/>
                <a:cs typeface="Arial"/>
              </a:rPr>
              <a:t>family</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Basic</a:t>
            </a:r>
            <a:r>
              <a:rPr lang="en-US" sz="1800" spc="-35" dirty="0">
                <a:latin typeface="Arial"/>
                <a:cs typeface="Arial"/>
              </a:rPr>
              <a:t> </a:t>
            </a:r>
            <a:r>
              <a:rPr lang="en-US" sz="1800" spc="5" dirty="0">
                <a:latin typeface="Arial"/>
                <a:cs typeface="Arial"/>
              </a:rPr>
              <a:t>storage</a:t>
            </a:r>
            <a:r>
              <a:rPr lang="en-US" sz="1800" spc="-20" dirty="0">
                <a:latin typeface="Arial"/>
                <a:cs typeface="Arial"/>
              </a:rPr>
              <a:t> </a:t>
            </a:r>
            <a:r>
              <a:rPr lang="en-US" sz="1800" spc="5" dirty="0">
                <a:latin typeface="Arial"/>
                <a:cs typeface="Arial"/>
              </a:rPr>
              <a:t>unit.</a:t>
            </a:r>
            <a:r>
              <a:rPr lang="en-US" sz="1800" spc="-25" dirty="0">
                <a:latin typeface="Arial"/>
                <a:cs typeface="Arial"/>
              </a:rPr>
              <a:t> </a:t>
            </a:r>
            <a:r>
              <a:rPr lang="en-US" sz="1800" spc="10" dirty="0">
                <a:latin typeface="Arial"/>
                <a:cs typeface="Arial"/>
              </a:rPr>
              <a:t>Columns</a:t>
            </a:r>
            <a:r>
              <a:rPr lang="en-US" sz="1800" spc="-50" dirty="0">
                <a:latin typeface="Arial"/>
                <a:cs typeface="Arial"/>
              </a:rPr>
              <a:t> </a:t>
            </a:r>
            <a:r>
              <a:rPr lang="en-US" sz="1800" spc="5" dirty="0">
                <a:latin typeface="Arial"/>
                <a:cs typeface="Arial"/>
              </a:rPr>
              <a:t>in</a:t>
            </a:r>
            <a:r>
              <a:rPr lang="en-US" sz="1800" spc="-20" dirty="0">
                <a:latin typeface="Arial"/>
                <a:cs typeface="Arial"/>
              </a:rPr>
              <a:t> </a:t>
            </a:r>
            <a:r>
              <a:rPr lang="en-US" sz="1800" spc="5" dirty="0">
                <a:latin typeface="Arial"/>
                <a:cs typeface="Arial"/>
              </a:rPr>
              <a:t>the</a:t>
            </a:r>
            <a:r>
              <a:rPr lang="en-US" sz="1800" dirty="0">
                <a:latin typeface="Arial"/>
                <a:cs typeface="Arial"/>
              </a:rPr>
              <a:t> </a:t>
            </a:r>
            <a:r>
              <a:rPr lang="en-US" sz="1800" spc="15" dirty="0">
                <a:latin typeface="Arial"/>
                <a:cs typeface="Arial"/>
              </a:rPr>
              <a:t>same</a:t>
            </a:r>
            <a:r>
              <a:rPr lang="en-US" sz="1800" spc="-30" dirty="0">
                <a:latin typeface="Arial"/>
                <a:cs typeface="Arial"/>
              </a:rPr>
              <a:t> </a:t>
            </a:r>
            <a:r>
              <a:rPr lang="en-US" sz="1800" spc="10" dirty="0">
                <a:latin typeface="Arial"/>
                <a:cs typeface="Arial"/>
              </a:rPr>
              <a:t>family</a:t>
            </a:r>
            <a:r>
              <a:rPr lang="en-US" sz="1800" spc="-30" dirty="0">
                <a:latin typeface="Arial"/>
                <a:cs typeface="Arial"/>
              </a:rPr>
              <a:t> </a:t>
            </a:r>
            <a:r>
              <a:rPr lang="en-US" sz="1800" spc="10" dirty="0">
                <a:latin typeface="Arial"/>
                <a:cs typeface="Arial"/>
              </a:rPr>
              <a:t>should</a:t>
            </a:r>
            <a:r>
              <a:rPr lang="en-US" sz="1800" spc="-20" dirty="0">
                <a:latin typeface="Arial"/>
                <a:cs typeface="Arial"/>
              </a:rPr>
              <a:t> </a:t>
            </a:r>
            <a:r>
              <a:rPr lang="en-US" sz="1800" spc="5" dirty="0">
                <a:latin typeface="Arial"/>
                <a:cs typeface="Arial"/>
              </a:rPr>
              <a:t>have</a:t>
            </a:r>
            <a:r>
              <a:rPr lang="en-US" sz="1800" spc="-45" dirty="0">
                <a:latin typeface="Arial"/>
                <a:cs typeface="Arial"/>
              </a:rPr>
              <a:t> </a:t>
            </a:r>
            <a:r>
              <a:rPr lang="en-US" sz="1800" spc="5" dirty="0" smtClean="0">
                <a:latin typeface="Arial"/>
                <a:cs typeface="Arial"/>
              </a:rPr>
              <a:t>similar properties </a:t>
            </a:r>
            <a:r>
              <a:rPr lang="en-US" sz="1800" spc="10" dirty="0">
                <a:latin typeface="Arial"/>
                <a:cs typeface="Arial"/>
              </a:rPr>
              <a:t>and </a:t>
            </a:r>
            <a:r>
              <a:rPr lang="en-US" sz="1800" spc="5" dirty="0">
                <a:latin typeface="Arial"/>
                <a:cs typeface="Arial"/>
              </a:rPr>
              <a:t>similar size</a:t>
            </a:r>
            <a:r>
              <a:rPr lang="en-US" sz="1800" spc="-135" dirty="0">
                <a:latin typeface="Arial"/>
                <a:cs typeface="Arial"/>
              </a:rPr>
              <a:t> </a:t>
            </a:r>
            <a:r>
              <a:rPr lang="en-US" sz="1800" spc="5" dirty="0">
                <a:latin typeface="Arial"/>
                <a:cs typeface="Arial"/>
              </a:rPr>
              <a:t>characteristics</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Configurable by </a:t>
            </a:r>
            <a:r>
              <a:rPr lang="en-US" sz="1800" spc="10" dirty="0">
                <a:latin typeface="Arial"/>
                <a:cs typeface="Arial"/>
              </a:rPr>
              <a:t>column</a:t>
            </a:r>
            <a:r>
              <a:rPr lang="en-US" sz="1800" spc="-120" dirty="0">
                <a:latin typeface="Arial"/>
                <a:cs typeface="Arial"/>
              </a:rPr>
              <a:t> </a:t>
            </a:r>
            <a:r>
              <a:rPr lang="en-US" sz="1800" spc="10" dirty="0">
                <a:latin typeface="Arial"/>
                <a:cs typeface="Arial"/>
              </a:rPr>
              <a:t>family</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Multiple time-stamped</a:t>
            </a:r>
            <a:r>
              <a:rPr lang="en-US" sz="1800" spc="60" dirty="0">
                <a:latin typeface="Arial"/>
                <a:cs typeface="Arial"/>
              </a:rPr>
              <a:t> </a:t>
            </a:r>
            <a:r>
              <a:rPr lang="en-US" sz="1800" spc="15" dirty="0">
                <a:latin typeface="Arial"/>
                <a:cs typeface="Arial"/>
              </a:rPr>
              <a:t>versions</a:t>
            </a:r>
            <a:endParaRPr lang="en-US" sz="1800" dirty="0">
              <a:latin typeface="Arial"/>
              <a:cs typeface="Arial"/>
            </a:endParaRPr>
          </a:p>
          <a:p>
            <a:pPr marL="437515" lvl="2" indent="-101600">
              <a:spcBef>
                <a:spcPts val="395"/>
              </a:spcBef>
              <a:buFont typeface="Verdana"/>
              <a:buChar char="−"/>
              <a:tabLst>
                <a:tab pos="437515" algn="l"/>
              </a:tabLst>
            </a:pPr>
            <a:r>
              <a:rPr lang="en-US" sz="1800" spc="10" dirty="0">
                <a:latin typeface="Arial"/>
                <a:cs typeface="Arial"/>
              </a:rPr>
              <a:t>Such </a:t>
            </a:r>
            <a:r>
              <a:rPr lang="en-US" sz="1800" spc="5" dirty="0">
                <a:latin typeface="Arial"/>
                <a:cs typeface="Arial"/>
              </a:rPr>
              <a:t>as 3rd dimension </a:t>
            </a:r>
            <a:r>
              <a:rPr lang="en-US" sz="1800" spc="10" dirty="0">
                <a:latin typeface="Arial"/>
                <a:cs typeface="Arial"/>
              </a:rPr>
              <a:t>to</a:t>
            </a:r>
            <a:r>
              <a:rPr lang="en-US" sz="1800" spc="20" dirty="0">
                <a:latin typeface="Arial"/>
                <a:cs typeface="Arial"/>
              </a:rPr>
              <a:t> </a:t>
            </a:r>
            <a:r>
              <a:rPr lang="en-US" sz="1800" spc="5" dirty="0">
                <a:latin typeface="Arial"/>
                <a:cs typeface="Arial"/>
              </a:rPr>
              <a:t>Tables</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Compression</a:t>
            </a:r>
            <a:endParaRPr lang="en-US" sz="1800" dirty="0">
              <a:latin typeface="Arial"/>
              <a:cs typeface="Arial"/>
            </a:endParaRPr>
          </a:p>
          <a:p>
            <a:pPr marL="437515" lvl="2" indent="-101600">
              <a:spcBef>
                <a:spcPts val="395"/>
              </a:spcBef>
              <a:buFont typeface="Verdana"/>
              <a:buChar char="−"/>
              <a:tabLst>
                <a:tab pos="437515" algn="l"/>
              </a:tabLst>
            </a:pPr>
            <a:r>
              <a:rPr lang="en-US" sz="1800" spc="5" dirty="0">
                <a:latin typeface="Arial"/>
                <a:cs typeface="Arial"/>
              </a:rPr>
              <a:t>(none, </a:t>
            </a:r>
            <a:r>
              <a:rPr lang="en-US" sz="1800" spc="5" dirty="0" err="1">
                <a:latin typeface="Arial"/>
                <a:cs typeface="Arial"/>
              </a:rPr>
              <a:t>gzip</a:t>
            </a:r>
            <a:r>
              <a:rPr lang="en-US" sz="1800" spc="5" dirty="0">
                <a:latin typeface="Arial"/>
                <a:cs typeface="Arial"/>
              </a:rPr>
              <a:t>, </a:t>
            </a:r>
            <a:r>
              <a:rPr lang="en-US" sz="1800" spc="10" dirty="0">
                <a:latin typeface="Arial"/>
                <a:cs typeface="Arial"/>
              </a:rPr>
              <a:t>LZO,</a:t>
            </a:r>
            <a:r>
              <a:rPr lang="en-US" sz="1800" spc="65" dirty="0">
                <a:latin typeface="Arial"/>
                <a:cs typeface="Arial"/>
              </a:rPr>
              <a:t> </a:t>
            </a:r>
            <a:r>
              <a:rPr lang="en-US" sz="1800" spc="5" dirty="0">
                <a:latin typeface="Arial"/>
                <a:cs typeface="Arial"/>
              </a:rPr>
              <a:t>SNAPPY)</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Version retention policies</a:t>
            </a:r>
            <a:endParaRPr lang="en-US" sz="1800" dirty="0">
              <a:latin typeface="Arial"/>
              <a:cs typeface="Arial"/>
            </a:endParaRPr>
          </a:p>
          <a:p>
            <a:pPr marL="437515" lvl="2" indent="-101600">
              <a:spcBef>
                <a:spcPts val="395"/>
              </a:spcBef>
              <a:buFont typeface="Verdana"/>
              <a:buChar char="−"/>
              <a:tabLst>
                <a:tab pos="437515" algn="l"/>
              </a:tabLst>
            </a:pPr>
            <a:r>
              <a:rPr lang="en-US" sz="1800" spc="10" dirty="0">
                <a:latin typeface="Arial"/>
                <a:cs typeface="Arial"/>
              </a:rPr>
              <a:t>Time </a:t>
            </a:r>
            <a:r>
              <a:rPr lang="en-US" sz="1800" spc="15" dirty="0">
                <a:latin typeface="Arial"/>
                <a:cs typeface="Arial"/>
              </a:rPr>
              <a:t>To </a:t>
            </a:r>
            <a:r>
              <a:rPr lang="en-US" sz="1800" spc="5" dirty="0">
                <a:latin typeface="Arial"/>
                <a:cs typeface="Arial"/>
              </a:rPr>
              <a:t>Live</a:t>
            </a:r>
            <a:r>
              <a:rPr lang="en-US" sz="1800" spc="-5" dirty="0">
                <a:latin typeface="Arial"/>
                <a:cs typeface="Arial"/>
              </a:rPr>
              <a:t> </a:t>
            </a:r>
            <a:r>
              <a:rPr lang="en-US" sz="1800" spc="5" dirty="0">
                <a:latin typeface="Arial"/>
                <a:cs typeface="Arial"/>
              </a:rPr>
              <a:t>(TTL)</a:t>
            </a:r>
            <a:endParaRPr lang="en-US" sz="1800" dirty="0">
              <a:latin typeface="Arial"/>
              <a:cs typeface="Arial"/>
            </a:endParaRPr>
          </a:p>
          <a:p>
            <a:pPr marL="163195" indent="-139700">
              <a:spcBef>
                <a:spcPts val="470"/>
              </a:spcBef>
              <a:tabLst>
                <a:tab pos="163830" algn="l"/>
              </a:tabLst>
            </a:pPr>
            <a:r>
              <a:rPr lang="en-US" sz="1800" spc="15" dirty="0">
                <a:latin typeface="Arial"/>
                <a:cs typeface="Arial"/>
              </a:rPr>
              <a:t>A </a:t>
            </a:r>
            <a:r>
              <a:rPr lang="en-US" sz="1800" spc="10" dirty="0">
                <a:latin typeface="Arial"/>
                <a:cs typeface="Arial"/>
              </a:rPr>
              <a:t>column </a:t>
            </a:r>
            <a:r>
              <a:rPr lang="en-US" sz="1800" spc="5" dirty="0">
                <a:latin typeface="Arial"/>
                <a:cs typeface="Arial"/>
              </a:rPr>
              <a:t>is </a:t>
            </a:r>
            <a:r>
              <a:rPr lang="en-US" sz="1800" spc="10" dirty="0">
                <a:latin typeface="Arial"/>
                <a:cs typeface="Arial"/>
              </a:rPr>
              <a:t>named </a:t>
            </a:r>
            <a:r>
              <a:rPr lang="en-US" sz="1800" spc="5" dirty="0">
                <a:latin typeface="Arial"/>
                <a:cs typeface="Arial"/>
              </a:rPr>
              <a:t>using the following </a:t>
            </a:r>
            <a:r>
              <a:rPr lang="en-US" sz="1800" dirty="0">
                <a:latin typeface="Arial"/>
                <a:cs typeface="Arial"/>
              </a:rPr>
              <a:t>syntax:</a:t>
            </a:r>
            <a:r>
              <a:rPr lang="en-US" sz="1800" spc="-170" dirty="0">
                <a:latin typeface="Arial"/>
                <a:cs typeface="Arial"/>
              </a:rPr>
              <a:t> </a:t>
            </a:r>
            <a:r>
              <a:rPr lang="en-US" sz="1800" dirty="0" err="1">
                <a:latin typeface="Arial"/>
                <a:cs typeface="Arial"/>
              </a:rPr>
              <a:t>family:qualifier</a:t>
            </a:r>
            <a:endParaRPr lang="en-US" sz="1800" dirty="0">
              <a:latin typeface="Arial"/>
              <a:cs typeface="Arial"/>
            </a:endParaRPr>
          </a:p>
          <a:p>
            <a:endParaRPr lang="fr-FR" sz="1800" dirty="0"/>
          </a:p>
        </p:txBody>
      </p:sp>
      <p:sp>
        <p:nvSpPr>
          <p:cNvPr id="4" name="object 8"/>
          <p:cNvSpPr txBox="1"/>
          <p:nvPr/>
        </p:nvSpPr>
        <p:spPr>
          <a:xfrm>
            <a:off x="1757540" y="4941168"/>
            <a:ext cx="6264696" cy="803169"/>
          </a:xfrm>
          <a:prstGeom prst="rect">
            <a:avLst/>
          </a:prstGeom>
          <a:solidFill>
            <a:srgbClr val="FDFACC"/>
          </a:solidFill>
          <a:ln w="11446">
            <a:solidFill>
              <a:srgbClr val="A8A7A5"/>
            </a:solidFill>
          </a:ln>
        </p:spPr>
        <p:txBody>
          <a:bodyPr vert="horz" wrap="square" lIns="0" tIns="27305" rIns="0" bIns="0" rtlCol="0">
            <a:spAutoFit/>
          </a:bodyPr>
          <a:lstStyle/>
          <a:p>
            <a:pPr marL="803275" marR="191770" indent="-608330">
              <a:lnSpc>
                <a:spcPct val="105100"/>
              </a:lnSpc>
              <a:spcBef>
                <a:spcPts val="215"/>
              </a:spcBef>
            </a:pPr>
            <a:r>
              <a:rPr sz="1600" spc="20" dirty="0">
                <a:latin typeface="Verdana"/>
                <a:cs typeface="Verdana"/>
              </a:rPr>
              <a:t>"Column </a:t>
            </a:r>
            <a:r>
              <a:rPr sz="1600" spc="15" dirty="0">
                <a:latin typeface="Verdana"/>
                <a:cs typeface="Verdana"/>
              </a:rPr>
              <a:t>keys </a:t>
            </a:r>
            <a:r>
              <a:rPr sz="1600" spc="20" dirty="0">
                <a:latin typeface="Verdana"/>
                <a:cs typeface="Verdana"/>
              </a:rPr>
              <a:t>are grouped </a:t>
            </a:r>
            <a:r>
              <a:rPr sz="1600" spc="10" dirty="0">
                <a:latin typeface="Verdana"/>
                <a:cs typeface="Verdana"/>
              </a:rPr>
              <a:t>into </a:t>
            </a:r>
            <a:r>
              <a:rPr sz="1600" spc="15" dirty="0">
                <a:latin typeface="Verdana"/>
                <a:cs typeface="Verdana"/>
              </a:rPr>
              <a:t>sets </a:t>
            </a:r>
            <a:r>
              <a:rPr sz="1600" spc="10" dirty="0">
                <a:latin typeface="Verdana"/>
                <a:cs typeface="Verdana"/>
              </a:rPr>
              <a:t>called </a:t>
            </a:r>
            <a:r>
              <a:rPr sz="1600" spc="15" dirty="0">
                <a:latin typeface="Verdana"/>
                <a:cs typeface="Verdana"/>
              </a:rPr>
              <a:t>column </a:t>
            </a:r>
            <a:r>
              <a:rPr sz="1600" spc="10" dirty="0">
                <a:latin typeface="Verdana"/>
                <a:cs typeface="Verdana"/>
              </a:rPr>
              <a:t>families, </a:t>
            </a:r>
            <a:r>
              <a:rPr sz="1600" spc="15" dirty="0">
                <a:latin typeface="Verdana"/>
                <a:cs typeface="Verdana"/>
              </a:rPr>
              <a:t>which form </a:t>
            </a:r>
            <a:r>
              <a:rPr sz="1600" spc="20" dirty="0">
                <a:latin typeface="Verdana"/>
                <a:cs typeface="Verdana"/>
              </a:rPr>
              <a:t>the  </a:t>
            </a:r>
            <a:r>
              <a:rPr sz="1600" spc="15" dirty="0">
                <a:latin typeface="Verdana"/>
                <a:cs typeface="Verdana"/>
              </a:rPr>
              <a:t>basic unit of </a:t>
            </a:r>
            <a:r>
              <a:rPr sz="1600" spc="20" dirty="0">
                <a:latin typeface="Verdana"/>
                <a:cs typeface="Verdana"/>
              </a:rPr>
              <a:t>access </a:t>
            </a:r>
            <a:r>
              <a:rPr sz="1600" spc="15" dirty="0">
                <a:latin typeface="Verdana"/>
                <a:cs typeface="Verdana"/>
              </a:rPr>
              <a:t>control" - Google </a:t>
            </a:r>
            <a:r>
              <a:rPr sz="1600" dirty="0">
                <a:latin typeface="Verdana"/>
                <a:cs typeface="Verdana"/>
              </a:rPr>
              <a:t>BigTable</a:t>
            </a:r>
            <a:r>
              <a:rPr sz="1600" spc="155" dirty="0">
                <a:latin typeface="Verdana"/>
                <a:cs typeface="Verdana"/>
              </a:rPr>
              <a:t> </a:t>
            </a:r>
            <a:r>
              <a:rPr sz="1600" spc="20" dirty="0">
                <a:latin typeface="Verdana"/>
                <a:cs typeface="Verdana"/>
              </a:rPr>
              <a:t>paper</a:t>
            </a:r>
            <a:endParaRPr sz="1600" dirty="0">
              <a:latin typeface="Verdana"/>
              <a:cs typeface="Verdana"/>
            </a:endParaRPr>
          </a:p>
        </p:txBody>
      </p:sp>
    </p:spTree>
    <p:extLst>
      <p:ext uri="{BB962C8B-B14F-4D97-AF65-F5344CB8AC3E}">
        <p14:creationId xmlns:p14="http://schemas.microsoft.com/office/powerpoint/2010/main" val="25056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fr-FR" spc="-5" dirty="0" err="1">
                <a:latin typeface="Arial"/>
                <a:cs typeface="Arial"/>
              </a:rPr>
              <a:t>HBase</a:t>
            </a:r>
            <a:r>
              <a:rPr lang="fr-FR" spc="-5" dirty="0">
                <a:latin typeface="Arial"/>
                <a:cs typeface="Arial"/>
              </a:rPr>
              <a:t> </a:t>
            </a:r>
            <a:r>
              <a:rPr lang="fr-FR" spc="-10" dirty="0">
                <a:latin typeface="Arial"/>
                <a:cs typeface="Arial"/>
              </a:rPr>
              <a:t>vs. </a:t>
            </a:r>
            <a:r>
              <a:rPr lang="fr-FR" spc="-5" dirty="0" err="1">
                <a:latin typeface="Arial"/>
                <a:cs typeface="Arial"/>
              </a:rPr>
              <a:t>traditional</a:t>
            </a:r>
            <a:r>
              <a:rPr lang="fr-FR" spc="-35" dirty="0">
                <a:latin typeface="Arial"/>
                <a:cs typeface="Arial"/>
              </a:rPr>
              <a:t> </a:t>
            </a:r>
            <a:r>
              <a:rPr lang="fr-FR" spc="-10" dirty="0">
                <a:latin typeface="Arial"/>
                <a:cs typeface="Arial"/>
              </a:rPr>
              <a:t>RDBMS</a:t>
            </a:r>
            <a:endParaRPr lang="fr-FR" dirty="0">
              <a:latin typeface="Arial"/>
              <a:cs typeface="Arial"/>
            </a:endParaRPr>
          </a:p>
        </p:txBody>
      </p:sp>
      <p:sp>
        <p:nvSpPr>
          <p:cNvPr id="3" name="Espace réservé du contenu 2"/>
          <p:cNvSpPr>
            <a:spLocks noGrp="1"/>
          </p:cNvSpPr>
          <p:nvPr>
            <p:ph idx="1"/>
          </p:nvPr>
        </p:nvSpPr>
        <p:spPr/>
        <p:txBody>
          <a:bodyPr/>
          <a:lstStyle/>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556792"/>
            <a:ext cx="7720381"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94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Example of a classic </a:t>
            </a:r>
            <a:r>
              <a:rPr lang="en-US" spc="-10" dirty="0">
                <a:latin typeface="Arial"/>
                <a:cs typeface="Arial"/>
              </a:rPr>
              <a:t>RDBMS</a:t>
            </a:r>
            <a:r>
              <a:rPr lang="en-US" spc="-35" dirty="0">
                <a:latin typeface="Arial"/>
                <a:cs typeface="Arial"/>
              </a:rPr>
              <a:t> </a:t>
            </a:r>
            <a:r>
              <a:rPr lang="en-US" spc="-10" dirty="0" smtClean="0">
                <a:latin typeface="Arial"/>
                <a:cs typeface="Arial"/>
              </a:rPr>
              <a:t>table</a:t>
            </a:r>
            <a:endParaRPr lang="fr-FR" dirty="0"/>
          </a:p>
        </p:txBody>
      </p:sp>
      <p:sp>
        <p:nvSpPr>
          <p:cNvPr id="3" name="Espace réservé du contenu 2"/>
          <p:cNvSpPr>
            <a:spLocks noGrp="1"/>
          </p:cNvSpPr>
          <p:nvPr>
            <p:ph idx="1"/>
          </p:nvPr>
        </p:nvSpPr>
        <p:spPr/>
        <p:txBody>
          <a:bodyPr/>
          <a:lstStyle/>
          <a:p>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300288"/>
            <a:ext cx="75152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5308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Example of </a:t>
            </a:r>
            <a:r>
              <a:rPr lang="en-US" spc="-5" dirty="0" err="1">
                <a:latin typeface="Arial"/>
                <a:cs typeface="Arial"/>
              </a:rPr>
              <a:t>HBase</a:t>
            </a:r>
            <a:r>
              <a:rPr lang="en-US" spc="-5" dirty="0">
                <a:latin typeface="Arial"/>
                <a:cs typeface="Arial"/>
              </a:rPr>
              <a:t> </a:t>
            </a:r>
            <a:r>
              <a:rPr lang="en-US" dirty="0">
                <a:latin typeface="Arial"/>
                <a:cs typeface="Arial"/>
              </a:rPr>
              <a:t>logical </a:t>
            </a:r>
            <a:r>
              <a:rPr lang="en-US" spc="-10" dirty="0">
                <a:latin typeface="Arial"/>
                <a:cs typeface="Arial"/>
              </a:rPr>
              <a:t>view </a:t>
            </a:r>
            <a:r>
              <a:rPr lang="en-US" spc="-5" dirty="0">
                <a:latin typeface="Arial"/>
                <a:cs typeface="Arial"/>
              </a:rPr>
              <a:t>("records</a:t>
            </a:r>
            <a:r>
              <a:rPr lang="en-US" spc="-5" dirty="0" smtClean="0">
                <a:latin typeface="Arial"/>
                <a:cs typeface="Arial"/>
              </a:rPr>
              <a:t>")</a:t>
            </a:r>
            <a:endParaRPr lang="fr-FR" dirty="0"/>
          </a:p>
        </p:txBody>
      </p:sp>
      <p:sp>
        <p:nvSpPr>
          <p:cNvPr id="3" name="Espace réservé du contenu 2"/>
          <p:cNvSpPr>
            <a:spLocks noGrp="1"/>
          </p:cNvSpPr>
          <p:nvPr>
            <p:ph idx="1"/>
          </p:nvPr>
        </p:nvSpPr>
        <p:spPr/>
        <p:txBody>
          <a:bodyPr/>
          <a:lstStyle/>
          <a:p>
            <a:endParaRPr lang="fr-F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8363"/>
            <a:ext cx="70104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bject 7"/>
          <p:cNvSpPr txBox="1"/>
          <p:nvPr/>
        </p:nvSpPr>
        <p:spPr>
          <a:xfrm>
            <a:off x="2123728" y="5229200"/>
            <a:ext cx="4417060" cy="353695"/>
          </a:xfrm>
          <a:prstGeom prst="rect">
            <a:avLst/>
          </a:prstGeom>
          <a:solidFill>
            <a:srgbClr val="FDFACC"/>
          </a:solidFill>
          <a:ln w="11446">
            <a:solidFill>
              <a:srgbClr val="A8A7A5"/>
            </a:solidFill>
          </a:ln>
        </p:spPr>
        <p:txBody>
          <a:bodyPr vert="horz" wrap="square" lIns="0" tIns="635" rIns="0" bIns="0" rtlCol="0">
            <a:spAutoFit/>
          </a:bodyPr>
          <a:lstStyle/>
          <a:p>
            <a:pPr marL="1722120" marR="504190" indent="-1174750">
              <a:lnSpc>
                <a:spcPts val="1320"/>
              </a:lnSpc>
              <a:spcBef>
                <a:spcPts val="5"/>
              </a:spcBef>
            </a:pPr>
            <a:r>
              <a:rPr sz="800" spc="20" dirty="0">
                <a:latin typeface="Verdana"/>
                <a:cs typeface="Verdana"/>
              </a:rPr>
              <a:t>Good </a:t>
            </a:r>
            <a:r>
              <a:rPr sz="800" spc="10" dirty="0">
                <a:latin typeface="Verdana"/>
                <a:cs typeface="Verdana"/>
              </a:rPr>
              <a:t>for </a:t>
            </a:r>
            <a:r>
              <a:rPr sz="800" spc="15" dirty="0">
                <a:latin typeface="Verdana"/>
                <a:cs typeface="Verdana"/>
              </a:rPr>
              <a:t>sparse </a:t>
            </a:r>
            <a:r>
              <a:rPr sz="800" spc="20" dirty="0">
                <a:latin typeface="Verdana"/>
                <a:cs typeface="Verdana"/>
              </a:rPr>
              <a:t>data </a:t>
            </a:r>
            <a:r>
              <a:rPr sz="800" spc="10" dirty="0">
                <a:latin typeface="Verdana"/>
                <a:cs typeface="Verdana"/>
              </a:rPr>
              <a:t>since </a:t>
            </a:r>
            <a:r>
              <a:rPr sz="800" spc="15" dirty="0">
                <a:latin typeface="Verdana"/>
                <a:cs typeface="Verdana"/>
              </a:rPr>
              <a:t>non-exist columns </a:t>
            </a:r>
            <a:r>
              <a:rPr sz="800" spc="20" dirty="0">
                <a:latin typeface="Verdana"/>
                <a:cs typeface="Verdana"/>
              </a:rPr>
              <a:t>are </a:t>
            </a:r>
            <a:r>
              <a:rPr sz="800" spc="15" dirty="0">
                <a:latin typeface="Verdana"/>
                <a:cs typeface="Verdana"/>
              </a:rPr>
              <a:t>just ignored  </a:t>
            </a:r>
            <a:r>
              <a:rPr sz="800" spc="20" dirty="0">
                <a:latin typeface="Verdana"/>
                <a:cs typeface="Verdana"/>
              </a:rPr>
              <a:t>There are no</a:t>
            </a:r>
            <a:r>
              <a:rPr sz="800" spc="-10" dirty="0">
                <a:latin typeface="Verdana"/>
                <a:cs typeface="Verdana"/>
              </a:rPr>
              <a:t> </a:t>
            </a:r>
            <a:r>
              <a:rPr sz="800" spc="10" dirty="0">
                <a:latin typeface="Verdana"/>
                <a:cs typeface="Verdana"/>
              </a:rPr>
              <a:t>nulls</a:t>
            </a:r>
            <a:endParaRPr sz="800" dirty="0">
              <a:latin typeface="Verdana"/>
              <a:cs typeface="Verdana"/>
            </a:endParaRPr>
          </a:p>
        </p:txBody>
      </p:sp>
    </p:spTree>
    <p:extLst>
      <p:ext uri="{BB962C8B-B14F-4D97-AF65-F5344CB8AC3E}">
        <p14:creationId xmlns:p14="http://schemas.microsoft.com/office/powerpoint/2010/main" val="3875616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ts val="1730"/>
              </a:lnSpc>
              <a:spcBef>
                <a:spcPts val="90"/>
              </a:spcBef>
            </a:pPr>
            <a:r>
              <a:rPr lang="en-US" spc="-5">
                <a:latin typeface="Arial"/>
                <a:cs typeface="Arial"/>
              </a:rPr>
              <a:t>Example of the </a:t>
            </a:r>
            <a:r>
              <a:rPr lang="en-US" spc="-10">
                <a:latin typeface="Arial"/>
                <a:cs typeface="Arial"/>
              </a:rPr>
              <a:t>physical view</a:t>
            </a:r>
            <a:r>
              <a:rPr lang="en-US" spc="-35">
                <a:latin typeface="Arial"/>
                <a:cs typeface="Arial"/>
              </a:rPr>
              <a:t> </a:t>
            </a:r>
            <a:r>
              <a:rPr lang="en-US" spc="-5">
                <a:latin typeface="Arial"/>
                <a:cs typeface="Arial"/>
              </a:rPr>
              <a:t>("cell")</a:t>
            </a:r>
            <a:endParaRPr lang="en-US" dirty="0">
              <a:latin typeface="Arial"/>
              <a:cs typeface="Arial"/>
            </a:endParaRPr>
          </a:p>
        </p:txBody>
      </p:sp>
      <p:sp>
        <p:nvSpPr>
          <p:cNvPr id="3" name="Espace réservé du contenu 2"/>
          <p:cNvSpPr>
            <a:spLocks noGrp="1"/>
          </p:cNvSpPr>
          <p:nvPr>
            <p:ph idx="1"/>
          </p:nvPr>
        </p:nvSpPr>
        <p:spPr/>
        <p:txBody>
          <a:bodyPr/>
          <a:lstStyle/>
          <a:p>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553139" cy="233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789040"/>
            <a:ext cx="720080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0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266700">
              <a:lnSpc>
                <a:spcPct val="100000"/>
              </a:lnSpc>
              <a:spcBef>
                <a:spcPts val="1095"/>
              </a:spcBef>
            </a:pPr>
            <a:r>
              <a:rPr lang="en-US" spc="-5" dirty="0">
                <a:latin typeface="Arial"/>
                <a:cs typeface="Arial"/>
              </a:rPr>
              <a:t>More on the </a:t>
            </a:r>
            <a:r>
              <a:rPr lang="en-US" spc="-5" dirty="0" err="1">
                <a:latin typeface="Arial"/>
                <a:cs typeface="Arial"/>
              </a:rPr>
              <a:t>HBase</a:t>
            </a:r>
            <a:r>
              <a:rPr lang="en-US" spc="-5" dirty="0">
                <a:latin typeface="Arial"/>
                <a:cs typeface="Arial"/>
              </a:rPr>
              <a:t> data</a:t>
            </a:r>
            <a:r>
              <a:rPr lang="en-US" dirty="0">
                <a:latin typeface="Arial"/>
                <a:cs typeface="Arial"/>
              </a:rPr>
              <a:t> </a:t>
            </a:r>
            <a:r>
              <a:rPr lang="en-US" spc="-5" dirty="0">
                <a:latin typeface="Arial"/>
                <a:cs typeface="Arial"/>
              </a:rPr>
              <a:t>model</a:t>
            </a:r>
            <a:endParaRPr lang="en-US" dirty="0">
              <a:latin typeface="Arial"/>
              <a:cs typeface="Arial"/>
            </a:endParaRPr>
          </a:p>
        </p:txBody>
      </p:sp>
      <p:sp>
        <p:nvSpPr>
          <p:cNvPr id="3" name="Espace réservé du contenu 2"/>
          <p:cNvSpPr>
            <a:spLocks noGrp="1"/>
          </p:cNvSpPr>
          <p:nvPr>
            <p:ph idx="1"/>
          </p:nvPr>
        </p:nvSpPr>
        <p:spPr>
          <a:xfrm>
            <a:off x="-468560" y="1192150"/>
            <a:ext cx="10009112" cy="5358384"/>
          </a:xfrm>
        </p:spPr>
        <p:txBody>
          <a:bodyPr/>
          <a:lstStyle/>
          <a:p>
            <a:pPr marL="915035" indent="-139700">
              <a:spcBef>
                <a:spcPts val="1315"/>
              </a:spcBef>
              <a:tabLst>
                <a:tab pos="915669" algn="l"/>
              </a:tabLst>
            </a:pPr>
            <a:r>
              <a:rPr lang="en-US" sz="1800" spc="10" dirty="0">
                <a:latin typeface="Arial"/>
                <a:cs typeface="Arial"/>
              </a:rPr>
              <a:t>There</a:t>
            </a:r>
            <a:r>
              <a:rPr lang="en-US" sz="1800" spc="-25" dirty="0">
                <a:latin typeface="Arial"/>
                <a:cs typeface="Arial"/>
              </a:rPr>
              <a:t> </a:t>
            </a:r>
            <a:r>
              <a:rPr lang="en-US" sz="1800" spc="5" dirty="0">
                <a:latin typeface="Arial"/>
                <a:cs typeface="Arial"/>
              </a:rPr>
              <a:t>is</a:t>
            </a:r>
            <a:r>
              <a:rPr lang="en-US" sz="1800" spc="-15" dirty="0">
                <a:latin typeface="Arial"/>
                <a:cs typeface="Arial"/>
              </a:rPr>
              <a:t> </a:t>
            </a:r>
            <a:r>
              <a:rPr lang="en-US" sz="1800" spc="10" dirty="0">
                <a:latin typeface="Arial"/>
                <a:cs typeface="Arial"/>
              </a:rPr>
              <a:t>no</a:t>
            </a:r>
            <a:r>
              <a:rPr lang="en-US" sz="1800" spc="-15" dirty="0">
                <a:latin typeface="Arial"/>
                <a:cs typeface="Arial"/>
              </a:rPr>
              <a:t> </a:t>
            </a:r>
            <a:r>
              <a:rPr lang="en-US" sz="1800" spc="15" dirty="0">
                <a:latin typeface="Arial"/>
                <a:cs typeface="Arial"/>
              </a:rPr>
              <a:t>Schema</a:t>
            </a:r>
            <a:r>
              <a:rPr lang="en-US" sz="1800" spc="-45" dirty="0">
                <a:latin typeface="Arial"/>
                <a:cs typeface="Arial"/>
              </a:rPr>
              <a:t> </a:t>
            </a:r>
            <a:r>
              <a:rPr lang="en-US" sz="1800" spc="5" dirty="0">
                <a:latin typeface="Arial"/>
                <a:cs typeface="Arial"/>
              </a:rPr>
              <a:t>for</a:t>
            </a:r>
            <a:r>
              <a:rPr lang="en-US" sz="1800" spc="-5" dirty="0">
                <a:latin typeface="Arial"/>
                <a:cs typeface="Arial"/>
              </a:rPr>
              <a:t> </a:t>
            </a:r>
            <a:r>
              <a:rPr lang="en-US" sz="1800" spc="10" dirty="0">
                <a:latin typeface="Arial"/>
                <a:cs typeface="Arial"/>
              </a:rPr>
              <a:t>an</a:t>
            </a:r>
            <a:r>
              <a:rPr lang="en-US" sz="1800" spc="-15" dirty="0">
                <a:latin typeface="Arial"/>
                <a:cs typeface="Arial"/>
              </a:rPr>
              <a:t> </a:t>
            </a:r>
            <a:r>
              <a:rPr lang="en-US" sz="1800" spc="10" dirty="0" err="1">
                <a:latin typeface="Arial"/>
                <a:cs typeface="Arial"/>
              </a:rPr>
              <a:t>HBase</a:t>
            </a:r>
            <a:r>
              <a:rPr lang="en-US" sz="1800" spc="-30" dirty="0">
                <a:latin typeface="Arial"/>
                <a:cs typeface="Arial"/>
              </a:rPr>
              <a:t> </a:t>
            </a:r>
            <a:r>
              <a:rPr lang="en-US" sz="1800" spc="10" dirty="0">
                <a:latin typeface="Arial"/>
                <a:cs typeface="Arial"/>
              </a:rPr>
              <a:t>Table</a:t>
            </a:r>
            <a:r>
              <a:rPr lang="en-US" sz="1800" spc="-50" dirty="0">
                <a:latin typeface="Arial"/>
                <a:cs typeface="Arial"/>
              </a:rPr>
              <a:t> </a:t>
            </a:r>
            <a:r>
              <a:rPr lang="en-US" sz="1800" spc="5" dirty="0">
                <a:latin typeface="Arial"/>
                <a:cs typeface="Arial"/>
              </a:rPr>
              <a:t>in</a:t>
            </a:r>
            <a:r>
              <a:rPr lang="en-US" sz="1800" dirty="0">
                <a:latin typeface="Arial"/>
                <a:cs typeface="Arial"/>
              </a:rPr>
              <a:t> </a:t>
            </a:r>
            <a:r>
              <a:rPr lang="en-US" sz="1800" spc="5" dirty="0">
                <a:latin typeface="Arial"/>
                <a:cs typeface="Arial"/>
              </a:rPr>
              <a:t>the</a:t>
            </a:r>
            <a:r>
              <a:rPr lang="en-US" sz="1800" spc="-15" dirty="0">
                <a:latin typeface="Arial"/>
                <a:cs typeface="Arial"/>
              </a:rPr>
              <a:t> </a:t>
            </a:r>
            <a:r>
              <a:rPr lang="en-US" sz="1800" spc="15" dirty="0">
                <a:latin typeface="Arial"/>
                <a:cs typeface="Arial"/>
              </a:rPr>
              <a:t>RDBMS</a:t>
            </a:r>
            <a:r>
              <a:rPr lang="en-US" sz="1800" spc="-45" dirty="0">
                <a:latin typeface="Arial"/>
                <a:cs typeface="Arial"/>
              </a:rPr>
              <a:t> </a:t>
            </a:r>
            <a:r>
              <a:rPr lang="en-US" sz="1800" spc="10" dirty="0">
                <a:latin typeface="Arial"/>
                <a:cs typeface="Arial"/>
              </a:rPr>
              <a:t>sense</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spc="-5" dirty="0">
                <a:latin typeface="Arial"/>
                <a:cs typeface="Arial"/>
              </a:rPr>
              <a:t>Except that </a:t>
            </a:r>
            <a:r>
              <a:rPr lang="en-US" sz="1800" spc="-10" dirty="0">
                <a:latin typeface="Arial"/>
                <a:cs typeface="Arial"/>
              </a:rPr>
              <a:t>you have </a:t>
            </a:r>
            <a:r>
              <a:rPr lang="en-US" sz="1800" spc="-5" dirty="0">
                <a:latin typeface="Arial"/>
                <a:cs typeface="Arial"/>
              </a:rPr>
              <a:t>to </a:t>
            </a:r>
            <a:r>
              <a:rPr lang="en-US" sz="1800" spc="-10" dirty="0">
                <a:latin typeface="Arial"/>
                <a:cs typeface="Arial"/>
              </a:rPr>
              <a:t>declare </a:t>
            </a:r>
            <a:r>
              <a:rPr lang="en-US" sz="1800" spc="-5" dirty="0">
                <a:latin typeface="Arial"/>
                <a:cs typeface="Arial"/>
              </a:rPr>
              <a:t>the </a:t>
            </a:r>
            <a:r>
              <a:rPr lang="en-US" sz="1800" spc="-10" dirty="0">
                <a:latin typeface="Arial"/>
                <a:cs typeface="Arial"/>
              </a:rPr>
              <a:t>Column</a:t>
            </a:r>
            <a:r>
              <a:rPr lang="en-US" sz="1800" spc="70" dirty="0">
                <a:latin typeface="Arial"/>
                <a:cs typeface="Arial"/>
              </a:rPr>
              <a:t> </a:t>
            </a:r>
            <a:r>
              <a:rPr lang="en-US" sz="1800" spc="-10" dirty="0">
                <a:latin typeface="Arial"/>
                <a:cs typeface="Arial"/>
              </a:rPr>
              <a:t>Families</a:t>
            </a:r>
            <a:endParaRPr lang="en-US" sz="1800" dirty="0">
              <a:latin typeface="Arial"/>
              <a:cs typeface="Arial"/>
            </a:endParaRPr>
          </a:p>
          <a:p>
            <a:pPr marL="1087755">
              <a:lnSpc>
                <a:spcPct val="100000"/>
              </a:lnSpc>
              <a:spcBef>
                <a:spcPts val="405"/>
              </a:spcBef>
            </a:pPr>
            <a:r>
              <a:rPr lang="en-US" sz="1800" spc="25" dirty="0">
                <a:solidFill>
                  <a:srgbClr val="008ABF"/>
                </a:solidFill>
                <a:latin typeface="Verdana"/>
                <a:cs typeface="Verdana"/>
              </a:rPr>
              <a:t>−</a:t>
            </a:r>
            <a:r>
              <a:rPr lang="en-US" sz="1800" spc="25" dirty="0">
                <a:latin typeface="Arial"/>
                <a:cs typeface="Arial"/>
              </a:rPr>
              <a:t>Since </a:t>
            </a:r>
            <a:r>
              <a:rPr lang="en-US" sz="1800" spc="5" dirty="0">
                <a:latin typeface="Arial"/>
                <a:cs typeface="Arial"/>
              </a:rPr>
              <a:t>it determines the physical </a:t>
            </a:r>
            <a:r>
              <a:rPr lang="en-US" sz="1800" spc="10" dirty="0">
                <a:latin typeface="Arial"/>
                <a:cs typeface="Arial"/>
              </a:rPr>
              <a:t>on-disk</a:t>
            </a:r>
            <a:r>
              <a:rPr lang="en-US" sz="1800" spc="20" dirty="0">
                <a:latin typeface="Arial"/>
                <a:cs typeface="Arial"/>
              </a:rPr>
              <a:t> </a:t>
            </a:r>
            <a:r>
              <a:rPr lang="en-US" sz="1800" spc="5" dirty="0">
                <a:latin typeface="Arial"/>
                <a:cs typeface="Arial"/>
              </a:rPr>
              <a:t>organization</a:t>
            </a:r>
            <a:endParaRPr lang="en-US" sz="1800" dirty="0">
              <a:latin typeface="Arial"/>
              <a:cs typeface="Arial"/>
            </a:endParaRPr>
          </a:p>
          <a:p>
            <a:pPr marL="1050925" lvl="1" indent="-100965">
              <a:spcBef>
                <a:spcPts val="440"/>
              </a:spcBef>
              <a:buSzPct val="81818"/>
              <a:buFont typeface="Wingdings"/>
              <a:buChar char=""/>
              <a:tabLst>
                <a:tab pos="1051560" algn="l"/>
              </a:tabLst>
            </a:pPr>
            <a:r>
              <a:rPr lang="en-US" sz="1800" spc="20" dirty="0">
                <a:latin typeface="Arial"/>
                <a:cs typeface="Arial"/>
              </a:rPr>
              <a:t>Thus </a:t>
            </a:r>
            <a:r>
              <a:rPr lang="en-US" sz="1800" spc="15" dirty="0">
                <a:latin typeface="Arial"/>
                <a:cs typeface="Arial"/>
              </a:rPr>
              <a:t>every row </a:t>
            </a:r>
            <a:r>
              <a:rPr lang="en-US" sz="1800" spc="20" dirty="0">
                <a:latin typeface="Arial"/>
                <a:cs typeface="Arial"/>
              </a:rPr>
              <a:t>can </a:t>
            </a:r>
            <a:r>
              <a:rPr lang="en-US" sz="1800" spc="15" dirty="0">
                <a:latin typeface="Arial"/>
                <a:cs typeface="Arial"/>
              </a:rPr>
              <a:t>have </a:t>
            </a:r>
            <a:r>
              <a:rPr lang="en-US" sz="1800" spc="20" dirty="0">
                <a:latin typeface="Arial"/>
                <a:cs typeface="Arial"/>
              </a:rPr>
              <a:t>a </a:t>
            </a:r>
            <a:r>
              <a:rPr lang="en-US" sz="1800" spc="15" dirty="0">
                <a:latin typeface="Arial"/>
                <a:cs typeface="Arial"/>
              </a:rPr>
              <a:t>different set of</a:t>
            </a:r>
            <a:r>
              <a:rPr lang="en-US" sz="1800" spc="-5" dirty="0">
                <a:latin typeface="Arial"/>
                <a:cs typeface="Arial"/>
              </a:rPr>
              <a:t> </a:t>
            </a:r>
            <a:r>
              <a:rPr lang="en-US" sz="1800" spc="15" dirty="0">
                <a:latin typeface="Arial"/>
                <a:cs typeface="Arial"/>
              </a:rPr>
              <a:t>Columns</a:t>
            </a:r>
            <a:endParaRPr lang="en-US" sz="1800" dirty="0">
              <a:latin typeface="Arial"/>
              <a:cs typeface="Arial"/>
            </a:endParaRPr>
          </a:p>
          <a:p>
            <a:pPr marL="915035" indent="-139700">
              <a:spcBef>
                <a:spcPts val="480"/>
              </a:spcBef>
              <a:tabLst>
                <a:tab pos="915669" algn="l"/>
              </a:tabLst>
            </a:pPr>
            <a:r>
              <a:rPr lang="en-US" sz="1800" spc="10" dirty="0" err="1">
                <a:latin typeface="Arial"/>
                <a:cs typeface="Arial"/>
              </a:rPr>
              <a:t>HBase</a:t>
            </a:r>
            <a:r>
              <a:rPr lang="en-US" sz="1800" spc="10" dirty="0">
                <a:latin typeface="Arial"/>
                <a:cs typeface="Arial"/>
              </a:rPr>
              <a:t> </a:t>
            </a:r>
            <a:r>
              <a:rPr lang="en-US" sz="1800" spc="5" dirty="0">
                <a:latin typeface="Arial"/>
                <a:cs typeface="Arial"/>
              </a:rPr>
              <a:t>is described as </a:t>
            </a:r>
            <a:r>
              <a:rPr lang="en-US" sz="1800" spc="10" dirty="0">
                <a:latin typeface="Arial"/>
                <a:cs typeface="Arial"/>
              </a:rPr>
              <a:t>a </a:t>
            </a:r>
            <a:r>
              <a:rPr lang="en-US" sz="1800" spc="5" dirty="0">
                <a:latin typeface="Arial"/>
                <a:cs typeface="Arial"/>
              </a:rPr>
              <a:t>key-value</a:t>
            </a:r>
            <a:r>
              <a:rPr lang="en-US" sz="1800" spc="-175" dirty="0">
                <a:latin typeface="Arial"/>
                <a:cs typeface="Arial"/>
              </a:rPr>
              <a:t> </a:t>
            </a:r>
            <a:r>
              <a:rPr lang="en-US" sz="1800" spc="5" dirty="0">
                <a:latin typeface="Arial"/>
                <a:cs typeface="Arial"/>
              </a:rPr>
              <a:t>store</a:t>
            </a:r>
            <a:endParaRPr lang="en-US" sz="1800" dirty="0">
              <a:latin typeface="Arial"/>
              <a:cs typeface="Arial"/>
            </a:endParaRPr>
          </a:p>
          <a:p>
            <a:pPr>
              <a:lnSpc>
                <a:spcPct val="100000"/>
              </a:lnSpc>
            </a:pPr>
            <a:endParaRPr lang="en-US" sz="1800" dirty="0" smtClean="0">
              <a:latin typeface="Times New Roman"/>
              <a:cs typeface="Times New Roman"/>
            </a:endParaRPr>
          </a:p>
          <a:p>
            <a:pPr>
              <a:lnSpc>
                <a:spcPct val="100000"/>
              </a:lnSpc>
            </a:pPr>
            <a:endParaRPr lang="en-US" sz="1800" dirty="0">
              <a:latin typeface="Times New Roman"/>
              <a:cs typeface="Times New Roman"/>
            </a:endParaRPr>
          </a:p>
          <a:p>
            <a:pPr>
              <a:lnSpc>
                <a:spcPct val="100000"/>
              </a:lnSpc>
            </a:pPr>
            <a:endParaRPr lang="en-US" sz="1800" dirty="0">
              <a:latin typeface="Times New Roman"/>
              <a:cs typeface="Times New Roman"/>
            </a:endParaRPr>
          </a:p>
          <a:p>
            <a:pPr>
              <a:lnSpc>
                <a:spcPct val="100000"/>
              </a:lnSpc>
            </a:pPr>
            <a:endParaRPr lang="en-US" sz="1800" dirty="0">
              <a:latin typeface="Times New Roman"/>
              <a:cs typeface="Times New Roman"/>
            </a:endParaRPr>
          </a:p>
          <a:p>
            <a:pPr>
              <a:lnSpc>
                <a:spcPct val="100000"/>
              </a:lnSpc>
              <a:spcBef>
                <a:spcPts val="20"/>
              </a:spcBef>
            </a:pPr>
            <a:endParaRPr lang="en-US" sz="1800" dirty="0">
              <a:latin typeface="Times New Roman"/>
              <a:cs typeface="Times New Roman"/>
            </a:endParaRPr>
          </a:p>
          <a:p>
            <a:pPr marL="915035" indent="-139700">
              <a:tabLst>
                <a:tab pos="915669" algn="l"/>
              </a:tabLst>
            </a:pPr>
            <a:r>
              <a:rPr lang="en-US" sz="1800" spc="10" dirty="0">
                <a:latin typeface="Arial"/>
                <a:cs typeface="Arial"/>
              </a:rPr>
              <a:t>Each </a:t>
            </a:r>
            <a:r>
              <a:rPr lang="en-US" sz="1800" spc="5" dirty="0">
                <a:latin typeface="Arial"/>
                <a:cs typeface="Arial"/>
              </a:rPr>
              <a:t>key-value pair is</a:t>
            </a:r>
            <a:r>
              <a:rPr lang="en-US" sz="1800" spc="-105" dirty="0">
                <a:latin typeface="Arial"/>
                <a:cs typeface="Arial"/>
              </a:rPr>
              <a:t> </a:t>
            </a:r>
            <a:r>
              <a:rPr lang="en-US" sz="1800" spc="5" dirty="0">
                <a:latin typeface="Arial"/>
                <a:cs typeface="Arial"/>
              </a:rPr>
              <a:t>versioned</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20" dirty="0">
                <a:latin typeface="Arial"/>
                <a:cs typeface="Arial"/>
              </a:rPr>
              <a:t>Can be a timestamp </a:t>
            </a:r>
            <a:r>
              <a:rPr lang="en-US" sz="1800" spc="15" dirty="0">
                <a:latin typeface="Arial"/>
                <a:cs typeface="Arial"/>
              </a:rPr>
              <a:t>or </a:t>
            </a:r>
            <a:r>
              <a:rPr lang="en-US" sz="1800" spc="20" dirty="0">
                <a:latin typeface="Arial"/>
                <a:cs typeface="Arial"/>
              </a:rPr>
              <a:t>an</a:t>
            </a:r>
            <a:r>
              <a:rPr lang="en-US" sz="1800" spc="15" dirty="0">
                <a:latin typeface="Arial"/>
                <a:cs typeface="Arial"/>
              </a:rPr>
              <a:t> integer</a:t>
            </a:r>
            <a:endParaRPr lang="en-US" sz="1800" dirty="0">
              <a:latin typeface="Arial"/>
              <a:cs typeface="Arial"/>
            </a:endParaRPr>
          </a:p>
          <a:p>
            <a:pPr marL="1050925" lvl="1" indent="-100965">
              <a:spcBef>
                <a:spcPts val="405"/>
              </a:spcBef>
              <a:buSzPct val="78260"/>
              <a:buFont typeface="Wingdings"/>
              <a:buChar char=""/>
              <a:tabLst>
                <a:tab pos="1051560" algn="l"/>
              </a:tabLst>
            </a:pPr>
            <a:r>
              <a:rPr lang="en-US" sz="1800" spc="-10" dirty="0">
                <a:latin typeface="Arial"/>
                <a:cs typeface="Arial"/>
              </a:rPr>
              <a:t>Update </a:t>
            </a:r>
            <a:r>
              <a:rPr lang="en-US" sz="1800" spc="-5" dirty="0">
                <a:latin typeface="Arial"/>
                <a:cs typeface="Arial"/>
              </a:rPr>
              <a:t>a </a:t>
            </a:r>
            <a:r>
              <a:rPr lang="en-US" sz="1800" spc="-10" dirty="0">
                <a:latin typeface="Arial"/>
                <a:cs typeface="Arial"/>
              </a:rPr>
              <a:t>column </a:t>
            </a:r>
            <a:r>
              <a:rPr lang="en-US" sz="1800" spc="-5" dirty="0">
                <a:latin typeface="Arial"/>
                <a:cs typeface="Arial"/>
              </a:rPr>
              <a:t>is </a:t>
            </a:r>
            <a:r>
              <a:rPr lang="en-US" sz="1800" spc="-10" dirty="0">
                <a:latin typeface="Arial"/>
                <a:cs typeface="Arial"/>
              </a:rPr>
              <a:t>just </a:t>
            </a:r>
            <a:r>
              <a:rPr lang="en-US" sz="1800" spc="-5" dirty="0">
                <a:latin typeface="Arial"/>
                <a:cs typeface="Arial"/>
              </a:rPr>
              <a:t>to </a:t>
            </a:r>
            <a:r>
              <a:rPr lang="en-US" sz="1800" spc="-10" dirty="0">
                <a:latin typeface="Arial"/>
                <a:cs typeface="Arial"/>
              </a:rPr>
              <a:t>add </a:t>
            </a:r>
            <a:r>
              <a:rPr lang="en-US" sz="1800" spc="-5" dirty="0">
                <a:latin typeface="Arial"/>
                <a:cs typeface="Arial"/>
              </a:rPr>
              <a:t>a </a:t>
            </a:r>
            <a:r>
              <a:rPr lang="en-US" sz="1800" spc="-10" dirty="0">
                <a:latin typeface="Arial"/>
                <a:cs typeface="Arial"/>
              </a:rPr>
              <a:t>new</a:t>
            </a:r>
            <a:r>
              <a:rPr lang="en-US" sz="1800" spc="55" dirty="0">
                <a:latin typeface="Arial"/>
                <a:cs typeface="Arial"/>
              </a:rPr>
              <a:t> </a:t>
            </a:r>
            <a:r>
              <a:rPr lang="en-US" sz="1800" spc="-10" dirty="0">
                <a:latin typeface="Arial"/>
                <a:cs typeface="Arial"/>
              </a:rPr>
              <a:t>version</a:t>
            </a:r>
            <a:endParaRPr lang="en-US" sz="1800" dirty="0">
              <a:latin typeface="Arial"/>
              <a:cs typeface="Arial"/>
            </a:endParaRPr>
          </a:p>
          <a:p>
            <a:pPr marL="915035" marR="798830" indent="-139700">
              <a:lnSpc>
                <a:spcPct val="100899"/>
              </a:lnSpc>
              <a:spcBef>
                <a:spcPts val="455"/>
              </a:spcBef>
              <a:tabLst>
                <a:tab pos="915669" algn="l"/>
              </a:tabLst>
            </a:pPr>
            <a:r>
              <a:rPr lang="en-US" sz="1800" spc="5" dirty="0">
                <a:latin typeface="Arial"/>
                <a:cs typeface="Arial"/>
              </a:rPr>
              <a:t>All data are </a:t>
            </a:r>
            <a:r>
              <a:rPr lang="en-US" sz="1800" dirty="0">
                <a:latin typeface="Arial"/>
                <a:cs typeface="Arial"/>
              </a:rPr>
              <a:t>byte arrays, </a:t>
            </a:r>
            <a:r>
              <a:rPr lang="en-US" sz="1800" spc="5" dirty="0">
                <a:latin typeface="Arial"/>
                <a:cs typeface="Arial"/>
              </a:rPr>
              <a:t>including </a:t>
            </a:r>
            <a:r>
              <a:rPr lang="en-US" sz="1800" dirty="0">
                <a:latin typeface="Arial"/>
                <a:cs typeface="Arial"/>
              </a:rPr>
              <a:t>table </a:t>
            </a:r>
            <a:r>
              <a:rPr lang="en-US" sz="1800" spc="10" dirty="0">
                <a:latin typeface="Arial"/>
                <a:cs typeface="Arial"/>
              </a:rPr>
              <a:t>name, Column Family</a:t>
            </a:r>
            <a:r>
              <a:rPr lang="en-US" sz="1800" spc="-240" dirty="0">
                <a:latin typeface="Arial"/>
                <a:cs typeface="Arial"/>
              </a:rPr>
              <a:t> </a:t>
            </a:r>
            <a:r>
              <a:rPr lang="en-US" sz="1800" spc="10" dirty="0">
                <a:latin typeface="Arial"/>
                <a:cs typeface="Arial"/>
              </a:rPr>
              <a:t>names,  </a:t>
            </a:r>
            <a:r>
              <a:rPr lang="en-US" sz="1800" spc="5" dirty="0">
                <a:latin typeface="Arial"/>
                <a:cs typeface="Arial"/>
              </a:rPr>
              <a:t>and </a:t>
            </a:r>
            <a:r>
              <a:rPr lang="en-US" sz="1800" spc="10" dirty="0">
                <a:latin typeface="Arial"/>
                <a:cs typeface="Arial"/>
              </a:rPr>
              <a:t>Column </a:t>
            </a:r>
            <a:r>
              <a:rPr lang="en-US" sz="1800" spc="5" dirty="0">
                <a:latin typeface="Arial"/>
                <a:cs typeface="Arial"/>
              </a:rPr>
              <a:t>names (also </a:t>
            </a:r>
            <a:r>
              <a:rPr lang="en-US" sz="1800" spc="10" dirty="0">
                <a:latin typeface="Arial"/>
                <a:cs typeface="Arial"/>
              </a:rPr>
              <a:t>called </a:t>
            </a:r>
            <a:r>
              <a:rPr lang="en-US" sz="1800" spc="5" dirty="0">
                <a:latin typeface="Arial"/>
                <a:cs typeface="Arial"/>
              </a:rPr>
              <a:t>Column</a:t>
            </a:r>
            <a:r>
              <a:rPr lang="en-US" sz="1800" spc="-160" dirty="0">
                <a:latin typeface="Arial"/>
                <a:cs typeface="Arial"/>
              </a:rPr>
              <a:t> </a:t>
            </a:r>
            <a:r>
              <a:rPr lang="en-US" sz="1800" dirty="0">
                <a:latin typeface="Arial"/>
                <a:cs typeface="Arial"/>
              </a:rPr>
              <a:t>Qualifiers)</a:t>
            </a:r>
          </a:p>
          <a:p>
            <a:endParaRPr lang="fr-FR"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7" y="3068960"/>
            <a:ext cx="7191375"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9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Indexes in</a:t>
            </a:r>
            <a:r>
              <a:rPr lang="fr-FR" spc="-40" dirty="0">
                <a:latin typeface="Arial"/>
                <a:cs typeface="Arial"/>
              </a:rPr>
              <a:t> </a:t>
            </a:r>
            <a:r>
              <a:rPr lang="fr-FR" spc="-5" dirty="0" err="1" smtClean="0">
                <a:latin typeface="Arial"/>
                <a:cs typeface="Arial"/>
              </a:rPr>
              <a:t>HBase</a:t>
            </a:r>
            <a:endParaRPr lang="fr-FR" dirty="0"/>
          </a:p>
        </p:txBody>
      </p:sp>
      <p:sp>
        <p:nvSpPr>
          <p:cNvPr id="3" name="Espace réservé du contenu 2"/>
          <p:cNvSpPr>
            <a:spLocks noGrp="1"/>
          </p:cNvSpPr>
          <p:nvPr>
            <p:ph idx="1"/>
          </p:nvPr>
        </p:nvSpPr>
        <p:spPr>
          <a:xfrm>
            <a:off x="-540568" y="1188720"/>
            <a:ext cx="9806864" cy="5358384"/>
          </a:xfrm>
        </p:spPr>
        <p:txBody>
          <a:bodyPr/>
          <a:lstStyle/>
          <a:p>
            <a:pPr marL="915035" indent="-139700">
              <a:spcBef>
                <a:spcPts val="1315"/>
              </a:spcBef>
              <a:tabLst>
                <a:tab pos="915669" algn="l"/>
              </a:tabLst>
            </a:pPr>
            <a:r>
              <a:rPr lang="en-US" sz="1800" spc="5" dirty="0">
                <a:latin typeface="Arial"/>
                <a:cs typeface="Arial"/>
              </a:rPr>
              <a:t>All table accesses are </a:t>
            </a:r>
            <a:r>
              <a:rPr lang="en-US" sz="1800" dirty="0">
                <a:latin typeface="Arial"/>
                <a:cs typeface="Arial"/>
              </a:rPr>
              <a:t>via </a:t>
            </a:r>
            <a:r>
              <a:rPr lang="en-US" sz="1800" spc="5" dirty="0">
                <a:latin typeface="Arial"/>
                <a:cs typeface="Arial"/>
              </a:rPr>
              <a:t>table row key, effectively, </a:t>
            </a:r>
            <a:r>
              <a:rPr lang="en-US" sz="1800" dirty="0">
                <a:latin typeface="Arial"/>
                <a:cs typeface="Arial"/>
              </a:rPr>
              <a:t>its </a:t>
            </a:r>
            <a:r>
              <a:rPr lang="en-US" sz="1800" spc="5" dirty="0">
                <a:latin typeface="Arial"/>
                <a:cs typeface="Arial"/>
              </a:rPr>
              <a:t>primary</a:t>
            </a:r>
            <a:r>
              <a:rPr lang="en-US" sz="1800" spc="-225" dirty="0">
                <a:latin typeface="Arial"/>
                <a:cs typeface="Arial"/>
              </a:rPr>
              <a:t> </a:t>
            </a:r>
            <a:r>
              <a:rPr lang="en-US" sz="1800" spc="5" dirty="0">
                <a:latin typeface="Arial"/>
                <a:cs typeface="Arial"/>
              </a:rPr>
              <a:t>key.</a:t>
            </a:r>
            <a:endParaRPr lang="en-US" sz="1800" dirty="0">
              <a:latin typeface="Arial"/>
              <a:cs typeface="Arial"/>
            </a:endParaRPr>
          </a:p>
          <a:p>
            <a:pPr marL="915035" indent="-139700">
              <a:spcBef>
                <a:spcPts val="475"/>
              </a:spcBef>
              <a:tabLst>
                <a:tab pos="915669" algn="l"/>
              </a:tabLst>
            </a:pPr>
            <a:r>
              <a:rPr lang="en-US" sz="1800" spc="10" dirty="0">
                <a:latin typeface="Arial"/>
                <a:cs typeface="Arial"/>
              </a:rPr>
              <a:t>Rows </a:t>
            </a:r>
            <a:r>
              <a:rPr lang="en-US" sz="1800" spc="5" dirty="0">
                <a:latin typeface="Arial"/>
                <a:cs typeface="Arial"/>
              </a:rPr>
              <a:t>are stored </a:t>
            </a:r>
            <a:r>
              <a:rPr lang="en-US" sz="1800" spc="10" dirty="0">
                <a:latin typeface="Arial"/>
                <a:cs typeface="Arial"/>
              </a:rPr>
              <a:t>in </a:t>
            </a:r>
            <a:r>
              <a:rPr lang="en-US" sz="1800" dirty="0">
                <a:latin typeface="Arial"/>
                <a:cs typeface="Arial"/>
              </a:rPr>
              <a:t>byte-</a:t>
            </a:r>
            <a:r>
              <a:rPr lang="en-US" sz="1800" dirty="0" err="1">
                <a:latin typeface="Arial"/>
                <a:cs typeface="Arial"/>
              </a:rPr>
              <a:t>lexographical</a:t>
            </a:r>
            <a:r>
              <a:rPr lang="en-US" sz="1800" spc="-105" dirty="0">
                <a:latin typeface="Arial"/>
                <a:cs typeface="Arial"/>
              </a:rPr>
              <a:t> </a:t>
            </a:r>
            <a:r>
              <a:rPr lang="en-US" sz="1800" dirty="0">
                <a:latin typeface="Arial"/>
                <a:cs typeface="Arial"/>
              </a:rPr>
              <a:t>order</a:t>
            </a:r>
          </a:p>
          <a:p>
            <a:pPr marL="915035" marR="705485" indent="-139700">
              <a:lnSpc>
                <a:spcPct val="100899"/>
              </a:lnSpc>
              <a:spcBef>
                <a:spcPts val="450"/>
              </a:spcBef>
              <a:tabLst>
                <a:tab pos="915669" algn="l"/>
              </a:tabLst>
            </a:pPr>
            <a:r>
              <a:rPr lang="en-US" sz="1800" spc="10" dirty="0">
                <a:latin typeface="Arial"/>
                <a:cs typeface="Arial"/>
              </a:rPr>
              <a:t>Within a </a:t>
            </a:r>
            <a:r>
              <a:rPr lang="en-US" sz="1800" spc="5" dirty="0">
                <a:latin typeface="Arial"/>
                <a:cs typeface="Arial"/>
              </a:rPr>
              <a:t>row, </a:t>
            </a:r>
            <a:r>
              <a:rPr lang="en-US" sz="1800" spc="10" dirty="0">
                <a:latin typeface="Arial"/>
                <a:cs typeface="Arial"/>
              </a:rPr>
              <a:t>columns</a:t>
            </a:r>
            <a:r>
              <a:rPr lang="en-US" sz="1800" spc="-250" dirty="0">
                <a:latin typeface="Arial"/>
                <a:cs typeface="Arial"/>
              </a:rPr>
              <a:t> </a:t>
            </a:r>
            <a:r>
              <a:rPr lang="en-US" sz="1800" spc="5" dirty="0">
                <a:latin typeface="Arial"/>
                <a:cs typeface="Arial"/>
              </a:rPr>
              <a:t>are stored in sorted order, with the result </a:t>
            </a:r>
            <a:r>
              <a:rPr lang="en-US" sz="1800" dirty="0">
                <a:latin typeface="Arial"/>
                <a:cs typeface="Arial"/>
              </a:rPr>
              <a:t>that </a:t>
            </a:r>
            <a:r>
              <a:rPr lang="en-US" sz="1800" spc="5" dirty="0">
                <a:latin typeface="Arial"/>
                <a:cs typeface="Arial"/>
              </a:rPr>
              <a:t>it  is fast, </a:t>
            </a:r>
            <a:r>
              <a:rPr lang="en-US" sz="1800" spc="10" dirty="0">
                <a:latin typeface="Arial"/>
                <a:cs typeface="Arial"/>
              </a:rPr>
              <a:t>cheap, </a:t>
            </a:r>
            <a:r>
              <a:rPr lang="en-US" sz="1800" spc="5" dirty="0">
                <a:latin typeface="Arial"/>
                <a:cs typeface="Arial"/>
              </a:rPr>
              <a:t>and easy </a:t>
            </a:r>
            <a:r>
              <a:rPr lang="en-US" sz="1800" dirty="0">
                <a:latin typeface="Arial"/>
                <a:cs typeface="Arial"/>
              </a:rPr>
              <a:t>to </a:t>
            </a:r>
            <a:r>
              <a:rPr lang="en-US" sz="1800" spc="10" dirty="0">
                <a:latin typeface="Arial"/>
                <a:cs typeface="Arial"/>
              </a:rPr>
              <a:t>scan </a:t>
            </a:r>
            <a:r>
              <a:rPr lang="en-US" sz="1800" spc="5" dirty="0">
                <a:latin typeface="Arial"/>
                <a:cs typeface="Arial"/>
              </a:rPr>
              <a:t>adjacent rows and</a:t>
            </a:r>
            <a:r>
              <a:rPr lang="en-US" sz="1800" spc="-200" dirty="0">
                <a:latin typeface="Arial"/>
                <a:cs typeface="Arial"/>
              </a:rPr>
              <a:t> </a:t>
            </a:r>
            <a:r>
              <a:rPr lang="en-US" sz="1800" spc="10" dirty="0">
                <a:latin typeface="Arial"/>
                <a:cs typeface="Arial"/>
              </a:rPr>
              <a:t>columns</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spc="-5" dirty="0">
                <a:latin typeface="Arial"/>
                <a:cs typeface="Arial"/>
              </a:rPr>
              <a:t>Partial key lookups also</a:t>
            </a:r>
            <a:r>
              <a:rPr lang="en-US" sz="1800" spc="-10" dirty="0">
                <a:latin typeface="Arial"/>
                <a:cs typeface="Arial"/>
              </a:rPr>
              <a:t> </a:t>
            </a:r>
            <a:r>
              <a:rPr lang="en-US" sz="1800" spc="-5" dirty="0">
                <a:latin typeface="Arial"/>
                <a:cs typeface="Arial"/>
              </a:rPr>
              <a:t>possible</a:t>
            </a:r>
            <a:endParaRPr lang="en-US" sz="1800" dirty="0">
              <a:latin typeface="Arial"/>
              <a:cs typeface="Arial"/>
            </a:endParaRPr>
          </a:p>
          <a:p>
            <a:pPr marL="915035" indent="-139700">
              <a:spcBef>
                <a:spcPts val="470"/>
              </a:spcBef>
              <a:tabLst>
                <a:tab pos="915669" algn="l"/>
              </a:tabLst>
            </a:pPr>
            <a:r>
              <a:rPr lang="en-US" sz="1800" spc="10" dirty="0" err="1">
                <a:latin typeface="Arial"/>
                <a:cs typeface="Arial"/>
              </a:rPr>
              <a:t>HBase</a:t>
            </a:r>
            <a:r>
              <a:rPr lang="en-US" sz="1800" spc="10" dirty="0">
                <a:latin typeface="Arial"/>
                <a:cs typeface="Arial"/>
              </a:rPr>
              <a:t> </a:t>
            </a:r>
            <a:r>
              <a:rPr lang="en-US" sz="1800" spc="5" dirty="0">
                <a:latin typeface="Arial"/>
                <a:cs typeface="Arial"/>
              </a:rPr>
              <a:t>does not </a:t>
            </a:r>
            <a:r>
              <a:rPr lang="en-US" sz="1800" spc="10" dirty="0">
                <a:latin typeface="Arial"/>
                <a:cs typeface="Arial"/>
              </a:rPr>
              <a:t>support </a:t>
            </a:r>
            <a:r>
              <a:rPr lang="en-US" sz="1800" spc="5" dirty="0">
                <a:latin typeface="Arial"/>
                <a:cs typeface="Arial"/>
              </a:rPr>
              <a:t>indexes</a:t>
            </a:r>
            <a:r>
              <a:rPr lang="en-US" sz="1800" spc="-185" dirty="0">
                <a:latin typeface="Arial"/>
                <a:cs typeface="Arial"/>
              </a:rPr>
              <a:t> </a:t>
            </a:r>
            <a:r>
              <a:rPr lang="en-US" sz="1800" spc="5" dirty="0">
                <a:latin typeface="Arial"/>
                <a:cs typeface="Arial"/>
              </a:rPr>
              <a:t>natively</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Instead, </a:t>
            </a:r>
            <a:r>
              <a:rPr lang="en-US" sz="1800" spc="20" dirty="0">
                <a:latin typeface="Arial"/>
                <a:cs typeface="Arial"/>
              </a:rPr>
              <a:t>a Table can be </a:t>
            </a:r>
            <a:r>
              <a:rPr lang="en-US" sz="1800" spc="15" dirty="0">
                <a:latin typeface="Arial"/>
                <a:cs typeface="Arial"/>
              </a:rPr>
              <a:t>created that serves the </a:t>
            </a:r>
            <a:r>
              <a:rPr lang="en-US" sz="1800" spc="20" dirty="0">
                <a:latin typeface="Arial"/>
                <a:cs typeface="Arial"/>
              </a:rPr>
              <a:t>same</a:t>
            </a:r>
            <a:r>
              <a:rPr lang="en-US" sz="1800" spc="40" dirty="0">
                <a:latin typeface="Arial"/>
                <a:cs typeface="Arial"/>
              </a:rPr>
              <a:t> </a:t>
            </a:r>
            <a:r>
              <a:rPr lang="en-US" sz="1800" spc="15" dirty="0">
                <a:latin typeface="Arial"/>
                <a:cs typeface="Arial"/>
              </a:rPr>
              <a:t>purpose</a:t>
            </a:r>
            <a:endParaRPr lang="en-US" sz="1800" dirty="0">
              <a:latin typeface="Arial"/>
              <a:cs typeface="Arial"/>
            </a:endParaRPr>
          </a:p>
          <a:p>
            <a:pPr marL="915035" indent="-139700">
              <a:spcBef>
                <a:spcPts val="475"/>
              </a:spcBef>
              <a:tabLst>
                <a:tab pos="915669" algn="l"/>
              </a:tabLst>
            </a:pPr>
            <a:r>
              <a:rPr lang="en-US" sz="1800" spc="10" dirty="0" err="1">
                <a:latin typeface="Arial"/>
                <a:cs typeface="Arial"/>
              </a:rPr>
              <a:t>HBase</a:t>
            </a:r>
            <a:r>
              <a:rPr lang="en-US" sz="1800" spc="10" dirty="0">
                <a:latin typeface="Arial"/>
                <a:cs typeface="Arial"/>
              </a:rPr>
              <a:t> </a:t>
            </a:r>
            <a:r>
              <a:rPr lang="en-US" sz="1800" spc="5" dirty="0">
                <a:latin typeface="Arial"/>
                <a:cs typeface="Arial"/>
              </a:rPr>
              <a:t>supports </a:t>
            </a:r>
            <a:r>
              <a:rPr lang="en-US" sz="1800" spc="10" dirty="0">
                <a:latin typeface="Arial"/>
                <a:cs typeface="Arial"/>
              </a:rPr>
              <a:t>"bloom</a:t>
            </a:r>
            <a:r>
              <a:rPr lang="en-US" sz="1800" spc="-114" dirty="0">
                <a:latin typeface="Arial"/>
                <a:cs typeface="Arial"/>
              </a:rPr>
              <a:t> </a:t>
            </a:r>
            <a:r>
              <a:rPr lang="en-US" sz="1800" dirty="0">
                <a:latin typeface="Arial"/>
                <a:cs typeface="Arial"/>
              </a:rPr>
              <a:t>filters"</a:t>
            </a:r>
          </a:p>
          <a:p>
            <a:pPr marL="1050925" marR="671830" lvl="1" indent="-100965">
              <a:lnSpc>
                <a:spcPct val="103800"/>
              </a:lnSpc>
              <a:spcBef>
                <a:spcPts val="405"/>
              </a:spcBef>
              <a:buSzPct val="81818"/>
              <a:buFont typeface="Wingdings"/>
              <a:buChar char=""/>
              <a:tabLst>
                <a:tab pos="1051560" algn="l"/>
              </a:tabLst>
            </a:pPr>
            <a:r>
              <a:rPr lang="en-US" sz="1800" spc="20" dirty="0">
                <a:latin typeface="Arial"/>
                <a:cs typeface="Arial"/>
              </a:rPr>
              <a:t>Used </a:t>
            </a:r>
            <a:r>
              <a:rPr lang="en-US" sz="1800" spc="15" dirty="0">
                <a:latin typeface="Arial"/>
                <a:cs typeface="Arial"/>
              </a:rPr>
              <a:t>to </a:t>
            </a:r>
            <a:r>
              <a:rPr lang="en-US" sz="1800" spc="20" dirty="0">
                <a:latin typeface="Arial"/>
                <a:cs typeface="Arial"/>
              </a:rPr>
              <a:t>decide quickly </a:t>
            </a:r>
            <a:r>
              <a:rPr lang="en-US" sz="1800" spc="10" dirty="0">
                <a:latin typeface="Arial"/>
                <a:cs typeface="Arial"/>
              </a:rPr>
              <a:t>if </a:t>
            </a:r>
            <a:r>
              <a:rPr lang="en-US" sz="1800" spc="20" dirty="0">
                <a:latin typeface="Arial"/>
                <a:cs typeface="Arial"/>
              </a:rPr>
              <a:t>a </a:t>
            </a:r>
            <a:r>
              <a:rPr lang="en-US" sz="1800" spc="15" dirty="0">
                <a:latin typeface="Arial"/>
                <a:cs typeface="Arial"/>
              </a:rPr>
              <a:t>particular row </a:t>
            </a:r>
            <a:r>
              <a:rPr lang="en-US" sz="1800" spc="10" dirty="0">
                <a:latin typeface="Arial"/>
                <a:cs typeface="Arial"/>
              </a:rPr>
              <a:t>/ </a:t>
            </a:r>
            <a:r>
              <a:rPr lang="en-US" sz="1800" spc="20" dirty="0">
                <a:latin typeface="Arial"/>
                <a:cs typeface="Arial"/>
              </a:rPr>
              <a:t>column </a:t>
            </a:r>
            <a:r>
              <a:rPr lang="en-US" sz="1800" spc="15" dirty="0">
                <a:latin typeface="Arial"/>
                <a:cs typeface="Arial"/>
              </a:rPr>
              <a:t>combination </a:t>
            </a:r>
            <a:r>
              <a:rPr lang="en-US" sz="1800" spc="20" dirty="0">
                <a:latin typeface="Arial"/>
                <a:cs typeface="Arial"/>
              </a:rPr>
              <a:t>exists </a:t>
            </a:r>
            <a:r>
              <a:rPr lang="en-US" sz="1800" spc="15" dirty="0">
                <a:latin typeface="Arial"/>
                <a:cs typeface="Arial"/>
              </a:rPr>
              <a:t>in the  </a:t>
            </a:r>
            <a:r>
              <a:rPr lang="en-US" sz="1800" spc="20" dirty="0">
                <a:latin typeface="Arial"/>
                <a:cs typeface="Arial"/>
              </a:rPr>
              <a:t>store </a:t>
            </a:r>
            <a:r>
              <a:rPr lang="en-US" sz="1800" spc="15" dirty="0">
                <a:latin typeface="Arial"/>
                <a:cs typeface="Arial"/>
              </a:rPr>
              <a:t>file </a:t>
            </a:r>
            <a:r>
              <a:rPr lang="en-US" sz="1800" spc="20" dirty="0">
                <a:latin typeface="Arial"/>
                <a:cs typeface="Arial"/>
              </a:rPr>
              <a:t>and </a:t>
            </a:r>
            <a:r>
              <a:rPr lang="en-US" sz="1800" spc="15" dirty="0">
                <a:latin typeface="Arial"/>
                <a:cs typeface="Arial"/>
              </a:rPr>
              <a:t>reduce </a:t>
            </a:r>
            <a:r>
              <a:rPr lang="en-US" sz="1800" spc="20" dirty="0">
                <a:latin typeface="Arial"/>
                <a:cs typeface="Arial"/>
              </a:rPr>
              <a:t>IO and access</a:t>
            </a:r>
            <a:r>
              <a:rPr lang="en-US" sz="1800" spc="-40" dirty="0">
                <a:latin typeface="Arial"/>
                <a:cs typeface="Arial"/>
              </a:rPr>
              <a:t> </a:t>
            </a:r>
            <a:r>
              <a:rPr lang="en-US" sz="1800" spc="15" dirty="0">
                <a:latin typeface="Arial"/>
                <a:cs typeface="Arial"/>
              </a:rPr>
              <a:t>time</a:t>
            </a:r>
            <a:endParaRPr lang="en-US" sz="1800" dirty="0">
              <a:latin typeface="Arial"/>
              <a:cs typeface="Arial"/>
            </a:endParaRPr>
          </a:p>
          <a:p>
            <a:pPr marL="915035" indent="-139700">
              <a:spcBef>
                <a:spcPts val="475"/>
              </a:spcBef>
              <a:tabLst>
                <a:tab pos="915669" algn="l"/>
              </a:tabLst>
            </a:pPr>
            <a:r>
              <a:rPr lang="en-US" sz="1800" spc="5" dirty="0">
                <a:latin typeface="Arial"/>
                <a:cs typeface="Arial"/>
              </a:rPr>
              <a:t>Secondary Indexes are not</a:t>
            </a:r>
            <a:r>
              <a:rPr lang="en-US" sz="1800" spc="-105" dirty="0">
                <a:latin typeface="Arial"/>
                <a:cs typeface="Arial"/>
              </a:rPr>
              <a:t> </a:t>
            </a:r>
            <a:r>
              <a:rPr lang="en-US" sz="1800" spc="5" dirty="0">
                <a:latin typeface="Arial"/>
                <a:cs typeface="Arial"/>
              </a:rPr>
              <a:t>supported</a:t>
            </a:r>
            <a:endParaRPr lang="en-US" sz="1800" dirty="0">
              <a:latin typeface="Arial"/>
              <a:cs typeface="Arial"/>
            </a:endParaRPr>
          </a:p>
          <a:p>
            <a:endParaRPr lang="fr-FR"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5012728"/>
            <a:ext cx="7191375" cy="122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644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Hadoop</a:t>
            </a:r>
            <a:r>
              <a:rPr lang="fr-FR" spc="-10" dirty="0">
                <a:latin typeface="Arial"/>
                <a:cs typeface="Arial"/>
              </a:rPr>
              <a:t> </a:t>
            </a:r>
            <a:r>
              <a:rPr lang="fr-FR" spc="-15" dirty="0">
                <a:latin typeface="Arial"/>
                <a:cs typeface="Arial"/>
              </a:rPr>
              <a:t>v1 </a:t>
            </a:r>
            <a:r>
              <a:rPr lang="fr-FR" spc="-5" dirty="0" err="1">
                <a:latin typeface="Arial"/>
                <a:cs typeface="Arial"/>
              </a:rPr>
              <a:t>processing</a:t>
            </a:r>
            <a:r>
              <a:rPr lang="fr-FR" spc="-25" dirty="0">
                <a:latin typeface="Arial"/>
                <a:cs typeface="Arial"/>
              </a:rPr>
              <a:t> </a:t>
            </a:r>
            <a:r>
              <a:rPr lang="fr-FR" spc="-5" dirty="0" err="1" smtClean="0">
                <a:latin typeface="Arial"/>
                <a:cs typeface="Arial"/>
              </a:rPr>
              <a:t>environment</a:t>
            </a:r>
            <a:endParaRPr lang="fr-FR" dirty="0"/>
          </a:p>
        </p:txBody>
      </p:sp>
      <p:sp>
        <p:nvSpPr>
          <p:cNvPr id="3" name="Espace réservé du contenu 2"/>
          <p:cNvSpPr>
            <a:spLocks noGrp="1"/>
          </p:cNvSpPr>
          <p:nvPr>
            <p:ph idx="1"/>
          </p:nvPr>
        </p:nvSpPr>
        <p:spPr/>
        <p:txBody>
          <a:bodyPr/>
          <a:lstStyle/>
          <a:p>
            <a:r>
              <a:rPr lang="fr-FR" sz="2400" spc="5" dirty="0">
                <a:latin typeface="Arial"/>
                <a:cs typeface="Arial"/>
              </a:rPr>
              <a:t>Multi-</a:t>
            </a:r>
            <a:r>
              <a:rPr lang="fr-FR" sz="2400" spc="5" dirty="0" err="1">
                <a:latin typeface="Arial"/>
                <a:cs typeface="Arial"/>
              </a:rPr>
              <a:t>layered</a:t>
            </a:r>
            <a:r>
              <a:rPr lang="fr-FR" sz="2400" spc="-25" dirty="0">
                <a:latin typeface="Arial"/>
                <a:cs typeface="Arial"/>
              </a:rPr>
              <a:t> </a:t>
            </a:r>
            <a:r>
              <a:rPr lang="fr-FR" sz="2400" spc="5" dirty="0" err="1">
                <a:latin typeface="Arial"/>
                <a:cs typeface="Arial"/>
              </a:rPr>
              <a:t>framework</a:t>
            </a:r>
            <a:endParaRPr lang="fr-FR" sz="2400" dirty="0">
              <a:latin typeface="Arial"/>
              <a:cs typeface="Arial"/>
            </a:endParaRPr>
          </a:p>
          <a:p>
            <a:endParaRPr lang="fr-FR" dirty="0"/>
          </a:p>
        </p:txBody>
      </p:sp>
      <p:sp>
        <p:nvSpPr>
          <p:cNvPr id="4" name="object 8"/>
          <p:cNvSpPr/>
          <p:nvPr/>
        </p:nvSpPr>
        <p:spPr>
          <a:xfrm>
            <a:off x="899592" y="2276872"/>
            <a:ext cx="7344816" cy="36724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1119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79388">
              <a:lnSpc>
                <a:spcPct val="100000"/>
              </a:lnSpc>
              <a:spcBef>
                <a:spcPts val="1095"/>
              </a:spcBef>
            </a:pPr>
            <a:r>
              <a:rPr lang="fr-FR" spc="-5" dirty="0">
                <a:latin typeface="Arial"/>
                <a:cs typeface="Arial"/>
              </a:rPr>
              <a:t>Introduction to</a:t>
            </a:r>
            <a:r>
              <a:rPr lang="fr-FR" spc="-30" dirty="0">
                <a:latin typeface="Arial"/>
                <a:cs typeface="Arial"/>
              </a:rPr>
              <a:t> </a:t>
            </a:r>
            <a:r>
              <a:rPr lang="fr-FR" spc="-5" dirty="0">
                <a:latin typeface="Arial"/>
                <a:cs typeface="Arial"/>
              </a:rPr>
              <a:t>data</a:t>
            </a:r>
            <a:endParaRPr lang="fr-FR" dirty="0">
              <a:latin typeface="Arial"/>
              <a:cs typeface="Arial"/>
            </a:endParaRPr>
          </a:p>
        </p:txBody>
      </p:sp>
      <p:sp>
        <p:nvSpPr>
          <p:cNvPr id="3" name="Espace réservé du contenu 2"/>
          <p:cNvSpPr>
            <a:spLocks noGrp="1"/>
          </p:cNvSpPr>
          <p:nvPr>
            <p:ph idx="1"/>
          </p:nvPr>
        </p:nvSpPr>
        <p:spPr>
          <a:xfrm>
            <a:off x="-468560" y="1196752"/>
            <a:ext cx="8805672" cy="5358384"/>
          </a:xfrm>
        </p:spPr>
        <p:txBody>
          <a:bodyPr/>
          <a:lstStyle/>
          <a:p>
            <a:pPr marL="915035" indent="-139700">
              <a:spcBef>
                <a:spcPts val="1315"/>
              </a:spcBef>
              <a:tabLst>
                <a:tab pos="915669" algn="l"/>
              </a:tabLst>
            </a:pPr>
            <a:r>
              <a:rPr lang="fr-FR" sz="1800" spc="5" dirty="0">
                <a:latin typeface="Arial"/>
                <a:cs typeface="Arial"/>
              </a:rPr>
              <a:t>"Data are values of </a:t>
            </a:r>
            <a:r>
              <a:rPr lang="fr-FR" sz="1800" dirty="0">
                <a:latin typeface="Arial"/>
                <a:cs typeface="Arial"/>
              </a:rPr>
              <a:t>qualitative </a:t>
            </a:r>
            <a:r>
              <a:rPr lang="fr-FR" sz="1800" spc="5" dirty="0">
                <a:latin typeface="Arial"/>
                <a:cs typeface="Arial"/>
              </a:rPr>
              <a:t>or </a:t>
            </a:r>
            <a:r>
              <a:rPr lang="fr-FR" sz="1800" dirty="0">
                <a:latin typeface="Arial"/>
                <a:cs typeface="Arial"/>
              </a:rPr>
              <a:t>quantitative </a:t>
            </a:r>
            <a:r>
              <a:rPr lang="fr-FR" sz="1800" spc="5" dirty="0">
                <a:latin typeface="Arial"/>
                <a:cs typeface="Arial"/>
              </a:rPr>
              <a:t>variables, </a:t>
            </a:r>
            <a:r>
              <a:rPr lang="fr-FR" sz="1800" spc="5" dirty="0" err="1">
                <a:latin typeface="Arial"/>
                <a:cs typeface="Arial"/>
              </a:rPr>
              <a:t>belonging</a:t>
            </a:r>
            <a:r>
              <a:rPr lang="fr-FR" sz="1800" spc="5" dirty="0">
                <a:latin typeface="Arial"/>
                <a:cs typeface="Arial"/>
              </a:rPr>
              <a:t> </a:t>
            </a:r>
            <a:r>
              <a:rPr lang="fr-FR" sz="1800" dirty="0">
                <a:latin typeface="Arial"/>
                <a:cs typeface="Arial"/>
              </a:rPr>
              <a:t>to</a:t>
            </a:r>
            <a:r>
              <a:rPr lang="fr-FR" sz="1800" spc="-200" dirty="0">
                <a:latin typeface="Arial"/>
                <a:cs typeface="Arial"/>
              </a:rPr>
              <a:t> </a:t>
            </a:r>
            <a:r>
              <a:rPr lang="fr-FR" sz="1800" spc="10" dirty="0" smtClean="0">
                <a:latin typeface="Arial"/>
                <a:cs typeface="Arial"/>
              </a:rPr>
              <a:t>a set </a:t>
            </a:r>
            <a:r>
              <a:rPr lang="fr-FR" sz="1800" spc="5" dirty="0">
                <a:latin typeface="Arial"/>
                <a:cs typeface="Arial"/>
              </a:rPr>
              <a:t>of </a:t>
            </a:r>
            <a:r>
              <a:rPr lang="fr-FR" sz="1800" spc="10" dirty="0">
                <a:latin typeface="Arial"/>
                <a:cs typeface="Arial"/>
              </a:rPr>
              <a:t>items" </a:t>
            </a:r>
            <a:r>
              <a:rPr lang="fr-FR" sz="1800" spc="5" dirty="0">
                <a:latin typeface="Arial"/>
                <a:cs typeface="Arial"/>
              </a:rPr>
              <a:t>-</a:t>
            </a:r>
            <a:r>
              <a:rPr lang="fr-FR" sz="1800" spc="-80" dirty="0">
                <a:latin typeface="Arial"/>
                <a:cs typeface="Arial"/>
              </a:rPr>
              <a:t> </a:t>
            </a:r>
            <a:r>
              <a:rPr lang="fr-FR" sz="1800" spc="5" dirty="0" err="1">
                <a:latin typeface="Arial"/>
                <a:cs typeface="Arial"/>
              </a:rPr>
              <a:t>Wikipedia</a:t>
            </a:r>
            <a:endParaRPr lang="fr-FR" sz="1800" dirty="0">
              <a:latin typeface="Arial"/>
              <a:cs typeface="Arial"/>
            </a:endParaRPr>
          </a:p>
          <a:p>
            <a:pPr marL="915035" indent="-139700">
              <a:spcBef>
                <a:spcPts val="480"/>
              </a:spcBef>
              <a:tabLst>
                <a:tab pos="915669" algn="l"/>
              </a:tabLst>
            </a:pPr>
            <a:r>
              <a:rPr lang="fr-FR" sz="1800" spc="10" dirty="0">
                <a:latin typeface="Arial"/>
                <a:cs typeface="Arial"/>
              </a:rPr>
              <a:t>Common </a:t>
            </a:r>
            <a:r>
              <a:rPr lang="fr-FR" sz="1800" spc="5" dirty="0">
                <a:latin typeface="Arial"/>
                <a:cs typeface="Arial"/>
              </a:rPr>
              <a:t>data </a:t>
            </a:r>
            <a:r>
              <a:rPr lang="fr-FR" sz="1800" dirty="0" err="1">
                <a:latin typeface="Arial"/>
                <a:cs typeface="Arial"/>
              </a:rPr>
              <a:t>representation</a:t>
            </a:r>
            <a:r>
              <a:rPr lang="fr-FR" sz="1800" dirty="0">
                <a:latin typeface="Arial"/>
                <a:cs typeface="Arial"/>
              </a:rPr>
              <a:t> </a:t>
            </a:r>
            <a:r>
              <a:rPr lang="fr-FR" sz="1800" spc="5" dirty="0">
                <a:latin typeface="Arial"/>
                <a:cs typeface="Arial"/>
              </a:rPr>
              <a:t>formats </a:t>
            </a:r>
            <a:r>
              <a:rPr lang="fr-FR" sz="1800" spc="5" dirty="0" err="1">
                <a:latin typeface="Arial"/>
                <a:cs typeface="Arial"/>
              </a:rPr>
              <a:t>used</a:t>
            </a:r>
            <a:r>
              <a:rPr lang="fr-FR" sz="1800" spc="5" dirty="0">
                <a:latin typeface="Arial"/>
                <a:cs typeface="Arial"/>
              </a:rPr>
              <a:t> for </a:t>
            </a:r>
            <a:r>
              <a:rPr lang="fr-FR" sz="1800" spc="10" dirty="0" err="1">
                <a:latin typeface="Arial"/>
                <a:cs typeface="Arial"/>
              </a:rPr>
              <a:t>big</a:t>
            </a:r>
            <a:r>
              <a:rPr lang="fr-FR" sz="1800" spc="10" dirty="0">
                <a:latin typeface="Arial"/>
                <a:cs typeface="Arial"/>
              </a:rPr>
              <a:t> </a:t>
            </a:r>
            <a:r>
              <a:rPr lang="fr-FR" sz="1800" spc="5" dirty="0">
                <a:latin typeface="Arial"/>
                <a:cs typeface="Arial"/>
              </a:rPr>
              <a:t>data</a:t>
            </a:r>
            <a:r>
              <a:rPr lang="fr-FR" sz="1800" spc="-204" dirty="0">
                <a:latin typeface="Arial"/>
                <a:cs typeface="Arial"/>
              </a:rPr>
              <a:t> </a:t>
            </a:r>
            <a:r>
              <a:rPr lang="fr-FR" sz="1800" spc="5" dirty="0" err="1">
                <a:latin typeface="Arial"/>
                <a:cs typeface="Arial"/>
              </a:rPr>
              <a:t>include</a:t>
            </a:r>
            <a:r>
              <a:rPr lang="fr-FR" sz="1800" spc="5" dirty="0">
                <a:latin typeface="Arial"/>
                <a:cs typeface="Arial"/>
              </a:rPr>
              <a:t>:</a:t>
            </a:r>
            <a:endParaRPr lang="fr-FR" sz="1800" dirty="0">
              <a:latin typeface="Arial"/>
              <a:cs typeface="Arial"/>
            </a:endParaRPr>
          </a:p>
          <a:p>
            <a:pPr marL="1050925" lvl="1" indent="-100965">
              <a:spcBef>
                <a:spcPts val="455"/>
              </a:spcBef>
              <a:buSzPct val="81818"/>
              <a:buFont typeface="Wingdings"/>
              <a:buChar char=""/>
              <a:tabLst>
                <a:tab pos="1051560" algn="l"/>
              </a:tabLst>
            </a:pPr>
            <a:r>
              <a:rPr lang="fr-FR" sz="1800" spc="20" dirty="0" err="1">
                <a:latin typeface="Arial"/>
                <a:cs typeface="Arial"/>
              </a:rPr>
              <a:t>Row</a:t>
            </a:r>
            <a:r>
              <a:rPr lang="fr-FR" sz="1800" spc="20" dirty="0">
                <a:latin typeface="Arial"/>
                <a:cs typeface="Arial"/>
              </a:rPr>
              <a:t>- </a:t>
            </a:r>
            <a:r>
              <a:rPr lang="fr-FR" sz="1800" spc="15" dirty="0">
                <a:latin typeface="Arial"/>
                <a:cs typeface="Arial"/>
              </a:rPr>
              <a:t>or record-</a:t>
            </a:r>
            <a:r>
              <a:rPr lang="fr-FR" sz="1800" spc="15" dirty="0" err="1">
                <a:latin typeface="Arial"/>
                <a:cs typeface="Arial"/>
              </a:rPr>
              <a:t>based</a:t>
            </a:r>
            <a:r>
              <a:rPr lang="fr-FR" sz="1800" spc="60" dirty="0">
                <a:latin typeface="Arial"/>
                <a:cs typeface="Arial"/>
              </a:rPr>
              <a:t> </a:t>
            </a:r>
            <a:r>
              <a:rPr lang="fr-FR" sz="1800" spc="15" dirty="0" err="1">
                <a:latin typeface="Arial"/>
                <a:cs typeface="Arial"/>
              </a:rPr>
              <a:t>encodings</a:t>
            </a:r>
            <a:r>
              <a:rPr lang="fr-FR" sz="1800" spc="15" dirty="0">
                <a:latin typeface="Arial"/>
                <a:cs typeface="Arial"/>
              </a:rPr>
              <a:t>:</a:t>
            </a:r>
            <a:endParaRPr lang="fr-FR" sz="1800" dirty="0">
              <a:latin typeface="Arial"/>
              <a:cs typeface="Arial"/>
            </a:endParaRPr>
          </a:p>
          <a:p>
            <a:pPr marL="1188720" lvl="2" indent="-100965">
              <a:spcBef>
                <a:spcPts val="395"/>
              </a:spcBef>
              <a:buFont typeface="Verdana"/>
              <a:buChar char="−"/>
              <a:tabLst>
                <a:tab pos="1189355" algn="l"/>
              </a:tabLst>
            </a:pPr>
            <a:r>
              <a:rPr lang="fr-FR" sz="1800" spc="5" dirty="0">
                <a:latin typeface="Arial"/>
                <a:cs typeface="Arial"/>
              </a:rPr>
              <a:t>Flat files / </a:t>
            </a:r>
            <a:r>
              <a:rPr lang="fr-FR" sz="1800" dirty="0" err="1">
                <a:latin typeface="Arial"/>
                <a:cs typeface="Arial"/>
              </a:rPr>
              <a:t>text</a:t>
            </a:r>
            <a:r>
              <a:rPr lang="fr-FR" sz="1800" spc="30" dirty="0">
                <a:latin typeface="Arial"/>
                <a:cs typeface="Arial"/>
              </a:rPr>
              <a:t> </a:t>
            </a:r>
            <a:r>
              <a:rPr lang="fr-FR" sz="1800" spc="5" dirty="0">
                <a:latin typeface="Arial"/>
                <a:cs typeface="Arial"/>
              </a:rPr>
              <a:t>files</a:t>
            </a:r>
            <a:endParaRPr lang="fr-FR" sz="1800" dirty="0">
              <a:latin typeface="Arial"/>
              <a:cs typeface="Arial"/>
            </a:endParaRPr>
          </a:p>
          <a:p>
            <a:pPr marL="1188720" lvl="2" indent="-100965">
              <a:spcBef>
                <a:spcPts val="400"/>
              </a:spcBef>
              <a:buFont typeface="Verdana"/>
              <a:buChar char="−"/>
              <a:tabLst>
                <a:tab pos="1189355" algn="l"/>
              </a:tabLst>
            </a:pPr>
            <a:r>
              <a:rPr lang="fr-FR" sz="1800" spc="10" dirty="0">
                <a:latin typeface="Arial"/>
                <a:cs typeface="Arial"/>
              </a:rPr>
              <a:t>CSV </a:t>
            </a:r>
            <a:r>
              <a:rPr lang="fr-FR" sz="1800" spc="5" dirty="0">
                <a:latin typeface="Arial"/>
                <a:cs typeface="Arial"/>
              </a:rPr>
              <a:t>and </a:t>
            </a:r>
            <a:r>
              <a:rPr lang="fr-FR" sz="1800" spc="5" dirty="0" err="1">
                <a:latin typeface="Arial"/>
                <a:cs typeface="Arial"/>
              </a:rPr>
              <a:t>delimited</a:t>
            </a:r>
            <a:r>
              <a:rPr lang="fr-FR" sz="1800" spc="30" dirty="0">
                <a:latin typeface="Arial"/>
                <a:cs typeface="Arial"/>
              </a:rPr>
              <a:t> </a:t>
            </a:r>
            <a:r>
              <a:rPr lang="fr-FR" sz="1800" spc="5" dirty="0">
                <a:latin typeface="Arial"/>
                <a:cs typeface="Arial"/>
              </a:rPr>
              <a:t>files</a:t>
            </a:r>
            <a:endParaRPr lang="fr-FR" sz="1800" dirty="0">
              <a:latin typeface="Arial"/>
              <a:cs typeface="Arial"/>
            </a:endParaRPr>
          </a:p>
          <a:p>
            <a:pPr marL="1188720" lvl="2" indent="-100965">
              <a:spcBef>
                <a:spcPts val="390"/>
              </a:spcBef>
              <a:buFont typeface="Verdana"/>
              <a:buChar char="−"/>
              <a:tabLst>
                <a:tab pos="1189355" algn="l"/>
              </a:tabLst>
            </a:pPr>
            <a:r>
              <a:rPr lang="fr-FR" sz="1800" spc="5" dirty="0" err="1">
                <a:latin typeface="Arial"/>
                <a:cs typeface="Arial"/>
              </a:rPr>
              <a:t>Avro</a:t>
            </a:r>
            <a:r>
              <a:rPr lang="fr-FR" sz="1800" spc="5" dirty="0">
                <a:latin typeface="Arial"/>
                <a:cs typeface="Arial"/>
              </a:rPr>
              <a:t> / </a:t>
            </a:r>
            <a:r>
              <a:rPr lang="fr-FR" sz="1800" spc="5" dirty="0" err="1">
                <a:latin typeface="Arial"/>
                <a:cs typeface="Arial"/>
              </a:rPr>
              <a:t>SequenceFile</a:t>
            </a:r>
            <a:endParaRPr lang="fr-FR" sz="1800" dirty="0">
              <a:latin typeface="Arial"/>
              <a:cs typeface="Arial"/>
            </a:endParaRPr>
          </a:p>
          <a:p>
            <a:pPr marL="1188720" lvl="2" indent="-100965">
              <a:spcBef>
                <a:spcPts val="400"/>
              </a:spcBef>
              <a:buFont typeface="Verdana"/>
              <a:buChar char="−"/>
              <a:tabLst>
                <a:tab pos="1189355" algn="l"/>
              </a:tabLst>
            </a:pPr>
            <a:r>
              <a:rPr lang="fr-FR" sz="1800" spc="15" dirty="0">
                <a:latin typeface="Arial"/>
                <a:cs typeface="Arial"/>
              </a:rPr>
              <a:t>JSON</a:t>
            </a:r>
            <a:endParaRPr lang="fr-FR" sz="1800" dirty="0">
              <a:latin typeface="Arial"/>
              <a:cs typeface="Arial"/>
            </a:endParaRPr>
          </a:p>
          <a:p>
            <a:pPr marL="1188720" lvl="2" indent="-100965">
              <a:spcBef>
                <a:spcPts val="385"/>
              </a:spcBef>
              <a:buFont typeface="Verdana"/>
              <a:buChar char="−"/>
              <a:tabLst>
                <a:tab pos="1189355" algn="l"/>
              </a:tabLst>
            </a:pPr>
            <a:r>
              <a:rPr lang="fr-FR" sz="1800" spc="5" dirty="0" err="1">
                <a:latin typeface="Arial"/>
                <a:cs typeface="Arial"/>
              </a:rPr>
              <a:t>Other</a:t>
            </a:r>
            <a:r>
              <a:rPr lang="fr-FR" sz="1800" spc="5" dirty="0">
                <a:latin typeface="Arial"/>
                <a:cs typeface="Arial"/>
              </a:rPr>
              <a:t> </a:t>
            </a:r>
            <a:r>
              <a:rPr lang="fr-FR" sz="1800" spc="10" dirty="0">
                <a:latin typeface="Arial"/>
                <a:cs typeface="Arial"/>
              </a:rPr>
              <a:t>formats: XML,</a:t>
            </a:r>
            <a:r>
              <a:rPr lang="fr-FR" sz="1800" spc="15" dirty="0">
                <a:latin typeface="Arial"/>
                <a:cs typeface="Arial"/>
              </a:rPr>
              <a:t> </a:t>
            </a:r>
            <a:r>
              <a:rPr lang="fr-FR" sz="1800" spc="10" dirty="0">
                <a:latin typeface="Arial"/>
                <a:cs typeface="Arial"/>
              </a:rPr>
              <a:t>YAML</a:t>
            </a:r>
            <a:endParaRPr lang="fr-FR" sz="1800" dirty="0">
              <a:latin typeface="Arial"/>
              <a:cs typeface="Arial"/>
            </a:endParaRPr>
          </a:p>
          <a:p>
            <a:pPr marL="1050925" lvl="1" indent="-100965">
              <a:spcBef>
                <a:spcPts val="459"/>
              </a:spcBef>
              <a:buSzPct val="81818"/>
              <a:buFont typeface="Wingdings"/>
              <a:buChar char=""/>
              <a:tabLst>
                <a:tab pos="1051560" algn="l"/>
              </a:tabLst>
            </a:pPr>
            <a:r>
              <a:rPr lang="fr-FR" sz="1800" spc="20" dirty="0" err="1">
                <a:latin typeface="Arial"/>
                <a:cs typeface="Arial"/>
              </a:rPr>
              <a:t>Column-based</a:t>
            </a:r>
            <a:r>
              <a:rPr lang="fr-FR" sz="1800" spc="20" dirty="0">
                <a:latin typeface="Arial"/>
                <a:cs typeface="Arial"/>
              </a:rPr>
              <a:t> </a:t>
            </a:r>
            <a:r>
              <a:rPr lang="fr-FR" sz="1800" spc="20" dirty="0" err="1">
                <a:latin typeface="Arial"/>
                <a:cs typeface="Arial"/>
              </a:rPr>
              <a:t>storage</a:t>
            </a:r>
            <a:r>
              <a:rPr lang="fr-FR" sz="1800" spc="55" dirty="0">
                <a:latin typeface="Arial"/>
                <a:cs typeface="Arial"/>
              </a:rPr>
              <a:t> </a:t>
            </a:r>
            <a:r>
              <a:rPr lang="fr-FR" sz="1800" spc="15" dirty="0">
                <a:latin typeface="Arial"/>
                <a:cs typeface="Arial"/>
              </a:rPr>
              <a:t>formats:</a:t>
            </a:r>
            <a:endParaRPr lang="fr-FR" sz="1800" dirty="0">
              <a:latin typeface="Arial"/>
              <a:cs typeface="Arial"/>
            </a:endParaRPr>
          </a:p>
          <a:p>
            <a:pPr marL="1188720" lvl="2" indent="-100965">
              <a:spcBef>
                <a:spcPts val="395"/>
              </a:spcBef>
              <a:buFont typeface="Verdana"/>
              <a:buChar char="−"/>
              <a:tabLst>
                <a:tab pos="1189355" algn="l"/>
              </a:tabLst>
            </a:pPr>
            <a:r>
              <a:rPr lang="fr-FR" sz="1800" spc="15" dirty="0">
                <a:latin typeface="Arial"/>
                <a:cs typeface="Arial"/>
              </a:rPr>
              <a:t>RC </a:t>
            </a:r>
            <a:r>
              <a:rPr lang="fr-FR" sz="1800" spc="5" dirty="0">
                <a:latin typeface="Arial"/>
                <a:cs typeface="Arial"/>
              </a:rPr>
              <a:t>/ </a:t>
            </a:r>
            <a:r>
              <a:rPr lang="fr-FR" sz="1800" spc="15" dirty="0">
                <a:latin typeface="Arial"/>
                <a:cs typeface="Arial"/>
              </a:rPr>
              <a:t>ORC</a:t>
            </a:r>
            <a:r>
              <a:rPr lang="fr-FR" sz="1800" dirty="0">
                <a:latin typeface="Arial"/>
                <a:cs typeface="Arial"/>
              </a:rPr>
              <a:t> </a:t>
            </a:r>
            <a:r>
              <a:rPr lang="fr-FR" sz="1800" spc="5" dirty="0">
                <a:latin typeface="Arial"/>
                <a:cs typeface="Arial"/>
              </a:rPr>
              <a:t>file</a:t>
            </a:r>
            <a:endParaRPr lang="fr-FR" sz="1800" dirty="0">
              <a:latin typeface="Arial"/>
              <a:cs typeface="Arial"/>
            </a:endParaRPr>
          </a:p>
          <a:p>
            <a:pPr marL="1188720" lvl="2" indent="-100965">
              <a:spcBef>
                <a:spcPts val="400"/>
              </a:spcBef>
              <a:buFont typeface="Verdana"/>
              <a:buChar char="−"/>
              <a:tabLst>
                <a:tab pos="1189355" algn="l"/>
              </a:tabLst>
            </a:pPr>
            <a:r>
              <a:rPr lang="fr-FR" sz="1800" spc="5" dirty="0">
                <a:latin typeface="Arial"/>
                <a:cs typeface="Arial"/>
              </a:rPr>
              <a:t>Parquet</a:t>
            </a:r>
            <a:endParaRPr lang="fr-FR" sz="1800" dirty="0">
              <a:latin typeface="Arial"/>
              <a:cs typeface="Arial"/>
            </a:endParaRPr>
          </a:p>
          <a:p>
            <a:pPr marL="1050925" lvl="1" indent="-100965">
              <a:spcBef>
                <a:spcPts val="395"/>
              </a:spcBef>
              <a:buSzPct val="78260"/>
              <a:buFont typeface="Wingdings"/>
              <a:buChar char=""/>
              <a:tabLst>
                <a:tab pos="1051560" algn="l"/>
              </a:tabLst>
            </a:pPr>
            <a:r>
              <a:rPr lang="fr-FR" sz="1800" spc="-10" dirty="0" err="1">
                <a:latin typeface="Arial"/>
                <a:cs typeface="Arial"/>
              </a:rPr>
              <a:t>NoSQL</a:t>
            </a:r>
            <a:r>
              <a:rPr lang="fr-FR" sz="1800" spc="-40" dirty="0">
                <a:latin typeface="Arial"/>
                <a:cs typeface="Arial"/>
              </a:rPr>
              <a:t> </a:t>
            </a:r>
            <a:r>
              <a:rPr lang="fr-FR" sz="1800" spc="-10" dirty="0" err="1">
                <a:latin typeface="Arial"/>
                <a:cs typeface="Arial"/>
              </a:rPr>
              <a:t>datastores</a:t>
            </a:r>
            <a:endParaRPr lang="fr-FR" sz="1800" dirty="0">
              <a:latin typeface="Arial"/>
              <a:cs typeface="Arial"/>
            </a:endParaRPr>
          </a:p>
          <a:p>
            <a:pPr marL="915035" indent="-139700">
              <a:spcBef>
                <a:spcPts val="470"/>
              </a:spcBef>
              <a:tabLst>
                <a:tab pos="915669" algn="l"/>
              </a:tabLst>
            </a:pPr>
            <a:r>
              <a:rPr lang="fr-FR" sz="1800" spc="5" dirty="0">
                <a:latin typeface="Arial"/>
                <a:cs typeface="Arial"/>
              </a:rPr>
              <a:t>Compression of</a:t>
            </a:r>
            <a:r>
              <a:rPr lang="fr-FR" sz="1800" spc="-75" dirty="0">
                <a:latin typeface="Arial"/>
                <a:cs typeface="Arial"/>
              </a:rPr>
              <a:t> </a:t>
            </a:r>
            <a:r>
              <a:rPr lang="fr-FR" sz="1800" spc="5" dirty="0">
                <a:latin typeface="Arial"/>
                <a:cs typeface="Arial"/>
              </a:rPr>
              <a:t>data</a:t>
            </a:r>
            <a:endParaRPr lang="fr-FR" sz="1800" dirty="0">
              <a:latin typeface="Arial"/>
              <a:cs typeface="Arial"/>
            </a:endParaRPr>
          </a:p>
          <a:p>
            <a:endParaRPr lang="fr-FR" sz="1800" dirty="0"/>
          </a:p>
        </p:txBody>
      </p:sp>
    </p:spTree>
    <p:extLst>
      <p:ext uri="{BB962C8B-B14F-4D97-AF65-F5344CB8AC3E}">
        <p14:creationId xmlns:p14="http://schemas.microsoft.com/office/powerpoint/2010/main" val="17407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Hadoop</a:t>
            </a:r>
            <a:r>
              <a:rPr lang="fr-FR" spc="-10" dirty="0">
                <a:latin typeface="Arial"/>
                <a:cs typeface="Arial"/>
              </a:rPr>
              <a:t> </a:t>
            </a:r>
            <a:r>
              <a:rPr lang="fr-FR" spc="-15" dirty="0">
                <a:latin typeface="Arial"/>
                <a:cs typeface="Arial"/>
              </a:rPr>
              <a:t>v2 </a:t>
            </a:r>
            <a:r>
              <a:rPr lang="fr-FR" spc="-5" dirty="0" err="1">
                <a:latin typeface="Arial"/>
                <a:cs typeface="Arial"/>
              </a:rPr>
              <a:t>processing</a:t>
            </a:r>
            <a:r>
              <a:rPr lang="fr-FR" spc="-10" dirty="0">
                <a:latin typeface="Arial"/>
                <a:cs typeface="Arial"/>
              </a:rPr>
              <a:t> </a:t>
            </a:r>
            <a:r>
              <a:rPr lang="fr-FR" spc="-5" dirty="0" err="1" smtClean="0">
                <a:latin typeface="Arial"/>
                <a:cs typeface="Arial"/>
              </a:rPr>
              <a:t>environment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Four </a:t>
            </a:r>
            <a:r>
              <a:rPr lang="en-US" sz="1800" spc="5" dirty="0">
                <a:latin typeface="Arial"/>
                <a:cs typeface="Arial"/>
              </a:rPr>
              <a:t>levels in </a:t>
            </a:r>
            <a:r>
              <a:rPr lang="en-US" sz="1800" spc="10" dirty="0">
                <a:latin typeface="Arial"/>
                <a:cs typeface="Arial"/>
              </a:rPr>
              <a:t>an Hadoop </a:t>
            </a:r>
            <a:r>
              <a:rPr lang="en-US" sz="1800" spc="5" dirty="0">
                <a:latin typeface="Arial"/>
                <a:cs typeface="Arial"/>
              </a:rPr>
              <a:t>cluster - </a:t>
            </a:r>
            <a:r>
              <a:rPr lang="en-US" sz="1800" spc="10" dirty="0">
                <a:latin typeface="Arial"/>
                <a:cs typeface="Arial"/>
              </a:rPr>
              <a:t>from </a:t>
            </a:r>
            <a:r>
              <a:rPr lang="en-US" sz="1800" spc="5" dirty="0">
                <a:latin typeface="Arial"/>
                <a:cs typeface="Arial"/>
              </a:rPr>
              <a:t>the bottom</a:t>
            </a:r>
            <a:r>
              <a:rPr lang="en-US" sz="1800" spc="-235" dirty="0">
                <a:latin typeface="Arial"/>
                <a:cs typeface="Arial"/>
              </a:rPr>
              <a:t> </a:t>
            </a:r>
            <a:r>
              <a:rPr lang="en-US" sz="1800" spc="5" dirty="0">
                <a:latin typeface="Arial"/>
                <a:cs typeface="Arial"/>
              </a:rPr>
              <a:t>up</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Distributed</a:t>
            </a:r>
            <a:r>
              <a:rPr lang="en-US" sz="1800" dirty="0">
                <a:latin typeface="Arial"/>
                <a:cs typeface="Arial"/>
              </a:rPr>
              <a:t> </a:t>
            </a:r>
            <a:r>
              <a:rPr lang="en-US" sz="1800" spc="-10" dirty="0">
                <a:latin typeface="Arial"/>
                <a:cs typeface="Arial"/>
              </a:rPr>
              <a:t>storage</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20" dirty="0">
                <a:latin typeface="Arial"/>
                <a:cs typeface="Arial"/>
              </a:rPr>
              <a:t>Resource </a:t>
            </a:r>
            <a:r>
              <a:rPr lang="en-US" sz="1800" spc="15" dirty="0">
                <a:latin typeface="Arial"/>
                <a:cs typeface="Arial"/>
              </a:rPr>
              <a:t>management</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Processing</a:t>
            </a:r>
            <a:r>
              <a:rPr lang="en-US" sz="1800" spc="5" dirty="0">
                <a:latin typeface="Arial"/>
                <a:cs typeface="Arial"/>
              </a:rPr>
              <a:t> </a:t>
            </a:r>
            <a:r>
              <a:rPr lang="en-US" sz="1800" spc="15" dirty="0">
                <a:latin typeface="Arial"/>
                <a:cs typeface="Arial"/>
              </a:rPr>
              <a:t>framework</a:t>
            </a:r>
            <a:endParaRPr lang="en-US" sz="1800" dirty="0">
              <a:latin typeface="Arial"/>
              <a:cs typeface="Arial"/>
            </a:endParaRPr>
          </a:p>
          <a:p>
            <a:pPr marL="299085" lvl="1" indent="-100965">
              <a:spcBef>
                <a:spcPts val="420"/>
              </a:spcBef>
              <a:buSzPct val="78260"/>
              <a:buFont typeface="Wingdings"/>
              <a:buChar char=""/>
              <a:tabLst>
                <a:tab pos="299720" algn="l"/>
              </a:tabLst>
            </a:pPr>
            <a:r>
              <a:rPr lang="en-US" sz="1800" spc="-5" dirty="0">
                <a:latin typeface="Arial"/>
                <a:cs typeface="Arial"/>
              </a:rPr>
              <a:t>APIs </a:t>
            </a:r>
            <a:r>
              <a:rPr lang="en-US" sz="1800" spc="-10" dirty="0">
                <a:latin typeface="Arial"/>
                <a:cs typeface="Arial"/>
              </a:rPr>
              <a:t>(application programming</a:t>
            </a:r>
            <a:r>
              <a:rPr lang="en-US" sz="1800" spc="55" dirty="0">
                <a:latin typeface="Arial"/>
                <a:cs typeface="Arial"/>
              </a:rPr>
              <a:t> </a:t>
            </a:r>
            <a:r>
              <a:rPr lang="en-US" sz="1800" spc="-5" dirty="0">
                <a:latin typeface="Arial"/>
                <a:cs typeface="Arial"/>
              </a:rPr>
              <a:t>interfaces)</a:t>
            </a:r>
            <a:endParaRPr lang="en-US" sz="1800" dirty="0">
              <a:latin typeface="Arial"/>
              <a:cs typeface="Arial"/>
            </a:endParaRPr>
          </a:p>
          <a:p>
            <a:endParaRPr lang="fr-FR" sz="1800" dirty="0"/>
          </a:p>
        </p:txBody>
      </p:sp>
      <p:sp>
        <p:nvSpPr>
          <p:cNvPr id="4" name="object 6"/>
          <p:cNvSpPr/>
          <p:nvPr/>
        </p:nvSpPr>
        <p:spPr>
          <a:xfrm>
            <a:off x="1214448" y="3252364"/>
            <a:ext cx="7101968" cy="298494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2911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Open source programming languages: Pig and</a:t>
            </a:r>
            <a:r>
              <a:rPr lang="en-US" spc="-50" dirty="0">
                <a:latin typeface="Arial"/>
                <a:cs typeface="Arial"/>
              </a:rPr>
              <a:t> </a:t>
            </a:r>
            <a:r>
              <a:rPr lang="en-US" spc="-15" dirty="0" smtClean="0">
                <a:latin typeface="Arial"/>
                <a:cs typeface="Arial"/>
              </a:rPr>
              <a:t>Hive</a:t>
            </a:r>
            <a:endParaRPr lang="fr-F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453091" cy="4652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725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5" dirty="0" err="1">
                <a:latin typeface="Arial"/>
                <a:cs typeface="Arial"/>
              </a:rPr>
              <a:t>Pig</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Pig </a:t>
            </a:r>
            <a:r>
              <a:rPr lang="en-US" sz="1800" spc="5" dirty="0">
                <a:latin typeface="Arial"/>
                <a:cs typeface="Arial"/>
              </a:rPr>
              <a:t>runs in two</a:t>
            </a:r>
            <a:r>
              <a:rPr lang="en-US" sz="1800" spc="-70" dirty="0">
                <a:latin typeface="Arial"/>
                <a:cs typeface="Arial"/>
              </a:rPr>
              <a:t> </a:t>
            </a:r>
            <a:r>
              <a:rPr lang="en-US" sz="1800" spc="5" dirty="0">
                <a:latin typeface="Arial"/>
                <a:cs typeface="Arial"/>
              </a:rPr>
              <a:t>modes:</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Local </a:t>
            </a:r>
            <a:r>
              <a:rPr lang="en-US" sz="1800" spc="-10" dirty="0">
                <a:latin typeface="Arial"/>
                <a:cs typeface="Arial"/>
              </a:rPr>
              <a:t>mode: </a:t>
            </a:r>
            <a:r>
              <a:rPr lang="en-US" sz="1800" spc="-5" dirty="0">
                <a:latin typeface="Arial"/>
                <a:cs typeface="Arial"/>
              </a:rPr>
              <a:t>on a single </a:t>
            </a:r>
            <a:r>
              <a:rPr lang="en-US" sz="1800" spc="-10" dirty="0">
                <a:latin typeface="Arial"/>
                <a:cs typeface="Arial"/>
              </a:rPr>
              <a:t>machine without requirement </a:t>
            </a:r>
            <a:r>
              <a:rPr lang="en-US" sz="1800" dirty="0">
                <a:latin typeface="Arial"/>
                <a:cs typeface="Arial"/>
              </a:rPr>
              <a:t>for</a:t>
            </a:r>
            <a:r>
              <a:rPr lang="en-US" sz="1800" spc="114" dirty="0">
                <a:latin typeface="Arial"/>
                <a:cs typeface="Arial"/>
              </a:rPr>
              <a:t> </a:t>
            </a:r>
            <a:r>
              <a:rPr lang="en-US" sz="1800" spc="-10" dirty="0">
                <a:latin typeface="Arial"/>
                <a:cs typeface="Arial"/>
              </a:rPr>
              <a:t>HDFS</a:t>
            </a:r>
            <a:endParaRPr lang="en-US" sz="1800" dirty="0">
              <a:latin typeface="Arial"/>
              <a:cs typeface="Arial"/>
            </a:endParaRPr>
          </a:p>
          <a:p>
            <a:pPr marL="299085" marR="5080" lvl="1" indent="-100965">
              <a:lnSpc>
                <a:spcPct val="103800"/>
              </a:lnSpc>
              <a:spcBef>
                <a:spcPts val="409"/>
              </a:spcBef>
              <a:buSzPct val="81818"/>
              <a:buFont typeface="Wingdings"/>
              <a:buChar char=""/>
              <a:tabLst>
                <a:tab pos="299720" algn="l"/>
              </a:tabLst>
            </a:pPr>
            <a:r>
              <a:rPr lang="en-US" sz="1800" spc="20" dirty="0">
                <a:latin typeface="Arial"/>
                <a:cs typeface="Arial"/>
              </a:rPr>
              <a:t>MapReduce/Hadoop </a:t>
            </a:r>
            <a:r>
              <a:rPr lang="en-US" sz="1800" spc="15" dirty="0">
                <a:latin typeface="Arial"/>
                <a:cs typeface="Arial"/>
              </a:rPr>
              <a:t>mode: execution </a:t>
            </a:r>
            <a:r>
              <a:rPr lang="en-US" sz="1800" spc="20" dirty="0">
                <a:latin typeface="Arial"/>
                <a:cs typeface="Arial"/>
              </a:rPr>
              <a:t>on an </a:t>
            </a:r>
            <a:r>
              <a:rPr lang="en-US" sz="1800" spc="25" dirty="0">
                <a:latin typeface="Arial"/>
                <a:cs typeface="Arial"/>
              </a:rPr>
              <a:t>HDFS </a:t>
            </a:r>
            <a:r>
              <a:rPr lang="en-US" sz="1800" spc="15" dirty="0">
                <a:latin typeface="Arial"/>
                <a:cs typeface="Arial"/>
              </a:rPr>
              <a:t>cluster, with the </a:t>
            </a:r>
            <a:r>
              <a:rPr lang="en-US" sz="1800" spc="20" dirty="0">
                <a:latin typeface="Arial"/>
                <a:cs typeface="Arial"/>
              </a:rPr>
              <a:t>Pig  </a:t>
            </a:r>
            <a:r>
              <a:rPr lang="en-US" sz="1800" spc="20" dirty="0" smtClean="0">
                <a:latin typeface="Arial"/>
                <a:cs typeface="Arial"/>
              </a:rPr>
              <a:t>script </a:t>
            </a:r>
            <a:r>
              <a:rPr lang="en-US" sz="1800" spc="15" dirty="0">
                <a:latin typeface="Arial"/>
                <a:cs typeface="Arial"/>
              </a:rPr>
              <a:t>converted to </a:t>
            </a:r>
            <a:r>
              <a:rPr lang="en-US" sz="1800" spc="20" dirty="0">
                <a:latin typeface="Arial"/>
                <a:cs typeface="Arial"/>
              </a:rPr>
              <a:t>a MapReduce</a:t>
            </a:r>
            <a:r>
              <a:rPr lang="en-US" sz="1800" spc="35" dirty="0">
                <a:latin typeface="Arial"/>
                <a:cs typeface="Arial"/>
              </a:rPr>
              <a:t> </a:t>
            </a:r>
            <a:r>
              <a:rPr lang="en-US" sz="1800" spc="10" dirty="0">
                <a:latin typeface="Arial"/>
                <a:cs typeface="Arial"/>
              </a:rPr>
              <a:t>job</a:t>
            </a:r>
            <a:endParaRPr lang="en-US" sz="1800" dirty="0">
              <a:latin typeface="Arial"/>
              <a:cs typeface="Arial"/>
            </a:endParaRPr>
          </a:p>
          <a:p>
            <a:pPr marL="163195" indent="-139700">
              <a:spcBef>
                <a:spcPts val="390"/>
              </a:spcBef>
              <a:tabLst>
                <a:tab pos="163830" algn="l"/>
              </a:tabLst>
            </a:pPr>
            <a:r>
              <a:rPr lang="en-US" sz="1800" spc="20" dirty="0">
                <a:latin typeface="Arial"/>
                <a:cs typeface="Arial"/>
              </a:rPr>
              <a:t>When </a:t>
            </a:r>
            <a:r>
              <a:rPr lang="en-US" sz="1800" spc="5" dirty="0">
                <a:latin typeface="Arial"/>
                <a:cs typeface="Arial"/>
              </a:rPr>
              <a:t>Pig run runs in </a:t>
            </a:r>
            <a:r>
              <a:rPr lang="en-US" sz="1800" spc="10" dirty="0">
                <a:latin typeface="Arial"/>
                <a:cs typeface="Arial"/>
              </a:rPr>
              <a:t>an </a:t>
            </a:r>
            <a:r>
              <a:rPr lang="en-US" sz="1800" dirty="0">
                <a:latin typeface="Arial"/>
                <a:cs typeface="Arial"/>
              </a:rPr>
              <a:t>interactive </a:t>
            </a:r>
            <a:r>
              <a:rPr lang="en-US" sz="1800" spc="5" dirty="0">
                <a:latin typeface="Arial"/>
                <a:cs typeface="Arial"/>
              </a:rPr>
              <a:t>shell, the prompt is</a:t>
            </a:r>
            <a:r>
              <a:rPr lang="en-US" sz="1800" spc="160" dirty="0">
                <a:latin typeface="Arial"/>
                <a:cs typeface="Arial"/>
              </a:rPr>
              <a:t> </a:t>
            </a:r>
            <a:r>
              <a:rPr lang="en-US" sz="1800" b="1" spc="10" dirty="0">
                <a:latin typeface="Courier New"/>
                <a:cs typeface="Courier New"/>
              </a:rPr>
              <a:t>grunt&gt;</a:t>
            </a:r>
            <a:endParaRPr lang="en-US" sz="1800" dirty="0">
              <a:latin typeface="Courier New"/>
              <a:cs typeface="Courier New"/>
            </a:endParaRPr>
          </a:p>
          <a:p>
            <a:pPr marL="163195" marR="3382010" indent="-139700" algn="just">
              <a:lnSpc>
                <a:spcPct val="98100"/>
              </a:lnSpc>
              <a:spcBef>
                <a:spcPts val="580"/>
              </a:spcBef>
              <a:tabLst>
                <a:tab pos="163830" algn="l"/>
              </a:tabLst>
            </a:pPr>
            <a:r>
              <a:rPr lang="en-US" sz="1800" spc="10" dirty="0">
                <a:latin typeface="Arial"/>
                <a:cs typeface="Arial"/>
              </a:rPr>
              <a:t>Pig </a:t>
            </a:r>
            <a:r>
              <a:rPr lang="en-US" sz="1800" spc="5" dirty="0">
                <a:latin typeface="Arial"/>
                <a:cs typeface="Arial"/>
              </a:rPr>
              <a:t>scripts have,</a:t>
            </a:r>
            <a:r>
              <a:rPr lang="en-US" sz="1800" spc="-125" dirty="0">
                <a:latin typeface="Arial"/>
                <a:cs typeface="Arial"/>
              </a:rPr>
              <a:t> </a:t>
            </a:r>
            <a:r>
              <a:rPr lang="en-US" sz="1800" spc="5" dirty="0">
                <a:latin typeface="Arial"/>
                <a:cs typeface="Arial"/>
              </a:rPr>
              <a:t>by  convention, </a:t>
            </a:r>
            <a:r>
              <a:rPr lang="en-US" sz="1800" spc="10" dirty="0">
                <a:latin typeface="Arial"/>
                <a:cs typeface="Arial"/>
              </a:rPr>
              <a:t>a suffix  </a:t>
            </a:r>
            <a:r>
              <a:rPr lang="en-US" sz="1800" spc="5" dirty="0">
                <a:latin typeface="Arial"/>
                <a:cs typeface="Arial"/>
              </a:rPr>
              <a:t>of</a:t>
            </a:r>
            <a:r>
              <a:rPr lang="en-US" sz="1800" spc="-15" dirty="0">
                <a:latin typeface="Arial"/>
                <a:cs typeface="Arial"/>
              </a:rPr>
              <a:t> </a:t>
            </a:r>
            <a:r>
              <a:rPr lang="en-US" sz="1800" b="1" spc="15" dirty="0">
                <a:latin typeface="Courier New"/>
                <a:cs typeface="Courier New"/>
              </a:rPr>
              <a:t>.pig</a:t>
            </a:r>
            <a:endParaRPr lang="en-US" sz="1800" dirty="0">
              <a:latin typeface="Courier New"/>
              <a:cs typeface="Courier New"/>
            </a:endParaRPr>
          </a:p>
          <a:p>
            <a:pPr marL="163195" indent="-139700">
              <a:lnSpc>
                <a:spcPts val="1485"/>
              </a:lnSpc>
              <a:spcBef>
                <a:spcPts val="565"/>
              </a:spcBef>
              <a:tabLst>
                <a:tab pos="163830" algn="l"/>
              </a:tabLst>
            </a:pPr>
            <a:r>
              <a:rPr lang="en-US" sz="1800" spc="10" dirty="0">
                <a:latin typeface="Arial"/>
                <a:cs typeface="Arial"/>
              </a:rPr>
              <a:t>Pig </a:t>
            </a:r>
            <a:r>
              <a:rPr lang="en-US" sz="1800" spc="5" dirty="0">
                <a:latin typeface="Arial"/>
                <a:cs typeface="Arial"/>
              </a:rPr>
              <a:t>is </a:t>
            </a:r>
            <a:r>
              <a:rPr lang="en-US" sz="1800" dirty="0">
                <a:latin typeface="Arial"/>
                <a:cs typeface="Arial"/>
              </a:rPr>
              <a:t>written </a:t>
            </a:r>
            <a:r>
              <a:rPr lang="en-US" sz="1800" spc="10" dirty="0">
                <a:latin typeface="Arial"/>
                <a:cs typeface="Arial"/>
              </a:rPr>
              <a:t>in</a:t>
            </a:r>
            <a:r>
              <a:rPr lang="en-US" sz="1800" spc="-85" dirty="0">
                <a:latin typeface="Arial"/>
                <a:cs typeface="Arial"/>
              </a:rPr>
              <a:t> </a:t>
            </a:r>
            <a:r>
              <a:rPr lang="en-US" sz="1800" spc="5" dirty="0" smtClean="0">
                <a:latin typeface="Arial"/>
                <a:cs typeface="Arial"/>
              </a:rPr>
              <a:t>the language </a:t>
            </a:r>
            <a:r>
              <a:rPr lang="en-US" sz="1800" i="1" spc="-20" dirty="0">
                <a:latin typeface="Arial"/>
                <a:cs typeface="Arial"/>
              </a:rPr>
              <a:t>Pig</a:t>
            </a:r>
            <a:r>
              <a:rPr lang="en-US" sz="1800" i="1" spc="-80" dirty="0">
                <a:latin typeface="Arial"/>
                <a:cs typeface="Arial"/>
              </a:rPr>
              <a:t> </a:t>
            </a:r>
            <a:r>
              <a:rPr lang="en-US" sz="1800" i="1" spc="-20" dirty="0">
                <a:latin typeface="Arial"/>
                <a:cs typeface="Arial"/>
              </a:rPr>
              <a:t>Latin</a:t>
            </a:r>
            <a:endParaRPr lang="en-US" sz="1800" dirty="0">
              <a:latin typeface="Arial"/>
              <a:cs typeface="Arial"/>
            </a:endParaRPr>
          </a:p>
        </p:txBody>
      </p:sp>
      <p:sp>
        <p:nvSpPr>
          <p:cNvPr id="4" name="object 6"/>
          <p:cNvSpPr/>
          <p:nvPr/>
        </p:nvSpPr>
        <p:spPr>
          <a:xfrm>
            <a:off x="4344832" y="3501008"/>
            <a:ext cx="4259616" cy="2880320"/>
          </a:xfrm>
          <a:prstGeom prst="rect">
            <a:avLst/>
          </a:prstGeom>
          <a:blipFill>
            <a:blip r:embed="rId2" cstate="print"/>
            <a:stretch>
              <a:fillRect/>
            </a:stretch>
          </a:blipFill>
        </p:spPr>
        <p:txBody>
          <a:bodyPr wrap="square" lIns="0" tIns="0" rIns="0" bIns="0" rtlCol="0"/>
          <a:lstStyle/>
          <a:p>
            <a:endParaRPr/>
          </a:p>
        </p:txBody>
      </p:sp>
      <p:sp>
        <p:nvSpPr>
          <p:cNvPr id="5" name="object 7"/>
          <p:cNvSpPr/>
          <p:nvPr/>
        </p:nvSpPr>
        <p:spPr>
          <a:xfrm>
            <a:off x="1115616" y="4289098"/>
            <a:ext cx="1517972" cy="202022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5396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82563">
              <a:lnSpc>
                <a:spcPct val="100000"/>
              </a:lnSpc>
              <a:spcBef>
                <a:spcPts val="1095"/>
              </a:spcBef>
            </a:pPr>
            <a:r>
              <a:rPr lang="fr-FR" spc="-5" dirty="0" err="1">
                <a:latin typeface="Arial"/>
                <a:cs typeface="Arial"/>
              </a:rPr>
              <a:t>Pig</a:t>
            </a:r>
            <a:r>
              <a:rPr lang="fr-FR" spc="-5" dirty="0">
                <a:latin typeface="Arial"/>
                <a:cs typeface="Arial"/>
              </a:rPr>
              <a:t> </a:t>
            </a:r>
            <a:r>
              <a:rPr lang="fr-FR" spc="-10" dirty="0">
                <a:latin typeface="Arial"/>
                <a:cs typeface="Arial"/>
              </a:rPr>
              <a:t>vs.</a:t>
            </a:r>
            <a:r>
              <a:rPr lang="fr-FR" spc="-15" dirty="0">
                <a:latin typeface="Arial"/>
                <a:cs typeface="Arial"/>
              </a:rPr>
              <a:t> </a:t>
            </a:r>
            <a:r>
              <a:rPr lang="fr-FR" spc="-5" dirty="0">
                <a:latin typeface="Arial"/>
                <a:cs typeface="Arial"/>
              </a:rPr>
              <a:t>SQL</a:t>
            </a:r>
            <a:endParaRPr lang="fr-FR" dirty="0">
              <a:latin typeface="Arial"/>
              <a:cs typeface="Arial"/>
            </a:endParaRPr>
          </a:p>
        </p:txBody>
      </p:sp>
      <p:sp>
        <p:nvSpPr>
          <p:cNvPr id="3" name="Espace réservé du contenu 2"/>
          <p:cNvSpPr>
            <a:spLocks noGrp="1"/>
          </p:cNvSpPr>
          <p:nvPr>
            <p:ph idx="1"/>
          </p:nvPr>
        </p:nvSpPr>
        <p:spPr>
          <a:xfrm>
            <a:off x="-612576" y="1188720"/>
            <a:ext cx="9756576" cy="5358384"/>
          </a:xfrm>
        </p:spPr>
        <p:txBody>
          <a:bodyPr/>
          <a:lstStyle/>
          <a:p>
            <a:pPr marL="915035" indent="-139700">
              <a:spcBef>
                <a:spcPts val="1315"/>
              </a:spcBef>
              <a:tabLst>
                <a:tab pos="915669" algn="l"/>
              </a:tabLst>
            </a:pPr>
            <a:r>
              <a:rPr lang="en-US" sz="1800" dirty="0">
                <a:latin typeface="Arial"/>
                <a:cs typeface="Arial"/>
              </a:rPr>
              <a:t>In </a:t>
            </a:r>
            <a:r>
              <a:rPr lang="en-US" sz="1800" spc="5" dirty="0">
                <a:latin typeface="Arial"/>
                <a:cs typeface="Arial"/>
              </a:rPr>
              <a:t>contrast </a:t>
            </a:r>
            <a:r>
              <a:rPr lang="en-US" sz="1800" dirty="0">
                <a:latin typeface="Arial"/>
                <a:cs typeface="Arial"/>
              </a:rPr>
              <a:t>to </a:t>
            </a:r>
            <a:r>
              <a:rPr lang="en-US" sz="1800" spc="5" dirty="0">
                <a:latin typeface="Arial"/>
                <a:cs typeface="Arial"/>
              </a:rPr>
              <a:t>SQL,</a:t>
            </a:r>
            <a:r>
              <a:rPr lang="en-US" sz="1800" spc="-20" dirty="0">
                <a:latin typeface="Arial"/>
                <a:cs typeface="Arial"/>
              </a:rPr>
              <a:t> </a:t>
            </a:r>
            <a:r>
              <a:rPr lang="en-US" sz="1800" spc="5" dirty="0">
                <a:latin typeface="Arial"/>
                <a:cs typeface="Arial"/>
              </a:rPr>
              <a:t>Pig:</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spc="-5" dirty="0">
                <a:latin typeface="Arial"/>
                <a:cs typeface="Arial"/>
              </a:rPr>
              <a:t>uses </a:t>
            </a:r>
            <a:r>
              <a:rPr lang="en-US" sz="1800" spc="-10" dirty="0">
                <a:latin typeface="Arial"/>
                <a:cs typeface="Arial"/>
              </a:rPr>
              <a:t>lazy</a:t>
            </a:r>
            <a:r>
              <a:rPr lang="en-US" sz="1800" dirty="0">
                <a:latin typeface="Arial"/>
                <a:cs typeface="Arial"/>
              </a:rPr>
              <a:t> </a:t>
            </a:r>
            <a:r>
              <a:rPr lang="en-US" sz="1800" spc="-10" dirty="0">
                <a:latin typeface="Arial"/>
                <a:cs typeface="Arial"/>
              </a:rPr>
              <a:t>evaluation</a:t>
            </a:r>
            <a:endParaRPr lang="en-US" sz="1800" dirty="0">
              <a:latin typeface="Arial"/>
              <a:cs typeface="Arial"/>
            </a:endParaRPr>
          </a:p>
          <a:p>
            <a:pPr marL="1050925" lvl="1" indent="-100965">
              <a:spcBef>
                <a:spcPts val="459"/>
              </a:spcBef>
              <a:buSzPct val="81818"/>
              <a:buFont typeface="Wingdings"/>
              <a:buChar char=""/>
              <a:tabLst>
                <a:tab pos="1051560" algn="l"/>
              </a:tabLst>
            </a:pPr>
            <a:r>
              <a:rPr lang="en-US" sz="1800" spc="20" dirty="0">
                <a:latin typeface="Arial"/>
                <a:cs typeface="Arial"/>
              </a:rPr>
              <a:t>uses ETL</a:t>
            </a:r>
            <a:r>
              <a:rPr lang="en-US" sz="1800" dirty="0">
                <a:latin typeface="Arial"/>
                <a:cs typeface="Arial"/>
              </a:rPr>
              <a:t> </a:t>
            </a:r>
            <a:r>
              <a:rPr lang="en-US" sz="1800" spc="15" dirty="0">
                <a:latin typeface="Arial"/>
                <a:cs typeface="Arial"/>
              </a:rPr>
              <a:t>techniques</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is able to </a:t>
            </a:r>
            <a:r>
              <a:rPr lang="en-US" sz="1800" spc="20" dirty="0">
                <a:latin typeface="Arial"/>
                <a:cs typeface="Arial"/>
              </a:rPr>
              <a:t>store </a:t>
            </a:r>
            <a:r>
              <a:rPr lang="en-US" sz="1800" spc="15" dirty="0">
                <a:latin typeface="Arial"/>
                <a:cs typeface="Arial"/>
              </a:rPr>
              <a:t>data at </a:t>
            </a:r>
            <a:r>
              <a:rPr lang="en-US" sz="1800" spc="20" dirty="0">
                <a:latin typeface="Arial"/>
                <a:cs typeface="Arial"/>
              </a:rPr>
              <a:t>any </a:t>
            </a:r>
            <a:r>
              <a:rPr lang="en-US" sz="1800" spc="15" dirty="0">
                <a:latin typeface="Arial"/>
                <a:cs typeface="Arial"/>
              </a:rPr>
              <a:t>point during </a:t>
            </a:r>
            <a:r>
              <a:rPr lang="en-US" sz="1800" spc="20" dirty="0">
                <a:latin typeface="Arial"/>
                <a:cs typeface="Arial"/>
              </a:rPr>
              <a:t>a</a:t>
            </a:r>
            <a:r>
              <a:rPr lang="en-US" sz="1800" spc="-10" dirty="0">
                <a:latin typeface="Arial"/>
                <a:cs typeface="Arial"/>
              </a:rPr>
              <a:t> </a:t>
            </a:r>
            <a:r>
              <a:rPr lang="en-US" sz="1800" spc="15" dirty="0">
                <a:latin typeface="Arial"/>
                <a:cs typeface="Arial"/>
              </a:rPr>
              <a:t>pipeline</a:t>
            </a:r>
            <a:endParaRPr lang="en-US" sz="1800" dirty="0">
              <a:latin typeface="Arial"/>
              <a:cs typeface="Arial"/>
            </a:endParaRPr>
          </a:p>
          <a:p>
            <a:pPr marL="1050925" lvl="1" indent="-100965">
              <a:spcBef>
                <a:spcPts val="420"/>
              </a:spcBef>
              <a:buSzPct val="78260"/>
              <a:buFont typeface="Wingdings"/>
              <a:buChar char=""/>
              <a:tabLst>
                <a:tab pos="1051560" algn="l"/>
              </a:tabLst>
            </a:pPr>
            <a:r>
              <a:rPr lang="en-US" sz="1800" spc="-10" dirty="0">
                <a:latin typeface="Arial"/>
                <a:cs typeface="Arial"/>
              </a:rPr>
              <a:t>declares </a:t>
            </a:r>
            <a:r>
              <a:rPr lang="en-US" sz="1800" spc="-5" dirty="0">
                <a:latin typeface="Arial"/>
                <a:cs typeface="Arial"/>
              </a:rPr>
              <a:t>execution</a:t>
            </a:r>
            <a:r>
              <a:rPr lang="en-US" sz="1800" dirty="0">
                <a:latin typeface="Arial"/>
                <a:cs typeface="Arial"/>
              </a:rPr>
              <a:t> </a:t>
            </a:r>
            <a:r>
              <a:rPr lang="en-US" sz="1800" spc="-10" dirty="0">
                <a:latin typeface="Arial"/>
                <a:cs typeface="Arial"/>
              </a:rPr>
              <a:t>plans</a:t>
            </a:r>
            <a:endParaRPr lang="en-US" sz="1800" dirty="0">
              <a:latin typeface="Arial"/>
              <a:cs typeface="Arial"/>
            </a:endParaRPr>
          </a:p>
          <a:p>
            <a:pPr marL="1050925" lvl="1" indent="-100965">
              <a:spcBef>
                <a:spcPts val="445"/>
              </a:spcBef>
              <a:buSzPct val="81818"/>
              <a:buFont typeface="Wingdings"/>
              <a:buChar char=""/>
              <a:tabLst>
                <a:tab pos="1051560" algn="l"/>
              </a:tabLst>
            </a:pPr>
            <a:r>
              <a:rPr lang="en-US" sz="1800" spc="15" dirty="0">
                <a:latin typeface="Arial"/>
                <a:cs typeface="Arial"/>
              </a:rPr>
              <a:t>supports pipeline</a:t>
            </a:r>
            <a:r>
              <a:rPr lang="en-US" sz="1800" spc="20" dirty="0">
                <a:latin typeface="Arial"/>
                <a:cs typeface="Arial"/>
              </a:rPr>
              <a:t> </a:t>
            </a:r>
            <a:r>
              <a:rPr lang="en-US" sz="1800" spc="15" dirty="0">
                <a:latin typeface="Arial"/>
                <a:cs typeface="Arial"/>
              </a:rPr>
              <a:t>splits</a:t>
            </a:r>
            <a:endParaRPr lang="en-US" sz="1800" dirty="0">
              <a:latin typeface="Arial"/>
              <a:cs typeface="Arial"/>
            </a:endParaRPr>
          </a:p>
          <a:p>
            <a:pPr marL="915035" marR="700405" indent="-139700">
              <a:lnSpc>
                <a:spcPct val="100899"/>
              </a:lnSpc>
              <a:spcBef>
                <a:spcPts val="464"/>
              </a:spcBef>
              <a:tabLst>
                <a:tab pos="915669" algn="l"/>
              </a:tabLst>
            </a:pPr>
            <a:r>
              <a:rPr lang="en-US" sz="1800" spc="10" dirty="0">
                <a:latin typeface="Arial"/>
                <a:cs typeface="Arial"/>
              </a:rPr>
              <a:t>DBMSs </a:t>
            </a:r>
            <a:r>
              <a:rPr lang="en-US" sz="1800" spc="5" dirty="0">
                <a:latin typeface="Arial"/>
                <a:cs typeface="Arial"/>
              </a:rPr>
              <a:t>are generally substantially faster than the MapReduce system  once the data is loaded, but loading the data takes considerably</a:t>
            </a:r>
            <a:r>
              <a:rPr lang="en-US" sz="1800" spc="-240" dirty="0">
                <a:latin typeface="Arial"/>
                <a:cs typeface="Arial"/>
              </a:rPr>
              <a:t> </a:t>
            </a:r>
            <a:r>
              <a:rPr lang="en-US" sz="1800" spc="5" dirty="0">
                <a:latin typeface="Arial"/>
                <a:cs typeface="Arial"/>
              </a:rPr>
              <a:t>longer  </a:t>
            </a:r>
            <a:r>
              <a:rPr lang="en-US" sz="1800" spc="10" dirty="0">
                <a:latin typeface="Arial"/>
                <a:cs typeface="Arial"/>
              </a:rPr>
              <a:t>in </a:t>
            </a:r>
            <a:r>
              <a:rPr lang="en-US" sz="1800" spc="5" dirty="0">
                <a:latin typeface="Arial"/>
                <a:cs typeface="Arial"/>
              </a:rPr>
              <a:t>database</a:t>
            </a:r>
            <a:r>
              <a:rPr lang="en-US" sz="1800" spc="-70" dirty="0">
                <a:latin typeface="Arial"/>
                <a:cs typeface="Arial"/>
              </a:rPr>
              <a:t> </a:t>
            </a:r>
            <a:r>
              <a:rPr lang="en-US" sz="1800" spc="5" dirty="0">
                <a:latin typeface="Arial"/>
                <a:cs typeface="Arial"/>
              </a:rPr>
              <a:t>systems</a:t>
            </a:r>
            <a:endParaRPr lang="en-US" sz="1800" dirty="0">
              <a:latin typeface="Arial"/>
              <a:cs typeface="Arial"/>
            </a:endParaRPr>
          </a:p>
          <a:p>
            <a:pPr marL="915035" marR="716280" indent="-139700">
              <a:lnSpc>
                <a:spcPct val="100899"/>
              </a:lnSpc>
              <a:spcBef>
                <a:spcPts val="464"/>
              </a:spcBef>
              <a:tabLst>
                <a:tab pos="915669" algn="l"/>
              </a:tabLst>
            </a:pPr>
            <a:r>
              <a:rPr lang="en-US" sz="1800" spc="15" dirty="0">
                <a:latin typeface="Arial"/>
                <a:cs typeface="Arial"/>
              </a:rPr>
              <a:t>RDBMSs </a:t>
            </a:r>
            <a:r>
              <a:rPr lang="en-US" sz="1800" spc="5" dirty="0">
                <a:latin typeface="Arial"/>
                <a:cs typeface="Arial"/>
              </a:rPr>
              <a:t>offer out-of-the-box </a:t>
            </a:r>
            <a:r>
              <a:rPr lang="en-US" sz="1800" spc="10" dirty="0">
                <a:latin typeface="Arial"/>
                <a:cs typeface="Arial"/>
              </a:rPr>
              <a:t>support</a:t>
            </a:r>
            <a:r>
              <a:rPr lang="en-US" sz="1800" spc="-254" dirty="0">
                <a:latin typeface="Arial"/>
                <a:cs typeface="Arial"/>
              </a:rPr>
              <a:t> </a:t>
            </a:r>
            <a:r>
              <a:rPr lang="en-US" sz="1800" spc="5" dirty="0">
                <a:latin typeface="Arial"/>
                <a:cs typeface="Arial"/>
              </a:rPr>
              <a:t>for column-storage, working with  compressed data, indexes for efficient random data access, and  </a:t>
            </a:r>
            <a:r>
              <a:rPr lang="en-US" sz="1800" dirty="0">
                <a:latin typeface="Arial"/>
                <a:cs typeface="Arial"/>
              </a:rPr>
              <a:t>transaction-level </a:t>
            </a:r>
            <a:r>
              <a:rPr lang="en-US" sz="1800" spc="5" dirty="0">
                <a:latin typeface="Arial"/>
                <a:cs typeface="Arial"/>
              </a:rPr>
              <a:t>fault</a:t>
            </a:r>
            <a:r>
              <a:rPr lang="en-US" sz="1800" spc="-65" dirty="0">
                <a:latin typeface="Arial"/>
                <a:cs typeface="Arial"/>
              </a:rPr>
              <a:t> </a:t>
            </a:r>
            <a:r>
              <a:rPr lang="en-US" sz="1800" spc="5" dirty="0">
                <a:latin typeface="Arial"/>
                <a:cs typeface="Arial"/>
              </a:rPr>
              <a:t>tolerance</a:t>
            </a:r>
            <a:endParaRPr lang="en-US" sz="1800" dirty="0">
              <a:latin typeface="Arial"/>
              <a:cs typeface="Arial"/>
            </a:endParaRPr>
          </a:p>
          <a:p>
            <a:pPr marL="915035" indent="-139700">
              <a:spcBef>
                <a:spcPts val="459"/>
              </a:spcBef>
              <a:tabLst>
                <a:tab pos="915669" algn="l"/>
              </a:tabLst>
            </a:pPr>
            <a:r>
              <a:rPr lang="en-US" sz="1800" spc="10" dirty="0">
                <a:latin typeface="Arial"/>
                <a:cs typeface="Arial"/>
              </a:rPr>
              <a:t>Pig </a:t>
            </a:r>
            <a:r>
              <a:rPr lang="en-US" sz="1800" spc="5" dirty="0">
                <a:latin typeface="Arial"/>
                <a:cs typeface="Arial"/>
              </a:rPr>
              <a:t>Latin is </a:t>
            </a:r>
            <a:r>
              <a:rPr lang="en-US" sz="1800" dirty="0">
                <a:latin typeface="Arial"/>
                <a:cs typeface="Arial"/>
              </a:rPr>
              <a:t>procedural </a:t>
            </a:r>
            <a:r>
              <a:rPr lang="en-US" sz="1800" spc="5" dirty="0">
                <a:latin typeface="Arial"/>
                <a:cs typeface="Arial"/>
              </a:rPr>
              <a:t>language with </a:t>
            </a:r>
            <a:r>
              <a:rPr lang="en-US" sz="1800" spc="10" dirty="0">
                <a:latin typeface="Arial"/>
                <a:cs typeface="Arial"/>
              </a:rPr>
              <a:t>a </a:t>
            </a:r>
            <a:r>
              <a:rPr lang="en-US" sz="1800" spc="5" dirty="0">
                <a:latin typeface="Arial"/>
                <a:cs typeface="Arial"/>
              </a:rPr>
              <a:t>pipeline</a:t>
            </a:r>
            <a:r>
              <a:rPr lang="en-US" sz="1800" spc="-195" dirty="0">
                <a:latin typeface="Arial"/>
                <a:cs typeface="Arial"/>
              </a:rPr>
              <a:t> </a:t>
            </a:r>
            <a:r>
              <a:rPr lang="en-US" sz="1800" dirty="0">
                <a:latin typeface="Arial"/>
                <a:cs typeface="Arial"/>
              </a:rPr>
              <a:t>paradigm</a:t>
            </a:r>
          </a:p>
          <a:p>
            <a:pPr marL="915035" indent="-139700">
              <a:spcBef>
                <a:spcPts val="480"/>
              </a:spcBef>
              <a:tabLst>
                <a:tab pos="915669" algn="l"/>
              </a:tabLst>
            </a:pPr>
            <a:r>
              <a:rPr lang="en-US" sz="1800" spc="10" dirty="0">
                <a:latin typeface="Arial"/>
                <a:cs typeface="Arial"/>
              </a:rPr>
              <a:t>SQL </a:t>
            </a:r>
            <a:r>
              <a:rPr lang="en-US" sz="1800" spc="5" dirty="0">
                <a:latin typeface="Arial"/>
                <a:cs typeface="Arial"/>
              </a:rPr>
              <a:t>is </a:t>
            </a:r>
            <a:r>
              <a:rPr lang="en-US" sz="1800" spc="10" dirty="0">
                <a:latin typeface="Arial"/>
                <a:cs typeface="Arial"/>
              </a:rPr>
              <a:t>a </a:t>
            </a:r>
            <a:r>
              <a:rPr lang="en-US" sz="1800" spc="5" dirty="0">
                <a:latin typeface="Arial"/>
                <a:cs typeface="Arial"/>
              </a:rPr>
              <a:t>declarative</a:t>
            </a:r>
            <a:r>
              <a:rPr lang="en-US" sz="1800" spc="-90" dirty="0">
                <a:latin typeface="Arial"/>
                <a:cs typeface="Arial"/>
              </a:rPr>
              <a:t> </a:t>
            </a:r>
            <a:r>
              <a:rPr lang="en-US" sz="1800" spc="5" dirty="0">
                <a:latin typeface="Arial"/>
                <a:cs typeface="Arial"/>
              </a:rPr>
              <a:t>language</a:t>
            </a:r>
            <a:endParaRPr lang="en-US" sz="1800" dirty="0">
              <a:latin typeface="Arial"/>
              <a:cs typeface="Arial"/>
            </a:endParaRPr>
          </a:p>
        </p:txBody>
      </p:sp>
    </p:spTree>
    <p:extLst>
      <p:ext uri="{BB962C8B-B14F-4D97-AF65-F5344CB8AC3E}">
        <p14:creationId xmlns:p14="http://schemas.microsoft.com/office/powerpoint/2010/main" val="3078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Characteristics of the Pig</a:t>
            </a:r>
            <a:r>
              <a:rPr lang="en-US" spc="-45" dirty="0">
                <a:latin typeface="Arial"/>
                <a:cs typeface="Arial"/>
              </a:rPr>
              <a:t> </a:t>
            </a:r>
            <a:r>
              <a:rPr lang="en-US" spc="-5" dirty="0" smtClean="0">
                <a:latin typeface="Arial"/>
                <a:cs typeface="Arial"/>
              </a:rPr>
              <a:t>language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Most </a:t>
            </a:r>
            <a:r>
              <a:rPr lang="en-US" sz="1800" spc="10" dirty="0">
                <a:latin typeface="Arial"/>
                <a:cs typeface="Arial"/>
              </a:rPr>
              <a:t>Pig </a:t>
            </a:r>
            <a:r>
              <a:rPr lang="en-US" sz="1800" spc="5" dirty="0">
                <a:latin typeface="Arial"/>
                <a:cs typeface="Arial"/>
              </a:rPr>
              <a:t>scripts start with the </a:t>
            </a:r>
            <a:r>
              <a:rPr lang="en-US" sz="1800" spc="10" dirty="0">
                <a:latin typeface="Arial"/>
                <a:cs typeface="Arial"/>
              </a:rPr>
              <a:t>LOAD </a:t>
            </a:r>
            <a:r>
              <a:rPr lang="en-US" sz="1800" spc="5" dirty="0">
                <a:latin typeface="Arial"/>
                <a:cs typeface="Arial"/>
              </a:rPr>
              <a:t>statement </a:t>
            </a:r>
            <a:r>
              <a:rPr lang="en-US" sz="1800" dirty="0">
                <a:latin typeface="Arial"/>
                <a:cs typeface="Arial"/>
              </a:rPr>
              <a:t>to </a:t>
            </a:r>
            <a:r>
              <a:rPr lang="en-US" sz="1800" spc="5" dirty="0">
                <a:latin typeface="Arial"/>
                <a:cs typeface="Arial"/>
              </a:rPr>
              <a:t>read data</a:t>
            </a:r>
            <a:r>
              <a:rPr lang="en-US" sz="1800" spc="-175" dirty="0">
                <a:latin typeface="Arial"/>
                <a:cs typeface="Arial"/>
              </a:rPr>
              <a:t> </a:t>
            </a:r>
            <a:r>
              <a:rPr lang="en-US" sz="1800" spc="5" dirty="0" smtClean="0">
                <a:latin typeface="Arial"/>
                <a:cs typeface="Arial"/>
              </a:rPr>
              <a:t>from </a:t>
            </a:r>
            <a:r>
              <a:rPr lang="en-US" sz="1800" spc="15" dirty="0" smtClean="0">
                <a:latin typeface="Arial"/>
                <a:cs typeface="Arial"/>
              </a:rPr>
              <a:t>HDFS</a:t>
            </a:r>
            <a:r>
              <a:rPr lang="en-US" sz="1800" spc="-30" dirty="0" smtClean="0">
                <a:latin typeface="Arial"/>
                <a:cs typeface="Arial"/>
              </a:rPr>
              <a:t> </a:t>
            </a:r>
            <a:r>
              <a:rPr lang="en-US" sz="1800" spc="5" dirty="0">
                <a:latin typeface="Arial"/>
                <a:cs typeface="Arial"/>
              </a:rPr>
              <a:t>(or</a:t>
            </a:r>
            <a:r>
              <a:rPr lang="en-US" sz="1800" spc="-5" dirty="0">
                <a:latin typeface="Arial"/>
                <a:cs typeface="Arial"/>
              </a:rPr>
              <a:t> </a:t>
            </a:r>
            <a:r>
              <a:rPr lang="en-US" sz="1800" spc="10" dirty="0">
                <a:latin typeface="Arial"/>
                <a:cs typeface="Arial"/>
              </a:rPr>
              <a:t>from</a:t>
            </a:r>
            <a:r>
              <a:rPr lang="en-US" sz="1800" spc="-25" dirty="0">
                <a:latin typeface="Arial"/>
                <a:cs typeface="Arial"/>
              </a:rPr>
              <a:t> </a:t>
            </a:r>
            <a:r>
              <a:rPr lang="en-US" sz="1800" spc="5" dirty="0">
                <a:latin typeface="Arial"/>
                <a:cs typeface="Arial"/>
              </a:rPr>
              <a:t>the</a:t>
            </a:r>
            <a:r>
              <a:rPr lang="en-US" sz="1800" dirty="0">
                <a:latin typeface="Arial"/>
                <a:cs typeface="Arial"/>
              </a:rPr>
              <a:t> </a:t>
            </a:r>
            <a:r>
              <a:rPr lang="en-US" sz="1800" spc="5" dirty="0">
                <a:latin typeface="Arial"/>
                <a:cs typeface="Arial"/>
              </a:rPr>
              <a:t>local</a:t>
            </a:r>
            <a:r>
              <a:rPr lang="en-US" sz="1800" spc="-30" dirty="0">
                <a:latin typeface="Arial"/>
                <a:cs typeface="Arial"/>
              </a:rPr>
              <a:t> </a:t>
            </a:r>
            <a:r>
              <a:rPr lang="en-US" sz="1800" spc="5" dirty="0">
                <a:latin typeface="Arial"/>
                <a:cs typeface="Arial"/>
              </a:rPr>
              <a:t>file</a:t>
            </a:r>
            <a:r>
              <a:rPr lang="en-US" sz="1800" spc="-25" dirty="0">
                <a:latin typeface="Arial"/>
                <a:cs typeface="Arial"/>
              </a:rPr>
              <a:t> </a:t>
            </a:r>
            <a:r>
              <a:rPr lang="en-US" sz="1800" spc="5" dirty="0">
                <a:latin typeface="Arial"/>
                <a:cs typeface="Arial"/>
              </a:rPr>
              <a:t>system</a:t>
            </a:r>
            <a:r>
              <a:rPr lang="en-US" sz="1800" spc="-10" dirty="0">
                <a:latin typeface="Arial"/>
                <a:cs typeface="Arial"/>
              </a:rPr>
              <a:t> </a:t>
            </a:r>
            <a:r>
              <a:rPr lang="en-US" sz="1800" spc="5" dirty="0">
                <a:latin typeface="Arial"/>
                <a:cs typeface="Arial"/>
              </a:rPr>
              <a:t>when</a:t>
            </a:r>
            <a:r>
              <a:rPr lang="en-US" sz="1800" spc="-15" dirty="0">
                <a:latin typeface="Arial"/>
                <a:cs typeface="Arial"/>
              </a:rPr>
              <a:t> </a:t>
            </a:r>
            <a:r>
              <a:rPr lang="en-US" sz="1800" spc="5" dirty="0">
                <a:latin typeface="Arial"/>
                <a:cs typeface="Arial"/>
              </a:rPr>
              <a:t>running</a:t>
            </a:r>
            <a:r>
              <a:rPr lang="en-US" sz="1800" spc="-50" dirty="0">
                <a:latin typeface="Arial"/>
                <a:cs typeface="Arial"/>
              </a:rPr>
              <a:t> </a:t>
            </a:r>
            <a:r>
              <a:rPr lang="en-US" sz="1800" spc="10" dirty="0">
                <a:latin typeface="Arial"/>
                <a:cs typeface="Arial"/>
              </a:rPr>
              <a:t>in</a:t>
            </a:r>
            <a:r>
              <a:rPr lang="en-US" sz="1800" spc="-15" dirty="0">
                <a:latin typeface="Arial"/>
                <a:cs typeface="Arial"/>
              </a:rPr>
              <a:t> </a:t>
            </a:r>
            <a:r>
              <a:rPr lang="en-US" sz="1800" spc="5" dirty="0">
                <a:latin typeface="Arial"/>
                <a:cs typeface="Arial"/>
              </a:rPr>
              <a:t>local</a:t>
            </a:r>
            <a:r>
              <a:rPr lang="en-US" sz="1800" spc="-30" dirty="0">
                <a:latin typeface="Arial"/>
                <a:cs typeface="Arial"/>
              </a:rPr>
              <a:t> </a:t>
            </a:r>
            <a:r>
              <a:rPr lang="en-US" sz="1800" spc="10" dirty="0">
                <a:latin typeface="Arial"/>
                <a:cs typeface="Arial"/>
              </a:rPr>
              <a:t>mode)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In the </a:t>
            </a:r>
            <a:r>
              <a:rPr lang="en-US" sz="1800" spc="20" dirty="0">
                <a:latin typeface="Arial"/>
                <a:cs typeface="Arial"/>
              </a:rPr>
              <a:t>example on </a:t>
            </a:r>
            <a:r>
              <a:rPr lang="en-US" sz="1800" spc="15" dirty="0">
                <a:latin typeface="Arial"/>
                <a:cs typeface="Arial"/>
              </a:rPr>
              <a:t>the </a:t>
            </a:r>
            <a:r>
              <a:rPr lang="en-US" sz="1800" spc="20" dirty="0">
                <a:latin typeface="Arial"/>
                <a:cs typeface="Arial"/>
              </a:rPr>
              <a:t>next </a:t>
            </a:r>
            <a:r>
              <a:rPr lang="en-US" sz="1800" spc="15" dirty="0">
                <a:latin typeface="Arial"/>
                <a:cs typeface="Arial"/>
              </a:rPr>
              <a:t>slide, you will </a:t>
            </a:r>
            <a:r>
              <a:rPr lang="en-US" sz="1800" spc="20" dirty="0">
                <a:latin typeface="Arial"/>
                <a:cs typeface="Arial"/>
              </a:rPr>
              <a:t>load data from a </a:t>
            </a:r>
            <a:r>
              <a:rPr lang="en-US" sz="1800" spc="25" dirty="0">
                <a:latin typeface="Arial"/>
                <a:cs typeface="Arial"/>
              </a:rPr>
              <a:t>.CSV</a:t>
            </a:r>
            <a:r>
              <a:rPr lang="en-US" sz="1800" dirty="0">
                <a:latin typeface="Arial"/>
                <a:cs typeface="Arial"/>
              </a:rPr>
              <a:t> </a:t>
            </a:r>
            <a:r>
              <a:rPr lang="en-US" sz="1800" spc="15" dirty="0">
                <a:latin typeface="Arial"/>
                <a:cs typeface="Arial"/>
              </a:rPr>
              <a:t>file</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20" dirty="0">
                <a:latin typeface="Arial"/>
                <a:cs typeface="Arial"/>
              </a:rPr>
              <a:t>The </a:t>
            </a:r>
            <a:r>
              <a:rPr lang="en-US" sz="1800" spc="25" dirty="0">
                <a:latin typeface="Arial"/>
                <a:cs typeface="Arial"/>
              </a:rPr>
              <a:t>USING </a:t>
            </a:r>
            <a:r>
              <a:rPr lang="en-US" sz="1800" spc="15" dirty="0">
                <a:latin typeface="Arial"/>
                <a:cs typeface="Arial"/>
              </a:rPr>
              <a:t>statement </a:t>
            </a:r>
            <a:r>
              <a:rPr lang="en-US" sz="1800" spc="20" dirty="0">
                <a:latin typeface="Arial"/>
                <a:cs typeface="Arial"/>
              </a:rPr>
              <a:t>maps </a:t>
            </a:r>
            <a:r>
              <a:rPr lang="en-US" sz="1800" spc="15" dirty="0">
                <a:latin typeface="Arial"/>
                <a:cs typeface="Arial"/>
              </a:rPr>
              <a:t>the file's data to the </a:t>
            </a:r>
            <a:r>
              <a:rPr lang="en-US" sz="1800" spc="20" dirty="0">
                <a:latin typeface="Arial"/>
                <a:cs typeface="Arial"/>
              </a:rPr>
              <a:t>Pig </a:t>
            </a:r>
            <a:r>
              <a:rPr lang="en-US" sz="1800" spc="15" dirty="0">
                <a:latin typeface="Arial"/>
                <a:cs typeface="Arial"/>
              </a:rPr>
              <a:t>data</a:t>
            </a:r>
            <a:r>
              <a:rPr lang="en-US" sz="1800" dirty="0">
                <a:latin typeface="Arial"/>
                <a:cs typeface="Arial"/>
              </a:rPr>
              <a:t> </a:t>
            </a:r>
            <a:r>
              <a:rPr lang="en-US" sz="1800" spc="15" dirty="0">
                <a:latin typeface="Arial"/>
                <a:cs typeface="Arial"/>
              </a:rPr>
              <a:t>model</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Aggregations are </a:t>
            </a:r>
            <a:r>
              <a:rPr lang="en-US" sz="1800" spc="10" dirty="0">
                <a:latin typeface="Arial"/>
                <a:cs typeface="Arial"/>
              </a:rPr>
              <a:t>commonly </a:t>
            </a:r>
            <a:r>
              <a:rPr lang="en-US" sz="1800" spc="5" dirty="0">
                <a:latin typeface="Arial"/>
                <a:cs typeface="Arial"/>
              </a:rPr>
              <a:t>used </a:t>
            </a:r>
            <a:r>
              <a:rPr lang="en-US" sz="1800" dirty="0">
                <a:latin typeface="Arial"/>
                <a:cs typeface="Arial"/>
              </a:rPr>
              <a:t>to </a:t>
            </a:r>
            <a:r>
              <a:rPr lang="en-US" sz="1800" spc="5" dirty="0">
                <a:latin typeface="Arial"/>
                <a:cs typeface="Arial"/>
              </a:rPr>
              <a:t>summarize</a:t>
            </a:r>
            <a:r>
              <a:rPr lang="en-US" sz="1800" spc="-170" dirty="0">
                <a:latin typeface="Arial"/>
                <a:cs typeface="Arial"/>
              </a:rPr>
              <a:t> </a:t>
            </a:r>
            <a:r>
              <a:rPr lang="en-US" sz="1800" spc="5" dirty="0">
                <a:latin typeface="Arial"/>
                <a:cs typeface="Arial"/>
              </a:rPr>
              <a:t>dataset</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Variations include: </a:t>
            </a:r>
            <a:r>
              <a:rPr lang="en-US" sz="1800" spc="25" dirty="0">
                <a:latin typeface="Arial"/>
                <a:cs typeface="Arial"/>
              </a:rPr>
              <a:t>GROUP, </a:t>
            </a:r>
            <a:r>
              <a:rPr lang="en-US" sz="1800" spc="15" dirty="0">
                <a:latin typeface="Arial"/>
                <a:cs typeface="Arial"/>
              </a:rPr>
              <a:t>ALL, </a:t>
            </a:r>
            <a:r>
              <a:rPr lang="en-US" sz="1800" spc="25" dirty="0">
                <a:latin typeface="Arial"/>
                <a:cs typeface="Arial"/>
              </a:rPr>
              <a:t>GROUP</a:t>
            </a:r>
            <a:r>
              <a:rPr lang="en-US" sz="1800" spc="5" dirty="0">
                <a:latin typeface="Arial"/>
                <a:cs typeface="Arial"/>
              </a:rPr>
              <a:t> </a:t>
            </a:r>
            <a:r>
              <a:rPr lang="en-US" sz="1800" spc="20" dirty="0">
                <a:latin typeface="Arial"/>
                <a:cs typeface="Arial"/>
              </a:rPr>
              <a:t>ALL</a:t>
            </a:r>
            <a:endParaRPr lang="en-US" sz="1800" dirty="0">
              <a:latin typeface="Arial"/>
              <a:cs typeface="Arial"/>
            </a:endParaRPr>
          </a:p>
          <a:p>
            <a:pPr marL="163195" marR="19685" indent="-139700">
              <a:lnSpc>
                <a:spcPct val="100899"/>
              </a:lnSpc>
              <a:spcBef>
                <a:spcPts val="459"/>
              </a:spcBef>
              <a:tabLst>
                <a:tab pos="163830" algn="l"/>
              </a:tabLst>
            </a:pPr>
            <a:r>
              <a:rPr lang="en-US" sz="1800" spc="15" dirty="0">
                <a:latin typeface="Arial"/>
                <a:cs typeface="Arial"/>
              </a:rPr>
              <a:t>FOREACH </a:t>
            </a:r>
            <a:r>
              <a:rPr lang="en-US" sz="1800" spc="20" dirty="0">
                <a:latin typeface="Arial"/>
                <a:cs typeface="Arial"/>
              </a:rPr>
              <a:t>… </a:t>
            </a:r>
            <a:r>
              <a:rPr lang="en-US" sz="1800" spc="10" dirty="0">
                <a:latin typeface="Arial"/>
                <a:cs typeface="Arial"/>
              </a:rPr>
              <a:t>GENERATE </a:t>
            </a:r>
            <a:r>
              <a:rPr lang="en-US" sz="1800" dirty="0">
                <a:latin typeface="Arial"/>
                <a:cs typeface="Arial"/>
              </a:rPr>
              <a:t>statements </a:t>
            </a:r>
            <a:r>
              <a:rPr lang="en-US" sz="1800" spc="10" dirty="0">
                <a:latin typeface="Arial"/>
                <a:cs typeface="Arial"/>
              </a:rPr>
              <a:t>can be </a:t>
            </a:r>
            <a:r>
              <a:rPr lang="en-US" sz="1800" spc="5" dirty="0">
                <a:latin typeface="Arial"/>
                <a:cs typeface="Arial"/>
              </a:rPr>
              <a:t>used </a:t>
            </a:r>
            <a:r>
              <a:rPr lang="en-US" sz="1800" dirty="0">
                <a:latin typeface="Arial"/>
                <a:cs typeface="Arial"/>
              </a:rPr>
              <a:t>to</a:t>
            </a:r>
            <a:r>
              <a:rPr lang="en-US" sz="1800" spc="-180" dirty="0">
                <a:latin typeface="Arial"/>
                <a:cs typeface="Arial"/>
              </a:rPr>
              <a:t> </a:t>
            </a:r>
            <a:r>
              <a:rPr lang="en-US" sz="1800" spc="5" dirty="0">
                <a:latin typeface="Arial"/>
                <a:cs typeface="Arial"/>
              </a:rPr>
              <a:t>transform  </a:t>
            </a:r>
            <a:r>
              <a:rPr lang="en-US" sz="1800" spc="10" dirty="0">
                <a:latin typeface="Arial"/>
                <a:cs typeface="Arial"/>
              </a:rPr>
              <a:t>column</a:t>
            </a:r>
            <a:r>
              <a:rPr lang="en-US" sz="1800" spc="-20" dirty="0">
                <a:latin typeface="Arial"/>
                <a:cs typeface="Arial"/>
              </a:rPr>
              <a:t> </a:t>
            </a:r>
            <a:r>
              <a:rPr lang="en-US" sz="1800" spc="5" dirty="0">
                <a:latin typeface="Arial"/>
                <a:cs typeface="Arial"/>
              </a:rPr>
              <a:t>data</a:t>
            </a:r>
            <a:endParaRPr lang="en-US" sz="1800" dirty="0">
              <a:latin typeface="Arial"/>
              <a:cs typeface="Arial"/>
            </a:endParaRPr>
          </a:p>
          <a:p>
            <a:endParaRPr lang="fr-FR" sz="1800" dirty="0"/>
          </a:p>
        </p:txBody>
      </p:sp>
    </p:spTree>
    <p:extLst>
      <p:ext uri="{BB962C8B-B14F-4D97-AF65-F5344CB8AC3E}">
        <p14:creationId xmlns:p14="http://schemas.microsoft.com/office/powerpoint/2010/main" val="108543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Example of a Pig</a:t>
            </a:r>
            <a:r>
              <a:rPr lang="en-US" spc="-45" dirty="0">
                <a:latin typeface="Arial"/>
                <a:cs typeface="Arial"/>
              </a:rPr>
              <a:t> </a:t>
            </a:r>
            <a:r>
              <a:rPr lang="en-US" spc="-5" dirty="0" smtClean="0">
                <a:latin typeface="Arial"/>
                <a:cs typeface="Arial"/>
              </a:rPr>
              <a:t>script</a:t>
            </a:r>
            <a:endParaRPr lang="fr-FR" dirty="0"/>
          </a:p>
        </p:txBody>
      </p:sp>
      <p:sp>
        <p:nvSpPr>
          <p:cNvPr id="3" name="Espace réservé du contenu 2"/>
          <p:cNvSpPr>
            <a:spLocks noGrp="1"/>
          </p:cNvSpPr>
          <p:nvPr>
            <p:ph idx="1"/>
          </p:nvPr>
        </p:nvSpPr>
        <p:spPr/>
        <p:txBody>
          <a:bodyPr/>
          <a:lstStyle/>
          <a:p>
            <a:pPr marL="23495">
              <a:lnSpc>
                <a:spcPct val="100000"/>
              </a:lnSpc>
              <a:spcBef>
                <a:spcPts val="1240"/>
              </a:spcBef>
            </a:pPr>
            <a:r>
              <a:rPr lang="en-US" sz="1500" spc="5" dirty="0" err="1">
                <a:latin typeface="Courier New"/>
                <a:cs typeface="Courier New"/>
              </a:rPr>
              <a:t>input_lines</a:t>
            </a:r>
            <a:r>
              <a:rPr lang="en-US" sz="1500" spc="5" dirty="0">
                <a:latin typeface="Courier New"/>
                <a:cs typeface="Courier New"/>
              </a:rPr>
              <a:t> </a:t>
            </a:r>
            <a:r>
              <a:rPr lang="en-US" sz="1500" spc="10" dirty="0">
                <a:latin typeface="Courier New"/>
                <a:cs typeface="Courier New"/>
              </a:rPr>
              <a:t>= </a:t>
            </a:r>
            <a:r>
              <a:rPr lang="en-US" sz="1500" spc="5" dirty="0">
                <a:latin typeface="Courier New"/>
                <a:cs typeface="Courier New"/>
              </a:rPr>
              <a:t>LOAD '/</a:t>
            </a:r>
            <a:r>
              <a:rPr lang="en-US" sz="1500" spc="5" dirty="0" err="1">
                <a:latin typeface="Courier New"/>
                <a:cs typeface="Courier New"/>
              </a:rPr>
              <a:t>tmp</a:t>
            </a:r>
            <a:r>
              <a:rPr lang="en-US" sz="1500" spc="5" dirty="0">
                <a:latin typeface="Courier New"/>
                <a:cs typeface="Courier New"/>
              </a:rPr>
              <a:t>/my-data' AS (line:</a:t>
            </a:r>
            <a:r>
              <a:rPr lang="en-US" sz="1500" spc="35" dirty="0">
                <a:latin typeface="Courier New"/>
                <a:cs typeface="Courier New"/>
              </a:rPr>
              <a:t> </a:t>
            </a:r>
            <a:r>
              <a:rPr lang="en-US" sz="1500" spc="5" dirty="0" err="1">
                <a:latin typeface="Courier New"/>
                <a:cs typeface="Courier New"/>
              </a:rPr>
              <a:t>chararray</a:t>
            </a:r>
            <a:r>
              <a:rPr lang="en-US" sz="1500" spc="5" dirty="0">
                <a:latin typeface="Courier New"/>
                <a:cs typeface="Courier New"/>
              </a:rPr>
              <a:t>);</a:t>
            </a:r>
            <a:endParaRPr lang="en-US" sz="1500" dirty="0">
              <a:latin typeface="Courier New"/>
              <a:cs typeface="Courier New"/>
            </a:endParaRPr>
          </a:p>
          <a:p>
            <a:pPr>
              <a:lnSpc>
                <a:spcPct val="100000"/>
              </a:lnSpc>
              <a:spcBef>
                <a:spcPts val="15"/>
              </a:spcBef>
            </a:pPr>
            <a:endParaRPr lang="en-US" sz="1500" dirty="0">
              <a:latin typeface="Times New Roman"/>
              <a:cs typeface="Times New Roman"/>
            </a:endParaRPr>
          </a:p>
          <a:p>
            <a:pPr marL="23495">
              <a:lnSpc>
                <a:spcPct val="100000"/>
              </a:lnSpc>
              <a:spcBef>
                <a:spcPts val="5"/>
              </a:spcBef>
            </a:pPr>
            <a:r>
              <a:rPr lang="en-US" sz="1500" spc="10" dirty="0">
                <a:latin typeface="Courier New"/>
                <a:cs typeface="Courier New"/>
              </a:rPr>
              <a:t>-- </a:t>
            </a:r>
            <a:r>
              <a:rPr lang="en-US" sz="1500" spc="5" dirty="0">
                <a:latin typeface="Courier New"/>
                <a:cs typeface="Courier New"/>
              </a:rPr>
              <a:t>Extract </a:t>
            </a:r>
            <a:r>
              <a:rPr lang="en-US" sz="1500" spc="10" dirty="0">
                <a:latin typeface="Courier New"/>
                <a:cs typeface="Courier New"/>
              </a:rPr>
              <a:t>words </a:t>
            </a:r>
            <a:r>
              <a:rPr lang="en-US" sz="1500" spc="5" dirty="0">
                <a:latin typeface="Courier New"/>
                <a:cs typeface="Courier New"/>
              </a:rPr>
              <a:t>from </a:t>
            </a:r>
            <a:r>
              <a:rPr lang="en-US" sz="1500" spc="10" dirty="0">
                <a:latin typeface="Courier New"/>
                <a:cs typeface="Courier New"/>
              </a:rPr>
              <a:t>each </a:t>
            </a:r>
            <a:r>
              <a:rPr lang="en-US" sz="1500" spc="5" dirty="0">
                <a:latin typeface="Courier New"/>
                <a:cs typeface="Courier New"/>
              </a:rPr>
              <a:t>line </a:t>
            </a:r>
            <a:r>
              <a:rPr lang="en-US" sz="1500" spc="10" dirty="0">
                <a:latin typeface="Courier New"/>
                <a:cs typeface="Courier New"/>
              </a:rPr>
              <a:t>and put </a:t>
            </a:r>
            <a:r>
              <a:rPr lang="en-US" sz="1500" spc="5" dirty="0">
                <a:latin typeface="Courier New"/>
                <a:cs typeface="Courier New"/>
              </a:rPr>
              <a:t>them </a:t>
            </a:r>
            <a:r>
              <a:rPr lang="en-US" sz="1500" spc="10" dirty="0">
                <a:latin typeface="Courier New"/>
                <a:cs typeface="Courier New"/>
              </a:rPr>
              <a:t>into a Pig</a:t>
            </a:r>
            <a:r>
              <a:rPr lang="en-US" sz="1500" spc="-40" dirty="0">
                <a:latin typeface="Courier New"/>
                <a:cs typeface="Courier New"/>
              </a:rPr>
              <a:t> </a:t>
            </a:r>
            <a:r>
              <a:rPr lang="en-US" sz="1500" spc="5" dirty="0">
                <a:latin typeface="Courier New"/>
                <a:cs typeface="Courier New"/>
              </a:rPr>
              <a:t>bag,</a:t>
            </a:r>
            <a:endParaRPr lang="en-US" sz="1500" dirty="0">
              <a:latin typeface="Courier New"/>
              <a:cs typeface="Courier New"/>
            </a:endParaRPr>
          </a:p>
          <a:p>
            <a:pPr marL="23495">
              <a:lnSpc>
                <a:spcPct val="100000"/>
              </a:lnSpc>
              <a:spcBef>
                <a:spcPts val="15"/>
              </a:spcBef>
            </a:pPr>
            <a:r>
              <a:rPr lang="en-US" sz="1500" spc="5" dirty="0">
                <a:latin typeface="Courier New"/>
                <a:cs typeface="Courier New"/>
              </a:rPr>
              <a:t>-- and then flatten the </a:t>
            </a:r>
            <a:r>
              <a:rPr lang="en-US" sz="1500" spc="10" dirty="0">
                <a:latin typeface="Courier New"/>
                <a:cs typeface="Courier New"/>
              </a:rPr>
              <a:t>bag </a:t>
            </a:r>
            <a:r>
              <a:rPr lang="en-US" sz="1500" spc="5" dirty="0">
                <a:latin typeface="Courier New"/>
                <a:cs typeface="Courier New"/>
              </a:rPr>
              <a:t>to get one word for </a:t>
            </a:r>
            <a:r>
              <a:rPr lang="en-US" sz="1500" spc="10" dirty="0">
                <a:latin typeface="Courier New"/>
                <a:cs typeface="Courier New"/>
              </a:rPr>
              <a:t>each</a:t>
            </a:r>
            <a:r>
              <a:rPr lang="en-US" sz="1500" spc="45" dirty="0">
                <a:latin typeface="Courier New"/>
                <a:cs typeface="Courier New"/>
              </a:rPr>
              <a:t> </a:t>
            </a:r>
            <a:r>
              <a:rPr lang="en-US" sz="1500" spc="5" dirty="0">
                <a:latin typeface="Courier New"/>
                <a:cs typeface="Courier New"/>
              </a:rPr>
              <a:t>row</a:t>
            </a:r>
            <a:endParaRPr lang="en-US" sz="1500" dirty="0">
              <a:latin typeface="Courier New"/>
              <a:cs typeface="Courier New"/>
            </a:endParaRPr>
          </a:p>
          <a:p>
            <a:pPr marL="23495">
              <a:lnSpc>
                <a:spcPct val="100000"/>
              </a:lnSpc>
              <a:spcBef>
                <a:spcPts val="15"/>
              </a:spcBef>
            </a:pPr>
            <a:r>
              <a:rPr lang="en-US" sz="1500" spc="5" dirty="0">
                <a:latin typeface="Courier New"/>
                <a:cs typeface="Courier New"/>
              </a:rPr>
              <a:t>words </a:t>
            </a:r>
            <a:r>
              <a:rPr lang="en-US" sz="1500" spc="10" dirty="0">
                <a:latin typeface="Courier New"/>
                <a:cs typeface="Courier New"/>
              </a:rPr>
              <a:t>= </a:t>
            </a:r>
            <a:r>
              <a:rPr lang="en-US" sz="1500" spc="5" dirty="0">
                <a:latin typeface="Courier New"/>
                <a:cs typeface="Courier New"/>
              </a:rPr>
              <a:t>FOREACH </a:t>
            </a:r>
            <a:r>
              <a:rPr lang="en-US" sz="1500" spc="5" dirty="0" err="1">
                <a:latin typeface="Courier New"/>
                <a:cs typeface="Courier New"/>
              </a:rPr>
              <a:t>input_lines</a:t>
            </a:r>
            <a:r>
              <a:rPr lang="en-US" sz="1500" spc="5" dirty="0">
                <a:latin typeface="Courier New"/>
                <a:cs typeface="Courier New"/>
              </a:rPr>
              <a:t> GENERATE FLATTEN(TOKENIZE(LINE)) AS</a:t>
            </a:r>
            <a:r>
              <a:rPr lang="en-US" sz="1500" spc="120" dirty="0">
                <a:latin typeface="Courier New"/>
                <a:cs typeface="Courier New"/>
              </a:rPr>
              <a:t> </a:t>
            </a:r>
            <a:r>
              <a:rPr lang="en-US" sz="1500" spc="5" dirty="0">
                <a:latin typeface="Courier New"/>
                <a:cs typeface="Courier New"/>
              </a:rPr>
              <a:t>word;</a:t>
            </a:r>
            <a:endParaRPr lang="en-US" sz="1500" dirty="0">
              <a:latin typeface="Courier New"/>
              <a:cs typeface="Courier New"/>
            </a:endParaRPr>
          </a:p>
          <a:p>
            <a:pPr>
              <a:lnSpc>
                <a:spcPct val="100000"/>
              </a:lnSpc>
              <a:spcBef>
                <a:spcPts val="15"/>
              </a:spcBef>
            </a:pPr>
            <a:endParaRPr lang="en-US" sz="1500" dirty="0">
              <a:latin typeface="Times New Roman"/>
              <a:cs typeface="Times New Roman"/>
            </a:endParaRPr>
          </a:p>
          <a:p>
            <a:pPr marL="23495">
              <a:lnSpc>
                <a:spcPct val="100000"/>
              </a:lnSpc>
            </a:pPr>
            <a:r>
              <a:rPr lang="en-US" sz="1500" spc="5" dirty="0">
                <a:latin typeface="Courier New"/>
                <a:cs typeface="Courier New"/>
              </a:rPr>
              <a:t>-- Filter out any words </a:t>
            </a:r>
            <a:r>
              <a:rPr lang="en-US" sz="1500" spc="10" dirty="0">
                <a:latin typeface="Courier New"/>
                <a:cs typeface="Courier New"/>
              </a:rPr>
              <a:t>that </a:t>
            </a:r>
            <a:r>
              <a:rPr lang="en-US" sz="1500" spc="5" dirty="0">
                <a:latin typeface="Courier New"/>
                <a:cs typeface="Courier New"/>
              </a:rPr>
              <a:t>are just </a:t>
            </a:r>
            <a:r>
              <a:rPr lang="en-US" sz="1500" spc="10" dirty="0">
                <a:latin typeface="Courier New"/>
                <a:cs typeface="Courier New"/>
              </a:rPr>
              <a:t>white</a:t>
            </a:r>
            <a:r>
              <a:rPr lang="en-US" sz="1500" spc="20" dirty="0">
                <a:latin typeface="Courier New"/>
                <a:cs typeface="Courier New"/>
              </a:rPr>
              <a:t> </a:t>
            </a:r>
            <a:r>
              <a:rPr lang="en-US" sz="1500" spc="5" dirty="0">
                <a:latin typeface="Courier New"/>
                <a:cs typeface="Courier New"/>
              </a:rPr>
              <a:t>spaces</a:t>
            </a:r>
            <a:endParaRPr lang="en-US" sz="1500" dirty="0">
              <a:latin typeface="Courier New"/>
              <a:cs typeface="Courier New"/>
            </a:endParaRPr>
          </a:p>
          <a:p>
            <a:pPr marL="23495">
              <a:lnSpc>
                <a:spcPct val="100000"/>
              </a:lnSpc>
              <a:spcBef>
                <a:spcPts val="15"/>
              </a:spcBef>
            </a:pPr>
            <a:r>
              <a:rPr lang="en-US" sz="1500" spc="5" dirty="0" err="1">
                <a:latin typeface="Courier New"/>
                <a:cs typeface="Courier New"/>
              </a:rPr>
              <a:t>filtered_words</a:t>
            </a:r>
            <a:r>
              <a:rPr lang="en-US" sz="1500" spc="5" dirty="0">
                <a:latin typeface="Courier New"/>
                <a:cs typeface="Courier New"/>
              </a:rPr>
              <a:t> </a:t>
            </a:r>
            <a:r>
              <a:rPr lang="en-US" sz="1500" spc="10" dirty="0">
                <a:latin typeface="Courier New"/>
                <a:cs typeface="Courier New"/>
              </a:rPr>
              <a:t>= </a:t>
            </a:r>
            <a:r>
              <a:rPr lang="en-US" sz="1500" spc="5" dirty="0">
                <a:latin typeface="Courier New"/>
                <a:cs typeface="Courier New"/>
              </a:rPr>
              <a:t>FILTER </a:t>
            </a:r>
            <a:r>
              <a:rPr lang="en-US" sz="1500" spc="10" dirty="0">
                <a:latin typeface="Courier New"/>
                <a:cs typeface="Courier New"/>
              </a:rPr>
              <a:t>words BY </a:t>
            </a:r>
            <a:r>
              <a:rPr lang="en-US" sz="1500" spc="5" dirty="0">
                <a:latin typeface="Courier New"/>
                <a:cs typeface="Courier New"/>
              </a:rPr>
              <a:t>word </a:t>
            </a:r>
            <a:r>
              <a:rPr lang="en-US" sz="1500" spc="10" dirty="0">
                <a:latin typeface="Courier New"/>
                <a:cs typeface="Courier New"/>
              </a:rPr>
              <a:t>MATCHES</a:t>
            </a:r>
            <a:r>
              <a:rPr lang="en-US" sz="1500" spc="-5" dirty="0">
                <a:latin typeface="Courier New"/>
                <a:cs typeface="Courier New"/>
              </a:rPr>
              <a:t> </a:t>
            </a:r>
            <a:r>
              <a:rPr lang="en-US" sz="1500" spc="10" dirty="0">
                <a:latin typeface="Courier New"/>
                <a:cs typeface="Courier New"/>
              </a:rPr>
              <a:t>'\\w+';</a:t>
            </a:r>
            <a:endParaRPr lang="en-US" sz="1500" dirty="0">
              <a:latin typeface="Courier New"/>
              <a:cs typeface="Courier New"/>
            </a:endParaRPr>
          </a:p>
          <a:p>
            <a:pPr>
              <a:lnSpc>
                <a:spcPct val="100000"/>
              </a:lnSpc>
              <a:spcBef>
                <a:spcPts val="20"/>
              </a:spcBef>
            </a:pPr>
            <a:endParaRPr lang="en-US" sz="1500" dirty="0">
              <a:latin typeface="Times New Roman"/>
              <a:cs typeface="Times New Roman"/>
            </a:endParaRPr>
          </a:p>
          <a:p>
            <a:pPr marL="23495">
              <a:lnSpc>
                <a:spcPct val="100000"/>
              </a:lnSpc>
            </a:pPr>
            <a:r>
              <a:rPr lang="en-US" sz="1500" spc="5" dirty="0">
                <a:latin typeface="Courier New"/>
                <a:cs typeface="Courier New"/>
              </a:rPr>
              <a:t>-- Create </a:t>
            </a:r>
            <a:r>
              <a:rPr lang="en-US" sz="1500" spc="10" dirty="0">
                <a:latin typeface="Courier New"/>
                <a:cs typeface="Courier New"/>
              </a:rPr>
              <a:t>a group </a:t>
            </a:r>
            <a:r>
              <a:rPr lang="en-US" sz="1500" spc="5" dirty="0">
                <a:latin typeface="Courier New"/>
                <a:cs typeface="Courier New"/>
              </a:rPr>
              <a:t>for </a:t>
            </a:r>
            <a:r>
              <a:rPr lang="en-US" sz="1500" spc="15" dirty="0">
                <a:latin typeface="Courier New"/>
                <a:cs typeface="Courier New"/>
              </a:rPr>
              <a:t>each</a:t>
            </a:r>
            <a:r>
              <a:rPr lang="en-US" sz="1500" spc="-15" dirty="0">
                <a:latin typeface="Courier New"/>
                <a:cs typeface="Courier New"/>
              </a:rPr>
              <a:t> </a:t>
            </a:r>
            <a:r>
              <a:rPr lang="en-US" sz="1500" spc="5" dirty="0">
                <a:latin typeface="Courier New"/>
                <a:cs typeface="Courier New"/>
              </a:rPr>
              <a:t>word</a:t>
            </a:r>
            <a:endParaRPr lang="en-US" sz="1500" dirty="0">
              <a:latin typeface="Courier New"/>
              <a:cs typeface="Courier New"/>
            </a:endParaRPr>
          </a:p>
          <a:p>
            <a:pPr marL="23495">
              <a:lnSpc>
                <a:spcPct val="100000"/>
              </a:lnSpc>
              <a:spcBef>
                <a:spcPts val="15"/>
              </a:spcBef>
            </a:pPr>
            <a:r>
              <a:rPr lang="en-US" sz="1500" spc="5" dirty="0" err="1">
                <a:latin typeface="Courier New"/>
                <a:cs typeface="Courier New"/>
              </a:rPr>
              <a:t>word_groups</a:t>
            </a:r>
            <a:r>
              <a:rPr lang="en-US" sz="1500" spc="5" dirty="0">
                <a:latin typeface="Courier New"/>
                <a:cs typeface="Courier New"/>
              </a:rPr>
              <a:t> </a:t>
            </a:r>
            <a:r>
              <a:rPr lang="en-US" sz="1500" spc="10" dirty="0">
                <a:latin typeface="Courier New"/>
                <a:cs typeface="Courier New"/>
              </a:rPr>
              <a:t>= </a:t>
            </a:r>
            <a:r>
              <a:rPr lang="en-US" sz="1500" spc="5" dirty="0">
                <a:latin typeface="Courier New"/>
                <a:cs typeface="Courier New"/>
              </a:rPr>
              <a:t>GROUP </a:t>
            </a:r>
            <a:r>
              <a:rPr lang="en-US" sz="1500" spc="5" dirty="0" err="1">
                <a:latin typeface="Courier New"/>
                <a:cs typeface="Courier New"/>
              </a:rPr>
              <a:t>filtered_words</a:t>
            </a:r>
            <a:r>
              <a:rPr lang="en-US" sz="1500" spc="5" dirty="0">
                <a:latin typeface="Courier New"/>
                <a:cs typeface="Courier New"/>
              </a:rPr>
              <a:t> BY</a:t>
            </a:r>
            <a:r>
              <a:rPr lang="en-US" sz="1500" spc="10" dirty="0">
                <a:latin typeface="Courier New"/>
                <a:cs typeface="Courier New"/>
              </a:rPr>
              <a:t> </a:t>
            </a:r>
            <a:r>
              <a:rPr lang="en-US" sz="1500" spc="5" dirty="0">
                <a:latin typeface="Courier New"/>
                <a:cs typeface="Courier New"/>
              </a:rPr>
              <a:t>word;</a:t>
            </a:r>
            <a:endParaRPr lang="en-US" sz="1500" dirty="0">
              <a:latin typeface="Courier New"/>
              <a:cs typeface="Courier New"/>
            </a:endParaRPr>
          </a:p>
          <a:p>
            <a:pPr>
              <a:lnSpc>
                <a:spcPct val="100000"/>
              </a:lnSpc>
              <a:spcBef>
                <a:spcPts val="15"/>
              </a:spcBef>
            </a:pPr>
            <a:endParaRPr lang="en-US" sz="1500" dirty="0">
              <a:latin typeface="Times New Roman"/>
              <a:cs typeface="Times New Roman"/>
            </a:endParaRPr>
          </a:p>
          <a:p>
            <a:pPr marL="23495">
              <a:lnSpc>
                <a:spcPct val="100000"/>
              </a:lnSpc>
            </a:pPr>
            <a:r>
              <a:rPr lang="en-US" sz="1500" spc="10" dirty="0">
                <a:latin typeface="Courier New"/>
                <a:cs typeface="Courier New"/>
              </a:rPr>
              <a:t>-- </a:t>
            </a:r>
            <a:r>
              <a:rPr lang="en-US" sz="1500" spc="5" dirty="0">
                <a:latin typeface="Courier New"/>
                <a:cs typeface="Courier New"/>
              </a:rPr>
              <a:t>Count </a:t>
            </a:r>
            <a:r>
              <a:rPr lang="en-US" sz="1500" spc="10" dirty="0">
                <a:latin typeface="Courier New"/>
                <a:cs typeface="Courier New"/>
              </a:rPr>
              <a:t>the entries in each</a:t>
            </a:r>
            <a:r>
              <a:rPr lang="en-US" sz="1500" spc="-40" dirty="0">
                <a:latin typeface="Courier New"/>
                <a:cs typeface="Courier New"/>
              </a:rPr>
              <a:t> </a:t>
            </a:r>
            <a:r>
              <a:rPr lang="en-US" sz="1500" spc="5" dirty="0">
                <a:latin typeface="Courier New"/>
                <a:cs typeface="Courier New"/>
              </a:rPr>
              <a:t>group</a:t>
            </a:r>
            <a:endParaRPr lang="en-US" sz="1500" dirty="0">
              <a:latin typeface="Courier New"/>
              <a:cs typeface="Courier New"/>
            </a:endParaRPr>
          </a:p>
          <a:p>
            <a:pPr marL="23495" marR="225425">
              <a:lnSpc>
                <a:spcPct val="101200"/>
              </a:lnSpc>
              <a:spcBef>
                <a:spcPts val="5"/>
              </a:spcBef>
            </a:pPr>
            <a:r>
              <a:rPr lang="en-US" sz="1500" spc="5" dirty="0" err="1">
                <a:latin typeface="Courier New"/>
                <a:cs typeface="Courier New"/>
              </a:rPr>
              <a:t>word_count</a:t>
            </a:r>
            <a:r>
              <a:rPr lang="en-US" sz="1500" spc="5" dirty="0">
                <a:latin typeface="Courier New"/>
                <a:cs typeface="Courier New"/>
              </a:rPr>
              <a:t> </a:t>
            </a:r>
            <a:r>
              <a:rPr lang="en-US" sz="1500" spc="10" dirty="0">
                <a:latin typeface="Courier New"/>
                <a:cs typeface="Courier New"/>
              </a:rPr>
              <a:t>= </a:t>
            </a:r>
            <a:r>
              <a:rPr lang="en-US" sz="1500" spc="5" dirty="0">
                <a:latin typeface="Courier New"/>
                <a:cs typeface="Courier New"/>
              </a:rPr>
              <a:t>FOREACH </a:t>
            </a:r>
            <a:r>
              <a:rPr lang="en-US" sz="1500" spc="5" dirty="0" err="1">
                <a:latin typeface="Courier New"/>
                <a:cs typeface="Courier New"/>
              </a:rPr>
              <a:t>word_groups</a:t>
            </a:r>
            <a:r>
              <a:rPr lang="en-US" sz="1500" spc="5" dirty="0">
                <a:latin typeface="Courier New"/>
                <a:cs typeface="Courier New"/>
              </a:rPr>
              <a:t> GENERATE COUNT(</a:t>
            </a:r>
            <a:r>
              <a:rPr lang="en-US" sz="1500" spc="5" dirty="0" err="1">
                <a:latin typeface="Courier New"/>
                <a:cs typeface="Courier New"/>
              </a:rPr>
              <a:t>filtered_words</a:t>
            </a:r>
            <a:r>
              <a:rPr lang="en-US" sz="1500" spc="5" dirty="0">
                <a:latin typeface="Courier New"/>
                <a:cs typeface="Courier New"/>
              </a:rPr>
              <a:t>) AS  count, group </a:t>
            </a:r>
            <a:r>
              <a:rPr lang="en-US" sz="1500" spc="15" dirty="0">
                <a:latin typeface="Courier New"/>
                <a:cs typeface="Courier New"/>
              </a:rPr>
              <a:t>AS</a:t>
            </a:r>
            <a:r>
              <a:rPr lang="en-US" sz="1500" dirty="0">
                <a:latin typeface="Courier New"/>
                <a:cs typeface="Courier New"/>
              </a:rPr>
              <a:t> </a:t>
            </a:r>
            <a:r>
              <a:rPr lang="en-US" sz="1500" spc="5" dirty="0">
                <a:latin typeface="Courier New"/>
                <a:cs typeface="Courier New"/>
              </a:rPr>
              <a:t>word;</a:t>
            </a:r>
            <a:endParaRPr lang="en-US" sz="1500" dirty="0">
              <a:latin typeface="Courier New"/>
              <a:cs typeface="Courier New"/>
            </a:endParaRPr>
          </a:p>
          <a:p>
            <a:pPr>
              <a:lnSpc>
                <a:spcPct val="100000"/>
              </a:lnSpc>
            </a:pPr>
            <a:endParaRPr lang="en-US" sz="1500" dirty="0">
              <a:latin typeface="Times New Roman"/>
              <a:cs typeface="Times New Roman"/>
            </a:endParaRPr>
          </a:p>
          <a:p>
            <a:pPr marL="23495" marR="1033780">
              <a:lnSpc>
                <a:spcPct val="101200"/>
              </a:lnSpc>
            </a:pPr>
            <a:r>
              <a:rPr lang="en-US" sz="1500" spc="5" dirty="0">
                <a:latin typeface="Courier New"/>
                <a:cs typeface="Courier New"/>
              </a:rPr>
              <a:t>-- Order the records by </a:t>
            </a:r>
            <a:r>
              <a:rPr lang="en-US" sz="1500" spc="10" dirty="0">
                <a:latin typeface="Courier New"/>
                <a:cs typeface="Courier New"/>
              </a:rPr>
              <a:t>count </a:t>
            </a:r>
            <a:r>
              <a:rPr lang="en-US" sz="1500" spc="5" dirty="0">
                <a:latin typeface="Courier New"/>
                <a:cs typeface="Courier New"/>
              </a:rPr>
              <a:t>and write out the results  </a:t>
            </a:r>
            <a:r>
              <a:rPr lang="en-US" sz="1500" spc="5" dirty="0" err="1">
                <a:latin typeface="Courier New"/>
                <a:cs typeface="Courier New"/>
              </a:rPr>
              <a:t>ordered_word_count</a:t>
            </a:r>
            <a:r>
              <a:rPr lang="en-US" sz="1500" spc="5" dirty="0">
                <a:latin typeface="Courier New"/>
                <a:cs typeface="Courier New"/>
              </a:rPr>
              <a:t> </a:t>
            </a:r>
            <a:r>
              <a:rPr lang="en-US" sz="1500" spc="10" dirty="0">
                <a:latin typeface="Courier New"/>
                <a:cs typeface="Courier New"/>
              </a:rPr>
              <a:t>= ORDER </a:t>
            </a:r>
            <a:r>
              <a:rPr lang="en-US" sz="1500" spc="5" dirty="0" err="1">
                <a:latin typeface="Courier New"/>
                <a:cs typeface="Courier New"/>
              </a:rPr>
              <a:t>word_count</a:t>
            </a:r>
            <a:r>
              <a:rPr lang="en-US" sz="1500" spc="5" dirty="0">
                <a:latin typeface="Courier New"/>
                <a:cs typeface="Courier New"/>
              </a:rPr>
              <a:t> </a:t>
            </a:r>
            <a:r>
              <a:rPr lang="en-US" sz="1500" spc="15" dirty="0">
                <a:latin typeface="Courier New"/>
                <a:cs typeface="Courier New"/>
              </a:rPr>
              <a:t>BY </a:t>
            </a:r>
            <a:r>
              <a:rPr lang="en-US" sz="1500" spc="5" dirty="0">
                <a:latin typeface="Courier New"/>
                <a:cs typeface="Courier New"/>
              </a:rPr>
              <a:t>count </a:t>
            </a:r>
            <a:r>
              <a:rPr lang="en-US" sz="1500" spc="10" dirty="0">
                <a:latin typeface="Courier New"/>
                <a:cs typeface="Courier New"/>
              </a:rPr>
              <a:t>DESC;  </a:t>
            </a:r>
            <a:endParaRPr lang="en-US" sz="1500" spc="10" dirty="0" smtClean="0">
              <a:latin typeface="Courier New"/>
              <a:cs typeface="Courier New"/>
            </a:endParaRPr>
          </a:p>
          <a:p>
            <a:pPr marL="0" marR="1033780" indent="0">
              <a:lnSpc>
                <a:spcPct val="101200"/>
              </a:lnSpc>
              <a:buNone/>
            </a:pPr>
            <a:r>
              <a:rPr lang="en-US" sz="1500" spc="5" dirty="0" smtClean="0">
                <a:latin typeface="Courier New"/>
                <a:cs typeface="Courier New"/>
              </a:rPr>
              <a:t>STORE </a:t>
            </a:r>
            <a:r>
              <a:rPr lang="en-US" sz="1500" spc="5" dirty="0" err="1">
                <a:latin typeface="Courier New"/>
                <a:cs typeface="Courier New"/>
              </a:rPr>
              <a:t>ordered_word_count</a:t>
            </a:r>
            <a:r>
              <a:rPr lang="en-US" sz="1500" spc="5" dirty="0">
                <a:latin typeface="Courier New"/>
                <a:cs typeface="Courier New"/>
              </a:rPr>
              <a:t> INTO</a:t>
            </a:r>
            <a:r>
              <a:rPr lang="en-US" sz="1500" spc="145" dirty="0">
                <a:latin typeface="Courier New"/>
                <a:cs typeface="Courier New"/>
              </a:rPr>
              <a:t> </a:t>
            </a:r>
            <a:r>
              <a:rPr lang="en-US" sz="1500" spc="5" dirty="0">
                <a:latin typeface="Courier New"/>
                <a:cs typeface="Courier New"/>
              </a:rPr>
              <a:t>'/</a:t>
            </a:r>
            <a:r>
              <a:rPr lang="en-US" sz="1500" spc="5" dirty="0" err="1">
                <a:latin typeface="Courier New"/>
                <a:cs typeface="Courier New"/>
              </a:rPr>
              <a:t>tmp</a:t>
            </a:r>
            <a:r>
              <a:rPr lang="en-US" sz="1500" spc="5" dirty="0">
                <a:latin typeface="Courier New"/>
                <a:cs typeface="Courier New"/>
              </a:rPr>
              <a:t>/sorted-word-count';</a:t>
            </a:r>
            <a:endParaRPr lang="en-US" sz="1500" dirty="0">
              <a:latin typeface="Courier New"/>
              <a:cs typeface="Courier New"/>
            </a:endParaRPr>
          </a:p>
          <a:p>
            <a:endParaRPr lang="fr-FR" sz="1500" dirty="0"/>
          </a:p>
        </p:txBody>
      </p:sp>
    </p:spTree>
    <p:extLst>
      <p:ext uri="{BB962C8B-B14F-4D97-AF65-F5344CB8AC3E}">
        <p14:creationId xmlns:p14="http://schemas.microsoft.com/office/powerpoint/2010/main" val="1534607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What</a:t>
            </a:r>
            <a:r>
              <a:rPr lang="fr-FR" spc="-5" dirty="0">
                <a:latin typeface="Arial"/>
                <a:cs typeface="Arial"/>
              </a:rPr>
              <a:t> </a:t>
            </a:r>
            <a:r>
              <a:rPr lang="fr-FR" spc="-5" dirty="0" err="1">
                <a:latin typeface="Arial"/>
                <a:cs typeface="Arial"/>
              </a:rPr>
              <a:t>is</a:t>
            </a:r>
            <a:r>
              <a:rPr lang="fr-FR" spc="-25" dirty="0">
                <a:latin typeface="Arial"/>
                <a:cs typeface="Arial"/>
              </a:rPr>
              <a:t> </a:t>
            </a:r>
            <a:r>
              <a:rPr lang="fr-FR" spc="-10" dirty="0" err="1">
                <a:latin typeface="Arial"/>
                <a:cs typeface="Arial"/>
              </a:rPr>
              <a:t>Hive</a:t>
            </a:r>
            <a:r>
              <a:rPr lang="fr-FR" spc="-10" dirty="0" smtClean="0">
                <a:latin typeface="Arial"/>
                <a:cs typeface="Arial"/>
              </a:rPr>
              <a: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5" dirty="0">
                <a:latin typeface="Arial"/>
                <a:cs typeface="Arial"/>
              </a:rPr>
              <a:t>A </a:t>
            </a:r>
            <a:r>
              <a:rPr lang="en-US" sz="1800" spc="5" dirty="0">
                <a:latin typeface="Arial"/>
                <a:cs typeface="Arial"/>
              </a:rPr>
              <a:t>system for managing and querying structured data built </a:t>
            </a:r>
            <a:r>
              <a:rPr lang="en-US" sz="1800" spc="10" dirty="0">
                <a:latin typeface="Arial"/>
                <a:cs typeface="Arial"/>
              </a:rPr>
              <a:t>on </a:t>
            </a:r>
            <a:r>
              <a:rPr lang="en-US" sz="1800" spc="5" dirty="0">
                <a:latin typeface="Arial"/>
                <a:cs typeface="Arial"/>
              </a:rPr>
              <a:t>top</a:t>
            </a:r>
            <a:r>
              <a:rPr lang="en-US" sz="1800" spc="-240" dirty="0">
                <a:latin typeface="Arial"/>
                <a:cs typeface="Arial"/>
              </a:rPr>
              <a:t> </a:t>
            </a:r>
            <a:r>
              <a:rPr lang="en-US" sz="1800" dirty="0" smtClean="0">
                <a:latin typeface="Arial"/>
                <a:cs typeface="Arial"/>
              </a:rPr>
              <a:t>of </a:t>
            </a:r>
            <a:r>
              <a:rPr lang="en-US" sz="1800" spc="10" dirty="0" smtClean="0">
                <a:latin typeface="Arial"/>
                <a:cs typeface="Arial"/>
              </a:rPr>
              <a:t>Hadoop</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MapReduce </a:t>
            </a:r>
            <a:r>
              <a:rPr lang="en-US" sz="1800" spc="15" dirty="0">
                <a:latin typeface="Arial"/>
                <a:cs typeface="Arial"/>
              </a:rPr>
              <a:t>for</a:t>
            </a:r>
            <a:r>
              <a:rPr lang="en-US" sz="1800" spc="20" dirty="0">
                <a:latin typeface="Arial"/>
                <a:cs typeface="Arial"/>
              </a:rPr>
              <a:t> </a:t>
            </a:r>
            <a:r>
              <a:rPr lang="en-US" sz="1800" spc="15" dirty="0">
                <a:latin typeface="Arial"/>
                <a:cs typeface="Arial"/>
              </a:rPr>
              <a:t>execution</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25" dirty="0">
                <a:latin typeface="Arial"/>
                <a:cs typeface="Arial"/>
              </a:rPr>
              <a:t>HDFS </a:t>
            </a:r>
            <a:r>
              <a:rPr lang="en-US" sz="1800" spc="15" dirty="0">
                <a:latin typeface="Arial"/>
                <a:cs typeface="Arial"/>
              </a:rPr>
              <a:t>for</a:t>
            </a:r>
            <a:r>
              <a:rPr lang="en-US" sz="1800" spc="-15" dirty="0">
                <a:latin typeface="Arial"/>
                <a:cs typeface="Arial"/>
              </a:rPr>
              <a:t> </a:t>
            </a:r>
            <a:r>
              <a:rPr lang="en-US" sz="1800" spc="20" dirty="0">
                <a:latin typeface="Arial"/>
                <a:cs typeface="Arial"/>
              </a:rPr>
              <a:t>storage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Metadata </a:t>
            </a:r>
            <a:r>
              <a:rPr lang="en-US" sz="1800" spc="20" dirty="0">
                <a:latin typeface="Arial"/>
                <a:cs typeface="Arial"/>
              </a:rPr>
              <a:t>on </a:t>
            </a:r>
            <a:r>
              <a:rPr lang="en-US" sz="1800" spc="15" dirty="0">
                <a:latin typeface="Arial"/>
                <a:cs typeface="Arial"/>
              </a:rPr>
              <a:t>raw</a:t>
            </a:r>
            <a:r>
              <a:rPr lang="en-US" sz="1800" spc="5" dirty="0">
                <a:latin typeface="Arial"/>
                <a:cs typeface="Arial"/>
              </a:rPr>
              <a:t> </a:t>
            </a:r>
            <a:r>
              <a:rPr lang="en-US" sz="1800" spc="15" dirty="0">
                <a:latin typeface="Arial"/>
                <a:cs typeface="Arial"/>
              </a:rPr>
              <a:t>files</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Key </a:t>
            </a:r>
            <a:r>
              <a:rPr lang="en-US" sz="1800" spc="5" dirty="0">
                <a:latin typeface="Arial"/>
                <a:cs typeface="Arial"/>
              </a:rPr>
              <a:t>Building</a:t>
            </a:r>
            <a:r>
              <a:rPr lang="en-US" sz="1800" spc="-145" dirty="0">
                <a:latin typeface="Arial"/>
                <a:cs typeface="Arial"/>
              </a:rPr>
              <a:t> </a:t>
            </a:r>
            <a:r>
              <a:rPr lang="en-US" sz="1800" spc="5" dirty="0">
                <a:latin typeface="Arial"/>
                <a:cs typeface="Arial"/>
              </a:rPr>
              <a:t>Principles:</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5" dirty="0">
                <a:latin typeface="Arial"/>
                <a:cs typeface="Arial"/>
              </a:rPr>
              <a:t>SQL </a:t>
            </a:r>
            <a:r>
              <a:rPr lang="en-US" sz="1800" spc="15" dirty="0">
                <a:latin typeface="Arial"/>
                <a:cs typeface="Arial"/>
              </a:rPr>
              <a:t>is </a:t>
            </a:r>
            <a:r>
              <a:rPr lang="en-US" sz="1800" spc="20" dirty="0">
                <a:latin typeface="Arial"/>
                <a:cs typeface="Arial"/>
              </a:rPr>
              <a:t>a </a:t>
            </a:r>
            <a:r>
              <a:rPr lang="en-US" sz="1800" spc="15" dirty="0">
                <a:latin typeface="Arial"/>
                <a:cs typeface="Arial"/>
              </a:rPr>
              <a:t>familiar data warehousing</a:t>
            </a:r>
            <a:r>
              <a:rPr lang="en-US" sz="1800" spc="5" dirty="0">
                <a:latin typeface="Arial"/>
                <a:cs typeface="Arial"/>
              </a:rPr>
              <a:t> </a:t>
            </a:r>
            <a:r>
              <a:rPr lang="en-US" sz="1800" spc="15" dirty="0">
                <a:latin typeface="Arial"/>
                <a:cs typeface="Arial"/>
              </a:rPr>
              <a:t>language</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15" dirty="0">
                <a:latin typeface="Arial"/>
                <a:cs typeface="Arial"/>
              </a:rPr>
              <a:t>Extensibility </a:t>
            </a:r>
            <a:r>
              <a:rPr lang="en-US" sz="1800" spc="10" dirty="0">
                <a:latin typeface="Arial"/>
                <a:cs typeface="Arial"/>
              </a:rPr>
              <a:t>- </a:t>
            </a:r>
            <a:r>
              <a:rPr lang="en-US" sz="1800" spc="15" dirty="0">
                <a:latin typeface="Arial"/>
                <a:cs typeface="Arial"/>
              </a:rPr>
              <a:t>Types, Functions, Formats,</a:t>
            </a:r>
            <a:r>
              <a:rPr lang="en-US" sz="1800" spc="30" dirty="0">
                <a:latin typeface="Arial"/>
                <a:cs typeface="Arial"/>
              </a:rPr>
              <a:t> </a:t>
            </a:r>
            <a:r>
              <a:rPr lang="en-US" sz="1800" spc="15" dirty="0">
                <a:latin typeface="Arial"/>
                <a:cs typeface="Arial"/>
              </a:rPr>
              <a:t>Scripts</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5" dirty="0">
                <a:latin typeface="Arial"/>
                <a:cs typeface="Arial"/>
              </a:rPr>
              <a:t>Scalability </a:t>
            </a:r>
            <a:r>
              <a:rPr lang="en-US" sz="1800" spc="-10" dirty="0">
                <a:latin typeface="Arial"/>
                <a:cs typeface="Arial"/>
              </a:rPr>
              <a:t>and</a:t>
            </a:r>
            <a:r>
              <a:rPr lang="en-US" sz="1800" spc="-15" dirty="0">
                <a:latin typeface="Arial"/>
                <a:cs typeface="Arial"/>
              </a:rPr>
              <a:t> </a:t>
            </a:r>
            <a:r>
              <a:rPr lang="en-US" sz="1800" spc="-10" dirty="0">
                <a:latin typeface="Arial"/>
                <a:cs typeface="Arial"/>
              </a:rPr>
              <a:t>Performance</a:t>
            </a:r>
            <a:endParaRPr lang="en-US" sz="1800" dirty="0">
              <a:latin typeface="Arial"/>
              <a:cs typeface="Arial"/>
            </a:endParaRPr>
          </a:p>
          <a:p>
            <a:endParaRPr lang="fr-FR" dirty="0"/>
          </a:p>
        </p:txBody>
      </p:sp>
    </p:spTree>
    <p:extLst>
      <p:ext uri="{BB962C8B-B14F-4D97-AF65-F5344CB8AC3E}">
        <p14:creationId xmlns:p14="http://schemas.microsoft.com/office/powerpoint/2010/main" val="383869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fr-FR" spc="-5" dirty="0">
                <a:latin typeface="Arial"/>
                <a:cs typeface="Arial"/>
              </a:rPr>
              <a:t>SQL for</a:t>
            </a:r>
            <a:r>
              <a:rPr lang="fr-FR" spc="-20" dirty="0">
                <a:latin typeface="Arial"/>
                <a:cs typeface="Arial"/>
              </a:rPr>
              <a:t> </a:t>
            </a:r>
            <a:r>
              <a:rPr lang="fr-FR" spc="-5" dirty="0" err="1">
                <a:latin typeface="Arial"/>
                <a:cs typeface="Arial"/>
              </a:rPr>
              <a:t>Hadoop</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Data warehouse </a:t>
            </a:r>
            <a:r>
              <a:rPr lang="en-US" sz="1800" dirty="0">
                <a:latin typeface="Arial"/>
                <a:cs typeface="Arial"/>
              </a:rPr>
              <a:t>augmentation </a:t>
            </a:r>
            <a:r>
              <a:rPr lang="en-US" sz="1800" spc="5" dirty="0">
                <a:latin typeface="Arial"/>
                <a:cs typeface="Arial"/>
              </a:rPr>
              <a:t>is </a:t>
            </a:r>
            <a:r>
              <a:rPr lang="en-US" sz="1800" spc="10" dirty="0">
                <a:latin typeface="Arial"/>
                <a:cs typeface="Arial"/>
              </a:rPr>
              <a:t>a </a:t>
            </a:r>
            <a:r>
              <a:rPr lang="en-US" sz="1800" dirty="0">
                <a:latin typeface="Arial"/>
                <a:cs typeface="Arial"/>
              </a:rPr>
              <a:t>very </a:t>
            </a:r>
            <a:r>
              <a:rPr lang="en-US" sz="1800" spc="10" dirty="0">
                <a:latin typeface="Arial"/>
                <a:cs typeface="Arial"/>
              </a:rPr>
              <a:t>common </a:t>
            </a:r>
            <a:r>
              <a:rPr lang="en-US" sz="1800" spc="5" dirty="0">
                <a:latin typeface="Arial"/>
                <a:cs typeface="Arial"/>
              </a:rPr>
              <a:t>use </a:t>
            </a:r>
            <a:r>
              <a:rPr lang="en-US" sz="1800" spc="10" dirty="0">
                <a:latin typeface="Arial"/>
                <a:cs typeface="Arial"/>
              </a:rPr>
              <a:t>case </a:t>
            </a:r>
            <a:r>
              <a:rPr lang="en-US" sz="1800" spc="5" dirty="0">
                <a:latin typeface="Arial"/>
                <a:cs typeface="Arial"/>
              </a:rPr>
              <a:t>for</a:t>
            </a:r>
            <a:r>
              <a:rPr lang="en-US" sz="1800" spc="-140" dirty="0">
                <a:latin typeface="Arial"/>
                <a:cs typeface="Arial"/>
              </a:rPr>
              <a:t> </a:t>
            </a:r>
            <a:r>
              <a:rPr lang="en-US" sz="1800" spc="10" dirty="0">
                <a:latin typeface="Arial"/>
                <a:cs typeface="Arial"/>
              </a:rPr>
              <a:t>Hadoop</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While</a:t>
            </a:r>
            <a:r>
              <a:rPr lang="en-US" sz="1800" spc="-20" dirty="0">
                <a:latin typeface="Arial"/>
                <a:cs typeface="Arial"/>
              </a:rPr>
              <a:t> </a:t>
            </a:r>
            <a:r>
              <a:rPr lang="en-US" sz="1800" dirty="0">
                <a:latin typeface="Arial"/>
                <a:cs typeface="Arial"/>
              </a:rPr>
              <a:t>highly</a:t>
            </a:r>
            <a:r>
              <a:rPr lang="en-US" sz="1800" spc="-40" dirty="0">
                <a:latin typeface="Arial"/>
                <a:cs typeface="Arial"/>
              </a:rPr>
              <a:t> </a:t>
            </a:r>
            <a:r>
              <a:rPr lang="en-US" sz="1800" spc="5" dirty="0">
                <a:latin typeface="Arial"/>
                <a:cs typeface="Arial"/>
              </a:rPr>
              <a:t>scalable,</a:t>
            </a:r>
            <a:r>
              <a:rPr lang="en-US" sz="1800" spc="-40" dirty="0">
                <a:latin typeface="Arial"/>
                <a:cs typeface="Arial"/>
              </a:rPr>
              <a:t> </a:t>
            </a:r>
            <a:r>
              <a:rPr lang="en-US" sz="1800" spc="5" dirty="0">
                <a:latin typeface="Arial"/>
                <a:cs typeface="Arial"/>
              </a:rPr>
              <a:t>MapReduce</a:t>
            </a:r>
            <a:r>
              <a:rPr lang="en-US" sz="1800" spc="-40" dirty="0">
                <a:latin typeface="Arial"/>
                <a:cs typeface="Arial"/>
              </a:rPr>
              <a:t> </a:t>
            </a:r>
            <a:r>
              <a:rPr lang="en-US" sz="1800" spc="5" dirty="0">
                <a:latin typeface="Arial"/>
                <a:cs typeface="Arial"/>
              </a:rPr>
              <a:t>is</a:t>
            </a:r>
            <a:r>
              <a:rPr lang="en-US" sz="1800" spc="-5" dirty="0">
                <a:latin typeface="Arial"/>
                <a:cs typeface="Arial"/>
              </a:rPr>
              <a:t> </a:t>
            </a:r>
            <a:r>
              <a:rPr lang="en-US" sz="1800" spc="5" dirty="0">
                <a:latin typeface="Arial"/>
                <a:cs typeface="Arial"/>
              </a:rPr>
              <a:t>notoriously</a:t>
            </a:r>
            <a:r>
              <a:rPr lang="en-US" sz="1800" spc="-40" dirty="0">
                <a:latin typeface="Arial"/>
                <a:cs typeface="Arial"/>
              </a:rPr>
              <a:t> </a:t>
            </a:r>
            <a:r>
              <a:rPr lang="en-US" sz="1800" spc="5" dirty="0">
                <a:latin typeface="Arial"/>
                <a:cs typeface="Arial"/>
              </a:rPr>
              <a:t>difficult</a:t>
            </a:r>
            <a:r>
              <a:rPr lang="en-US" sz="1800" spc="-35" dirty="0">
                <a:latin typeface="Arial"/>
                <a:cs typeface="Arial"/>
              </a:rPr>
              <a:t> </a:t>
            </a:r>
            <a:r>
              <a:rPr lang="en-US" sz="1800" spc="5" dirty="0">
                <a:latin typeface="Arial"/>
                <a:cs typeface="Arial"/>
              </a:rPr>
              <a:t>to</a:t>
            </a:r>
            <a:r>
              <a:rPr lang="en-US" sz="1800" spc="-5" dirty="0">
                <a:latin typeface="Arial"/>
                <a:cs typeface="Arial"/>
              </a:rPr>
              <a:t> </a:t>
            </a:r>
            <a:r>
              <a:rPr lang="en-US" sz="1800" spc="5" dirty="0">
                <a:latin typeface="Arial"/>
                <a:cs typeface="Arial"/>
              </a:rPr>
              <a:t>use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Java API </a:t>
            </a:r>
            <a:r>
              <a:rPr lang="en-US" sz="1800" spc="15" dirty="0">
                <a:latin typeface="Arial"/>
                <a:cs typeface="Arial"/>
              </a:rPr>
              <a:t>is tedious </a:t>
            </a:r>
            <a:r>
              <a:rPr lang="en-US" sz="1800" spc="20" dirty="0">
                <a:latin typeface="Arial"/>
                <a:cs typeface="Arial"/>
              </a:rPr>
              <a:t>and </a:t>
            </a:r>
            <a:r>
              <a:rPr lang="en-US" sz="1800" spc="15" dirty="0">
                <a:latin typeface="Arial"/>
                <a:cs typeface="Arial"/>
              </a:rPr>
              <a:t>requires programming</a:t>
            </a:r>
            <a:r>
              <a:rPr lang="en-US" sz="1800" spc="75" dirty="0">
                <a:latin typeface="Arial"/>
                <a:cs typeface="Arial"/>
              </a:rPr>
              <a:t> </a:t>
            </a:r>
            <a:r>
              <a:rPr lang="en-US" sz="1800" spc="15" dirty="0">
                <a:latin typeface="Arial"/>
                <a:cs typeface="Arial"/>
              </a:rPr>
              <a:t>expertise</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Unfamiliar languages </a:t>
            </a:r>
            <a:r>
              <a:rPr lang="en-US" sz="1800" spc="20" dirty="0">
                <a:latin typeface="Arial"/>
                <a:cs typeface="Arial"/>
              </a:rPr>
              <a:t>(such as </a:t>
            </a:r>
            <a:r>
              <a:rPr lang="en-US" sz="1800" spc="15" dirty="0">
                <a:latin typeface="Arial"/>
                <a:cs typeface="Arial"/>
              </a:rPr>
              <a:t>Pig) also requiring</a:t>
            </a:r>
            <a:r>
              <a:rPr lang="en-US" sz="1800" spc="35" dirty="0">
                <a:latin typeface="Arial"/>
                <a:cs typeface="Arial"/>
              </a:rPr>
              <a:t> </a:t>
            </a:r>
            <a:r>
              <a:rPr lang="en-US" sz="1800" spc="15" dirty="0">
                <a:latin typeface="Arial"/>
                <a:cs typeface="Arial"/>
              </a:rPr>
              <a:t>expertise</a:t>
            </a:r>
            <a:endParaRPr lang="en-US" sz="1800" dirty="0">
              <a:latin typeface="Arial"/>
              <a:cs typeface="Arial"/>
            </a:endParaRPr>
          </a:p>
          <a:p>
            <a:pPr marL="299085" lvl="1" indent="-100965">
              <a:spcBef>
                <a:spcPts val="420"/>
              </a:spcBef>
              <a:buSzPct val="78260"/>
              <a:buFont typeface="Wingdings"/>
              <a:buChar char=""/>
              <a:tabLst>
                <a:tab pos="299720" algn="l"/>
              </a:tabLst>
            </a:pPr>
            <a:r>
              <a:rPr lang="en-US" sz="1800" spc="-10" dirty="0">
                <a:latin typeface="Arial"/>
                <a:cs typeface="Arial"/>
              </a:rPr>
              <a:t>Many </a:t>
            </a:r>
            <a:r>
              <a:rPr lang="en-US" sz="1800" spc="-5" dirty="0">
                <a:latin typeface="Arial"/>
                <a:cs typeface="Arial"/>
              </a:rPr>
              <a:t>different </a:t>
            </a:r>
            <a:r>
              <a:rPr lang="en-US" sz="1800" dirty="0">
                <a:latin typeface="Arial"/>
                <a:cs typeface="Arial"/>
              </a:rPr>
              <a:t>file </a:t>
            </a:r>
            <a:r>
              <a:rPr lang="en-US" sz="1800" spc="-10" dirty="0">
                <a:latin typeface="Arial"/>
                <a:cs typeface="Arial"/>
              </a:rPr>
              <a:t>formats, </a:t>
            </a:r>
            <a:r>
              <a:rPr lang="en-US" sz="1800" spc="-5" dirty="0">
                <a:latin typeface="Arial"/>
                <a:cs typeface="Arial"/>
              </a:rPr>
              <a:t>storage </a:t>
            </a:r>
            <a:r>
              <a:rPr lang="en-US" sz="1800" spc="-10" dirty="0">
                <a:latin typeface="Arial"/>
                <a:cs typeface="Arial"/>
              </a:rPr>
              <a:t>mechanisms, </a:t>
            </a:r>
            <a:r>
              <a:rPr lang="en-US" sz="1800" spc="-5" dirty="0">
                <a:latin typeface="Arial"/>
                <a:cs typeface="Arial"/>
              </a:rPr>
              <a:t>configuration options,</a:t>
            </a:r>
            <a:r>
              <a:rPr lang="en-US" sz="1800" spc="30" dirty="0">
                <a:latin typeface="Arial"/>
                <a:cs typeface="Arial"/>
              </a:rPr>
              <a:t> </a:t>
            </a:r>
            <a:r>
              <a:rPr lang="en-US" sz="1800" spc="-5" dirty="0">
                <a:latin typeface="Arial"/>
                <a:cs typeface="Arial"/>
              </a:rPr>
              <a:t>etc.</a:t>
            </a:r>
            <a:endParaRPr lang="en-US" sz="1800" dirty="0">
              <a:latin typeface="Arial"/>
              <a:cs typeface="Arial"/>
            </a:endParaRPr>
          </a:p>
          <a:p>
            <a:pPr marL="163195" indent="-139700">
              <a:spcBef>
                <a:spcPts val="470"/>
              </a:spcBef>
              <a:tabLst>
                <a:tab pos="163830" algn="l"/>
              </a:tabLst>
            </a:pPr>
            <a:r>
              <a:rPr lang="en-US" sz="1800" spc="10" dirty="0">
                <a:latin typeface="Arial"/>
                <a:cs typeface="Arial"/>
              </a:rPr>
              <a:t>SQL support </a:t>
            </a:r>
            <a:r>
              <a:rPr lang="en-US" sz="1800" spc="5" dirty="0">
                <a:latin typeface="Arial"/>
                <a:cs typeface="Arial"/>
              </a:rPr>
              <a:t>opens the data </a:t>
            </a:r>
            <a:r>
              <a:rPr lang="en-US" sz="1800" dirty="0">
                <a:latin typeface="Arial"/>
                <a:cs typeface="Arial"/>
              </a:rPr>
              <a:t>to </a:t>
            </a:r>
            <a:r>
              <a:rPr lang="en-US" sz="1800" spc="10" dirty="0">
                <a:latin typeface="Arial"/>
                <a:cs typeface="Arial"/>
              </a:rPr>
              <a:t>a much </a:t>
            </a:r>
            <a:r>
              <a:rPr lang="en-US" sz="1800" spc="5" dirty="0">
                <a:latin typeface="Arial"/>
                <a:cs typeface="Arial"/>
              </a:rPr>
              <a:t>wider</a:t>
            </a:r>
            <a:r>
              <a:rPr lang="en-US" sz="1800" spc="-200" dirty="0">
                <a:latin typeface="Arial"/>
                <a:cs typeface="Arial"/>
              </a:rPr>
              <a:t> </a:t>
            </a:r>
            <a:r>
              <a:rPr lang="en-US" sz="1800" spc="5" dirty="0">
                <a:latin typeface="Arial"/>
                <a:cs typeface="Arial"/>
              </a:rPr>
              <a:t>audience</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Familiar, widely </a:t>
            </a:r>
            <a:r>
              <a:rPr lang="en-US" sz="1800" spc="20" dirty="0">
                <a:latin typeface="Arial"/>
                <a:cs typeface="Arial"/>
              </a:rPr>
              <a:t>known</a:t>
            </a:r>
            <a:r>
              <a:rPr lang="en-US" sz="1800" spc="30" dirty="0">
                <a:latin typeface="Arial"/>
                <a:cs typeface="Arial"/>
              </a:rPr>
              <a:t> </a:t>
            </a:r>
            <a:r>
              <a:rPr lang="en-US" sz="1800" spc="15" dirty="0">
                <a:latin typeface="Arial"/>
                <a:cs typeface="Arial"/>
              </a:rPr>
              <a:t>syntax</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0" dirty="0">
                <a:latin typeface="Arial"/>
                <a:cs typeface="Arial"/>
              </a:rPr>
              <a:t>Common </a:t>
            </a:r>
            <a:r>
              <a:rPr lang="en-US" sz="1800" spc="15" dirty="0">
                <a:latin typeface="Arial"/>
                <a:cs typeface="Arial"/>
              </a:rPr>
              <a:t>catalog </a:t>
            </a:r>
            <a:r>
              <a:rPr lang="en-US" sz="1800" spc="20" dirty="0">
                <a:latin typeface="Arial"/>
                <a:cs typeface="Arial"/>
              </a:rPr>
              <a:t>for </a:t>
            </a:r>
            <a:r>
              <a:rPr lang="en-US" sz="1800" spc="15" dirty="0">
                <a:latin typeface="Arial"/>
                <a:cs typeface="Arial"/>
              </a:rPr>
              <a:t>identifying data </a:t>
            </a:r>
            <a:r>
              <a:rPr lang="en-US" sz="1800" spc="20" dirty="0">
                <a:latin typeface="Arial"/>
                <a:cs typeface="Arial"/>
              </a:rPr>
              <a:t>and</a:t>
            </a:r>
            <a:r>
              <a:rPr lang="en-US" sz="1800" spc="35" dirty="0">
                <a:latin typeface="Arial"/>
                <a:cs typeface="Arial"/>
              </a:rPr>
              <a:t> </a:t>
            </a:r>
            <a:r>
              <a:rPr lang="en-US" sz="1800" spc="15" dirty="0">
                <a:latin typeface="Arial"/>
                <a:cs typeface="Arial"/>
              </a:rPr>
              <a:t>structure</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15" dirty="0">
                <a:latin typeface="Arial"/>
                <a:cs typeface="Arial"/>
              </a:rPr>
              <a:t>Clear separation of defining the what (you want) vs. the </a:t>
            </a:r>
            <a:r>
              <a:rPr lang="en-US" sz="1800" spc="20" dirty="0">
                <a:latin typeface="Arial"/>
                <a:cs typeface="Arial"/>
              </a:rPr>
              <a:t>how </a:t>
            </a:r>
            <a:r>
              <a:rPr lang="en-US" sz="1800" spc="15" dirty="0">
                <a:latin typeface="Arial"/>
                <a:cs typeface="Arial"/>
              </a:rPr>
              <a:t>(to get</a:t>
            </a:r>
            <a:r>
              <a:rPr lang="en-US" sz="1800" spc="75" dirty="0">
                <a:latin typeface="Arial"/>
                <a:cs typeface="Arial"/>
              </a:rPr>
              <a:t> </a:t>
            </a:r>
            <a:r>
              <a:rPr lang="en-US" sz="1800" spc="10" dirty="0">
                <a:latin typeface="Arial"/>
                <a:cs typeface="Arial"/>
              </a:rPr>
              <a:t>it)</a:t>
            </a:r>
            <a:endParaRPr lang="en-US" sz="1800" dirty="0">
              <a:latin typeface="Arial"/>
              <a:cs typeface="Arial"/>
            </a:endParaRPr>
          </a:p>
        </p:txBody>
      </p:sp>
    </p:spTree>
    <p:extLst>
      <p:ext uri="{BB962C8B-B14F-4D97-AF65-F5344CB8AC3E}">
        <p14:creationId xmlns:p14="http://schemas.microsoft.com/office/powerpoint/2010/main" val="18732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a:latin typeface="Arial"/>
                <a:cs typeface="Arial"/>
              </a:rPr>
              <a:t>Java vs. Hive: </a:t>
            </a:r>
            <a:r>
              <a:rPr lang="en-US" spc="-5" dirty="0">
                <a:latin typeface="Arial"/>
                <a:cs typeface="Arial"/>
              </a:rPr>
              <a:t>The </a:t>
            </a:r>
            <a:r>
              <a:rPr lang="en-US" dirty="0" err="1">
                <a:latin typeface="Arial"/>
                <a:cs typeface="Arial"/>
              </a:rPr>
              <a:t>wordcount</a:t>
            </a:r>
            <a:r>
              <a:rPr lang="en-US" spc="-15" dirty="0">
                <a:latin typeface="Arial"/>
                <a:cs typeface="Arial"/>
              </a:rPr>
              <a:t> </a:t>
            </a:r>
            <a:r>
              <a:rPr lang="en-US" spc="-5" dirty="0" smtClean="0">
                <a:latin typeface="Arial"/>
                <a:cs typeface="Arial"/>
              </a:rPr>
              <a:t>algorithm</a:t>
            </a:r>
            <a:endParaRPr lang="fr-FR" dirty="0"/>
          </a:p>
        </p:txBody>
      </p:sp>
      <p:sp>
        <p:nvSpPr>
          <p:cNvPr id="3" name="Espace réservé du contenu 2"/>
          <p:cNvSpPr>
            <a:spLocks noGrp="1"/>
          </p:cNvSpPr>
          <p:nvPr>
            <p:ph idx="1"/>
          </p:nvPr>
        </p:nvSpPr>
        <p:spPr/>
        <p:txBody>
          <a:bodyPr/>
          <a:lstStyle/>
          <a:p>
            <a:endParaRPr lang="fr-FR"/>
          </a:p>
        </p:txBody>
      </p:sp>
      <p:sp>
        <p:nvSpPr>
          <p:cNvPr id="4" name="Rectangle 7"/>
          <p:cNvSpPr>
            <a:spLocks noChangeArrowheads="1"/>
          </p:cNvSpPr>
          <p:nvPr/>
        </p:nvSpPr>
        <p:spPr bwMode="auto">
          <a:xfrm>
            <a:off x="165099" y="1196752"/>
            <a:ext cx="4346575" cy="52736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eaLnBrk="1" hangingPunct="1">
              <a:buClrTx/>
              <a:buFontTx/>
              <a:buNone/>
            </a:pPr>
            <a:r>
              <a:rPr lang="en-US" altLang="fr-FR" sz="1000" b="0" dirty="0"/>
              <a:t>package </a:t>
            </a:r>
            <a:r>
              <a:rPr lang="en-US" altLang="fr-FR" sz="1000" b="0" dirty="0" err="1"/>
              <a:t>org.myorg</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import </a:t>
            </a:r>
            <a:r>
              <a:rPr lang="en-US" altLang="fr-FR" sz="1000" b="0" dirty="0" err="1"/>
              <a:t>java.io.IOException</a:t>
            </a:r>
            <a:r>
              <a:rPr lang="en-US" altLang="fr-FR" sz="1000" b="0" dirty="0"/>
              <a:t>;</a:t>
            </a:r>
          </a:p>
          <a:p>
            <a:pPr eaLnBrk="1" hangingPunct="1">
              <a:buClrTx/>
              <a:buFontTx/>
              <a:buNone/>
            </a:pPr>
            <a:r>
              <a:rPr lang="en-US" altLang="fr-FR" sz="1000" b="0" dirty="0"/>
              <a:t>import </a:t>
            </a:r>
            <a:r>
              <a:rPr lang="en-US" altLang="fr-FR" sz="1000" b="0" dirty="0" err="1"/>
              <a:t>java.util</a:t>
            </a:r>
            <a:r>
              <a:rPr lang="en-US" altLang="fr-FR" sz="1000" b="0" dirty="0"/>
              <a:t>.*;        </a:t>
            </a:r>
          </a:p>
          <a:p>
            <a:pPr eaLnBrk="1" hangingPunct="1">
              <a:buClrTx/>
              <a:buFontTx/>
              <a:buNone/>
            </a:pPr>
            <a:endParaRPr lang="en-US" altLang="fr-FR" sz="1000" b="0" dirty="0"/>
          </a:p>
          <a:p>
            <a:pPr eaLnBrk="1" hangingPunct="1">
              <a:buClrTx/>
              <a:buFontTx/>
              <a:buNone/>
            </a:pPr>
            <a:r>
              <a:rPr lang="en-US" altLang="fr-FR" sz="1000" b="0" dirty="0"/>
              <a:t>import </a:t>
            </a:r>
            <a:r>
              <a:rPr lang="en-US" altLang="fr-FR" sz="1000" b="0" dirty="0" err="1"/>
              <a:t>org.apache.hadoop.fs.Path</a:t>
            </a:r>
            <a:r>
              <a:rPr lang="en-US" altLang="fr-FR" sz="1000" b="0" dirty="0"/>
              <a:t>;</a:t>
            </a:r>
          </a:p>
          <a:p>
            <a:pPr eaLnBrk="1" hangingPunct="1">
              <a:buClrTx/>
              <a:buFontTx/>
              <a:buNone/>
            </a:pPr>
            <a:r>
              <a:rPr lang="en-US" altLang="fr-FR" sz="1000" b="0" dirty="0"/>
              <a:t>import </a:t>
            </a:r>
            <a:r>
              <a:rPr lang="en-US" altLang="fr-FR" sz="1000" b="0" dirty="0" err="1"/>
              <a:t>org.apache.hadoop.conf</a:t>
            </a:r>
            <a:r>
              <a:rPr lang="en-US" altLang="fr-FR" sz="1000" b="0" dirty="0"/>
              <a:t>.*;</a:t>
            </a:r>
          </a:p>
          <a:p>
            <a:pPr eaLnBrk="1" hangingPunct="1">
              <a:buClrTx/>
              <a:buFontTx/>
              <a:buNone/>
            </a:pPr>
            <a:r>
              <a:rPr lang="en-US" altLang="fr-FR" sz="1000" b="0" dirty="0"/>
              <a:t>import org.apache.hadoop.io.*;</a:t>
            </a:r>
          </a:p>
          <a:p>
            <a:pPr eaLnBrk="1" hangingPunct="1">
              <a:buClrTx/>
              <a:buFontTx/>
              <a:buNone/>
            </a:pPr>
            <a:r>
              <a:rPr lang="en-US" altLang="fr-FR" sz="1000" b="0" dirty="0"/>
              <a:t>import </a:t>
            </a:r>
            <a:r>
              <a:rPr lang="en-US" altLang="fr-FR" sz="1000" b="0" dirty="0" err="1"/>
              <a:t>org.apache.hadoop.mapreduce</a:t>
            </a:r>
            <a:r>
              <a:rPr lang="en-US" altLang="fr-FR" sz="1000" b="0" dirty="0"/>
              <a:t>.*;</a:t>
            </a:r>
          </a:p>
          <a:p>
            <a:pPr eaLnBrk="1" hangingPunct="1">
              <a:buClrTx/>
              <a:buFontTx/>
              <a:buNone/>
            </a:pPr>
            <a:r>
              <a:rPr lang="en-US" altLang="fr-FR" sz="1000" b="0" dirty="0"/>
              <a:t>import </a:t>
            </a:r>
            <a:r>
              <a:rPr lang="en-US" altLang="fr-FR" sz="1000" b="0" dirty="0" err="1"/>
              <a:t>org.apache.hadoop.mapreduce.lib.input.FileInputFormat</a:t>
            </a:r>
            <a:r>
              <a:rPr lang="en-US" altLang="fr-FR" sz="1000" b="0" dirty="0"/>
              <a:t>;</a:t>
            </a:r>
          </a:p>
          <a:p>
            <a:pPr eaLnBrk="1" hangingPunct="1">
              <a:buClrTx/>
              <a:buFontTx/>
              <a:buNone/>
            </a:pPr>
            <a:r>
              <a:rPr lang="en-US" altLang="fr-FR" sz="1000" b="0" dirty="0"/>
              <a:t>import </a:t>
            </a:r>
            <a:r>
              <a:rPr lang="en-US" altLang="fr-FR" sz="1000" b="0" dirty="0" err="1"/>
              <a:t>org.apache.hadoop.mapreduce.lib.input.TextInputFormat</a:t>
            </a:r>
            <a:r>
              <a:rPr lang="en-US" altLang="fr-FR" sz="1000" b="0" dirty="0"/>
              <a:t>;</a:t>
            </a:r>
          </a:p>
          <a:p>
            <a:pPr eaLnBrk="1" hangingPunct="1">
              <a:buClrTx/>
              <a:buFontTx/>
              <a:buNone/>
            </a:pPr>
            <a:r>
              <a:rPr lang="en-US" altLang="fr-FR" sz="1000" b="0" dirty="0"/>
              <a:t>import </a:t>
            </a:r>
            <a:r>
              <a:rPr lang="en-US" altLang="fr-FR" sz="1000" b="0" dirty="0" err="1"/>
              <a:t>org.apache.hadoop.mapreduce.lib.output.FileOutputFormat</a:t>
            </a:r>
            <a:r>
              <a:rPr lang="en-US" altLang="fr-FR" sz="1000" b="0" dirty="0"/>
              <a:t>;</a:t>
            </a:r>
          </a:p>
          <a:p>
            <a:pPr eaLnBrk="1" hangingPunct="1">
              <a:buClrTx/>
              <a:buFontTx/>
              <a:buNone/>
            </a:pPr>
            <a:r>
              <a:rPr lang="en-US" altLang="fr-FR" sz="1000" b="0" dirty="0"/>
              <a:t>import </a:t>
            </a:r>
            <a:r>
              <a:rPr lang="en-US" altLang="fr-FR" sz="1000" b="0" dirty="0" err="1"/>
              <a:t>org.apache.hadoop.mapreduce.lib.output.TextOutputFormat</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public class </a:t>
            </a:r>
            <a:r>
              <a:rPr lang="en-US" altLang="fr-FR" sz="1000" b="0" dirty="0" err="1"/>
              <a:t>WordCount</a:t>
            </a:r>
            <a:r>
              <a:rPr lang="en-US" altLang="fr-FR" sz="1000" b="0" dirty="0"/>
              <a:t> {</a:t>
            </a:r>
          </a:p>
          <a:p>
            <a:pPr eaLnBrk="1" hangingPunct="1">
              <a:buClrTx/>
              <a:buFontTx/>
              <a:buNone/>
            </a:pPr>
            <a:r>
              <a:rPr lang="en-US" altLang="fr-FR" sz="1000" b="0" dirty="0"/>
              <a:t>        </a:t>
            </a:r>
          </a:p>
          <a:p>
            <a:pPr eaLnBrk="1" hangingPunct="1">
              <a:buClrTx/>
              <a:buFontTx/>
              <a:buNone/>
            </a:pPr>
            <a:r>
              <a:rPr lang="en-US" altLang="fr-FR" sz="1000" b="0" dirty="0"/>
              <a:t> public static class Map extends Mapper&lt;</a:t>
            </a:r>
            <a:r>
              <a:rPr lang="en-US" altLang="fr-FR" sz="1000" b="0" dirty="0" err="1"/>
              <a:t>LongWritable</a:t>
            </a:r>
            <a:r>
              <a:rPr lang="en-US" altLang="fr-FR" sz="1000" b="0" dirty="0"/>
              <a:t>, Text, Text, </a:t>
            </a:r>
            <a:r>
              <a:rPr lang="en-US" altLang="fr-FR" sz="1000" b="0" dirty="0" err="1"/>
              <a:t>IntWritable</a:t>
            </a:r>
            <a:r>
              <a:rPr lang="en-US" altLang="fr-FR" sz="1000" b="0" dirty="0"/>
              <a:t>&gt; {</a:t>
            </a:r>
          </a:p>
          <a:p>
            <a:pPr eaLnBrk="1" hangingPunct="1">
              <a:buClrTx/>
              <a:buFontTx/>
              <a:buNone/>
            </a:pPr>
            <a:r>
              <a:rPr lang="en-US" altLang="fr-FR" sz="1000" b="0" dirty="0"/>
              <a:t>    private final static </a:t>
            </a:r>
            <a:r>
              <a:rPr lang="en-US" altLang="fr-FR" sz="1000" b="0" dirty="0" err="1"/>
              <a:t>IntWritable</a:t>
            </a:r>
            <a:r>
              <a:rPr lang="en-US" altLang="fr-FR" sz="1000" b="0" dirty="0"/>
              <a:t> one = new </a:t>
            </a:r>
            <a:r>
              <a:rPr lang="en-US" altLang="fr-FR" sz="1000" b="0" dirty="0" err="1"/>
              <a:t>IntWritable</a:t>
            </a:r>
            <a:r>
              <a:rPr lang="en-US" altLang="fr-FR" sz="1000" b="0" dirty="0"/>
              <a:t>(1);</a:t>
            </a:r>
          </a:p>
          <a:p>
            <a:pPr eaLnBrk="1" hangingPunct="1">
              <a:buClrTx/>
              <a:buFontTx/>
              <a:buNone/>
            </a:pPr>
            <a:r>
              <a:rPr lang="en-US" altLang="fr-FR" sz="1000" b="0" dirty="0"/>
              <a:t>    private Text word = new Text();</a:t>
            </a:r>
          </a:p>
          <a:p>
            <a:pPr eaLnBrk="1" hangingPunct="1">
              <a:buClrTx/>
              <a:buFontTx/>
              <a:buNone/>
            </a:pPr>
            <a:r>
              <a:rPr lang="en-US" altLang="fr-FR" sz="1000" b="0" dirty="0"/>
              <a:t>        </a:t>
            </a:r>
          </a:p>
          <a:p>
            <a:pPr eaLnBrk="1" hangingPunct="1">
              <a:buClrTx/>
              <a:buFontTx/>
              <a:buNone/>
            </a:pPr>
            <a:r>
              <a:rPr lang="en-US" altLang="fr-FR" sz="1000" b="0" dirty="0"/>
              <a:t>    public void map(</a:t>
            </a:r>
            <a:r>
              <a:rPr lang="en-US" altLang="fr-FR" sz="1000" b="0" dirty="0" err="1"/>
              <a:t>LongWritable</a:t>
            </a:r>
            <a:r>
              <a:rPr lang="en-US" altLang="fr-FR" sz="1000" b="0" dirty="0"/>
              <a:t> key, Text value, Context context) throws </a:t>
            </a:r>
            <a:r>
              <a:rPr lang="en-US" altLang="fr-FR" sz="1000" b="0" dirty="0" err="1"/>
              <a:t>IOException</a:t>
            </a:r>
            <a:r>
              <a:rPr lang="en-US" altLang="fr-FR" sz="1000" b="0" dirty="0"/>
              <a:t>, </a:t>
            </a:r>
            <a:r>
              <a:rPr lang="en-US" altLang="fr-FR" sz="1000" b="0" dirty="0" err="1"/>
              <a:t>InterruptedException</a:t>
            </a:r>
            <a:r>
              <a:rPr lang="en-US" altLang="fr-FR" sz="1000" b="0" dirty="0"/>
              <a:t> {</a:t>
            </a:r>
          </a:p>
          <a:p>
            <a:pPr eaLnBrk="1" hangingPunct="1">
              <a:buClrTx/>
              <a:buFontTx/>
              <a:buNone/>
            </a:pPr>
            <a:r>
              <a:rPr lang="en-US" altLang="fr-FR" sz="1000" b="0" dirty="0"/>
              <a:t>        String line = </a:t>
            </a:r>
            <a:r>
              <a:rPr lang="en-US" altLang="fr-FR" sz="1000" b="0" dirty="0" err="1"/>
              <a:t>value.toString</a:t>
            </a:r>
            <a:r>
              <a:rPr lang="en-US" altLang="fr-FR" sz="1000" b="0" dirty="0"/>
              <a:t>();</a:t>
            </a:r>
          </a:p>
          <a:p>
            <a:pPr eaLnBrk="1" hangingPunct="1">
              <a:buClrTx/>
              <a:buFontTx/>
              <a:buNone/>
            </a:pPr>
            <a:r>
              <a:rPr lang="en-US" altLang="fr-FR" sz="1000" b="0" dirty="0"/>
              <a:t>        </a:t>
            </a:r>
            <a:r>
              <a:rPr lang="en-US" altLang="fr-FR" sz="1000" b="0" dirty="0" err="1"/>
              <a:t>StringTokenizer</a:t>
            </a:r>
            <a:r>
              <a:rPr lang="en-US" altLang="fr-FR" sz="1000" b="0" dirty="0"/>
              <a:t> tokenizer = new </a:t>
            </a:r>
            <a:r>
              <a:rPr lang="en-US" altLang="fr-FR" sz="1000" b="0" dirty="0" err="1"/>
              <a:t>StringTokenizer</a:t>
            </a:r>
            <a:r>
              <a:rPr lang="en-US" altLang="fr-FR" sz="1000" b="0" dirty="0"/>
              <a:t>(line);</a:t>
            </a:r>
          </a:p>
          <a:p>
            <a:pPr eaLnBrk="1" hangingPunct="1">
              <a:buClrTx/>
              <a:buFontTx/>
              <a:buNone/>
            </a:pPr>
            <a:r>
              <a:rPr lang="en-US" altLang="fr-FR" sz="1000" b="0" dirty="0"/>
              <a:t>        while (</a:t>
            </a:r>
            <a:r>
              <a:rPr lang="en-US" altLang="fr-FR" sz="1000" b="0" dirty="0" err="1"/>
              <a:t>tokenizer.hasMoreTokens</a:t>
            </a:r>
            <a:r>
              <a:rPr lang="en-US" altLang="fr-FR" sz="1000" b="0" dirty="0"/>
              <a:t>()) {</a:t>
            </a:r>
          </a:p>
          <a:p>
            <a:pPr eaLnBrk="1" hangingPunct="1">
              <a:buClrTx/>
              <a:buFontTx/>
              <a:buNone/>
            </a:pPr>
            <a:r>
              <a:rPr lang="en-US" altLang="fr-FR" sz="1000" b="0" dirty="0"/>
              <a:t>            </a:t>
            </a:r>
            <a:r>
              <a:rPr lang="en-US" altLang="fr-FR" sz="1000" b="0" dirty="0" err="1"/>
              <a:t>word.set</a:t>
            </a:r>
            <a:r>
              <a:rPr lang="en-US" altLang="fr-FR" sz="1000" b="0" dirty="0"/>
              <a:t>(</a:t>
            </a:r>
            <a:r>
              <a:rPr lang="en-US" altLang="fr-FR" sz="1000" b="0" dirty="0" err="1"/>
              <a:t>tokenizer.nextToken</a:t>
            </a:r>
            <a:r>
              <a:rPr lang="en-US" altLang="fr-FR" sz="1000" b="0" dirty="0"/>
              <a:t>());</a:t>
            </a:r>
          </a:p>
          <a:p>
            <a:pPr eaLnBrk="1" hangingPunct="1">
              <a:buClrTx/>
              <a:buFontTx/>
              <a:buNone/>
            </a:pPr>
            <a:r>
              <a:rPr lang="en-US" altLang="fr-FR" sz="1000" b="0" dirty="0"/>
              <a:t>            </a:t>
            </a:r>
            <a:r>
              <a:rPr lang="en-US" altLang="fr-FR" sz="1000" b="0" dirty="0" err="1"/>
              <a:t>context.write</a:t>
            </a:r>
            <a:r>
              <a:rPr lang="en-US" altLang="fr-FR" sz="1000" b="0" dirty="0"/>
              <a:t>(word, one);</a:t>
            </a:r>
          </a:p>
          <a:p>
            <a:pPr eaLnBrk="1" hangingPunct="1">
              <a:buClrTx/>
              <a:buFontTx/>
              <a:buNone/>
            </a:pPr>
            <a:r>
              <a:rPr lang="en-US" altLang="fr-FR" sz="1000" b="0" dirty="0"/>
              <a:t>        }</a:t>
            </a:r>
          </a:p>
          <a:p>
            <a:pPr eaLnBrk="1" hangingPunct="1">
              <a:buClrTx/>
              <a:buFontTx/>
              <a:buNone/>
            </a:pPr>
            <a:r>
              <a:rPr lang="en-US" altLang="fr-FR" sz="1000" b="0" dirty="0"/>
              <a:t>    }</a:t>
            </a:r>
          </a:p>
          <a:p>
            <a:pPr eaLnBrk="1" hangingPunct="1">
              <a:buClrTx/>
              <a:buFontTx/>
              <a:buNone/>
            </a:pPr>
            <a:r>
              <a:rPr lang="en-US" altLang="fr-FR" sz="1000" b="0" dirty="0"/>
              <a:t> } </a:t>
            </a:r>
          </a:p>
          <a:p>
            <a:pPr eaLnBrk="1" hangingPunct="1">
              <a:buClrTx/>
              <a:buFontTx/>
              <a:buNone/>
            </a:pPr>
            <a:endParaRPr lang="en-US" altLang="fr-FR" sz="1000" b="0" dirty="0"/>
          </a:p>
          <a:p>
            <a:pPr eaLnBrk="1" hangingPunct="1">
              <a:buClrTx/>
              <a:buFontTx/>
              <a:buNone/>
            </a:pPr>
            <a:r>
              <a:rPr lang="en-US" altLang="fr-FR" sz="1000" b="0" dirty="0"/>
              <a:t>        </a:t>
            </a:r>
          </a:p>
          <a:p>
            <a:pPr eaLnBrk="1" hangingPunct="1">
              <a:buClrTx/>
              <a:buFontTx/>
              <a:buNone/>
            </a:pPr>
            <a:r>
              <a:rPr lang="en-US" altLang="fr-FR" sz="1000" b="0" dirty="0"/>
              <a:t> </a:t>
            </a:r>
          </a:p>
        </p:txBody>
      </p:sp>
      <p:sp>
        <p:nvSpPr>
          <p:cNvPr id="5" name="Rectangle 9"/>
          <p:cNvSpPr>
            <a:spLocks noChangeArrowheads="1"/>
          </p:cNvSpPr>
          <p:nvPr/>
        </p:nvSpPr>
        <p:spPr bwMode="auto">
          <a:xfrm>
            <a:off x="4664075" y="1179661"/>
            <a:ext cx="4346575" cy="52736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eaLnBrk="1" hangingPunct="1">
              <a:buClrTx/>
              <a:buFontTx/>
              <a:buNone/>
            </a:pPr>
            <a:r>
              <a:rPr lang="en-US" altLang="fr-FR" sz="1000" b="0" dirty="0"/>
              <a:t>public static class Reduce extends Reducer&lt;Text, </a:t>
            </a:r>
            <a:r>
              <a:rPr lang="en-US" altLang="fr-FR" sz="1000" b="0" dirty="0" err="1"/>
              <a:t>IntWritable</a:t>
            </a:r>
            <a:r>
              <a:rPr lang="en-US" altLang="fr-FR" sz="1000" b="0" dirty="0"/>
              <a:t>, Text, </a:t>
            </a:r>
            <a:r>
              <a:rPr lang="en-US" altLang="fr-FR" sz="1000" b="0" dirty="0" err="1"/>
              <a:t>IntWritable</a:t>
            </a:r>
            <a:r>
              <a:rPr lang="en-US" altLang="fr-FR" sz="1000" b="0" dirty="0"/>
              <a:t>&gt; {</a:t>
            </a:r>
          </a:p>
          <a:p>
            <a:pPr eaLnBrk="1" hangingPunct="1">
              <a:buClrTx/>
              <a:buFontTx/>
              <a:buNone/>
            </a:pPr>
            <a:endParaRPr lang="en-US" altLang="fr-FR" sz="1000" b="0" dirty="0"/>
          </a:p>
          <a:p>
            <a:pPr eaLnBrk="1" hangingPunct="1">
              <a:buClrTx/>
              <a:buFontTx/>
              <a:buNone/>
            </a:pPr>
            <a:r>
              <a:rPr lang="en-US" altLang="fr-FR" sz="1000" b="0" dirty="0"/>
              <a:t>    public void reduce(Text key, </a:t>
            </a:r>
            <a:r>
              <a:rPr lang="en-US" altLang="fr-FR" sz="1000" b="0" dirty="0" err="1"/>
              <a:t>Iterable</a:t>
            </a:r>
            <a:r>
              <a:rPr lang="en-US" altLang="fr-FR" sz="1000" b="0" dirty="0"/>
              <a:t>&lt;</a:t>
            </a:r>
            <a:r>
              <a:rPr lang="en-US" altLang="fr-FR" sz="1000" b="0" dirty="0" err="1"/>
              <a:t>IntWritable</a:t>
            </a:r>
            <a:r>
              <a:rPr lang="en-US" altLang="fr-FR" sz="1000" b="0" dirty="0"/>
              <a:t>&gt; values, Context context) </a:t>
            </a:r>
          </a:p>
          <a:p>
            <a:pPr eaLnBrk="1" hangingPunct="1">
              <a:buClrTx/>
              <a:buFontTx/>
              <a:buNone/>
            </a:pPr>
            <a:r>
              <a:rPr lang="en-US" altLang="fr-FR" sz="1000" b="0" dirty="0"/>
              <a:t>      throws </a:t>
            </a:r>
            <a:r>
              <a:rPr lang="en-US" altLang="fr-FR" sz="1000" b="0" dirty="0" err="1"/>
              <a:t>IOException</a:t>
            </a:r>
            <a:r>
              <a:rPr lang="en-US" altLang="fr-FR" sz="1000" b="0" dirty="0"/>
              <a:t>, </a:t>
            </a:r>
            <a:r>
              <a:rPr lang="en-US" altLang="fr-FR" sz="1000" b="0" dirty="0" err="1"/>
              <a:t>InterruptedException</a:t>
            </a:r>
            <a:r>
              <a:rPr lang="en-US" altLang="fr-FR" sz="1000" b="0" dirty="0"/>
              <a:t> {</a:t>
            </a:r>
          </a:p>
          <a:p>
            <a:pPr eaLnBrk="1" hangingPunct="1">
              <a:buClrTx/>
              <a:buFontTx/>
              <a:buNone/>
            </a:pPr>
            <a:r>
              <a:rPr lang="en-US" altLang="fr-FR" sz="1000" b="0" dirty="0"/>
              <a:t>        </a:t>
            </a:r>
            <a:r>
              <a:rPr lang="en-US" altLang="fr-FR" sz="1000" b="0" dirty="0" err="1"/>
              <a:t>int</a:t>
            </a:r>
            <a:r>
              <a:rPr lang="en-US" altLang="fr-FR" sz="1000" b="0" dirty="0"/>
              <a:t> sum = 0;</a:t>
            </a:r>
          </a:p>
          <a:p>
            <a:pPr eaLnBrk="1" hangingPunct="1">
              <a:buClrTx/>
              <a:buFontTx/>
              <a:buNone/>
            </a:pPr>
            <a:r>
              <a:rPr lang="en-US" altLang="fr-FR" sz="1000" b="0" dirty="0"/>
              <a:t>        for (</a:t>
            </a:r>
            <a:r>
              <a:rPr lang="en-US" altLang="fr-FR" sz="1000" b="0" dirty="0" err="1"/>
              <a:t>IntWritable</a:t>
            </a:r>
            <a:r>
              <a:rPr lang="en-US" altLang="fr-FR" sz="1000" b="0" dirty="0"/>
              <a:t> </a:t>
            </a:r>
            <a:r>
              <a:rPr lang="en-US" altLang="fr-FR" sz="1000" b="0" dirty="0" err="1"/>
              <a:t>val</a:t>
            </a:r>
            <a:r>
              <a:rPr lang="en-US" altLang="fr-FR" sz="1000" b="0" dirty="0"/>
              <a:t> : values) {</a:t>
            </a:r>
          </a:p>
          <a:p>
            <a:pPr eaLnBrk="1" hangingPunct="1">
              <a:buClrTx/>
              <a:buFontTx/>
              <a:buNone/>
            </a:pPr>
            <a:r>
              <a:rPr lang="en-US" altLang="fr-FR" sz="1000" b="0" dirty="0"/>
              <a:t>            sum += </a:t>
            </a:r>
            <a:r>
              <a:rPr lang="en-US" altLang="fr-FR" sz="1000" b="0" dirty="0" err="1"/>
              <a:t>val.get</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context.write</a:t>
            </a:r>
            <a:r>
              <a:rPr lang="en-US" altLang="fr-FR" sz="1000" b="0" dirty="0"/>
              <a:t>(key, new </a:t>
            </a:r>
            <a:r>
              <a:rPr lang="en-US" altLang="fr-FR" sz="1000" b="0" dirty="0" err="1"/>
              <a:t>IntWritable</a:t>
            </a:r>
            <a:r>
              <a:rPr lang="en-US" altLang="fr-FR" sz="1000" b="0" dirty="0"/>
              <a:t>(sum));</a:t>
            </a:r>
          </a:p>
          <a:p>
            <a:pPr eaLnBrk="1" hangingPunct="1">
              <a:buClrTx/>
              <a:buFontTx/>
              <a:buNone/>
            </a:pPr>
            <a:r>
              <a:rPr lang="en-US" altLang="fr-FR" sz="1000" b="0" dirty="0"/>
              <a:t>    }</a:t>
            </a:r>
          </a:p>
          <a:p>
            <a:pPr eaLnBrk="1" hangingPunct="1">
              <a:buClrTx/>
              <a:buFontTx/>
              <a:buNone/>
            </a:pPr>
            <a:r>
              <a:rPr lang="en-US" altLang="fr-FR" sz="1000" b="0" dirty="0"/>
              <a:t> }</a:t>
            </a:r>
          </a:p>
          <a:p>
            <a:pPr eaLnBrk="1" hangingPunct="1">
              <a:buClrTx/>
              <a:buFontTx/>
              <a:buNone/>
            </a:pPr>
            <a:r>
              <a:rPr lang="en-US" altLang="fr-FR" sz="1000" b="0" dirty="0"/>
              <a:t>        </a:t>
            </a:r>
          </a:p>
          <a:p>
            <a:pPr eaLnBrk="1" hangingPunct="1">
              <a:buClrTx/>
              <a:buFontTx/>
              <a:buNone/>
            </a:pPr>
            <a:r>
              <a:rPr lang="en-US" altLang="fr-FR" sz="1000" b="0" dirty="0"/>
              <a:t> public static void main(String[] </a:t>
            </a:r>
            <a:r>
              <a:rPr lang="en-US" altLang="fr-FR" sz="1000" b="0" dirty="0" err="1"/>
              <a:t>args</a:t>
            </a:r>
            <a:r>
              <a:rPr lang="en-US" altLang="fr-FR" sz="1000" b="0" dirty="0"/>
              <a:t>) throws Exception {</a:t>
            </a:r>
          </a:p>
          <a:p>
            <a:pPr eaLnBrk="1" hangingPunct="1">
              <a:buClrTx/>
              <a:buFontTx/>
              <a:buNone/>
            </a:pPr>
            <a:r>
              <a:rPr lang="en-US" altLang="fr-FR" sz="1000" b="0" dirty="0"/>
              <a:t>    Configuration </a:t>
            </a:r>
            <a:r>
              <a:rPr lang="en-US" altLang="fr-FR" sz="1000" b="0" dirty="0" err="1"/>
              <a:t>conf</a:t>
            </a:r>
            <a:r>
              <a:rPr lang="en-US" altLang="fr-FR" sz="1000" b="0" dirty="0"/>
              <a:t> = new Configuration();</a:t>
            </a:r>
          </a:p>
          <a:p>
            <a:pPr eaLnBrk="1" hangingPunct="1">
              <a:buClrTx/>
              <a:buFontTx/>
              <a:buNone/>
            </a:pPr>
            <a:r>
              <a:rPr lang="en-US" altLang="fr-FR" sz="1000" b="0" dirty="0"/>
              <a:t>        </a:t>
            </a:r>
          </a:p>
          <a:p>
            <a:pPr eaLnBrk="1" hangingPunct="1">
              <a:buClrTx/>
              <a:buFontTx/>
              <a:buNone/>
            </a:pPr>
            <a:r>
              <a:rPr lang="en-US" altLang="fr-FR" sz="1000" b="0" dirty="0"/>
              <a:t>        Job </a:t>
            </a:r>
            <a:r>
              <a:rPr lang="en-US" altLang="fr-FR" sz="1000" b="0" dirty="0" err="1"/>
              <a:t>job</a:t>
            </a:r>
            <a:r>
              <a:rPr lang="en-US" altLang="fr-FR" sz="1000" b="0" dirty="0"/>
              <a:t> = new Job(</a:t>
            </a:r>
            <a:r>
              <a:rPr lang="en-US" altLang="fr-FR" sz="1000" b="0" dirty="0" err="1"/>
              <a:t>conf</a:t>
            </a:r>
            <a:r>
              <a:rPr lang="en-US" altLang="fr-FR" sz="1000" b="0" dirty="0"/>
              <a:t>, "</a:t>
            </a:r>
            <a:r>
              <a:rPr lang="en-US" altLang="fr-FR" sz="1000" b="0" dirty="0" err="1"/>
              <a:t>wordcount</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job.setOutputKeyClass</a:t>
            </a:r>
            <a:r>
              <a:rPr lang="en-US" altLang="fr-FR" sz="1000" b="0" dirty="0"/>
              <a:t>(</a:t>
            </a:r>
            <a:r>
              <a:rPr lang="en-US" altLang="fr-FR" sz="1000" b="0" dirty="0" err="1"/>
              <a:t>Text.class</a:t>
            </a:r>
            <a:r>
              <a:rPr lang="en-US" altLang="fr-FR" sz="1000" b="0" dirty="0"/>
              <a:t>);</a:t>
            </a:r>
          </a:p>
          <a:p>
            <a:pPr eaLnBrk="1" hangingPunct="1">
              <a:buClrTx/>
              <a:buFontTx/>
              <a:buNone/>
            </a:pPr>
            <a:r>
              <a:rPr lang="en-US" altLang="fr-FR" sz="1000" b="0" dirty="0"/>
              <a:t>    </a:t>
            </a:r>
            <a:r>
              <a:rPr lang="en-US" altLang="fr-FR" sz="1000" b="0" dirty="0" err="1"/>
              <a:t>job.setOutputValueClass</a:t>
            </a:r>
            <a:r>
              <a:rPr lang="en-US" altLang="fr-FR" sz="1000" b="0" dirty="0"/>
              <a:t>(</a:t>
            </a:r>
            <a:r>
              <a:rPr lang="en-US" altLang="fr-FR" sz="1000" b="0" dirty="0" err="1"/>
              <a:t>IntWritable.class</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job.setMapperClass</a:t>
            </a:r>
            <a:r>
              <a:rPr lang="en-US" altLang="fr-FR" sz="1000" b="0" dirty="0"/>
              <a:t>(</a:t>
            </a:r>
            <a:r>
              <a:rPr lang="en-US" altLang="fr-FR" sz="1000" b="0" dirty="0" err="1"/>
              <a:t>Map.class</a:t>
            </a:r>
            <a:r>
              <a:rPr lang="en-US" altLang="fr-FR" sz="1000" b="0" dirty="0"/>
              <a:t>);</a:t>
            </a:r>
          </a:p>
          <a:p>
            <a:pPr eaLnBrk="1" hangingPunct="1">
              <a:buClrTx/>
              <a:buFontTx/>
              <a:buNone/>
            </a:pPr>
            <a:r>
              <a:rPr lang="en-US" altLang="fr-FR" sz="1000" b="0" dirty="0"/>
              <a:t>    </a:t>
            </a:r>
            <a:r>
              <a:rPr lang="en-US" altLang="fr-FR" sz="1000" b="0" dirty="0" err="1"/>
              <a:t>job.setReducerClass</a:t>
            </a:r>
            <a:r>
              <a:rPr lang="en-US" altLang="fr-FR" sz="1000" b="0" dirty="0"/>
              <a:t>(</a:t>
            </a:r>
            <a:r>
              <a:rPr lang="en-US" altLang="fr-FR" sz="1000" b="0" dirty="0" err="1"/>
              <a:t>Reduce.class</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job.setInputFormatClass</a:t>
            </a:r>
            <a:r>
              <a:rPr lang="en-US" altLang="fr-FR" sz="1000" b="0" dirty="0"/>
              <a:t>(</a:t>
            </a:r>
            <a:r>
              <a:rPr lang="en-US" altLang="fr-FR" sz="1000" b="0" dirty="0" err="1"/>
              <a:t>TextInputFormat.class</a:t>
            </a:r>
            <a:r>
              <a:rPr lang="en-US" altLang="fr-FR" sz="1000" b="0" dirty="0"/>
              <a:t>);</a:t>
            </a:r>
          </a:p>
          <a:p>
            <a:pPr eaLnBrk="1" hangingPunct="1">
              <a:buClrTx/>
              <a:buFontTx/>
              <a:buNone/>
            </a:pPr>
            <a:r>
              <a:rPr lang="en-US" altLang="fr-FR" sz="1000" b="0" dirty="0"/>
              <a:t>    </a:t>
            </a:r>
            <a:r>
              <a:rPr lang="en-US" altLang="fr-FR" sz="1000" b="0" dirty="0" err="1"/>
              <a:t>job.setOutputFormatClass</a:t>
            </a:r>
            <a:r>
              <a:rPr lang="en-US" altLang="fr-FR" sz="1000" b="0" dirty="0"/>
              <a:t>(</a:t>
            </a:r>
            <a:r>
              <a:rPr lang="en-US" altLang="fr-FR" sz="1000" b="0" dirty="0" err="1"/>
              <a:t>TextOutputFormat.class</a:t>
            </a:r>
            <a:r>
              <a:rPr lang="en-US" altLang="fr-FR" sz="1000" b="0" dirty="0"/>
              <a:t>);</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FileInputFormat.addInputPath</a:t>
            </a:r>
            <a:r>
              <a:rPr lang="en-US" altLang="fr-FR" sz="1000" b="0" dirty="0"/>
              <a:t>(job, new Path(</a:t>
            </a:r>
            <a:r>
              <a:rPr lang="en-US" altLang="fr-FR" sz="1000" b="0" dirty="0" err="1"/>
              <a:t>args</a:t>
            </a:r>
            <a:r>
              <a:rPr lang="en-US" altLang="fr-FR" sz="1000" b="0" dirty="0"/>
              <a:t>[0]));</a:t>
            </a:r>
          </a:p>
          <a:p>
            <a:pPr eaLnBrk="1" hangingPunct="1">
              <a:buClrTx/>
              <a:buFontTx/>
              <a:buNone/>
            </a:pPr>
            <a:r>
              <a:rPr lang="en-US" altLang="fr-FR" sz="1000" b="0" dirty="0"/>
              <a:t>    </a:t>
            </a:r>
            <a:r>
              <a:rPr lang="en-US" altLang="fr-FR" sz="1000" b="0" dirty="0" err="1"/>
              <a:t>FileOutputFormat.setOutputPath</a:t>
            </a:r>
            <a:r>
              <a:rPr lang="en-US" altLang="fr-FR" sz="1000" b="0" dirty="0"/>
              <a:t>(job, new Path(</a:t>
            </a:r>
            <a:r>
              <a:rPr lang="en-US" altLang="fr-FR" sz="1000" b="0" dirty="0" err="1"/>
              <a:t>args</a:t>
            </a:r>
            <a:r>
              <a:rPr lang="en-US" altLang="fr-FR" sz="1000" b="0" dirty="0"/>
              <a:t>[1]));</a:t>
            </a:r>
          </a:p>
          <a:p>
            <a:pPr eaLnBrk="1" hangingPunct="1">
              <a:buClrTx/>
              <a:buFontTx/>
              <a:buNone/>
            </a:pPr>
            <a:r>
              <a:rPr lang="en-US" altLang="fr-FR" sz="1000" b="0" dirty="0"/>
              <a:t>        </a:t>
            </a:r>
          </a:p>
          <a:p>
            <a:pPr eaLnBrk="1" hangingPunct="1">
              <a:buClrTx/>
              <a:buFontTx/>
              <a:buNone/>
            </a:pPr>
            <a:r>
              <a:rPr lang="en-US" altLang="fr-FR" sz="1000" b="0" dirty="0"/>
              <a:t>    </a:t>
            </a:r>
            <a:r>
              <a:rPr lang="en-US" altLang="fr-FR" sz="1000" b="0" dirty="0" err="1"/>
              <a:t>job.waitForCompletion</a:t>
            </a:r>
            <a:r>
              <a:rPr lang="en-US" altLang="fr-FR" sz="1000" b="0" dirty="0"/>
              <a:t>(true);</a:t>
            </a:r>
          </a:p>
          <a:p>
            <a:pPr eaLnBrk="1" hangingPunct="1">
              <a:buClrTx/>
              <a:buFontTx/>
              <a:buNone/>
            </a:pPr>
            <a:r>
              <a:rPr lang="en-US" altLang="fr-FR" sz="1000" b="0" dirty="0"/>
              <a:t>  }     </a:t>
            </a:r>
          </a:p>
          <a:p>
            <a:pPr eaLnBrk="1" hangingPunct="1">
              <a:buClrTx/>
              <a:buFontTx/>
              <a:buNone/>
            </a:pPr>
            <a:r>
              <a:rPr lang="en-US" altLang="fr-FR" sz="1000" b="0" dirty="0"/>
              <a:t>}</a:t>
            </a:r>
          </a:p>
        </p:txBody>
      </p:sp>
    </p:spTree>
    <p:extLst>
      <p:ext uri="{BB962C8B-B14F-4D97-AF65-F5344CB8AC3E}">
        <p14:creationId xmlns:p14="http://schemas.microsoft.com/office/powerpoint/2010/main" val="2106604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5" dirty="0" err="1">
                <a:latin typeface="Arial"/>
                <a:cs typeface="Arial"/>
              </a:rPr>
              <a:t>Hive</a:t>
            </a:r>
            <a:r>
              <a:rPr lang="fr-FR" spc="-15" dirty="0">
                <a:latin typeface="Arial"/>
                <a:cs typeface="Arial"/>
              </a:rPr>
              <a:t> </a:t>
            </a:r>
            <a:r>
              <a:rPr lang="fr-FR" spc="-5" dirty="0">
                <a:latin typeface="Arial"/>
                <a:cs typeface="Arial"/>
              </a:rPr>
              <a:t>and</a:t>
            </a:r>
            <a:r>
              <a:rPr lang="fr-FR" spc="10" dirty="0">
                <a:latin typeface="Arial"/>
                <a:cs typeface="Arial"/>
              </a:rPr>
              <a:t> </a:t>
            </a:r>
            <a:r>
              <a:rPr lang="fr-FR" dirty="0" err="1" smtClean="0">
                <a:latin typeface="Arial"/>
                <a:cs typeface="Arial"/>
              </a:rPr>
              <a:t>wordcount</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err="1">
                <a:latin typeface="Arial"/>
                <a:cs typeface="Arial"/>
              </a:rPr>
              <a:t>Wordcount</a:t>
            </a:r>
            <a:r>
              <a:rPr lang="en-US" sz="1800" spc="5" dirty="0">
                <a:latin typeface="Arial"/>
                <a:cs typeface="Arial"/>
              </a:rPr>
              <a:t> in Java is </a:t>
            </a:r>
            <a:r>
              <a:rPr lang="en-US" sz="1800" spc="10" dirty="0">
                <a:latin typeface="Arial"/>
                <a:cs typeface="Arial"/>
              </a:rPr>
              <a:t>70+ </a:t>
            </a:r>
            <a:r>
              <a:rPr lang="en-US" sz="1800" spc="5" dirty="0">
                <a:latin typeface="Arial"/>
                <a:cs typeface="Arial"/>
              </a:rPr>
              <a:t>lines of Java</a:t>
            </a:r>
            <a:r>
              <a:rPr lang="en-US" sz="1800" spc="-140" dirty="0">
                <a:latin typeface="Arial"/>
                <a:cs typeface="Arial"/>
              </a:rPr>
              <a:t> </a:t>
            </a:r>
            <a:r>
              <a:rPr lang="en-US" sz="1800" spc="10" dirty="0">
                <a:latin typeface="Arial"/>
                <a:cs typeface="Arial"/>
              </a:rPr>
              <a:t>code</a:t>
            </a:r>
            <a:endParaRPr lang="en-US" sz="1800" dirty="0">
              <a:latin typeface="Arial"/>
              <a:cs typeface="Arial"/>
            </a:endParaRPr>
          </a:p>
          <a:p>
            <a:pPr marL="163195" marR="5080" indent="-139700">
              <a:lnSpc>
                <a:spcPct val="101000"/>
              </a:lnSpc>
              <a:spcBef>
                <a:spcPts val="459"/>
              </a:spcBef>
              <a:tabLst>
                <a:tab pos="163830" algn="l"/>
              </a:tabLst>
            </a:pPr>
            <a:r>
              <a:rPr lang="en-US" sz="1800" spc="10" dirty="0">
                <a:latin typeface="Arial"/>
                <a:cs typeface="Arial"/>
              </a:rPr>
              <a:t>Below</a:t>
            </a:r>
            <a:r>
              <a:rPr lang="en-US" sz="1800" spc="-40" dirty="0">
                <a:latin typeface="Arial"/>
                <a:cs typeface="Arial"/>
              </a:rPr>
              <a:t> </a:t>
            </a:r>
            <a:r>
              <a:rPr lang="en-US" sz="1800" spc="5" dirty="0">
                <a:latin typeface="Arial"/>
                <a:cs typeface="Arial"/>
              </a:rPr>
              <a:t>you</a:t>
            </a:r>
            <a:r>
              <a:rPr lang="en-US" sz="1800" dirty="0">
                <a:latin typeface="Arial"/>
                <a:cs typeface="Arial"/>
              </a:rPr>
              <a:t> </a:t>
            </a:r>
            <a:r>
              <a:rPr lang="en-US" sz="1800" spc="5" dirty="0">
                <a:latin typeface="Arial"/>
                <a:cs typeface="Arial"/>
              </a:rPr>
              <a:t>have</a:t>
            </a:r>
            <a:r>
              <a:rPr lang="en-US" sz="1800" dirty="0">
                <a:latin typeface="Arial"/>
                <a:cs typeface="Arial"/>
              </a:rPr>
              <a:t> </a:t>
            </a:r>
            <a:r>
              <a:rPr lang="en-US" sz="1800" spc="5" dirty="0">
                <a:latin typeface="Arial"/>
                <a:cs typeface="Arial"/>
              </a:rPr>
              <a:t>the</a:t>
            </a:r>
            <a:r>
              <a:rPr lang="en-US" sz="1800" spc="-15" dirty="0">
                <a:latin typeface="Arial"/>
                <a:cs typeface="Arial"/>
              </a:rPr>
              <a:t> </a:t>
            </a:r>
            <a:r>
              <a:rPr lang="en-US" sz="1800" spc="5" dirty="0">
                <a:latin typeface="Arial"/>
                <a:cs typeface="Arial"/>
              </a:rPr>
              <a:t>equivalent</a:t>
            </a:r>
            <a:r>
              <a:rPr lang="en-US" sz="1800" spc="-40" dirty="0">
                <a:latin typeface="Arial"/>
                <a:cs typeface="Arial"/>
              </a:rPr>
              <a:t> </a:t>
            </a:r>
            <a:r>
              <a:rPr lang="en-US" sz="1800" spc="5" dirty="0">
                <a:latin typeface="Arial"/>
                <a:cs typeface="Arial"/>
              </a:rPr>
              <a:t>program</a:t>
            </a:r>
            <a:r>
              <a:rPr lang="en-US" sz="1800" spc="-20" dirty="0">
                <a:latin typeface="Arial"/>
                <a:cs typeface="Arial"/>
              </a:rPr>
              <a:t> </a:t>
            </a:r>
            <a:r>
              <a:rPr lang="en-US" sz="1800" spc="10" dirty="0">
                <a:latin typeface="Arial"/>
                <a:cs typeface="Arial"/>
              </a:rPr>
              <a:t>in</a:t>
            </a:r>
            <a:r>
              <a:rPr lang="en-US" sz="1800" spc="5" dirty="0">
                <a:latin typeface="Arial"/>
                <a:cs typeface="Arial"/>
              </a:rPr>
              <a:t> </a:t>
            </a:r>
            <a:r>
              <a:rPr lang="en-US" sz="1800" spc="5" dirty="0" err="1">
                <a:latin typeface="Arial"/>
                <a:cs typeface="Arial"/>
              </a:rPr>
              <a:t>HiveQL</a:t>
            </a:r>
            <a:r>
              <a:rPr lang="en-US" sz="1800" spc="5" dirty="0">
                <a:latin typeface="Arial"/>
                <a:cs typeface="Arial"/>
              </a:rPr>
              <a:t>,</a:t>
            </a:r>
            <a:r>
              <a:rPr lang="en-US" sz="1800" spc="-15" dirty="0">
                <a:latin typeface="Arial"/>
                <a:cs typeface="Arial"/>
              </a:rPr>
              <a:t> </a:t>
            </a:r>
            <a:r>
              <a:rPr lang="en-US" sz="1800" spc="5" dirty="0">
                <a:latin typeface="Arial"/>
                <a:cs typeface="Arial"/>
              </a:rPr>
              <a:t>just</a:t>
            </a:r>
            <a:r>
              <a:rPr lang="en-US" sz="1800" spc="-15" dirty="0">
                <a:latin typeface="Arial"/>
                <a:cs typeface="Arial"/>
              </a:rPr>
              <a:t> </a:t>
            </a:r>
            <a:r>
              <a:rPr lang="en-US" sz="1800" spc="10" dirty="0">
                <a:latin typeface="Arial"/>
                <a:cs typeface="Arial"/>
              </a:rPr>
              <a:t>8</a:t>
            </a:r>
            <a:r>
              <a:rPr lang="en-US" sz="1800" spc="-15" dirty="0">
                <a:latin typeface="Arial"/>
                <a:cs typeface="Arial"/>
              </a:rPr>
              <a:t> </a:t>
            </a:r>
            <a:r>
              <a:rPr lang="en-US" sz="1800" spc="5" dirty="0">
                <a:latin typeface="Arial"/>
                <a:cs typeface="Arial"/>
              </a:rPr>
              <a:t>lines</a:t>
            </a:r>
            <a:r>
              <a:rPr lang="en-US" sz="1800" spc="-30" dirty="0">
                <a:latin typeface="Arial"/>
                <a:cs typeface="Arial"/>
              </a:rPr>
              <a:t> </a:t>
            </a:r>
            <a:r>
              <a:rPr lang="en-US" sz="1800" spc="5" dirty="0">
                <a:latin typeface="Arial"/>
                <a:cs typeface="Arial"/>
              </a:rPr>
              <a:t>of</a:t>
            </a:r>
            <a:r>
              <a:rPr lang="en-US" sz="1800" spc="-5" dirty="0">
                <a:latin typeface="Arial"/>
                <a:cs typeface="Arial"/>
              </a:rPr>
              <a:t> </a:t>
            </a:r>
            <a:r>
              <a:rPr lang="en-US" sz="1800" spc="10" dirty="0">
                <a:latin typeface="Arial"/>
                <a:cs typeface="Arial"/>
              </a:rPr>
              <a:t>code  </a:t>
            </a:r>
            <a:r>
              <a:rPr lang="en-US" sz="1800" spc="5" dirty="0">
                <a:latin typeface="Arial"/>
                <a:cs typeface="Arial"/>
              </a:rPr>
              <a:t>and does not require compilation, nor the creation of </a:t>
            </a:r>
            <a:r>
              <a:rPr lang="en-US" sz="1800" spc="10" dirty="0">
                <a:latin typeface="Arial"/>
                <a:cs typeface="Arial"/>
              </a:rPr>
              <a:t>a JAR </a:t>
            </a:r>
            <a:r>
              <a:rPr lang="en-US" sz="1800" spc="5" dirty="0">
                <a:latin typeface="Arial"/>
                <a:cs typeface="Arial"/>
              </a:rPr>
              <a:t>file (Java  </a:t>
            </a:r>
            <a:r>
              <a:rPr lang="en-US" sz="1800" spc="5" dirty="0" err="1">
                <a:latin typeface="Arial"/>
                <a:cs typeface="Arial"/>
              </a:rPr>
              <a:t>ARchive</a:t>
            </a:r>
            <a:r>
              <a:rPr lang="en-US" sz="1800" spc="5" dirty="0">
                <a:latin typeface="Arial"/>
                <a:cs typeface="Arial"/>
              </a:rPr>
              <a:t>) </a:t>
            </a:r>
            <a:r>
              <a:rPr lang="en-US" sz="1800" dirty="0">
                <a:latin typeface="Arial"/>
                <a:cs typeface="Arial"/>
              </a:rPr>
              <a:t>to</a:t>
            </a:r>
            <a:r>
              <a:rPr lang="en-US" sz="1800" spc="-45" dirty="0">
                <a:latin typeface="Arial"/>
                <a:cs typeface="Arial"/>
              </a:rPr>
              <a:t> </a:t>
            </a:r>
            <a:r>
              <a:rPr lang="en-US" sz="1800" spc="5" dirty="0">
                <a:latin typeface="Arial"/>
                <a:cs typeface="Arial"/>
              </a:rPr>
              <a:t>run</a:t>
            </a:r>
            <a:endParaRPr lang="en-US" sz="1800" dirty="0">
              <a:latin typeface="Arial"/>
              <a:cs typeface="Arial"/>
            </a:endParaRPr>
          </a:p>
          <a:p>
            <a:endParaRPr lang="fr-FR" sz="1800" dirty="0"/>
          </a:p>
        </p:txBody>
      </p:sp>
      <p:sp>
        <p:nvSpPr>
          <p:cNvPr id="4" name="object 5"/>
          <p:cNvSpPr txBox="1"/>
          <p:nvPr/>
        </p:nvSpPr>
        <p:spPr>
          <a:xfrm>
            <a:off x="611560" y="2789719"/>
            <a:ext cx="7632848" cy="1926489"/>
          </a:xfrm>
          <a:prstGeom prst="rect">
            <a:avLst/>
          </a:prstGeom>
          <a:solidFill>
            <a:srgbClr val="FFF5CC"/>
          </a:solidFill>
          <a:ln w="3816">
            <a:solidFill>
              <a:srgbClr val="000000"/>
            </a:solidFill>
          </a:ln>
        </p:spPr>
        <p:txBody>
          <a:bodyPr vert="horz" wrap="square" lIns="0" tIns="15875" rIns="0" bIns="0" rtlCol="0">
            <a:spAutoFit/>
          </a:bodyPr>
          <a:lstStyle/>
          <a:p>
            <a:pPr marL="55244">
              <a:lnSpc>
                <a:spcPct val="100000"/>
              </a:lnSpc>
              <a:spcBef>
                <a:spcPts val="125"/>
              </a:spcBef>
            </a:pPr>
            <a:r>
              <a:rPr sz="1600" b="1" spc="15" dirty="0">
                <a:latin typeface="Courier New"/>
                <a:cs typeface="Courier New"/>
              </a:rPr>
              <a:t>CREATE TABLE </a:t>
            </a:r>
            <a:r>
              <a:rPr sz="1600" b="1" spc="10" dirty="0">
                <a:latin typeface="Courier New"/>
                <a:cs typeface="Courier New"/>
              </a:rPr>
              <a:t>docs (line</a:t>
            </a:r>
            <a:r>
              <a:rPr sz="1600" b="1" spc="5" dirty="0">
                <a:latin typeface="Courier New"/>
                <a:cs typeface="Courier New"/>
              </a:rPr>
              <a:t> </a:t>
            </a:r>
            <a:r>
              <a:rPr sz="1600" b="1" spc="10" dirty="0">
                <a:latin typeface="Courier New"/>
                <a:cs typeface="Courier New"/>
              </a:rPr>
              <a:t>STRING);</a:t>
            </a:r>
            <a:endParaRPr sz="1600" dirty="0">
              <a:latin typeface="Courier New"/>
              <a:cs typeface="Courier New"/>
            </a:endParaRPr>
          </a:p>
          <a:p>
            <a:pPr>
              <a:lnSpc>
                <a:spcPct val="100000"/>
              </a:lnSpc>
              <a:spcBef>
                <a:spcPts val="15"/>
              </a:spcBef>
            </a:pPr>
            <a:endParaRPr sz="1600" dirty="0">
              <a:latin typeface="Times New Roman"/>
              <a:cs typeface="Times New Roman"/>
            </a:endParaRPr>
          </a:p>
          <a:p>
            <a:pPr marL="55244">
              <a:lnSpc>
                <a:spcPct val="100000"/>
              </a:lnSpc>
            </a:pPr>
            <a:r>
              <a:rPr sz="1600" b="1" spc="15" dirty="0">
                <a:latin typeface="Courier New"/>
                <a:cs typeface="Courier New"/>
              </a:rPr>
              <a:t>LOAD </a:t>
            </a:r>
            <a:r>
              <a:rPr sz="1600" b="1" spc="10" dirty="0">
                <a:latin typeface="Courier New"/>
                <a:cs typeface="Courier New"/>
              </a:rPr>
              <a:t>DATA </a:t>
            </a:r>
            <a:r>
              <a:rPr sz="1600" b="1" spc="15" dirty="0">
                <a:latin typeface="Courier New"/>
                <a:cs typeface="Courier New"/>
              </a:rPr>
              <a:t>INPATH </a:t>
            </a:r>
            <a:r>
              <a:rPr sz="1600" b="1" spc="10" dirty="0">
                <a:latin typeface="Courier New"/>
                <a:cs typeface="Courier New"/>
              </a:rPr>
              <a:t>'docs' </a:t>
            </a:r>
            <a:r>
              <a:rPr sz="1600" b="1" spc="15" dirty="0">
                <a:latin typeface="Courier New"/>
                <a:cs typeface="Courier New"/>
              </a:rPr>
              <a:t>OVERWRITE INTO TABLE</a:t>
            </a:r>
            <a:r>
              <a:rPr sz="1600" b="1" spc="-25" dirty="0">
                <a:latin typeface="Courier New"/>
                <a:cs typeface="Courier New"/>
              </a:rPr>
              <a:t> </a:t>
            </a:r>
            <a:r>
              <a:rPr sz="1600" b="1" spc="15" dirty="0">
                <a:latin typeface="Courier New"/>
                <a:cs typeface="Courier New"/>
              </a:rPr>
              <a:t>docs;</a:t>
            </a:r>
            <a:endParaRPr sz="1600" dirty="0">
              <a:latin typeface="Courier New"/>
              <a:cs typeface="Courier New"/>
            </a:endParaRPr>
          </a:p>
          <a:p>
            <a:pPr>
              <a:lnSpc>
                <a:spcPct val="100000"/>
              </a:lnSpc>
              <a:spcBef>
                <a:spcPts val="10"/>
              </a:spcBef>
            </a:pPr>
            <a:endParaRPr sz="1600" dirty="0">
              <a:latin typeface="Times New Roman"/>
              <a:cs typeface="Times New Roman"/>
            </a:endParaRPr>
          </a:p>
          <a:p>
            <a:pPr marL="55244">
              <a:lnSpc>
                <a:spcPct val="100000"/>
              </a:lnSpc>
            </a:pPr>
            <a:r>
              <a:rPr sz="1600" b="1" spc="15" dirty="0">
                <a:latin typeface="Courier New"/>
                <a:cs typeface="Courier New"/>
              </a:rPr>
              <a:t>CREATE TABLE </a:t>
            </a:r>
            <a:r>
              <a:rPr sz="1600" b="1" spc="10" dirty="0">
                <a:latin typeface="Courier New"/>
                <a:cs typeface="Courier New"/>
              </a:rPr>
              <a:t>word_counts</a:t>
            </a:r>
            <a:r>
              <a:rPr sz="1600" b="1" spc="-15" dirty="0">
                <a:latin typeface="Courier New"/>
                <a:cs typeface="Courier New"/>
              </a:rPr>
              <a:t> </a:t>
            </a:r>
            <a:r>
              <a:rPr sz="1600" b="1" spc="20" dirty="0">
                <a:latin typeface="Courier New"/>
                <a:cs typeface="Courier New"/>
              </a:rPr>
              <a:t>AS</a:t>
            </a:r>
            <a:endParaRPr sz="1600" dirty="0">
              <a:latin typeface="Courier New"/>
              <a:cs typeface="Courier New"/>
            </a:endParaRPr>
          </a:p>
          <a:p>
            <a:pPr marL="55244">
              <a:lnSpc>
                <a:spcPct val="100000"/>
              </a:lnSpc>
              <a:spcBef>
                <a:spcPts val="40"/>
              </a:spcBef>
            </a:pPr>
            <a:r>
              <a:rPr sz="1600" b="1" spc="15" dirty="0">
                <a:latin typeface="Courier New"/>
                <a:cs typeface="Courier New"/>
              </a:rPr>
              <a:t>SELECT word, count(1) AS count</a:t>
            </a:r>
            <a:r>
              <a:rPr sz="1600" b="1" spc="-30" dirty="0">
                <a:latin typeface="Courier New"/>
                <a:cs typeface="Courier New"/>
              </a:rPr>
              <a:t> </a:t>
            </a:r>
            <a:r>
              <a:rPr sz="1600" b="1" spc="10" dirty="0">
                <a:latin typeface="Courier New"/>
                <a:cs typeface="Courier New"/>
              </a:rPr>
              <a:t>FROM</a:t>
            </a:r>
            <a:endParaRPr sz="1600" dirty="0">
              <a:latin typeface="Courier New"/>
              <a:cs typeface="Courier New"/>
            </a:endParaRPr>
          </a:p>
          <a:p>
            <a:pPr marL="55244" marR="302895" indent="551180">
              <a:lnSpc>
                <a:spcPct val="103000"/>
              </a:lnSpc>
            </a:pPr>
            <a:r>
              <a:rPr sz="1600" b="1" spc="15" dirty="0">
                <a:latin typeface="Courier New"/>
                <a:cs typeface="Courier New"/>
              </a:rPr>
              <a:t>(SELECT </a:t>
            </a:r>
            <a:r>
              <a:rPr sz="1600" b="1" spc="10" dirty="0">
                <a:latin typeface="Courier New"/>
                <a:cs typeface="Courier New"/>
              </a:rPr>
              <a:t>explode(split(line, </a:t>
            </a:r>
            <a:r>
              <a:rPr sz="1600" b="1" spc="15" dirty="0">
                <a:latin typeface="Courier New"/>
                <a:cs typeface="Courier New"/>
              </a:rPr>
              <a:t>'\s')) AS word  FROM </a:t>
            </a:r>
            <a:r>
              <a:rPr sz="1600" b="1" spc="10" dirty="0">
                <a:latin typeface="Courier New"/>
                <a:cs typeface="Courier New"/>
              </a:rPr>
              <a:t>docs)</a:t>
            </a:r>
            <a:endParaRPr sz="1600" dirty="0">
              <a:latin typeface="Courier New"/>
              <a:cs typeface="Courier New"/>
            </a:endParaRPr>
          </a:p>
          <a:p>
            <a:pPr marL="55244" marR="3159125">
              <a:lnSpc>
                <a:spcPts val="1300"/>
              </a:lnSpc>
              <a:spcBef>
                <a:spcPts val="50"/>
              </a:spcBef>
            </a:pPr>
            <a:r>
              <a:rPr sz="1600" b="1" spc="15" dirty="0">
                <a:latin typeface="Courier New"/>
                <a:cs typeface="Courier New"/>
              </a:rPr>
              <a:t>GROUP </a:t>
            </a:r>
            <a:r>
              <a:rPr sz="1600" b="1" spc="10" dirty="0">
                <a:latin typeface="Courier New"/>
                <a:cs typeface="Courier New"/>
              </a:rPr>
              <a:t>BY word  </a:t>
            </a:r>
            <a:r>
              <a:rPr sz="1600" b="1" spc="15" dirty="0">
                <a:latin typeface="Courier New"/>
                <a:cs typeface="Courier New"/>
              </a:rPr>
              <a:t>ORDER </a:t>
            </a:r>
            <a:r>
              <a:rPr sz="1600" b="1" spc="10" dirty="0">
                <a:latin typeface="Courier New"/>
                <a:cs typeface="Courier New"/>
              </a:rPr>
              <a:t>BY</a:t>
            </a:r>
            <a:r>
              <a:rPr sz="1600" b="1" spc="-35" dirty="0">
                <a:latin typeface="Courier New"/>
                <a:cs typeface="Courier New"/>
              </a:rPr>
              <a:t> </a:t>
            </a:r>
            <a:r>
              <a:rPr sz="1600" b="1" spc="10" dirty="0">
                <a:latin typeface="Courier New"/>
                <a:cs typeface="Courier New"/>
              </a:rPr>
              <a:t>word;</a:t>
            </a:r>
            <a:endParaRPr sz="1600" dirty="0">
              <a:latin typeface="Courier New"/>
              <a:cs typeface="Courier New"/>
            </a:endParaRPr>
          </a:p>
        </p:txBody>
      </p:sp>
    </p:spTree>
    <p:extLst>
      <p:ext uri="{BB962C8B-B14F-4D97-AF65-F5344CB8AC3E}">
        <p14:creationId xmlns:p14="http://schemas.microsoft.com/office/powerpoint/2010/main" val="417809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79388">
              <a:lnSpc>
                <a:spcPct val="100000"/>
              </a:lnSpc>
              <a:spcBef>
                <a:spcPts val="1095"/>
              </a:spcBef>
            </a:pPr>
            <a:r>
              <a:rPr lang="fr-FR" spc="-5" dirty="0" err="1">
                <a:latin typeface="Arial"/>
                <a:cs typeface="Arial"/>
              </a:rPr>
              <a:t>Gathering</a:t>
            </a:r>
            <a:r>
              <a:rPr lang="fr-FR" spc="-5" dirty="0">
                <a:latin typeface="Arial"/>
                <a:cs typeface="Arial"/>
              </a:rPr>
              <a:t> and </a:t>
            </a:r>
            <a:r>
              <a:rPr lang="fr-FR" spc="-5" dirty="0" err="1">
                <a:latin typeface="Arial"/>
                <a:cs typeface="Arial"/>
              </a:rPr>
              <a:t>cleaning</a:t>
            </a:r>
            <a:r>
              <a:rPr lang="fr-FR" spc="-5" dirty="0">
                <a:latin typeface="Arial"/>
                <a:cs typeface="Arial"/>
              </a:rPr>
              <a:t>/</a:t>
            </a:r>
            <a:r>
              <a:rPr lang="fr-FR" spc="-5" dirty="0" err="1">
                <a:latin typeface="Arial"/>
                <a:cs typeface="Arial"/>
              </a:rPr>
              <a:t>munging</a:t>
            </a:r>
            <a:r>
              <a:rPr lang="fr-FR" spc="-5" dirty="0">
                <a:latin typeface="Arial"/>
                <a:cs typeface="Arial"/>
              </a:rPr>
              <a:t>/</a:t>
            </a:r>
            <a:r>
              <a:rPr lang="fr-FR" spc="-5" dirty="0" err="1">
                <a:latin typeface="Arial"/>
                <a:cs typeface="Arial"/>
              </a:rPr>
              <a:t>wrangling</a:t>
            </a:r>
            <a:r>
              <a:rPr lang="fr-FR" spc="-90" dirty="0">
                <a:latin typeface="Arial"/>
                <a:cs typeface="Arial"/>
              </a:rPr>
              <a:t> </a:t>
            </a:r>
            <a:r>
              <a:rPr lang="fr-FR" spc="-5" dirty="0">
                <a:latin typeface="Arial"/>
                <a:cs typeface="Arial"/>
              </a:rPr>
              <a:t>data</a:t>
            </a:r>
            <a:endParaRPr lang="fr-FR" dirty="0">
              <a:latin typeface="Arial"/>
              <a:cs typeface="Arial"/>
            </a:endParaRPr>
          </a:p>
        </p:txBody>
      </p:sp>
      <p:sp>
        <p:nvSpPr>
          <p:cNvPr id="3" name="Espace réservé du contenu 2"/>
          <p:cNvSpPr>
            <a:spLocks noGrp="1"/>
          </p:cNvSpPr>
          <p:nvPr>
            <p:ph idx="1"/>
          </p:nvPr>
        </p:nvSpPr>
        <p:spPr>
          <a:xfrm>
            <a:off x="-612576" y="1188720"/>
            <a:ext cx="10009112" cy="5358384"/>
          </a:xfrm>
        </p:spPr>
        <p:txBody>
          <a:bodyPr/>
          <a:lstStyle/>
          <a:p>
            <a:pPr marL="915035" marR="786130" indent="-139700">
              <a:lnSpc>
                <a:spcPct val="101000"/>
              </a:lnSpc>
              <a:spcBef>
                <a:spcPts val="1300"/>
              </a:spcBef>
              <a:tabLst>
                <a:tab pos="915669" algn="l"/>
              </a:tabLst>
            </a:pPr>
            <a:r>
              <a:rPr lang="en-US" sz="1800" dirty="0">
                <a:latin typeface="Arial"/>
                <a:cs typeface="Arial"/>
              </a:rPr>
              <a:t>"In </a:t>
            </a:r>
            <a:r>
              <a:rPr lang="en-US" sz="1800" spc="5" dirty="0">
                <a:latin typeface="Arial"/>
                <a:cs typeface="Arial"/>
              </a:rPr>
              <a:t>our experience, the tasks of exploratory data mining and data  cleaning constitute </a:t>
            </a:r>
            <a:r>
              <a:rPr lang="en-US" sz="1800" spc="15" dirty="0">
                <a:latin typeface="Arial"/>
                <a:cs typeface="Arial"/>
              </a:rPr>
              <a:t>80% </a:t>
            </a:r>
            <a:r>
              <a:rPr lang="en-US" sz="1800" spc="5" dirty="0">
                <a:latin typeface="Arial"/>
                <a:cs typeface="Arial"/>
              </a:rPr>
              <a:t>of the effort that determines </a:t>
            </a:r>
            <a:r>
              <a:rPr lang="en-US" sz="1800" spc="10" dirty="0">
                <a:latin typeface="Arial"/>
                <a:cs typeface="Arial"/>
              </a:rPr>
              <a:t>80% </a:t>
            </a:r>
            <a:r>
              <a:rPr lang="en-US" sz="1800" spc="5" dirty="0">
                <a:latin typeface="Arial"/>
                <a:cs typeface="Arial"/>
              </a:rPr>
              <a:t>of the</a:t>
            </a:r>
            <a:r>
              <a:rPr lang="en-US" sz="1800" spc="-245" dirty="0">
                <a:latin typeface="Arial"/>
                <a:cs typeface="Arial"/>
              </a:rPr>
              <a:t> </a:t>
            </a:r>
            <a:r>
              <a:rPr lang="en-US" sz="1800" spc="5" dirty="0">
                <a:latin typeface="Arial"/>
                <a:cs typeface="Arial"/>
              </a:rPr>
              <a:t>value  of the ultimate</a:t>
            </a:r>
            <a:r>
              <a:rPr lang="en-US" sz="1800" spc="-70" dirty="0">
                <a:latin typeface="Arial"/>
                <a:cs typeface="Arial"/>
              </a:rPr>
              <a:t> </a:t>
            </a:r>
            <a:r>
              <a:rPr lang="en-US" sz="1800" dirty="0">
                <a:latin typeface="Arial"/>
                <a:cs typeface="Arial"/>
              </a:rPr>
              <a:t>data."</a:t>
            </a:r>
          </a:p>
          <a:p>
            <a:pPr marL="949960" lvl="1" indent="0">
              <a:spcBef>
                <a:spcPts val="350"/>
              </a:spcBef>
              <a:buSzPct val="81818"/>
              <a:buNone/>
              <a:tabLst>
                <a:tab pos="1051560" algn="l"/>
              </a:tabLst>
            </a:pPr>
            <a:r>
              <a:rPr lang="en-US" sz="1800" spc="20" dirty="0" err="1">
                <a:latin typeface="Arial"/>
                <a:cs typeface="Arial"/>
              </a:rPr>
              <a:t>Dasu</a:t>
            </a:r>
            <a:r>
              <a:rPr lang="en-US" sz="1800" spc="20" dirty="0">
                <a:latin typeface="Arial"/>
                <a:cs typeface="Arial"/>
              </a:rPr>
              <a:t>, </a:t>
            </a:r>
            <a:r>
              <a:rPr lang="en-US" sz="1800" spc="15" dirty="0">
                <a:latin typeface="Arial"/>
                <a:cs typeface="Arial"/>
              </a:rPr>
              <a:t>T., </a:t>
            </a:r>
            <a:r>
              <a:rPr lang="en-US" sz="1800" spc="25" dirty="0">
                <a:latin typeface="Arial"/>
                <a:cs typeface="Arial"/>
              </a:rPr>
              <a:t>&amp; </a:t>
            </a:r>
            <a:r>
              <a:rPr lang="en-US" sz="1800" spc="15" dirty="0">
                <a:latin typeface="Arial"/>
                <a:cs typeface="Arial"/>
              </a:rPr>
              <a:t>Johnson, T. </a:t>
            </a:r>
            <a:r>
              <a:rPr lang="en-US" sz="1800" spc="20" dirty="0">
                <a:latin typeface="Arial"/>
                <a:cs typeface="Arial"/>
              </a:rPr>
              <a:t>(2003) </a:t>
            </a:r>
            <a:r>
              <a:rPr lang="en-US" sz="1800" i="1" spc="-30" dirty="0">
                <a:latin typeface="Arial"/>
                <a:cs typeface="Arial"/>
              </a:rPr>
              <a:t>Exploratory </a:t>
            </a:r>
            <a:r>
              <a:rPr lang="en-US" sz="1800" i="1" spc="-35" dirty="0">
                <a:latin typeface="Arial"/>
                <a:cs typeface="Arial"/>
              </a:rPr>
              <a:t>data mining </a:t>
            </a:r>
            <a:r>
              <a:rPr lang="en-US" sz="1800" i="1" spc="-40" dirty="0">
                <a:latin typeface="Arial"/>
                <a:cs typeface="Arial"/>
              </a:rPr>
              <a:t>and </a:t>
            </a:r>
            <a:r>
              <a:rPr lang="en-US" sz="1800" i="1" spc="-35" dirty="0">
                <a:latin typeface="Arial"/>
                <a:cs typeface="Arial"/>
              </a:rPr>
              <a:t>data</a:t>
            </a:r>
            <a:r>
              <a:rPr lang="en-US" sz="1800" i="1" spc="125" dirty="0">
                <a:latin typeface="Arial"/>
                <a:cs typeface="Arial"/>
              </a:rPr>
              <a:t> </a:t>
            </a:r>
            <a:r>
              <a:rPr lang="en-US" sz="1800" i="1" spc="-30" dirty="0" smtClean="0">
                <a:latin typeface="Arial"/>
                <a:cs typeface="Arial"/>
              </a:rPr>
              <a:t>cleaning</a:t>
            </a:r>
          </a:p>
          <a:p>
            <a:pPr marL="949960" lvl="1" indent="0">
              <a:spcBef>
                <a:spcPts val="350"/>
              </a:spcBef>
              <a:buSzPct val="81818"/>
              <a:buNone/>
              <a:tabLst>
                <a:tab pos="1051560" algn="l"/>
              </a:tabLst>
            </a:pPr>
            <a:endParaRPr lang="en-US" sz="1800" dirty="0">
              <a:latin typeface="Arial"/>
              <a:cs typeface="Arial"/>
            </a:endParaRPr>
          </a:p>
          <a:p>
            <a:pPr marL="915035" indent="-139700">
              <a:spcBef>
                <a:spcPts val="455"/>
              </a:spcBef>
              <a:tabLst>
                <a:tab pos="915669" algn="l"/>
              </a:tabLst>
            </a:pPr>
            <a:r>
              <a:rPr lang="en-US" sz="1800" spc="5" dirty="0">
                <a:latin typeface="Arial"/>
                <a:cs typeface="Arial"/>
              </a:rPr>
              <a:t>Sources of </a:t>
            </a:r>
            <a:r>
              <a:rPr lang="en-US" sz="1800" dirty="0">
                <a:latin typeface="Arial"/>
                <a:cs typeface="Arial"/>
              </a:rPr>
              <a:t>error </a:t>
            </a:r>
            <a:r>
              <a:rPr lang="en-US" sz="1800" spc="5" dirty="0">
                <a:latin typeface="Arial"/>
                <a:cs typeface="Arial"/>
              </a:rPr>
              <a:t>in data: Data </a:t>
            </a:r>
            <a:r>
              <a:rPr lang="en-US" sz="1800" dirty="0">
                <a:latin typeface="Arial"/>
                <a:cs typeface="Arial"/>
              </a:rPr>
              <a:t>quality/veracity</a:t>
            </a:r>
            <a:r>
              <a:rPr lang="en-US" sz="1800" spc="-135" dirty="0">
                <a:latin typeface="Arial"/>
                <a:cs typeface="Arial"/>
              </a:rPr>
              <a:t> </a:t>
            </a:r>
            <a:r>
              <a:rPr lang="en-US" sz="1800" spc="10" dirty="0">
                <a:latin typeface="Arial"/>
                <a:cs typeface="Arial"/>
              </a:rPr>
              <a:t>issues</a:t>
            </a:r>
            <a:endParaRPr lang="en-US" sz="1800" dirty="0">
              <a:latin typeface="Arial"/>
              <a:cs typeface="Arial"/>
            </a:endParaRPr>
          </a:p>
          <a:p>
            <a:pPr marL="1050925" lvl="1" indent="-100965">
              <a:spcBef>
                <a:spcPts val="459"/>
              </a:spcBef>
              <a:buSzPct val="81818"/>
              <a:buFont typeface="Wingdings"/>
              <a:buChar char=""/>
              <a:tabLst>
                <a:tab pos="1051560" algn="l"/>
              </a:tabLst>
            </a:pPr>
            <a:r>
              <a:rPr lang="en-US" sz="1800" spc="15" dirty="0">
                <a:latin typeface="Arial"/>
                <a:cs typeface="Arial"/>
              </a:rPr>
              <a:t>Data entry </a:t>
            </a:r>
            <a:r>
              <a:rPr lang="en-US" sz="1800" spc="10" dirty="0">
                <a:latin typeface="Arial"/>
                <a:cs typeface="Arial"/>
              </a:rPr>
              <a:t>errors </a:t>
            </a:r>
            <a:r>
              <a:rPr lang="en-US" sz="1800" spc="20" dirty="0">
                <a:latin typeface="Arial"/>
                <a:cs typeface="Arial"/>
              </a:rPr>
              <a:t>(such as </a:t>
            </a:r>
            <a:r>
              <a:rPr lang="en-US" sz="1800" spc="15" dirty="0">
                <a:latin typeface="Arial"/>
                <a:cs typeface="Arial"/>
              </a:rPr>
              <a:t>call center records manually</a:t>
            </a:r>
            <a:r>
              <a:rPr lang="en-US" sz="1800" spc="65" dirty="0">
                <a:latin typeface="Arial"/>
                <a:cs typeface="Arial"/>
              </a:rPr>
              <a:t> </a:t>
            </a:r>
            <a:r>
              <a:rPr lang="en-US" sz="1800" spc="15" dirty="0">
                <a:latin typeface="Arial"/>
                <a:cs typeface="Arial"/>
              </a:rPr>
              <a:t>entered)</a:t>
            </a:r>
            <a:endParaRPr lang="en-US" sz="1800" dirty="0">
              <a:latin typeface="Arial"/>
              <a:cs typeface="Arial"/>
            </a:endParaRPr>
          </a:p>
          <a:p>
            <a:pPr marL="1050925" lvl="1" indent="-100965">
              <a:spcBef>
                <a:spcPts val="465"/>
              </a:spcBef>
              <a:buSzPct val="81818"/>
              <a:buFont typeface="Wingdings"/>
              <a:buChar char=""/>
              <a:tabLst>
                <a:tab pos="1051560" algn="l"/>
              </a:tabLst>
            </a:pPr>
            <a:r>
              <a:rPr lang="en-US" sz="1800" spc="15" dirty="0">
                <a:latin typeface="Arial"/>
                <a:cs typeface="Arial"/>
              </a:rPr>
              <a:t>Measurement </a:t>
            </a:r>
            <a:r>
              <a:rPr lang="en-US" sz="1800" spc="10" dirty="0">
                <a:latin typeface="Arial"/>
                <a:cs typeface="Arial"/>
              </a:rPr>
              <a:t>errors </a:t>
            </a:r>
            <a:r>
              <a:rPr lang="en-US" sz="1800" spc="20" dirty="0">
                <a:latin typeface="Arial"/>
                <a:cs typeface="Arial"/>
              </a:rPr>
              <a:t>(such as </a:t>
            </a:r>
            <a:r>
              <a:rPr lang="en-US" sz="1800" spc="15" dirty="0">
                <a:latin typeface="Arial"/>
                <a:cs typeface="Arial"/>
              </a:rPr>
              <a:t>bad/inappropriate</a:t>
            </a:r>
            <a:r>
              <a:rPr lang="en-US" sz="1800" spc="130" dirty="0">
                <a:latin typeface="Arial"/>
                <a:cs typeface="Arial"/>
              </a:rPr>
              <a:t> </a:t>
            </a:r>
            <a:r>
              <a:rPr lang="en-US" sz="1800" spc="15" dirty="0">
                <a:latin typeface="Arial"/>
                <a:cs typeface="Arial"/>
              </a:rPr>
              <a:t>sampling)</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Distillation </a:t>
            </a:r>
            <a:r>
              <a:rPr lang="en-US" sz="1800" spc="10" dirty="0">
                <a:latin typeface="Arial"/>
                <a:cs typeface="Arial"/>
              </a:rPr>
              <a:t>errors </a:t>
            </a:r>
            <a:r>
              <a:rPr lang="en-US" sz="1800" spc="20" dirty="0">
                <a:latin typeface="Arial"/>
                <a:cs typeface="Arial"/>
              </a:rPr>
              <a:t>(such as </a:t>
            </a:r>
            <a:r>
              <a:rPr lang="en-US" sz="1800" spc="15" dirty="0">
                <a:latin typeface="Arial"/>
                <a:cs typeface="Arial"/>
              </a:rPr>
              <a:t>smoothing </a:t>
            </a:r>
            <a:r>
              <a:rPr lang="en-US" sz="1800" spc="20" dirty="0">
                <a:latin typeface="Arial"/>
                <a:cs typeface="Arial"/>
              </a:rPr>
              <a:t>due </a:t>
            </a:r>
            <a:r>
              <a:rPr lang="en-US" sz="1800" spc="15" dirty="0">
                <a:latin typeface="Arial"/>
                <a:cs typeface="Arial"/>
              </a:rPr>
              <a:t>to</a:t>
            </a:r>
            <a:r>
              <a:rPr lang="en-US" sz="1800" spc="30" dirty="0">
                <a:latin typeface="Arial"/>
                <a:cs typeface="Arial"/>
              </a:rPr>
              <a:t> </a:t>
            </a:r>
            <a:r>
              <a:rPr lang="en-US" sz="1800" spc="15" dirty="0">
                <a:latin typeface="Arial"/>
                <a:cs typeface="Arial"/>
              </a:rPr>
              <a:t>noise)</a:t>
            </a:r>
            <a:endParaRPr lang="en-US" sz="1800" dirty="0">
              <a:latin typeface="Arial"/>
              <a:cs typeface="Arial"/>
            </a:endParaRPr>
          </a:p>
          <a:p>
            <a:pPr marL="1050925" lvl="1" indent="-100965">
              <a:spcBef>
                <a:spcPts val="420"/>
              </a:spcBef>
              <a:buSzPct val="78260"/>
              <a:buFont typeface="Wingdings"/>
              <a:buChar char=""/>
              <a:tabLst>
                <a:tab pos="1051560" algn="l"/>
              </a:tabLst>
            </a:pPr>
            <a:r>
              <a:rPr lang="en-US" sz="1800" spc="-10" dirty="0">
                <a:latin typeface="Arial"/>
                <a:cs typeface="Arial"/>
              </a:rPr>
              <a:t>Data integration errors </a:t>
            </a:r>
            <a:r>
              <a:rPr lang="en-US" sz="1800" spc="-5" dirty="0">
                <a:latin typeface="Arial"/>
                <a:cs typeface="Arial"/>
              </a:rPr>
              <a:t>(such as multiple</a:t>
            </a:r>
            <a:r>
              <a:rPr lang="en-US" sz="1800" spc="75" dirty="0">
                <a:latin typeface="Arial"/>
                <a:cs typeface="Arial"/>
              </a:rPr>
              <a:t> </a:t>
            </a:r>
            <a:r>
              <a:rPr lang="en-US" sz="1800" spc="-10" dirty="0">
                <a:latin typeface="Arial"/>
                <a:cs typeface="Arial"/>
              </a:rPr>
              <a:t>databases)</a:t>
            </a:r>
            <a:endParaRPr lang="en-US" sz="1800" dirty="0">
              <a:latin typeface="Arial"/>
              <a:cs typeface="Arial"/>
            </a:endParaRPr>
          </a:p>
          <a:p>
            <a:pPr marL="915035" indent="-139700">
              <a:spcBef>
                <a:spcPts val="470"/>
              </a:spcBef>
              <a:tabLst>
                <a:tab pos="915669" algn="l"/>
              </a:tabLst>
            </a:pPr>
            <a:r>
              <a:rPr lang="en-US" sz="1800" spc="5" dirty="0">
                <a:latin typeface="Arial"/>
                <a:cs typeface="Arial"/>
              </a:rPr>
              <a:t>Data</a:t>
            </a:r>
            <a:r>
              <a:rPr lang="en-US" sz="1800" spc="-20" dirty="0">
                <a:latin typeface="Arial"/>
                <a:cs typeface="Arial"/>
              </a:rPr>
              <a:t> </a:t>
            </a:r>
            <a:r>
              <a:rPr lang="en-US" sz="1800" spc="5" dirty="0">
                <a:latin typeface="Arial"/>
                <a:cs typeface="Arial"/>
              </a:rPr>
              <a:t>manipulation</a:t>
            </a:r>
            <a:endParaRPr lang="en-US" sz="1800" dirty="0">
              <a:latin typeface="Arial"/>
              <a:cs typeface="Arial"/>
            </a:endParaRPr>
          </a:p>
          <a:p>
            <a:pPr marL="1050925" lvl="1" indent="-100965">
              <a:spcBef>
                <a:spcPts val="450"/>
              </a:spcBef>
              <a:buSzPct val="81818"/>
              <a:buFont typeface="Wingdings"/>
              <a:buChar char=""/>
              <a:tabLst>
                <a:tab pos="1051560" algn="l"/>
              </a:tabLst>
            </a:pPr>
            <a:r>
              <a:rPr lang="en-US" sz="1800" spc="15" dirty="0">
                <a:latin typeface="Arial"/>
                <a:cs typeface="Arial"/>
              </a:rPr>
              <a:t>Filtering or</a:t>
            </a:r>
            <a:r>
              <a:rPr lang="en-US" sz="1800" spc="20" dirty="0">
                <a:latin typeface="Arial"/>
                <a:cs typeface="Arial"/>
              </a:rPr>
              <a:t> </a:t>
            </a:r>
            <a:r>
              <a:rPr lang="en-US" sz="1800" spc="15" dirty="0" err="1">
                <a:latin typeface="Arial"/>
                <a:cs typeface="Arial"/>
              </a:rPr>
              <a:t>subsetting</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Transforming: </a:t>
            </a:r>
            <a:r>
              <a:rPr lang="en-US" sz="1800" spc="20" dirty="0">
                <a:latin typeface="Arial"/>
                <a:cs typeface="Arial"/>
              </a:rPr>
              <a:t>add new </a:t>
            </a:r>
            <a:r>
              <a:rPr lang="en-US" sz="1800" spc="15" dirty="0">
                <a:latin typeface="Arial"/>
                <a:cs typeface="Arial"/>
              </a:rPr>
              <a:t>variables or </a:t>
            </a:r>
            <a:r>
              <a:rPr lang="en-US" sz="1800" spc="20" dirty="0">
                <a:latin typeface="Arial"/>
                <a:cs typeface="Arial"/>
              </a:rPr>
              <a:t>modify </a:t>
            </a:r>
            <a:r>
              <a:rPr lang="en-US" sz="1800" spc="15" dirty="0">
                <a:latin typeface="Arial"/>
                <a:cs typeface="Arial"/>
              </a:rPr>
              <a:t>existing</a:t>
            </a:r>
            <a:r>
              <a:rPr lang="en-US" sz="1800" spc="30" dirty="0">
                <a:latin typeface="Arial"/>
                <a:cs typeface="Arial"/>
              </a:rPr>
              <a:t> </a:t>
            </a:r>
            <a:r>
              <a:rPr lang="en-US" sz="1800" spc="15" dirty="0">
                <a:latin typeface="Arial"/>
                <a:cs typeface="Arial"/>
              </a:rPr>
              <a:t>variables</a:t>
            </a:r>
            <a:endParaRPr lang="en-US" sz="1800" dirty="0">
              <a:latin typeface="Arial"/>
              <a:cs typeface="Arial"/>
            </a:endParaRPr>
          </a:p>
          <a:p>
            <a:pPr marL="1050925" lvl="1" indent="-100965">
              <a:spcBef>
                <a:spcPts val="470"/>
              </a:spcBef>
              <a:buSzPct val="81818"/>
              <a:buFont typeface="Wingdings"/>
              <a:buChar char=""/>
              <a:tabLst>
                <a:tab pos="1051560" algn="l"/>
              </a:tabLst>
            </a:pPr>
            <a:r>
              <a:rPr lang="en-US" sz="1800" spc="15" dirty="0">
                <a:latin typeface="Arial"/>
                <a:cs typeface="Arial"/>
              </a:rPr>
              <a:t>Aggregating: </a:t>
            </a:r>
            <a:r>
              <a:rPr lang="en-US" sz="1800" spc="20" dirty="0">
                <a:latin typeface="Arial"/>
                <a:cs typeface="Arial"/>
              </a:rPr>
              <a:t>collapse </a:t>
            </a:r>
            <a:r>
              <a:rPr lang="en-US" sz="1800" spc="15" dirty="0">
                <a:latin typeface="Arial"/>
                <a:cs typeface="Arial"/>
              </a:rPr>
              <a:t>multiple values into </a:t>
            </a:r>
            <a:r>
              <a:rPr lang="en-US" sz="1800" spc="20" dirty="0">
                <a:latin typeface="Arial"/>
                <a:cs typeface="Arial"/>
              </a:rPr>
              <a:t>a </a:t>
            </a:r>
            <a:r>
              <a:rPr lang="en-US" sz="1800" spc="15" dirty="0">
                <a:latin typeface="Arial"/>
                <a:cs typeface="Arial"/>
              </a:rPr>
              <a:t>single value</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15" dirty="0">
                <a:latin typeface="Arial"/>
                <a:cs typeface="Arial"/>
              </a:rPr>
              <a:t>Sorting: </a:t>
            </a:r>
            <a:r>
              <a:rPr lang="en-US" sz="1800" spc="20" dirty="0">
                <a:latin typeface="Arial"/>
                <a:cs typeface="Arial"/>
              </a:rPr>
              <a:t>change </a:t>
            </a:r>
            <a:r>
              <a:rPr lang="en-US" sz="1800" spc="15" dirty="0">
                <a:latin typeface="Arial"/>
                <a:cs typeface="Arial"/>
              </a:rPr>
              <a:t>the order of</a:t>
            </a:r>
            <a:r>
              <a:rPr lang="en-US" sz="1800" spc="20" dirty="0">
                <a:latin typeface="Arial"/>
                <a:cs typeface="Arial"/>
              </a:rPr>
              <a:t> </a:t>
            </a:r>
            <a:r>
              <a:rPr lang="en-US" sz="1800" spc="15" dirty="0">
                <a:latin typeface="Arial"/>
                <a:cs typeface="Arial"/>
              </a:rPr>
              <a:t>values</a:t>
            </a:r>
            <a:endParaRPr lang="en-US" sz="1800" dirty="0">
              <a:latin typeface="Arial"/>
              <a:cs typeface="Arial"/>
            </a:endParaRPr>
          </a:p>
          <a:p>
            <a:endParaRPr lang="fr-FR" sz="1800" dirty="0"/>
          </a:p>
        </p:txBody>
      </p:sp>
    </p:spTree>
    <p:extLst>
      <p:ext uri="{BB962C8B-B14F-4D97-AF65-F5344CB8AC3E}">
        <p14:creationId xmlns:p14="http://schemas.microsoft.com/office/powerpoint/2010/main" val="38457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5" dirty="0" err="1">
                <a:latin typeface="Arial"/>
                <a:cs typeface="Arial"/>
              </a:rPr>
              <a:t>Hive</a:t>
            </a:r>
            <a:r>
              <a:rPr lang="fr-FR" spc="-25" dirty="0">
                <a:latin typeface="Arial"/>
                <a:cs typeface="Arial"/>
              </a:rPr>
              <a:t> </a:t>
            </a:r>
            <a:r>
              <a:rPr lang="fr-FR" spc="-5" dirty="0" smtClean="0">
                <a:latin typeface="Arial"/>
                <a:cs typeface="Arial"/>
              </a:rPr>
              <a:t>components</a:t>
            </a:r>
            <a:endParaRPr lang="fr-FR" dirty="0"/>
          </a:p>
        </p:txBody>
      </p:sp>
      <p:grpSp>
        <p:nvGrpSpPr>
          <p:cNvPr id="5" name="Group 3"/>
          <p:cNvGrpSpPr>
            <a:grpSpLocks/>
          </p:cNvGrpSpPr>
          <p:nvPr/>
        </p:nvGrpSpPr>
        <p:grpSpPr bwMode="auto">
          <a:xfrm>
            <a:off x="3005138" y="3513139"/>
            <a:ext cx="5159375" cy="2233613"/>
            <a:chOff x="1897" y="2213"/>
            <a:chExt cx="3250" cy="1407"/>
          </a:xfrm>
        </p:grpSpPr>
        <p:sp>
          <p:nvSpPr>
            <p:cNvPr id="7" name="AutoShape 4"/>
            <p:cNvSpPr>
              <a:spLocks noChangeArrowheads="1"/>
            </p:cNvSpPr>
            <p:nvPr/>
          </p:nvSpPr>
          <p:spPr bwMode="auto">
            <a:xfrm>
              <a:off x="4002" y="2213"/>
              <a:ext cx="1145" cy="1306"/>
            </a:xfrm>
            <a:prstGeom prst="roundRect">
              <a:avLst>
                <a:gd name="adj" fmla="val 16667"/>
              </a:avLst>
            </a:prstGeom>
            <a:solidFill>
              <a:srgbClr val="ECECEC"/>
            </a:solidFill>
            <a:ln w="9525">
              <a:solidFill>
                <a:schemeClr val="tx1"/>
              </a:solidFill>
              <a:round/>
              <a:headEnd/>
              <a:tailEnd/>
            </a:ln>
            <a:effectLst>
              <a:prstShdw prst="shdw17" dist="17961" dir="2700000">
                <a:schemeClr val="tx1">
                  <a:gamma/>
                  <a:shade val="60000"/>
                  <a:invGamma/>
                </a:schemeClr>
              </a:prstShdw>
            </a:effectLst>
          </p:spPr>
          <p:txBody>
            <a:bodyPr wrap="none" anchor="ctr"/>
            <a:lstStyle/>
            <a:p>
              <a:pPr>
                <a:defRPr/>
              </a:pPr>
              <a:endParaRPr lang="en-US"/>
            </a:p>
          </p:txBody>
        </p:sp>
        <p:sp>
          <p:nvSpPr>
            <p:cNvPr id="8" name="AutoShape 5"/>
            <p:cNvSpPr>
              <a:spLocks noChangeArrowheads="1"/>
            </p:cNvSpPr>
            <p:nvPr/>
          </p:nvSpPr>
          <p:spPr bwMode="auto">
            <a:xfrm>
              <a:off x="1897" y="2947"/>
              <a:ext cx="3249" cy="673"/>
            </a:xfrm>
            <a:prstGeom prst="roundRect">
              <a:avLst>
                <a:gd name="adj" fmla="val 16667"/>
              </a:avLst>
            </a:prstGeom>
            <a:solidFill>
              <a:srgbClr val="ECECEC"/>
            </a:solidFill>
            <a:ln w="9525">
              <a:solidFill>
                <a:schemeClr val="tx1"/>
              </a:solidFill>
              <a:round/>
              <a:headEnd/>
              <a:tailEnd/>
            </a:ln>
            <a:effectLst>
              <a:prstShdw prst="shdw17" dist="17961" dir="2700000">
                <a:schemeClr val="tx1">
                  <a:gamma/>
                  <a:shade val="60000"/>
                  <a:invGamma/>
                </a:schemeClr>
              </a:prstShdw>
            </a:effectLst>
          </p:spPr>
          <p:txBody>
            <a:bodyPr wrap="none" anchor="ctr"/>
            <a:lstStyle/>
            <a:p>
              <a:pPr>
                <a:defRPr/>
              </a:pPr>
              <a:endParaRPr lang="en-US"/>
            </a:p>
          </p:txBody>
        </p:sp>
        <p:sp>
          <p:nvSpPr>
            <p:cNvPr id="9" name="Rectangle 6"/>
            <p:cNvSpPr>
              <a:spLocks noChangeArrowheads="1"/>
            </p:cNvSpPr>
            <p:nvPr/>
          </p:nvSpPr>
          <p:spPr bwMode="auto">
            <a:xfrm>
              <a:off x="4008" y="2916"/>
              <a:ext cx="1136" cy="124"/>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lgn="ctr" eaLnBrk="1" hangingPunct="1">
                <a:buClrTx/>
                <a:buFontTx/>
                <a:buNone/>
              </a:pPr>
              <a:endParaRPr lang="fr-FR" altLang="fr-FR" sz="1600" b="0"/>
            </a:p>
          </p:txBody>
        </p:sp>
      </p:grpSp>
      <p:sp>
        <p:nvSpPr>
          <p:cNvPr id="10" name="Text Box 9"/>
          <p:cNvSpPr txBox="1">
            <a:spLocks noChangeArrowheads="1"/>
          </p:cNvSpPr>
          <p:nvPr/>
        </p:nvSpPr>
        <p:spPr bwMode="auto">
          <a:xfrm>
            <a:off x="844550" y="4005263"/>
            <a:ext cx="2312988" cy="336550"/>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FontTx/>
              <a:buNone/>
            </a:pPr>
            <a:r>
              <a:rPr lang="en-US" altLang="fr-FR" sz="1600" dirty="0">
                <a:ea typeface="MS PGothic" pitchFamily="34" charset="-128"/>
              </a:rPr>
              <a:t>Query Execution</a:t>
            </a:r>
          </a:p>
        </p:txBody>
      </p:sp>
      <p:sp>
        <p:nvSpPr>
          <p:cNvPr id="11" name="Text Box 10"/>
          <p:cNvSpPr txBox="1">
            <a:spLocks noChangeArrowheads="1"/>
          </p:cNvSpPr>
          <p:nvPr/>
        </p:nvSpPr>
        <p:spPr bwMode="auto">
          <a:xfrm>
            <a:off x="844550" y="5030788"/>
            <a:ext cx="2312988" cy="336550"/>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FontTx/>
              <a:buNone/>
            </a:pPr>
            <a:r>
              <a:rPr lang="en-US" altLang="fr-FR" sz="1600" dirty="0">
                <a:ea typeface="MS PGothic" pitchFamily="34" charset="-128"/>
              </a:rPr>
              <a:t>Metadata</a:t>
            </a:r>
          </a:p>
        </p:txBody>
      </p:sp>
      <p:sp>
        <p:nvSpPr>
          <p:cNvPr id="12" name="Text Box 11"/>
          <p:cNvSpPr txBox="1">
            <a:spLocks noChangeArrowheads="1"/>
          </p:cNvSpPr>
          <p:nvPr/>
        </p:nvSpPr>
        <p:spPr bwMode="auto">
          <a:xfrm>
            <a:off x="844550" y="2614613"/>
            <a:ext cx="2312988" cy="581025"/>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FontTx/>
              <a:buNone/>
            </a:pPr>
            <a:r>
              <a:rPr lang="en-US" altLang="fr-FR" sz="1600" dirty="0">
                <a:ea typeface="MS PGothic" pitchFamily="34" charset="-128"/>
              </a:rPr>
              <a:t>Client Interfaces</a:t>
            </a:r>
            <a:br>
              <a:rPr lang="en-US" altLang="fr-FR" sz="1600" dirty="0">
                <a:ea typeface="MS PGothic" pitchFamily="34" charset="-128"/>
              </a:rPr>
            </a:br>
            <a:r>
              <a:rPr lang="en-US" altLang="fr-FR" sz="1600" dirty="0">
                <a:ea typeface="MS PGothic" pitchFamily="34" charset="-128"/>
              </a:rPr>
              <a:t>(remote)</a:t>
            </a:r>
          </a:p>
        </p:txBody>
      </p:sp>
      <p:sp>
        <p:nvSpPr>
          <p:cNvPr id="13" name="AutoShape 12"/>
          <p:cNvSpPr>
            <a:spLocks noChangeArrowheads="1"/>
          </p:cNvSpPr>
          <p:nvPr/>
        </p:nvSpPr>
        <p:spPr bwMode="auto">
          <a:xfrm>
            <a:off x="4791075" y="3725863"/>
            <a:ext cx="1485900" cy="868362"/>
          </a:xfrm>
          <a:prstGeom prst="roundRect">
            <a:avLst>
              <a:gd name="adj" fmla="val 16667"/>
            </a:avLst>
          </a:prstGeom>
          <a:solidFill>
            <a:srgbClr val="FFFF00"/>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Hive Server</a:t>
            </a:r>
          </a:p>
        </p:txBody>
      </p:sp>
      <p:sp>
        <p:nvSpPr>
          <p:cNvPr id="14" name="AutoShape 13"/>
          <p:cNvSpPr>
            <a:spLocks noChangeArrowheads="1"/>
          </p:cNvSpPr>
          <p:nvPr/>
        </p:nvSpPr>
        <p:spPr bwMode="auto">
          <a:xfrm>
            <a:off x="3157538" y="3729038"/>
            <a:ext cx="1485900" cy="868362"/>
          </a:xfrm>
          <a:prstGeom prst="roundRect">
            <a:avLst>
              <a:gd name="adj" fmla="val 16667"/>
            </a:avLst>
          </a:prstGeom>
          <a:solidFill>
            <a:srgbClr val="FFFF00"/>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dirty="0">
                <a:ea typeface="MS PGothic" pitchFamily="34" charset="-128"/>
              </a:rPr>
              <a:t>Hive Web Interface</a:t>
            </a:r>
          </a:p>
        </p:txBody>
      </p:sp>
      <p:sp>
        <p:nvSpPr>
          <p:cNvPr id="15" name="AutoShape 14"/>
          <p:cNvSpPr>
            <a:spLocks noChangeArrowheads="1"/>
          </p:cNvSpPr>
          <p:nvPr/>
        </p:nvSpPr>
        <p:spPr bwMode="auto">
          <a:xfrm>
            <a:off x="4776788" y="4781550"/>
            <a:ext cx="1485900" cy="795338"/>
          </a:xfrm>
          <a:prstGeom prst="roundRect">
            <a:avLst>
              <a:gd name="adj" fmla="val 16667"/>
            </a:avLst>
          </a:prstGeom>
          <a:solidFill>
            <a:srgbClr val="FFFF00"/>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Hive Metastore Driver</a:t>
            </a:r>
          </a:p>
        </p:txBody>
      </p:sp>
      <p:sp>
        <p:nvSpPr>
          <p:cNvPr id="16" name="AutoShape 15"/>
          <p:cNvSpPr>
            <a:spLocks noChangeArrowheads="1"/>
          </p:cNvSpPr>
          <p:nvPr/>
        </p:nvSpPr>
        <p:spPr bwMode="auto">
          <a:xfrm>
            <a:off x="3163888" y="4822825"/>
            <a:ext cx="1438275" cy="733425"/>
          </a:xfrm>
          <a:prstGeom prst="can">
            <a:avLst>
              <a:gd name="adj" fmla="val 25000"/>
            </a:avLst>
          </a:prstGeom>
          <a:solidFill>
            <a:srgbClr val="FF9900"/>
          </a:solidFill>
          <a:ln w="9525">
            <a:solidFill>
              <a:schemeClr val="tx1"/>
            </a:solidFill>
            <a:round/>
            <a:headEnd/>
            <a:tailEnd/>
          </a:ln>
          <a:effectLst>
            <a:outerShdw dist="107763" dir="2700000" algn="ctr" rotWithShape="0">
              <a:srgbClr val="808080">
                <a:alpha val="50000"/>
              </a:srgbClr>
            </a:outerShdw>
          </a:effec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Metastore</a:t>
            </a:r>
          </a:p>
        </p:txBody>
      </p:sp>
      <p:cxnSp>
        <p:nvCxnSpPr>
          <p:cNvPr id="17" name="AutoShape 16"/>
          <p:cNvCxnSpPr>
            <a:cxnSpLocks noChangeShapeType="1"/>
            <a:stCxn id="31" idx="1"/>
            <a:endCxn id="15" idx="3"/>
          </p:cNvCxnSpPr>
          <p:nvPr/>
        </p:nvCxnSpPr>
        <p:spPr bwMode="auto">
          <a:xfrm flipH="1">
            <a:off x="6262688" y="5180013"/>
            <a:ext cx="2127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7"/>
          <p:cNvCxnSpPr>
            <a:cxnSpLocks noChangeShapeType="1"/>
            <a:stCxn id="16" idx="4"/>
            <a:endCxn id="15" idx="1"/>
          </p:cNvCxnSpPr>
          <p:nvPr/>
        </p:nvCxnSpPr>
        <p:spPr bwMode="auto">
          <a:xfrm flipV="1">
            <a:off x="4602163" y="5180013"/>
            <a:ext cx="174625"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AutoShape 18"/>
          <p:cNvSpPr>
            <a:spLocks noChangeArrowheads="1"/>
          </p:cNvSpPr>
          <p:nvPr/>
        </p:nvSpPr>
        <p:spPr bwMode="auto">
          <a:xfrm>
            <a:off x="3171825" y="2398713"/>
            <a:ext cx="1098550" cy="871537"/>
          </a:xfrm>
          <a:prstGeom prst="roundRect">
            <a:avLst>
              <a:gd name="adj" fmla="val 16667"/>
            </a:avLst>
          </a:prstGeom>
          <a:solidFill>
            <a:srgbClr val="FFCC99"/>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Web Browser</a:t>
            </a:r>
          </a:p>
        </p:txBody>
      </p:sp>
      <p:sp>
        <p:nvSpPr>
          <p:cNvPr id="20" name="AutoShape 20"/>
          <p:cNvSpPr>
            <a:spLocks noChangeArrowheads="1"/>
          </p:cNvSpPr>
          <p:nvPr/>
        </p:nvSpPr>
        <p:spPr bwMode="auto">
          <a:xfrm>
            <a:off x="5621338" y="2405063"/>
            <a:ext cx="982662" cy="873125"/>
          </a:xfrm>
          <a:prstGeom prst="roundRect">
            <a:avLst>
              <a:gd name="adj" fmla="val 16667"/>
            </a:avLst>
          </a:prstGeom>
          <a:solidFill>
            <a:srgbClr val="FFCC99"/>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JDBC</a:t>
            </a:r>
          </a:p>
        </p:txBody>
      </p:sp>
      <p:sp>
        <p:nvSpPr>
          <p:cNvPr id="21" name="AutoShape 21"/>
          <p:cNvSpPr>
            <a:spLocks noChangeArrowheads="1"/>
          </p:cNvSpPr>
          <p:nvPr/>
        </p:nvSpPr>
        <p:spPr bwMode="auto">
          <a:xfrm>
            <a:off x="6757988" y="2417763"/>
            <a:ext cx="887412" cy="873125"/>
          </a:xfrm>
          <a:prstGeom prst="roundRect">
            <a:avLst>
              <a:gd name="adj" fmla="val 16667"/>
            </a:avLst>
          </a:prstGeom>
          <a:solidFill>
            <a:srgbClr val="FFCC99"/>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ODBC</a:t>
            </a:r>
          </a:p>
        </p:txBody>
      </p:sp>
      <p:cxnSp>
        <p:nvCxnSpPr>
          <p:cNvPr id="22" name="AutoShape 22"/>
          <p:cNvCxnSpPr>
            <a:cxnSpLocks noChangeShapeType="1"/>
            <a:stCxn id="19" idx="2"/>
            <a:endCxn id="14" idx="0"/>
          </p:cNvCxnSpPr>
          <p:nvPr/>
        </p:nvCxnSpPr>
        <p:spPr bwMode="auto">
          <a:xfrm>
            <a:off x="3721100" y="3270250"/>
            <a:ext cx="179388"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36" idx="2"/>
            <a:endCxn id="13" idx="0"/>
          </p:cNvCxnSpPr>
          <p:nvPr/>
        </p:nvCxnSpPr>
        <p:spPr bwMode="auto">
          <a:xfrm>
            <a:off x="4924425" y="3268663"/>
            <a:ext cx="60960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4"/>
          <p:cNvCxnSpPr>
            <a:cxnSpLocks noChangeShapeType="1"/>
            <a:stCxn id="20" idx="2"/>
            <a:endCxn id="13" idx="0"/>
          </p:cNvCxnSpPr>
          <p:nvPr/>
        </p:nvCxnSpPr>
        <p:spPr bwMode="auto">
          <a:xfrm flipH="1">
            <a:off x="5534025" y="3278188"/>
            <a:ext cx="579438"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5"/>
          <p:cNvCxnSpPr>
            <a:cxnSpLocks noChangeShapeType="1"/>
            <a:stCxn id="21" idx="2"/>
            <a:endCxn id="13" idx="0"/>
          </p:cNvCxnSpPr>
          <p:nvPr/>
        </p:nvCxnSpPr>
        <p:spPr bwMode="auto">
          <a:xfrm flipH="1">
            <a:off x="5534025" y="3290888"/>
            <a:ext cx="1668463" cy="434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AutoShape 26"/>
          <p:cNvSpPr>
            <a:spLocks noChangeArrowheads="1"/>
          </p:cNvSpPr>
          <p:nvPr/>
        </p:nvSpPr>
        <p:spPr bwMode="auto">
          <a:xfrm>
            <a:off x="6989763" y="1341438"/>
            <a:ext cx="982662" cy="873125"/>
          </a:xfrm>
          <a:prstGeom prst="roundRect">
            <a:avLst>
              <a:gd name="adj" fmla="val 16667"/>
            </a:avLst>
          </a:prstGeom>
          <a:solidFill>
            <a:srgbClr val="FF99CC"/>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Hive Application</a:t>
            </a:r>
          </a:p>
        </p:txBody>
      </p:sp>
      <p:sp>
        <p:nvSpPr>
          <p:cNvPr id="28" name="Text Box 28"/>
          <p:cNvSpPr txBox="1">
            <a:spLocks noChangeArrowheads="1"/>
          </p:cNvSpPr>
          <p:nvPr/>
        </p:nvSpPr>
        <p:spPr bwMode="auto">
          <a:xfrm>
            <a:off x="844550" y="1571625"/>
            <a:ext cx="2312988" cy="336550"/>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FontTx/>
              <a:buNone/>
            </a:pPr>
            <a:r>
              <a:rPr lang="en-US" altLang="fr-FR" sz="1600" dirty="0" smtClean="0">
                <a:ea typeface="MS PGothic" pitchFamily="34" charset="-128"/>
              </a:rPr>
              <a:t>Applications</a:t>
            </a:r>
            <a:endParaRPr lang="en-US" altLang="fr-FR" sz="1600" dirty="0">
              <a:ea typeface="MS PGothic" pitchFamily="34" charset="-128"/>
            </a:endParaRPr>
          </a:p>
        </p:txBody>
      </p:sp>
      <p:sp>
        <p:nvSpPr>
          <p:cNvPr id="30" name="Line 30"/>
          <p:cNvSpPr>
            <a:spLocks noChangeShapeType="1"/>
          </p:cNvSpPr>
          <p:nvPr/>
        </p:nvSpPr>
        <p:spPr bwMode="auto">
          <a:xfrm>
            <a:off x="7756525" y="2219325"/>
            <a:ext cx="0" cy="1500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1" name="AutoShape 31"/>
          <p:cNvSpPr>
            <a:spLocks noChangeArrowheads="1"/>
          </p:cNvSpPr>
          <p:nvPr/>
        </p:nvSpPr>
        <p:spPr bwMode="auto">
          <a:xfrm>
            <a:off x="6475413" y="4781550"/>
            <a:ext cx="1485900" cy="795338"/>
          </a:xfrm>
          <a:prstGeom prst="roundRect">
            <a:avLst>
              <a:gd name="adj" fmla="val 16667"/>
            </a:avLst>
          </a:prstGeom>
          <a:solidFill>
            <a:srgbClr val="98ECB0"/>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JobConf Config</a:t>
            </a:r>
          </a:p>
        </p:txBody>
      </p:sp>
      <p:sp>
        <p:nvSpPr>
          <p:cNvPr id="32" name="AutoShape 32"/>
          <p:cNvSpPr>
            <a:spLocks noChangeArrowheads="1"/>
          </p:cNvSpPr>
          <p:nvPr/>
        </p:nvSpPr>
        <p:spPr bwMode="auto">
          <a:xfrm>
            <a:off x="6451600" y="3733800"/>
            <a:ext cx="1493838" cy="850900"/>
          </a:xfrm>
          <a:prstGeom prst="roundRect">
            <a:avLst>
              <a:gd name="adj" fmla="val 9958"/>
            </a:avLst>
          </a:prstGeom>
          <a:solidFill>
            <a:schemeClr val="tx1"/>
          </a:solidFill>
          <a:ln w="31750">
            <a:solidFill>
              <a:srgbClr val="C0C0C0"/>
            </a:solidFill>
            <a:round/>
            <a:headEnd/>
            <a:tailEnd/>
          </a:ln>
          <a:effectLst>
            <a:outerShdw dist="107763" dir="2700000" algn="ctr" rotWithShape="0">
              <a:srgbClr val="808080">
                <a:alpha val="50000"/>
              </a:srgbClr>
            </a:outerShdw>
          </a:effectLst>
        </p:spPr>
        <p:txBody>
          <a:bodyPr wrap="none" anchor="ctr" anchorCtr="1"/>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400" b="1">
                <a:solidFill>
                  <a:schemeClr val="bg1"/>
                </a:solidFill>
                <a:ea typeface="MS PGothic" pitchFamily="34" charset="-128"/>
              </a:rPr>
              <a:t>CLI</a:t>
            </a:r>
            <a:r>
              <a:rPr lang="en-US" altLang="fr-FR" sz="1000">
                <a:solidFill>
                  <a:schemeClr val="bg1"/>
                </a:solidFill>
                <a:ea typeface="MS PGothic" pitchFamily="34" charset="-128"/>
              </a:rPr>
              <a:t> </a:t>
            </a:r>
          </a:p>
        </p:txBody>
      </p:sp>
      <p:sp>
        <p:nvSpPr>
          <p:cNvPr id="33" name="Text Box 33"/>
          <p:cNvSpPr txBox="1">
            <a:spLocks noChangeArrowheads="1"/>
          </p:cNvSpPr>
          <p:nvPr/>
        </p:nvSpPr>
        <p:spPr bwMode="auto">
          <a:xfrm>
            <a:off x="6489700" y="3762375"/>
            <a:ext cx="1490663" cy="244475"/>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FontTx/>
              <a:buNone/>
            </a:pPr>
            <a:r>
              <a:rPr lang="en-US" altLang="fr-FR" sz="1000">
                <a:solidFill>
                  <a:schemeClr val="bg1"/>
                </a:solidFill>
                <a:ea typeface="MS PGothic" pitchFamily="34" charset="-128"/>
              </a:rPr>
              <a:t>hive&gt; </a:t>
            </a:r>
          </a:p>
        </p:txBody>
      </p:sp>
      <p:sp>
        <p:nvSpPr>
          <p:cNvPr id="36" name="AutoShape 19"/>
          <p:cNvSpPr>
            <a:spLocks noChangeArrowheads="1"/>
          </p:cNvSpPr>
          <p:nvPr/>
        </p:nvSpPr>
        <p:spPr bwMode="auto">
          <a:xfrm>
            <a:off x="4421188" y="2395538"/>
            <a:ext cx="1006475" cy="873125"/>
          </a:xfrm>
          <a:prstGeom prst="roundRect">
            <a:avLst>
              <a:gd name="adj" fmla="val 16667"/>
            </a:avLst>
          </a:prstGeom>
          <a:solidFill>
            <a:srgbClr val="FFCC99"/>
          </a:solidFill>
          <a:ln w="9525">
            <a:solidFill>
              <a:schemeClr val="tx1"/>
            </a:solidFill>
            <a:round/>
            <a:headEnd/>
            <a:tailEnd/>
          </a:ln>
          <a:effectLst>
            <a:outerShdw dist="107763" dir="2700000" algn="ctr" rotWithShape="0">
              <a:srgbClr val="808080">
                <a:alpha val="50000"/>
              </a:srgbClr>
            </a:outerShdw>
          </a:effectLst>
        </p:spPr>
        <p:txBody>
          <a:bodyPr lIns="0" rIns="0"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algn="ctr" eaLnBrk="0" fontAlgn="base" hangingPunct="0">
              <a:spcBef>
                <a:spcPct val="0"/>
              </a:spcBef>
              <a:spcAft>
                <a:spcPct val="0"/>
              </a:spcAft>
              <a:defRPr sz="1600">
                <a:solidFill>
                  <a:schemeClr val="tx1"/>
                </a:solidFill>
                <a:latin typeface="Arial" charset="0"/>
                <a:cs typeface="Arial" charset="0"/>
              </a:defRPr>
            </a:lvl6pPr>
            <a:lvl7pPr marL="2971800" indent="-228600" algn="ctr" eaLnBrk="0" fontAlgn="base" hangingPunct="0">
              <a:spcBef>
                <a:spcPct val="0"/>
              </a:spcBef>
              <a:spcAft>
                <a:spcPct val="0"/>
              </a:spcAft>
              <a:defRPr sz="1600">
                <a:solidFill>
                  <a:schemeClr val="tx1"/>
                </a:solidFill>
                <a:latin typeface="Arial" charset="0"/>
                <a:cs typeface="Arial" charset="0"/>
              </a:defRPr>
            </a:lvl7pPr>
            <a:lvl8pPr marL="3429000" indent="-228600" algn="ctr" eaLnBrk="0" fontAlgn="base" hangingPunct="0">
              <a:spcBef>
                <a:spcPct val="0"/>
              </a:spcBef>
              <a:spcAft>
                <a:spcPct val="0"/>
              </a:spcAft>
              <a:defRPr sz="1600">
                <a:solidFill>
                  <a:schemeClr val="tx1"/>
                </a:solidFill>
                <a:latin typeface="Arial" charset="0"/>
                <a:cs typeface="Arial" charset="0"/>
              </a:defRPr>
            </a:lvl8pPr>
            <a:lvl9pPr marL="3886200" indent="-228600" algn="ctr" eaLnBrk="0" fontAlgn="base" hangingPunct="0">
              <a:spcBef>
                <a:spcPct val="0"/>
              </a:spcBef>
              <a:spcAft>
                <a:spcPct val="0"/>
              </a:spcAft>
              <a:defRPr sz="1600">
                <a:solidFill>
                  <a:schemeClr val="tx1"/>
                </a:solidFill>
                <a:latin typeface="Arial" charset="0"/>
                <a:cs typeface="Arial" charset="0"/>
              </a:defRPr>
            </a:lvl9pPr>
          </a:lstStyle>
          <a:p>
            <a:r>
              <a:rPr lang="en-US" altLang="fr-FR" sz="1200" b="1">
                <a:ea typeface="MS PGothic" pitchFamily="34" charset="-128"/>
              </a:rPr>
              <a:t>Thrift Client</a:t>
            </a:r>
          </a:p>
        </p:txBody>
      </p:sp>
    </p:spTree>
    <p:extLst>
      <p:ext uri="{BB962C8B-B14F-4D97-AF65-F5344CB8AC3E}">
        <p14:creationId xmlns:p14="http://schemas.microsoft.com/office/powerpoint/2010/main" val="115319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P spid="16" grpId="0" animBg="1"/>
      <p:bldP spid="19" grpId="0" animBg="1"/>
      <p:bldP spid="20" grpId="0" animBg="1"/>
      <p:bldP spid="21" grpId="0" animBg="1"/>
      <p:bldP spid="26" grpId="0" animBg="1"/>
      <p:bldP spid="28" grpId="0"/>
      <p:bldP spid="30" grpId="0" animBg="1"/>
      <p:bldP spid="31" grpId="0" animBg="1"/>
      <p:bldP spid="32"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Starting </a:t>
            </a:r>
            <a:r>
              <a:rPr lang="en-US" spc="-10" dirty="0">
                <a:latin typeface="Arial"/>
                <a:cs typeface="Arial"/>
              </a:rPr>
              <a:t>Hive: </a:t>
            </a:r>
            <a:r>
              <a:rPr lang="en-US" spc="-5" dirty="0">
                <a:latin typeface="Arial"/>
                <a:cs typeface="Arial"/>
              </a:rPr>
              <a:t>The </a:t>
            </a:r>
            <a:r>
              <a:rPr lang="en-US" spc="-15" dirty="0">
                <a:latin typeface="Arial"/>
                <a:cs typeface="Arial"/>
              </a:rPr>
              <a:t>Hive</a:t>
            </a:r>
            <a:r>
              <a:rPr lang="en-US" spc="25" dirty="0">
                <a:latin typeface="Arial"/>
                <a:cs typeface="Arial"/>
              </a:rPr>
              <a:t> </a:t>
            </a:r>
            <a:r>
              <a:rPr lang="en-US" spc="-5" dirty="0">
                <a:latin typeface="Arial"/>
                <a:cs typeface="Arial"/>
              </a:rPr>
              <a:t>shell</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The </a:t>
            </a:r>
            <a:r>
              <a:rPr lang="en-US" sz="1800" spc="5" dirty="0">
                <a:latin typeface="Arial"/>
                <a:cs typeface="Arial"/>
              </a:rPr>
              <a:t>Hive </a:t>
            </a:r>
            <a:r>
              <a:rPr lang="en-US" sz="1800" spc="10" dirty="0">
                <a:latin typeface="Arial"/>
                <a:cs typeface="Arial"/>
              </a:rPr>
              <a:t>shell </a:t>
            </a:r>
            <a:r>
              <a:rPr lang="en-US" sz="1800" spc="5" dirty="0">
                <a:latin typeface="Arial"/>
                <a:cs typeface="Arial"/>
              </a:rPr>
              <a:t>is located</a:t>
            </a:r>
            <a:r>
              <a:rPr lang="en-US" sz="1800" spc="-140" dirty="0">
                <a:latin typeface="Arial"/>
                <a:cs typeface="Arial"/>
              </a:rPr>
              <a:t> </a:t>
            </a:r>
            <a:r>
              <a:rPr lang="en-US" sz="1800" spc="5" dirty="0" smtClean="0">
                <a:latin typeface="Arial"/>
                <a:cs typeface="Arial"/>
              </a:rPr>
              <a:t>in </a:t>
            </a:r>
            <a:r>
              <a:rPr lang="en-US" sz="1800" b="1" spc="-10" dirty="0" smtClean="0">
                <a:latin typeface="Courier New"/>
                <a:cs typeface="Courier New"/>
              </a:rPr>
              <a:t>$HIVE_HOME</a:t>
            </a:r>
            <a:r>
              <a:rPr lang="en-US" sz="1800" spc="-10" dirty="0" smtClean="0">
                <a:latin typeface="Courier New"/>
                <a:cs typeface="Courier New"/>
              </a:rPr>
              <a:t>/bin/hive</a:t>
            </a:r>
            <a:endParaRPr lang="en-US" sz="1800" dirty="0">
              <a:latin typeface="Courier New"/>
              <a:cs typeface="Courier New"/>
            </a:endParaRPr>
          </a:p>
          <a:p>
            <a:pPr marL="163195" indent="-139700">
              <a:spcBef>
                <a:spcPts val="570"/>
              </a:spcBef>
              <a:tabLst>
                <a:tab pos="163830" algn="l"/>
              </a:tabLst>
            </a:pPr>
            <a:r>
              <a:rPr lang="en-US" sz="1800" spc="10" dirty="0">
                <a:latin typeface="Arial"/>
                <a:cs typeface="Arial"/>
              </a:rPr>
              <a:t>From </a:t>
            </a:r>
            <a:r>
              <a:rPr lang="en-US" sz="1800" spc="5" dirty="0">
                <a:latin typeface="Arial"/>
                <a:cs typeface="Arial"/>
              </a:rPr>
              <a:t>the </a:t>
            </a:r>
            <a:r>
              <a:rPr lang="en-US" sz="1800" spc="10" dirty="0">
                <a:latin typeface="Arial"/>
                <a:cs typeface="Arial"/>
              </a:rPr>
              <a:t>shell </a:t>
            </a:r>
            <a:r>
              <a:rPr lang="en-US" sz="1800" spc="5" dirty="0">
                <a:latin typeface="Arial"/>
                <a:cs typeface="Arial"/>
              </a:rPr>
              <a:t>you</a:t>
            </a:r>
            <a:r>
              <a:rPr lang="en-US" sz="1800" spc="-85" dirty="0">
                <a:latin typeface="Arial"/>
                <a:cs typeface="Arial"/>
              </a:rPr>
              <a:t> </a:t>
            </a:r>
            <a:r>
              <a:rPr lang="en-US" sz="1800" spc="10" dirty="0">
                <a:latin typeface="Arial"/>
                <a:cs typeface="Arial"/>
              </a:rPr>
              <a:t>can:</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perform queries, </a:t>
            </a:r>
            <a:r>
              <a:rPr lang="en-US" sz="1800" spc="20" dirty="0">
                <a:latin typeface="Arial"/>
                <a:cs typeface="Arial"/>
              </a:rPr>
              <a:t>DML, and</a:t>
            </a:r>
            <a:r>
              <a:rPr lang="en-US" sz="1800" spc="40" dirty="0">
                <a:latin typeface="Arial"/>
                <a:cs typeface="Arial"/>
              </a:rPr>
              <a:t> </a:t>
            </a:r>
            <a:r>
              <a:rPr lang="en-US" sz="1800" spc="20" dirty="0">
                <a:latin typeface="Arial"/>
                <a:cs typeface="Arial"/>
              </a:rPr>
              <a:t>DDL</a:t>
            </a:r>
            <a:endParaRPr lang="en-US" sz="1800" dirty="0">
              <a:latin typeface="Arial"/>
              <a:cs typeface="Arial"/>
            </a:endParaRPr>
          </a:p>
          <a:p>
            <a:pPr marL="299085" lvl="1" indent="-100965">
              <a:spcBef>
                <a:spcPts val="420"/>
              </a:spcBef>
              <a:buSzPct val="78260"/>
              <a:buFont typeface="Wingdings"/>
              <a:buChar char=""/>
              <a:tabLst>
                <a:tab pos="299720" algn="l"/>
              </a:tabLst>
            </a:pPr>
            <a:r>
              <a:rPr lang="en-US" sz="1800" spc="-10" dirty="0">
                <a:latin typeface="Arial"/>
                <a:cs typeface="Arial"/>
              </a:rPr>
              <a:t>view and manipulate </a:t>
            </a:r>
            <a:r>
              <a:rPr lang="en-US" sz="1800" spc="-5" dirty="0">
                <a:latin typeface="Arial"/>
                <a:cs typeface="Arial"/>
              </a:rPr>
              <a:t>table</a:t>
            </a:r>
            <a:r>
              <a:rPr lang="en-US" sz="1800" spc="60" dirty="0">
                <a:latin typeface="Arial"/>
                <a:cs typeface="Arial"/>
              </a:rPr>
              <a:t> </a:t>
            </a:r>
            <a:r>
              <a:rPr lang="en-US" sz="1800" spc="-10" dirty="0">
                <a:latin typeface="Arial"/>
                <a:cs typeface="Arial"/>
              </a:rPr>
              <a:t>metadata</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0" dirty="0">
                <a:latin typeface="Arial"/>
                <a:cs typeface="Arial"/>
              </a:rPr>
              <a:t>retrieve </a:t>
            </a:r>
            <a:r>
              <a:rPr lang="en-US" sz="1800" spc="15" dirty="0">
                <a:latin typeface="Arial"/>
                <a:cs typeface="Arial"/>
              </a:rPr>
              <a:t>query explain plans (execution</a:t>
            </a:r>
            <a:r>
              <a:rPr lang="en-US" sz="1800" spc="80" dirty="0">
                <a:latin typeface="Arial"/>
                <a:cs typeface="Arial"/>
              </a:rPr>
              <a:t> </a:t>
            </a:r>
            <a:r>
              <a:rPr lang="en-US" sz="1800" spc="15" dirty="0">
                <a:latin typeface="Arial"/>
                <a:cs typeface="Arial"/>
              </a:rPr>
              <a:t>strategy)</a:t>
            </a:r>
            <a:endParaRPr lang="en-US" sz="1800" dirty="0">
              <a:latin typeface="Arial"/>
              <a:cs typeface="Arial"/>
            </a:endParaRPr>
          </a:p>
          <a:p>
            <a:endParaRPr lang="fr-FR" sz="1800" dirty="0"/>
          </a:p>
        </p:txBody>
      </p:sp>
      <p:sp>
        <p:nvSpPr>
          <p:cNvPr id="6" name="AutoShape 4">
            <a:hlinkClick r:id="rId3"/>
          </p:cNvPr>
          <p:cNvSpPr>
            <a:spLocks noChangeArrowheads="1"/>
          </p:cNvSpPr>
          <p:nvPr/>
        </p:nvSpPr>
        <p:spPr bwMode="auto">
          <a:xfrm>
            <a:off x="1115616" y="3369462"/>
            <a:ext cx="6672263" cy="2606675"/>
          </a:xfrm>
          <a:prstGeom prst="roundRect">
            <a:avLst>
              <a:gd name="adj" fmla="val 9958"/>
            </a:avLst>
          </a:prstGeom>
          <a:solidFill>
            <a:schemeClr val="tx1"/>
          </a:solidFill>
          <a:ln w="31750">
            <a:solidFill>
              <a:srgbClr val="C0C0C0"/>
            </a:solidFill>
            <a:round/>
            <a:headEnd/>
            <a:tailEnd/>
          </a:ln>
          <a:effectLst>
            <a:prstShdw prst="shdw17" dist="17961" dir="2700000">
              <a:srgbClr val="737373"/>
            </a:prstShdw>
          </a:effectLst>
        </p:spPr>
        <p:txBody>
          <a:bodyPr wrap="none"/>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buClrTx/>
              <a:buFontTx/>
              <a:buNone/>
            </a:pPr>
            <a:r>
              <a:rPr lang="en-US" altLang="fr-FR" sz="1200" b="0" dirty="0">
                <a:solidFill>
                  <a:schemeClr val="bg1"/>
                </a:solidFill>
                <a:latin typeface="Courier New" pitchFamily="49" charset="0"/>
                <a:ea typeface="MS PGothic" pitchFamily="34" charset="-128"/>
              </a:rPr>
              <a:t>$ </a:t>
            </a:r>
            <a:r>
              <a:rPr lang="en-US" altLang="fr-FR" sz="1200" dirty="0">
                <a:solidFill>
                  <a:schemeClr val="bg1"/>
                </a:solidFill>
                <a:latin typeface="Courier New" pitchFamily="49" charset="0"/>
                <a:ea typeface="MS PGothic" pitchFamily="34" charset="-128"/>
              </a:rPr>
              <a:t>$HIVE_HOME/bin/hive</a:t>
            </a:r>
          </a:p>
          <a:p>
            <a:pPr>
              <a:buClrTx/>
              <a:buFontTx/>
              <a:buNone/>
            </a:pPr>
            <a:r>
              <a:rPr lang="en-US" altLang="fr-FR" sz="1200" b="0" dirty="0">
                <a:solidFill>
                  <a:schemeClr val="bg1"/>
                </a:solidFill>
                <a:latin typeface="Courier New" pitchFamily="49" charset="0"/>
                <a:ea typeface="MS PGothic" pitchFamily="34" charset="-128"/>
              </a:rPr>
              <a:t>2013-01-14 23:36:52.153 GMT : Connection obtained for host: master-</a:t>
            </a:r>
          </a:p>
          <a:p>
            <a:pPr>
              <a:buClrTx/>
              <a:buFontTx/>
              <a:buNone/>
            </a:pPr>
            <a:r>
              <a:rPr lang="en-US" altLang="fr-FR" sz="1200" b="0" dirty="0">
                <a:solidFill>
                  <a:schemeClr val="bg1"/>
                </a:solidFill>
                <a:latin typeface="Courier New" pitchFamily="49" charset="0"/>
                <a:ea typeface="MS PGothic" pitchFamily="34" charset="-128"/>
              </a:rPr>
              <a:t>Logging initialized using configuration in file:/opt/ibm/biginsight</a:t>
            </a:r>
          </a:p>
          <a:p>
            <a:pPr>
              <a:buClrTx/>
              <a:buFontTx/>
              <a:buNone/>
            </a:pPr>
            <a:r>
              <a:rPr lang="en-US" altLang="fr-FR" sz="1200" b="0" dirty="0">
                <a:solidFill>
                  <a:schemeClr val="bg1"/>
                </a:solidFill>
                <a:latin typeface="Courier New" pitchFamily="49" charset="0"/>
                <a:ea typeface="MS PGothic" pitchFamily="34" charset="-128"/>
              </a:rPr>
              <a:t>Hive history file=/</a:t>
            </a:r>
            <a:r>
              <a:rPr lang="en-US" altLang="fr-FR" sz="1200" b="0" dirty="0" err="1">
                <a:solidFill>
                  <a:schemeClr val="bg1"/>
                </a:solidFill>
                <a:latin typeface="Courier New" pitchFamily="49" charset="0"/>
                <a:ea typeface="MS PGothic" pitchFamily="34" charset="-128"/>
              </a:rPr>
              <a:t>var</a:t>
            </a:r>
            <a:r>
              <a:rPr lang="en-US" altLang="fr-FR" sz="1200" b="0" dirty="0">
                <a:solidFill>
                  <a:schemeClr val="bg1"/>
                </a:solidFill>
                <a:latin typeface="Courier New" pitchFamily="49" charset="0"/>
                <a:ea typeface="MS PGothic" pitchFamily="34" charset="-128"/>
              </a:rPr>
              <a:t>/</a:t>
            </a:r>
            <a:r>
              <a:rPr lang="en-US" altLang="fr-FR" sz="1200" b="0" dirty="0" err="1">
                <a:solidFill>
                  <a:schemeClr val="bg1"/>
                </a:solidFill>
                <a:latin typeface="Courier New" pitchFamily="49" charset="0"/>
                <a:ea typeface="MS PGothic" pitchFamily="34" charset="-128"/>
              </a:rPr>
              <a:t>ibm</a:t>
            </a:r>
            <a:r>
              <a:rPr lang="en-US" altLang="fr-FR" sz="1200" b="0" dirty="0">
                <a:solidFill>
                  <a:schemeClr val="bg1"/>
                </a:solidFill>
                <a:latin typeface="Courier New" pitchFamily="49" charset="0"/>
                <a:ea typeface="MS PGothic" pitchFamily="34" charset="-128"/>
              </a:rPr>
              <a:t>/</a:t>
            </a:r>
            <a:r>
              <a:rPr lang="en-US" altLang="fr-FR" sz="1200" b="0" dirty="0" err="1">
                <a:solidFill>
                  <a:schemeClr val="bg1"/>
                </a:solidFill>
                <a:latin typeface="Courier New" pitchFamily="49" charset="0"/>
                <a:ea typeface="MS PGothic" pitchFamily="34" charset="-128"/>
              </a:rPr>
              <a:t>biginsights</a:t>
            </a:r>
            <a:r>
              <a:rPr lang="en-US" altLang="fr-FR" sz="1200" b="0" dirty="0">
                <a:solidFill>
                  <a:schemeClr val="bg1"/>
                </a:solidFill>
                <a:latin typeface="Courier New" pitchFamily="49" charset="0"/>
                <a:ea typeface="MS PGothic" pitchFamily="34" charset="-128"/>
              </a:rPr>
              <a:t>/hive/query/</a:t>
            </a:r>
            <a:r>
              <a:rPr lang="en-US" altLang="fr-FR" sz="1200" b="0" dirty="0" err="1">
                <a:solidFill>
                  <a:schemeClr val="bg1"/>
                </a:solidFill>
                <a:latin typeface="Courier New" pitchFamily="49" charset="0"/>
                <a:ea typeface="MS PGothic" pitchFamily="34" charset="-128"/>
              </a:rPr>
              <a:t>biadmin</a:t>
            </a:r>
            <a:r>
              <a:rPr lang="en-US" altLang="fr-FR" sz="1200" b="0" dirty="0">
                <a:solidFill>
                  <a:schemeClr val="bg1"/>
                </a:solidFill>
                <a:latin typeface="Courier New" pitchFamily="49" charset="0"/>
                <a:ea typeface="MS PGothic" pitchFamily="34" charset="-128"/>
              </a:rPr>
              <a:t>/</a:t>
            </a:r>
            <a:r>
              <a:rPr lang="en-US" altLang="fr-FR" sz="1200" b="0" dirty="0" err="1">
                <a:solidFill>
                  <a:schemeClr val="bg1"/>
                </a:solidFill>
                <a:latin typeface="Courier New" pitchFamily="49" charset="0"/>
                <a:ea typeface="MS PGothic" pitchFamily="34" charset="-128"/>
              </a:rPr>
              <a:t>hive_job</a:t>
            </a:r>
            <a:endParaRPr lang="en-US" altLang="fr-FR" sz="1200" b="0" dirty="0">
              <a:solidFill>
                <a:schemeClr val="bg1"/>
              </a:solidFill>
              <a:latin typeface="Courier New" pitchFamily="49" charset="0"/>
              <a:ea typeface="MS PGothic" pitchFamily="34" charset="-128"/>
            </a:endParaRPr>
          </a:p>
          <a:p>
            <a:pPr>
              <a:buClrTx/>
              <a:buFontTx/>
              <a:buNone/>
            </a:pPr>
            <a:endParaRPr lang="en-US" altLang="fr-FR" sz="1200" b="0" dirty="0">
              <a:solidFill>
                <a:schemeClr val="bg1"/>
              </a:solidFill>
              <a:latin typeface="Courier New" pitchFamily="49" charset="0"/>
              <a:ea typeface="MS PGothic" pitchFamily="34" charset="-128"/>
            </a:endParaRPr>
          </a:p>
          <a:p>
            <a:pPr>
              <a:buClrTx/>
              <a:buFontTx/>
              <a:buNone/>
            </a:pPr>
            <a:r>
              <a:rPr lang="en-US" altLang="fr-FR" sz="1200" b="0" dirty="0">
                <a:solidFill>
                  <a:schemeClr val="bg1"/>
                </a:solidFill>
                <a:latin typeface="Courier New" pitchFamily="49" charset="0"/>
                <a:ea typeface="MS PGothic" pitchFamily="34" charset="-128"/>
              </a:rPr>
              <a:t>hive&gt; </a:t>
            </a:r>
            <a:r>
              <a:rPr lang="en-US" altLang="fr-FR" sz="1200" dirty="0">
                <a:solidFill>
                  <a:schemeClr val="bg1"/>
                </a:solidFill>
                <a:latin typeface="Courier New" pitchFamily="49" charset="0"/>
                <a:ea typeface="MS PGothic" pitchFamily="34" charset="-128"/>
              </a:rPr>
              <a:t>show tables;</a:t>
            </a:r>
          </a:p>
          <a:p>
            <a:pPr>
              <a:buClrTx/>
              <a:buFontTx/>
              <a:buNone/>
            </a:pPr>
            <a:r>
              <a:rPr lang="en-US" altLang="fr-FR" sz="1200" b="0" dirty="0">
                <a:solidFill>
                  <a:schemeClr val="bg1"/>
                </a:solidFill>
                <a:latin typeface="Courier New" pitchFamily="49" charset="0"/>
                <a:ea typeface="MS PGothic" pitchFamily="34" charset="-128"/>
              </a:rPr>
              <a:t>mytab1</a:t>
            </a:r>
          </a:p>
          <a:p>
            <a:pPr>
              <a:buClrTx/>
              <a:buFontTx/>
              <a:buNone/>
            </a:pPr>
            <a:r>
              <a:rPr lang="en-US" altLang="fr-FR" sz="1200" b="0" dirty="0">
                <a:solidFill>
                  <a:schemeClr val="bg1"/>
                </a:solidFill>
                <a:latin typeface="Courier New" pitchFamily="49" charset="0"/>
                <a:ea typeface="MS PGothic" pitchFamily="34" charset="-128"/>
              </a:rPr>
              <a:t>mytab2</a:t>
            </a:r>
          </a:p>
          <a:p>
            <a:pPr>
              <a:buClrTx/>
              <a:buFontTx/>
              <a:buNone/>
            </a:pPr>
            <a:r>
              <a:rPr lang="en-US" altLang="fr-FR" sz="1200" b="0" dirty="0">
                <a:solidFill>
                  <a:schemeClr val="bg1"/>
                </a:solidFill>
                <a:latin typeface="Courier New" pitchFamily="49" charset="0"/>
                <a:ea typeface="MS PGothic" pitchFamily="34" charset="-128"/>
              </a:rPr>
              <a:t>mytab3</a:t>
            </a:r>
          </a:p>
          <a:p>
            <a:pPr>
              <a:buClrTx/>
              <a:buFontTx/>
              <a:buNone/>
            </a:pPr>
            <a:r>
              <a:rPr lang="en-US" altLang="fr-FR" sz="1200" b="0" dirty="0">
                <a:solidFill>
                  <a:schemeClr val="bg1"/>
                </a:solidFill>
                <a:latin typeface="Courier New" pitchFamily="49" charset="0"/>
                <a:ea typeface="MS PGothic" pitchFamily="34" charset="-128"/>
              </a:rPr>
              <a:t>OK</a:t>
            </a:r>
          </a:p>
          <a:p>
            <a:pPr>
              <a:buClrTx/>
              <a:buFontTx/>
              <a:buNone/>
            </a:pPr>
            <a:r>
              <a:rPr lang="en-US" altLang="fr-FR" sz="1200" b="0" dirty="0">
                <a:solidFill>
                  <a:schemeClr val="bg1"/>
                </a:solidFill>
                <a:latin typeface="Courier New" pitchFamily="49" charset="0"/>
                <a:ea typeface="MS PGothic" pitchFamily="34" charset="-128"/>
              </a:rPr>
              <a:t>Time taken: 2.987 seconds</a:t>
            </a:r>
          </a:p>
          <a:p>
            <a:pPr>
              <a:buClrTx/>
              <a:buFontTx/>
              <a:buNone/>
            </a:pPr>
            <a:r>
              <a:rPr lang="en-US" altLang="fr-FR" sz="1200" b="0" dirty="0">
                <a:solidFill>
                  <a:schemeClr val="bg1"/>
                </a:solidFill>
                <a:latin typeface="Courier New" pitchFamily="49" charset="0"/>
                <a:ea typeface="MS PGothic" pitchFamily="34" charset="-128"/>
              </a:rPr>
              <a:t>hive&gt; </a:t>
            </a:r>
            <a:r>
              <a:rPr lang="en-US" altLang="fr-FR" sz="1200" dirty="0">
                <a:solidFill>
                  <a:schemeClr val="bg1"/>
                </a:solidFill>
                <a:latin typeface="Courier New" pitchFamily="49" charset="0"/>
                <a:ea typeface="MS PGothic" pitchFamily="34" charset="-128"/>
              </a:rPr>
              <a:t>quit;</a:t>
            </a:r>
          </a:p>
          <a:p>
            <a:pPr>
              <a:buClrTx/>
              <a:buFontTx/>
              <a:buNone/>
            </a:pPr>
            <a:endParaRPr lang="en-US" altLang="fr-FR" sz="1200" b="0" dirty="0">
              <a:solidFill>
                <a:schemeClr val="bg1"/>
              </a:solidFill>
              <a:latin typeface="Courier New" pitchFamily="49" charset="0"/>
              <a:ea typeface="MS PGothic" pitchFamily="34" charset="-128"/>
            </a:endParaRPr>
          </a:p>
        </p:txBody>
      </p:sp>
    </p:spTree>
    <p:extLst>
      <p:ext uri="{BB962C8B-B14F-4D97-AF65-F5344CB8AC3E}">
        <p14:creationId xmlns:p14="http://schemas.microsoft.com/office/powerpoint/2010/main" val="10805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Data types </a:t>
            </a:r>
            <a:r>
              <a:rPr lang="fr-FR" spc="-5" dirty="0">
                <a:latin typeface="Arial"/>
                <a:cs typeface="Arial"/>
              </a:rPr>
              <a:t>and</a:t>
            </a:r>
            <a:r>
              <a:rPr lang="fr-FR" spc="30" dirty="0">
                <a:latin typeface="Arial"/>
                <a:cs typeface="Arial"/>
              </a:rPr>
              <a:t> </a:t>
            </a:r>
            <a:r>
              <a:rPr lang="fr-FR" spc="-5" dirty="0" err="1" smtClean="0">
                <a:latin typeface="Arial"/>
                <a:cs typeface="Arial"/>
              </a:rPr>
              <a:t>models</a:t>
            </a:r>
            <a:endParaRPr lang="fr-FR" dirty="0"/>
          </a:p>
        </p:txBody>
      </p:sp>
      <p:sp>
        <p:nvSpPr>
          <p:cNvPr id="3" name="Espace réservé du contenu 2"/>
          <p:cNvSpPr>
            <a:spLocks noGrp="1"/>
          </p:cNvSpPr>
          <p:nvPr>
            <p:ph idx="1"/>
          </p:nvPr>
        </p:nvSpPr>
        <p:spPr/>
        <p:txBody>
          <a:bodyPr/>
          <a:lstStyle/>
          <a:p>
            <a:pPr marL="163195" indent="-139700">
              <a:spcBef>
                <a:spcPts val="1310"/>
              </a:spcBef>
              <a:buSzPct val="120833"/>
              <a:tabLst>
                <a:tab pos="163830" algn="l"/>
              </a:tabLst>
            </a:pPr>
            <a:r>
              <a:rPr lang="en-US" sz="1800" spc="-5" dirty="0">
                <a:latin typeface="Arial"/>
                <a:cs typeface="Arial"/>
              </a:rPr>
              <a:t>Supports </a:t>
            </a:r>
            <a:r>
              <a:rPr lang="en-US" sz="1800" dirty="0">
                <a:latin typeface="Arial"/>
                <a:cs typeface="Arial"/>
              </a:rPr>
              <a:t>a number </a:t>
            </a:r>
            <a:r>
              <a:rPr lang="en-US" sz="1800" spc="-5" dirty="0">
                <a:latin typeface="Arial"/>
                <a:cs typeface="Arial"/>
              </a:rPr>
              <a:t>of scalar and </a:t>
            </a:r>
            <a:r>
              <a:rPr lang="en-US" sz="1800" dirty="0">
                <a:latin typeface="Arial"/>
                <a:cs typeface="Arial"/>
              </a:rPr>
              <a:t>structured </a:t>
            </a:r>
            <a:r>
              <a:rPr lang="en-US" sz="1800" spc="-5" dirty="0">
                <a:latin typeface="Arial"/>
                <a:cs typeface="Arial"/>
              </a:rPr>
              <a:t>data</a:t>
            </a:r>
            <a:r>
              <a:rPr lang="en-US" sz="1800" dirty="0">
                <a:latin typeface="Arial"/>
                <a:cs typeface="Arial"/>
              </a:rPr>
              <a:t> </a:t>
            </a:r>
            <a:r>
              <a:rPr lang="en-US" sz="1800" spc="-10" dirty="0">
                <a:latin typeface="Arial"/>
                <a:cs typeface="Arial"/>
              </a:rPr>
              <a:t>types</a:t>
            </a:r>
            <a:endParaRPr lang="en-US" sz="1800" dirty="0">
              <a:latin typeface="Arial"/>
              <a:cs typeface="Arial"/>
            </a:endParaRPr>
          </a:p>
          <a:p>
            <a:pPr marL="299085" lvl="1" indent="-100965">
              <a:spcBef>
                <a:spcPts val="395"/>
              </a:spcBef>
              <a:buSzPct val="80952"/>
              <a:buFont typeface="Wingdings"/>
              <a:buChar char=""/>
              <a:tabLst>
                <a:tab pos="299720" algn="l"/>
              </a:tabLst>
            </a:pPr>
            <a:r>
              <a:rPr lang="en-US" sz="1800" spc="10" dirty="0" err="1">
                <a:latin typeface="Arial"/>
                <a:cs typeface="Arial"/>
              </a:rPr>
              <a:t>tinyint</a:t>
            </a:r>
            <a:r>
              <a:rPr lang="en-US" sz="1800" spc="10" dirty="0">
                <a:latin typeface="Arial"/>
                <a:cs typeface="Arial"/>
              </a:rPr>
              <a:t>, </a:t>
            </a:r>
            <a:r>
              <a:rPr lang="en-US" sz="1800" spc="15" dirty="0" err="1">
                <a:latin typeface="Arial"/>
                <a:cs typeface="Arial"/>
              </a:rPr>
              <a:t>smallint</a:t>
            </a:r>
            <a:r>
              <a:rPr lang="en-US" sz="1800" spc="15" dirty="0">
                <a:latin typeface="Arial"/>
                <a:cs typeface="Arial"/>
              </a:rPr>
              <a:t>, </a:t>
            </a:r>
            <a:r>
              <a:rPr lang="en-US" sz="1800" spc="10" dirty="0" err="1">
                <a:latin typeface="Arial"/>
                <a:cs typeface="Arial"/>
              </a:rPr>
              <a:t>int</a:t>
            </a:r>
            <a:r>
              <a:rPr lang="en-US" sz="1800" spc="10" dirty="0">
                <a:latin typeface="Arial"/>
                <a:cs typeface="Arial"/>
              </a:rPr>
              <a:t>, </a:t>
            </a:r>
            <a:r>
              <a:rPr lang="en-US" sz="1800" spc="15" dirty="0" err="1">
                <a:latin typeface="Arial"/>
                <a:cs typeface="Arial"/>
              </a:rPr>
              <a:t>bigint</a:t>
            </a:r>
            <a:r>
              <a:rPr lang="en-US" sz="1800" spc="15" dirty="0">
                <a:latin typeface="Arial"/>
                <a:cs typeface="Arial"/>
              </a:rPr>
              <a:t>, </a:t>
            </a:r>
            <a:r>
              <a:rPr lang="en-US" sz="1800" spc="10" dirty="0">
                <a:latin typeface="Arial"/>
                <a:cs typeface="Arial"/>
              </a:rPr>
              <a:t>float,</a:t>
            </a:r>
            <a:r>
              <a:rPr lang="en-US" sz="1800" spc="-140" dirty="0">
                <a:latin typeface="Arial"/>
                <a:cs typeface="Arial"/>
              </a:rPr>
              <a:t> </a:t>
            </a:r>
            <a:r>
              <a:rPr lang="en-US" sz="1800" spc="15" dirty="0">
                <a:latin typeface="Arial"/>
                <a:cs typeface="Arial"/>
              </a:rPr>
              <a:t>double</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5" dirty="0" err="1">
                <a:latin typeface="Arial"/>
                <a:cs typeface="Arial"/>
              </a:rPr>
              <a:t>boolean</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5" dirty="0">
                <a:latin typeface="Arial"/>
                <a:cs typeface="Arial"/>
              </a:rPr>
              <a:t>string,</a:t>
            </a:r>
            <a:r>
              <a:rPr lang="en-US" sz="1800" spc="-20" dirty="0">
                <a:latin typeface="Arial"/>
                <a:cs typeface="Arial"/>
              </a:rPr>
              <a:t> </a:t>
            </a:r>
            <a:r>
              <a:rPr lang="en-US" sz="1800" spc="15" dirty="0">
                <a:latin typeface="Arial"/>
                <a:cs typeface="Arial"/>
              </a:rPr>
              <a:t>binary</a:t>
            </a:r>
            <a:endParaRPr lang="en-US" sz="1800" dirty="0">
              <a:latin typeface="Arial"/>
              <a:cs typeface="Arial"/>
            </a:endParaRPr>
          </a:p>
          <a:p>
            <a:pPr marL="299085" lvl="1" indent="-100965">
              <a:spcBef>
                <a:spcPts val="395"/>
              </a:spcBef>
              <a:buSzPct val="80952"/>
              <a:buFont typeface="Wingdings"/>
              <a:buChar char=""/>
              <a:tabLst>
                <a:tab pos="299720" algn="l"/>
              </a:tabLst>
            </a:pPr>
            <a:r>
              <a:rPr lang="en-US" sz="1800" spc="20" dirty="0">
                <a:latin typeface="Arial"/>
                <a:cs typeface="Arial"/>
              </a:rPr>
              <a:t>timestamp</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0" dirty="0">
                <a:latin typeface="Arial"/>
                <a:cs typeface="Arial"/>
              </a:rPr>
              <a:t>array: for </a:t>
            </a:r>
            <a:r>
              <a:rPr lang="en-US" sz="1800" spc="15" dirty="0">
                <a:latin typeface="Arial"/>
                <a:cs typeface="Arial"/>
              </a:rPr>
              <a:t>example</a:t>
            </a:r>
            <a:r>
              <a:rPr lang="en-US" sz="1800" spc="-25" dirty="0">
                <a:latin typeface="Arial"/>
                <a:cs typeface="Arial"/>
              </a:rPr>
              <a:t> </a:t>
            </a:r>
            <a:r>
              <a:rPr lang="en-US" sz="1800" spc="15" dirty="0">
                <a:latin typeface="Arial"/>
                <a:cs typeface="Arial"/>
              </a:rPr>
              <a:t>array&lt;</a:t>
            </a:r>
            <a:r>
              <a:rPr lang="en-US" sz="1800" spc="15" dirty="0" err="1">
                <a:latin typeface="Arial"/>
                <a:cs typeface="Arial"/>
              </a:rPr>
              <a:t>int</a:t>
            </a:r>
            <a:r>
              <a:rPr lang="en-US" sz="1800" spc="15" dirty="0">
                <a:latin typeface="Arial"/>
                <a:cs typeface="Arial"/>
              </a:rPr>
              <a:t>&gt;</a:t>
            </a:r>
            <a:endParaRPr lang="en-US" sz="1800" dirty="0">
              <a:latin typeface="Arial"/>
              <a:cs typeface="Arial"/>
            </a:endParaRPr>
          </a:p>
          <a:p>
            <a:pPr marL="299085" lvl="1" indent="-100965">
              <a:spcBef>
                <a:spcPts val="405"/>
              </a:spcBef>
              <a:buSzPct val="80952"/>
              <a:buFont typeface="Wingdings"/>
              <a:buChar char=""/>
              <a:tabLst>
                <a:tab pos="299720" algn="l"/>
              </a:tabLst>
            </a:pPr>
            <a:r>
              <a:rPr lang="en-US" sz="1800" spc="15" dirty="0" err="1">
                <a:latin typeface="Arial"/>
                <a:cs typeface="Arial"/>
              </a:rPr>
              <a:t>struct</a:t>
            </a:r>
            <a:r>
              <a:rPr lang="en-US" sz="1800" spc="15" dirty="0">
                <a:latin typeface="Arial"/>
                <a:cs typeface="Arial"/>
              </a:rPr>
              <a:t>: for example</a:t>
            </a:r>
            <a:r>
              <a:rPr lang="en-US" sz="1800" spc="-25" dirty="0">
                <a:latin typeface="Arial"/>
                <a:cs typeface="Arial"/>
              </a:rPr>
              <a:t> </a:t>
            </a:r>
            <a:r>
              <a:rPr lang="en-US" sz="1800" spc="10" dirty="0" err="1">
                <a:latin typeface="Arial"/>
                <a:cs typeface="Arial"/>
              </a:rPr>
              <a:t>struct</a:t>
            </a:r>
            <a:r>
              <a:rPr lang="en-US" sz="1800" spc="10" dirty="0">
                <a:latin typeface="Arial"/>
                <a:cs typeface="Arial"/>
              </a:rPr>
              <a:t>&lt;f1:int,f2:array&lt;string&gt;&gt;</a:t>
            </a:r>
            <a:endParaRPr lang="en-US" sz="1800" dirty="0">
              <a:latin typeface="Arial"/>
              <a:cs typeface="Arial"/>
            </a:endParaRPr>
          </a:p>
          <a:p>
            <a:pPr marL="299085" lvl="1" indent="-100965">
              <a:spcBef>
                <a:spcPts val="395"/>
              </a:spcBef>
              <a:buSzPct val="80952"/>
              <a:buFont typeface="Wingdings"/>
              <a:buChar char=""/>
              <a:tabLst>
                <a:tab pos="299720" algn="l"/>
              </a:tabLst>
            </a:pPr>
            <a:r>
              <a:rPr lang="en-US" sz="1800" spc="20" dirty="0">
                <a:latin typeface="Arial"/>
                <a:cs typeface="Arial"/>
              </a:rPr>
              <a:t>map: </a:t>
            </a:r>
            <a:r>
              <a:rPr lang="en-US" sz="1800" spc="15" dirty="0">
                <a:latin typeface="Arial"/>
                <a:cs typeface="Arial"/>
              </a:rPr>
              <a:t>for example</a:t>
            </a:r>
            <a:r>
              <a:rPr lang="en-US" sz="1800" spc="-45" dirty="0">
                <a:latin typeface="Arial"/>
                <a:cs typeface="Arial"/>
              </a:rPr>
              <a:t> </a:t>
            </a:r>
            <a:r>
              <a:rPr lang="en-US" sz="1800" spc="15" dirty="0">
                <a:latin typeface="Arial"/>
                <a:cs typeface="Arial"/>
              </a:rPr>
              <a:t>map&lt;</a:t>
            </a:r>
            <a:r>
              <a:rPr lang="en-US" sz="1800" spc="15" dirty="0" err="1">
                <a:latin typeface="Arial"/>
                <a:cs typeface="Arial"/>
              </a:rPr>
              <a:t>int,string</a:t>
            </a:r>
            <a:r>
              <a:rPr lang="en-US" sz="1800" spc="15" dirty="0">
                <a:latin typeface="Arial"/>
                <a:cs typeface="Arial"/>
              </a:rPr>
              <a:t>&gt;</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5" dirty="0">
                <a:latin typeface="Arial"/>
                <a:cs typeface="Arial"/>
              </a:rPr>
              <a:t>union: for example</a:t>
            </a:r>
            <a:r>
              <a:rPr lang="en-US" sz="1800" spc="-25" dirty="0">
                <a:latin typeface="Arial"/>
                <a:cs typeface="Arial"/>
              </a:rPr>
              <a:t> </a:t>
            </a:r>
            <a:r>
              <a:rPr lang="en-US" sz="1800" spc="10" dirty="0" err="1">
                <a:latin typeface="Arial"/>
                <a:cs typeface="Arial"/>
              </a:rPr>
              <a:t>uniontype</a:t>
            </a:r>
            <a:r>
              <a:rPr lang="en-US" sz="1800" spc="10" dirty="0">
                <a:latin typeface="Arial"/>
                <a:cs typeface="Arial"/>
              </a:rPr>
              <a:t>&lt;</a:t>
            </a:r>
            <a:r>
              <a:rPr lang="en-US" sz="1800" spc="10" dirty="0" err="1">
                <a:latin typeface="Arial"/>
                <a:cs typeface="Arial"/>
              </a:rPr>
              <a:t>int,string,double</a:t>
            </a:r>
            <a:r>
              <a:rPr lang="en-US" sz="1800" spc="10" dirty="0">
                <a:latin typeface="Arial"/>
                <a:cs typeface="Arial"/>
              </a:rPr>
              <a:t>&gt;</a:t>
            </a:r>
            <a:endParaRPr lang="en-US" sz="1800" dirty="0">
              <a:latin typeface="Arial"/>
              <a:cs typeface="Arial"/>
            </a:endParaRPr>
          </a:p>
          <a:p>
            <a:pPr marL="163195" indent="-139700">
              <a:spcBef>
                <a:spcPts val="439"/>
              </a:spcBef>
              <a:buSzPct val="120833"/>
              <a:tabLst>
                <a:tab pos="163830" algn="l"/>
              </a:tabLst>
            </a:pPr>
            <a:r>
              <a:rPr lang="en-US" sz="1800" spc="-10" dirty="0">
                <a:latin typeface="Arial"/>
                <a:cs typeface="Arial"/>
              </a:rPr>
              <a:t>Partitioning</a:t>
            </a:r>
            <a:endParaRPr lang="en-US" sz="1800" dirty="0">
              <a:latin typeface="Arial"/>
              <a:cs typeface="Arial"/>
            </a:endParaRPr>
          </a:p>
          <a:p>
            <a:pPr marL="299085" lvl="1" indent="-100965">
              <a:spcBef>
                <a:spcPts val="395"/>
              </a:spcBef>
              <a:buSzPct val="80952"/>
              <a:buFont typeface="Wingdings"/>
              <a:buChar char=""/>
              <a:tabLst>
                <a:tab pos="299720" algn="l"/>
              </a:tabLst>
            </a:pPr>
            <a:r>
              <a:rPr lang="en-US" sz="1800" spc="20" dirty="0">
                <a:latin typeface="Arial"/>
                <a:cs typeface="Arial"/>
              </a:rPr>
              <a:t>can </a:t>
            </a:r>
            <a:r>
              <a:rPr lang="en-US" sz="1800" spc="15" dirty="0">
                <a:latin typeface="Arial"/>
                <a:cs typeface="Arial"/>
              </a:rPr>
              <a:t>partition on one or </a:t>
            </a:r>
            <a:r>
              <a:rPr lang="en-US" sz="1800" spc="20" dirty="0">
                <a:latin typeface="Arial"/>
                <a:cs typeface="Arial"/>
              </a:rPr>
              <a:t>more</a:t>
            </a:r>
            <a:r>
              <a:rPr lang="en-US" sz="1800" spc="-130" dirty="0">
                <a:latin typeface="Arial"/>
                <a:cs typeface="Arial"/>
              </a:rPr>
              <a:t> </a:t>
            </a:r>
            <a:r>
              <a:rPr lang="en-US" sz="1800" spc="20" dirty="0">
                <a:latin typeface="Arial"/>
                <a:cs typeface="Arial"/>
              </a:rPr>
              <a:t>columns</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0" dirty="0">
                <a:latin typeface="Arial"/>
                <a:cs typeface="Arial"/>
              </a:rPr>
              <a:t>value </a:t>
            </a:r>
            <a:r>
              <a:rPr lang="en-US" sz="1800" spc="15" dirty="0">
                <a:latin typeface="Arial"/>
                <a:cs typeface="Arial"/>
              </a:rPr>
              <a:t>partitioning </a:t>
            </a:r>
            <a:r>
              <a:rPr lang="en-US" sz="1800" spc="10" dirty="0">
                <a:latin typeface="Arial"/>
                <a:cs typeface="Arial"/>
              </a:rPr>
              <a:t>only, </a:t>
            </a:r>
            <a:r>
              <a:rPr lang="en-US" sz="1800" spc="15" dirty="0">
                <a:latin typeface="Arial"/>
                <a:cs typeface="Arial"/>
              </a:rPr>
              <a:t>range partitioning </a:t>
            </a:r>
            <a:r>
              <a:rPr lang="en-US" sz="1800" spc="10" dirty="0">
                <a:latin typeface="Arial"/>
                <a:cs typeface="Arial"/>
              </a:rPr>
              <a:t>is </a:t>
            </a:r>
            <a:r>
              <a:rPr lang="en-US" sz="1800" spc="15" dirty="0">
                <a:latin typeface="Arial"/>
                <a:cs typeface="Arial"/>
              </a:rPr>
              <a:t>not </a:t>
            </a:r>
            <a:r>
              <a:rPr lang="en-US" sz="1800" spc="10" dirty="0">
                <a:latin typeface="Arial"/>
                <a:cs typeface="Arial"/>
              </a:rPr>
              <a:t>yet</a:t>
            </a:r>
            <a:r>
              <a:rPr lang="en-US" sz="1800" spc="-155" dirty="0">
                <a:latin typeface="Arial"/>
                <a:cs typeface="Arial"/>
              </a:rPr>
              <a:t> </a:t>
            </a:r>
            <a:r>
              <a:rPr lang="en-US" sz="1800" spc="15" dirty="0">
                <a:latin typeface="Arial"/>
                <a:cs typeface="Arial"/>
              </a:rPr>
              <a:t>supported</a:t>
            </a:r>
            <a:endParaRPr lang="en-US" sz="1800" dirty="0">
              <a:latin typeface="Arial"/>
              <a:cs typeface="Arial"/>
            </a:endParaRPr>
          </a:p>
          <a:p>
            <a:pPr marL="163195" indent="-139700">
              <a:spcBef>
                <a:spcPts val="434"/>
              </a:spcBef>
              <a:buSzPct val="120833"/>
              <a:tabLst>
                <a:tab pos="163830" algn="l"/>
              </a:tabLst>
            </a:pPr>
            <a:r>
              <a:rPr lang="en-US" sz="1800" spc="-5" dirty="0" smtClean="0">
                <a:latin typeface="Arial"/>
                <a:cs typeface="Arial"/>
              </a:rPr>
              <a:t>Bucketing*</a:t>
            </a:r>
            <a:endParaRPr lang="en-US" sz="1800" dirty="0">
              <a:latin typeface="Arial"/>
              <a:cs typeface="Arial"/>
            </a:endParaRPr>
          </a:p>
          <a:p>
            <a:pPr marL="299085" lvl="1" indent="-100965">
              <a:spcBef>
                <a:spcPts val="400"/>
              </a:spcBef>
              <a:buSzPct val="80952"/>
              <a:buFont typeface="Wingdings"/>
              <a:buChar char=""/>
              <a:tabLst>
                <a:tab pos="299720" algn="l"/>
              </a:tabLst>
            </a:pPr>
            <a:r>
              <a:rPr lang="en-US" sz="1800" spc="10" dirty="0">
                <a:latin typeface="Arial"/>
                <a:cs typeface="Arial"/>
              </a:rPr>
              <a:t>sub-partitioning/grouping of </a:t>
            </a:r>
            <a:r>
              <a:rPr lang="en-US" sz="1800" spc="15" dirty="0">
                <a:latin typeface="Arial"/>
                <a:cs typeface="Arial"/>
              </a:rPr>
              <a:t>data by </a:t>
            </a:r>
            <a:r>
              <a:rPr lang="en-US" sz="1800" spc="20" dirty="0">
                <a:latin typeface="Arial"/>
                <a:cs typeface="Arial"/>
              </a:rPr>
              <a:t>hash </a:t>
            </a:r>
            <a:r>
              <a:rPr lang="en-US" sz="1800" spc="10" dirty="0">
                <a:latin typeface="Arial"/>
                <a:cs typeface="Arial"/>
              </a:rPr>
              <a:t>within</a:t>
            </a:r>
            <a:r>
              <a:rPr lang="en-US" sz="1800" spc="-80" dirty="0">
                <a:latin typeface="Arial"/>
                <a:cs typeface="Arial"/>
              </a:rPr>
              <a:t> </a:t>
            </a:r>
            <a:r>
              <a:rPr lang="en-US" sz="1800" spc="15" dirty="0">
                <a:latin typeface="Arial"/>
                <a:cs typeface="Arial"/>
              </a:rPr>
              <a:t>partitions</a:t>
            </a:r>
            <a:endParaRPr lang="en-US" sz="1800" dirty="0">
              <a:latin typeface="Arial"/>
              <a:cs typeface="Arial"/>
            </a:endParaRPr>
          </a:p>
          <a:p>
            <a:pPr marL="299085" lvl="1" indent="-100965">
              <a:spcBef>
                <a:spcPts val="395"/>
              </a:spcBef>
              <a:buSzPct val="80952"/>
              <a:buFont typeface="Wingdings"/>
              <a:buChar char=""/>
              <a:tabLst>
                <a:tab pos="299720" algn="l"/>
              </a:tabLst>
            </a:pPr>
            <a:r>
              <a:rPr lang="en-US" sz="1800" spc="15" dirty="0">
                <a:latin typeface="Arial"/>
                <a:cs typeface="Arial"/>
              </a:rPr>
              <a:t>useful for sampling and improves </a:t>
            </a:r>
            <a:r>
              <a:rPr lang="en-US" sz="1800" spc="20" dirty="0">
                <a:latin typeface="Arial"/>
                <a:cs typeface="Arial"/>
              </a:rPr>
              <a:t>some </a:t>
            </a:r>
            <a:r>
              <a:rPr lang="en-US" sz="1800" spc="10" dirty="0">
                <a:latin typeface="Arial"/>
                <a:cs typeface="Arial"/>
              </a:rPr>
              <a:t>join</a:t>
            </a:r>
            <a:r>
              <a:rPr lang="en-US" sz="1800" spc="-170" dirty="0">
                <a:latin typeface="Arial"/>
                <a:cs typeface="Arial"/>
              </a:rPr>
              <a:t> </a:t>
            </a:r>
            <a:r>
              <a:rPr lang="en-US" sz="1800" spc="15" dirty="0">
                <a:latin typeface="Arial"/>
                <a:cs typeface="Arial"/>
              </a:rPr>
              <a:t>operations</a:t>
            </a:r>
            <a:endParaRPr lang="en-US" sz="1800" dirty="0">
              <a:latin typeface="Arial"/>
              <a:cs typeface="Arial"/>
            </a:endParaRPr>
          </a:p>
          <a:p>
            <a:endParaRPr lang="fr-FR" sz="1800" dirty="0"/>
          </a:p>
        </p:txBody>
      </p:sp>
    </p:spTree>
    <p:extLst>
      <p:ext uri="{BB962C8B-B14F-4D97-AF65-F5344CB8AC3E}">
        <p14:creationId xmlns:p14="http://schemas.microsoft.com/office/powerpoint/2010/main" val="357162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Data </a:t>
            </a:r>
            <a:r>
              <a:rPr lang="fr-FR" spc="-5" dirty="0">
                <a:latin typeface="Arial"/>
                <a:cs typeface="Arial"/>
              </a:rPr>
              <a:t>model </a:t>
            </a:r>
            <a:r>
              <a:rPr lang="fr-FR" spc="-5" dirty="0" smtClean="0">
                <a:latin typeface="Arial"/>
                <a:cs typeface="Arial"/>
              </a:rPr>
              <a:t>partitions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fr-FR" sz="1800" spc="10" dirty="0">
                <a:latin typeface="Arial"/>
                <a:cs typeface="Arial"/>
              </a:rPr>
              <a:t>Value </a:t>
            </a:r>
            <a:r>
              <a:rPr lang="fr-FR" sz="1800" dirty="0">
                <a:latin typeface="Arial"/>
                <a:cs typeface="Arial"/>
              </a:rPr>
              <a:t>partition </a:t>
            </a:r>
            <a:r>
              <a:rPr lang="fr-FR" sz="1800" spc="5" dirty="0" err="1">
                <a:latin typeface="Arial"/>
                <a:cs typeface="Arial"/>
              </a:rPr>
              <a:t>based</a:t>
            </a:r>
            <a:r>
              <a:rPr lang="fr-FR" sz="1800" spc="5" dirty="0">
                <a:latin typeface="Arial"/>
                <a:cs typeface="Arial"/>
              </a:rPr>
              <a:t> </a:t>
            </a:r>
            <a:r>
              <a:rPr lang="fr-FR" sz="1800" spc="10" dirty="0">
                <a:latin typeface="Arial"/>
                <a:cs typeface="Arial"/>
              </a:rPr>
              <a:t>on </a:t>
            </a:r>
            <a:r>
              <a:rPr lang="fr-FR" sz="1800" dirty="0">
                <a:latin typeface="Arial"/>
                <a:cs typeface="Arial"/>
              </a:rPr>
              <a:t>partition</a:t>
            </a:r>
            <a:r>
              <a:rPr lang="fr-FR" sz="1800" spc="-160" dirty="0">
                <a:latin typeface="Arial"/>
                <a:cs typeface="Arial"/>
              </a:rPr>
              <a:t> </a:t>
            </a:r>
            <a:r>
              <a:rPr lang="fr-FR" sz="1800" spc="10" dirty="0" err="1">
                <a:latin typeface="Arial"/>
                <a:cs typeface="Arial"/>
              </a:rPr>
              <a:t>columns</a:t>
            </a:r>
            <a:endParaRPr lang="fr-FR" sz="1800" dirty="0">
              <a:latin typeface="Arial"/>
              <a:cs typeface="Arial"/>
            </a:endParaRPr>
          </a:p>
          <a:p>
            <a:pPr marL="163195" indent="-139700">
              <a:spcBef>
                <a:spcPts val="475"/>
              </a:spcBef>
              <a:tabLst>
                <a:tab pos="163830" algn="l"/>
              </a:tabLst>
            </a:pPr>
            <a:r>
              <a:rPr lang="fr-FR" sz="1800" spc="5" dirty="0" err="1">
                <a:latin typeface="Arial"/>
                <a:cs typeface="Arial"/>
              </a:rPr>
              <a:t>Nested</a:t>
            </a:r>
            <a:r>
              <a:rPr lang="fr-FR" sz="1800" spc="5" dirty="0">
                <a:latin typeface="Arial"/>
                <a:cs typeface="Arial"/>
              </a:rPr>
              <a:t> </a:t>
            </a:r>
            <a:r>
              <a:rPr lang="fr-FR" sz="1800" spc="5" dirty="0" err="1">
                <a:latin typeface="Arial"/>
                <a:cs typeface="Arial"/>
              </a:rPr>
              <a:t>sub</a:t>
            </a:r>
            <a:r>
              <a:rPr lang="fr-FR" sz="1800" spc="5" dirty="0">
                <a:latin typeface="Arial"/>
                <a:cs typeface="Arial"/>
              </a:rPr>
              <a:t>-directories </a:t>
            </a:r>
            <a:r>
              <a:rPr lang="fr-FR" sz="1800" spc="10" dirty="0">
                <a:latin typeface="Arial"/>
                <a:cs typeface="Arial"/>
              </a:rPr>
              <a:t>in </a:t>
            </a:r>
            <a:r>
              <a:rPr lang="fr-FR" sz="1800" spc="15" dirty="0">
                <a:latin typeface="Arial"/>
                <a:cs typeface="Arial"/>
              </a:rPr>
              <a:t>HDFS </a:t>
            </a:r>
            <a:r>
              <a:rPr lang="fr-FR" sz="1800" spc="10" dirty="0">
                <a:latin typeface="Arial"/>
                <a:cs typeface="Arial"/>
              </a:rPr>
              <a:t>for </a:t>
            </a:r>
            <a:r>
              <a:rPr lang="fr-FR" sz="1800" spc="10" dirty="0" err="1">
                <a:latin typeface="Arial"/>
                <a:cs typeface="Arial"/>
              </a:rPr>
              <a:t>each</a:t>
            </a:r>
            <a:r>
              <a:rPr lang="fr-FR" sz="1800" spc="10" dirty="0">
                <a:latin typeface="Arial"/>
                <a:cs typeface="Arial"/>
              </a:rPr>
              <a:t> </a:t>
            </a:r>
            <a:r>
              <a:rPr lang="fr-FR" sz="1800" spc="5" dirty="0" err="1">
                <a:latin typeface="Arial"/>
                <a:cs typeface="Arial"/>
              </a:rPr>
              <a:t>combination</a:t>
            </a:r>
            <a:r>
              <a:rPr lang="fr-FR" sz="1800" spc="5" dirty="0">
                <a:latin typeface="Arial"/>
                <a:cs typeface="Arial"/>
              </a:rPr>
              <a:t> of</a:t>
            </a:r>
            <a:r>
              <a:rPr lang="fr-FR" sz="1800" spc="-240" dirty="0">
                <a:latin typeface="Arial"/>
                <a:cs typeface="Arial"/>
              </a:rPr>
              <a:t> </a:t>
            </a:r>
            <a:r>
              <a:rPr lang="fr-FR" sz="1800" dirty="0" smtClean="0">
                <a:latin typeface="Arial"/>
                <a:cs typeface="Arial"/>
              </a:rPr>
              <a:t>partition </a:t>
            </a:r>
            <a:r>
              <a:rPr lang="fr-FR" sz="1800" spc="10" dirty="0" err="1" smtClean="0">
                <a:latin typeface="Arial"/>
                <a:cs typeface="Arial"/>
              </a:rPr>
              <a:t>column</a:t>
            </a:r>
            <a:r>
              <a:rPr lang="fr-FR" sz="1800" spc="-20" dirty="0" smtClean="0">
                <a:latin typeface="Arial"/>
                <a:cs typeface="Arial"/>
              </a:rPr>
              <a:t> </a:t>
            </a:r>
            <a:r>
              <a:rPr lang="fr-FR" sz="1800" spc="5" dirty="0" smtClean="0">
                <a:latin typeface="Arial"/>
                <a:cs typeface="Arial"/>
              </a:rPr>
              <a:t>values</a:t>
            </a:r>
          </a:p>
          <a:p>
            <a:pPr marL="163195" indent="-139700">
              <a:spcBef>
                <a:spcPts val="475"/>
              </a:spcBef>
              <a:tabLst>
                <a:tab pos="163830" algn="l"/>
              </a:tabLst>
            </a:pPr>
            <a:endParaRPr lang="fr-FR" sz="1800" dirty="0">
              <a:latin typeface="Arial"/>
              <a:cs typeface="Arial"/>
            </a:endParaRPr>
          </a:p>
          <a:p>
            <a:pPr marL="163195" indent="-139700">
              <a:spcBef>
                <a:spcPts val="459"/>
              </a:spcBef>
              <a:tabLst>
                <a:tab pos="163830" algn="l"/>
              </a:tabLst>
            </a:pPr>
            <a:r>
              <a:rPr lang="fr-FR" sz="1800" spc="10" dirty="0" err="1">
                <a:latin typeface="Arial"/>
                <a:cs typeface="Arial"/>
              </a:rPr>
              <a:t>Example</a:t>
            </a:r>
            <a:endParaRPr lang="fr-FR" sz="1800" dirty="0">
              <a:latin typeface="Arial"/>
              <a:cs typeface="Arial"/>
            </a:endParaRPr>
          </a:p>
          <a:p>
            <a:pPr>
              <a:spcBef>
                <a:spcPts val="15"/>
              </a:spcBef>
              <a:buFont typeface="Arial"/>
              <a:buChar char="•"/>
            </a:pPr>
            <a:endParaRPr lang="fr-FR" sz="1800" dirty="0">
              <a:latin typeface="Times New Roman"/>
              <a:cs typeface="Times New Roman"/>
            </a:endParaRPr>
          </a:p>
          <a:p>
            <a:pPr marL="299085" lvl="1" indent="-100965">
              <a:buSzPct val="81818"/>
              <a:buFont typeface="Wingdings"/>
              <a:buChar char=""/>
              <a:tabLst>
                <a:tab pos="299720" algn="l"/>
              </a:tabLst>
            </a:pPr>
            <a:r>
              <a:rPr lang="fr-FR" sz="1800" spc="15" dirty="0">
                <a:latin typeface="Arial"/>
                <a:cs typeface="Arial"/>
              </a:rPr>
              <a:t>Partition </a:t>
            </a:r>
            <a:r>
              <a:rPr lang="fr-FR" sz="1800" spc="20" dirty="0" err="1">
                <a:latin typeface="Arial"/>
                <a:cs typeface="Arial"/>
              </a:rPr>
              <a:t>columns</a:t>
            </a:r>
            <a:r>
              <a:rPr lang="fr-FR" sz="1800" spc="20" dirty="0">
                <a:latin typeface="Arial"/>
                <a:cs typeface="Arial"/>
              </a:rPr>
              <a:t> </a:t>
            </a:r>
            <a:r>
              <a:rPr lang="fr-FR" sz="1800" spc="10" dirty="0">
                <a:latin typeface="Arial"/>
                <a:cs typeface="Arial"/>
              </a:rPr>
              <a:t>: </a:t>
            </a:r>
            <a:r>
              <a:rPr lang="fr-FR" sz="1800" spc="20" dirty="0" err="1">
                <a:latin typeface="Arial"/>
                <a:cs typeface="Arial"/>
              </a:rPr>
              <a:t>ds</a:t>
            </a:r>
            <a:r>
              <a:rPr lang="fr-FR" sz="1800" spc="20" dirty="0">
                <a:latin typeface="Arial"/>
                <a:cs typeface="Arial"/>
              </a:rPr>
              <a:t> and</a:t>
            </a:r>
            <a:r>
              <a:rPr lang="fr-FR" sz="1800" dirty="0">
                <a:latin typeface="Arial"/>
                <a:cs typeface="Arial"/>
              </a:rPr>
              <a:t> </a:t>
            </a:r>
            <a:r>
              <a:rPr lang="fr-FR" sz="1800" spc="15" dirty="0" err="1">
                <a:latin typeface="Arial"/>
                <a:cs typeface="Arial"/>
              </a:rPr>
              <a:t>ctry</a:t>
            </a:r>
            <a:endParaRPr lang="fr-FR" sz="1800" dirty="0">
              <a:latin typeface="Arial"/>
              <a:cs typeface="Arial"/>
            </a:endParaRPr>
          </a:p>
          <a:p>
            <a:pPr lvl="1">
              <a:buFont typeface="Wingdings"/>
              <a:buChar char=""/>
            </a:pPr>
            <a:endParaRPr lang="fr-FR" sz="1800" dirty="0">
              <a:latin typeface="Times New Roman"/>
              <a:cs typeface="Times New Roman"/>
            </a:endParaRPr>
          </a:p>
          <a:p>
            <a:pPr marL="299085" lvl="1" indent="-100965">
              <a:buSzPct val="81818"/>
              <a:buFont typeface="Wingdings"/>
              <a:buChar char=""/>
              <a:tabLst>
                <a:tab pos="299720" algn="l"/>
              </a:tabLst>
            </a:pPr>
            <a:r>
              <a:rPr lang="fr-FR" sz="1800" spc="25" dirty="0">
                <a:latin typeface="Arial"/>
                <a:cs typeface="Arial"/>
              </a:rPr>
              <a:t>HDFS </a:t>
            </a:r>
            <a:r>
              <a:rPr lang="fr-FR" sz="1800" spc="15" dirty="0" err="1">
                <a:latin typeface="Arial"/>
                <a:cs typeface="Arial"/>
              </a:rPr>
              <a:t>subdirectory</a:t>
            </a:r>
            <a:r>
              <a:rPr lang="fr-FR" sz="1800" spc="15" dirty="0">
                <a:latin typeface="Arial"/>
                <a:cs typeface="Arial"/>
              </a:rPr>
              <a:t> for </a:t>
            </a:r>
            <a:r>
              <a:rPr lang="fr-FR" sz="1800" spc="20" dirty="0" err="1">
                <a:latin typeface="Arial"/>
                <a:cs typeface="Arial"/>
              </a:rPr>
              <a:t>ds</a:t>
            </a:r>
            <a:r>
              <a:rPr lang="fr-FR" sz="1800" spc="20" dirty="0">
                <a:latin typeface="Arial"/>
                <a:cs typeface="Arial"/>
              </a:rPr>
              <a:t> </a:t>
            </a:r>
            <a:r>
              <a:rPr lang="fr-FR" sz="1800" spc="25" dirty="0">
                <a:latin typeface="Arial"/>
                <a:cs typeface="Arial"/>
              </a:rPr>
              <a:t>= </a:t>
            </a:r>
            <a:r>
              <a:rPr lang="fr-FR" sz="1800" spc="20" dirty="0">
                <a:latin typeface="Arial"/>
                <a:cs typeface="Arial"/>
              </a:rPr>
              <a:t>20090801, </a:t>
            </a:r>
            <a:r>
              <a:rPr lang="fr-FR" sz="1800" spc="15" dirty="0" err="1">
                <a:latin typeface="Arial"/>
                <a:cs typeface="Arial"/>
              </a:rPr>
              <a:t>ctry</a:t>
            </a:r>
            <a:r>
              <a:rPr lang="fr-FR" sz="1800" spc="15" dirty="0">
                <a:latin typeface="Arial"/>
                <a:cs typeface="Arial"/>
              </a:rPr>
              <a:t> </a:t>
            </a:r>
            <a:r>
              <a:rPr lang="fr-FR" sz="1800" spc="25" dirty="0">
                <a:latin typeface="Arial"/>
                <a:cs typeface="Arial"/>
              </a:rPr>
              <a:t>=</a:t>
            </a:r>
            <a:r>
              <a:rPr lang="fr-FR" sz="1800" spc="5" dirty="0">
                <a:latin typeface="Arial"/>
                <a:cs typeface="Arial"/>
              </a:rPr>
              <a:t> </a:t>
            </a:r>
            <a:r>
              <a:rPr lang="fr-FR" sz="1800" spc="20" dirty="0">
                <a:latin typeface="Arial"/>
                <a:cs typeface="Arial"/>
              </a:rPr>
              <a:t>US</a:t>
            </a:r>
            <a:endParaRPr lang="fr-FR" sz="1800" dirty="0">
              <a:latin typeface="Arial"/>
              <a:cs typeface="Arial"/>
            </a:endParaRPr>
          </a:p>
          <a:p>
            <a:pPr marL="437515" lvl="2" indent="-101600">
              <a:spcBef>
                <a:spcPts val="395"/>
              </a:spcBef>
              <a:buFont typeface="Verdana"/>
              <a:buChar char="−"/>
              <a:tabLst>
                <a:tab pos="437515" algn="l"/>
              </a:tabLst>
            </a:pPr>
            <a:r>
              <a:rPr lang="fr-FR" sz="1800" spc="10" dirty="0">
                <a:latin typeface="Arial"/>
                <a:cs typeface="Arial"/>
              </a:rPr>
              <a:t>…/</a:t>
            </a:r>
            <a:r>
              <a:rPr lang="fr-FR" sz="1800" spc="10" dirty="0" err="1">
                <a:latin typeface="Arial"/>
                <a:cs typeface="Arial"/>
              </a:rPr>
              <a:t>hive</a:t>
            </a:r>
            <a:r>
              <a:rPr lang="fr-FR" sz="1800" spc="10" dirty="0">
                <a:latin typeface="Arial"/>
                <a:cs typeface="Arial"/>
              </a:rPr>
              <a:t>/</a:t>
            </a:r>
            <a:r>
              <a:rPr lang="fr-FR" sz="1800" spc="10" dirty="0" err="1">
                <a:latin typeface="Arial"/>
                <a:cs typeface="Arial"/>
              </a:rPr>
              <a:t>warehouse</a:t>
            </a:r>
            <a:r>
              <a:rPr lang="fr-FR" sz="1800" spc="10" dirty="0">
                <a:latin typeface="Arial"/>
                <a:cs typeface="Arial"/>
              </a:rPr>
              <a:t>/</a:t>
            </a:r>
            <a:r>
              <a:rPr lang="fr-FR" sz="1800" spc="10" dirty="0" err="1">
                <a:latin typeface="Arial"/>
                <a:cs typeface="Arial"/>
              </a:rPr>
              <a:t>pview</a:t>
            </a:r>
            <a:r>
              <a:rPr lang="fr-FR" sz="1800" spc="10" dirty="0">
                <a:latin typeface="Arial"/>
                <a:cs typeface="Arial"/>
              </a:rPr>
              <a:t>/</a:t>
            </a:r>
            <a:r>
              <a:rPr lang="fr-FR" sz="1800" spc="10" dirty="0" err="1">
                <a:latin typeface="Arial"/>
                <a:cs typeface="Arial"/>
              </a:rPr>
              <a:t>ds</a:t>
            </a:r>
            <a:r>
              <a:rPr lang="fr-FR" sz="1800" spc="10" dirty="0">
                <a:latin typeface="Arial"/>
                <a:cs typeface="Arial"/>
              </a:rPr>
              <a:t>=20090801/</a:t>
            </a:r>
            <a:r>
              <a:rPr lang="fr-FR" sz="1800" spc="10" dirty="0" err="1">
                <a:latin typeface="Arial"/>
                <a:cs typeface="Arial"/>
              </a:rPr>
              <a:t>ctry</a:t>
            </a:r>
            <a:r>
              <a:rPr lang="fr-FR" sz="1800" spc="10" dirty="0">
                <a:latin typeface="Arial"/>
                <a:cs typeface="Arial"/>
              </a:rPr>
              <a:t>=US</a:t>
            </a:r>
            <a:endParaRPr lang="fr-FR" sz="1800" dirty="0">
              <a:latin typeface="Arial"/>
              <a:cs typeface="Arial"/>
            </a:endParaRPr>
          </a:p>
          <a:p>
            <a:pPr lvl="2">
              <a:buFont typeface="Verdana"/>
              <a:buChar char="−"/>
            </a:pPr>
            <a:endParaRPr lang="fr-FR" sz="1800" dirty="0">
              <a:latin typeface="Times New Roman"/>
              <a:cs typeface="Times New Roman"/>
            </a:endParaRPr>
          </a:p>
          <a:p>
            <a:pPr marL="299085" lvl="1" indent="-100965">
              <a:spcBef>
                <a:spcPts val="969"/>
              </a:spcBef>
              <a:buSzPct val="81818"/>
              <a:buFont typeface="Wingdings"/>
              <a:buChar char=""/>
              <a:tabLst>
                <a:tab pos="299720" algn="l"/>
              </a:tabLst>
            </a:pPr>
            <a:r>
              <a:rPr lang="fr-FR" sz="1800" spc="25" dirty="0">
                <a:latin typeface="Arial"/>
                <a:cs typeface="Arial"/>
              </a:rPr>
              <a:t>HDFS </a:t>
            </a:r>
            <a:r>
              <a:rPr lang="fr-FR" sz="1800" spc="15" dirty="0" err="1">
                <a:latin typeface="Arial"/>
                <a:cs typeface="Arial"/>
              </a:rPr>
              <a:t>subdirectory</a:t>
            </a:r>
            <a:r>
              <a:rPr lang="fr-FR" sz="1800" spc="15" dirty="0">
                <a:latin typeface="Arial"/>
                <a:cs typeface="Arial"/>
              </a:rPr>
              <a:t> for </a:t>
            </a:r>
            <a:r>
              <a:rPr lang="fr-FR" sz="1800" spc="20" dirty="0" err="1">
                <a:latin typeface="Arial"/>
                <a:cs typeface="Arial"/>
              </a:rPr>
              <a:t>ds</a:t>
            </a:r>
            <a:r>
              <a:rPr lang="fr-FR" sz="1800" spc="20" dirty="0">
                <a:latin typeface="Arial"/>
                <a:cs typeface="Arial"/>
              </a:rPr>
              <a:t> </a:t>
            </a:r>
            <a:r>
              <a:rPr lang="fr-FR" sz="1800" spc="25" dirty="0">
                <a:latin typeface="Arial"/>
                <a:cs typeface="Arial"/>
              </a:rPr>
              <a:t>= </a:t>
            </a:r>
            <a:r>
              <a:rPr lang="fr-FR" sz="1800" spc="20" dirty="0">
                <a:latin typeface="Arial"/>
                <a:cs typeface="Arial"/>
              </a:rPr>
              <a:t>20090801, </a:t>
            </a:r>
            <a:r>
              <a:rPr lang="fr-FR" sz="1800" spc="15" dirty="0" err="1">
                <a:latin typeface="Arial"/>
                <a:cs typeface="Arial"/>
              </a:rPr>
              <a:t>ctry</a:t>
            </a:r>
            <a:r>
              <a:rPr lang="fr-FR" sz="1800" spc="15" dirty="0">
                <a:latin typeface="Arial"/>
                <a:cs typeface="Arial"/>
              </a:rPr>
              <a:t> </a:t>
            </a:r>
            <a:r>
              <a:rPr lang="fr-FR" sz="1800" spc="25" dirty="0">
                <a:latin typeface="Arial"/>
                <a:cs typeface="Arial"/>
              </a:rPr>
              <a:t>=</a:t>
            </a:r>
            <a:r>
              <a:rPr lang="fr-FR" sz="1800" spc="5" dirty="0">
                <a:latin typeface="Arial"/>
                <a:cs typeface="Arial"/>
              </a:rPr>
              <a:t> </a:t>
            </a:r>
            <a:r>
              <a:rPr lang="fr-FR" sz="1800" spc="20" dirty="0">
                <a:latin typeface="Arial"/>
                <a:cs typeface="Arial"/>
              </a:rPr>
              <a:t>CA</a:t>
            </a:r>
            <a:endParaRPr lang="fr-FR" sz="1800" dirty="0">
              <a:latin typeface="Arial"/>
              <a:cs typeface="Arial"/>
            </a:endParaRPr>
          </a:p>
          <a:p>
            <a:pPr marL="437515" lvl="2" indent="-101600">
              <a:spcBef>
                <a:spcPts val="409"/>
              </a:spcBef>
              <a:buFont typeface="Verdana"/>
              <a:buChar char="−"/>
              <a:tabLst>
                <a:tab pos="437515" algn="l"/>
              </a:tabLst>
            </a:pPr>
            <a:r>
              <a:rPr lang="fr-FR" sz="1800" spc="10" dirty="0">
                <a:latin typeface="Arial"/>
                <a:cs typeface="Arial"/>
              </a:rPr>
              <a:t>…/</a:t>
            </a:r>
            <a:r>
              <a:rPr lang="fr-FR" sz="1800" spc="10" dirty="0" err="1">
                <a:latin typeface="Arial"/>
                <a:cs typeface="Arial"/>
              </a:rPr>
              <a:t>hive</a:t>
            </a:r>
            <a:r>
              <a:rPr lang="fr-FR" sz="1800" spc="10" dirty="0">
                <a:latin typeface="Arial"/>
                <a:cs typeface="Arial"/>
              </a:rPr>
              <a:t>/</a:t>
            </a:r>
            <a:r>
              <a:rPr lang="fr-FR" sz="1800" spc="10" dirty="0" err="1">
                <a:latin typeface="Arial"/>
                <a:cs typeface="Arial"/>
              </a:rPr>
              <a:t>warehouse</a:t>
            </a:r>
            <a:r>
              <a:rPr lang="fr-FR" sz="1800" spc="10" dirty="0">
                <a:latin typeface="Arial"/>
                <a:cs typeface="Arial"/>
              </a:rPr>
              <a:t>/</a:t>
            </a:r>
            <a:r>
              <a:rPr lang="fr-FR" sz="1800" spc="10" dirty="0" err="1">
                <a:latin typeface="Arial"/>
                <a:cs typeface="Arial"/>
              </a:rPr>
              <a:t>pview</a:t>
            </a:r>
            <a:r>
              <a:rPr lang="fr-FR" sz="1800" spc="10" dirty="0">
                <a:latin typeface="Arial"/>
                <a:cs typeface="Arial"/>
              </a:rPr>
              <a:t>/</a:t>
            </a:r>
            <a:r>
              <a:rPr lang="fr-FR" sz="1800" spc="10" dirty="0" err="1">
                <a:latin typeface="Arial"/>
                <a:cs typeface="Arial"/>
              </a:rPr>
              <a:t>ds</a:t>
            </a:r>
            <a:r>
              <a:rPr lang="fr-FR" sz="1800" spc="10" dirty="0">
                <a:latin typeface="Arial"/>
                <a:cs typeface="Arial"/>
              </a:rPr>
              <a:t>=20090801/</a:t>
            </a:r>
            <a:r>
              <a:rPr lang="fr-FR" sz="1800" spc="10" dirty="0" err="1">
                <a:latin typeface="Arial"/>
                <a:cs typeface="Arial"/>
              </a:rPr>
              <a:t>ctry</a:t>
            </a:r>
            <a:r>
              <a:rPr lang="fr-FR" sz="1800" spc="10" dirty="0">
                <a:latin typeface="Arial"/>
                <a:cs typeface="Arial"/>
              </a:rPr>
              <a:t>=CA</a:t>
            </a:r>
            <a:endParaRPr lang="fr-FR" sz="1800" dirty="0">
              <a:latin typeface="Arial"/>
              <a:cs typeface="Arial"/>
            </a:endParaRPr>
          </a:p>
          <a:p>
            <a:endParaRPr lang="fr-FR" sz="1800" dirty="0"/>
          </a:p>
        </p:txBody>
      </p:sp>
    </p:spTree>
    <p:extLst>
      <p:ext uri="{BB962C8B-B14F-4D97-AF65-F5344CB8AC3E}">
        <p14:creationId xmlns:p14="http://schemas.microsoft.com/office/powerpoint/2010/main" val="294588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Data </a:t>
            </a:r>
            <a:r>
              <a:rPr lang="fr-FR" spc="-5" dirty="0">
                <a:latin typeface="Arial"/>
                <a:cs typeface="Arial"/>
              </a:rPr>
              <a:t>model </a:t>
            </a:r>
            <a:r>
              <a:rPr lang="fr-FR" spc="-5" dirty="0" err="1">
                <a:latin typeface="Arial"/>
                <a:cs typeface="Arial"/>
              </a:rPr>
              <a:t>external</a:t>
            </a:r>
            <a:r>
              <a:rPr lang="fr-FR" spc="-25" dirty="0">
                <a:latin typeface="Arial"/>
                <a:cs typeface="Arial"/>
              </a:rPr>
              <a:t> </a:t>
            </a:r>
            <a:r>
              <a:rPr lang="fr-FR" spc="-5" dirty="0" smtClean="0">
                <a:latin typeface="Arial"/>
                <a:cs typeface="Arial"/>
              </a:rPr>
              <a:t>table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Point </a:t>
            </a:r>
            <a:r>
              <a:rPr lang="en-US" sz="1800" dirty="0">
                <a:latin typeface="Arial"/>
                <a:cs typeface="Arial"/>
              </a:rPr>
              <a:t>to </a:t>
            </a:r>
            <a:r>
              <a:rPr lang="en-US" sz="1800" spc="5" dirty="0">
                <a:latin typeface="Arial"/>
                <a:cs typeface="Arial"/>
              </a:rPr>
              <a:t>existing data directories in</a:t>
            </a:r>
            <a:r>
              <a:rPr lang="en-US" sz="1800" spc="-155" dirty="0">
                <a:latin typeface="Arial"/>
                <a:cs typeface="Arial"/>
              </a:rPr>
              <a:t> </a:t>
            </a:r>
            <a:r>
              <a:rPr lang="en-US" sz="1800" spc="15" dirty="0">
                <a:latin typeface="Arial"/>
                <a:cs typeface="Arial"/>
              </a:rPr>
              <a:t>HDFS</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Can</a:t>
            </a:r>
            <a:r>
              <a:rPr lang="en-US" sz="1800" spc="-35" dirty="0">
                <a:latin typeface="Arial"/>
                <a:cs typeface="Arial"/>
              </a:rPr>
              <a:t> </a:t>
            </a:r>
            <a:r>
              <a:rPr lang="en-US" sz="1800" spc="5" dirty="0">
                <a:latin typeface="Arial"/>
                <a:cs typeface="Arial"/>
              </a:rPr>
              <a:t>create</a:t>
            </a:r>
            <a:r>
              <a:rPr lang="en-US" sz="1800" spc="-5" dirty="0">
                <a:latin typeface="Arial"/>
                <a:cs typeface="Arial"/>
              </a:rPr>
              <a:t> </a:t>
            </a:r>
            <a:r>
              <a:rPr lang="en-US" sz="1800" spc="5" dirty="0">
                <a:latin typeface="Arial"/>
                <a:cs typeface="Arial"/>
              </a:rPr>
              <a:t>tables</a:t>
            </a:r>
            <a:r>
              <a:rPr lang="en-US" sz="1800" spc="-40" dirty="0">
                <a:latin typeface="Arial"/>
                <a:cs typeface="Arial"/>
              </a:rPr>
              <a:t> </a:t>
            </a:r>
            <a:r>
              <a:rPr lang="en-US" sz="1800" spc="10" dirty="0">
                <a:latin typeface="Arial"/>
                <a:cs typeface="Arial"/>
              </a:rPr>
              <a:t>and</a:t>
            </a:r>
            <a:r>
              <a:rPr lang="en-US" sz="1800" spc="-20" dirty="0">
                <a:latin typeface="Arial"/>
                <a:cs typeface="Arial"/>
              </a:rPr>
              <a:t> </a:t>
            </a:r>
            <a:r>
              <a:rPr lang="en-US" sz="1800" spc="5" dirty="0">
                <a:latin typeface="Arial"/>
                <a:cs typeface="Arial"/>
              </a:rPr>
              <a:t>partitions;</a:t>
            </a:r>
            <a:r>
              <a:rPr lang="en-US" sz="1800" spc="-45" dirty="0">
                <a:latin typeface="Arial"/>
                <a:cs typeface="Arial"/>
              </a:rPr>
              <a:t> </a:t>
            </a:r>
            <a:r>
              <a:rPr lang="en-US" sz="1800" spc="5" dirty="0">
                <a:latin typeface="Arial"/>
                <a:cs typeface="Arial"/>
              </a:rPr>
              <a:t>partition</a:t>
            </a:r>
            <a:r>
              <a:rPr lang="en-US" sz="1800" spc="-30" dirty="0">
                <a:latin typeface="Arial"/>
                <a:cs typeface="Arial"/>
              </a:rPr>
              <a:t> </a:t>
            </a:r>
            <a:r>
              <a:rPr lang="en-US" sz="1800" spc="10" dirty="0">
                <a:latin typeface="Arial"/>
                <a:cs typeface="Arial"/>
              </a:rPr>
              <a:t>columns</a:t>
            </a:r>
            <a:r>
              <a:rPr lang="en-US" sz="1800" spc="-55" dirty="0">
                <a:latin typeface="Arial"/>
                <a:cs typeface="Arial"/>
              </a:rPr>
              <a:t> </a:t>
            </a:r>
            <a:r>
              <a:rPr lang="en-US" sz="1800" spc="5" dirty="0">
                <a:latin typeface="Arial"/>
                <a:cs typeface="Arial"/>
              </a:rPr>
              <a:t>just</a:t>
            </a:r>
            <a:r>
              <a:rPr lang="en-US" sz="1800" spc="-10" dirty="0">
                <a:latin typeface="Arial"/>
                <a:cs typeface="Arial"/>
              </a:rPr>
              <a:t> </a:t>
            </a:r>
            <a:r>
              <a:rPr lang="en-US" sz="1800" spc="10" dirty="0" smtClean="0">
                <a:latin typeface="Arial"/>
                <a:cs typeface="Arial"/>
              </a:rPr>
              <a:t>become </a:t>
            </a:r>
            <a:r>
              <a:rPr lang="en-US" sz="1800" spc="5" dirty="0" smtClean="0">
                <a:latin typeface="Arial"/>
                <a:cs typeface="Arial"/>
              </a:rPr>
              <a:t>annotations </a:t>
            </a:r>
            <a:r>
              <a:rPr lang="en-US" sz="1800" dirty="0">
                <a:latin typeface="Arial"/>
                <a:cs typeface="Arial"/>
              </a:rPr>
              <a:t>to </a:t>
            </a:r>
            <a:r>
              <a:rPr lang="en-US" sz="1800" spc="5" dirty="0">
                <a:latin typeface="Arial"/>
                <a:cs typeface="Arial"/>
              </a:rPr>
              <a:t>external</a:t>
            </a:r>
            <a:r>
              <a:rPr lang="en-US" sz="1800" spc="-70" dirty="0">
                <a:latin typeface="Arial"/>
                <a:cs typeface="Arial"/>
              </a:rPr>
              <a:t> </a:t>
            </a:r>
            <a:r>
              <a:rPr lang="en-US" sz="1800" spc="5" dirty="0">
                <a:latin typeface="Arial"/>
                <a:cs typeface="Arial"/>
              </a:rPr>
              <a:t>directories</a:t>
            </a:r>
            <a:endParaRPr lang="en-US" sz="1800" dirty="0">
              <a:latin typeface="Arial"/>
              <a:cs typeface="Arial"/>
            </a:endParaRPr>
          </a:p>
          <a:p>
            <a:pPr marL="163195" indent="-139700">
              <a:spcBef>
                <a:spcPts val="459"/>
              </a:spcBef>
              <a:tabLst>
                <a:tab pos="163830" algn="l"/>
              </a:tabLst>
            </a:pPr>
            <a:r>
              <a:rPr lang="en-US" sz="1800" spc="10" dirty="0">
                <a:latin typeface="Arial"/>
                <a:cs typeface="Arial"/>
              </a:rPr>
              <a:t>Example </a:t>
            </a:r>
            <a:r>
              <a:rPr lang="en-US" sz="1800" spc="5" dirty="0">
                <a:latin typeface="Arial"/>
                <a:cs typeface="Arial"/>
              </a:rPr>
              <a:t>: create external table with</a:t>
            </a:r>
            <a:r>
              <a:rPr lang="en-US" sz="1800" spc="-150" dirty="0">
                <a:latin typeface="Arial"/>
                <a:cs typeface="Arial"/>
              </a:rPr>
              <a:t> </a:t>
            </a:r>
            <a:r>
              <a:rPr lang="en-US" sz="1800" dirty="0">
                <a:latin typeface="Arial"/>
                <a:cs typeface="Arial"/>
              </a:rPr>
              <a:t>partition</a:t>
            </a:r>
          </a:p>
          <a:p>
            <a:endParaRPr lang="fr-FR" sz="1800" dirty="0" smtClean="0"/>
          </a:p>
          <a:p>
            <a:endParaRPr lang="fr-FR" sz="1800" dirty="0"/>
          </a:p>
          <a:p>
            <a:endParaRPr lang="fr-FR" sz="1800" dirty="0" smtClean="0"/>
          </a:p>
          <a:p>
            <a:endParaRPr lang="fr-FR" sz="1800" dirty="0"/>
          </a:p>
          <a:p>
            <a:endParaRPr lang="fr-FR" sz="1800" dirty="0" smtClean="0"/>
          </a:p>
          <a:p>
            <a:r>
              <a:rPr lang="en-US" sz="1800" spc="10" dirty="0">
                <a:latin typeface="Arial"/>
                <a:cs typeface="Arial"/>
              </a:rPr>
              <a:t>Example </a:t>
            </a:r>
            <a:r>
              <a:rPr lang="en-US" sz="1800" spc="5" dirty="0">
                <a:latin typeface="Arial"/>
                <a:cs typeface="Arial"/>
              </a:rPr>
              <a:t>: add </a:t>
            </a:r>
            <a:r>
              <a:rPr lang="en-US" sz="1800" spc="10" dirty="0">
                <a:latin typeface="Arial"/>
                <a:cs typeface="Arial"/>
              </a:rPr>
              <a:t>a </a:t>
            </a:r>
            <a:r>
              <a:rPr lang="en-US" sz="1800" dirty="0">
                <a:latin typeface="Arial"/>
                <a:cs typeface="Arial"/>
              </a:rPr>
              <a:t>partition to </a:t>
            </a:r>
            <a:r>
              <a:rPr lang="en-US" sz="1800" spc="5" dirty="0">
                <a:latin typeface="Arial"/>
                <a:cs typeface="Arial"/>
              </a:rPr>
              <a:t>external</a:t>
            </a:r>
            <a:r>
              <a:rPr lang="en-US" sz="1800" spc="-150" dirty="0">
                <a:latin typeface="Arial"/>
                <a:cs typeface="Arial"/>
              </a:rPr>
              <a:t> </a:t>
            </a:r>
            <a:r>
              <a:rPr lang="en-US" sz="1800" spc="5" dirty="0">
                <a:latin typeface="Arial"/>
                <a:cs typeface="Arial"/>
              </a:rPr>
              <a:t>table</a:t>
            </a:r>
            <a:endParaRPr lang="en-US" sz="1800" dirty="0">
              <a:latin typeface="Arial"/>
              <a:cs typeface="Arial"/>
            </a:endParaRPr>
          </a:p>
          <a:p>
            <a:endParaRPr lang="fr-FR" sz="1800" dirty="0"/>
          </a:p>
        </p:txBody>
      </p:sp>
      <p:sp>
        <p:nvSpPr>
          <p:cNvPr id="4" name="object 10"/>
          <p:cNvSpPr txBox="1"/>
          <p:nvPr/>
        </p:nvSpPr>
        <p:spPr>
          <a:xfrm>
            <a:off x="755576" y="2636912"/>
            <a:ext cx="7560840" cy="1485150"/>
          </a:xfrm>
          <a:prstGeom prst="rect">
            <a:avLst/>
          </a:prstGeom>
          <a:solidFill>
            <a:srgbClr val="FFF5CC"/>
          </a:solidFill>
          <a:ln w="3815">
            <a:solidFill>
              <a:srgbClr val="000000"/>
            </a:solidFill>
          </a:ln>
        </p:spPr>
        <p:txBody>
          <a:bodyPr vert="horz" wrap="square" lIns="0" tIns="20320" rIns="0" bIns="0" rtlCol="0">
            <a:spAutoFit/>
          </a:bodyPr>
          <a:lstStyle/>
          <a:p>
            <a:pPr marL="54610">
              <a:lnSpc>
                <a:spcPct val="100000"/>
              </a:lnSpc>
              <a:spcBef>
                <a:spcPts val="160"/>
              </a:spcBef>
            </a:pPr>
            <a:r>
              <a:rPr sz="1600" spc="20" dirty="0">
                <a:latin typeface="Courier New"/>
                <a:cs typeface="Courier New"/>
              </a:rPr>
              <a:t>CREATE EXTERNAL TABLE pview (userid int, pageid int, ds string, ctry</a:t>
            </a:r>
            <a:r>
              <a:rPr sz="1600" spc="90" dirty="0">
                <a:latin typeface="Courier New"/>
                <a:cs typeface="Courier New"/>
              </a:rPr>
              <a:t> </a:t>
            </a:r>
            <a:r>
              <a:rPr sz="1600" spc="20" dirty="0">
                <a:latin typeface="Courier New"/>
                <a:cs typeface="Courier New"/>
              </a:rPr>
              <a:t>string)</a:t>
            </a:r>
            <a:endParaRPr sz="1600" dirty="0">
              <a:latin typeface="Courier New"/>
              <a:cs typeface="Courier New"/>
            </a:endParaRPr>
          </a:p>
          <a:p>
            <a:pPr marL="54610" marR="2423160">
              <a:lnSpc>
                <a:spcPct val="136700"/>
              </a:lnSpc>
            </a:pPr>
            <a:r>
              <a:rPr sz="1600" spc="20" dirty="0">
                <a:latin typeface="Courier New"/>
                <a:cs typeface="Courier New"/>
              </a:rPr>
              <a:t>PARTITIONED ON (ds string, </a:t>
            </a:r>
            <a:r>
              <a:rPr sz="1600" spc="15" dirty="0">
                <a:latin typeface="Courier New"/>
                <a:cs typeface="Courier New"/>
              </a:rPr>
              <a:t>ctry </a:t>
            </a:r>
            <a:r>
              <a:rPr sz="1600" spc="20" dirty="0">
                <a:latin typeface="Courier New"/>
                <a:cs typeface="Courier New"/>
              </a:rPr>
              <a:t>string)  STORED AS textfile</a:t>
            </a:r>
            <a:endParaRPr sz="1600" dirty="0">
              <a:latin typeface="Courier New"/>
              <a:cs typeface="Courier New"/>
            </a:endParaRPr>
          </a:p>
          <a:p>
            <a:pPr marL="54610">
              <a:lnSpc>
                <a:spcPct val="100000"/>
              </a:lnSpc>
              <a:spcBef>
                <a:spcPts val="350"/>
              </a:spcBef>
            </a:pPr>
            <a:r>
              <a:rPr sz="1600" spc="25" dirty="0">
                <a:latin typeface="Courier New"/>
                <a:cs typeface="Courier New"/>
              </a:rPr>
              <a:t>LOCATION</a:t>
            </a:r>
            <a:r>
              <a:rPr sz="1600" spc="20" dirty="0">
                <a:latin typeface="Courier New"/>
                <a:cs typeface="Courier New"/>
              </a:rPr>
              <a:t> '/path/to/existing/table'</a:t>
            </a:r>
            <a:endParaRPr sz="1600" dirty="0">
              <a:latin typeface="Courier New"/>
              <a:cs typeface="Courier New"/>
            </a:endParaRPr>
          </a:p>
        </p:txBody>
      </p:sp>
      <p:sp>
        <p:nvSpPr>
          <p:cNvPr id="5" name="object 9"/>
          <p:cNvSpPr txBox="1"/>
          <p:nvPr/>
        </p:nvSpPr>
        <p:spPr>
          <a:xfrm>
            <a:off x="755576" y="4797152"/>
            <a:ext cx="7560840" cy="861774"/>
          </a:xfrm>
          <a:prstGeom prst="rect">
            <a:avLst/>
          </a:prstGeom>
          <a:solidFill>
            <a:srgbClr val="FFF5CC"/>
          </a:solidFill>
          <a:ln w="3815">
            <a:solidFill>
              <a:srgbClr val="000000"/>
            </a:solidFill>
          </a:ln>
        </p:spPr>
        <p:txBody>
          <a:bodyPr vert="horz" wrap="square" lIns="0" tIns="20320" rIns="0" bIns="0" rtlCol="0">
            <a:spAutoFit/>
          </a:bodyPr>
          <a:lstStyle/>
          <a:p>
            <a:pPr marL="54610">
              <a:lnSpc>
                <a:spcPct val="100000"/>
              </a:lnSpc>
              <a:spcBef>
                <a:spcPts val="160"/>
              </a:spcBef>
            </a:pPr>
            <a:r>
              <a:rPr sz="1600" spc="20" dirty="0">
                <a:latin typeface="Courier New"/>
                <a:cs typeface="Courier New"/>
              </a:rPr>
              <a:t>ALTER TABLE</a:t>
            </a:r>
            <a:r>
              <a:rPr sz="1600" spc="25" dirty="0">
                <a:latin typeface="Courier New"/>
                <a:cs typeface="Courier New"/>
              </a:rPr>
              <a:t> </a:t>
            </a:r>
            <a:r>
              <a:rPr sz="1600" spc="20" dirty="0">
                <a:latin typeface="Courier New"/>
                <a:cs typeface="Courier New"/>
              </a:rPr>
              <a:t>pview</a:t>
            </a:r>
            <a:endParaRPr sz="1600" dirty="0">
              <a:latin typeface="Courier New"/>
              <a:cs typeface="Courier New"/>
            </a:endParaRPr>
          </a:p>
          <a:p>
            <a:pPr marL="54610">
              <a:lnSpc>
                <a:spcPct val="100000"/>
              </a:lnSpc>
              <a:spcBef>
                <a:spcPts val="355"/>
              </a:spcBef>
            </a:pPr>
            <a:r>
              <a:rPr sz="1600" spc="20" dirty="0">
                <a:latin typeface="Courier New"/>
                <a:cs typeface="Courier New"/>
              </a:rPr>
              <a:t>ADD PARTITION (ds='20090801',</a:t>
            </a:r>
            <a:r>
              <a:rPr sz="1600" spc="5" dirty="0">
                <a:latin typeface="Courier New"/>
                <a:cs typeface="Courier New"/>
              </a:rPr>
              <a:t> </a:t>
            </a:r>
            <a:r>
              <a:rPr sz="1600" spc="20" dirty="0">
                <a:latin typeface="Courier New"/>
                <a:cs typeface="Courier New"/>
              </a:rPr>
              <a:t>ctry='US')</a:t>
            </a:r>
            <a:endParaRPr sz="1600" dirty="0">
              <a:latin typeface="Courier New"/>
              <a:cs typeface="Courier New"/>
            </a:endParaRPr>
          </a:p>
          <a:p>
            <a:pPr marL="54610">
              <a:lnSpc>
                <a:spcPct val="100000"/>
              </a:lnSpc>
              <a:spcBef>
                <a:spcPts val="350"/>
              </a:spcBef>
            </a:pPr>
            <a:r>
              <a:rPr sz="1600" spc="20" dirty="0">
                <a:latin typeface="Courier New"/>
                <a:cs typeface="Courier New"/>
              </a:rPr>
              <a:t>LOCATION '/path/to/existing/partition'</a:t>
            </a:r>
            <a:endParaRPr sz="1600" dirty="0">
              <a:latin typeface="Courier New"/>
              <a:cs typeface="Courier New"/>
            </a:endParaRPr>
          </a:p>
        </p:txBody>
      </p:sp>
    </p:spTree>
    <p:extLst>
      <p:ext uri="{BB962C8B-B14F-4D97-AF65-F5344CB8AC3E}">
        <p14:creationId xmlns:p14="http://schemas.microsoft.com/office/powerpoint/2010/main" val="70466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Physical</a:t>
            </a:r>
            <a:r>
              <a:rPr lang="fr-FR" spc="-5" dirty="0">
                <a:latin typeface="Arial"/>
                <a:cs typeface="Arial"/>
              </a:rPr>
              <a:t> </a:t>
            </a:r>
            <a:r>
              <a:rPr lang="fr-FR" spc="-10" dirty="0" err="1" smtClean="0">
                <a:latin typeface="Arial"/>
                <a:cs typeface="Arial"/>
              </a:rPr>
              <a:t>layout</a:t>
            </a:r>
            <a:endParaRPr lang="fr-FR" dirty="0"/>
          </a:p>
        </p:txBody>
      </p:sp>
      <p:sp>
        <p:nvSpPr>
          <p:cNvPr id="5" name="Rectangle 3"/>
          <p:cNvSpPr txBox="1">
            <a:spLocks noChangeArrowheads="1"/>
          </p:cNvSpPr>
          <p:nvPr/>
        </p:nvSpPr>
        <p:spPr bwMode="auto">
          <a:xfrm>
            <a:off x="165100" y="1236663"/>
            <a:ext cx="8805863" cy="516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lvl1pPr marL="231775" indent="-231775" algn="l" defTabSz="913912" rtl="0" eaLnBrk="1" fontAlgn="base" hangingPunct="1">
              <a:spcBef>
                <a:spcPct val="30000"/>
              </a:spcBef>
              <a:spcAft>
                <a:spcPct val="0"/>
              </a:spcAft>
              <a:buClr>
                <a:srgbClr val="00649D"/>
              </a:buClr>
              <a:buSzPct val="120000"/>
              <a:buFont typeface="Arial" panose="020B0604020202020204" pitchFamily="34" charset="0"/>
              <a:buChar char="•"/>
              <a:defRPr sz="2100">
                <a:solidFill>
                  <a:schemeClr val="tx1"/>
                </a:solidFill>
                <a:latin typeface="Arial" panose="020B0604020202020204" pitchFamily="34" charset="0"/>
                <a:ea typeface="+mn-ea"/>
                <a:cs typeface="Arial" panose="020B0604020202020204" pitchFamily="34" charset="0"/>
              </a:defRPr>
            </a:lvl1pPr>
            <a:lvl2pPr marL="457200" indent="-166688" algn="l" defTabSz="913912" rtl="0" eaLnBrk="1" fontAlgn="base" hangingPunct="1">
              <a:spcBef>
                <a:spcPct val="30000"/>
              </a:spcBef>
              <a:spcAft>
                <a:spcPct val="0"/>
              </a:spcAft>
              <a:buClr>
                <a:srgbClr val="008ABF"/>
              </a:buClr>
              <a:buSzPct val="80000"/>
              <a:buFont typeface="Wingdings" pitchFamily="2" charset="2"/>
              <a:buChar char="§"/>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lgn="l" defTabSz="913912" rtl="0" eaLnBrk="1" fontAlgn="base" hangingPunct="1">
              <a:spcBef>
                <a:spcPct val="30000"/>
              </a:spcBef>
              <a:spcAft>
                <a:spcPct val="0"/>
              </a:spcAft>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a:lstStyle>
          <a:p>
            <a:r>
              <a:rPr lang="en-US" altLang="fr-FR" kern="0" dirty="0" smtClean="0"/>
              <a:t>Hive warehouse directory structure</a:t>
            </a:r>
            <a:endParaRPr lang="en-US" altLang="fr-FR" sz="1600" kern="0" dirty="0" smtClean="0">
              <a:latin typeface="Courier New" pitchFamily="49" charset="0"/>
            </a:endParaRPr>
          </a:p>
          <a:p>
            <a:pPr lvl="1">
              <a:buFont typeface="Arial" charset="0"/>
              <a:buNone/>
            </a:pPr>
            <a:r>
              <a:rPr lang="en-US" altLang="fr-FR" sz="1400" kern="0" dirty="0" smtClean="0">
                <a:latin typeface="Courier New" pitchFamily="49" charset="0"/>
              </a:rPr>
              <a:t>.../hive/warehouse/</a:t>
            </a:r>
          </a:p>
          <a:p>
            <a:pPr lvl="1">
              <a:buFont typeface="Arial" charset="0"/>
              <a:buNone/>
            </a:pPr>
            <a:endParaRPr lang="en-US" altLang="fr-FR" sz="1400" kern="0" dirty="0" smtClean="0">
              <a:latin typeface="Courier New" pitchFamily="49" charset="0"/>
            </a:endParaRPr>
          </a:p>
          <a:p>
            <a:pPr lvl="1">
              <a:buFont typeface="Arial" charset="0"/>
              <a:buNone/>
            </a:pPr>
            <a:r>
              <a:rPr lang="en-US" altLang="fr-FR" sz="1400" kern="0" dirty="0" smtClean="0">
                <a:latin typeface="Courier New" pitchFamily="49" charset="0"/>
              </a:rPr>
              <a:t>  db1.db/</a:t>
            </a:r>
          </a:p>
          <a:p>
            <a:pPr lvl="1">
              <a:buFont typeface="Arial" charset="0"/>
              <a:buNone/>
            </a:pPr>
            <a:endParaRPr lang="en-US" altLang="fr-FR" sz="1400" kern="0" dirty="0" smtClean="0">
              <a:latin typeface="Courier New" pitchFamily="49" charset="0"/>
            </a:endParaRPr>
          </a:p>
          <a:p>
            <a:pPr lvl="1">
              <a:buFont typeface="Arial" charset="0"/>
              <a:buNone/>
            </a:pPr>
            <a:r>
              <a:rPr lang="en-US" altLang="fr-FR" sz="1400" kern="0" dirty="0" smtClean="0">
                <a:latin typeface="Courier New" pitchFamily="49" charset="0"/>
              </a:rPr>
              <a:t>     tab1/</a:t>
            </a:r>
          </a:p>
          <a:p>
            <a:pPr>
              <a:buFont typeface="Wingdings" pitchFamily="2" charset="2"/>
              <a:buNone/>
            </a:pPr>
            <a:r>
              <a:rPr lang="en-US" altLang="fr-FR" sz="1600" kern="0" dirty="0" smtClean="0">
                <a:latin typeface="Courier New" pitchFamily="49" charset="0"/>
              </a:rPr>
              <a:t>           tab1.dat</a:t>
            </a:r>
          </a:p>
          <a:p>
            <a:pPr>
              <a:buFont typeface="Wingdings" pitchFamily="2" charset="2"/>
              <a:buNone/>
            </a:pPr>
            <a:r>
              <a:rPr lang="en-US" altLang="fr-FR" sz="1600" kern="0" dirty="0" smtClean="0">
                <a:latin typeface="Courier New" pitchFamily="49" charset="0"/>
              </a:rPr>
              <a:t>         part_tab1/</a:t>
            </a:r>
          </a:p>
          <a:p>
            <a:pPr>
              <a:buFont typeface="Wingdings" pitchFamily="2" charset="2"/>
              <a:buNone/>
            </a:pPr>
            <a:r>
              <a:rPr lang="en-US" altLang="fr-FR" sz="1600" kern="0" dirty="0" smtClean="0">
                <a:latin typeface="Courier New" pitchFamily="49" charset="0"/>
              </a:rPr>
              <a:t>           state=NJ/</a:t>
            </a:r>
          </a:p>
          <a:p>
            <a:pPr>
              <a:buFont typeface="Wingdings" pitchFamily="2" charset="2"/>
              <a:buNone/>
            </a:pPr>
            <a:r>
              <a:rPr lang="en-US" altLang="fr-FR" sz="1600" kern="0" dirty="0" smtClean="0">
                <a:latin typeface="Courier New" pitchFamily="49" charset="0"/>
              </a:rPr>
              <a:t>              part_tab1.dat</a:t>
            </a:r>
          </a:p>
          <a:p>
            <a:pPr>
              <a:buFont typeface="Wingdings" pitchFamily="2" charset="2"/>
              <a:buNone/>
            </a:pPr>
            <a:r>
              <a:rPr lang="en-US" altLang="fr-FR" sz="1600" kern="0" dirty="0" smtClean="0">
                <a:latin typeface="Courier New" pitchFamily="49" charset="0"/>
              </a:rPr>
              <a:t>           state=CA/</a:t>
            </a:r>
          </a:p>
          <a:p>
            <a:pPr>
              <a:buFont typeface="Wingdings" pitchFamily="2" charset="2"/>
              <a:buNone/>
            </a:pPr>
            <a:r>
              <a:rPr lang="en-US" altLang="fr-FR" sz="1600" kern="0" dirty="0" smtClean="0">
                <a:latin typeface="Courier New" pitchFamily="49" charset="0"/>
              </a:rPr>
              <a:t>              part_tab1.dat</a:t>
            </a:r>
          </a:p>
          <a:p>
            <a:r>
              <a:rPr lang="en-US" altLang="fr-FR" kern="0" dirty="0" smtClean="0"/>
              <a:t>Data files are just regular HDFS files</a:t>
            </a:r>
          </a:p>
          <a:p>
            <a:pPr lvl="1"/>
            <a:r>
              <a:rPr lang="en-US" altLang="fr-FR" sz="1800" kern="0" dirty="0" smtClean="0"/>
              <a:t>Internal format can vary table-to-table (delimited, sequence, etc.)</a:t>
            </a:r>
          </a:p>
          <a:p>
            <a:r>
              <a:rPr lang="en-US" altLang="fr-FR" kern="0" dirty="0" smtClean="0"/>
              <a:t>Supports “external” tables </a:t>
            </a:r>
          </a:p>
        </p:txBody>
      </p:sp>
      <p:sp>
        <p:nvSpPr>
          <p:cNvPr id="8" name="Text Box 6"/>
          <p:cNvSpPr txBox="1">
            <a:spLocks noChangeArrowheads="1"/>
          </p:cNvSpPr>
          <p:nvPr/>
        </p:nvSpPr>
        <p:spPr bwMode="auto">
          <a:xfrm>
            <a:off x="4581525" y="1700808"/>
            <a:ext cx="3495675" cy="5539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None/>
            </a:pPr>
            <a:r>
              <a:rPr lang="en-US" sz="1400" b="0" spc="10" dirty="0">
                <a:solidFill>
                  <a:srgbClr val="C00000"/>
                </a:solidFill>
                <a:latin typeface="Tahoma"/>
                <a:cs typeface="Tahoma"/>
              </a:rPr>
              <a:t>Database (schemas) are  </a:t>
            </a:r>
            <a:r>
              <a:rPr lang="en-US" sz="1400" b="0" spc="15" dirty="0">
                <a:solidFill>
                  <a:srgbClr val="C00000"/>
                </a:solidFill>
                <a:latin typeface="Tahoma"/>
                <a:cs typeface="Tahoma"/>
              </a:rPr>
              <a:t>contained </a:t>
            </a:r>
            <a:r>
              <a:rPr lang="en-US" sz="1400" b="0" spc="10" dirty="0">
                <a:solidFill>
                  <a:srgbClr val="C00000"/>
                </a:solidFill>
                <a:latin typeface="Tahoma"/>
                <a:cs typeface="Tahoma"/>
              </a:rPr>
              <a:t>in ".</a:t>
            </a:r>
            <a:r>
              <a:rPr lang="en-US" sz="1400" b="0" spc="10" dirty="0" err="1">
                <a:solidFill>
                  <a:srgbClr val="C00000"/>
                </a:solidFill>
                <a:latin typeface="Tahoma"/>
                <a:cs typeface="Tahoma"/>
              </a:rPr>
              <a:t>db</a:t>
            </a:r>
            <a:r>
              <a:rPr lang="en-US" sz="1400" b="0" spc="10" dirty="0">
                <a:solidFill>
                  <a:srgbClr val="C00000"/>
                </a:solidFill>
                <a:latin typeface="Tahoma"/>
                <a:cs typeface="Tahoma"/>
              </a:rPr>
              <a:t>"</a:t>
            </a:r>
            <a:r>
              <a:rPr lang="en-US" sz="1400" b="0" spc="-45" dirty="0">
                <a:solidFill>
                  <a:srgbClr val="C00000"/>
                </a:solidFill>
                <a:latin typeface="Tahoma"/>
                <a:cs typeface="Tahoma"/>
              </a:rPr>
              <a:t> </a:t>
            </a:r>
            <a:r>
              <a:rPr lang="en-US" sz="1400" b="0" spc="-45" dirty="0" err="1" smtClean="0">
                <a:solidFill>
                  <a:srgbClr val="C00000"/>
                </a:solidFill>
                <a:latin typeface="Tahoma"/>
                <a:cs typeface="Tahoma"/>
              </a:rPr>
              <a:t>s</a:t>
            </a:r>
            <a:r>
              <a:rPr lang="en-US" sz="1400" b="0" spc="10" dirty="0" err="1" smtClean="0">
                <a:solidFill>
                  <a:srgbClr val="C00000"/>
                </a:solidFill>
                <a:latin typeface="Tahoma"/>
                <a:cs typeface="Tahoma"/>
              </a:rPr>
              <a:t>ubdirectories</a:t>
            </a:r>
            <a:r>
              <a:rPr lang="en-US" altLang="fr-FR" sz="1400" b="0" dirty="0" err="1" smtClean="0">
                <a:solidFill>
                  <a:schemeClr val="bg2"/>
                </a:solidFill>
                <a:ea typeface="MS PGothic" pitchFamily="34" charset="-128"/>
              </a:rPr>
              <a:t>schema</a:t>
            </a:r>
            <a:r>
              <a:rPr lang="en-US" altLang="fr-FR" sz="1600" b="0" dirty="0" err="1" smtClean="0">
                <a:solidFill>
                  <a:schemeClr val="bg2"/>
                </a:solidFill>
                <a:ea typeface="MS PGothic" pitchFamily="34" charset="-128"/>
              </a:rPr>
              <a:t>bdirectories</a:t>
            </a:r>
            <a:endParaRPr lang="en-US" altLang="fr-FR" sz="1600" b="0" dirty="0">
              <a:solidFill>
                <a:schemeClr val="bg2"/>
              </a:solidFill>
              <a:ea typeface="MS PGothic" pitchFamily="34" charset="-128"/>
            </a:endParaRPr>
          </a:p>
        </p:txBody>
      </p:sp>
      <p:sp>
        <p:nvSpPr>
          <p:cNvPr id="9" name="Line 7"/>
          <p:cNvSpPr>
            <a:spLocks noChangeShapeType="1"/>
          </p:cNvSpPr>
          <p:nvPr/>
        </p:nvSpPr>
        <p:spPr bwMode="auto">
          <a:xfrm flipH="1">
            <a:off x="1475655" y="2162174"/>
            <a:ext cx="3105869" cy="1867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0" name="Text Box 8"/>
          <p:cNvSpPr txBox="1">
            <a:spLocks noChangeArrowheads="1"/>
          </p:cNvSpPr>
          <p:nvPr/>
        </p:nvSpPr>
        <p:spPr bwMode="auto">
          <a:xfrm>
            <a:off x="4552950" y="2686050"/>
            <a:ext cx="2251298" cy="3385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None/>
            </a:pPr>
            <a:r>
              <a:rPr lang="fr-FR" sz="1600" b="0" spc="-15" dirty="0" smtClean="0">
                <a:solidFill>
                  <a:srgbClr val="C00000"/>
                </a:solidFill>
                <a:latin typeface="Tahoma"/>
                <a:cs typeface="Tahoma"/>
              </a:rPr>
              <a:t>Table</a:t>
            </a:r>
            <a:r>
              <a:rPr lang="fr-FR" sz="1600" b="0" spc="10" dirty="0" smtClean="0">
                <a:solidFill>
                  <a:srgbClr val="C00000"/>
                </a:solidFill>
                <a:latin typeface="Tahoma"/>
                <a:cs typeface="Tahoma"/>
              </a:rPr>
              <a:t> </a:t>
            </a:r>
            <a:r>
              <a:rPr lang="fr-FR" sz="1600" b="0" spc="10" dirty="0">
                <a:solidFill>
                  <a:srgbClr val="C00000"/>
                </a:solidFill>
                <a:latin typeface="Tahoma"/>
                <a:cs typeface="Tahoma"/>
              </a:rPr>
              <a:t>"tab1</a:t>
            </a:r>
            <a:r>
              <a:rPr lang="fr-FR" sz="1600" b="0" spc="10" dirty="0" smtClean="0">
                <a:solidFill>
                  <a:srgbClr val="C00000"/>
                </a:solidFill>
                <a:latin typeface="Tahoma"/>
                <a:cs typeface="Tahoma"/>
              </a:rPr>
              <a:t>"</a:t>
            </a:r>
            <a:r>
              <a:rPr lang="en-US" altLang="fr-FR" sz="1600" b="0" dirty="0" smtClean="0">
                <a:solidFill>
                  <a:schemeClr val="bg2"/>
                </a:solidFill>
                <a:ea typeface="MS PGothic" pitchFamily="34" charset="-128"/>
              </a:rPr>
              <a:t>“</a:t>
            </a:r>
            <a:r>
              <a:rPr lang="en-US" altLang="fr-FR" sz="1600" b="0" dirty="0">
                <a:solidFill>
                  <a:schemeClr val="bg2"/>
                </a:solidFill>
                <a:ea typeface="MS PGothic" pitchFamily="34" charset="-128"/>
              </a:rPr>
              <a:t>tab1”</a:t>
            </a:r>
          </a:p>
        </p:txBody>
      </p:sp>
      <p:sp>
        <p:nvSpPr>
          <p:cNvPr id="11" name="Line 9"/>
          <p:cNvSpPr>
            <a:spLocks noChangeShapeType="1"/>
          </p:cNvSpPr>
          <p:nvPr/>
        </p:nvSpPr>
        <p:spPr bwMode="auto">
          <a:xfrm flipH="1">
            <a:off x="2483767" y="2876550"/>
            <a:ext cx="2040607" cy="6244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2" name="Text Box 10"/>
          <p:cNvSpPr txBox="1">
            <a:spLocks noChangeArrowheads="1"/>
          </p:cNvSpPr>
          <p:nvPr/>
        </p:nvSpPr>
        <p:spPr bwMode="auto">
          <a:xfrm>
            <a:off x="4848225" y="3333750"/>
            <a:ext cx="3228975"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spcBef>
                <a:spcPct val="50000"/>
              </a:spcBef>
              <a:buClrTx/>
              <a:buNone/>
            </a:pPr>
            <a:r>
              <a:rPr lang="en-US" sz="1600" b="0" spc="-15" dirty="0" smtClean="0">
                <a:solidFill>
                  <a:srgbClr val="C00000"/>
                </a:solidFill>
                <a:latin typeface="Tahoma"/>
                <a:cs typeface="Tahoma"/>
              </a:rPr>
              <a:t>Table </a:t>
            </a:r>
            <a:r>
              <a:rPr lang="en-US" sz="1600" b="0" spc="10" dirty="0">
                <a:solidFill>
                  <a:srgbClr val="C00000"/>
                </a:solidFill>
                <a:latin typeface="Tahoma"/>
                <a:cs typeface="Tahoma"/>
              </a:rPr>
              <a:t>partitioned by </a:t>
            </a:r>
            <a:r>
              <a:rPr lang="en-US" sz="1600" b="0" spc="5" dirty="0">
                <a:solidFill>
                  <a:srgbClr val="C00000"/>
                </a:solidFill>
                <a:latin typeface="Tahoma"/>
                <a:cs typeface="Tahoma"/>
              </a:rPr>
              <a:t>"state" </a:t>
            </a:r>
            <a:r>
              <a:rPr lang="en-US" sz="1600" b="0" spc="15" dirty="0">
                <a:solidFill>
                  <a:srgbClr val="C00000"/>
                </a:solidFill>
                <a:latin typeface="Tahoma"/>
                <a:cs typeface="Tahoma"/>
              </a:rPr>
              <a:t>column.  </a:t>
            </a:r>
            <a:r>
              <a:rPr lang="en-US" sz="1600" b="0" spc="20" dirty="0">
                <a:solidFill>
                  <a:srgbClr val="C00000"/>
                </a:solidFill>
                <a:latin typeface="Tahoma"/>
                <a:cs typeface="Tahoma"/>
              </a:rPr>
              <a:t>One </a:t>
            </a:r>
            <a:r>
              <a:rPr lang="en-US" sz="1600" b="0" spc="10" dirty="0">
                <a:solidFill>
                  <a:srgbClr val="C00000"/>
                </a:solidFill>
                <a:latin typeface="Tahoma"/>
                <a:cs typeface="Tahoma"/>
              </a:rPr>
              <a:t>subdirectory per </a:t>
            </a:r>
            <a:r>
              <a:rPr lang="en-US" sz="1600" b="0" spc="15" dirty="0">
                <a:solidFill>
                  <a:srgbClr val="C00000"/>
                </a:solidFill>
                <a:latin typeface="Tahoma"/>
                <a:cs typeface="Tahoma"/>
              </a:rPr>
              <a:t>unique </a:t>
            </a:r>
            <a:r>
              <a:rPr lang="en-US" sz="1600" b="0" spc="5" dirty="0">
                <a:solidFill>
                  <a:srgbClr val="C00000"/>
                </a:solidFill>
                <a:latin typeface="Tahoma"/>
                <a:cs typeface="Tahoma"/>
              </a:rPr>
              <a:t>value.  </a:t>
            </a:r>
            <a:r>
              <a:rPr lang="en-US" sz="1600" b="0" spc="15" dirty="0">
                <a:solidFill>
                  <a:srgbClr val="C00000"/>
                </a:solidFill>
                <a:latin typeface="Tahoma"/>
                <a:cs typeface="Tahoma"/>
              </a:rPr>
              <a:t>Query </a:t>
            </a:r>
            <a:r>
              <a:rPr lang="en-US" sz="1600" b="0" spc="10" dirty="0">
                <a:solidFill>
                  <a:srgbClr val="C00000"/>
                </a:solidFill>
                <a:latin typeface="Tahoma"/>
                <a:cs typeface="Tahoma"/>
              </a:rPr>
              <a:t>predicates eliminate partitions  (directories) that </a:t>
            </a:r>
            <a:r>
              <a:rPr lang="en-US" sz="1600" b="0" spc="15" dirty="0">
                <a:solidFill>
                  <a:srgbClr val="C00000"/>
                </a:solidFill>
                <a:latin typeface="Tahoma"/>
                <a:cs typeface="Tahoma"/>
              </a:rPr>
              <a:t>need </a:t>
            </a:r>
            <a:r>
              <a:rPr lang="en-US" sz="1600" b="0" spc="10" dirty="0">
                <a:solidFill>
                  <a:srgbClr val="C00000"/>
                </a:solidFill>
                <a:latin typeface="Tahoma"/>
                <a:cs typeface="Tahoma"/>
              </a:rPr>
              <a:t>to be</a:t>
            </a:r>
            <a:r>
              <a:rPr lang="en-US" sz="1600" b="0" spc="-5" dirty="0">
                <a:solidFill>
                  <a:srgbClr val="C00000"/>
                </a:solidFill>
                <a:latin typeface="Tahoma"/>
                <a:cs typeface="Tahoma"/>
              </a:rPr>
              <a:t> </a:t>
            </a:r>
            <a:r>
              <a:rPr lang="en-US" sz="1600" b="0" spc="10" dirty="0" smtClean="0">
                <a:solidFill>
                  <a:srgbClr val="C00000"/>
                </a:solidFill>
                <a:latin typeface="Tahoma"/>
                <a:cs typeface="Tahoma"/>
              </a:rPr>
              <a:t>read</a:t>
            </a:r>
            <a:endParaRPr lang="en-US" altLang="fr-FR" sz="1600" b="0" dirty="0">
              <a:solidFill>
                <a:schemeClr val="bg2"/>
              </a:solidFill>
              <a:ea typeface="MS PGothic" pitchFamily="34" charset="-128"/>
            </a:endParaRPr>
          </a:p>
        </p:txBody>
      </p:sp>
      <p:sp>
        <p:nvSpPr>
          <p:cNvPr id="13" name="AutoShape 11"/>
          <p:cNvSpPr>
            <a:spLocks/>
          </p:cNvSpPr>
          <p:nvPr/>
        </p:nvSpPr>
        <p:spPr bwMode="auto">
          <a:xfrm>
            <a:off x="3629024" y="3680078"/>
            <a:ext cx="409575" cy="1200150"/>
          </a:xfrm>
          <a:prstGeom prst="rightBrace">
            <a:avLst>
              <a:gd name="adj1" fmla="val 2441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lgn="ctr" eaLnBrk="1" hangingPunct="1">
              <a:buClrTx/>
              <a:buFontTx/>
              <a:buNone/>
            </a:pPr>
            <a:endParaRPr lang="fr-FR" altLang="fr-FR" sz="1600" b="0"/>
          </a:p>
        </p:txBody>
      </p:sp>
      <p:cxnSp>
        <p:nvCxnSpPr>
          <p:cNvPr id="14" name="AutoShape 12"/>
          <p:cNvCxnSpPr>
            <a:cxnSpLocks noChangeShapeType="1"/>
            <a:stCxn id="12" idx="1"/>
            <a:endCxn id="13" idx="1"/>
          </p:cNvCxnSpPr>
          <p:nvPr/>
        </p:nvCxnSpPr>
        <p:spPr bwMode="auto">
          <a:xfrm flipH="1">
            <a:off x="4038599" y="3995470"/>
            <a:ext cx="809626" cy="28468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938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Creating</a:t>
            </a:r>
            <a:r>
              <a:rPr lang="fr-FR" spc="-5" dirty="0">
                <a:latin typeface="Arial"/>
                <a:cs typeface="Arial"/>
              </a:rPr>
              <a:t> a</a:t>
            </a:r>
            <a:r>
              <a:rPr lang="fr-FR" spc="-70" dirty="0">
                <a:latin typeface="Arial"/>
                <a:cs typeface="Arial"/>
              </a:rPr>
              <a:t> </a:t>
            </a:r>
            <a:r>
              <a:rPr lang="fr-FR" spc="-5" dirty="0" smtClean="0">
                <a:latin typeface="Arial"/>
                <a:cs typeface="Arial"/>
              </a:rPr>
              <a:t>table</a:t>
            </a:r>
            <a:endParaRPr lang="fr-FR" dirty="0"/>
          </a:p>
        </p:txBody>
      </p:sp>
      <p:sp>
        <p:nvSpPr>
          <p:cNvPr id="5" name="Rectangle 3"/>
          <p:cNvSpPr txBox="1">
            <a:spLocks noChangeArrowheads="1"/>
          </p:cNvSpPr>
          <p:nvPr/>
        </p:nvSpPr>
        <p:spPr bwMode="auto">
          <a:xfrm>
            <a:off x="90322" y="1236663"/>
            <a:ext cx="8805863" cy="516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lvl1pPr marL="231775" indent="-231775" algn="l" defTabSz="913912" rtl="0" eaLnBrk="1" fontAlgn="base" hangingPunct="1">
              <a:spcBef>
                <a:spcPct val="30000"/>
              </a:spcBef>
              <a:spcAft>
                <a:spcPct val="0"/>
              </a:spcAft>
              <a:buClr>
                <a:srgbClr val="00649D"/>
              </a:buClr>
              <a:buSzPct val="120000"/>
              <a:buFont typeface="Arial" panose="020B0604020202020204" pitchFamily="34" charset="0"/>
              <a:buChar char="•"/>
              <a:defRPr sz="2100">
                <a:solidFill>
                  <a:schemeClr val="tx1"/>
                </a:solidFill>
                <a:latin typeface="Arial" panose="020B0604020202020204" pitchFamily="34" charset="0"/>
                <a:ea typeface="+mn-ea"/>
                <a:cs typeface="Arial" panose="020B0604020202020204" pitchFamily="34" charset="0"/>
              </a:defRPr>
            </a:lvl1pPr>
            <a:lvl2pPr marL="457200" indent="-166688" algn="l" defTabSz="913912" rtl="0" eaLnBrk="1" fontAlgn="base" hangingPunct="1">
              <a:spcBef>
                <a:spcPct val="30000"/>
              </a:spcBef>
              <a:spcAft>
                <a:spcPct val="0"/>
              </a:spcAft>
              <a:buClr>
                <a:srgbClr val="008ABF"/>
              </a:buClr>
              <a:buSzPct val="80000"/>
              <a:buFont typeface="Wingdings" pitchFamily="2" charset="2"/>
              <a:buChar char="§"/>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lgn="l" defTabSz="913912" rtl="0" eaLnBrk="1" fontAlgn="base" hangingPunct="1">
              <a:spcBef>
                <a:spcPct val="30000"/>
              </a:spcBef>
              <a:spcAft>
                <a:spcPct val="0"/>
              </a:spcAft>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700">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a:lstStyle>
          <a:p>
            <a:pPr>
              <a:lnSpc>
                <a:spcPct val="75000"/>
              </a:lnSpc>
            </a:pPr>
            <a:r>
              <a:rPr lang="en-US" altLang="fr-FR" sz="1800" kern="0" dirty="0" smtClean="0"/>
              <a:t>Creating a delimited table</a:t>
            </a:r>
          </a:p>
          <a:p>
            <a:pPr lvl="1">
              <a:lnSpc>
                <a:spcPct val="75000"/>
              </a:lnSpc>
              <a:buFont typeface="Arial" charset="0"/>
              <a:buNone/>
            </a:pPr>
            <a:r>
              <a:rPr lang="en-US" altLang="fr-FR" sz="1200" b="1" kern="0" dirty="0" smtClean="0">
                <a:latin typeface="Courier New" pitchFamily="49" charset="0"/>
              </a:rPr>
              <a:t>hive&gt;</a:t>
            </a:r>
            <a:r>
              <a:rPr lang="en-US" altLang="fr-FR" sz="1200" kern="0" dirty="0" smtClean="0">
                <a:latin typeface="Courier New" pitchFamily="49" charset="0"/>
              </a:rPr>
              <a:t> </a:t>
            </a:r>
            <a:r>
              <a:rPr lang="en-US" altLang="fr-FR" sz="1200" b="1" kern="0" dirty="0" smtClean="0">
                <a:latin typeface="Courier New" pitchFamily="49" charset="0"/>
              </a:rPr>
              <a:t>create table</a:t>
            </a:r>
            <a:r>
              <a:rPr lang="en-US" altLang="fr-FR" sz="1200" kern="0" dirty="0" smtClean="0">
                <a:latin typeface="Courier New" pitchFamily="49" charset="0"/>
              </a:rPr>
              <a:t> users</a:t>
            </a:r>
          </a:p>
          <a:p>
            <a:pPr lvl="1">
              <a:lnSpc>
                <a:spcPct val="75000"/>
              </a:lnSpc>
              <a:buFont typeface="Arial" charset="0"/>
              <a:buNone/>
            </a:pPr>
            <a:r>
              <a:rPr lang="en-US" altLang="fr-FR" sz="1200" kern="0" dirty="0" smtClean="0">
                <a:latin typeface="Courier New" pitchFamily="49" charset="0"/>
              </a:rPr>
              <a:t>(</a:t>
            </a:r>
          </a:p>
          <a:p>
            <a:pPr lvl="1">
              <a:lnSpc>
                <a:spcPct val="75000"/>
              </a:lnSpc>
              <a:buFont typeface="Arial" charset="0"/>
              <a:buNone/>
            </a:pPr>
            <a:r>
              <a:rPr lang="en-US" altLang="fr-FR" sz="1200" kern="0" dirty="0" smtClean="0">
                <a:latin typeface="Courier New" pitchFamily="49" charset="0"/>
              </a:rPr>
              <a:t>  id        </a:t>
            </a:r>
            <a:r>
              <a:rPr lang="en-US" altLang="fr-FR" sz="1200" kern="0" dirty="0" err="1" smtClean="0">
                <a:latin typeface="Courier New" pitchFamily="49" charset="0"/>
              </a:rPr>
              <a:t>int</a:t>
            </a:r>
            <a:r>
              <a:rPr lang="en-US" altLang="fr-FR" sz="1200" kern="0" dirty="0" smtClean="0">
                <a:latin typeface="Courier New" pitchFamily="49" charset="0"/>
              </a:rPr>
              <a:t>,</a:t>
            </a:r>
          </a:p>
          <a:p>
            <a:pPr lvl="1">
              <a:lnSpc>
                <a:spcPct val="75000"/>
              </a:lnSpc>
              <a:buFont typeface="Arial" charset="0"/>
              <a:buNone/>
            </a:pPr>
            <a:r>
              <a:rPr lang="en-US" altLang="fr-FR" sz="1200" kern="0" dirty="0" smtClean="0">
                <a:latin typeface="Courier New" pitchFamily="49" charset="0"/>
              </a:rPr>
              <a:t>  </a:t>
            </a:r>
            <a:r>
              <a:rPr lang="en-US" altLang="fr-FR" sz="1200" kern="0" dirty="0" err="1" smtClean="0">
                <a:latin typeface="Courier New" pitchFamily="49" charset="0"/>
              </a:rPr>
              <a:t>office_id</a:t>
            </a:r>
            <a:r>
              <a:rPr lang="en-US" altLang="fr-FR" sz="1200" kern="0" dirty="0" smtClean="0">
                <a:latin typeface="Courier New" pitchFamily="49" charset="0"/>
              </a:rPr>
              <a:t> </a:t>
            </a:r>
            <a:r>
              <a:rPr lang="en-US" altLang="fr-FR" sz="1200" kern="0" dirty="0" err="1" smtClean="0">
                <a:latin typeface="Courier New" pitchFamily="49" charset="0"/>
              </a:rPr>
              <a:t>int</a:t>
            </a:r>
            <a:r>
              <a:rPr lang="en-US" altLang="fr-FR" sz="1200" kern="0" dirty="0" smtClean="0">
                <a:latin typeface="Courier New" pitchFamily="49" charset="0"/>
              </a:rPr>
              <a:t>,</a:t>
            </a:r>
          </a:p>
          <a:p>
            <a:pPr lvl="1">
              <a:lnSpc>
                <a:spcPct val="75000"/>
              </a:lnSpc>
              <a:buFont typeface="Arial" charset="0"/>
              <a:buNone/>
            </a:pPr>
            <a:r>
              <a:rPr lang="en-US" altLang="fr-FR" sz="1200" kern="0" dirty="0" smtClean="0">
                <a:latin typeface="Courier New" pitchFamily="49" charset="0"/>
              </a:rPr>
              <a:t>  name      string,</a:t>
            </a:r>
          </a:p>
          <a:p>
            <a:pPr lvl="1">
              <a:lnSpc>
                <a:spcPct val="75000"/>
              </a:lnSpc>
              <a:buFont typeface="Arial" charset="0"/>
              <a:buNone/>
            </a:pPr>
            <a:r>
              <a:rPr lang="en-US" altLang="fr-FR" sz="1200" kern="0" dirty="0" smtClean="0">
                <a:latin typeface="Courier New" pitchFamily="49" charset="0"/>
              </a:rPr>
              <a:t>  children  array&lt;string&gt;</a:t>
            </a:r>
          </a:p>
          <a:p>
            <a:pPr lvl="1">
              <a:lnSpc>
                <a:spcPct val="75000"/>
              </a:lnSpc>
              <a:buFont typeface="Arial" charset="0"/>
              <a:buNone/>
            </a:pPr>
            <a:r>
              <a:rPr lang="en-US" altLang="fr-FR" sz="1200" kern="0" dirty="0" smtClean="0">
                <a:latin typeface="Courier New" pitchFamily="49" charset="0"/>
              </a:rPr>
              <a:t>)</a:t>
            </a:r>
          </a:p>
          <a:p>
            <a:pPr lvl="1">
              <a:lnSpc>
                <a:spcPct val="75000"/>
              </a:lnSpc>
              <a:buFont typeface="Arial" charset="0"/>
              <a:buNone/>
            </a:pPr>
            <a:r>
              <a:rPr lang="en-US" altLang="fr-FR" sz="1200" kern="0" dirty="0" smtClean="0">
                <a:latin typeface="Courier New" pitchFamily="49" charset="0"/>
              </a:rPr>
              <a:t>row format delimited</a:t>
            </a:r>
          </a:p>
          <a:p>
            <a:pPr lvl="1">
              <a:lnSpc>
                <a:spcPct val="75000"/>
              </a:lnSpc>
              <a:buFont typeface="Arial" charset="0"/>
              <a:buNone/>
            </a:pPr>
            <a:r>
              <a:rPr lang="en-US" altLang="fr-FR" sz="1200" kern="0" dirty="0" smtClean="0">
                <a:latin typeface="Courier New" pitchFamily="49" charset="0"/>
              </a:rPr>
              <a:t>   fields terminated by '|'</a:t>
            </a:r>
          </a:p>
          <a:p>
            <a:pPr lvl="1">
              <a:lnSpc>
                <a:spcPct val="75000"/>
              </a:lnSpc>
              <a:buFont typeface="Arial" charset="0"/>
              <a:buNone/>
            </a:pPr>
            <a:r>
              <a:rPr lang="en-US" altLang="fr-FR" sz="1200" kern="0" dirty="0" smtClean="0">
                <a:latin typeface="Courier New" pitchFamily="49" charset="0"/>
              </a:rPr>
              <a:t>   collection items terminated by ':'</a:t>
            </a:r>
          </a:p>
          <a:p>
            <a:pPr lvl="1">
              <a:lnSpc>
                <a:spcPct val="75000"/>
              </a:lnSpc>
              <a:buFont typeface="Arial" charset="0"/>
              <a:buNone/>
            </a:pPr>
            <a:r>
              <a:rPr lang="en-US" altLang="fr-FR" sz="1200" kern="0" dirty="0" smtClean="0">
                <a:latin typeface="Courier New" pitchFamily="49" charset="0"/>
              </a:rPr>
              <a:t>stored as </a:t>
            </a:r>
            <a:r>
              <a:rPr lang="en-US" altLang="fr-FR" sz="1200" kern="0" dirty="0" err="1" smtClean="0">
                <a:latin typeface="Courier New" pitchFamily="49" charset="0"/>
              </a:rPr>
              <a:t>textfile</a:t>
            </a:r>
            <a:r>
              <a:rPr lang="en-US" altLang="fr-FR" sz="1200" kern="0" dirty="0" smtClean="0">
                <a:latin typeface="Courier New" pitchFamily="49" charset="0"/>
              </a:rPr>
              <a:t>;</a:t>
            </a:r>
          </a:p>
          <a:p>
            <a:pPr marL="0" indent="0">
              <a:lnSpc>
                <a:spcPct val="75000"/>
              </a:lnSpc>
              <a:buNone/>
            </a:pPr>
            <a:endParaRPr lang="en-US" altLang="fr-FR" sz="1800" kern="0" dirty="0" smtClean="0"/>
          </a:p>
          <a:p>
            <a:pPr>
              <a:lnSpc>
                <a:spcPct val="75000"/>
              </a:lnSpc>
            </a:pPr>
            <a:r>
              <a:rPr lang="en-US" altLang="fr-FR" sz="1800" kern="0" dirty="0" smtClean="0"/>
              <a:t>Inspecting tables:</a:t>
            </a:r>
          </a:p>
          <a:p>
            <a:pPr lvl="1">
              <a:lnSpc>
                <a:spcPct val="75000"/>
              </a:lnSpc>
              <a:buFont typeface="Arial" charset="0"/>
              <a:buNone/>
            </a:pPr>
            <a:r>
              <a:rPr lang="en-US" altLang="fr-FR" sz="1200" kern="0" dirty="0" smtClean="0">
                <a:latin typeface="Courier New" pitchFamily="49" charset="0"/>
              </a:rPr>
              <a:t>hive&gt; </a:t>
            </a:r>
            <a:r>
              <a:rPr lang="en-US" altLang="fr-FR" sz="1200" b="1" kern="0" dirty="0" smtClean="0">
                <a:latin typeface="Courier New" pitchFamily="49" charset="0"/>
              </a:rPr>
              <a:t>show tables</a:t>
            </a:r>
            <a:r>
              <a:rPr lang="en-US" altLang="fr-FR" sz="1200" kern="0" dirty="0" smtClean="0">
                <a:latin typeface="Courier New" pitchFamily="49" charset="0"/>
              </a:rPr>
              <a:t>;</a:t>
            </a:r>
          </a:p>
          <a:p>
            <a:pPr lvl="1">
              <a:lnSpc>
                <a:spcPct val="75000"/>
              </a:lnSpc>
              <a:buFont typeface="Arial" charset="0"/>
              <a:buNone/>
            </a:pPr>
            <a:r>
              <a:rPr lang="en-US" altLang="fr-FR" sz="1200" kern="0" dirty="0" smtClean="0">
                <a:latin typeface="Courier New" pitchFamily="49" charset="0"/>
              </a:rPr>
              <a:t>OK</a:t>
            </a:r>
          </a:p>
          <a:p>
            <a:pPr lvl="1">
              <a:lnSpc>
                <a:spcPct val="75000"/>
              </a:lnSpc>
              <a:buFont typeface="Arial" charset="0"/>
              <a:buNone/>
            </a:pPr>
            <a:r>
              <a:rPr lang="en-US" altLang="fr-FR" sz="1200" kern="0" dirty="0" smtClean="0">
                <a:latin typeface="Courier New" pitchFamily="49" charset="0"/>
              </a:rPr>
              <a:t>users</a:t>
            </a:r>
          </a:p>
          <a:p>
            <a:pPr lvl="1">
              <a:lnSpc>
                <a:spcPct val="75000"/>
              </a:lnSpc>
              <a:buFont typeface="Arial" charset="0"/>
              <a:buNone/>
            </a:pPr>
            <a:r>
              <a:rPr lang="en-US" altLang="fr-FR" sz="1200" kern="0" dirty="0" smtClean="0">
                <a:latin typeface="Courier New" pitchFamily="49" charset="0"/>
              </a:rPr>
              <a:t>Time taken: 2.542 seconds</a:t>
            </a:r>
          </a:p>
          <a:p>
            <a:pPr lvl="1">
              <a:lnSpc>
                <a:spcPct val="75000"/>
              </a:lnSpc>
              <a:buFont typeface="Arial" charset="0"/>
              <a:buNone/>
            </a:pPr>
            <a:endParaRPr lang="en-US" altLang="fr-FR" sz="1200" kern="0" dirty="0" smtClean="0">
              <a:latin typeface="Courier New" pitchFamily="49" charset="0"/>
            </a:endParaRPr>
          </a:p>
          <a:p>
            <a:pPr lvl="1">
              <a:lnSpc>
                <a:spcPct val="75000"/>
              </a:lnSpc>
              <a:buFont typeface="Arial" charset="0"/>
              <a:buNone/>
            </a:pPr>
            <a:r>
              <a:rPr lang="en-US" altLang="fr-FR" sz="1200" kern="0" dirty="0" smtClean="0">
                <a:latin typeface="Courier New" pitchFamily="49" charset="0"/>
              </a:rPr>
              <a:t>hive&gt; </a:t>
            </a:r>
            <a:r>
              <a:rPr lang="en-US" altLang="fr-FR" sz="1200" b="1" kern="0" dirty="0" smtClean="0">
                <a:latin typeface="Courier New" pitchFamily="49" charset="0"/>
              </a:rPr>
              <a:t>describe</a:t>
            </a:r>
            <a:r>
              <a:rPr lang="en-US" altLang="fr-FR" sz="1200" kern="0" dirty="0" smtClean="0">
                <a:latin typeface="Courier New" pitchFamily="49" charset="0"/>
              </a:rPr>
              <a:t> users;</a:t>
            </a:r>
          </a:p>
          <a:p>
            <a:pPr lvl="1">
              <a:lnSpc>
                <a:spcPct val="75000"/>
              </a:lnSpc>
              <a:buFont typeface="Arial" charset="0"/>
              <a:buNone/>
            </a:pPr>
            <a:r>
              <a:rPr lang="en-US" altLang="fr-FR" sz="1200" kern="0" dirty="0" smtClean="0">
                <a:latin typeface="Courier New" pitchFamily="49" charset="0"/>
              </a:rPr>
              <a:t>OK</a:t>
            </a:r>
          </a:p>
          <a:p>
            <a:pPr lvl="1">
              <a:lnSpc>
                <a:spcPct val="75000"/>
              </a:lnSpc>
              <a:buFont typeface="Arial" charset="0"/>
              <a:buNone/>
            </a:pPr>
            <a:r>
              <a:rPr lang="en-US" altLang="fr-FR" sz="1200" kern="0" dirty="0" smtClean="0">
                <a:latin typeface="Courier New" pitchFamily="49" charset="0"/>
              </a:rPr>
              <a:t>id         </a:t>
            </a:r>
            <a:r>
              <a:rPr lang="en-US" altLang="fr-FR" sz="1200" kern="0" dirty="0" err="1" smtClean="0">
                <a:latin typeface="Courier New" pitchFamily="49" charset="0"/>
              </a:rPr>
              <a:t>int</a:t>
            </a:r>
            <a:endParaRPr lang="en-US" altLang="fr-FR" sz="1200" kern="0" dirty="0" smtClean="0">
              <a:latin typeface="Courier New" pitchFamily="49" charset="0"/>
            </a:endParaRPr>
          </a:p>
          <a:p>
            <a:pPr lvl="1">
              <a:lnSpc>
                <a:spcPct val="75000"/>
              </a:lnSpc>
              <a:buFont typeface="Arial" charset="0"/>
              <a:buNone/>
            </a:pPr>
            <a:r>
              <a:rPr lang="en-US" altLang="fr-FR" sz="1200" kern="0" dirty="0" err="1" smtClean="0">
                <a:latin typeface="Courier New" pitchFamily="49" charset="0"/>
              </a:rPr>
              <a:t>office_id</a:t>
            </a:r>
            <a:r>
              <a:rPr lang="en-US" altLang="fr-FR" sz="1200" kern="0" dirty="0" smtClean="0">
                <a:latin typeface="Courier New" pitchFamily="49" charset="0"/>
              </a:rPr>
              <a:t>  </a:t>
            </a:r>
            <a:r>
              <a:rPr lang="en-US" altLang="fr-FR" sz="1200" kern="0" dirty="0" err="1" smtClean="0">
                <a:latin typeface="Courier New" pitchFamily="49" charset="0"/>
              </a:rPr>
              <a:t>int</a:t>
            </a:r>
            <a:endParaRPr lang="en-US" altLang="fr-FR" sz="1200" kern="0" dirty="0" smtClean="0">
              <a:latin typeface="Courier New" pitchFamily="49" charset="0"/>
            </a:endParaRPr>
          </a:p>
          <a:p>
            <a:pPr lvl="1">
              <a:lnSpc>
                <a:spcPct val="75000"/>
              </a:lnSpc>
              <a:buFont typeface="Arial" charset="0"/>
              <a:buNone/>
            </a:pPr>
            <a:r>
              <a:rPr lang="en-US" altLang="fr-FR" sz="1200" kern="0" dirty="0" smtClean="0">
                <a:latin typeface="Courier New" pitchFamily="49" charset="0"/>
              </a:rPr>
              <a:t>name       string</a:t>
            </a:r>
          </a:p>
          <a:p>
            <a:pPr lvl="1">
              <a:lnSpc>
                <a:spcPct val="75000"/>
              </a:lnSpc>
              <a:buFont typeface="Arial" charset="0"/>
              <a:buNone/>
            </a:pPr>
            <a:r>
              <a:rPr lang="en-US" altLang="fr-FR" sz="1200" kern="0" dirty="0" smtClean="0">
                <a:latin typeface="Courier New" pitchFamily="49" charset="0"/>
              </a:rPr>
              <a:t>children   array&lt;string&gt;</a:t>
            </a:r>
          </a:p>
          <a:p>
            <a:pPr lvl="1">
              <a:lnSpc>
                <a:spcPct val="75000"/>
              </a:lnSpc>
              <a:buFont typeface="Arial" charset="0"/>
              <a:buNone/>
            </a:pPr>
            <a:r>
              <a:rPr lang="en-US" altLang="fr-FR" sz="1200" kern="0" dirty="0" smtClean="0">
                <a:latin typeface="Courier New" pitchFamily="49" charset="0"/>
              </a:rPr>
              <a:t>Time taken: 0.129 seconds</a:t>
            </a:r>
            <a:endParaRPr lang="en-US" altLang="fr-FR" sz="1200" kern="0" dirty="0">
              <a:latin typeface="Courier New" pitchFamily="49" charset="0"/>
            </a:endParaRPr>
          </a:p>
        </p:txBody>
      </p:sp>
      <p:sp>
        <p:nvSpPr>
          <p:cNvPr id="6" name="Text Box 4"/>
          <p:cNvSpPr txBox="1">
            <a:spLocks noChangeArrowheads="1"/>
          </p:cNvSpPr>
          <p:nvPr/>
        </p:nvSpPr>
        <p:spPr bwMode="auto">
          <a:xfrm>
            <a:off x="4019550" y="1323975"/>
            <a:ext cx="4838700" cy="1165225"/>
          </a:xfrm>
          <a:prstGeom prst="rect">
            <a:avLst/>
          </a:prstGeom>
          <a:solidFill>
            <a:srgbClr val="FFFF9F"/>
          </a:solidFill>
          <a:ln w="9525">
            <a:solidFill>
              <a:schemeClr val="tx1"/>
            </a:solidFill>
            <a:miter lim="800000"/>
            <a:headEnd/>
            <a:tailEnd/>
          </a:ln>
          <a:effectLst>
            <a:prstShdw prst="shdw17" dist="17961" dir="2700000">
              <a:schemeClr val="tx1">
                <a:gamma/>
                <a:shade val="60000"/>
                <a:invGamma/>
              </a:schemeClr>
            </a:prstShdw>
          </a:effectLst>
        </p:spPr>
        <p:txBody>
          <a:bodyPr>
            <a:spAutoFit/>
          </a:bodyPr>
          <a:lstStyle/>
          <a:p>
            <a:pPr algn="l" eaLnBrk="0" hangingPunct="0">
              <a:defRPr/>
            </a:pPr>
            <a:r>
              <a:rPr lang="en-US" sz="1400" dirty="0">
                <a:latin typeface="Courier New" pitchFamily="49" charset="0"/>
                <a:ea typeface="MS PGothic" pitchFamily="34" charset="-128"/>
              </a:rPr>
              <a:t>1|1|Bob </a:t>
            </a:r>
            <a:r>
              <a:rPr lang="en-US" sz="1400" dirty="0" err="1">
                <a:latin typeface="Courier New" pitchFamily="49" charset="0"/>
                <a:ea typeface="MS PGothic" pitchFamily="34" charset="-128"/>
              </a:rPr>
              <a:t>Smith|Mary</a:t>
            </a:r>
            <a:endParaRPr lang="en-US" sz="1400" dirty="0">
              <a:latin typeface="Courier New" pitchFamily="49" charset="0"/>
              <a:ea typeface="MS PGothic" pitchFamily="34" charset="-128"/>
            </a:endParaRPr>
          </a:p>
          <a:p>
            <a:pPr algn="l" eaLnBrk="0" hangingPunct="0">
              <a:defRPr/>
            </a:pPr>
            <a:r>
              <a:rPr lang="en-US" sz="1400" dirty="0">
                <a:latin typeface="Courier New" pitchFamily="49" charset="0"/>
                <a:ea typeface="MS PGothic" pitchFamily="34" charset="-128"/>
              </a:rPr>
              <a:t>2|1|Frank </a:t>
            </a:r>
            <a:r>
              <a:rPr lang="en-US" sz="1400" dirty="0" err="1">
                <a:latin typeface="Courier New" pitchFamily="49" charset="0"/>
                <a:ea typeface="MS PGothic" pitchFamily="34" charset="-128"/>
              </a:rPr>
              <a:t>Barney|James:Liz:Karen</a:t>
            </a:r>
            <a:endParaRPr lang="en-US" sz="1400" dirty="0">
              <a:latin typeface="Courier New" pitchFamily="49" charset="0"/>
              <a:ea typeface="MS PGothic" pitchFamily="34" charset="-128"/>
            </a:endParaRPr>
          </a:p>
          <a:p>
            <a:pPr algn="l" eaLnBrk="0" hangingPunct="0">
              <a:defRPr/>
            </a:pPr>
            <a:r>
              <a:rPr lang="en-US" sz="1400" dirty="0">
                <a:latin typeface="Courier New" pitchFamily="49" charset="0"/>
                <a:ea typeface="MS PGothic" pitchFamily="34" charset="-128"/>
              </a:rPr>
              <a:t>3|2|Ellen </a:t>
            </a:r>
            <a:r>
              <a:rPr lang="en-US" sz="1400" dirty="0" err="1">
                <a:latin typeface="Courier New" pitchFamily="49" charset="0"/>
                <a:ea typeface="MS PGothic" pitchFamily="34" charset="-128"/>
              </a:rPr>
              <a:t>Lacy|Randy:Martin</a:t>
            </a:r>
            <a:endParaRPr lang="en-US" sz="1400" dirty="0">
              <a:latin typeface="Courier New" pitchFamily="49" charset="0"/>
              <a:ea typeface="MS PGothic" pitchFamily="34" charset="-128"/>
            </a:endParaRPr>
          </a:p>
          <a:p>
            <a:pPr algn="l" eaLnBrk="0" hangingPunct="0">
              <a:defRPr/>
            </a:pPr>
            <a:r>
              <a:rPr lang="en-US" sz="1400" dirty="0">
                <a:latin typeface="Courier New" pitchFamily="49" charset="0"/>
                <a:ea typeface="MS PGothic" pitchFamily="34" charset="-128"/>
              </a:rPr>
              <a:t>4|3|Jake Gray|</a:t>
            </a:r>
          </a:p>
          <a:p>
            <a:pPr algn="l" eaLnBrk="0" hangingPunct="0">
              <a:defRPr/>
            </a:pPr>
            <a:r>
              <a:rPr lang="en-US" sz="1400" dirty="0">
                <a:latin typeface="Courier New" pitchFamily="49" charset="0"/>
                <a:ea typeface="MS PGothic" pitchFamily="34" charset="-128"/>
              </a:rPr>
              <a:t>5|4|Sally </a:t>
            </a:r>
            <a:r>
              <a:rPr lang="en-US" sz="1400" dirty="0" err="1">
                <a:latin typeface="Courier New" pitchFamily="49" charset="0"/>
                <a:ea typeface="MS PGothic" pitchFamily="34" charset="-128"/>
              </a:rPr>
              <a:t>Fields|John:Fred:Sue:Hank:Robert</a:t>
            </a:r>
            <a:endParaRPr lang="en-US" sz="1400" dirty="0">
              <a:latin typeface="Courier New" pitchFamily="49" charset="0"/>
              <a:ea typeface="MS PGothic" pitchFamily="34" charset="-128"/>
            </a:endParaRPr>
          </a:p>
        </p:txBody>
      </p:sp>
      <p:sp>
        <p:nvSpPr>
          <p:cNvPr id="7" name="Text Box 5"/>
          <p:cNvSpPr txBox="1">
            <a:spLocks noChangeArrowheads="1"/>
          </p:cNvSpPr>
          <p:nvPr/>
        </p:nvSpPr>
        <p:spPr bwMode="auto">
          <a:xfrm>
            <a:off x="5632450" y="974725"/>
            <a:ext cx="1508125" cy="336550"/>
          </a:xfrm>
          <a:prstGeom prst="rect">
            <a:avLst/>
          </a:prstGeom>
          <a:noFill/>
          <a:ln>
            <a:noFill/>
          </a:ln>
          <a:effectLst>
            <a:prstShdw prst="shdw17" dist="17961" dir="27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Clr>
                <a:schemeClr val="tx1"/>
              </a:buClr>
              <a:buFont typeface="Wingdings" pitchFamily="2" charset="2"/>
              <a:buChar char="§"/>
              <a:defRPr sz="2000" b="1">
                <a:solidFill>
                  <a:schemeClr val="tx1"/>
                </a:solidFill>
                <a:latin typeface="Arial" charset="0"/>
                <a:cs typeface="Arial" charset="0"/>
              </a:defRPr>
            </a:lvl1pPr>
            <a:lvl2pPr marL="742950" indent="-285750" algn="l" eaLnBrk="0" hangingPunct="0">
              <a:buClr>
                <a:schemeClr val="tx1"/>
              </a:buClr>
              <a:buFont typeface="Arial" charset="0"/>
              <a:buChar char="–"/>
              <a:defRPr sz="2800">
                <a:solidFill>
                  <a:schemeClr val="tx1"/>
                </a:solidFill>
                <a:latin typeface="Arial" charset="0"/>
                <a:cs typeface="Arial" charset="0"/>
              </a:defRPr>
            </a:lvl2pPr>
            <a:lvl3pPr marL="1143000" indent="-228600" algn="l" eaLnBrk="0" hangingPunct="0">
              <a:buClr>
                <a:schemeClr val="tx1"/>
              </a:buClr>
              <a:buChar char="•"/>
              <a:defRPr sz="1600">
                <a:solidFill>
                  <a:schemeClr val="tx1"/>
                </a:solidFill>
                <a:latin typeface="Arial" charset="0"/>
                <a:cs typeface="Arial" charset="0"/>
              </a:defRPr>
            </a:lvl3pPr>
            <a:lvl4pPr marL="1600200" indent="-228600" algn="l" eaLnBrk="0" hangingPunct="0">
              <a:buClr>
                <a:schemeClr val="tx1"/>
              </a:buClr>
              <a:buSzPct val="65000"/>
              <a:buFont typeface="Wingdings" pitchFamily="2" charset="2"/>
              <a:buChar char="q"/>
              <a:defRPr sz="1400">
                <a:solidFill>
                  <a:schemeClr val="tx1"/>
                </a:solidFill>
                <a:latin typeface="Arial" charset="0"/>
                <a:cs typeface="Arial" charset="0"/>
              </a:defRPr>
            </a:lvl4pPr>
            <a:lvl5pPr marL="2057400" indent="-228600" algn="l" eaLnBrk="0" hangingPunct="0">
              <a:buClr>
                <a:schemeClr val="tx1"/>
              </a:buClr>
              <a:buFont typeface="Arial" charset="0"/>
              <a:buChar char="&gt;"/>
              <a:defRPr sz="1400">
                <a:solidFill>
                  <a:schemeClr val="tx1"/>
                </a:solidFill>
                <a:latin typeface="Arial" charset="0"/>
                <a:cs typeface="Arial" charset="0"/>
              </a:defRPr>
            </a:lvl5pPr>
            <a:lvl6pPr marL="25146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6pPr>
            <a:lvl7pPr marL="29718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7pPr>
            <a:lvl8pPr marL="34290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8pPr>
            <a:lvl9pPr marL="3886200" indent="-228600" eaLnBrk="0" fontAlgn="base" hangingPunct="0">
              <a:spcBef>
                <a:spcPct val="0"/>
              </a:spcBef>
              <a:spcAft>
                <a:spcPct val="0"/>
              </a:spcAft>
              <a:buClr>
                <a:schemeClr val="tx1"/>
              </a:buClr>
              <a:buFont typeface="Arial" charset="0"/>
              <a:buChar char="&gt;"/>
              <a:defRPr sz="1400">
                <a:solidFill>
                  <a:schemeClr val="tx1"/>
                </a:solidFill>
                <a:latin typeface="Arial" charset="0"/>
                <a:cs typeface="Arial" charset="0"/>
              </a:defRPr>
            </a:lvl9pPr>
          </a:lstStyle>
          <a:p>
            <a:pPr>
              <a:buClrTx/>
              <a:buFontTx/>
              <a:buNone/>
            </a:pPr>
            <a:r>
              <a:rPr lang="en-US" altLang="fr-FR" sz="1600" dirty="0">
                <a:ea typeface="MS PGothic" pitchFamily="34" charset="-128"/>
              </a:rPr>
              <a:t>file: users.dat</a:t>
            </a:r>
          </a:p>
        </p:txBody>
      </p:sp>
      <p:sp>
        <p:nvSpPr>
          <p:cNvPr id="8" name="Line 6"/>
          <p:cNvSpPr>
            <a:spLocks noChangeShapeType="1"/>
          </p:cNvSpPr>
          <p:nvPr/>
        </p:nvSpPr>
        <p:spPr bwMode="auto">
          <a:xfrm flipV="1">
            <a:off x="2987825" y="2419349"/>
            <a:ext cx="1260326" cy="6496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9" name="Line 7"/>
          <p:cNvSpPr>
            <a:spLocks noChangeShapeType="1"/>
          </p:cNvSpPr>
          <p:nvPr/>
        </p:nvSpPr>
        <p:spPr bwMode="auto">
          <a:xfrm flipV="1">
            <a:off x="4019550" y="2400299"/>
            <a:ext cx="2333625" cy="8126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Tree>
    <p:extLst>
      <p:ext uri="{BB962C8B-B14F-4D97-AF65-F5344CB8AC3E}">
        <p14:creationId xmlns:p14="http://schemas.microsoft.com/office/powerpoint/2010/main" val="1323994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5" dirty="0" err="1">
                <a:latin typeface="Arial"/>
                <a:cs typeface="Arial"/>
              </a:rPr>
              <a:t>Hive</a:t>
            </a:r>
            <a:r>
              <a:rPr lang="fr-FR" spc="-15" dirty="0">
                <a:latin typeface="Arial"/>
                <a:cs typeface="Arial"/>
              </a:rPr>
              <a:t> </a:t>
            </a:r>
            <a:r>
              <a:rPr lang="fr-FR" spc="-5" dirty="0">
                <a:latin typeface="Arial"/>
                <a:cs typeface="Arial"/>
              </a:rPr>
              <a:t>and</a:t>
            </a:r>
            <a:r>
              <a:rPr lang="fr-FR" spc="10" dirty="0">
                <a:latin typeface="Arial"/>
                <a:cs typeface="Arial"/>
              </a:rPr>
              <a:t> </a:t>
            </a:r>
            <a:r>
              <a:rPr lang="fr-FR" spc="-5" dirty="0" err="1" smtClean="0">
                <a:latin typeface="Arial"/>
                <a:cs typeface="Arial"/>
              </a:rPr>
              <a:t>HBase</a:t>
            </a:r>
            <a:endParaRPr lang="fr-FR" dirty="0"/>
          </a:p>
        </p:txBody>
      </p:sp>
      <p:sp>
        <p:nvSpPr>
          <p:cNvPr id="3" name="Espace réservé du contenu 2"/>
          <p:cNvSpPr>
            <a:spLocks noGrp="1"/>
          </p:cNvSpPr>
          <p:nvPr>
            <p:ph idx="1"/>
          </p:nvPr>
        </p:nvSpPr>
        <p:spPr/>
        <p:txBody>
          <a:bodyPr/>
          <a:lstStyle/>
          <a:p>
            <a:pPr marL="163195" indent="-139700">
              <a:spcBef>
                <a:spcPts val="1260"/>
              </a:spcBef>
              <a:buSzPct val="120833"/>
              <a:tabLst>
                <a:tab pos="163830" algn="l"/>
              </a:tabLst>
            </a:pPr>
            <a:r>
              <a:rPr lang="en-US" sz="1800" spc="-5" dirty="0">
                <a:latin typeface="Arial"/>
                <a:cs typeface="Arial"/>
              </a:rPr>
              <a:t>Hive </a:t>
            </a:r>
            <a:r>
              <a:rPr lang="en-US" sz="1800" dirty="0">
                <a:latin typeface="Arial"/>
                <a:cs typeface="Arial"/>
              </a:rPr>
              <a:t>comes </a:t>
            </a:r>
            <a:r>
              <a:rPr lang="en-US" sz="1800" spc="-10" dirty="0">
                <a:latin typeface="Arial"/>
                <a:cs typeface="Arial"/>
              </a:rPr>
              <a:t>with </a:t>
            </a:r>
            <a:r>
              <a:rPr lang="en-US" sz="1800" spc="-5" dirty="0">
                <a:latin typeface="Arial"/>
                <a:cs typeface="Arial"/>
              </a:rPr>
              <a:t>an </a:t>
            </a:r>
            <a:r>
              <a:rPr lang="en-US" sz="1800" spc="-5" dirty="0" err="1">
                <a:latin typeface="Arial"/>
                <a:cs typeface="Arial"/>
              </a:rPr>
              <a:t>HBase</a:t>
            </a:r>
            <a:r>
              <a:rPr lang="en-US" sz="1800" spc="-5" dirty="0">
                <a:latin typeface="Arial"/>
                <a:cs typeface="Arial"/>
              </a:rPr>
              <a:t> </a:t>
            </a:r>
            <a:r>
              <a:rPr lang="en-US" sz="1800" i="1" spc="-25" dirty="0">
                <a:latin typeface="Arial"/>
                <a:cs typeface="Arial"/>
              </a:rPr>
              <a:t>storage</a:t>
            </a:r>
            <a:r>
              <a:rPr lang="en-US" sz="1800" i="1" spc="55" dirty="0">
                <a:latin typeface="Arial"/>
                <a:cs typeface="Arial"/>
              </a:rPr>
              <a:t> </a:t>
            </a:r>
            <a:r>
              <a:rPr lang="en-US" sz="1800" i="1" spc="-30" dirty="0">
                <a:latin typeface="Arial"/>
                <a:cs typeface="Arial"/>
              </a:rPr>
              <a:t>handler</a:t>
            </a:r>
            <a:endParaRPr lang="en-US" sz="1800" dirty="0">
              <a:latin typeface="Arial"/>
              <a:cs typeface="Arial"/>
            </a:endParaRPr>
          </a:p>
          <a:p>
            <a:pPr marL="163195" indent="-139700">
              <a:spcBef>
                <a:spcPts val="425"/>
              </a:spcBef>
              <a:buSzPct val="120833"/>
              <a:tabLst>
                <a:tab pos="163830" algn="l"/>
              </a:tabLst>
            </a:pPr>
            <a:r>
              <a:rPr lang="en-US" sz="1800" spc="-10" dirty="0">
                <a:latin typeface="Arial"/>
                <a:cs typeface="Arial"/>
              </a:rPr>
              <a:t>Allows </a:t>
            </a:r>
            <a:r>
              <a:rPr lang="en-US" sz="1800" spc="-5" dirty="0">
                <a:latin typeface="Arial"/>
                <a:cs typeface="Arial"/>
              </a:rPr>
              <a:t>MapReduce queries and loading of </a:t>
            </a:r>
            <a:r>
              <a:rPr lang="en-US" sz="1800" spc="-5" dirty="0" err="1">
                <a:latin typeface="Arial"/>
                <a:cs typeface="Arial"/>
              </a:rPr>
              <a:t>HBase</a:t>
            </a:r>
            <a:r>
              <a:rPr lang="en-US" sz="1800" spc="185" dirty="0">
                <a:latin typeface="Arial"/>
                <a:cs typeface="Arial"/>
              </a:rPr>
              <a:t> </a:t>
            </a:r>
            <a:r>
              <a:rPr lang="en-US" sz="1800" spc="-5" dirty="0">
                <a:latin typeface="Arial"/>
                <a:cs typeface="Arial"/>
              </a:rPr>
              <a:t>tables</a:t>
            </a:r>
            <a:endParaRPr lang="en-US" sz="1800" dirty="0">
              <a:latin typeface="Arial"/>
              <a:cs typeface="Arial"/>
            </a:endParaRPr>
          </a:p>
          <a:p>
            <a:pPr marL="163195" indent="-139700">
              <a:spcBef>
                <a:spcPts val="434"/>
              </a:spcBef>
              <a:buSzPct val="120833"/>
              <a:tabLst>
                <a:tab pos="163830" algn="l"/>
              </a:tabLst>
            </a:pPr>
            <a:r>
              <a:rPr lang="en-US" sz="1800" spc="-5" dirty="0">
                <a:latin typeface="Arial"/>
                <a:cs typeface="Arial"/>
              </a:rPr>
              <a:t>Uses predicate pushdown </a:t>
            </a:r>
            <a:r>
              <a:rPr lang="en-US" sz="1800" dirty="0">
                <a:latin typeface="Arial"/>
                <a:cs typeface="Arial"/>
              </a:rPr>
              <a:t>to </a:t>
            </a:r>
            <a:r>
              <a:rPr lang="en-US" sz="1800" spc="-5" dirty="0">
                <a:latin typeface="Arial"/>
                <a:cs typeface="Arial"/>
              </a:rPr>
              <a:t>optimize</a:t>
            </a:r>
            <a:r>
              <a:rPr lang="en-US" sz="1800" spc="80" dirty="0">
                <a:latin typeface="Arial"/>
                <a:cs typeface="Arial"/>
              </a:rPr>
              <a:t> </a:t>
            </a:r>
            <a:r>
              <a:rPr lang="en-US" sz="1800" spc="-5" dirty="0">
                <a:latin typeface="Arial"/>
                <a:cs typeface="Arial"/>
              </a:rPr>
              <a:t>query</a:t>
            </a:r>
            <a:endParaRPr lang="en-US" sz="1800" dirty="0">
              <a:latin typeface="Arial"/>
              <a:cs typeface="Arial"/>
            </a:endParaRPr>
          </a:p>
          <a:p>
            <a:pPr marL="299085" lvl="1" indent="-100965">
              <a:spcBef>
                <a:spcPts val="425"/>
              </a:spcBef>
              <a:buSzPct val="80952"/>
              <a:buFont typeface="Wingdings"/>
              <a:buChar char=""/>
              <a:tabLst>
                <a:tab pos="299720" algn="l"/>
              </a:tabLst>
            </a:pPr>
            <a:r>
              <a:rPr lang="en-US" sz="1800" spc="20" dirty="0">
                <a:latin typeface="Arial"/>
                <a:cs typeface="Arial"/>
              </a:rPr>
              <a:t>scans </a:t>
            </a:r>
            <a:r>
              <a:rPr lang="en-US" sz="1800" spc="15" dirty="0">
                <a:latin typeface="Arial"/>
                <a:cs typeface="Arial"/>
              </a:rPr>
              <a:t>only necessary regions </a:t>
            </a:r>
            <a:r>
              <a:rPr lang="en-US" sz="1800" spc="20" dirty="0">
                <a:latin typeface="Arial"/>
                <a:cs typeface="Arial"/>
              </a:rPr>
              <a:t>based </a:t>
            </a:r>
            <a:r>
              <a:rPr lang="en-US" sz="1800" spc="15" dirty="0">
                <a:latin typeface="Arial"/>
                <a:cs typeface="Arial"/>
              </a:rPr>
              <a:t>upon table</a:t>
            </a:r>
            <a:r>
              <a:rPr lang="en-US" sz="1800" spc="-210" dirty="0">
                <a:latin typeface="Arial"/>
                <a:cs typeface="Arial"/>
              </a:rPr>
              <a:t> </a:t>
            </a:r>
            <a:r>
              <a:rPr lang="en-US" sz="1800" spc="15" dirty="0">
                <a:latin typeface="Arial"/>
                <a:cs typeface="Arial"/>
              </a:rPr>
              <a:t>key</a:t>
            </a:r>
            <a:endParaRPr lang="en-US" sz="1800" dirty="0">
              <a:latin typeface="Arial"/>
              <a:cs typeface="Arial"/>
            </a:endParaRPr>
          </a:p>
          <a:p>
            <a:pPr marL="299085" lvl="1" indent="-100965">
              <a:spcBef>
                <a:spcPts val="430"/>
              </a:spcBef>
              <a:buSzPct val="80952"/>
              <a:buFont typeface="Wingdings"/>
              <a:buChar char=""/>
              <a:tabLst>
                <a:tab pos="299720" algn="l"/>
              </a:tabLst>
            </a:pPr>
            <a:r>
              <a:rPr lang="en-US" sz="1800" spc="15" dirty="0">
                <a:latin typeface="Arial"/>
                <a:cs typeface="Arial"/>
              </a:rPr>
              <a:t>applies predicates as </a:t>
            </a:r>
            <a:r>
              <a:rPr lang="en-US" sz="1800" spc="15" dirty="0" err="1">
                <a:latin typeface="Arial"/>
                <a:cs typeface="Arial"/>
              </a:rPr>
              <a:t>HBase</a:t>
            </a:r>
            <a:r>
              <a:rPr lang="en-US" sz="1800" spc="15" dirty="0">
                <a:latin typeface="Arial"/>
                <a:cs typeface="Arial"/>
              </a:rPr>
              <a:t> row </a:t>
            </a:r>
            <a:r>
              <a:rPr lang="en-US" sz="1800" spc="10" dirty="0">
                <a:latin typeface="Arial"/>
                <a:cs typeface="Arial"/>
              </a:rPr>
              <a:t>filters </a:t>
            </a:r>
            <a:r>
              <a:rPr lang="en-US" sz="1800" spc="5" dirty="0">
                <a:latin typeface="Arial"/>
                <a:cs typeface="Arial"/>
              </a:rPr>
              <a:t>(if</a:t>
            </a:r>
            <a:r>
              <a:rPr lang="en-US" sz="1800" spc="-145" dirty="0">
                <a:latin typeface="Arial"/>
                <a:cs typeface="Arial"/>
              </a:rPr>
              <a:t> </a:t>
            </a:r>
            <a:r>
              <a:rPr lang="en-US" sz="1800" spc="15" dirty="0">
                <a:latin typeface="Arial"/>
                <a:cs typeface="Arial"/>
              </a:rPr>
              <a:t>possible)</a:t>
            </a:r>
            <a:endParaRPr lang="en-US" sz="1800" dirty="0">
              <a:latin typeface="Arial"/>
              <a:cs typeface="Arial"/>
            </a:endParaRPr>
          </a:p>
          <a:p>
            <a:pPr marL="163195" marR="5080" indent="-139700">
              <a:spcBef>
                <a:spcPts val="434"/>
              </a:spcBef>
              <a:buSzPct val="120833"/>
              <a:tabLst>
                <a:tab pos="163830" algn="l"/>
              </a:tabLst>
            </a:pPr>
            <a:r>
              <a:rPr lang="en-US" sz="1800" spc="-5" dirty="0">
                <a:latin typeface="Arial"/>
                <a:cs typeface="Arial"/>
              </a:rPr>
              <a:t>Usually Hive </a:t>
            </a:r>
            <a:r>
              <a:rPr lang="en-US" sz="1800" spc="5" dirty="0">
                <a:latin typeface="Arial"/>
                <a:cs typeface="Arial"/>
              </a:rPr>
              <a:t>must </a:t>
            </a:r>
            <a:r>
              <a:rPr lang="en-US" sz="1800" spc="-5" dirty="0">
                <a:latin typeface="Arial"/>
                <a:cs typeface="Arial"/>
              </a:rPr>
              <a:t>be </a:t>
            </a:r>
            <a:r>
              <a:rPr lang="en-US" sz="1800" spc="-10" dirty="0">
                <a:latin typeface="Arial"/>
                <a:cs typeface="Arial"/>
              </a:rPr>
              <a:t>provided </a:t>
            </a:r>
            <a:r>
              <a:rPr lang="en-US" sz="1800" spc="-5" dirty="0">
                <a:latin typeface="Arial"/>
                <a:cs typeface="Arial"/>
              </a:rPr>
              <a:t>additional jars and configuration in order </a:t>
            </a:r>
            <a:r>
              <a:rPr lang="en-US" sz="1800" dirty="0">
                <a:latin typeface="Arial"/>
                <a:cs typeface="Arial"/>
              </a:rPr>
              <a:t>to  </a:t>
            </a:r>
            <a:r>
              <a:rPr lang="en-US" sz="1800" spc="-10" dirty="0">
                <a:latin typeface="Arial"/>
                <a:cs typeface="Arial"/>
              </a:rPr>
              <a:t>work with</a:t>
            </a:r>
            <a:r>
              <a:rPr lang="en-US" sz="1800" spc="45" dirty="0">
                <a:latin typeface="Arial"/>
                <a:cs typeface="Arial"/>
              </a:rPr>
              <a:t> </a:t>
            </a:r>
            <a:r>
              <a:rPr lang="en-US" sz="1800" spc="-5" dirty="0" err="1">
                <a:latin typeface="Arial"/>
                <a:cs typeface="Arial"/>
              </a:rPr>
              <a:t>HBase</a:t>
            </a:r>
            <a:endParaRPr lang="en-US" sz="1800" dirty="0">
              <a:latin typeface="Arial"/>
              <a:cs typeface="Arial"/>
            </a:endParaRPr>
          </a:p>
          <a:p>
            <a:endParaRPr lang="fr-FR" sz="1800" dirty="0"/>
          </a:p>
        </p:txBody>
      </p:sp>
      <p:sp>
        <p:nvSpPr>
          <p:cNvPr id="4" name="object 17"/>
          <p:cNvSpPr txBox="1"/>
          <p:nvPr/>
        </p:nvSpPr>
        <p:spPr>
          <a:xfrm>
            <a:off x="1187624" y="3699885"/>
            <a:ext cx="7029124" cy="2465419"/>
          </a:xfrm>
          <a:prstGeom prst="rect">
            <a:avLst/>
          </a:prstGeom>
          <a:solidFill>
            <a:srgbClr val="FFF5CC"/>
          </a:solidFill>
        </p:spPr>
        <p:txBody>
          <a:bodyPr vert="horz" wrap="square" lIns="0" tIns="18415" rIns="0" bIns="0" rtlCol="0">
            <a:spAutoFit/>
          </a:bodyPr>
          <a:lstStyle/>
          <a:p>
            <a:pPr marL="52705">
              <a:lnSpc>
                <a:spcPct val="100000"/>
              </a:lnSpc>
              <a:spcBef>
                <a:spcPts val="145"/>
              </a:spcBef>
            </a:pPr>
            <a:r>
              <a:rPr sz="1600" spc="10" dirty="0">
                <a:latin typeface="Courier New"/>
                <a:cs typeface="Courier New"/>
              </a:rPr>
              <a:t>$ hive</a:t>
            </a:r>
            <a:r>
              <a:rPr sz="1600" spc="25" dirty="0">
                <a:latin typeface="Courier New"/>
                <a:cs typeface="Courier New"/>
              </a:rPr>
              <a:t> </a:t>
            </a:r>
            <a:r>
              <a:rPr sz="1600" spc="10" dirty="0">
                <a:latin typeface="Courier New"/>
                <a:cs typeface="Courier New"/>
              </a:rPr>
              <a:t>\</a:t>
            </a:r>
            <a:endParaRPr sz="1600" dirty="0">
              <a:latin typeface="Courier New"/>
              <a:cs typeface="Courier New"/>
            </a:endParaRPr>
          </a:p>
          <a:p>
            <a:pPr marL="273685">
              <a:lnSpc>
                <a:spcPct val="100000"/>
              </a:lnSpc>
              <a:spcBef>
                <a:spcPts val="285"/>
              </a:spcBef>
            </a:pPr>
            <a:r>
              <a:rPr sz="1600" spc="10" dirty="0">
                <a:latin typeface="Courier New"/>
                <a:cs typeface="Courier New"/>
              </a:rPr>
              <a:t>--auxpath \</a:t>
            </a:r>
            <a:endParaRPr sz="1600" dirty="0">
              <a:latin typeface="Courier New"/>
              <a:cs typeface="Courier New"/>
            </a:endParaRPr>
          </a:p>
          <a:p>
            <a:pPr marL="441325">
              <a:lnSpc>
                <a:spcPct val="100000"/>
              </a:lnSpc>
              <a:spcBef>
                <a:spcPts val="285"/>
              </a:spcBef>
            </a:pPr>
            <a:r>
              <a:rPr sz="1600" spc="10" dirty="0">
                <a:latin typeface="Courier New"/>
                <a:cs typeface="Courier New"/>
              </a:rPr>
              <a:t>$HIVE_SRC/build/dist/lib/hive-hbase-handler-0.9.0.jar,\</a:t>
            </a:r>
            <a:endParaRPr sz="1600" dirty="0">
              <a:latin typeface="Courier New"/>
              <a:cs typeface="Courier New"/>
            </a:endParaRPr>
          </a:p>
          <a:p>
            <a:pPr marL="441325">
              <a:lnSpc>
                <a:spcPct val="100000"/>
              </a:lnSpc>
              <a:spcBef>
                <a:spcPts val="284"/>
              </a:spcBef>
            </a:pPr>
            <a:r>
              <a:rPr sz="1600" spc="10" dirty="0">
                <a:latin typeface="Courier New"/>
                <a:cs typeface="Courier New"/>
              </a:rPr>
              <a:t>$HIVE_SRC/build/dist/lib/hbase-0.92.0.jar,\</a:t>
            </a:r>
            <a:endParaRPr sz="1600" dirty="0">
              <a:latin typeface="Courier New"/>
              <a:cs typeface="Courier New"/>
            </a:endParaRPr>
          </a:p>
          <a:p>
            <a:pPr marL="441325">
              <a:lnSpc>
                <a:spcPct val="100000"/>
              </a:lnSpc>
              <a:spcBef>
                <a:spcPts val="285"/>
              </a:spcBef>
            </a:pPr>
            <a:r>
              <a:rPr sz="1600" spc="10" dirty="0">
                <a:latin typeface="Courier New"/>
                <a:cs typeface="Courier New"/>
              </a:rPr>
              <a:t>$HIVE_SRC/build/dist/lib/zookeeper-3.3.4.jar,\</a:t>
            </a:r>
            <a:endParaRPr sz="1600" dirty="0">
              <a:latin typeface="Courier New"/>
              <a:cs typeface="Courier New"/>
            </a:endParaRPr>
          </a:p>
          <a:p>
            <a:pPr marL="441325">
              <a:lnSpc>
                <a:spcPct val="100000"/>
              </a:lnSpc>
              <a:spcBef>
                <a:spcPts val="285"/>
              </a:spcBef>
            </a:pPr>
            <a:r>
              <a:rPr sz="1600" spc="10" dirty="0">
                <a:latin typeface="Courier New"/>
                <a:cs typeface="Courier New"/>
              </a:rPr>
              <a:t>$HIVE_SRC/build/dist/lib/guava-r09.jar</a:t>
            </a:r>
            <a:r>
              <a:rPr sz="1600" spc="15" dirty="0">
                <a:latin typeface="Courier New"/>
                <a:cs typeface="Courier New"/>
              </a:rPr>
              <a:t> </a:t>
            </a:r>
            <a:r>
              <a:rPr sz="1600" spc="10" dirty="0">
                <a:latin typeface="Courier New"/>
                <a:cs typeface="Courier New"/>
              </a:rPr>
              <a:t>\</a:t>
            </a:r>
            <a:endParaRPr sz="1600" dirty="0">
              <a:latin typeface="Courier New"/>
              <a:cs typeface="Courier New"/>
            </a:endParaRPr>
          </a:p>
          <a:p>
            <a:pPr marR="1539240" algn="ctr">
              <a:lnSpc>
                <a:spcPct val="100000"/>
              </a:lnSpc>
              <a:spcBef>
                <a:spcPts val="285"/>
              </a:spcBef>
            </a:pPr>
            <a:r>
              <a:rPr sz="1600" spc="10" dirty="0">
                <a:latin typeface="Courier New"/>
                <a:cs typeface="Courier New"/>
              </a:rPr>
              <a:t>-hiveconf hbase.master=hbase.yoyodyne.com:60000</a:t>
            </a:r>
            <a:endParaRPr sz="1600" dirty="0">
              <a:latin typeface="Courier New"/>
              <a:cs typeface="Courier New"/>
            </a:endParaRPr>
          </a:p>
        </p:txBody>
      </p:sp>
    </p:spTree>
    <p:extLst>
      <p:ext uri="{BB962C8B-B14F-4D97-AF65-F5344CB8AC3E}">
        <p14:creationId xmlns:p14="http://schemas.microsoft.com/office/powerpoint/2010/main" val="33306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HBase</a:t>
            </a:r>
            <a:r>
              <a:rPr lang="fr-FR" spc="-5" dirty="0">
                <a:latin typeface="Arial"/>
                <a:cs typeface="Arial"/>
              </a:rPr>
              <a:t> table</a:t>
            </a:r>
            <a:r>
              <a:rPr lang="fr-FR" spc="-60" dirty="0">
                <a:latin typeface="Arial"/>
                <a:cs typeface="Arial"/>
              </a:rPr>
              <a:t> </a:t>
            </a:r>
            <a:r>
              <a:rPr lang="fr-FR" spc="-5" dirty="0" err="1" smtClean="0">
                <a:latin typeface="Arial"/>
                <a:cs typeface="Arial"/>
              </a:rPr>
              <a:t>mapping</a:t>
            </a:r>
            <a:endParaRPr lang="fr-FR" dirty="0"/>
          </a:p>
        </p:txBody>
      </p:sp>
      <p:sp>
        <p:nvSpPr>
          <p:cNvPr id="4" name="object 10"/>
          <p:cNvSpPr txBox="1"/>
          <p:nvPr/>
        </p:nvSpPr>
        <p:spPr>
          <a:xfrm>
            <a:off x="323528" y="1268760"/>
            <a:ext cx="8496944" cy="1280479"/>
          </a:xfrm>
          <a:prstGeom prst="rect">
            <a:avLst/>
          </a:prstGeom>
          <a:solidFill>
            <a:srgbClr val="FFFF9F"/>
          </a:solidFill>
          <a:ln w="5723">
            <a:solidFill>
              <a:srgbClr val="000000"/>
            </a:solidFill>
          </a:ln>
        </p:spPr>
        <p:txBody>
          <a:bodyPr vert="horz" wrap="square" lIns="0" tIns="19685" rIns="0" bIns="0" rtlCol="0">
            <a:spAutoFit/>
          </a:bodyPr>
          <a:lstStyle/>
          <a:p>
            <a:pPr marL="55244">
              <a:lnSpc>
                <a:spcPct val="100000"/>
              </a:lnSpc>
              <a:spcBef>
                <a:spcPts val="155"/>
              </a:spcBef>
            </a:pPr>
            <a:r>
              <a:rPr sz="1600" spc="10" dirty="0">
                <a:latin typeface="Courier New"/>
                <a:cs typeface="Courier New"/>
              </a:rPr>
              <a:t>CREATE TABLE hbase_table_1</a:t>
            </a:r>
            <a:r>
              <a:rPr sz="1600" spc="30" dirty="0">
                <a:latin typeface="Courier New"/>
                <a:cs typeface="Courier New"/>
              </a:rPr>
              <a:t> </a:t>
            </a:r>
            <a:r>
              <a:rPr sz="1600" spc="15" dirty="0">
                <a:latin typeface="Courier New"/>
                <a:cs typeface="Courier New"/>
              </a:rPr>
              <a:t>(</a:t>
            </a:r>
            <a:endParaRPr sz="1600" dirty="0">
              <a:latin typeface="Courier New"/>
              <a:cs typeface="Courier New"/>
            </a:endParaRPr>
          </a:p>
          <a:p>
            <a:pPr marL="220345" marR="2846705">
              <a:lnSpc>
                <a:spcPct val="103000"/>
              </a:lnSpc>
              <a:tabLst>
                <a:tab pos="607695" algn="l"/>
              </a:tabLst>
            </a:pPr>
            <a:r>
              <a:rPr sz="1600" spc="10" dirty="0">
                <a:latin typeface="Courier New"/>
                <a:cs typeface="Courier New"/>
              </a:rPr>
              <a:t>key	int,  value1 string,  value2 int,  value3</a:t>
            </a:r>
            <a:r>
              <a:rPr sz="1600" spc="-5" dirty="0">
                <a:latin typeface="Courier New"/>
                <a:cs typeface="Courier New"/>
              </a:rPr>
              <a:t> </a:t>
            </a:r>
            <a:r>
              <a:rPr sz="1600" spc="10" dirty="0">
                <a:latin typeface="Courier New"/>
                <a:cs typeface="Courier New"/>
              </a:rPr>
              <a:t>int)</a:t>
            </a:r>
            <a:endParaRPr sz="1600" dirty="0">
              <a:latin typeface="Courier New"/>
              <a:cs typeface="Courier New"/>
            </a:endParaRPr>
          </a:p>
          <a:p>
            <a:pPr marL="55244" marR="128905">
              <a:lnSpc>
                <a:spcPct val="103000"/>
              </a:lnSpc>
            </a:pPr>
            <a:r>
              <a:rPr sz="1600" spc="10" dirty="0">
                <a:latin typeface="Courier New"/>
                <a:cs typeface="Courier New"/>
              </a:rPr>
              <a:t>WITH SERDEPROPERTIES ("hbase.columns.mapping"= ":key,a:b,a:c,d:e")  TBLPROPERTIES("hbase.table.name" =</a:t>
            </a:r>
            <a:r>
              <a:rPr sz="1600" spc="20" dirty="0">
                <a:latin typeface="Courier New"/>
                <a:cs typeface="Courier New"/>
              </a:rPr>
              <a:t> </a:t>
            </a:r>
            <a:r>
              <a:rPr sz="1600" spc="10" dirty="0">
                <a:latin typeface="Courier New"/>
                <a:cs typeface="Courier New"/>
              </a:rPr>
              <a:t>"MY_TABLE");</a:t>
            </a:r>
            <a:endParaRPr sz="1600" dirty="0">
              <a:latin typeface="Courier New"/>
              <a:cs typeface="Courier New"/>
            </a:endParaRPr>
          </a:p>
        </p:txBody>
      </p:sp>
      <p:sp>
        <p:nvSpPr>
          <p:cNvPr id="48" name="object 54"/>
          <p:cNvSpPr/>
          <p:nvPr/>
        </p:nvSpPr>
        <p:spPr>
          <a:xfrm>
            <a:off x="4622728" y="4259762"/>
            <a:ext cx="525336" cy="686646"/>
          </a:xfrm>
          <a:custGeom>
            <a:avLst/>
            <a:gdLst/>
            <a:ahLst/>
            <a:cxnLst/>
            <a:rect l="l" t="t" r="r" b="b"/>
            <a:pathLst>
              <a:path w="293370" h="292100">
                <a:moveTo>
                  <a:pt x="292760" y="218935"/>
                </a:moveTo>
                <a:lnTo>
                  <a:pt x="0" y="218935"/>
                </a:lnTo>
                <a:lnTo>
                  <a:pt x="146380" y="291896"/>
                </a:lnTo>
                <a:lnTo>
                  <a:pt x="292760" y="218935"/>
                </a:lnTo>
                <a:close/>
              </a:path>
              <a:path w="293370" h="292100">
                <a:moveTo>
                  <a:pt x="219570" y="0"/>
                </a:moveTo>
                <a:lnTo>
                  <a:pt x="73190" y="0"/>
                </a:lnTo>
                <a:lnTo>
                  <a:pt x="73190" y="218935"/>
                </a:lnTo>
                <a:lnTo>
                  <a:pt x="219570" y="218935"/>
                </a:lnTo>
                <a:lnTo>
                  <a:pt x="219570" y="0"/>
                </a:lnTo>
                <a:close/>
              </a:path>
            </a:pathLst>
          </a:custGeom>
          <a:solidFill>
            <a:srgbClr val="FFCC00"/>
          </a:solidFill>
        </p:spPr>
        <p:txBody>
          <a:bodyPr wrap="square" lIns="0" tIns="0" rIns="0" bIns="0" rtlCol="0"/>
          <a:lstStyle/>
          <a:p>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34" y="3080055"/>
            <a:ext cx="6714331" cy="986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827" y="4997640"/>
            <a:ext cx="6813549" cy="141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4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en-US" spc="-5" dirty="0">
                <a:latin typeface="Arial"/>
                <a:cs typeface="Arial"/>
              </a:rPr>
              <a:t>Languages used by data </a:t>
            </a:r>
            <a:r>
              <a:rPr lang="en-US" dirty="0">
                <a:latin typeface="Arial"/>
                <a:cs typeface="Arial"/>
              </a:rPr>
              <a:t>scientists: </a:t>
            </a:r>
            <a:r>
              <a:rPr lang="en-US" spc="-5" dirty="0">
                <a:latin typeface="Arial"/>
                <a:cs typeface="Arial"/>
              </a:rPr>
              <a:t>R and</a:t>
            </a:r>
            <a:r>
              <a:rPr lang="en-US" spc="-75" dirty="0">
                <a:latin typeface="Arial"/>
                <a:cs typeface="Arial"/>
              </a:rPr>
              <a:t> </a:t>
            </a:r>
            <a:r>
              <a:rPr lang="en-US" spc="-15" dirty="0">
                <a:latin typeface="Arial"/>
                <a:cs typeface="Arial"/>
              </a:rPr>
              <a:t>Python</a:t>
            </a:r>
            <a:endParaRPr lang="en-US" dirty="0">
              <a:latin typeface="Arial"/>
              <a:cs typeface="Arial"/>
            </a:endParaRPr>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2400" spc="5" dirty="0">
                <a:latin typeface="Arial"/>
                <a:cs typeface="Arial"/>
              </a:rPr>
              <a:t>Comparison of programming </a:t>
            </a:r>
            <a:r>
              <a:rPr lang="en-US" sz="2400" dirty="0">
                <a:latin typeface="Arial"/>
                <a:cs typeface="Arial"/>
              </a:rPr>
              <a:t>languages </a:t>
            </a:r>
            <a:r>
              <a:rPr lang="en-US" sz="2400" spc="5" dirty="0">
                <a:latin typeface="Arial"/>
                <a:cs typeface="Arial"/>
              </a:rPr>
              <a:t>typically used by</a:t>
            </a:r>
            <a:r>
              <a:rPr lang="en-US" sz="2400" spc="-145" dirty="0">
                <a:latin typeface="Arial"/>
                <a:cs typeface="Arial"/>
              </a:rPr>
              <a:t> </a:t>
            </a:r>
            <a:r>
              <a:rPr lang="en-US" sz="2400" spc="5" dirty="0" smtClean="0">
                <a:latin typeface="Arial"/>
                <a:cs typeface="Arial"/>
              </a:rPr>
              <a:t>Data</a:t>
            </a:r>
            <a:r>
              <a:rPr lang="en-US" sz="2400" dirty="0" smtClean="0">
                <a:latin typeface="Arial"/>
                <a:cs typeface="Arial"/>
              </a:rPr>
              <a:t> </a:t>
            </a:r>
            <a:r>
              <a:rPr lang="en-US" sz="2400" spc="5" dirty="0" smtClean="0">
                <a:latin typeface="Arial"/>
                <a:cs typeface="Arial"/>
              </a:rPr>
              <a:t>Scientists</a:t>
            </a:r>
            <a:r>
              <a:rPr lang="en-US" sz="2400" spc="5" dirty="0">
                <a:latin typeface="Arial"/>
                <a:cs typeface="Arial"/>
              </a:rPr>
              <a:t>: </a:t>
            </a:r>
            <a:r>
              <a:rPr lang="en-US" sz="2400" spc="15" dirty="0">
                <a:latin typeface="Arial"/>
                <a:cs typeface="Arial"/>
              </a:rPr>
              <a:t>R </a:t>
            </a:r>
            <a:r>
              <a:rPr lang="en-US" sz="2400" spc="10" dirty="0">
                <a:latin typeface="Arial"/>
                <a:cs typeface="Arial"/>
              </a:rPr>
              <a:t>and</a:t>
            </a:r>
            <a:r>
              <a:rPr lang="en-US" sz="2400" spc="-100" dirty="0">
                <a:latin typeface="Arial"/>
                <a:cs typeface="Arial"/>
              </a:rPr>
              <a:t> </a:t>
            </a:r>
            <a:r>
              <a:rPr lang="en-US" sz="2400" spc="5" dirty="0">
                <a:latin typeface="Arial"/>
                <a:cs typeface="Arial"/>
              </a:rPr>
              <a:t>Python</a:t>
            </a:r>
            <a:endParaRPr lang="en-US" sz="2400" dirty="0">
              <a:latin typeface="Arial"/>
              <a:cs typeface="Arial"/>
            </a:endParaRPr>
          </a:p>
          <a:p>
            <a:endParaRPr lang="fr-F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 y="2348880"/>
            <a:ext cx="7839075"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79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Flat files/</a:t>
            </a:r>
            <a:r>
              <a:rPr lang="fr-FR" spc="-5" dirty="0" err="1">
                <a:latin typeface="Arial"/>
                <a:cs typeface="Arial"/>
              </a:rPr>
              <a:t>text</a:t>
            </a:r>
            <a:r>
              <a:rPr lang="fr-FR" spc="-40" dirty="0">
                <a:latin typeface="Arial"/>
                <a:cs typeface="Arial"/>
              </a:rPr>
              <a:t> </a:t>
            </a:r>
            <a:r>
              <a:rPr lang="fr-FR" spc="-5" dirty="0" smtClean="0">
                <a:latin typeface="Arial"/>
                <a:cs typeface="Arial"/>
              </a:rPr>
              <a:t>files</a:t>
            </a:r>
            <a:endParaRPr lang="fr-FR" dirty="0"/>
          </a:p>
        </p:txBody>
      </p:sp>
      <p:sp>
        <p:nvSpPr>
          <p:cNvPr id="3" name="Espace réservé du contenu 2"/>
          <p:cNvSpPr>
            <a:spLocks noGrp="1"/>
          </p:cNvSpPr>
          <p:nvPr>
            <p:ph idx="1"/>
          </p:nvPr>
        </p:nvSpPr>
        <p:spPr/>
        <p:txBody>
          <a:bodyPr/>
          <a:lstStyle/>
          <a:p>
            <a:r>
              <a:rPr lang="en-US" sz="1800" spc="10" dirty="0">
                <a:latin typeface="Arial"/>
                <a:cs typeface="Arial"/>
              </a:rPr>
              <a:t>The </a:t>
            </a:r>
            <a:r>
              <a:rPr lang="en-US" sz="1800" spc="5" dirty="0">
                <a:latin typeface="Arial"/>
                <a:cs typeface="Arial"/>
              </a:rPr>
              <a:t>traditional </a:t>
            </a:r>
            <a:r>
              <a:rPr lang="en-US" sz="1800" spc="10" dirty="0">
                <a:latin typeface="Arial"/>
                <a:cs typeface="Arial"/>
              </a:rPr>
              <a:t>ETL </a:t>
            </a:r>
            <a:r>
              <a:rPr lang="en-US" sz="1800" dirty="0">
                <a:latin typeface="Arial"/>
                <a:cs typeface="Arial"/>
              </a:rPr>
              <a:t>(extract-transform-load) </a:t>
            </a:r>
            <a:r>
              <a:rPr lang="en-US" sz="1800" spc="5" dirty="0">
                <a:latin typeface="Arial"/>
                <a:cs typeface="Arial"/>
              </a:rPr>
              <a:t>process </a:t>
            </a:r>
            <a:r>
              <a:rPr lang="en-US" sz="1800" dirty="0">
                <a:latin typeface="Arial"/>
                <a:cs typeface="Arial"/>
              </a:rPr>
              <a:t>extracts </a:t>
            </a:r>
            <a:r>
              <a:rPr lang="en-US" sz="1800" spc="5" dirty="0">
                <a:latin typeface="Arial"/>
                <a:cs typeface="Arial"/>
              </a:rPr>
              <a:t>data from  multiple </a:t>
            </a:r>
            <a:r>
              <a:rPr lang="en-US" sz="1800" spc="10" dirty="0">
                <a:latin typeface="Arial"/>
                <a:cs typeface="Arial"/>
              </a:rPr>
              <a:t>sources, </a:t>
            </a:r>
            <a:r>
              <a:rPr lang="en-US" sz="1800" spc="5" dirty="0">
                <a:latin typeface="Arial"/>
                <a:cs typeface="Arial"/>
              </a:rPr>
              <a:t>then cleanses, formats, </a:t>
            </a:r>
            <a:r>
              <a:rPr lang="en-US" sz="1800" spc="10" dirty="0">
                <a:latin typeface="Arial"/>
                <a:cs typeface="Arial"/>
              </a:rPr>
              <a:t>and </a:t>
            </a:r>
            <a:r>
              <a:rPr lang="en-US" sz="1800" spc="5" dirty="0">
                <a:latin typeface="Arial"/>
                <a:cs typeface="Arial"/>
              </a:rPr>
              <a:t>loads it into </a:t>
            </a:r>
            <a:r>
              <a:rPr lang="en-US" sz="1800" spc="10" dirty="0">
                <a:latin typeface="Arial"/>
                <a:cs typeface="Arial"/>
              </a:rPr>
              <a:t>a </a:t>
            </a:r>
            <a:r>
              <a:rPr lang="en-US" sz="1800" spc="5" dirty="0">
                <a:latin typeface="Arial"/>
                <a:cs typeface="Arial"/>
              </a:rPr>
              <a:t>data  warehouse for</a:t>
            </a:r>
            <a:r>
              <a:rPr lang="en-US" sz="1800" spc="-60" dirty="0">
                <a:latin typeface="Arial"/>
                <a:cs typeface="Arial"/>
              </a:rPr>
              <a:t> </a:t>
            </a:r>
            <a:r>
              <a:rPr lang="en-US" sz="1800" spc="5" dirty="0" smtClean="0">
                <a:latin typeface="Arial"/>
                <a:cs typeface="Arial"/>
              </a:rPr>
              <a:t>analysis</a:t>
            </a:r>
          </a:p>
          <a:p>
            <a:endParaRPr lang="en-US" sz="1800" spc="5" dirty="0">
              <a:latin typeface="Arial"/>
              <a:cs typeface="Arial"/>
            </a:endParaRPr>
          </a:p>
          <a:p>
            <a:endParaRPr lang="en-US" sz="1800" spc="5" dirty="0" smtClean="0">
              <a:latin typeface="Arial"/>
              <a:cs typeface="Arial"/>
            </a:endParaRPr>
          </a:p>
          <a:p>
            <a:endParaRPr lang="en-US" sz="1800" spc="5" dirty="0">
              <a:latin typeface="Arial"/>
              <a:cs typeface="Arial"/>
            </a:endParaRPr>
          </a:p>
          <a:p>
            <a:endParaRPr lang="en-US" sz="1800" spc="5" dirty="0" smtClean="0">
              <a:latin typeface="Arial"/>
              <a:cs typeface="Arial"/>
            </a:endParaRPr>
          </a:p>
          <a:p>
            <a:endParaRPr lang="en-US" sz="1800" spc="5" dirty="0">
              <a:latin typeface="Arial"/>
              <a:cs typeface="Arial"/>
            </a:endParaRPr>
          </a:p>
          <a:p>
            <a:endParaRPr lang="en-US" sz="1800" spc="5" dirty="0" smtClean="0">
              <a:latin typeface="Arial"/>
              <a:cs typeface="Arial"/>
            </a:endParaRPr>
          </a:p>
          <a:p>
            <a:endParaRPr lang="en-US" sz="1800" spc="5" dirty="0">
              <a:latin typeface="Arial"/>
              <a:cs typeface="Arial"/>
            </a:endParaRPr>
          </a:p>
          <a:p>
            <a:endParaRPr lang="en-US" sz="1800" spc="5" dirty="0" smtClean="0">
              <a:latin typeface="Arial"/>
              <a:cs typeface="Arial"/>
            </a:endParaRPr>
          </a:p>
          <a:p>
            <a:pPr marL="151765" indent="-139065">
              <a:spcBef>
                <a:spcPts val="570"/>
              </a:spcBef>
              <a:tabLst>
                <a:tab pos="152400" algn="l"/>
              </a:tabLst>
            </a:pPr>
            <a:r>
              <a:rPr lang="en-US" sz="1800" spc="5" dirty="0">
                <a:latin typeface="Arial"/>
                <a:cs typeface="Arial"/>
              </a:rPr>
              <a:t>Flat files or </a:t>
            </a:r>
            <a:r>
              <a:rPr lang="en-US" sz="1800" dirty="0">
                <a:latin typeface="Arial"/>
                <a:cs typeface="Arial"/>
              </a:rPr>
              <a:t>text </a:t>
            </a:r>
            <a:r>
              <a:rPr lang="en-US" sz="1800" spc="5" dirty="0">
                <a:latin typeface="Arial"/>
                <a:cs typeface="Arial"/>
              </a:rPr>
              <a:t>files </a:t>
            </a:r>
            <a:r>
              <a:rPr lang="en-US" sz="1800" spc="10" dirty="0">
                <a:latin typeface="Arial"/>
                <a:cs typeface="Arial"/>
              </a:rPr>
              <a:t>may </a:t>
            </a:r>
            <a:r>
              <a:rPr lang="en-US" sz="1800" spc="5" dirty="0">
                <a:latin typeface="Arial"/>
                <a:cs typeface="Arial"/>
              </a:rPr>
              <a:t>need </a:t>
            </a:r>
            <a:r>
              <a:rPr lang="en-US" sz="1800" dirty="0">
                <a:latin typeface="Arial"/>
                <a:cs typeface="Arial"/>
              </a:rPr>
              <a:t>to </a:t>
            </a:r>
            <a:r>
              <a:rPr lang="en-US" sz="1800" spc="10" dirty="0">
                <a:latin typeface="Arial"/>
                <a:cs typeface="Arial"/>
              </a:rPr>
              <a:t>be </a:t>
            </a:r>
            <a:r>
              <a:rPr lang="en-US" sz="1800" spc="5" dirty="0">
                <a:latin typeface="Arial"/>
                <a:cs typeface="Arial"/>
              </a:rPr>
              <a:t>parsed into</a:t>
            </a:r>
            <a:r>
              <a:rPr lang="en-US" sz="1800" spc="-175" dirty="0">
                <a:latin typeface="Arial"/>
                <a:cs typeface="Arial"/>
              </a:rPr>
              <a:t> </a:t>
            </a:r>
            <a:r>
              <a:rPr lang="en-US" sz="1800" dirty="0">
                <a:latin typeface="Arial"/>
                <a:cs typeface="Arial"/>
              </a:rPr>
              <a:t>fields/attributes</a:t>
            </a:r>
          </a:p>
          <a:p>
            <a:pPr marL="288290" lvl="1" indent="-101600">
              <a:spcBef>
                <a:spcPts val="400"/>
              </a:spcBef>
              <a:buSzPct val="78260"/>
              <a:buFont typeface="Wingdings"/>
              <a:buChar char=""/>
              <a:tabLst>
                <a:tab pos="288925" algn="l"/>
              </a:tabLst>
            </a:pPr>
            <a:r>
              <a:rPr lang="en-US" sz="1800" spc="-10" dirty="0">
                <a:latin typeface="Arial"/>
                <a:cs typeface="Arial"/>
              </a:rPr>
              <a:t>Fields may </a:t>
            </a:r>
            <a:r>
              <a:rPr lang="en-US" sz="1800" spc="-5" dirty="0">
                <a:latin typeface="Arial"/>
                <a:cs typeface="Arial"/>
              </a:rPr>
              <a:t>be positional at fixed </a:t>
            </a:r>
            <a:r>
              <a:rPr lang="en-US" sz="1800" dirty="0">
                <a:latin typeface="Arial"/>
                <a:cs typeface="Arial"/>
              </a:rPr>
              <a:t>offset </a:t>
            </a:r>
            <a:r>
              <a:rPr lang="en-US" sz="1800" spc="-5" dirty="0">
                <a:latin typeface="Arial"/>
                <a:cs typeface="Arial"/>
              </a:rPr>
              <a:t>from the </a:t>
            </a:r>
            <a:r>
              <a:rPr lang="en-US" sz="1800" spc="-10" dirty="0">
                <a:latin typeface="Arial"/>
                <a:cs typeface="Arial"/>
              </a:rPr>
              <a:t>beginning </a:t>
            </a:r>
            <a:r>
              <a:rPr lang="en-US" sz="1800" spc="-5" dirty="0">
                <a:latin typeface="Arial"/>
                <a:cs typeface="Arial"/>
              </a:rPr>
              <a:t>of the</a:t>
            </a:r>
            <a:r>
              <a:rPr lang="en-US" sz="1800" spc="50" dirty="0">
                <a:latin typeface="Arial"/>
                <a:cs typeface="Arial"/>
              </a:rPr>
              <a:t> </a:t>
            </a:r>
            <a:r>
              <a:rPr lang="en-US" sz="1800" spc="-10" dirty="0">
                <a:latin typeface="Arial"/>
                <a:cs typeface="Arial"/>
              </a:rPr>
              <a:t>record</a:t>
            </a:r>
            <a:endParaRPr lang="en-US" sz="1800" dirty="0">
              <a:latin typeface="Arial"/>
              <a:cs typeface="Arial"/>
            </a:endParaRPr>
          </a:p>
          <a:p>
            <a:pPr marL="288290" lvl="1" indent="-101600">
              <a:spcBef>
                <a:spcPts val="464"/>
              </a:spcBef>
              <a:buSzPct val="81818"/>
              <a:buFont typeface="Wingdings"/>
              <a:buChar char=""/>
              <a:tabLst>
                <a:tab pos="288925" algn="l"/>
              </a:tabLst>
            </a:pPr>
            <a:r>
              <a:rPr lang="en-US" sz="1800" spc="15" dirty="0">
                <a:latin typeface="Arial"/>
                <a:cs typeface="Arial"/>
              </a:rPr>
              <a:t>Or, text analytics </a:t>
            </a:r>
            <a:r>
              <a:rPr lang="en-US" sz="1800" spc="20" dirty="0">
                <a:latin typeface="Arial"/>
                <a:cs typeface="Arial"/>
              </a:rPr>
              <a:t>may be </a:t>
            </a:r>
            <a:r>
              <a:rPr lang="en-US" sz="1800" spc="15" dirty="0">
                <a:latin typeface="Arial"/>
                <a:cs typeface="Arial"/>
              </a:rPr>
              <a:t>required to extract</a:t>
            </a:r>
            <a:r>
              <a:rPr lang="en-US" sz="1800" spc="25" dirty="0">
                <a:latin typeface="Arial"/>
                <a:cs typeface="Arial"/>
              </a:rPr>
              <a:t> </a:t>
            </a:r>
            <a:r>
              <a:rPr lang="en-US" sz="1800" spc="15" dirty="0">
                <a:latin typeface="Arial"/>
                <a:cs typeface="Arial"/>
              </a:rPr>
              <a:t>meaning</a:t>
            </a:r>
            <a:endParaRPr lang="en-US" sz="1800" dirty="0">
              <a:latin typeface="Arial"/>
              <a:cs typeface="Arial"/>
            </a:endParaRPr>
          </a:p>
          <a:p>
            <a:endParaRPr lang="en-US" sz="1800" dirty="0">
              <a:latin typeface="Arial"/>
              <a:cs typeface="Arial"/>
            </a:endParaRPr>
          </a:p>
          <a:p>
            <a:endParaRPr lang="fr-FR" sz="1800" dirty="0"/>
          </a:p>
        </p:txBody>
      </p:sp>
      <p:sp>
        <p:nvSpPr>
          <p:cNvPr id="4" name="object 9"/>
          <p:cNvSpPr/>
          <p:nvPr/>
        </p:nvSpPr>
        <p:spPr>
          <a:xfrm>
            <a:off x="1536697" y="2060848"/>
            <a:ext cx="5905787" cy="221126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125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Quick </a:t>
            </a:r>
            <a:r>
              <a:rPr lang="fr-FR" spc="-10" dirty="0" err="1">
                <a:latin typeface="Arial"/>
                <a:cs typeface="Arial"/>
              </a:rPr>
              <a:t>overview</a:t>
            </a:r>
            <a:r>
              <a:rPr lang="fr-FR" spc="-10" dirty="0">
                <a:latin typeface="Arial"/>
                <a:cs typeface="Arial"/>
              </a:rPr>
              <a:t> </a:t>
            </a:r>
            <a:r>
              <a:rPr lang="fr-FR" spc="-5" dirty="0">
                <a:latin typeface="Arial"/>
                <a:cs typeface="Arial"/>
              </a:rPr>
              <a:t>of</a:t>
            </a:r>
            <a:r>
              <a:rPr lang="fr-FR" spc="10" dirty="0">
                <a:latin typeface="Arial"/>
                <a:cs typeface="Arial"/>
              </a:rPr>
              <a:t> </a:t>
            </a:r>
            <a:r>
              <a:rPr lang="fr-FR" spc="-5" dirty="0" smtClean="0">
                <a:latin typeface="Arial"/>
                <a:cs typeface="Arial"/>
              </a:rPr>
              <a:t>R</a:t>
            </a:r>
            <a:endParaRPr lang="fr-FR" dirty="0"/>
          </a:p>
        </p:txBody>
      </p:sp>
      <p:sp>
        <p:nvSpPr>
          <p:cNvPr id="3" name="Espace réservé du contenu 2"/>
          <p:cNvSpPr>
            <a:spLocks noGrp="1"/>
          </p:cNvSpPr>
          <p:nvPr>
            <p:ph idx="1"/>
          </p:nvPr>
        </p:nvSpPr>
        <p:spPr/>
        <p:txBody>
          <a:bodyPr/>
          <a:lstStyle/>
          <a:p>
            <a:pPr marL="962660" indent="-139065">
              <a:spcBef>
                <a:spcPts val="735"/>
              </a:spcBef>
              <a:tabLst>
                <a:tab pos="963294" algn="l"/>
              </a:tabLst>
            </a:pPr>
            <a:r>
              <a:rPr lang="en-US" sz="1800" spc="15" dirty="0">
                <a:latin typeface="Arial"/>
                <a:cs typeface="Arial"/>
              </a:rPr>
              <a:t>R </a:t>
            </a:r>
            <a:r>
              <a:rPr lang="en-US" sz="1800" spc="5" dirty="0">
                <a:latin typeface="Arial"/>
                <a:cs typeface="Arial"/>
              </a:rPr>
              <a:t>is </a:t>
            </a:r>
            <a:r>
              <a:rPr lang="en-US" sz="1800" spc="10" dirty="0">
                <a:latin typeface="Arial"/>
                <a:cs typeface="Arial"/>
              </a:rPr>
              <a:t>a </a:t>
            </a:r>
            <a:r>
              <a:rPr lang="en-US" sz="1800" spc="5" dirty="0">
                <a:latin typeface="Arial"/>
                <a:cs typeface="Arial"/>
              </a:rPr>
              <a:t>free </a:t>
            </a:r>
            <a:r>
              <a:rPr lang="en-US" sz="1800" dirty="0">
                <a:latin typeface="Arial"/>
                <a:cs typeface="Arial"/>
              </a:rPr>
              <a:t>interpreted</a:t>
            </a:r>
            <a:r>
              <a:rPr lang="en-US" sz="1800" spc="-95" dirty="0">
                <a:latin typeface="Arial"/>
                <a:cs typeface="Arial"/>
              </a:rPr>
              <a:t> </a:t>
            </a:r>
            <a:r>
              <a:rPr lang="en-US" sz="1800" spc="5" dirty="0">
                <a:latin typeface="Arial"/>
                <a:cs typeface="Arial"/>
              </a:rPr>
              <a:t>language</a:t>
            </a:r>
            <a:endParaRPr lang="en-US" sz="1800" dirty="0">
              <a:latin typeface="Arial"/>
              <a:cs typeface="Arial"/>
            </a:endParaRPr>
          </a:p>
          <a:p>
            <a:pPr marL="962660" indent="-139065">
              <a:spcBef>
                <a:spcPts val="320"/>
              </a:spcBef>
              <a:tabLst>
                <a:tab pos="963294" algn="l"/>
              </a:tabLst>
            </a:pPr>
            <a:r>
              <a:rPr lang="en-US" sz="1800" spc="10" dirty="0">
                <a:latin typeface="Arial"/>
                <a:cs typeface="Arial"/>
              </a:rPr>
              <a:t>Best </a:t>
            </a:r>
            <a:r>
              <a:rPr lang="en-US" sz="1800" spc="5" dirty="0">
                <a:latin typeface="Arial"/>
                <a:cs typeface="Arial"/>
              </a:rPr>
              <a:t>suited </a:t>
            </a:r>
            <a:r>
              <a:rPr lang="en-US" sz="1800" spc="10" dirty="0">
                <a:latin typeface="Arial"/>
                <a:cs typeface="Arial"/>
              </a:rPr>
              <a:t>for </a:t>
            </a:r>
            <a:r>
              <a:rPr lang="en-US" sz="1800" spc="5" dirty="0">
                <a:latin typeface="Arial"/>
                <a:cs typeface="Arial"/>
              </a:rPr>
              <a:t>statistical analysis </a:t>
            </a:r>
            <a:r>
              <a:rPr lang="en-US" sz="1800" spc="10" dirty="0">
                <a:latin typeface="Arial"/>
                <a:cs typeface="Arial"/>
              </a:rPr>
              <a:t>and</a:t>
            </a:r>
            <a:r>
              <a:rPr lang="en-US" sz="1800" spc="-195" dirty="0">
                <a:latin typeface="Arial"/>
                <a:cs typeface="Arial"/>
              </a:rPr>
              <a:t> </a:t>
            </a:r>
            <a:r>
              <a:rPr lang="en-US" sz="1800" spc="5" dirty="0">
                <a:latin typeface="Arial"/>
                <a:cs typeface="Arial"/>
              </a:rPr>
              <a:t>modeling</a:t>
            </a:r>
            <a:endParaRPr lang="en-US" sz="1800" dirty="0">
              <a:latin typeface="Arial"/>
              <a:cs typeface="Arial"/>
            </a:endParaRPr>
          </a:p>
          <a:p>
            <a:pPr marL="1099185" lvl="1" indent="-101600">
              <a:spcBef>
                <a:spcPts val="310"/>
              </a:spcBef>
              <a:buSzPct val="81818"/>
              <a:buFont typeface="Wingdings"/>
              <a:buChar char=""/>
              <a:tabLst>
                <a:tab pos="1099820" algn="l"/>
              </a:tabLst>
            </a:pPr>
            <a:r>
              <a:rPr lang="en-US" sz="1800" spc="15" dirty="0">
                <a:latin typeface="Arial"/>
                <a:cs typeface="Arial"/>
              </a:rPr>
              <a:t>Data exploration </a:t>
            </a:r>
            <a:r>
              <a:rPr lang="en-US" sz="1800" spc="20" dirty="0">
                <a:latin typeface="Arial"/>
                <a:cs typeface="Arial"/>
              </a:rPr>
              <a:t>and</a:t>
            </a:r>
            <a:r>
              <a:rPr lang="en-US" sz="1800" spc="25" dirty="0">
                <a:latin typeface="Arial"/>
                <a:cs typeface="Arial"/>
              </a:rPr>
              <a:t> </a:t>
            </a:r>
            <a:r>
              <a:rPr lang="en-US" sz="1800" spc="15" dirty="0">
                <a:latin typeface="Arial"/>
                <a:cs typeface="Arial"/>
              </a:rPr>
              <a:t>manipulation</a:t>
            </a:r>
            <a:endParaRPr lang="en-US" sz="1800" dirty="0">
              <a:latin typeface="Arial"/>
              <a:cs typeface="Arial"/>
            </a:endParaRPr>
          </a:p>
          <a:p>
            <a:pPr marL="1099185" lvl="1" indent="-101600">
              <a:spcBef>
                <a:spcPts val="325"/>
              </a:spcBef>
              <a:buSzPct val="81818"/>
              <a:buFont typeface="Wingdings"/>
              <a:buChar char=""/>
              <a:tabLst>
                <a:tab pos="1099820" algn="l"/>
              </a:tabLst>
            </a:pPr>
            <a:r>
              <a:rPr lang="en-US" sz="1800" spc="15" dirty="0">
                <a:latin typeface="Arial"/>
                <a:cs typeface="Arial"/>
              </a:rPr>
              <a:t>Descriptive</a:t>
            </a:r>
            <a:r>
              <a:rPr lang="en-US" sz="1800" spc="20" dirty="0">
                <a:latin typeface="Arial"/>
                <a:cs typeface="Arial"/>
              </a:rPr>
              <a:t> </a:t>
            </a:r>
            <a:r>
              <a:rPr lang="en-US" sz="1800" spc="15" dirty="0">
                <a:latin typeface="Arial"/>
                <a:cs typeface="Arial"/>
              </a:rPr>
              <a:t>statistics</a:t>
            </a:r>
            <a:endParaRPr lang="en-US" sz="1800" dirty="0">
              <a:latin typeface="Arial"/>
              <a:cs typeface="Arial"/>
            </a:endParaRPr>
          </a:p>
          <a:p>
            <a:pPr marL="1099185" lvl="1" indent="-101600">
              <a:spcBef>
                <a:spcPts val="320"/>
              </a:spcBef>
              <a:buSzPct val="81818"/>
              <a:buFont typeface="Wingdings"/>
              <a:buChar char=""/>
              <a:tabLst>
                <a:tab pos="1099820" algn="l"/>
              </a:tabLst>
            </a:pPr>
            <a:r>
              <a:rPr lang="en-US" sz="1800" spc="15" dirty="0">
                <a:latin typeface="Arial"/>
                <a:cs typeface="Arial"/>
              </a:rPr>
              <a:t>Predictive analytics </a:t>
            </a:r>
            <a:r>
              <a:rPr lang="en-US" sz="1800" spc="20" dirty="0">
                <a:latin typeface="Arial"/>
                <a:cs typeface="Arial"/>
              </a:rPr>
              <a:t>and machine </a:t>
            </a:r>
            <a:r>
              <a:rPr lang="en-US" sz="1800" spc="15" dirty="0">
                <a:latin typeface="Arial"/>
                <a:cs typeface="Arial"/>
              </a:rPr>
              <a:t>learning</a:t>
            </a:r>
            <a:endParaRPr lang="en-US" sz="1800" dirty="0">
              <a:latin typeface="Arial"/>
              <a:cs typeface="Arial"/>
            </a:endParaRPr>
          </a:p>
          <a:p>
            <a:pPr marL="1099185" lvl="1" indent="-101600">
              <a:spcBef>
                <a:spcPts val="275"/>
              </a:spcBef>
              <a:buSzPct val="78260"/>
              <a:buFont typeface="Wingdings"/>
              <a:buChar char=""/>
              <a:tabLst>
                <a:tab pos="1099820" algn="l"/>
              </a:tabLst>
            </a:pPr>
            <a:r>
              <a:rPr lang="en-US" sz="1800" spc="-5" dirty="0">
                <a:latin typeface="Arial"/>
                <a:cs typeface="Arial"/>
              </a:rPr>
              <a:t>Visualization</a:t>
            </a:r>
            <a:endParaRPr lang="en-US" sz="1800" dirty="0">
              <a:latin typeface="Arial"/>
              <a:cs typeface="Arial"/>
            </a:endParaRPr>
          </a:p>
          <a:p>
            <a:pPr marL="765810" indent="0">
              <a:lnSpc>
                <a:spcPct val="100000"/>
              </a:lnSpc>
              <a:spcBef>
                <a:spcPts val="320"/>
              </a:spcBef>
              <a:buNone/>
            </a:pPr>
            <a:r>
              <a:rPr lang="en-US" sz="1800" spc="5" dirty="0" smtClean="0">
                <a:solidFill>
                  <a:srgbClr val="008ABF"/>
                </a:solidFill>
                <a:latin typeface="Wingdings"/>
                <a:cs typeface="Wingdings"/>
              </a:rPr>
              <a:t> </a:t>
            </a:r>
            <a:r>
              <a:rPr lang="en-US" sz="1800" spc="70" dirty="0" smtClean="0">
                <a:solidFill>
                  <a:srgbClr val="008ABF"/>
                </a:solidFill>
                <a:latin typeface="Times New Roman"/>
                <a:cs typeface="Times New Roman"/>
              </a:rPr>
              <a:t> </a:t>
            </a:r>
            <a:r>
              <a:rPr lang="en-US" sz="1800" spc="20" dirty="0">
                <a:latin typeface="Arial"/>
                <a:cs typeface="Arial"/>
              </a:rPr>
              <a:t>+++</a:t>
            </a:r>
            <a:endParaRPr lang="en-US" sz="1800" dirty="0">
              <a:latin typeface="Arial"/>
              <a:cs typeface="Arial"/>
            </a:endParaRPr>
          </a:p>
          <a:p>
            <a:pPr marL="962660" indent="-139065">
              <a:spcBef>
                <a:spcPts val="330"/>
              </a:spcBef>
              <a:tabLst>
                <a:tab pos="963294" algn="l"/>
              </a:tabLst>
            </a:pPr>
            <a:r>
              <a:rPr lang="en-US" sz="1800" spc="10" dirty="0">
                <a:latin typeface="Arial"/>
                <a:cs typeface="Arial"/>
              </a:rPr>
              <a:t>Can </a:t>
            </a:r>
            <a:r>
              <a:rPr lang="en-US" sz="1800" spc="5" dirty="0">
                <a:latin typeface="Arial"/>
                <a:cs typeface="Arial"/>
              </a:rPr>
              <a:t>produce "publication quality</a:t>
            </a:r>
            <a:r>
              <a:rPr lang="en-US" sz="1800" spc="-160" dirty="0">
                <a:latin typeface="Arial"/>
                <a:cs typeface="Arial"/>
              </a:rPr>
              <a:t> </a:t>
            </a:r>
            <a:r>
              <a:rPr lang="en-US" sz="1800" spc="5" dirty="0">
                <a:latin typeface="Arial"/>
                <a:cs typeface="Arial"/>
              </a:rPr>
              <a:t>graphics"</a:t>
            </a:r>
            <a:endParaRPr lang="en-US" sz="1800" dirty="0">
              <a:latin typeface="Arial"/>
              <a:cs typeface="Arial"/>
            </a:endParaRPr>
          </a:p>
          <a:p>
            <a:pPr marL="962660" indent="-139065">
              <a:spcBef>
                <a:spcPts val="320"/>
              </a:spcBef>
              <a:tabLst>
                <a:tab pos="963294" algn="l"/>
              </a:tabLst>
            </a:pPr>
            <a:r>
              <a:rPr lang="en-US" sz="1800" spc="5" dirty="0">
                <a:latin typeface="Arial"/>
                <a:cs typeface="Arial"/>
              </a:rPr>
              <a:t>Emerging as </a:t>
            </a:r>
            <a:r>
              <a:rPr lang="en-US" sz="1800" spc="10" dirty="0">
                <a:latin typeface="Arial"/>
                <a:cs typeface="Arial"/>
              </a:rPr>
              <a:t>a </a:t>
            </a:r>
            <a:r>
              <a:rPr lang="en-US" sz="1800" spc="5" dirty="0">
                <a:latin typeface="Arial"/>
                <a:cs typeface="Arial"/>
              </a:rPr>
              <a:t>competitor </a:t>
            </a:r>
            <a:r>
              <a:rPr lang="en-US" sz="1800" dirty="0">
                <a:latin typeface="Arial"/>
                <a:cs typeface="Arial"/>
              </a:rPr>
              <a:t>to </a:t>
            </a:r>
            <a:r>
              <a:rPr lang="en-US" sz="1800" spc="5" dirty="0">
                <a:latin typeface="Arial"/>
                <a:cs typeface="Arial"/>
              </a:rPr>
              <a:t>proprietary</a:t>
            </a:r>
            <a:r>
              <a:rPr lang="en-US" sz="1800" spc="-140" dirty="0">
                <a:latin typeface="Arial"/>
                <a:cs typeface="Arial"/>
              </a:rPr>
              <a:t> </a:t>
            </a:r>
            <a:r>
              <a:rPr lang="en-US" sz="1800" spc="5" dirty="0">
                <a:latin typeface="Arial"/>
                <a:cs typeface="Arial"/>
              </a:rPr>
              <a:t>platforms</a:t>
            </a:r>
            <a:endParaRPr lang="en-US" sz="1800" dirty="0">
              <a:latin typeface="Arial"/>
              <a:cs typeface="Arial"/>
            </a:endParaRPr>
          </a:p>
          <a:p>
            <a:pPr marL="1099185" lvl="1" indent="-101600">
              <a:spcBef>
                <a:spcPts val="310"/>
              </a:spcBef>
              <a:buSzPct val="81818"/>
              <a:buFont typeface="Wingdings"/>
              <a:buChar char=""/>
              <a:tabLst>
                <a:tab pos="1099820" algn="l"/>
              </a:tabLst>
            </a:pPr>
            <a:r>
              <a:rPr lang="en-US" sz="1800" spc="25" dirty="0">
                <a:latin typeface="Arial"/>
                <a:cs typeface="Arial"/>
              </a:rPr>
              <a:t>Widely </a:t>
            </a:r>
            <a:r>
              <a:rPr lang="en-US" sz="1800" spc="20" dirty="0">
                <a:latin typeface="Arial"/>
                <a:cs typeface="Arial"/>
              </a:rPr>
              <a:t>used </a:t>
            </a:r>
            <a:r>
              <a:rPr lang="en-US" sz="1800" spc="15" dirty="0">
                <a:latin typeface="Arial"/>
                <a:cs typeface="Arial"/>
              </a:rPr>
              <a:t>in Universities </a:t>
            </a:r>
            <a:r>
              <a:rPr lang="en-US" sz="1800" spc="20" dirty="0">
                <a:latin typeface="Arial"/>
                <a:cs typeface="Arial"/>
              </a:rPr>
              <a:t>and</a:t>
            </a:r>
            <a:r>
              <a:rPr lang="en-US" sz="1800" spc="-45" dirty="0">
                <a:latin typeface="Arial"/>
                <a:cs typeface="Arial"/>
              </a:rPr>
              <a:t> </a:t>
            </a:r>
            <a:r>
              <a:rPr lang="en-US" sz="1800" spc="15" dirty="0">
                <a:latin typeface="Arial"/>
                <a:cs typeface="Arial"/>
              </a:rPr>
              <a:t>companies</a:t>
            </a:r>
            <a:endParaRPr lang="en-US" sz="1800" dirty="0">
              <a:latin typeface="Arial"/>
              <a:cs typeface="Arial"/>
            </a:endParaRPr>
          </a:p>
          <a:p>
            <a:pPr marL="1099185" lvl="1" indent="-101600">
              <a:spcBef>
                <a:spcPts val="325"/>
              </a:spcBef>
              <a:buSzPct val="81818"/>
              <a:buFont typeface="Wingdings"/>
              <a:buChar char=""/>
              <a:tabLst>
                <a:tab pos="1099820" algn="l"/>
              </a:tabLst>
            </a:pPr>
            <a:r>
              <a:rPr lang="en-US" sz="1800" spc="15" dirty="0">
                <a:latin typeface="Arial"/>
                <a:cs typeface="Arial"/>
              </a:rPr>
              <a:t>Not </a:t>
            </a:r>
            <a:r>
              <a:rPr lang="en-US" sz="1800" spc="20" dirty="0">
                <a:latin typeface="Arial"/>
                <a:cs typeface="Arial"/>
              </a:rPr>
              <a:t>as easy </a:t>
            </a:r>
            <a:r>
              <a:rPr lang="en-US" sz="1800" spc="15" dirty="0">
                <a:latin typeface="Arial"/>
                <a:cs typeface="Arial"/>
              </a:rPr>
              <a:t>to </a:t>
            </a:r>
            <a:r>
              <a:rPr lang="en-US" sz="1800" spc="20" dirty="0">
                <a:latin typeface="Arial"/>
                <a:cs typeface="Arial"/>
              </a:rPr>
              <a:t>use </a:t>
            </a:r>
            <a:r>
              <a:rPr lang="en-US" sz="1800" spc="15" dirty="0">
                <a:latin typeface="Arial"/>
                <a:cs typeface="Arial"/>
              </a:rPr>
              <a:t>or performant </a:t>
            </a:r>
            <a:r>
              <a:rPr lang="en-US" sz="1800" spc="20" dirty="0">
                <a:latin typeface="Arial"/>
                <a:cs typeface="Arial"/>
              </a:rPr>
              <a:t>as </a:t>
            </a:r>
            <a:r>
              <a:rPr lang="en-US" sz="1800" spc="25" dirty="0">
                <a:latin typeface="Arial"/>
                <a:cs typeface="Arial"/>
              </a:rPr>
              <a:t>SAS </a:t>
            </a:r>
            <a:r>
              <a:rPr lang="en-US" sz="1800" spc="15" dirty="0">
                <a:latin typeface="Arial"/>
                <a:cs typeface="Arial"/>
              </a:rPr>
              <a:t>or</a:t>
            </a:r>
            <a:r>
              <a:rPr lang="en-US" sz="1800" spc="-15" dirty="0">
                <a:latin typeface="Arial"/>
                <a:cs typeface="Arial"/>
              </a:rPr>
              <a:t> </a:t>
            </a:r>
            <a:r>
              <a:rPr lang="en-US" sz="1800" spc="25" dirty="0">
                <a:latin typeface="Arial"/>
                <a:cs typeface="Arial"/>
              </a:rPr>
              <a:t>SPSS</a:t>
            </a:r>
            <a:endParaRPr lang="en-US" sz="1800" dirty="0">
              <a:latin typeface="Arial"/>
              <a:cs typeface="Arial"/>
            </a:endParaRPr>
          </a:p>
          <a:p>
            <a:pPr marL="962660" indent="-139065">
              <a:spcBef>
                <a:spcPts val="330"/>
              </a:spcBef>
              <a:tabLst>
                <a:tab pos="963294" algn="l"/>
              </a:tabLst>
            </a:pPr>
            <a:r>
              <a:rPr lang="en-US" sz="1800" spc="5" dirty="0">
                <a:latin typeface="Arial"/>
                <a:cs typeface="Arial"/>
              </a:rPr>
              <a:t>Algorithms tend </a:t>
            </a:r>
            <a:r>
              <a:rPr lang="en-US" sz="1800" dirty="0">
                <a:latin typeface="Arial"/>
                <a:cs typeface="Arial"/>
              </a:rPr>
              <a:t>to </a:t>
            </a:r>
            <a:r>
              <a:rPr lang="en-US" sz="1800" spc="5" dirty="0">
                <a:latin typeface="Arial"/>
                <a:cs typeface="Arial"/>
              </a:rPr>
              <a:t>first </a:t>
            </a:r>
            <a:r>
              <a:rPr lang="en-US" sz="1800" spc="10" dirty="0">
                <a:latin typeface="Arial"/>
                <a:cs typeface="Arial"/>
              </a:rPr>
              <a:t>be </a:t>
            </a:r>
            <a:r>
              <a:rPr lang="en-US" sz="1800" spc="5" dirty="0">
                <a:latin typeface="Arial"/>
                <a:cs typeface="Arial"/>
              </a:rPr>
              <a:t>available in</a:t>
            </a:r>
            <a:r>
              <a:rPr lang="en-US" sz="1800" spc="-175" dirty="0">
                <a:latin typeface="Arial"/>
                <a:cs typeface="Arial"/>
              </a:rPr>
              <a:t> </a:t>
            </a:r>
            <a:r>
              <a:rPr lang="en-US" sz="1800" spc="15" dirty="0">
                <a:latin typeface="Arial"/>
                <a:cs typeface="Arial"/>
              </a:rPr>
              <a:t>R</a:t>
            </a:r>
            <a:endParaRPr lang="en-US" sz="1800" dirty="0">
              <a:latin typeface="Arial"/>
              <a:cs typeface="Arial"/>
            </a:endParaRPr>
          </a:p>
          <a:p>
            <a:pPr marL="1099185" lvl="1" indent="-101600">
              <a:spcBef>
                <a:spcPts val="260"/>
              </a:spcBef>
              <a:buSzPct val="78260"/>
              <a:buFont typeface="Wingdings"/>
              <a:buChar char=""/>
              <a:tabLst>
                <a:tab pos="1099820" algn="l"/>
              </a:tabLst>
            </a:pPr>
            <a:r>
              <a:rPr lang="en-US" sz="1800" spc="-10" dirty="0">
                <a:latin typeface="Arial"/>
                <a:cs typeface="Arial"/>
              </a:rPr>
              <a:t>Made available </a:t>
            </a:r>
            <a:r>
              <a:rPr lang="en-US" sz="1800" spc="-5" dirty="0">
                <a:latin typeface="Arial"/>
                <a:cs typeface="Arial"/>
              </a:rPr>
              <a:t>by </a:t>
            </a:r>
            <a:r>
              <a:rPr lang="en-US" sz="1800" spc="-10" dirty="0">
                <a:latin typeface="Arial"/>
                <a:cs typeface="Arial"/>
              </a:rPr>
              <a:t>companies and universities </a:t>
            </a:r>
            <a:r>
              <a:rPr lang="en-US" sz="1800" spc="-5" dirty="0">
                <a:latin typeface="Arial"/>
                <a:cs typeface="Arial"/>
              </a:rPr>
              <a:t>as</a:t>
            </a:r>
            <a:r>
              <a:rPr lang="en-US" sz="1800" spc="114" dirty="0">
                <a:latin typeface="Arial"/>
                <a:cs typeface="Arial"/>
              </a:rPr>
              <a:t> </a:t>
            </a:r>
            <a:r>
              <a:rPr lang="en-US" sz="1800" spc="-10" dirty="0">
                <a:latin typeface="Arial"/>
                <a:cs typeface="Arial"/>
              </a:rPr>
              <a:t>packages</a:t>
            </a:r>
            <a:endParaRPr lang="en-US" sz="1800" dirty="0">
              <a:latin typeface="Arial"/>
              <a:cs typeface="Arial"/>
            </a:endParaRPr>
          </a:p>
          <a:p>
            <a:pPr marL="1135380">
              <a:lnSpc>
                <a:spcPct val="100000"/>
              </a:lnSpc>
              <a:spcBef>
                <a:spcPts val="270"/>
              </a:spcBef>
            </a:pPr>
            <a:r>
              <a:rPr lang="en-US" sz="1800" spc="10" dirty="0">
                <a:solidFill>
                  <a:srgbClr val="008ABF"/>
                </a:solidFill>
                <a:latin typeface="Verdana"/>
                <a:cs typeface="Verdana"/>
              </a:rPr>
              <a:t>−</a:t>
            </a:r>
            <a:r>
              <a:rPr lang="en-US" sz="1800" spc="10" dirty="0" err="1">
                <a:latin typeface="Arial"/>
                <a:cs typeface="Arial"/>
              </a:rPr>
              <a:t>rpart</a:t>
            </a:r>
            <a:r>
              <a:rPr lang="en-US" sz="1800" spc="10" dirty="0">
                <a:latin typeface="Arial"/>
                <a:cs typeface="Arial"/>
              </a:rPr>
              <a:t>(classification), </a:t>
            </a:r>
            <a:r>
              <a:rPr lang="en-US" sz="1800" spc="5" dirty="0">
                <a:latin typeface="Arial"/>
                <a:cs typeface="Arial"/>
              </a:rPr>
              <a:t>tree(random forest trees),</a:t>
            </a:r>
            <a:r>
              <a:rPr lang="en-US" sz="1800" spc="-10" dirty="0">
                <a:latin typeface="Arial"/>
                <a:cs typeface="Arial"/>
              </a:rPr>
              <a:t> </a:t>
            </a:r>
            <a:r>
              <a:rPr lang="en-US" sz="1800" spc="5" dirty="0">
                <a:latin typeface="Arial"/>
                <a:cs typeface="Arial"/>
              </a:rPr>
              <a:t>etc.</a:t>
            </a:r>
            <a:endParaRPr lang="en-US" sz="1800" dirty="0">
              <a:latin typeface="Arial"/>
              <a:cs typeface="Arial"/>
            </a:endParaRPr>
          </a:p>
          <a:p>
            <a:endParaRPr lang="fr-FR" sz="1800" dirty="0"/>
          </a:p>
        </p:txBody>
      </p:sp>
    </p:spTree>
    <p:extLst>
      <p:ext uri="{BB962C8B-B14F-4D97-AF65-F5344CB8AC3E}">
        <p14:creationId xmlns:p14="http://schemas.microsoft.com/office/powerpoint/2010/main" val="37951747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R</a:t>
            </a:r>
            <a:r>
              <a:rPr lang="fr-FR" spc="-10" dirty="0">
                <a:latin typeface="Arial"/>
                <a:cs typeface="Arial"/>
              </a:rPr>
              <a:t> </a:t>
            </a:r>
            <a:r>
              <a:rPr lang="fr-FR" spc="-5" dirty="0" smtClean="0">
                <a:latin typeface="Arial"/>
                <a:cs typeface="Arial"/>
              </a:rPr>
              <a:t>clients</a:t>
            </a:r>
            <a:endParaRPr lang="fr-FR" dirty="0"/>
          </a:p>
        </p:txBody>
      </p:sp>
      <p:sp>
        <p:nvSpPr>
          <p:cNvPr id="3" name="Espace réservé du contenu 2"/>
          <p:cNvSpPr>
            <a:spLocks noGrp="1"/>
          </p:cNvSpPr>
          <p:nvPr>
            <p:ph idx="1"/>
          </p:nvPr>
        </p:nvSpPr>
        <p:spPr/>
        <p:txBody>
          <a:bodyPr/>
          <a:lstStyle/>
          <a:p>
            <a:r>
              <a:rPr lang="en-US" sz="2400" spc="5" dirty="0" err="1">
                <a:latin typeface="Tahoma"/>
                <a:cs typeface="Tahoma"/>
              </a:rPr>
              <a:t>RStudio</a:t>
            </a:r>
            <a:r>
              <a:rPr lang="en-US" sz="2400" spc="5" dirty="0">
                <a:latin typeface="Tahoma"/>
                <a:cs typeface="Tahoma"/>
              </a:rPr>
              <a:t> (shown) is </a:t>
            </a:r>
            <a:r>
              <a:rPr lang="en-US" sz="2400" spc="10" dirty="0">
                <a:latin typeface="Tahoma"/>
                <a:cs typeface="Tahoma"/>
              </a:rPr>
              <a:t>a </a:t>
            </a:r>
            <a:r>
              <a:rPr lang="en-US" sz="2400" spc="5" dirty="0">
                <a:latin typeface="Tahoma"/>
                <a:cs typeface="Tahoma"/>
              </a:rPr>
              <a:t>simple, </a:t>
            </a:r>
            <a:r>
              <a:rPr lang="en-US" sz="2400" spc="10" dirty="0">
                <a:latin typeface="Tahoma"/>
                <a:cs typeface="Tahoma"/>
              </a:rPr>
              <a:t>popular </a:t>
            </a:r>
            <a:r>
              <a:rPr lang="en-US" sz="2400" spc="5" dirty="0">
                <a:latin typeface="Tahoma"/>
                <a:cs typeface="Tahoma"/>
              </a:rPr>
              <a:t>IDE, </a:t>
            </a:r>
            <a:r>
              <a:rPr lang="en-US" sz="2400" spc="10" dirty="0">
                <a:latin typeface="Tahoma"/>
                <a:cs typeface="Tahoma"/>
              </a:rPr>
              <a:t>but </a:t>
            </a:r>
            <a:r>
              <a:rPr lang="en-US" sz="2400" spc="5" dirty="0">
                <a:latin typeface="Tahoma"/>
                <a:cs typeface="Tahoma"/>
              </a:rPr>
              <a:t>there </a:t>
            </a:r>
            <a:r>
              <a:rPr lang="en-US" sz="2400" spc="10" dirty="0">
                <a:latin typeface="Tahoma"/>
                <a:cs typeface="Tahoma"/>
              </a:rPr>
              <a:t>are </a:t>
            </a:r>
            <a:r>
              <a:rPr lang="en-US" sz="2400" spc="5" dirty="0">
                <a:latin typeface="Tahoma"/>
                <a:cs typeface="Tahoma"/>
              </a:rPr>
              <a:t>others</a:t>
            </a:r>
            <a:r>
              <a:rPr lang="en-US" sz="2400" spc="-165" dirty="0">
                <a:latin typeface="Tahoma"/>
                <a:cs typeface="Tahoma"/>
              </a:rPr>
              <a:t> </a:t>
            </a:r>
            <a:r>
              <a:rPr lang="en-US" sz="2400" spc="10" dirty="0">
                <a:latin typeface="Tahoma"/>
                <a:cs typeface="Tahoma"/>
              </a:rPr>
              <a:t>too…</a:t>
            </a:r>
            <a:endParaRPr lang="en-US" sz="2400" dirty="0">
              <a:latin typeface="Tahoma"/>
              <a:cs typeface="Tahoma"/>
            </a:endParaRPr>
          </a:p>
          <a:p>
            <a:endParaRPr lang="fr-FR" dirty="0"/>
          </a:p>
        </p:txBody>
      </p:sp>
      <p:sp>
        <p:nvSpPr>
          <p:cNvPr id="4" name="object 5"/>
          <p:cNvSpPr/>
          <p:nvPr/>
        </p:nvSpPr>
        <p:spPr>
          <a:xfrm>
            <a:off x="1881517" y="2089048"/>
            <a:ext cx="3829761" cy="2817507"/>
          </a:xfrm>
          <a:prstGeom prst="rect">
            <a:avLst/>
          </a:prstGeom>
          <a:blipFill>
            <a:blip r:embed="rId3" cstate="print"/>
            <a:stretch>
              <a:fillRect/>
            </a:stretch>
          </a:blipFill>
        </p:spPr>
        <p:txBody>
          <a:bodyPr wrap="square" lIns="0" tIns="0" rIns="0" bIns="0" rtlCol="0"/>
          <a:lstStyle/>
          <a:p>
            <a:endParaRPr/>
          </a:p>
        </p:txBody>
      </p:sp>
      <p:sp>
        <p:nvSpPr>
          <p:cNvPr id="5" name="object 6"/>
          <p:cNvSpPr/>
          <p:nvPr/>
        </p:nvSpPr>
        <p:spPr>
          <a:xfrm>
            <a:off x="1879610" y="2087144"/>
            <a:ext cx="3834129" cy="2821940"/>
          </a:xfrm>
          <a:custGeom>
            <a:avLst/>
            <a:gdLst/>
            <a:ahLst/>
            <a:cxnLst/>
            <a:rect l="l" t="t" r="r" b="b"/>
            <a:pathLst>
              <a:path w="3834129" h="2821940">
                <a:moveTo>
                  <a:pt x="0" y="2821316"/>
                </a:moveTo>
                <a:lnTo>
                  <a:pt x="3833604" y="2821316"/>
                </a:lnTo>
                <a:lnTo>
                  <a:pt x="3833604" y="0"/>
                </a:lnTo>
                <a:lnTo>
                  <a:pt x="0" y="0"/>
                </a:lnTo>
                <a:lnTo>
                  <a:pt x="0" y="2821316"/>
                </a:lnTo>
                <a:close/>
              </a:path>
            </a:pathLst>
          </a:custGeom>
          <a:ln w="3819">
            <a:solidFill>
              <a:srgbClr val="000000"/>
            </a:solidFill>
          </a:ln>
        </p:spPr>
        <p:txBody>
          <a:bodyPr wrap="square" lIns="0" tIns="0" rIns="0" bIns="0" rtlCol="0"/>
          <a:lstStyle/>
          <a:p>
            <a:endParaRPr/>
          </a:p>
        </p:txBody>
      </p:sp>
      <p:sp>
        <p:nvSpPr>
          <p:cNvPr id="6" name="object 7"/>
          <p:cNvSpPr/>
          <p:nvPr/>
        </p:nvSpPr>
        <p:spPr>
          <a:xfrm>
            <a:off x="1633575" y="2856153"/>
            <a:ext cx="699135" cy="46355"/>
          </a:xfrm>
          <a:custGeom>
            <a:avLst/>
            <a:gdLst/>
            <a:ahLst/>
            <a:cxnLst/>
            <a:rect l="l" t="t" r="r" b="b"/>
            <a:pathLst>
              <a:path w="699135" h="46355">
                <a:moveTo>
                  <a:pt x="694759" y="19837"/>
                </a:moveTo>
                <a:lnTo>
                  <a:pt x="660336" y="19837"/>
                </a:lnTo>
                <a:lnTo>
                  <a:pt x="660501" y="25641"/>
                </a:lnTo>
                <a:lnTo>
                  <a:pt x="652858" y="25860"/>
                </a:lnTo>
                <a:lnTo>
                  <a:pt x="653427" y="45783"/>
                </a:lnTo>
                <a:lnTo>
                  <a:pt x="698690" y="21666"/>
                </a:lnTo>
                <a:lnTo>
                  <a:pt x="694759" y="19837"/>
                </a:lnTo>
                <a:close/>
              </a:path>
              <a:path w="699135" h="46355">
                <a:moveTo>
                  <a:pt x="652692" y="20056"/>
                </a:moveTo>
                <a:lnTo>
                  <a:pt x="0" y="38760"/>
                </a:lnTo>
                <a:lnTo>
                  <a:pt x="177" y="44564"/>
                </a:lnTo>
                <a:lnTo>
                  <a:pt x="652858" y="25860"/>
                </a:lnTo>
                <a:lnTo>
                  <a:pt x="652692" y="20056"/>
                </a:lnTo>
                <a:close/>
              </a:path>
              <a:path w="699135" h="46355">
                <a:moveTo>
                  <a:pt x="660336" y="19837"/>
                </a:moveTo>
                <a:lnTo>
                  <a:pt x="652692" y="20056"/>
                </a:lnTo>
                <a:lnTo>
                  <a:pt x="652858" y="25860"/>
                </a:lnTo>
                <a:lnTo>
                  <a:pt x="660501" y="25641"/>
                </a:lnTo>
                <a:lnTo>
                  <a:pt x="660336" y="19837"/>
                </a:lnTo>
                <a:close/>
              </a:path>
              <a:path w="699135" h="46355">
                <a:moveTo>
                  <a:pt x="652119" y="0"/>
                </a:moveTo>
                <a:lnTo>
                  <a:pt x="652692" y="20056"/>
                </a:lnTo>
                <a:lnTo>
                  <a:pt x="660336" y="19837"/>
                </a:lnTo>
                <a:lnTo>
                  <a:pt x="694759" y="19837"/>
                </a:lnTo>
                <a:lnTo>
                  <a:pt x="652119" y="0"/>
                </a:lnTo>
                <a:close/>
              </a:path>
            </a:pathLst>
          </a:custGeom>
          <a:solidFill>
            <a:srgbClr val="000000"/>
          </a:solidFill>
        </p:spPr>
        <p:txBody>
          <a:bodyPr wrap="square" lIns="0" tIns="0" rIns="0" bIns="0" rtlCol="0"/>
          <a:lstStyle/>
          <a:p>
            <a:endParaRPr/>
          </a:p>
        </p:txBody>
      </p:sp>
      <p:sp>
        <p:nvSpPr>
          <p:cNvPr id="7" name="object 8"/>
          <p:cNvSpPr txBox="1"/>
          <p:nvPr/>
        </p:nvSpPr>
        <p:spPr>
          <a:xfrm>
            <a:off x="1216850" y="2642614"/>
            <a:ext cx="348615" cy="520065"/>
          </a:xfrm>
          <a:prstGeom prst="rect">
            <a:avLst/>
          </a:prstGeom>
        </p:spPr>
        <p:txBody>
          <a:bodyPr vert="horz" wrap="square" lIns="0" tIns="11430" rIns="0" bIns="0" rtlCol="0">
            <a:spAutoFit/>
          </a:bodyPr>
          <a:lstStyle/>
          <a:p>
            <a:pPr marL="12700" marR="5080" algn="just">
              <a:lnSpc>
                <a:spcPct val="103000"/>
              </a:lnSpc>
              <a:spcBef>
                <a:spcPts val="90"/>
              </a:spcBef>
            </a:pPr>
            <a:r>
              <a:rPr sz="1050" spc="20" dirty="0">
                <a:latin typeface="Tahoma"/>
                <a:cs typeface="Tahoma"/>
              </a:rPr>
              <a:t>W</a:t>
            </a:r>
            <a:r>
              <a:rPr sz="1050" spc="5" dirty="0">
                <a:latin typeface="Tahoma"/>
                <a:cs typeface="Tahoma"/>
              </a:rPr>
              <a:t>rite  </a:t>
            </a:r>
            <a:r>
              <a:rPr sz="1050" spc="15" dirty="0">
                <a:latin typeface="Tahoma"/>
                <a:cs typeface="Tahoma"/>
              </a:rPr>
              <a:t>code  </a:t>
            </a:r>
            <a:r>
              <a:rPr sz="1050" spc="10" dirty="0">
                <a:latin typeface="Tahoma"/>
                <a:cs typeface="Tahoma"/>
              </a:rPr>
              <a:t>here</a:t>
            </a:r>
            <a:endParaRPr sz="1050" dirty="0">
              <a:latin typeface="Tahoma"/>
              <a:cs typeface="Tahoma"/>
            </a:endParaRPr>
          </a:p>
        </p:txBody>
      </p:sp>
      <p:sp>
        <p:nvSpPr>
          <p:cNvPr id="8" name="object 9"/>
          <p:cNvSpPr txBox="1"/>
          <p:nvPr/>
        </p:nvSpPr>
        <p:spPr>
          <a:xfrm>
            <a:off x="5888221" y="3159659"/>
            <a:ext cx="423545" cy="520700"/>
          </a:xfrm>
          <a:prstGeom prst="rect">
            <a:avLst/>
          </a:prstGeom>
        </p:spPr>
        <p:txBody>
          <a:bodyPr vert="horz" wrap="square" lIns="0" tIns="11430" rIns="0" bIns="0" rtlCol="0">
            <a:spAutoFit/>
          </a:bodyPr>
          <a:lstStyle/>
          <a:p>
            <a:pPr marL="12700" marR="5080">
              <a:lnSpc>
                <a:spcPct val="103099"/>
              </a:lnSpc>
              <a:spcBef>
                <a:spcPts val="90"/>
              </a:spcBef>
            </a:pPr>
            <a:r>
              <a:rPr sz="1050" spc="15" dirty="0">
                <a:latin typeface="Tahoma"/>
                <a:cs typeface="Tahoma"/>
              </a:rPr>
              <a:t>See  </a:t>
            </a:r>
            <a:r>
              <a:rPr sz="1050" spc="5" dirty="0">
                <a:latin typeface="Tahoma"/>
                <a:cs typeface="Tahoma"/>
              </a:rPr>
              <a:t>res</a:t>
            </a:r>
            <a:r>
              <a:rPr sz="1050" spc="10" dirty="0">
                <a:latin typeface="Tahoma"/>
                <a:cs typeface="Tahoma"/>
              </a:rPr>
              <a:t>ults  here</a:t>
            </a:r>
            <a:endParaRPr sz="1050">
              <a:latin typeface="Tahoma"/>
              <a:cs typeface="Tahoma"/>
            </a:endParaRPr>
          </a:p>
        </p:txBody>
      </p:sp>
      <p:sp>
        <p:nvSpPr>
          <p:cNvPr id="9" name="object 10"/>
          <p:cNvSpPr/>
          <p:nvPr/>
        </p:nvSpPr>
        <p:spPr>
          <a:xfrm>
            <a:off x="5466359" y="3588384"/>
            <a:ext cx="389890" cy="414020"/>
          </a:xfrm>
          <a:custGeom>
            <a:avLst/>
            <a:gdLst/>
            <a:ahLst/>
            <a:cxnLst/>
            <a:rect l="l" t="t" r="r" b="b"/>
            <a:pathLst>
              <a:path w="389889" h="414020">
                <a:moveTo>
                  <a:pt x="14693" y="364883"/>
                </a:moveTo>
                <a:lnTo>
                  <a:pt x="0" y="413956"/>
                </a:lnTo>
                <a:lnTo>
                  <a:pt x="48234" y="396201"/>
                </a:lnTo>
                <a:lnTo>
                  <a:pt x="39529" y="388073"/>
                </a:lnTo>
                <a:lnTo>
                  <a:pt x="28320" y="388073"/>
                </a:lnTo>
                <a:lnTo>
                  <a:pt x="24041" y="384162"/>
                </a:lnTo>
                <a:lnTo>
                  <a:pt x="29325" y="378546"/>
                </a:lnTo>
                <a:lnTo>
                  <a:pt x="14693" y="364883"/>
                </a:lnTo>
                <a:close/>
              </a:path>
              <a:path w="389889" h="414020">
                <a:moveTo>
                  <a:pt x="29325" y="378546"/>
                </a:moveTo>
                <a:lnTo>
                  <a:pt x="24041" y="384162"/>
                </a:lnTo>
                <a:lnTo>
                  <a:pt x="28320" y="388073"/>
                </a:lnTo>
                <a:lnTo>
                  <a:pt x="33561" y="382501"/>
                </a:lnTo>
                <a:lnTo>
                  <a:pt x="29325" y="378546"/>
                </a:lnTo>
                <a:close/>
              </a:path>
              <a:path w="389889" h="414020">
                <a:moveTo>
                  <a:pt x="33561" y="382501"/>
                </a:moveTo>
                <a:lnTo>
                  <a:pt x="28320" y="388073"/>
                </a:lnTo>
                <a:lnTo>
                  <a:pt x="39529" y="388073"/>
                </a:lnTo>
                <a:lnTo>
                  <a:pt x="33561" y="382501"/>
                </a:lnTo>
                <a:close/>
              </a:path>
              <a:path w="389889" h="414020">
                <a:moveTo>
                  <a:pt x="385546" y="0"/>
                </a:moveTo>
                <a:lnTo>
                  <a:pt x="29325" y="378546"/>
                </a:lnTo>
                <a:lnTo>
                  <a:pt x="33561" y="382501"/>
                </a:lnTo>
                <a:lnTo>
                  <a:pt x="389686" y="3810"/>
                </a:lnTo>
                <a:lnTo>
                  <a:pt x="385546" y="0"/>
                </a:lnTo>
                <a:close/>
              </a:path>
            </a:pathLst>
          </a:custGeom>
          <a:solidFill>
            <a:srgbClr val="000000"/>
          </a:solidFill>
        </p:spPr>
        <p:txBody>
          <a:bodyPr wrap="square" lIns="0" tIns="0" rIns="0" bIns="0" rtlCol="0"/>
          <a:lstStyle/>
          <a:p>
            <a:endParaRPr/>
          </a:p>
        </p:txBody>
      </p:sp>
      <p:sp>
        <p:nvSpPr>
          <p:cNvPr id="10" name="object 11"/>
          <p:cNvSpPr/>
          <p:nvPr/>
        </p:nvSpPr>
        <p:spPr>
          <a:xfrm>
            <a:off x="3944835" y="3587610"/>
            <a:ext cx="1905635" cy="720090"/>
          </a:xfrm>
          <a:custGeom>
            <a:avLst/>
            <a:gdLst/>
            <a:ahLst/>
            <a:cxnLst/>
            <a:rect l="l" t="t" r="r" b="b"/>
            <a:pathLst>
              <a:path w="1905635" h="720089">
                <a:moveTo>
                  <a:pt x="34912" y="676719"/>
                </a:moveTo>
                <a:lnTo>
                  <a:pt x="0" y="714222"/>
                </a:lnTo>
                <a:lnTo>
                  <a:pt x="50990" y="719581"/>
                </a:lnTo>
                <a:lnTo>
                  <a:pt x="44964" y="703516"/>
                </a:lnTo>
                <a:lnTo>
                  <a:pt x="36741" y="703516"/>
                </a:lnTo>
                <a:lnTo>
                  <a:pt x="34759" y="698157"/>
                </a:lnTo>
                <a:lnTo>
                  <a:pt x="41946" y="695472"/>
                </a:lnTo>
                <a:lnTo>
                  <a:pt x="34912" y="676719"/>
                </a:lnTo>
                <a:close/>
              </a:path>
              <a:path w="1905635" h="720089">
                <a:moveTo>
                  <a:pt x="41946" y="695472"/>
                </a:moveTo>
                <a:lnTo>
                  <a:pt x="34759" y="698157"/>
                </a:lnTo>
                <a:lnTo>
                  <a:pt x="36741" y="703516"/>
                </a:lnTo>
                <a:lnTo>
                  <a:pt x="43953" y="700821"/>
                </a:lnTo>
                <a:lnTo>
                  <a:pt x="41946" y="695472"/>
                </a:lnTo>
                <a:close/>
              </a:path>
              <a:path w="1905635" h="720089">
                <a:moveTo>
                  <a:pt x="43953" y="700821"/>
                </a:moveTo>
                <a:lnTo>
                  <a:pt x="36741" y="703516"/>
                </a:lnTo>
                <a:lnTo>
                  <a:pt x="44964" y="703516"/>
                </a:lnTo>
                <a:lnTo>
                  <a:pt x="43953" y="700821"/>
                </a:lnTo>
                <a:close/>
              </a:path>
              <a:path w="1905635" h="720089">
                <a:moveTo>
                  <a:pt x="1903399" y="0"/>
                </a:moveTo>
                <a:lnTo>
                  <a:pt x="41946" y="695472"/>
                </a:lnTo>
                <a:lnTo>
                  <a:pt x="43953" y="700821"/>
                </a:lnTo>
                <a:lnTo>
                  <a:pt x="1905393" y="5346"/>
                </a:lnTo>
                <a:lnTo>
                  <a:pt x="1903399" y="0"/>
                </a:lnTo>
                <a:close/>
              </a:path>
            </a:pathLst>
          </a:custGeom>
          <a:solidFill>
            <a:srgbClr val="000000"/>
          </a:solidFill>
        </p:spPr>
        <p:txBody>
          <a:bodyPr wrap="square" lIns="0" tIns="0" rIns="0" bIns="0" rtlCol="0"/>
          <a:lstStyle/>
          <a:p>
            <a:endParaRPr/>
          </a:p>
        </p:txBody>
      </p:sp>
      <p:sp>
        <p:nvSpPr>
          <p:cNvPr id="11" name="object 12"/>
          <p:cNvSpPr txBox="1"/>
          <p:nvPr/>
        </p:nvSpPr>
        <p:spPr>
          <a:xfrm>
            <a:off x="3224435" y="2801940"/>
            <a:ext cx="232410" cy="190500"/>
          </a:xfrm>
          <a:prstGeom prst="rect">
            <a:avLst/>
          </a:prstGeom>
        </p:spPr>
        <p:txBody>
          <a:bodyPr vert="horz" wrap="square" lIns="0" tIns="16510" rIns="0" bIns="0" rtlCol="0">
            <a:spAutoFit/>
          </a:bodyPr>
          <a:lstStyle/>
          <a:p>
            <a:pPr marL="12700">
              <a:lnSpc>
                <a:spcPct val="100000"/>
              </a:lnSpc>
              <a:spcBef>
                <a:spcPts val="130"/>
              </a:spcBef>
            </a:pPr>
            <a:r>
              <a:rPr sz="1050" spc="5" dirty="0">
                <a:latin typeface="Tahoma"/>
                <a:cs typeface="Tahoma"/>
              </a:rPr>
              <a:t>Fi</a:t>
            </a:r>
            <a:r>
              <a:rPr sz="1050" spc="10" dirty="0">
                <a:latin typeface="Tahoma"/>
                <a:cs typeface="Tahoma"/>
              </a:rPr>
              <a:t>le</a:t>
            </a:r>
            <a:endParaRPr sz="1050">
              <a:latin typeface="Tahoma"/>
              <a:cs typeface="Tahoma"/>
            </a:endParaRPr>
          </a:p>
        </p:txBody>
      </p:sp>
      <p:sp>
        <p:nvSpPr>
          <p:cNvPr id="12" name="object 13"/>
          <p:cNvSpPr txBox="1"/>
          <p:nvPr/>
        </p:nvSpPr>
        <p:spPr>
          <a:xfrm>
            <a:off x="3025995" y="4551531"/>
            <a:ext cx="501015" cy="191135"/>
          </a:xfrm>
          <a:prstGeom prst="rect">
            <a:avLst/>
          </a:prstGeom>
        </p:spPr>
        <p:txBody>
          <a:bodyPr vert="horz" wrap="square" lIns="0" tIns="17145" rIns="0" bIns="0" rtlCol="0">
            <a:spAutoFit/>
          </a:bodyPr>
          <a:lstStyle/>
          <a:p>
            <a:pPr marL="12700">
              <a:lnSpc>
                <a:spcPct val="100000"/>
              </a:lnSpc>
              <a:spcBef>
                <a:spcPts val="135"/>
              </a:spcBef>
            </a:pPr>
            <a:r>
              <a:rPr sz="1050" spc="20" dirty="0">
                <a:latin typeface="Tahoma"/>
                <a:cs typeface="Tahoma"/>
              </a:rPr>
              <a:t>Con</a:t>
            </a:r>
            <a:r>
              <a:rPr sz="1050" spc="5" dirty="0">
                <a:latin typeface="Tahoma"/>
                <a:cs typeface="Tahoma"/>
              </a:rPr>
              <a:t>s</a:t>
            </a:r>
            <a:r>
              <a:rPr sz="1050" spc="15" dirty="0">
                <a:latin typeface="Tahoma"/>
                <a:cs typeface="Tahoma"/>
              </a:rPr>
              <a:t>ole</a:t>
            </a:r>
            <a:endParaRPr sz="1050">
              <a:latin typeface="Tahoma"/>
              <a:cs typeface="Tahoma"/>
            </a:endParaRPr>
          </a:p>
        </p:txBody>
      </p:sp>
      <p:sp>
        <p:nvSpPr>
          <p:cNvPr id="13" name="object 14"/>
          <p:cNvSpPr/>
          <p:nvPr/>
        </p:nvSpPr>
        <p:spPr>
          <a:xfrm>
            <a:off x="3284449" y="2427619"/>
            <a:ext cx="280670" cy="269875"/>
          </a:xfrm>
          <a:custGeom>
            <a:avLst/>
            <a:gdLst/>
            <a:ahLst/>
            <a:cxnLst/>
            <a:rect l="l" t="t" r="r" b="b"/>
            <a:pathLst>
              <a:path w="280670" h="269875">
                <a:moveTo>
                  <a:pt x="0" y="134907"/>
                </a:moveTo>
                <a:lnTo>
                  <a:pt x="7148" y="92279"/>
                </a:lnTo>
                <a:lnTo>
                  <a:pt x="27056" y="55247"/>
                </a:lnTo>
                <a:lnTo>
                  <a:pt x="57415" y="26039"/>
                </a:lnTo>
                <a:lnTo>
                  <a:pt x="95917" y="6880"/>
                </a:lnTo>
                <a:lnTo>
                  <a:pt x="140255" y="0"/>
                </a:lnTo>
                <a:lnTo>
                  <a:pt x="184518" y="6880"/>
                </a:lnTo>
                <a:lnTo>
                  <a:pt x="222975" y="26039"/>
                </a:lnTo>
                <a:lnTo>
                  <a:pt x="253311" y="55247"/>
                </a:lnTo>
                <a:lnTo>
                  <a:pt x="273210" y="92279"/>
                </a:lnTo>
                <a:lnTo>
                  <a:pt x="280358" y="134907"/>
                </a:lnTo>
                <a:lnTo>
                  <a:pt x="273210" y="177595"/>
                </a:lnTo>
                <a:lnTo>
                  <a:pt x="253311" y="214634"/>
                </a:lnTo>
                <a:lnTo>
                  <a:pt x="222975" y="243820"/>
                </a:lnTo>
                <a:lnTo>
                  <a:pt x="184518" y="262949"/>
                </a:lnTo>
                <a:lnTo>
                  <a:pt x="140255" y="269815"/>
                </a:lnTo>
                <a:lnTo>
                  <a:pt x="95917" y="262949"/>
                </a:lnTo>
                <a:lnTo>
                  <a:pt x="57415" y="243820"/>
                </a:lnTo>
                <a:lnTo>
                  <a:pt x="27056" y="214634"/>
                </a:lnTo>
                <a:lnTo>
                  <a:pt x="7148" y="177595"/>
                </a:lnTo>
                <a:lnTo>
                  <a:pt x="0" y="134907"/>
                </a:lnTo>
                <a:close/>
              </a:path>
            </a:pathLst>
          </a:custGeom>
          <a:ln w="5732">
            <a:solidFill>
              <a:srgbClr val="000000"/>
            </a:solidFill>
          </a:ln>
        </p:spPr>
        <p:txBody>
          <a:bodyPr wrap="square" lIns="0" tIns="0" rIns="0" bIns="0" rtlCol="0"/>
          <a:lstStyle/>
          <a:p>
            <a:endParaRPr/>
          </a:p>
        </p:txBody>
      </p:sp>
      <p:sp>
        <p:nvSpPr>
          <p:cNvPr id="14" name="object 16"/>
          <p:cNvSpPr/>
          <p:nvPr/>
        </p:nvSpPr>
        <p:spPr>
          <a:xfrm>
            <a:off x="1563509" y="2377109"/>
            <a:ext cx="1672589" cy="194945"/>
          </a:xfrm>
          <a:custGeom>
            <a:avLst/>
            <a:gdLst/>
            <a:ahLst/>
            <a:cxnLst/>
            <a:rect l="l" t="t" r="r" b="b"/>
            <a:pathLst>
              <a:path w="1672589" h="194944">
                <a:moveTo>
                  <a:pt x="1628902" y="148793"/>
                </a:moveTo>
                <a:lnTo>
                  <a:pt x="1626763" y="168749"/>
                </a:lnTo>
                <a:lnTo>
                  <a:pt x="1634426" y="169545"/>
                </a:lnTo>
                <a:lnTo>
                  <a:pt x="1633804" y="175196"/>
                </a:lnTo>
                <a:lnTo>
                  <a:pt x="1626072" y="175196"/>
                </a:lnTo>
                <a:lnTo>
                  <a:pt x="1624012" y="194424"/>
                </a:lnTo>
                <a:lnTo>
                  <a:pt x="1672081" y="176415"/>
                </a:lnTo>
                <a:lnTo>
                  <a:pt x="1670176" y="175196"/>
                </a:lnTo>
                <a:lnTo>
                  <a:pt x="1633804" y="175196"/>
                </a:lnTo>
                <a:lnTo>
                  <a:pt x="1626157" y="174402"/>
                </a:lnTo>
                <a:lnTo>
                  <a:pt x="1668935" y="174402"/>
                </a:lnTo>
                <a:lnTo>
                  <a:pt x="1628902" y="148793"/>
                </a:lnTo>
                <a:close/>
              </a:path>
              <a:path w="1672589" h="194944">
                <a:moveTo>
                  <a:pt x="1626763" y="168749"/>
                </a:moveTo>
                <a:lnTo>
                  <a:pt x="1626157" y="174402"/>
                </a:lnTo>
                <a:lnTo>
                  <a:pt x="1633804" y="175196"/>
                </a:lnTo>
                <a:lnTo>
                  <a:pt x="1634426" y="169545"/>
                </a:lnTo>
                <a:lnTo>
                  <a:pt x="1626763" y="168749"/>
                </a:lnTo>
                <a:close/>
              </a:path>
              <a:path w="1672589" h="194944">
                <a:moveTo>
                  <a:pt x="596" y="0"/>
                </a:moveTo>
                <a:lnTo>
                  <a:pt x="0" y="5638"/>
                </a:lnTo>
                <a:lnTo>
                  <a:pt x="1626157" y="174402"/>
                </a:lnTo>
                <a:lnTo>
                  <a:pt x="1626763" y="168749"/>
                </a:lnTo>
                <a:lnTo>
                  <a:pt x="596" y="0"/>
                </a:lnTo>
                <a:close/>
              </a:path>
            </a:pathLst>
          </a:custGeom>
          <a:solidFill>
            <a:srgbClr val="000000"/>
          </a:solidFill>
        </p:spPr>
        <p:txBody>
          <a:bodyPr wrap="square" lIns="0" tIns="0" rIns="0" bIns="0" rtlCol="0"/>
          <a:lstStyle/>
          <a:p>
            <a:endParaRPr/>
          </a:p>
        </p:txBody>
      </p:sp>
      <p:sp>
        <p:nvSpPr>
          <p:cNvPr id="15" name="object 17"/>
          <p:cNvSpPr txBox="1"/>
          <p:nvPr/>
        </p:nvSpPr>
        <p:spPr>
          <a:xfrm>
            <a:off x="1192963" y="4045718"/>
            <a:ext cx="328295" cy="685800"/>
          </a:xfrm>
          <a:prstGeom prst="rect">
            <a:avLst/>
          </a:prstGeom>
        </p:spPr>
        <p:txBody>
          <a:bodyPr vert="horz" wrap="square" lIns="0" tIns="12065" rIns="0" bIns="0" rtlCol="0">
            <a:spAutoFit/>
          </a:bodyPr>
          <a:lstStyle/>
          <a:p>
            <a:pPr marL="12700" marR="5080">
              <a:lnSpc>
                <a:spcPct val="103099"/>
              </a:lnSpc>
              <a:spcBef>
                <a:spcPts val="95"/>
              </a:spcBef>
            </a:pPr>
            <a:r>
              <a:rPr sz="1050" spc="15" dirty="0">
                <a:latin typeface="Tahoma"/>
                <a:cs typeface="Tahoma"/>
              </a:rPr>
              <a:t>Or  </a:t>
            </a:r>
            <a:r>
              <a:rPr sz="1050" spc="25" dirty="0">
                <a:latin typeface="Tahoma"/>
                <a:cs typeface="Tahoma"/>
              </a:rPr>
              <a:t>w</a:t>
            </a:r>
            <a:r>
              <a:rPr sz="1050" spc="5" dirty="0">
                <a:latin typeface="Tahoma"/>
                <a:cs typeface="Tahoma"/>
              </a:rPr>
              <a:t>rite  </a:t>
            </a:r>
            <a:r>
              <a:rPr sz="1050" spc="15" dirty="0">
                <a:latin typeface="Tahoma"/>
                <a:cs typeface="Tahoma"/>
              </a:rPr>
              <a:t>code  </a:t>
            </a:r>
            <a:r>
              <a:rPr sz="1050" spc="10" dirty="0">
                <a:latin typeface="Tahoma"/>
                <a:cs typeface="Tahoma"/>
              </a:rPr>
              <a:t>here</a:t>
            </a:r>
            <a:endParaRPr sz="1050">
              <a:latin typeface="Tahoma"/>
              <a:cs typeface="Tahoma"/>
            </a:endParaRPr>
          </a:p>
        </p:txBody>
      </p:sp>
      <p:sp>
        <p:nvSpPr>
          <p:cNvPr id="16" name="object 18"/>
          <p:cNvSpPr/>
          <p:nvPr/>
        </p:nvSpPr>
        <p:spPr>
          <a:xfrm>
            <a:off x="1543659" y="4408589"/>
            <a:ext cx="425450" cy="46355"/>
          </a:xfrm>
          <a:custGeom>
            <a:avLst/>
            <a:gdLst/>
            <a:ahLst/>
            <a:cxnLst/>
            <a:rect l="l" t="t" r="r" b="b"/>
            <a:pathLst>
              <a:path w="425450" h="46354">
                <a:moveTo>
                  <a:pt x="379539" y="0"/>
                </a:moveTo>
                <a:lnTo>
                  <a:pt x="379089" y="20033"/>
                </a:lnTo>
                <a:lnTo>
                  <a:pt x="386753" y="20205"/>
                </a:lnTo>
                <a:lnTo>
                  <a:pt x="386613" y="25920"/>
                </a:lnTo>
                <a:lnTo>
                  <a:pt x="378957" y="25920"/>
                </a:lnTo>
                <a:lnTo>
                  <a:pt x="378510" y="45783"/>
                </a:lnTo>
                <a:lnTo>
                  <a:pt x="420693" y="25920"/>
                </a:lnTo>
                <a:lnTo>
                  <a:pt x="386613" y="25920"/>
                </a:lnTo>
                <a:lnTo>
                  <a:pt x="378960" y="25749"/>
                </a:lnTo>
                <a:lnTo>
                  <a:pt x="421057" y="25749"/>
                </a:lnTo>
                <a:lnTo>
                  <a:pt x="424954" y="23914"/>
                </a:lnTo>
                <a:lnTo>
                  <a:pt x="379539" y="0"/>
                </a:lnTo>
                <a:close/>
              </a:path>
              <a:path w="425450" h="46354">
                <a:moveTo>
                  <a:pt x="379089" y="20033"/>
                </a:moveTo>
                <a:lnTo>
                  <a:pt x="378960" y="25749"/>
                </a:lnTo>
                <a:lnTo>
                  <a:pt x="386613" y="25920"/>
                </a:lnTo>
                <a:lnTo>
                  <a:pt x="386753" y="20205"/>
                </a:lnTo>
                <a:lnTo>
                  <a:pt x="379089" y="20033"/>
                </a:lnTo>
                <a:close/>
              </a:path>
              <a:path w="425450" h="46354">
                <a:moveTo>
                  <a:pt x="114" y="11518"/>
                </a:moveTo>
                <a:lnTo>
                  <a:pt x="0" y="17246"/>
                </a:lnTo>
                <a:lnTo>
                  <a:pt x="378960" y="25749"/>
                </a:lnTo>
                <a:lnTo>
                  <a:pt x="379089" y="20033"/>
                </a:lnTo>
                <a:lnTo>
                  <a:pt x="114" y="11518"/>
                </a:lnTo>
                <a:close/>
              </a:path>
            </a:pathLst>
          </a:custGeom>
          <a:solidFill>
            <a:srgbClr val="000000"/>
          </a:solidFill>
        </p:spPr>
        <p:txBody>
          <a:bodyPr wrap="square" lIns="0" tIns="0" rIns="0" bIns="0" rtlCol="0"/>
          <a:lstStyle/>
          <a:p>
            <a:endParaRPr/>
          </a:p>
        </p:txBody>
      </p:sp>
      <p:sp>
        <p:nvSpPr>
          <p:cNvPr id="17" name="Rectangle 16"/>
          <p:cNvSpPr/>
          <p:nvPr/>
        </p:nvSpPr>
        <p:spPr>
          <a:xfrm>
            <a:off x="1001094" y="2133943"/>
            <a:ext cx="466794" cy="253916"/>
          </a:xfrm>
          <a:prstGeom prst="rect">
            <a:avLst/>
          </a:prstGeom>
        </p:spPr>
        <p:txBody>
          <a:bodyPr wrap="none">
            <a:spAutoFit/>
          </a:bodyPr>
          <a:lstStyle/>
          <a:p>
            <a:pPr marL="41910">
              <a:lnSpc>
                <a:spcPct val="100000"/>
              </a:lnSpc>
              <a:spcBef>
                <a:spcPts val="894"/>
              </a:spcBef>
            </a:pPr>
            <a:r>
              <a:rPr lang="fr-FR" sz="1050" spc="15" dirty="0" err="1">
                <a:latin typeface="Tahoma"/>
                <a:cs typeface="Tahoma"/>
              </a:rPr>
              <a:t>Run</a:t>
            </a:r>
            <a:endParaRPr lang="fr-FR" sz="1050" spc="15" dirty="0">
              <a:latin typeface="Tahoma"/>
              <a:cs typeface="Tahoma"/>
            </a:endParaRPr>
          </a:p>
        </p:txBody>
      </p:sp>
    </p:spTree>
    <p:extLst>
      <p:ext uri="{BB962C8B-B14F-4D97-AF65-F5344CB8AC3E}">
        <p14:creationId xmlns:p14="http://schemas.microsoft.com/office/powerpoint/2010/main" val="3590986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Simple</a:t>
            </a:r>
            <a:r>
              <a:rPr lang="fr-FR" spc="-30" dirty="0">
                <a:latin typeface="Arial"/>
                <a:cs typeface="Arial"/>
              </a:rPr>
              <a:t> </a:t>
            </a:r>
            <a:r>
              <a:rPr lang="fr-FR" spc="-5" dirty="0" err="1" smtClean="0">
                <a:latin typeface="Arial"/>
                <a:cs typeface="Arial"/>
              </a:rPr>
              <a:t>example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5" dirty="0">
                <a:latin typeface="Arial"/>
                <a:cs typeface="Arial"/>
              </a:rPr>
              <a:t>R </a:t>
            </a:r>
            <a:r>
              <a:rPr lang="en-US" sz="1800" spc="5" dirty="0">
                <a:latin typeface="Arial"/>
                <a:cs typeface="Arial"/>
              </a:rPr>
              <a:t>supports atomic data </a:t>
            </a:r>
            <a:r>
              <a:rPr lang="en-US" sz="1800" dirty="0">
                <a:latin typeface="Arial"/>
                <a:cs typeface="Arial"/>
              </a:rPr>
              <a:t>types, </a:t>
            </a:r>
            <a:r>
              <a:rPr lang="en-US" sz="1800" spc="5" dirty="0">
                <a:latin typeface="Arial"/>
                <a:cs typeface="Arial"/>
              </a:rPr>
              <a:t>lists, </a:t>
            </a:r>
            <a:r>
              <a:rPr lang="en-US" sz="1800" dirty="0">
                <a:latin typeface="Arial"/>
                <a:cs typeface="Arial"/>
              </a:rPr>
              <a:t>vectors, </a:t>
            </a:r>
            <a:r>
              <a:rPr lang="en-US" sz="1800" spc="5" dirty="0">
                <a:latin typeface="Arial"/>
                <a:cs typeface="Arial"/>
              </a:rPr>
              <a:t>matrices and data</a:t>
            </a:r>
            <a:r>
              <a:rPr lang="en-US" sz="1800" spc="-120" dirty="0">
                <a:latin typeface="Arial"/>
                <a:cs typeface="Arial"/>
              </a:rPr>
              <a:t> </a:t>
            </a:r>
            <a:r>
              <a:rPr lang="en-US" sz="1800" spc="10" dirty="0">
                <a:latin typeface="Arial"/>
                <a:cs typeface="Arial"/>
              </a:rPr>
              <a:t>frames</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Data Frames </a:t>
            </a:r>
            <a:r>
              <a:rPr lang="en-US" sz="1800" spc="5" dirty="0">
                <a:latin typeface="Arial"/>
                <a:cs typeface="Arial"/>
              </a:rPr>
              <a:t>are analogous to database</a:t>
            </a:r>
            <a:r>
              <a:rPr lang="en-US" sz="1800" spc="-200" dirty="0">
                <a:latin typeface="Arial"/>
                <a:cs typeface="Arial"/>
              </a:rPr>
              <a:t> </a:t>
            </a:r>
            <a:r>
              <a:rPr lang="en-US" sz="1800" spc="5" dirty="0">
                <a:latin typeface="Arial"/>
                <a:cs typeface="Arial"/>
              </a:rPr>
              <a:t>tables</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Can be </a:t>
            </a:r>
            <a:r>
              <a:rPr lang="en-US" sz="1800" spc="15" dirty="0">
                <a:latin typeface="Arial"/>
                <a:cs typeface="Arial"/>
              </a:rPr>
              <a:t>created or read </a:t>
            </a:r>
            <a:r>
              <a:rPr lang="en-US" sz="1800" spc="20" dirty="0">
                <a:latin typeface="Arial"/>
                <a:cs typeface="Arial"/>
              </a:rPr>
              <a:t>from </a:t>
            </a:r>
            <a:r>
              <a:rPr lang="en-US" sz="1800" spc="25" dirty="0">
                <a:latin typeface="Arial"/>
                <a:cs typeface="Arial"/>
              </a:rPr>
              <a:t>CSV</a:t>
            </a:r>
            <a:r>
              <a:rPr lang="en-US" sz="1800" spc="10" dirty="0">
                <a:latin typeface="Arial"/>
                <a:cs typeface="Arial"/>
              </a:rPr>
              <a:t> </a:t>
            </a:r>
            <a:r>
              <a:rPr lang="en-US" sz="1800" spc="15" dirty="0">
                <a:latin typeface="Arial"/>
                <a:cs typeface="Arial"/>
              </a:rPr>
              <a:t>files</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Large </a:t>
            </a:r>
            <a:r>
              <a:rPr lang="en-US" sz="1800" spc="10" dirty="0">
                <a:latin typeface="Arial"/>
                <a:cs typeface="Arial"/>
              </a:rPr>
              <a:t>set </a:t>
            </a:r>
            <a:r>
              <a:rPr lang="en-US" sz="1800" spc="5" dirty="0">
                <a:latin typeface="Arial"/>
                <a:cs typeface="Arial"/>
              </a:rPr>
              <a:t>of statistical</a:t>
            </a:r>
            <a:r>
              <a:rPr lang="en-US" sz="1800" spc="-85" dirty="0">
                <a:latin typeface="Arial"/>
                <a:cs typeface="Arial"/>
              </a:rPr>
              <a:t> </a:t>
            </a:r>
            <a:r>
              <a:rPr lang="en-US" sz="1800" spc="5" dirty="0">
                <a:latin typeface="Arial"/>
                <a:cs typeface="Arial"/>
              </a:rPr>
              <a:t>functions</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5" dirty="0">
                <a:latin typeface="Arial"/>
                <a:cs typeface="Arial"/>
              </a:rPr>
              <a:t>Additional functions can be </a:t>
            </a:r>
            <a:r>
              <a:rPr lang="en-US" sz="1800" spc="-10" dirty="0">
                <a:latin typeface="Arial"/>
                <a:cs typeface="Arial"/>
              </a:rPr>
              <a:t>loaded </a:t>
            </a:r>
            <a:r>
              <a:rPr lang="en-US" sz="1800" spc="-5" dirty="0">
                <a:latin typeface="Arial"/>
                <a:cs typeface="Arial"/>
              </a:rPr>
              <a:t>as</a:t>
            </a:r>
            <a:r>
              <a:rPr lang="en-US" sz="1800" spc="5" dirty="0">
                <a:latin typeface="Arial"/>
                <a:cs typeface="Arial"/>
              </a:rPr>
              <a:t> </a:t>
            </a:r>
            <a:r>
              <a:rPr lang="en-US" sz="1800" spc="-10" dirty="0">
                <a:latin typeface="Arial"/>
                <a:cs typeface="Arial"/>
              </a:rPr>
              <a:t>packages</a:t>
            </a:r>
            <a:endParaRPr lang="en-US" sz="1800" dirty="0">
              <a:latin typeface="Arial"/>
              <a:cs typeface="Arial"/>
            </a:endParaRPr>
          </a:p>
          <a:p>
            <a:endParaRPr lang="fr-FR" dirty="0"/>
          </a:p>
        </p:txBody>
      </p:sp>
      <p:sp>
        <p:nvSpPr>
          <p:cNvPr id="4" name="object 6"/>
          <p:cNvSpPr txBox="1"/>
          <p:nvPr/>
        </p:nvSpPr>
        <p:spPr>
          <a:xfrm>
            <a:off x="827584" y="3098389"/>
            <a:ext cx="7704856" cy="3236142"/>
          </a:xfrm>
          <a:prstGeom prst="rect">
            <a:avLst/>
          </a:prstGeom>
          <a:solidFill>
            <a:srgbClr val="FFF5CC"/>
          </a:solidFill>
          <a:ln w="5725">
            <a:solidFill>
              <a:srgbClr val="000000"/>
            </a:solidFill>
          </a:ln>
        </p:spPr>
        <p:txBody>
          <a:bodyPr vert="horz" wrap="square" lIns="0" tIns="20320" rIns="0" bIns="0" rtlCol="0">
            <a:spAutoFit/>
          </a:bodyPr>
          <a:lstStyle/>
          <a:p>
            <a:pPr marL="55244">
              <a:lnSpc>
                <a:spcPct val="100000"/>
              </a:lnSpc>
              <a:spcBef>
                <a:spcPts val="160"/>
              </a:spcBef>
            </a:pPr>
            <a:r>
              <a:rPr sz="1600" b="1" spc="10" dirty="0">
                <a:latin typeface="Courier New"/>
                <a:cs typeface="Courier New"/>
              </a:rPr>
              <a:t>#</a:t>
            </a:r>
            <a:r>
              <a:rPr sz="1600" b="1" spc="5" dirty="0">
                <a:latin typeface="Courier New"/>
                <a:cs typeface="Courier New"/>
              </a:rPr>
              <a:t> </a:t>
            </a:r>
            <a:r>
              <a:rPr sz="1600" b="1" spc="10" dirty="0">
                <a:latin typeface="Courier New"/>
                <a:cs typeface="Courier New"/>
              </a:rPr>
              <a:t>Vectors</a:t>
            </a:r>
            <a:endParaRPr sz="1600" dirty="0">
              <a:latin typeface="Courier New"/>
              <a:cs typeface="Courier New"/>
            </a:endParaRPr>
          </a:p>
          <a:p>
            <a:pPr marL="55244">
              <a:lnSpc>
                <a:spcPct val="100000"/>
              </a:lnSpc>
              <a:spcBef>
                <a:spcPts val="25"/>
              </a:spcBef>
            </a:pPr>
            <a:r>
              <a:rPr sz="1600" b="1" spc="10" dirty="0">
                <a:latin typeface="Courier New"/>
                <a:cs typeface="Courier New"/>
              </a:rPr>
              <a:t>&gt; kidsNames &lt;- </a:t>
            </a:r>
            <a:r>
              <a:rPr sz="1600" b="1" spc="15" dirty="0">
                <a:latin typeface="Courier New"/>
                <a:cs typeface="Courier New"/>
              </a:rPr>
              <a:t>c("Henry", "Peter",</a:t>
            </a:r>
            <a:r>
              <a:rPr sz="1600" b="1" spc="45" dirty="0">
                <a:latin typeface="Courier New"/>
                <a:cs typeface="Courier New"/>
              </a:rPr>
              <a:t> </a:t>
            </a:r>
            <a:r>
              <a:rPr sz="1600" b="1" spc="15" dirty="0">
                <a:latin typeface="Courier New"/>
                <a:cs typeface="Courier New"/>
              </a:rPr>
              <a:t>"Allison")</a:t>
            </a:r>
            <a:endParaRPr sz="1600" dirty="0">
              <a:latin typeface="Courier New"/>
              <a:cs typeface="Courier New"/>
            </a:endParaRPr>
          </a:p>
          <a:p>
            <a:pPr marL="55244">
              <a:lnSpc>
                <a:spcPct val="100000"/>
              </a:lnSpc>
              <a:spcBef>
                <a:spcPts val="25"/>
              </a:spcBef>
            </a:pPr>
            <a:r>
              <a:rPr sz="1600" b="1" spc="10" dirty="0">
                <a:latin typeface="Courier New"/>
                <a:cs typeface="Courier New"/>
              </a:rPr>
              <a:t>&gt; kidsAges &lt;- </a:t>
            </a:r>
            <a:r>
              <a:rPr sz="1600" b="1" spc="15" dirty="0">
                <a:latin typeface="Courier New"/>
                <a:cs typeface="Courier New"/>
              </a:rPr>
              <a:t>c(7, 11,</a:t>
            </a:r>
            <a:r>
              <a:rPr sz="1600" b="1" spc="10" dirty="0">
                <a:latin typeface="Courier New"/>
                <a:cs typeface="Courier New"/>
              </a:rPr>
              <a:t> 17)</a:t>
            </a:r>
            <a:endParaRPr sz="1600" dirty="0">
              <a:latin typeface="Courier New"/>
              <a:cs typeface="Courier New"/>
            </a:endParaRPr>
          </a:p>
          <a:p>
            <a:pPr>
              <a:lnSpc>
                <a:spcPct val="100000"/>
              </a:lnSpc>
              <a:spcBef>
                <a:spcPts val="25"/>
              </a:spcBef>
            </a:pPr>
            <a:endParaRPr sz="1600" dirty="0">
              <a:latin typeface="Times New Roman"/>
              <a:cs typeface="Times New Roman"/>
            </a:endParaRPr>
          </a:p>
          <a:p>
            <a:pPr marL="55244">
              <a:lnSpc>
                <a:spcPct val="100000"/>
              </a:lnSpc>
            </a:pPr>
            <a:r>
              <a:rPr sz="1600" b="1" spc="10" dirty="0">
                <a:latin typeface="Courier New"/>
                <a:cs typeface="Courier New"/>
              </a:rPr>
              <a:t>#</a:t>
            </a:r>
            <a:r>
              <a:rPr sz="1600" b="1" spc="5" dirty="0">
                <a:latin typeface="Courier New"/>
                <a:cs typeface="Courier New"/>
              </a:rPr>
              <a:t> </a:t>
            </a:r>
            <a:r>
              <a:rPr sz="1600" b="1" spc="10" dirty="0">
                <a:latin typeface="Courier New"/>
                <a:cs typeface="Courier New"/>
              </a:rPr>
              <a:t>data.frame</a:t>
            </a:r>
            <a:endParaRPr sz="1600" dirty="0">
              <a:latin typeface="Courier New"/>
              <a:cs typeface="Courier New"/>
            </a:endParaRPr>
          </a:p>
          <a:p>
            <a:pPr marL="55244">
              <a:lnSpc>
                <a:spcPct val="100000"/>
              </a:lnSpc>
              <a:spcBef>
                <a:spcPts val="25"/>
              </a:spcBef>
            </a:pPr>
            <a:r>
              <a:rPr sz="1600" b="1" spc="15" dirty="0">
                <a:latin typeface="Courier New"/>
                <a:cs typeface="Courier New"/>
              </a:rPr>
              <a:t>&gt; </a:t>
            </a:r>
            <a:r>
              <a:rPr sz="1600" b="1" spc="10" dirty="0">
                <a:latin typeface="Courier New"/>
                <a:cs typeface="Courier New"/>
              </a:rPr>
              <a:t>kids &lt;- data.frame(ages </a:t>
            </a:r>
            <a:r>
              <a:rPr sz="1600" b="1" spc="15" dirty="0">
                <a:latin typeface="Courier New"/>
                <a:cs typeface="Courier New"/>
              </a:rPr>
              <a:t>= </a:t>
            </a:r>
            <a:r>
              <a:rPr sz="1600" b="1" spc="10" dirty="0">
                <a:latin typeface="Courier New"/>
                <a:cs typeface="Courier New"/>
              </a:rPr>
              <a:t>kidsAges, names </a:t>
            </a:r>
            <a:r>
              <a:rPr sz="1600" b="1" spc="15" dirty="0">
                <a:latin typeface="Courier New"/>
                <a:cs typeface="Courier New"/>
              </a:rPr>
              <a:t>=</a:t>
            </a:r>
            <a:r>
              <a:rPr sz="1600" b="1" spc="55" dirty="0">
                <a:latin typeface="Courier New"/>
                <a:cs typeface="Courier New"/>
              </a:rPr>
              <a:t> </a:t>
            </a:r>
            <a:r>
              <a:rPr sz="1600" b="1" spc="10" dirty="0">
                <a:latin typeface="Courier New"/>
                <a:cs typeface="Courier New"/>
              </a:rPr>
              <a:t>kidsNames)</a:t>
            </a:r>
            <a:endParaRPr sz="1600" dirty="0">
              <a:latin typeface="Courier New"/>
              <a:cs typeface="Courier New"/>
            </a:endParaRPr>
          </a:p>
          <a:p>
            <a:pPr>
              <a:lnSpc>
                <a:spcPct val="100000"/>
              </a:lnSpc>
              <a:spcBef>
                <a:spcPts val="5"/>
              </a:spcBef>
            </a:pPr>
            <a:endParaRPr sz="1600" dirty="0">
              <a:latin typeface="Times New Roman"/>
              <a:cs typeface="Times New Roman"/>
            </a:endParaRPr>
          </a:p>
          <a:p>
            <a:pPr marL="110489" marR="3380740" indent="-55244">
              <a:lnSpc>
                <a:spcPct val="103000"/>
              </a:lnSpc>
            </a:pPr>
            <a:r>
              <a:rPr sz="1600" b="1" spc="10" dirty="0">
                <a:latin typeface="Courier New"/>
                <a:cs typeface="Courier New"/>
              </a:rPr>
              <a:t>&gt;</a:t>
            </a:r>
            <a:r>
              <a:rPr sz="1600" b="1" spc="-60" dirty="0">
                <a:latin typeface="Courier New"/>
                <a:cs typeface="Courier New"/>
              </a:rPr>
              <a:t> </a:t>
            </a:r>
            <a:r>
              <a:rPr sz="1600" b="1" spc="10" dirty="0">
                <a:latin typeface="Courier New"/>
                <a:cs typeface="Courier New"/>
              </a:rPr>
              <a:t>print(kids)  ages</a:t>
            </a:r>
            <a:r>
              <a:rPr sz="1600" b="1" spc="-20" dirty="0">
                <a:latin typeface="Courier New"/>
                <a:cs typeface="Courier New"/>
              </a:rPr>
              <a:t> </a:t>
            </a:r>
            <a:r>
              <a:rPr sz="1600" b="1" spc="10" dirty="0">
                <a:latin typeface="Courier New"/>
                <a:cs typeface="Courier New"/>
              </a:rPr>
              <a:t>names</a:t>
            </a:r>
            <a:endParaRPr sz="1600" dirty="0">
              <a:latin typeface="Courier New"/>
              <a:cs typeface="Courier New"/>
            </a:endParaRPr>
          </a:p>
          <a:p>
            <a:pPr marL="275590" indent="-220345">
              <a:lnSpc>
                <a:spcPct val="100000"/>
              </a:lnSpc>
              <a:spcBef>
                <a:spcPts val="30"/>
              </a:spcBef>
              <a:buAutoNum type="arabicPlain"/>
              <a:tabLst>
                <a:tab pos="275590" algn="l"/>
                <a:tab pos="276225" algn="l"/>
              </a:tabLst>
            </a:pPr>
            <a:r>
              <a:rPr sz="1600" b="1" spc="10" dirty="0">
                <a:latin typeface="Courier New"/>
                <a:cs typeface="Courier New"/>
              </a:rPr>
              <a:t>7</a:t>
            </a:r>
            <a:r>
              <a:rPr sz="1600" b="1" spc="5" dirty="0">
                <a:latin typeface="Courier New"/>
                <a:cs typeface="Courier New"/>
              </a:rPr>
              <a:t> </a:t>
            </a:r>
            <a:r>
              <a:rPr sz="1600" b="1" spc="10" dirty="0">
                <a:latin typeface="Courier New"/>
                <a:cs typeface="Courier New"/>
              </a:rPr>
              <a:t>Henry</a:t>
            </a:r>
            <a:endParaRPr sz="1600" dirty="0">
              <a:latin typeface="Courier New"/>
              <a:cs typeface="Courier New"/>
            </a:endParaRPr>
          </a:p>
          <a:p>
            <a:pPr marL="220345" indent="-165100">
              <a:lnSpc>
                <a:spcPct val="100000"/>
              </a:lnSpc>
              <a:spcBef>
                <a:spcPts val="25"/>
              </a:spcBef>
              <a:buAutoNum type="arabicPlain"/>
              <a:tabLst>
                <a:tab pos="220979" algn="l"/>
              </a:tabLst>
            </a:pPr>
            <a:r>
              <a:rPr sz="1600" b="1" spc="10" dirty="0">
                <a:latin typeface="Courier New"/>
                <a:cs typeface="Courier New"/>
              </a:rPr>
              <a:t>11</a:t>
            </a:r>
            <a:r>
              <a:rPr sz="1600" b="1" spc="5" dirty="0">
                <a:latin typeface="Courier New"/>
                <a:cs typeface="Courier New"/>
              </a:rPr>
              <a:t> </a:t>
            </a:r>
            <a:r>
              <a:rPr sz="1600" b="1" spc="10" dirty="0">
                <a:latin typeface="Courier New"/>
                <a:cs typeface="Courier New"/>
              </a:rPr>
              <a:t>Peter</a:t>
            </a:r>
            <a:endParaRPr sz="1600" dirty="0">
              <a:latin typeface="Courier New"/>
              <a:cs typeface="Courier New"/>
            </a:endParaRPr>
          </a:p>
          <a:p>
            <a:pPr marL="55244">
              <a:lnSpc>
                <a:spcPct val="100000"/>
              </a:lnSpc>
              <a:spcBef>
                <a:spcPts val="25"/>
              </a:spcBef>
            </a:pPr>
            <a:r>
              <a:rPr sz="1600" b="1" spc="10" dirty="0">
                <a:latin typeface="Courier New"/>
                <a:cs typeface="Courier New"/>
              </a:rPr>
              <a:t>17</a:t>
            </a:r>
            <a:r>
              <a:rPr sz="1600" b="1" spc="5" dirty="0">
                <a:latin typeface="Courier New"/>
                <a:cs typeface="Courier New"/>
              </a:rPr>
              <a:t> </a:t>
            </a:r>
            <a:r>
              <a:rPr sz="1600" b="1" spc="10" dirty="0">
                <a:latin typeface="Courier New"/>
                <a:cs typeface="Courier New"/>
              </a:rPr>
              <a:t>Allison</a:t>
            </a:r>
            <a:endParaRPr sz="1600" dirty="0">
              <a:latin typeface="Courier New"/>
              <a:cs typeface="Courier New"/>
            </a:endParaRPr>
          </a:p>
          <a:p>
            <a:pPr>
              <a:lnSpc>
                <a:spcPct val="100000"/>
              </a:lnSpc>
              <a:spcBef>
                <a:spcPts val="5"/>
              </a:spcBef>
            </a:pPr>
            <a:endParaRPr sz="1600" dirty="0">
              <a:latin typeface="Times New Roman"/>
              <a:cs typeface="Times New Roman"/>
            </a:endParaRPr>
          </a:p>
          <a:p>
            <a:pPr marL="55244" marR="3157855">
              <a:lnSpc>
                <a:spcPct val="103000"/>
              </a:lnSpc>
            </a:pPr>
            <a:r>
              <a:rPr sz="1600" b="1" spc="10" dirty="0">
                <a:latin typeface="Courier New"/>
                <a:cs typeface="Courier New"/>
              </a:rPr>
              <a:t>&gt; mean(kids$ages)  [1]</a:t>
            </a:r>
            <a:r>
              <a:rPr sz="1600" b="1" spc="-5" dirty="0">
                <a:latin typeface="Courier New"/>
                <a:cs typeface="Courier New"/>
              </a:rPr>
              <a:t> </a:t>
            </a:r>
            <a:r>
              <a:rPr sz="1600" b="1" spc="10" dirty="0">
                <a:latin typeface="Courier New"/>
                <a:cs typeface="Courier New"/>
              </a:rPr>
              <a:t>11.66667</a:t>
            </a:r>
            <a:endParaRPr sz="1600" dirty="0">
              <a:latin typeface="Courier New"/>
              <a:cs typeface="Courier New"/>
            </a:endParaRPr>
          </a:p>
        </p:txBody>
      </p:sp>
    </p:spTree>
    <p:extLst>
      <p:ext uri="{BB962C8B-B14F-4D97-AF65-F5344CB8AC3E}">
        <p14:creationId xmlns:p14="http://schemas.microsoft.com/office/powerpoint/2010/main" val="269403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R is noted for </a:t>
            </a:r>
            <a:r>
              <a:rPr lang="en-US" dirty="0">
                <a:latin typeface="Arial"/>
                <a:cs typeface="Arial"/>
              </a:rPr>
              <a:t>its ability </a:t>
            </a:r>
            <a:r>
              <a:rPr lang="en-US" spc="-5" dirty="0">
                <a:latin typeface="Arial"/>
                <a:cs typeface="Arial"/>
              </a:rPr>
              <a:t>to produce graphical</a:t>
            </a:r>
            <a:r>
              <a:rPr lang="en-US" spc="-110" dirty="0">
                <a:latin typeface="Arial"/>
                <a:cs typeface="Arial"/>
              </a:rPr>
              <a:t> </a:t>
            </a:r>
            <a:r>
              <a:rPr lang="en-US" spc="-5" dirty="0" smtClean="0">
                <a:latin typeface="Arial"/>
                <a:cs typeface="Arial"/>
              </a:rPr>
              <a:t>output</a:t>
            </a:r>
            <a:endParaRPr lang="fr-FR" dirty="0"/>
          </a:p>
        </p:txBody>
      </p:sp>
      <p:sp>
        <p:nvSpPr>
          <p:cNvPr id="4" name="object 8"/>
          <p:cNvSpPr>
            <a:spLocks noGrp="1"/>
          </p:cNvSpPr>
          <p:nvPr>
            <p:ph idx="1"/>
          </p:nvPr>
        </p:nvSpPr>
        <p:spPr>
          <a:prstGeom prst="rect">
            <a:avLst/>
          </a:prstGeom>
          <a:blipFill>
            <a:blip r:embed="rId2" cstate="print"/>
            <a:stretch>
              <a:fillRect/>
            </a:stretch>
          </a:blipFill>
        </p:spPr>
        <p:txBody>
          <a:bodyPr wrap="square" lIns="0" tIns="0" rIns="0" bIns="0" rtlCol="0"/>
          <a:lstStyle/>
          <a:p>
            <a:endParaRPr lang="fr-FR"/>
          </a:p>
        </p:txBody>
      </p:sp>
    </p:spTree>
    <p:extLst>
      <p:ext uri="{BB962C8B-B14F-4D97-AF65-F5344CB8AC3E}">
        <p14:creationId xmlns:p14="http://schemas.microsoft.com/office/powerpoint/2010/main" val="2486046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91135">
              <a:lnSpc>
                <a:spcPct val="100000"/>
              </a:lnSpc>
              <a:spcBef>
                <a:spcPts val="1095"/>
              </a:spcBef>
            </a:pPr>
            <a:r>
              <a:rPr lang="fr-FR" spc="-5" dirty="0">
                <a:latin typeface="Arial"/>
                <a:cs typeface="Arial"/>
              </a:rPr>
              <a:t>Quick </a:t>
            </a:r>
            <a:r>
              <a:rPr lang="fr-FR" spc="-10" dirty="0" err="1">
                <a:latin typeface="Arial"/>
                <a:cs typeface="Arial"/>
              </a:rPr>
              <a:t>overview</a:t>
            </a:r>
            <a:r>
              <a:rPr lang="fr-FR" spc="-10" dirty="0">
                <a:latin typeface="Arial"/>
                <a:cs typeface="Arial"/>
              </a:rPr>
              <a:t> </a:t>
            </a:r>
            <a:r>
              <a:rPr lang="fr-FR" spc="-5" dirty="0">
                <a:latin typeface="Arial"/>
                <a:cs typeface="Arial"/>
              </a:rPr>
              <a:t>of</a:t>
            </a:r>
            <a:r>
              <a:rPr lang="fr-FR" spc="10" dirty="0">
                <a:latin typeface="Arial"/>
                <a:cs typeface="Arial"/>
              </a:rPr>
              <a:t> </a:t>
            </a:r>
            <a:r>
              <a:rPr lang="fr-FR" spc="-15" dirty="0">
                <a:latin typeface="Arial"/>
                <a:cs typeface="Arial"/>
              </a:rPr>
              <a:t>Python</a:t>
            </a:r>
            <a:endParaRPr lang="fr-FR" dirty="0">
              <a:latin typeface="Arial"/>
              <a:cs typeface="Arial"/>
            </a:endParaRPr>
          </a:p>
        </p:txBody>
      </p:sp>
      <p:sp>
        <p:nvSpPr>
          <p:cNvPr id="3" name="Espace réservé du contenu 2"/>
          <p:cNvSpPr>
            <a:spLocks noGrp="1"/>
          </p:cNvSpPr>
          <p:nvPr>
            <p:ph idx="1"/>
          </p:nvPr>
        </p:nvSpPr>
        <p:spPr/>
        <p:txBody>
          <a:bodyPr/>
          <a:lstStyle/>
          <a:p>
            <a:pPr marL="342265" indent="-139700">
              <a:spcBef>
                <a:spcPts val="1315"/>
              </a:spcBef>
              <a:tabLst>
                <a:tab pos="342900" algn="l"/>
              </a:tabLst>
            </a:pPr>
            <a:r>
              <a:rPr lang="en-US" sz="1800" spc="5" dirty="0">
                <a:latin typeface="Arial"/>
                <a:cs typeface="Arial"/>
              </a:rPr>
              <a:t>Python is</a:t>
            </a:r>
            <a:r>
              <a:rPr lang="en-US" sz="1800" spc="-25" dirty="0">
                <a:latin typeface="Arial"/>
                <a:cs typeface="Arial"/>
              </a:rPr>
              <a:t> </a:t>
            </a:r>
            <a:r>
              <a:rPr lang="en-US" sz="1800" spc="5" dirty="0">
                <a:latin typeface="Arial"/>
                <a:cs typeface="Arial"/>
              </a:rPr>
              <a:t>dynamic</a:t>
            </a:r>
            <a:endParaRPr lang="en-US" sz="1800" dirty="0">
              <a:latin typeface="Arial"/>
              <a:cs typeface="Arial"/>
            </a:endParaRPr>
          </a:p>
          <a:p>
            <a:pPr marL="478155" lvl="1" indent="-100965">
              <a:spcBef>
                <a:spcPts val="400"/>
              </a:spcBef>
              <a:buSzPct val="78260"/>
              <a:buFont typeface="Wingdings"/>
              <a:buChar char=""/>
              <a:tabLst>
                <a:tab pos="478790" algn="l"/>
              </a:tabLst>
            </a:pPr>
            <a:r>
              <a:rPr lang="en-US" sz="1800" spc="-10" dirty="0">
                <a:latin typeface="Arial"/>
                <a:cs typeface="Arial"/>
              </a:rPr>
              <a:t>No need </a:t>
            </a:r>
            <a:r>
              <a:rPr lang="en-US" sz="1800" spc="-5" dirty="0">
                <a:latin typeface="Arial"/>
                <a:cs typeface="Arial"/>
              </a:rPr>
              <a:t>to </a:t>
            </a:r>
            <a:r>
              <a:rPr lang="en-US" sz="1800" spc="-10" dirty="0">
                <a:latin typeface="Arial"/>
                <a:cs typeface="Arial"/>
              </a:rPr>
              <a:t>declare variables: just </a:t>
            </a:r>
            <a:r>
              <a:rPr lang="en-US" sz="1800" spc="-5" dirty="0">
                <a:latin typeface="Arial"/>
                <a:cs typeface="Arial"/>
              </a:rPr>
              <a:t>assign </a:t>
            </a:r>
            <a:r>
              <a:rPr lang="en-US" sz="1800" spc="-10" dirty="0">
                <a:latin typeface="Arial"/>
                <a:cs typeface="Arial"/>
              </a:rPr>
              <a:t>variables (with </a:t>
            </a:r>
            <a:r>
              <a:rPr lang="en-US" sz="1800" spc="-5" dirty="0">
                <a:latin typeface="Arial"/>
                <a:cs typeface="Arial"/>
              </a:rPr>
              <a:t>"=") </a:t>
            </a:r>
            <a:r>
              <a:rPr lang="en-US" sz="1800" spc="-10" dirty="0">
                <a:latin typeface="Arial"/>
                <a:cs typeface="Arial"/>
              </a:rPr>
              <a:t>and </a:t>
            </a:r>
            <a:r>
              <a:rPr lang="en-US" sz="1800" spc="-5" dirty="0">
                <a:latin typeface="Arial"/>
                <a:cs typeface="Arial"/>
              </a:rPr>
              <a:t>use</a:t>
            </a:r>
            <a:r>
              <a:rPr lang="en-US" sz="1800" spc="215" dirty="0">
                <a:latin typeface="Arial"/>
                <a:cs typeface="Arial"/>
              </a:rPr>
              <a:t> </a:t>
            </a:r>
            <a:r>
              <a:rPr lang="en-US" sz="1800" spc="-5" dirty="0">
                <a:latin typeface="Arial"/>
                <a:cs typeface="Arial"/>
              </a:rPr>
              <a:t>them</a:t>
            </a:r>
            <a:endParaRPr lang="en-US" sz="1800" dirty="0">
              <a:latin typeface="Arial"/>
              <a:cs typeface="Arial"/>
            </a:endParaRPr>
          </a:p>
          <a:p>
            <a:pPr marL="478155" lvl="1" indent="-100965">
              <a:spcBef>
                <a:spcPts val="459"/>
              </a:spcBef>
              <a:buSzPct val="81818"/>
              <a:buFont typeface="Wingdings"/>
              <a:buChar char=""/>
              <a:tabLst>
                <a:tab pos="478790" algn="l"/>
              </a:tabLst>
            </a:pPr>
            <a:r>
              <a:rPr lang="en-US" sz="1800" spc="25" dirty="0">
                <a:latin typeface="Arial"/>
                <a:cs typeface="Arial"/>
              </a:rPr>
              <a:t>No </a:t>
            </a:r>
            <a:r>
              <a:rPr lang="en-US" sz="1800" spc="15" dirty="0">
                <a:latin typeface="Arial"/>
                <a:cs typeface="Arial"/>
              </a:rPr>
              <a:t>explicit </a:t>
            </a:r>
            <a:r>
              <a:rPr lang="en-US" sz="1800" spc="20" dirty="0">
                <a:latin typeface="Arial"/>
                <a:cs typeface="Arial"/>
              </a:rPr>
              <a:t>Boolean</a:t>
            </a:r>
            <a:r>
              <a:rPr lang="en-US" sz="1800" spc="-15" dirty="0">
                <a:latin typeface="Arial"/>
                <a:cs typeface="Arial"/>
              </a:rPr>
              <a:t> </a:t>
            </a:r>
            <a:r>
              <a:rPr lang="en-US" sz="1800" spc="15" dirty="0">
                <a:latin typeface="Arial"/>
                <a:cs typeface="Arial"/>
              </a:rPr>
              <a:t>type</a:t>
            </a:r>
            <a:endParaRPr lang="en-US" sz="1800" dirty="0">
              <a:latin typeface="Arial"/>
              <a:cs typeface="Arial"/>
            </a:endParaRPr>
          </a:p>
          <a:p>
            <a:pPr marL="478155" lvl="1" indent="-100965">
              <a:spcBef>
                <a:spcPts val="455"/>
              </a:spcBef>
              <a:buSzPct val="81818"/>
              <a:buFont typeface="Wingdings"/>
              <a:buChar char=""/>
              <a:tabLst>
                <a:tab pos="478790" algn="l"/>
              </a:tabLst>
            </a:pPr>
            <a:r>
              <a:rPr lang="en-US" sz="1800" spc="20" dirty="0">
                <a:latin typeface="Arial"/>
                <a:cs typeface="Arial"/>
              </a:rPr>
              <a:t>Classes, </a:t>
            </a:r>
            <a:r>
              <a:rPr lang="en-US" sz="1800" spc="15" dirty="0">
                <a:latin typeface="Arial"/>
                <a:cs typeface="Arial"/>
              </a:rPr>
              <a:t>with </a:t>
            </a:r>
            <a:r>
              <a:rPr lang="en-US" sz="1800" spc="20" dirty="0">
                <a:latin typeface="Arial"/>
                <a:cs typeface="Arial"/>
              </a:rPr>
              <a:t>most </a:t>
            </a:r>
            <a:r>
              <a:rPr lang="en-US" sz="1800" spc="15" dirty="0">
                <a:latin typeface="Arial"/>
                <a:cs typeface="Arial"/>
              </a:rPr>
              <a:t>of the tools you </a:t>
            </a:r>
            <a:r>
              <a:rPr lang="en-US" sz="1800" spc="20" dirty="0">
                <a:latin typeface="Arial"/>
                <a:cs typeface="Arial"/>
              </a:rPr>
              <a:t>expect </a:t>
            </a:r>
            <a:r>
              <a:rPr lang="en-US" sz="1800" spc="15" dirty="0">
                <a:latin typeface="Arial"/>
                <a:cs typeface="Arial"/>
              </a:rPr>
              <a:t>in </a:t>
            </a:r>
            <a:r>
              <a:rPr lang="en-US" sz="1800" spc="20" dirty="0">
                <a:latin typeface="Arial"/>
                <a:cs typeface="Arial"/>
              </a:rPr>
              <a:t>an </a:t>
            </a:r>
            <a:r>
              <a:rPr lang="en-US" sz="1800" spc="15" dirty="0">
                <a:latin typeface="Arial"/>
                <a:cs typeface="Arial"/>
              </a:rPr>
              <a:t>object-oriented</a:t>
            </a:r>
            <a:r>
              <a:rPr lang="en-US" sz="1800" spc="25" dirty="0">
                <a:latin typeface="Arial"/>
                <a:cs typeface="Arial"/>
              </a:rPr>
              <a:t> </a:t>
            </a:r>
            <a:r>
              <a:rPr lang="en-US" sz="1800" spc="15" dirty="0">
                <a:latin typeface="Arial"/>
                <a:cs typeface="Arial"/>
              </a:rPr>
              <a:t>language</a:t>
            </a:r>
            <a:endParaRPr lang="en-US" sz="1800" dirty="0">
              <a:latin typeface="Arial"/>
              <a:cs typeface="Arial"/>
            </a:endParaRPr>
          </a:p>
          <a:p>
            <a:pPr marL="342265" indent="-139700">
              <a:spcBef>
                <a:spcPts val="475"/>
              </a:spcBef>
              <a:tabLst>
                <a:tab pos="342900" algn="l"/>
              </a:tabLst>
            </a:pPr>
            <a:r>
              <a:rPr lang="en-US" sz="1800" spc="5" dirty="0">
                <a:latin typeface="Arial"/>
                <a:cs typeface="Arial"/>
              </a:rPr>
              <a:t>Python </a:t>
            </a:r>
            <a:r>
              <a:rPr lang="en-US" sz="1800" spc="10" dirty="0">
                <a:latin typeface="Arial"/>
                <a:cs typeface="Arial"/>
              </a:rPr>
              <a:t>does </a:t>
            </a:r>
            <a:r>
              <a:rPr lang="en-US" sz="1800" spc="5" dirty="0">
                <a:latin typeface="Arial"/>
                <a:cs typeface="Arial"/>
              </a:rPr>
              <a:t>not </a:t>
            </a:r>
            <a:r>
              <a:rPr lang="en-US" sz="1800" spc="10" dirty="0">
                <a:latin typeface="Arial"/>
                <a:cs typeface="Arial"/>
              </a:rPr>
              <a:t>use </a:t>
            </a:r>
            <a:r>
              <a:rPr lang="en-US" sz="1800" spc="5" dirty="0">
                <a:latin typeface="Arial"/>
                <a:cs typeface="Arial"/>
              </a:rPr>
              <a:t>braces: begin-end,</a:t>
            </a:r>
            <a:r>
              <a:rPr lang="en-US" sz="1800" spc="-175" dirty="0">
                <a:latin typeface="Arial"/>
                <a:cs typeface="Arial"/>
              </a:rPr>
              <a:t> </a:t>
            </a:r>
            <a:r>
              <a:rPr lang="en-US" sz="1800" dirty="0">
                <a:latin typeface="Arial"/>
                <a:cs typeface="Arial"/>
              </a:rPr>
              <a:t>{}</a:t>
            </a:r>
          </a:p>
          <a:p>
            <a:pPr marL="478155" marR="574675" lvl="1" indent="-100965">
              <a:lnSpc>
                <a:spcPct val="103800"/>
              </a:lnSpc>
              <a:spcBef>
                <a:spcPts val="405"/>
              </a:spcBef>
              <a:buSzPct val="81818"/>
              <a:buFont typeface="Wingdings"/>
              <a:buChar char=""/>
              <a:tabLst>
                <a:tab pos="478790" algn="l"/>
              </a:tabLst>
            </a:pPr>
            <a:r>
              <a:rPr lang="en-US" sz="1800" spc="15" dirty="0">
                <a:latin typeface="Arial"/>
                <a:cs typeface="Arial"/>
              </a:rPr>
              <a:t>Indentation is </a:t>
            </a:r>
            <a:r>
              <a:rPr lang="en-US" sz="1800" spc="20" dirty="0">
                <a:latin typeface="Arial"/>
                <a:cs typeface="Arial"/>
              </a:rPr>
              <a:t>used </a:t>
            </a:r>
            <a:r>
              <a:rPr lang="en-US" sz="1800" spc="15" dirty="0">
                <a:latin typeface="Arial"/>
                <a:cs typeface="Arial"/>
              </a:rPr>
              <a:t>to </a:t>
            </a:r>
            <a:r>
              <a:rPr lang="en-US" sz="1800" spc="20" dirty="0">
                <a:latin typeface="Arial"/>
                <a:cs typeface="Arial"/>
              </a:rPr>
              <a:t>denote blocks: </a:t>
            </a:r>
            <a:r>
              <a:rPr lang="en-US" sz="1800" spc="15" dirty="0">
                <a:latin typeface="Arial"/>
                <a:cs typeface="Arial"/>
              </a:rPr>
              <a:t>everything at the </a:t>
            </a:r>
            <a:r>
              <a:rPr lang="en-US" sz="1800" spc="25" dirty="0">
                <a:latin typeface="Arial"/>
                <a:cs typeface="Arial"/>
              </a:rPr>
              <a:t>same </a:t>
            </a:r>
            <a:r>
              <a:rPr lang="en-US" sz="1800" spc="15" dirty="0">
                <a:latin typeface="Arial"/>
                <a:cs typeface="Arial"/>
              </a:rPr>
              <a:t>level of  indentation is considered in the </a:t>
            </a:r>
            <a:r>
              <a:rPr lang="en-US" sz="1800" spc="20" dirty="0">
                <a:latin typeface="Arial"/>
                <a:cs typeface="Arial"/>
              </a:rPr>
              <a:t>same</a:t>
            </a:r>
            <a:r>
              <a:rPr lang="en-US" sz="1800" spc="25" dirty="0">
                <a:latin typeface="Arial"/>
                <a:cs typeface="Arial"/>
              </a:rPr>
              <a:t> </a:t>
            </a:r>
            <a:r>
              <a:rPr lang="en-US" sz="1800" spc="20" dirty="0">
                <a:latin typeface="Arial"/>
                <a:cs typeface="Arial"/>
              </a:rPr>
              <a:t>block</a:t>
            </a:r>
            <a:endParaRPr lang="en-US" sz="1800" dirty="0">
              <a:latin typeface="Arial"/>
              <a:cs typeface="Arial"/>
            </a:endParaRPr>
          </a:p>
          <a:p>
            <a:pPr marL="342265" indent="-139700">
              <a:spcBef>
                <a:spcPts val="480"/>
              </a:spcBef>
              <a:tabLst>
                <a:tab pos="342900" algn="l"/>
              </a:tabLst>
            </a:pPr>
            <a:r>
              <a:rPr lang="en-US" sz="1800" spc="5" dirty="0">
                <a:latin typeface="Arial"/>
                <a:cs typeface="Arial"/>
              </a:rPr>
              <a:t>Data</a:t>
            </a:r>
            <a:r>
              <a:rPr lang="en-US" sz="1800" spc="-20" dirty="0">
                <a:latin typeface="Arial"/>
                <a:cs typeface="Arial"/>
              </a:rPr>
              <a:t> </a:t>
            </a:r>
            <a:r>
              <a:rPr lang="en-US" sz="1800" dirty="0">
                <a:latin typeface="Arial"/>
                <a:cs typeface="Arial"/>
              </a:rPr>
              <a:t>structures</a:t>
            </a:r>
          </a:p>
          <a:p>
            <a:pPr marL="478155" lvl="1" indent="-100965">
              <a:spcBef>
                <a:spcPts val="400"/>
              </a:spcBef>
              <a:buSzPct val="78260"/>
              <a:buFont typeface="Wingdings"/>
              <a:buChar char=""/>
              <a:tabLst>
                <a:tab pos="478790" algn="l"/>
              </a:tabLst>
            </a:pPr>
            <a:r>
              <a:rPr lang="en-US" sz="1800" spc="-5" dirty="0">
                <a:latin typeface="Arial"/>
                <a:cs typeface="Arial"/>
              </a:rPr>
              <a:t>Python </a:t>
            </a:r>
            <a:r>
              <a:rPr lang="en-US" sz="1800" spc="-10" dirty="0">
                <a:latin typeface="Arial"/>
                <a:cs typeface="Arial"/>
              </a:rPr>
              <a:t>has </a:t>
            </a:r>
            <a:r>
              <a:rPr lang="en-US" sz="1800" spc="-5" dirty="0">
                <a:latin typeface="Arial"/>
                <a:cs typeface="Arial"/>
              </a:rPr>
              <a:t>a </a:t>
            </a:r>
            <a:r>
              <a:rPr lang="en-US" sz="1800" spc="-10" dirty="0">
                <a:latin typeface="Arial"/>
                <a:cs typeface="Arial"/>
              </a:rPr>
              <a:t>variety </a:t>
            </a:r>
            <a:r>
              <a:rPr lang="en-US" sz="1800" spc="-5" dirty="0">
                <a:latin typeface="Arial"/>
                <a:cs typeface="Arial"/>
              </a:rPr>
              <a:t>: strings, lists, tuples, dictionaries </a:t>
            </a:r>
            <a:r>
              <a:rPr lang="en-US" sz="1800" spc="-10" dirty="0">
                <a:latin typeface="Arial"/>
                <a:cs typeface="Arial"/>
              </a:rPr>
              <a:t>(hash</a:t>
            </a:r>
            <a:r>
              <a:rPr lang="en-US" sz="1800" spc="30" dirty="0">
                <a:latin typeface="Arial"/>
                <a:cs typeface="Arial"/>
              </a:rPr>
              <a:t> </a:t>
            </a:r>
            <a:r>
              <a:rPr lang="en-US" sz="1800" spc="-5" dirty="0">
                <a:latin typeface="Arial"/>
                <a:cs typeface="Arial"/>
              </a:rPr>
              <a:t>tables)</a:t>
            </a:r>
            <a:endParaRPr lang="en-US" sz="1800" dirty="0">
              <a:latin typeface="Arial"/>
              <a:cs typeface="Arial"/>
            </a:endParaRPr>
          </a:p>
          <a:p>
            <a:pPr marL="478155" marR="225425" lvl="1" indent="-100965">
              <a:lnSpc>
                <a:spcPct val="103800"/>
              </a:lnSpc>
              <a:spcBef>
                <a:spcPts val="409"/>
              </a:spcBef>
              <a:buSzPct val="81818"/>
              <a:buFont typeface="Wingdings"/>
              <a:buChar char=""/>
              <a:tabLst>
                <a:tab pos="478790" algn="l"/>
              </a:tabLst>
            </a:pPr>
            <a:r>
              <a:rPr lang="en-US" sz="1800" spc="20" dirty="0">
                <a:latin typeface="Arial"/>
                <a:cs typeface="Arial"/>
              </a:rPr>
              <a:t>Python </a:t>
            </a:r>
            <a:r>
              <a:rPr lang="en-US" sz="1800" spc="15" dirty="0">
                <a:latin typeface="Arial"/>
                <a:cs typeface="Arial"/>
              </a:rPr>
              <a:t>data structures are either mutable (changeable) or </a:t>
            </a:r>
            <a:r>
              <a:rPr lang="en-US" sz="1800" spc="10" dirty="0">
                <a:latin typeface="Arial"/>
                <a:cs typeface="Arial"/>
              </a:rPr>
              <a:t>not, </a:t>
            </a:r>
            <a:r>
              <a:rPr lang="en-US" sz="1800" spc="15" dirty="0">
                <a:latin typeface="Arial"/>
                <a:cs typeface="Arial"/>
              </a:rPr>
              <a:t>but strings  are not</a:t>
            </a:r>
            <a:r>
              <a:rPr lang="en-US" sz="1800" spc="10" dirty="0">
                <a:latin typeface="Arial"/>
                <a:cs typeface="Arial"/>
              </a:rPr>
              <a:t> </a:t>
            </a:r>
            <a:r>
              <a:rPr lang="en-US" sz="1800" spc="15" dirty="0">
                <a:latin typeface="Arial"/>
                <a:cs typeface="Arial"/>
              </a:rPr>
              <a:t>mutable</a:t>
            </a:r>
            <a:endParaRPr lang="en-US" sz="1800" dirty="0">
              <a:latin typeface="Arial"/>
              <a:cs typeface="Arial"/>
            </a:endParaRPr>
          </a:p>
          <a:p>
            <a:pPr marL="342265" indent="-139700">
              <a:spcBef>
                <a:spcPts val="480"/>
              </a:spcBef>
              <a:tabLst>
                <a:tab pos="342900" algn="l"/>
              </a:tabLst>
            </a:pPr>
            <a:r>
              <a:rPr lang="en-US" sz="1800" spc="5" dirty="0">
                <a:latin typeface="Arial"/>
                <a:cs typeface="Arial"/>
              </a:rPr>
              <a:t>And, of </a:t>
            </a:r>
            <a:r>
              <a:rPr lang="en-US" sz="1800" spc="10" dirty="0">
                <a:latin typeface="Arial"/>
                <a:cs typeface="Arial"/>
              </a:rPr>
              <a:t>course,</a:t>
            </a:r>
            <a:r>
              <a:rPr lang="en-US" sz="1800" spc="-120" dirty="0">
                <a:latin typeface="Arial"/>
                <a:cs typeface="Arial"/>
              </a:rPr>
              <a:t> </a:t>
            </a:r>
            <a:r>
              <a:rPr lang="en-US" sz="1800" spc="20" dirty="0">
                <a:latin typeface="Arial"/>
                <a:cs typeface="Arial"/>
              </a:rPr>
              <a:t>…</a:t>
            </a:r>
            <a:endParaRPr lang="en-US" sz="1800" dirty="0">
              <a:latin typeface="Arial"/>
              <a:cs typeface="Arial"/>
            </a:endParaRPr>
          </a:p>
          <a:p>
            <a:pPr marL="478155" lvl="1" indent="-100965">
              <a:spcBef>
                <a:spcPts val="455"/>
              </a:spcBef>
              <a:buSzPct val="81818"/>
              <a:buFont typeface="Wingdings"/>
              <a:buChar char=""/>
              <a:tabLst>
                <a:tab pos="478790" algn="l"/>
              </a:tabLst>
            </a:pPr>
            <a:r>
              <a:rPr lang="en-US" sz="1800" spc="15" dirty="0">
                <a:latin typeface="Arial"/>
                <a:cs typeface="Arial"/>
              </a:rPr>
              <a:t>Control constructs: if, for (more like </a:t>
            </a:r>
            <a:r>
              <a:rPr lang="en-US" sz="1800" spc="15" dirty="0" err="1">
                <a:latin typeface="Arial"/>
                <a:cs typeface="Arial"/>
              </a:rPr>
              <a:t>foreach</a:t>
            </a:r>
            <a:r>
              <a:rPr lang="en-US" sz="1800" spc="15" dirty="0">
                <a:latin typeface="Arial"/>
                <a:cs typeface="Arial"/>
              </a:rPr>
              <a:t>), </a:t>
            </a:r>
            <a:r>
              <a:rPr lang="en-US" sz="1800" spc="20" dirty="0">
                <a:latin typeface="Arial"/>
                <a:cs typeface="Arial"/>
              </a:rPr>
              <a:t>and </a:t>
            </a:r>
            <a:r>
              <a:rPr lang="en-US" sz="1800" spc="15" dirty="0">
                <a:latin typeface="Arial"/>
                <a:cs typeface="Arial"/>
              </a:rPr>
              <a:t>while control</a:t>
            </a:r>
            <a:r>
              <a:rPr lang="en-US" sz="1800" spc="25" dirty="0">
                <a:latin typeface="Arial"/>
                <a:cs typeface="Arial"/>
              </a:rPr>
              <a:t> </a:t>
            </a:r>
            <a:r>
              <a:rPr lang="en-US" sz="1800" spc="15" dirty="0">
                <a:latin typeface="Arial"/>
                <a:cs typeface="Arial"/>
              </a:rPr>
              <a:t>statements</a:t>
            </a:r>
            <a:endParaRPr lang="en-US" sz="1800" dirty="0">
              <a:latin typeface="Arial"/>
              <a:cs typeface="Arial"/>
            </a:endParaRPr>
          </a:p>
          <a:p>
            <a:pPr marL="478155" lvl="1" indent="-100965">
              <a:spcBef>
                <a:spcPts val="455"/>
              </a:spcBef>
              <a:buSzPct val="81818"/>
              <a:buFont typeface="Wingdings"/>
              <a:buChar char=""/>
              <a:tabLst>
                <a:tab pos="478790" algn="l"/>
              </a:tabLst>
            </a:pPr>
            <a:r>
              <a:rPr lang="en-US" sz="1800" spc="15" dirty="0">
                <a:latin typeface="Arial"/>
                <a:cs typeface="Arial"/>
              </a:rPr>
              <a:t>Module, </a:t>
            </a:r>
            <a:r>
              <a:rPr lang="en-US" sz="1800" spc="20" dirty="0">
                <a:latin typeface="Arial"/>
                <a:cs typeface="Arial"/>
              </a:rPr>
              <a:t>namespaces,</a:t>
            </a:r>
            <a:r>
              <a:rPr lang="en-US" sz="1800" spc="55" dirty="0">
                <a:latin typeface="Arial"/>
                <a:cs typeface="Arial"/>
              </a:rPr>
              <a:t> </a:t>
            </a:r>
            <a:r>
              <a:rPr lang="en-US" sz="1800" spc="40" dirty="0">
                <a:latin typeface="Arial"/>
                <a:cs typeface="Arial"/>
              </a:rPr>
              <a:t>…</a:t>
            </a:r>
            <a:endParaRPr lang="en-US" sz="1800" dirty="0">
              <a:latin typeface="Arial"/>
              <a:cs typeface="Arial"/>
            </a:endParaRPr>
          </a:p>
          <a:p>
            <a:endParaRPr lang="fr-FR" sz="1800" dirty="0"/>
          </a:p>
        </p:txBody>
      </p:sp>
    </p:spTree>
    <p:extLst>
      <p:ext uri="{BB962C8B-B14F-4D97-AF65-F5344CB8AC3E}">
        <p14:creationId xmlns:p14="http://schemas.microsoft.com/office/powerpoint/2010/main" val="185532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5" dirty="0">
                <a:latin typeface="Arial"/>
                <a:cs typeface="Arial"/>
              </a:rPr>
              <a:t>Python </a:t>
            </a:r>
            <a:r>
              <a:rPr lang="fr-FR" dirty="0" err="1">
                <a:latin typeface="Arial"/>
                <a:cs typeface="Arial"/>
              </a:rPr>
              <a:t>wordcount</a:t>
            </a:r>
            <a:r>
              <a:rPr lang="fr-FR" spc="-15" dirty="0">
                <a:latin typeface="Arial"/>
                <a:cs typeface="Arial"/>
              </a:rPr>
              <a:t> </a:t>
            </a:r>
            <a:r>
              <a:rPr lang="fr-FR" spc="-5" dirty="0" smtClean="0">
                <a:latin typeface="Arial"/>
                <a:cs typeface="Arial"/>
              </a:rPr>
              <a:t>program</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Open the file passed as the parameter </a:t>
            </a:r>
            <a:r>
              <a:rPr lang="en-US" sz="1800" dirty="0">
                <a:latin typeface="Arial"/>
                <a:cs typeface="Arial"/>
              </a:rPr>
              <a:t>to </a:t>
            </a:r>
            <a:r>
              <a:rPr lang="en-US" sz="1800" spc="5" dirty="0">
                <a:latin typeface="Arial"/>
                <a:cs typeface="Arial"/>
              </a:rPr>
              <a:t>the program (</a:t>
            </a:r>
            <a:r>
              <a:rPr lang="en-US" sz="1800" spc="5" dirty="0" err="1">
                <a:latin typeface="Arial"/>
                <a:cs typeface="Arial"/>
              </a:rPr>
              <a:t>argv</a:t>
            </a:r>
            <a:r>
              <a:rPr lang="en-US" sz="1800" spc="5" dirty="0">
                <a:latin typeface="Arial"/>
                <a:cs typeface="Arial"/>
              </a:rPr>
              <a:t>[0])</a:t>
            </a:r>
            <a:r>
              <a:rPr lang="en-US" sz="1800" spc="-185" dirty="0">
                <a:latin typeface="Arial"/>
                <a:cs typeface="Arial"/>
              </a:rPr>
              <a:t> </a:t>
            </a:r>
            <a:r>
              <a:rPr lang="en-US" sz="1800" spc="5" dirty="0" smtClean="0">
                <a:latin typeface="Arial"/>
                <a:cs typeface="Arial"/>
              </a:rPr>
              <a:t>and read </a:t>
            </a:r>
            <a:r>
              <a:rPr lang="en-US" sz="1800" spc="10" dirty="0">
                <a:latin typeface="Arial"/>
                <a:cs typeface="Arial"/>
              </a:rPr>
              <a:t>as encoded in</a:t>
            </a:r>
            <a:r>
              <a:rPr lang="en-US" sz="1800" spc="-120" dirty="0">
                <a:latin typeface="Arial"/>
                <a:cs typeface="Arial"/>
              </a:rPr>
              <a:t> </a:t>
            </a:r>
            <a:r>
              <a:rPr lang="en-US" sz="1800" spc="10" dirty="0">
                <a:latin typeface="Arial"/>
                <a:cs typeface="Arial"/>
              </a:rPr>
              <a:t>UTF-8</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Split the </a:t>
            </a:r>
            <a:r>
              <a:rPr lang="en-US" sz="1800" dirty="0">
                <a:latin typeface="Arial"/>
                <a:cs typeface="Arial"/>
              </a:rPr>
              <a:t>text </a:t>
            </a:r>
            <a:r>
              <a:rPr lang="en-US" sz="1800" spc="5" dirty="0">
                <a:latin typeface="Arial"/>
                <a:cs typeface="Arial"/>
              </a:rPr>
              <a:t>of the line using </a:t>
            </a:r>
            <a:r>
              <a:rPr lang="en-US" sz="1800" spc="10" dirty="0">
                <a:latin typeface="Arial"/>
                <a:cs typeface="Arial"/>
              </a:rPr>
              <a:t>space, </a:t>
            </a:r>
            <a:r>
              <a:rPr lang="en-US" sz="1800" spc="15" dirty="0">
                <a:latin typeface="Arial"/>
                <a:cs typeface="Arial"/>
              </a:rPr>
              <a:t>comma, </a:t>
            </a:r>
            <a:r>
              <a:rPr lang="en-US" sz="1800" spc="10" dirty="0">
                <a:latin typeface="Arial"/>
                <a:cs typeface="Arial"/>
              </a:rPr>
              <a:t>semi-colon, single</a:t>
            </a:r>
            <a:r>
              <a:rPr lang="en-US" sz="1800" spc="-240" dirty="0">
                <a:latin typeface="Arial"/>
                <a:cs typeface="Arial"/>
              </a:rPr>
              <a:t> </a:t>
            </a:r>
            <a:r>
              <a:rPr lang="en-US" sz="1800" spc="5" dirty="0">
                <a:latin typeface="Arial"/>
                <a:cs typeface="Arial"/>
              </a:rPr>
              <a:t>quote</a:t>
            </a:r>
            <a:endParaRPr lang="en-US" sz="1800" dirty="0">
              <a:latin typeface="Arial"/>
              <a:cs typeface="Arial"/>
            </a:endParaRPr>
          </a:p>
          <a:p>
            <a:pPr marL="299085" marR="61594" lvl="1" indent="-100965">
              <a:lnSpc>
                <a:spcPct val="103800"/>
              </a:lnSpc>
              <a:spcBef>
                <a:spcPts val="405"/>
              </a:spcBef>
              <a:buSzPct val="81818"/>
              <a:buFont typeface="Wingdings"/>
              <a:buChar char=""/>
              <a:tabLst>
                <a:tab pos="299720" algn="l"/>
              </a:tabLst>
            </a:pPr>
            <a:r>
              <a:rPr lang="en-US" sz="1800" spc="15" dirty="0">
                <a:latin typeface="Arial"/>
                <a:cs typeface="Arial"/>
              </a:rPr>
              <a:t>Split() </a:t>
            </a:r>
            <a:r>
              <a:rPr lang="en-US" sz="1800" spc="20" dirty="0">
                <a:latin typeface="Arial"/>
                <a:cs typeface="Arial"/>
              </a:rPr>
              <a:t>can be </a:t>
            </a:r>
            <a:r>
              <a:rPr lang="en-US" sz="1800" spc="15" dirty="0">
                <a:latin typeface="Arial"/>
                <a:cs typeface="Arial"/>
              </a:rPr>
              <a:t>called with </a:t>
            </a:r>
            <a:r>
              <a:rPr lang="en-US" sz="1800" spc="20" dirty="0">
                <a:latin typeface="Arial"/>
                <a:cs typeface="Arial"/>
              </a:rPr>
              <a:t>no </a:t>
            </a:r>
            <a:r>
              <a:rPr lang="en-US" sz="1800" spc="15" dirty="0">
                <a:latin typeface="Arial"/>
                <a:cs typeface="Arial"/>
              </a:rPr>
              <a:t>argument </a:t>
            </a:r>
            <a:r>
              <a:rPr lang="en-US" sz="1800" spc="10" dirty="0">
                <a:latin typeface="Arial"/>
                <a:cs typeface="Arial"/>
              </a:rPr>
              <a:t>- </a:t>
            </a:r>
            <a:r>
              <a:rPr lang="en-US" sz="1800" spc="15" dirty="0">
                <a:latin typeface="Arial"/>
                <a:cs typeface="Arial"/>
              </a:rPr>
              <a:t>in this </a:t>
            </a:r>
            <a:r>
              <a:rPr lang="en-US" sz="1800" spc="20" dirty="0">
                <a:latin typeface="Arial"/>
                <a:cs typeface="Arial"/>
              </a:rPr>
              <a:t>case, </a:t>
            </a:r>
            <a:r>
              <a:rPr lang="en-US" sz="1800" spc="15" dirty="0">
                <a:latin typeface="Arial"/>
                <a:cs typeface="Arial"/>
              </a:rPr>
              <a:t>split() </a:t>
            </a:r>
            <a:r>
              <a:rPr lang="en-US" sz="1800" spc="20" dirty="0">
                <a:latin typeface="Arial"/>
                <a:cs typeface="Arial"/>
              </a:rPr>
              <a:t>uses spaces </a:t>
            </a:r>
            <a:r>
              <a:rPr lang="en-US" sz="1800" spc="15" dirty="0">
                <a:latin typeface="Arial"/>
                <a:cs typeface="Arial"/>
              </a:rPr>
              <a:t>as  the delimiter, with multiple </a:t>
            </a:r>
            <a:r>
              <a:rPr lang="en-US" sz="1800" spc="20" dirty="0">
                <a:latin typeface="Arial"/>
                <a:cs typeface="Arial"/>
              </a:rPr>
              <a:t>spaces </a:t>
            </a:r>
            <a:r>
              <a:rPr lang="en-US" sz="1800" spc="15" dirty="0">
                <a:latin typeface="Arial"/>
                <a:cs typeface="Arial"/>
              </a:rPr>
              <a:t>treated </a:t>
            </a:r>
            <a:r>
              <a:rPr lang="en-US" sz="1800" spc="20" dirty="0">
                <a:latin typeface="Arial"/>
                <a:cs typeface="Arial"/>
              </a:rPr>
              <a:t>as a </a:t>
            </a:r>
            <a:r>
              <a:rPr lang="en-US" sz="1800" spc="15" dirty="0">
                <a:latin typeface="Arial"/>
                <a:cs typeface="Arial"/>
              </a:rPr>
              <a:t>single</a:t>
            </a:r>
            <a:r>
              <a:rPr lang="en-US" sz="1800" spc="20" dirty="0">
                <a:latin typeface="Arial"/>
                <a:cs typeface="Arial"/>
              </a:rPr>
              <a:t> space</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Accumulate the </a:t>
            </a:r>
            <a:r>
              <a:rPr lang="en-US" sz="1800" spc="10" dirty="0">
                <a:latin typeface="Arial"/>
                <a:cs typeface="Arial"/>
              </a:rPr>
              <a:t>count </a:t>
            </a:r>
            <a:r>
              <a:rPr lang="en-US" sz="1800" spc="5" dirty="0">
                <a:latin typeface="Arial"/>
                <a:cs typeface="Arial"/>
              </a:rPr>
              <a:t>for each word</a:t>
            </a:r>
            <a:r>
              <a:rPr lang="en-US" sz="1800" spc="-135" dirty="0">
                <a:latin typeface="Arial"/>
                <a:cs typeface="Arial"/>
              </a:rPr>
              <a:t> </a:t>
            </a:r>
            <a:r>
              <a:rPr lang="en-US" sz="1800" dirty="0">
                <a:latin typeface="Arial"/>
                <a:cs typeface="Arial"/>
              </a:rPr>
              <a:t>(+=)</a:t>
            </a:r>
          </a:p>
          <a:p>
            <a:endParaRPr lang="fr-FR" dirty="0"/>
          </a:p>
        </p:txBody>
      </p:sp>
      <p:sp>
        <p:nvSpPr>
          <p:cNvPr id="4" name="object 8"/>
          <p:cNvSpPr txBox="1"/>
          <p:nvPr/>
        </p:nvSpPr>
        <p:spPr>
          <a:xfrm>
            <a:off x="1475656" y="3487196"/>
            <a:ext cx="7056224" cy="2852832"/>
          </a:xfrm>
          <a:prstGeom prst="rect">
            <a:avLst/>
          </a:prstGeom>
          <a:solidFill>
            <a:srgbClr val="FFF5CC"/>
          </a:solidFill>
          <a:ln w="5724">
            <a:solidFill>
              <a:srgbClr val="000000"/>
            </a:solidFill>
          </a:ln>
        </p:spPr>
        <p:txBody>
          <a:bodyPr vert="horz" wrap="square" lIns="0" tIns="20320" rIns="0" bIns="0" rtlCol="0">
            <a:spAutoFit/>
          </a:bodyPr>
          <a:lstStyle/>
          <a:p>
            <a:pPr marL="55244">
              <a:lnSpc>
                <a:spcPct val="100000"/>
              </a:lnSpc>
              <a:spcBef>
                <a:spcPts val="160"/>
              </a:spcBef>
            </a:pPr>
            <a:r>
              <a:rPr sz="1500" b="1" spc="5" dirty="0">
                <a:latin typeface="Courier New"/>
                <a:cs typeface="Courier New"/>
              </a:rPr>
              <a:t>import</a:t>
            </a:r>
            <a:r>
              <a:rPr sz="1500" b="1" spc="20" dirty="0">
                <a:latin typeface="Courier New"/>
                <a:cs typeface="Courier New"/>
              </a:rPr>
              <a:t> </a:t>
            </a:r>
            <a:r>
              <a:rPr sz="1500" b="1" spc="5" dirty="0">
                <a:latin typeface="Courier New"/>
                <a:cs typeface="Courier New"/>
              </a:rPr>
              <a:t>sys</a:t>
            </a:r>
            <a:endParaRPr sz="1500" dirty="0">
              <a:latin typeface="Courier New"/>
              <a:cs typeface="Courier New"/>
            </a:endParaRPr>
          </a:p>
          <a:p>
            <a:pPr marL="55244" marR="1382395">
              <a:lnSpc>
                <a:spcPct val="103000"/>
              </a:lnSpc>
            </a:pPr>
            <a:r>
              <a:rPr sz="1500" b="1" spc="10" dirty="0">
                <a:latin typeface="Courier New"/>
                <a:cs typeface="Courier New"/>
              </a:rPr>
              <a:t>file=open(sys.argv[0],"r+", encoding="utf-8-sig")  </a:t>
            </a:r>
            <a:endParaRPr lang="fr-FR" sz="1500" b="1" spc="10" dirty="0" smtClean="0">
              <a:latin typeface="Courier New"/>
              <a:cs typeface="Courier New"/>
            </a:endParaRPr>
          </a:p>
          <a:p>
            <a:pPr marL="55244" marR="1382395">
              <a:lnSpc>
                <a:spcPct val="103000"/>
              </a:lnSpc>
            </a:pPr>
            <a:r>
              <a:rPr sz="1500" b="1" spc="10" dirty="0" err="1" smtClean="0">
                <a:latin typeface="Courier New"/>
                <a:cs typeface="Courier New"/>
              </a:rPr>
              <a:t>wordcount</a:t>
            </a:r>
            <a:r>
              <a:rPr sz="1500" b="1" spc="10" dirty="0">
                <a:latin typeface="Courier New"/>
                <a:cs typeface="Courier New"/>
              </a:rPr>
              <a:t>={}</a:t>
            </a:r>
            <a:endParaRPr sz="1500" dirty="0">
              <a:latin typeface="Courier New"/>
              <a:cs typeface="Courier New"/>
            </a:endParaRPr>
          </a:p>
          <a:p>
            <a:pPr marL="275590" marR="1993900" indent="-220979">
              <a:lnSpc>
                <a:spcPct val="103000"/>
              </a:lnSpc>
            </a:pPr>
            <a:r>
              <a:rPr sz="1500" b="1" spc="10" dirty="0">
                <a:latin typeface="Courier New"/>
                <a:cs typeface="Courier New"/>
              </a:rPr>
              <a:t>for word in file.read().split(" ,;'"):  </a:t>
            </a:r>
            <a:endParaRPr lang="fr-FR" sz="1500" b="1" spc="10" dirty="0" smtClean="0">
              <a:latin typeface="Courier New"/>
              <a:cs typeface="Courier New"/>
            </a:endParaRPr>
          </a:p>
          <a:p>
            <a:pPr marL="275590" marR="1993900" indent="-220979">
              <a:lnSpc>
                <a:spcPct val="103000"/>
              </a:lnSpc>
            </a:pPr>
            <a:r>
              <a:rPr lang="fr-FR" sz="1500" b="1" spc="10" dirty="0">
                <a:latin typeface="Courier New"/>
                <a:cs typeface="Courier New"/>
              </a:rPr>
              <a:t>	</a:t>
            </a:r>
            <a:r>
              <a:rPr sz="1500" b="1" spc="10" dirty="0" smtClean="0">
                <a:latin typeface="Courier New"/>
                <a:cs typeface="Courier New"/>
              </a:rPr>
              <a:t>if </a:t>
            </a:r>
            <a:r>
              <a:rPr sz="1500" b="1" spc="10" dirty="0">
                <a:latin typeface="Courier New"/>
                <a:cs typeface="Courier New"/>
              </a:rPr>
              <a:t>word not in</a:t>
            </a:r>
            <a:r>
              <a:rPr sz="1500" b="1" spc="30" dirty="0">
                <a:latin typeface="Courier New"/>
                <a:cs typeface="Courier New"/>
              </a:rPr>
              <a:t> </a:t>
            </a:r>
            <a:r>
              <a:rPr sz="1500" b="1" spc="10" dirty="0">
                <a:latin typeface="Courier New"/>
                <a:cs typeface="Courier New"/>
              </a:rPr>
              <a:t>wordcount:</a:t>
            </a:r>
            <a:endParaRPr sz="1500" dirty="0">
              <a:latin typeface="Courier New"/>
              <a:cs typeface="Courier New"/>
            </a:endParaRPr>
          </a:p>
          <a:p>
            <a:pPr marL="497840">
              <a:lnSpc>
                <a:spcPct val="100000"/>
              </a:lnSpc>
              <a:spcBef>
                <a:spcPts val="25"/>
              </a:spcBef>
            </a:pPr>
            <a:r>
              <a:rPr sz="1500" b="1" spc="10" dirty="0">
                <a:latin typeface="Courier New"/>
                <a:cs typeface="Courier New"/>
              </a:rPr>
              <a:t>wordcount[word] </a:t>
            </a:r>
            <a:r>
              <a:rPr sz="1500" b="1" spc="15" dirty="0">
                <a:latin typeface="Courier New"/>
                <a:cs typeface="Courier New"/>
              </a:rPr>
              <a:t>=</a:t>
            </a:r>
            <a:r>
              <a:rPr sz="1500" b="1" spc="20" dirty="0">
                <a:latin typeface="Courier New"/>
                <a:cs typeface="Courier New"/>
              </a:rPr>
              <a:t> </a:t>
            </a:r>
            <a:r>
              <a:rPr sz="1500" b="1" spc="15" dirty="0">
                <a:latin typeface="Courier New"/>
                <a:cs typeface="Courier New"/>
              </a:rPr>
              <a:t>1</a:t>
            </a:r>
            <a:endParaRPr sz="1500" dirty="0">
              <a:latin typeface="Courier New"/>
              <a:cs typeface="Courier New"/>
            </a:endParaRPr>
          </a:p>
          <a:p>
            <a:pPr marL="275590">
              <a:lnSpc>
                <a:spcPct val="100000"/>
              </a:lnSpc>
              <a:spcBef>
                <a:spcPts val="30"/>
              </a:spcBef>
            </a:pPr>
            <a:r>
              <a:rPr sz="1500" b="1" spc="10" dirty="0">
                <a:latin typeface="Courier New"/>
                <a:cs typeface="Courier New"/>
              </a:rPr>
              <a:t>else:</a:t>
            </a:r>
            <a:endParaRPr sz="1500" dirty="0">
              <a:latin typeface="Courier New"/>
              <a:cs typeface="Courier New"/>
            </a:endParaRPr>
          </a:p>
          <a:p>
            <a:pPr marL="55244" marR="2547620" indent="442595">
              <a:lnSpc>
                <a:spcPct val="103000"/>
              </a:lnSpc>
            </a:pPr>
            <a:r>
              <a:rPr sz="1500" b="1" spc="10" dirty="0">
                <a:latin typeface="Courier New"/>
                <a:cs typeface="Courier New"/>
              </a:rPr>
              <a:t>wordcount[word] += 1  </a:t>
            </a:r>
            <a:endParaRPr lang="fr-FR" sz="1500" b="1" spc="10" dirty="0" smtClean="0">
              <a:latin typeface="Courier New"/>
              <a:cs typeface="Courier New"/>
            </a:endParaRPr>
          </a:p>
          <a:p>
            <a:pPr marL="53975" marR="2547620" indent="31750">
              <a:lnSpc>
                <a:spcPct val="103000"/>
              </a:lnSpc>
            </a:pPr>
            <a:r>
              <a:rPr sz="1500" b="1" spc="10" dirty="0" smtClean="0">
                <a:latin typeface="Courier New"/>
                <a:cs typeface="Courier New"/>
              </a:rPr>
              <a:t>for </a:t>
            </a:r>
            <a:r>
              <a:rPr sz="1500" b="1" spc="10" dirty="0">
                <a:latin typeface="Courier New"/>
                <a:cs typeface="Courier New"/>
              </a:rPr>
              <a:t>key in</a:t>
            </a:r>
            <a:r>
              <a:rPr sz="1500" b="1" spc="-20" dirty="0">
                <a:latin typeface="Courier New"/>
                <a:cs typeface="Courier New"/>
              </a:rPr>
              <a:t> </a:t>
            </a:r>
            <a:r>
              <a:rPr sz="1500" b="1" spc="10" dirty="0" err="1">
                <a:latin typeface="Courier New"/>
                <a:cs typeface="Courier New"/>
              </a:rPr>
              <a:t>wordcount.keys</a:t>
            </a:r>
            <a:r>
              <a:rPr sz="1500" b="1" spc="10" dirty="0" smtClean="0">
                <a:latin typeface="Courier New"/>
                <a:cs typeface="Courier New"/>
              </a:rPr>
              <a:t>():</a:t>
            </a:r>
            <a:r>
              <a:rPr lang="fr-FR" sz="1500" dirty="0">
                <a:latin typeface="Courier New"/>
                <a:cs typeface="Courier New"/>
              </a:rPr>
              <a:t>	</a:t>
            </a:r>
            <a:endParaRPr lang="fr-FR" sz="1500" dirty="0" smtClean="0">
              <a:latin typeface="Courier New"/>
              <a:cs typeface="Courier New"/>
            </a:endParaRPr>
          </a:p>
          <a:p>
            <a:pPr marL="53975" marR="2547620" indent="307975">
              <a:lnSpc>
                <a:spcPct val="103000"/>
              </a:lnSpc>
            </a:pPr>
            <a:r>
              <a:rPr sz="1500" b="1" spc="10" dirty="0" smtClean="0">
                <a:latin typeface="Courier New"/>
                <a:cs typeface="Courier New"/>
              </a:rPr>
              <a:t>print </a:t>
            </a:r>
            <a:r>
              <a:rPr sz="1500" b="1" spc="10" dirty="0">
                <a:latin typeface="Courier New"/>
                <a:cs typeface="Courier New"/>
              </a:rPr>
              <a:t>("%s %s " %(key , wordcount[key]))  file.close();</a:t>
            </a:r>
            <a:endParaRPr sz="1500" dirty="0">
              <a:latin typeface="Courier New"/>
              <a:cs typeface="Courier New"/>
            </a:endParaRPr>
          </a:p>
        </p:txBody>
      </p:sp>
    </p:spTree>
    <p:extLst>
      <p:ext uri="{BB962C8B-B14F-4D97-AF65-F5344CB8AC3E}">
        <p14:creationId xmlns:p14="http://schemas.microsoft.com/office/powerpoint/2010/main" val="31724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smtClean="0">
                <a:latin typeface="Arial"/>
                <a:cs typeface="Arial"/>
              </a:rPr>
              <a:t>Checkpoint</a:t>
            </a:r>
            <a:endParaRPr lang="fr-FR" dirty="0"/>
          </a:p>
        </p:txBody>
      </p:sp>
      <p:sp>
        <p:nvSpPr>
          <p:cNvPr id="3" name="Espace réservé du contenu 2"/>
          <p:cNvSpPr>
            <a:spLocks noGrp="1"/>
          </p:cNvSpPr>
          <p:nvPr>
            <p:ph idx="1"/>
          </p:nvPr>
        </p:nvSpPr>
        <p:spPr/>
        <p:txBody>
          <a:bodyPr/>
          <a:lstStyle/>
          <a:p>
            <a:pPr marL="299085" indent="-275590">
              <a:spcBef>
                <a:spcPts val="1065"/>
              </a:spcBef>
              <a:buAutoNum type="arabicPeriod"/>
              <a:tabLst>
                <a:tab pos="299720" algn="l"/>
              </a:tabLst>
            </a:pPr>
            <a:r>
              <a:rPr lang="en-US" sz="2400" spc="5" dirty="0">
                <a:latin typeface="Arial"/>
                <a:cs typeface="Arial"/>
              </a:rPr>
              <a:t>List the </a:t>
            </a:r>
            <a:r>
              <a:rPr lang="en-US" sz="2400" spc="15" dirty="0">
                <a:latin typeface="Arial"/>
                <a:cs typeface="Arial"/>
              </a:rPr>
              <a:t>common </a:t>
            </a:r>
            <a:r>
              <a:rPr lang="en-US" sz="2400" spc="5" dirty="0">
                <a:latin typeface="Arial"/>
                <a:cs typeface="Arial"/>
              </a:rPr>
              <a:t>data </a:t>
            </a:r>
            <a:r>
              <a:rPr lang="en-US" sz="2400" dirty="0">
                <a:latin typeface="Arial"/>
                <a:cs typeface="Arial"/>
              </a:rPr>
              <a:t>types </a:t>
            </a:r>
            <a:r>
              <a:rPr lang="en-US" sz="2400" spc="5" dirty="0">
                <a:latin typeface="Arial"/>
                <a:cs typeface="Arial"/>
              </a:rPr>
              <a:t>of </a:t>
            </a:r>
            <a:r>
              <a:rPr lang="en-US" sz="2400" spc="10" dirty="0">
                <a:latin typeface="Arial"/>
                <a:cs typeface="Arial"/>
              </a:rPr>
              <a:t>big</a:t>
            </a:r>
            <a:r>
              <a:rPr lang="en-US" sz="2400" spc="-150" dirty="0">
                <a:latin typeface="Arial"/>
                <a:cs typeface="Arial"/>
              </a:rPr>
              <a:t> </a:t>
            </a:r>
            <a:r>
              <a:rPr lang="en-US" sz="2400" dirty="0">
                <a:latin typeface="Arial"/>
                <a:cs typeface="Arial"/>
              </a:rPr>
              <a:t>data.</a:t>
            </a:r>
          </a:p>
          <a:p>
            <a:pPr marL="297180" indent="-273685">
              <a:spcBef>
                <a:spcPts val="175"/>
              </a:spcBef>
              <a:buAutoNum type="arabicPeriod"/>
              <a:tabLst>
                <a:tab pos="297815" algn="l"/>
              </a:tabLst>
            </a:pPr>
            <a:r>
              <a:rPr lang="en-US" sz="2400" spc="10" dirty="0">
                <a:latin typeface="Arial"/>
                <a:cs typeface="Arial"/>
              </a:rPr>
              <a:t>True</a:t>
            </a:r>
            <a:r>
              <a:rPr lang="en-US" sz="2400" spc="-20" dirty="0">
                <a:latin typeface="Arial"/>
                <a:cs typeface="Arial"/>
              </a:rPr>
              <a:t> </a:t>
            </a:r>
            <a:r>
              <a:rPr lang="en-US" sz="2400" spc="5" dirty="0">
                <a:latin typeface="Arial"/>
                <a:cs typeface="Arial"/>
              </a:rPr>
              <a:t>or</a:t>
            </a:r>
            <a:r>
              <a:rPr lang="en-US" sz="2400" spc="-10" dirty="0">
                <a:latin typeface="Arial"/>
                <a:cs typeface="Arial"/>
              </a:rPr>
              <a:t> </a:t>
            </a:r>
            <a:r>
              <a:rPr lang="en-US" sz="2400" spc="10" dirty="0">
                <a:latin typeface="Arial"/>
                <a:cs typeface="Arial"/>
              </a:rPr>
              <a:t>False.</a:t>
            </a:r>
            <a:r>
              <a:rPr lang="en-US" sz="2400" spc="-25" dirty="0">
                <a:latin typeface="Arial"/>
                <a:cs typeface="Arial"/>
              </a:rPr>
              <a:t> </a:t>
            </a:r>
            <a:r>
              <a:rPr lang="en-US" sz="2400" spc="15" dirty="0">
                <a:latin typeface="Arial"/>
                <a:cs typeface="Arial"/>
              </a:rPr>
              <a:t>NoSQL</a:t>
            </a:r>
            <a:r>
              <a:rPr lang="en-US" sz="2400" spc="-25" dirty="0">
                <a:latin typeface="Arial"/>
                <a:cs typeface="Arial"/>
              </a:rPr>
              <a:t> </a:t>
            </a:r>
            <a:r>
              <a:rPr lang="en-US" sz="2400" spc="5" dirty="0">
                <a:latin typeface="Arial"/>
                <a:cs typeface="Arial"/>
              </a:rPr>
              <a:t>database</a:t>
            </a:r>
            <a:r>
              <a:rPr lang="en-US" sz="2400" spc="-50" dirty="0">
                <a:latin typeface="Arial"/>
                <a:cs typeface="Arial"/>
              </a:rPr>
              <a:t> </a:t>
            </a:r>
            <a:r>
              <a:rPr lang="en-US" sz="2400" spc="5" dirty="0">
                <a:latin typeface="Arial"/>
                <a:cs typeface="Arial"/>
              </a:rPr>
              <a:t>is</a:t>
            </a:r>
            <a:r>
              <a:rPr lang="en-US" sz="2400" spc="-5" dirty="0">
                <a:latin typeface="Arial"/>
                <a:cs typeface="Arial"/>
              </a:rPr>
              <a:t> </a:t>
            </a:r>
            <a:r>
              <a:rPr lang="en-US" sz="2400" spc="5" dirty="0">
                <a:latin typeface="Arial"/>
                <a:cs typeface="Arial"/>
              </a:rPr>
              <a:t>designed</a:t>
            </a:r>
            <a:r>
              <a:rPr lang="en-US" sz="2400" spc="-15" dirty="0">
                <a:latin typeface="Arial"/>
                <a:cs typeface="Arial"/>
              </a:rPr>
              <a:t> </a:t>
            </a:r>
            <a:r>
              <a:rPr lang="en-US" sz="2400" spc="10" dirty="0">
                <a:latin typeface="Arial"/>
                <a:cs typeface="Arial"/>
              </a:rPr>
              <a:t>for</a:t>
            </a:r>
            <a:r>
              <a:rPr lang="en-US" sz="2400" spc="-55" dirty="0">
                <a:latin typeface="Arial"/>
                <a:cs typeface="Arial"/>
              </a:rPr>
              <a:t> </a:t>
            </a:r>
            <a:r>
              <a:rPr lang="en-US" sz="2400" spc="5" dirty="0">
                <a:latin typeface="Arial"/>
                <a:cs typeface="Arial"/>
              </a:rPr>
              <a:t>those</a:t>
            </a:r>
            <a:r>
              <a:rPr lang="en-US" sz="2400" spc="-20" dirty="0">
                <a:latin typeface="Arial"/>
                <a:cs typeface="Arial"/>
              </a:rPr>
              <a:t> </a:t>
            </a:r>
            <a:r>
              <a:rPr lang="en-US" sz="2400" spc="5" dirty="0">
                <a:latin typeface="Arial"/>
                <a:cs typeface="Arial"/>
              </a:rPr>
              <a:t>that </a:t>
            </a:r>
            <a:r>
              <a:rPr lang="en-US" sz="2400" spc="10" dirty="0">
                <a:latin typeface="Arial"/>
                <a:cs typeface="Arial"/>
              </a:rPr>
              <a:t>do</a:t>
            </a:r>
            <a:r>
              <a:rPr lang="en-US" sz="2400" spc="-20" dirty="0">
                <a:latin typeface="Arial"/>
                <a:cs typeface="Arial"/>
              </a:rPr>
              <a:t> </a:t>
            </a:r>
            <a:r>
              <a:rPr lang="en-US" sz="2400" spc="5" dirty="0" smtClean="0">
                <a:latin typeface="Arial"/>
                <a:cs typeface="Arial"/>
              </a:rPr>
              <a:t>not want </a:t>
            </a:r>
            <a:r>
              <a:rPr lang="en-US" sz="2400" dirty="0">
                <a:latin typeface="Arial"/>
                <a:cs typeface="Arial"/>
              </a:rPr>
              <a:t>to </a:t>
            </a:r>
            <a:r>
              <a:rPr lang="en-US" sz="2400" spc="5" dirty="0">
                <a:latin typeface="Arial"/>
                <a:cs typeface="Arial"/>
              </a:rPr>
              <a:t>use</a:t>
            </a:r>
            <a:r>
              <a:rPr lang="en-US" sz="2400" spc="-30" dirty="0">
                <a:latin typeface="Arial"/>
                <a:cs typeface="Arial"/>
              </a:rPr>
              <a:t> </a:t>
            </a:r>
            <a:r>
              <a:rPr lang="en-US" sz="2400" spc="10" dirty="0">
                <a:latin typeface="Arial"/>
                <a:cs typeface="Arial"/>
              </a:rPr>
              <a:t>SQL.</a:t>
            </a:r>
            <a:endParaRPr lang="en-US" sz="2400" dirty="0">
              <a:latin typeface="Arial"/>
              <a:cs typeface="Arial"/>
            </a:endParaRPr>
          </a:p>
          <a:p>
            <a:pPr marL="297180" indent="-273685">
              <a:spcBef>
                <a:spcPts val="210"/>
              </a:spcBef>
              <a:buAutoNum type="arabicPeriod" startAt="3"/>
              <a:tabLst>
                <a:tab pos="297815" algn="l"/>
              </a:tabLst>
            </a:pPr>
            <a:r>
              <a:rPr lang="en-US" sz="2400" spc="10" dirty="0">
                <a:latin typeface="Arial"/>
                <a:cs typeface="Arial"/>
              </a:rPr>
              <a:t>Which </a:t>
            </a:r>
            <a:r>
              <a:rPr lang="en-US" sz="2400" spc="5" dirty="0">
                <a:latin typeface="Arial"/>
                <a:cs typeface="Arial"/>
              </a:rPr>
              <a:t>database is </a:t>
            </a:r>
            <a:r>
              <a:rPr lang="en-US" sz="2400" spc="10" dirty="0">
                <a:latin typeface="Arial"/>
                <a:cs typeface="Arial"/>
              </a:rPr>
              <a:t>a columnar </a:t>
            </a:r>
            <a:r>
              <a:rPr lang="en-US" sz="2400" spc="5" dirty="0">
                <a:latin typeface="Arial"/>
                <a:cs typeface="Arial"/>
              </a:rPr>
              <a:t>storage</a:t>
            </a:r>
            <a:r>
              <a:rPr lang="en-US" sz="2400" spc="-204" dirty="0">
                <a:latin typeface="Arial"/>
                <a:cs typeface="Arial"/>
              </a:rPr>
              <a:t> </a:t>
            </a:r>
            <a:r>
              <a:rPr lang="en-US" sz="2400" spc="5" dirty="0">
                <a:latin typeface="Arial"/>
                <a:cs typeface="Arial"/>
              </a:rPr>
              <a:t>database?</a:t>
            </a:r>
            <a:endParaRPr lang="en-US" sz="2400" dirty="0">
              <a:latin typeface="Arial"/>
              <a:cs typeface="Arial"/>
            </a:endParaRPr>
          </a:p>
          <a:p>
            <a:pPr marL="297180" indent="-273685">
              <a:spcBef>
                <a:spcPts val="175"/>
              </a:spcBef>
              <a:buAutoNum type="arabicPeriod" startAt="3"/>
              <a:tabLst>
                <a:tab pos="297815" algn="l"/>
              </a:tabLst>
            </a:pPr>
            <a:r>
              <a:rPr lang="en-US" sz="2400" spc="10" dirty="0">
                <a:latin typeface="Arial"/>
                <a:cs typeface="Arial"/>
              </a:rPr>
              <a:t>Which </a:t>
            </a:r>
            <a:r>
              <a:rPr lang="en-US" sz="2400" spc="5" dirty="0">
                <a:latin typeface="Arial"/>
                <a:cs typeface="Arial"/>
              </a:rPr>
              <a:t>database provides </a:t>
            </a:r>
            <a:r>
              <a:rPr lang="en-US" sz="2400" spc="10" dirty="0">
                <a:latin typeface="Arial"/>
                <a:cs typeface="Arial"/>
              </a:rPr>
              <a:t>a SQL for Hadoop</a:t>
            </a:r>
            <a:r>
              <a:rPr lang="en-US" sz="2400" spc="-250" dirty="0">
                <a:latin typeface="Arial"/>
                <a:cs typeface="Arial"/>
              </a:rPr>
              <a:t> </a:t>
            </a:r>
            <a:r>
              <a:rPr lang="en-US" sz="2400" spc="5" dirty="0">
                <a:latin typeface="Arial"/>
                <a:cs typeface="Arial"/>
              </a:rPr>
              <a:t>interface?</a:t>
            </a:r>
            <a:endParaRPr lang="en-US" sz="2400" dirty="0">
              <a:latin typeface="Arial"/>
              <a:cs typeface="Arial"/>
            </a:endParaRPr>
          </a:p>
          <a:p>
            <a:endParaRPr lang="fr-FR" dirty="0"/>
          </a:p>
        </p:txBody>
      </p:sp>
    </p:spTree>
    <p:extLst>
      <p:ext uri="{BB962C8B-B14F-4D97-AF65-F5344CB8AC3E}">
        <p14:creationId xmlns:p14="http://schemas.microsoft.com/office/powerpoint/2010/main" val="3278904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Unit</a:t>
            </a:r>
            <a:r>
              <a:rPr lang="fr-FR" spc="-10" dirty="0">
                <a:latin typeface="Arial"/>
                <a:cs typeface="Arial"/>
              </a:rPr>
              <a:t> </a:t>
            </a:r>
            <a:r>
              <a:rPr lang="fr-FR" spc="-5" dirty="0" err="1" smtClean="0">
                <a:latin typeface="Arial"/>
                <a:cs typeface="Arial"/>
              </a:rPr>
              <a:t>summary</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2400" spc="5" dirty="0">
                <a:latin typeface="Arial"/>
                <a:cs typeface="Arial"/>
              </a:rPr>
              <a:t>List the characteristics of </a:t>
            </a:r>
            <a:r>
              <a:rPr lang="en-US" sz="2400" dirty="0">
                <a:latin typeface="Arial"/>
                <a:cs typeface="Arial"/>
              </a:rPr>
              <a:t>representative </a:t>
            </a:r>
            <a:r>
              <a:rPr lang="en-US" sz="2400" spc="5" dirty="0">
                <a:latin typeface="Arial"/>
                <a:cs typeface="Arial"/>
              </a:rPr>
              <a:t>data file formats,</a:t>
            </a:r>
            <a:r>
              <a:rPr lang="en-US" sz="2400" spc="-170" dirty="0">
                <a:latin typeface="Arial"/>
                <a:cs typeface="Arial"/>
              </a:rPr>
              <a:t> </a:t>
            </a:r>
            <a:r>
              <a:rPr lang="en-US" sz="2400" spc="5" dirty="0" smtClean="0">
                <a:latin typeface="Arial"/>
                <a:cs typeface="Arial"/>
              </a:rPr>
              <a:t>including </a:t>
            </a:r>
            <a:r>
              <a:rPr lang="en-US" sz="2400" dirty="0" smtClean="0">
                <a:latin typeface="Arial"/>
                <a:cs typeface="Arial"/>
              </a:rPr>
              <a:t>flat/text </a:t>
            </a:r>
            <a:r>
              <a:rPr lang="en-US" sz="2400" spc="5" dirty="0">
                <a:latin typeface="Arial"/>
                <a:cs typeface="Arial"/>
              </a:rPr>
              <a:t>files, </a:t>
            </a:r>
            <a:r>
              <a:rPr lang="en-US" sz="2400" spc="15" dirty="0">
                <a:latin typeface="Arial"/>
                <a:cs typeface="Arial"/>
              </a:rPr>
              <a:t>CSV, </a:t>
            </a:r>
            <a:r>
              <a:rPr lang="en-US" sz="2400" spc="5" dirty="0">
                <a:latin typeface="Arial"/>
                <a:cs typeface="Arial"/>
              </a:rPr>
              <a:t>XML, </a:t>
            </a:r>
            <a:r>
              <a:rPr lang="en-US" sz="2400" spc="10" dirty="0">
                <a:latin typeface="Arial"/>
                <a:cs typeface="Arial"/>
              </a:rPr>
              <a:t>JSON, and</a:t>
            </a:r>
            <a:r>
              <a:rPr lang="en-US" sz="2400" spc="-165" dirty="0">
                <a:latin typeface="Arial"/>
                <a:cs typeface="Arial"/>
              </a:rPr>
              <a:t> </a:t>
            </a:r>
            <a:r>
              <a:rPr lang="en-US" sz="2400" spc="10" dirty="0">
                <a:latin typeface="Arial"/>
                <a:cs typeface="Arial"/>
              </a:rPr>
              <a:t>YAML</a:t>
            </a:r>
            <a:endParaRPr lang="en-US" sz="2400" dirty="0">
              <a:latin typeface="Arial"/>
              <a:cs typeface="Arial"/>
            </a:endParaRPr>
          </a:p>
          <a:p>
            <a:pPr marL="163195" indent="-139700">
              <a:spcBef>
                <a:spcPts val="480"/>
              </a:spcBef>
              <a:tabLst>
                <a:tab pos="163830" algn="l"/>
              </a:tabLst>
            </a:pPr>
            <a:r>
              <a:rPr lang="en-US" sz="2400" spc="5" dirty="0">
                <a:latin typeface="Arial"/>
                <a:cs typeface="Arial"/>
              </a:rPr>
              <a:t>List the characteristics of the four </a:t>
            </a:r>
            <a:r>
              <a:rPr lang="en-US" sz="2400" dirty="0">
                <a:latin typeface="Arial"/>
                <a:cs typeface="Arial"/>
              </a:rPr>
              <a:t>types </a:t>
            </a:r>
            <a:r>
              <a:rPr lang="en-US" sz="2400" spc="5" dirty="0">
                <a:latin typeface="Arial"/>
                <a:cs typeface="Arial"/>
              </a:rPr>
              <a:t>of </a:t>
            </a:r>
            <a:r>
              <a:rPr lang="en-US" sz="2400" spc="10" dirty="0">
                <a:latin typeface="Arial"/>
                <a:cs typeface="Arial"/>
              </a:rPr>
              <a:t>NoSQL</a:t>
            </a:r>
            <a:r>
              <a:rPr lang="en-US" sz="2400" spc="-145" dirty="0">
                <a:latin typeface="Arial"/>
                <a:cs typeface="Arial"/>
              </a:rPr>
              <a:t> </a:t>
            </a:r>
            <a:r>
              <a:rPr lang="en-US" sz="2400" dirty="0" err="1">
                <a:latin typeface="Arial"/>
                <a:cs typeface="Arial"/>
              </a:rPr>
              <a:t>datastores</a:t>
            </a:r>
            <a:endParaRPr lang="en-US" sz="2400" dirty="0">
              <a:latin typeface="Arial"/>
              <a:cs typeface="Arial"/>
            </a:endParaRPr>
          </a:p>
          <a:p>
            <a:pPr marL="163195" indent="-139700">
              <a:spcBef>
                <a:spcPts val="459"/>
              </a:spcBef>
              <a:tabLst>
                <a:tab pos="163830" algn="l"/>
              </a:tabLst>
            </a:pPr>
            <a:r>
              <a:rPr lang="en-US" sz="2400" spc="5" dirty="0">
                <a:latin typeface="Arial"/>
                <a:cs typeface="Arial"/>
              </a:rPr>
              <a:t>Describe the storage used by </a:t>
            </a:r>
            <a:r>
              <a:rPr lang="en-US" sz="2400" spc="10" dirty="0" err="1">
                <a:latin typeface="Arial"/>
                <a:cs typeface="Arial"/>
              </a:rPr>
              <a:t>HBase</a:t>
            </a:r>
            <a:r>
              <a:rPr lang="en-US" sz="2400" spc="10" dirty="0">
                <a:latin typeface="Arial"/>
                <a:cs typeface="Arial"/>
              </a:rPr>
              <a:t> </a:t>
            </a:r>
            <a:r>
              <a:rPr lang="en-US" sz="2400" spc="5" dirty="0">
                <a:latin typeface="Arial"/>
                <a:cs typeface="Arial"/>
              </a:rPr>
              <a:t>in </a:t>
            </a:r>
            <a:r>
              <a:rPr lang="en-US" sz="2400" spc="15" dirty="0">
                <a:latin typeface="Arial"/>
                <a:cs typeface="Arial"/>
              </a:rPr>
              <a:t>some</a:t>
            </a:r>
            <a:r>
              <a:rPr lang="en-US" sz="2400" spc="-225" dirty="0">
                <a:latin typeface="Arial"/>
                <a:cs typeface="Arial"/>
              </a:rPr>
              <a:t> </a:t>
            </a:r>
            <a:r>
              <a:rPr lang="en-US" sz="2400" spc="5" dirty="0">
                <a:latin typeface="Arial"/>
                <a:cs typeface="Arial"/>
              </a:rPr>
              <a:t>detail</a:t>
            </a:r>
            <a:endParaRPr lang="en-US" sz="2400" dirty="0">
              <a:latin typeface="Arial"/>
              <a:cs typeface="Arial"/>
            </a:endParaRPr>
          </a:p>
          <a:p>
            <a:pPr marL="163195" indent="-139700">
              <a:spcBef>
                <a:spcPts val="475"/>
              </a:spcBef>
              <a:tabLst>
                <a:tab pos="163830" algn="l"/>
              </a:tabLst>
            </a:pPr>
            <a:r>
              <a:rPr lang="en-US" sz="2400" spc="5" dirty="0">
                <a:latin typeface="Arial"/>
                <a:cs typeface="Arial"/>
              </a:rPr>
              <a:t>Describe </a:t>
            </a:r>
            <a:r>
              <a:rPr lang="en-US" sz="2400" spc="10" dirty="0">
                <a:latin typeface="Arial"/>
                <a:cs typeface="Arial"/>
              </a:rPr>
              <a:t>and </a:t>
            </a:r>
            <a:r>
              <a:rPr lang="en-US" sz="2400" spc="5" dirty="0">
                <a:latin typeface="Arial"/>
                <a:cs typeface="Arial"/>
              </a:rPr>
              <a:t>compare the </a:t>
            </a:r>
            <a:r>
              <a:rPr lang="en-US" sz="2400" spc="10" dirty="0">
                <a:latin typeface="Arial"/>
                <a:cs typeface="Arial"/>
              </a:rPr>
              <a:t>open source </a:t>
            </a:r>
            <a:r>
              <a:rPr lang="en-US" sz="2400" spc="5" dirty="0">
                <a:latin typeface="Arial"/>
                <a:cs typeface="Arial"/>
              </a:rPr>
              <a:t>programming </a:t>
            </a:r>
            <a:r>
              <a:rPr lang="en-US" sz="2400" dirty="0">
                <a:latin typeface="Arial"/>
                <a:cs typeface="Arial"/>
              </a:rPr>
              <a:t>languages,</a:t>
            </a:r>
            <a:r>
              <a:rPr lang="en-US" sz="2400" spc="-225" dirty="0">
                <a:latin typeface="Arial"/>
                <a:cs typeface="Arial"/>
              </a:rPr>
              <a:t> </a:t>
            </a:r>
            <a:r>
              <a:rPr lang="en-US" sz="2400" spc="10" dirty="0" smtClean="0">
                <a:latin typeface="Arial"/>
                <a:cs typeface="Arial"/>
              </a:rPr>
              <a:t>Pig </a:t>
            </a:r>
            <a:r>
              <a:rPr lang="en-US" sz="2400" spc="5" dirty="0" smtClean="0">
                <a:latin typeface="Arial"/>
                <a:cs typeface="Arial"/>
              </a:rPr>
              <a:t>and</a:t>
            </a:r>
            <a:r>
              <a:rPr lang="en-US" sz="2400" spc="-20" dirty="0" smtClean="0">
                <a:latin typeface="Arial"/>
                <a:cs typeface="Arial"/>
              </a:rPr>
              <a:t> </a:t>
            </a:r>
            <a:r>
              <a:rPr lang="en-US" sz="2400" spc="5" dirty="0">
                <a:latin typeface="Arial"/>
                <a:cs typeface="Arial"/>
              </a:rPr>
              <a:t>Hive</a:t>
            </a:r>
            <a:endParaRPr lang="en-US" sz="2400" dirty="0">
              <a:latin typeface="Arial"/>
              <a:cs typeface="Arial"/>
            </a:endParaRPr>
          </a:p>
          <a:p>
            <a:pPr marL="163195" marR="149860" indent="-139700">
              <a:lnSpc>
                <a:spcPct val="100899"/>
              </a:lnSpc>
              <a:spcBef>
                <a:spcPts val="445"/>
              </a:spcBef>
              <a:tabLst>
                <a:tab pos="163830" algn="l"/>
              </a:tabLst>
            </a:pPr>
            <a:r>
              <a:rPr lang="en-US" sz="2400" spc="5" dirty="0">
                <a:latin typeface="Arial"/>
                <a:cs typeface="Arial"/>
              </a:rPr>
              <a:t>List the characteristics of programming languages typically used</a:t>
            </a:r>
            <a:r>
              <a:rPr lang="en-US" sz="2400" spc="-220" dirty="0">
                <a:latin typeface="Arial"/>
                <a:cs typeface="Arial"/>
              </a:rPr>
              <a:t> </a:t>
            </a:r>
            <a:r>
              <a:rPr lang="en-US" sz="2400" spc="5" dirty="0">
                <a:latin typeface="Arial"/>
                <a:cs typeface="Arial"/>
              </a:rPr>
              <a:t>by  Data Scientists: </a:t>
            </a:r>
            <a:r>
              <a:rPr lang="en-US" sz="2400" spc="15" dirty="0">
                <a:latin typeface="Arial"/>
                <a:cs typeface="Arial"/>
              </a:rPr>
              <a:t>R </a:t>
            </a:r>
            <a:r>
              <a:rPr lang="en-US" sz="2400" spc="5" dirty="0">
                <a:latin typeface="Arial"/>
                <a:cs typeface="Arial"/>
              </a:rPr>
              <a:t>and</a:t>
            </a:r>
            <a:r>
              <a:rPr lang="en-US" sz="2400" spc="-114" dirty="0">
                <a:latin typeface="Arial"/>
                <a:cs typeface="Arial"/>
              </a:rPr>
              <a:t> </a:t>
            </a:r>
            <a:r>
              <a:rPr lang="en-US" sz="2400" spc="5" dirty="0">
                <a:latin typeface="Arial"/>
                <a:cs typeface="Arial"/>
              </a:rPr>
              <a:t>Python</a:t>
            </a:r>
            <a:endParaRPr lang="en-US" sz="2400" dirty="0">
              <a:latin typeface="Arial"/>
              <a:cs typeface="Arial"/>
            </a:endParaRPr>
          </a:p>
          <a:p>
            <a:endParaRPr lang="fr-FR" dirty="0"/>
          </a:p>
        </p:txBody>
      </p:sp>
    </p:spTree>
    <p:extLst>
      <p:ext uri="{BB962C8B-B14F-4D97-AF65-F5344CB8AC3E}">
        <p14:creationId xmlns:p14="http://schemas.microsoft.com/office/powerpoint/2010/main" val="1617145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5"/>
              </a:spcBef>
            </a:pPr>
            <a:r>
              <a:rPr lang="en-US" spc="-10" dirty="0">
                <a:latin typeface="Arial"/>
                <a:cs typeface="Arial"/>
              </a:rPr>
              <a:t>CSV </a:t>
            </a:r>
            <a:r>
              <a:rPr lang="en-US" spc="-5" dirty="0">
                <a:latin typeface="Arial"/>
                <a:cs typeface="Arial"/>
              </a:rPr>
              <a:t>and </a:t>
            </a:r>
            <a:r>
              <a:rPr lang="en-US" spc="-10" dirty="0">
                <a:latin typeface="Arial"/>
                <a:cs typeface="Arial"/>
              </a:rPr>
              <a:t>various </a:t>
            </a:r>
            <a:r>
              <a:rPr lang="en-US" spc="-5" dirty="0">
                <a:latin typeface="Arial"/>
                <a:cs typeface="Arial"/>
              </a:rPr>
              <a:t>forms of delimited</a:t>
            </a:r>
            <a:r>
              <a:rPr lang="en-US" spc="-15" dirty="0">
                <a:latin typeface="Arial"/>
                <a:cs typeface="Arial"/>
              </a:rPr>
              <a:t> </a:t>
            </a:r>
            <a:r>
              <a:rPr lang="en-US" spc="-5" dirty="0">
                <a:latin typeface="Arial"/>
                <a:cs typeface="Arial"/>
              </a:rPr>
              <a:t>files</a:t>
            </a:r>
            <a:endParaRPr lang="en-US" dirty="0">
              <a:latin typeface="Arial"/>
              <a:cs typeface="Arial"/>
            </a:endParaRPr>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smtClean="0">
                <a:latin typeface="Arial"/>
                <a:cs typeface="Arial"/>
              </a:rPr>
              <a:t>Familiar </a:t>
            </a:r>
            <a:r>
              <a:rPr lang="en-US" sz="1800" dirty="0">
                <a:latin typeface="Arial"/>
                <a:cs typeface="Arial"/>
              </a:rPr>
              <a:t>to everyone </a:t>
            </a:r>
            <a:r>
              <a:rPr lang="en-US" sz="1800" spc="5" dirty="0">
                <a:latin typeface="Arial"/>
                <a:cs typeface="Arial"/>
              </a:rPr>
              <a:t>as </a:t>
            </a:r>
            <a:r>
              <a:rPr lang="en-US" sz="1800" dirty="0">
                <a:latin typeface="Arial"/>
                <a:cs typeface="Arial"/>
              </a:rPr>
              <a:t>input/output to </a:t>
            </a:r>
            <a:r>
              <a:rPr lang="en-US" sz="1800" spc="10" dirty="0">
                <a:latin typeface="Arial"/>
                <a:cs typeface="Arial"/>
              </a:rPr>
              <a:t>spreadsheet</a:t>
            </a:r>
            <a:r>
              <a:rPr lang="en-US" sz="1800" spc="-90" dirty="0">
                <a:latin typeface="Arial"/>
                <a:cs typeface="Arial"/>
              </a:rPr>
              <a:t> </a:t>
            </a:r>
            <a:r>
              <a:rPr lang="en-US" sz="1800" dirty="0">
                <a:latin typeface="Arial"/>
                <a:cs typeface="Arial"/>
              </a:rPr>
              <a:t>applications:</a:t>
            </a:r>
          </a:p>
          <a:p>
            <a:pPr marL="299085" lvl="1" indent="-100965">
              <a:spcBef>
                <a:spcPts val="400"/>
              </a:spcBef>
              <a:buSzPct val="78260"/>
              <a:buFont typeface="Wingdings"/>
              <a:buChar char=""/>
              <a:tabLst>
                <a:tab pos="299720" algn="l"/>
              </a:tabLst>
            </a:pPr>
            <a:r>
              <a:rPr lang="en-US" sz="1800" spc="-10" dirty="0">
                <a:latin typeface="Arial"/>
                <a:cs typeface="Arial"/>
              </a:rPr>
              <a:t>Rows correspond </a:t>
            </a:r>
            <a:r>
              <a:rPr lang="en-US" sz="1800" spc="-5" dirty="0">
                <a:latin typeface="Arial"/>
                <a:cs typeface="Arial"/>
              </a:rPr>
              <a:t>to </a:t>
            </a:r>
            <a:r>
              <a:rPr lang="en-US" sz="1800" spc="-10" dirty="0">
                <a:latin typeface="Arial"/>
                <a:cs typeface="Arial"/>
              </a:rPr>
              <a:t>individual</a:t>
            </a:r>
            <a:r>
              <a:rPr lang="en-US" sz="1800" spc="50" dirty="0">
                <a:latin typeface="Arial"/>
                <a:cs typeface="Arial"/>
              </a:rPr>
              <a:t> </a:t>
            </a:r>
            <a:r>
              <a:rPr lang="en-US" sz="1800" spc="-10" dirty="0">
                <a:latin typeface="Arial"/>
                <a:cs typeface="Arial"/>
              </a:rPr>
              <a:t>records</a:t>
            </a:r>
            <a:endParaRPr lang="en-US" sz="1800" dirty="0">
              <a:latin typeface="Arial"/>
              <a:cs typeface="Arial"/>
            </a:endParaRPr>
          </a:p>
          <a:p>
            <a:pPr marL="299085" marR="267335" lvl="1" indent="-100965">
              <a:lnSpc>
                <a:spcPct val="103800"/>
              </a:lnSpc>
              <a:spcBef>
                <a:spcPts val="409"/>
              </a:spcBef>
              <a:buSzPct val="81818"/>
              <a:buFont typeface="Wingdings"/>
              <a:buChar char=""/>
              <a:tabLst>
                <a:tab pos="299720" algn="l"/>
              </a:tabLst>
            </a:pPr>
            <a:r>
              <a:rPr lang="en-US" sz="1800" spc="20" dirty="0">
                <a:latin typeface="Arial"/>
                <a:cs typeface="Arial"/>
              </a:rPr>
              <a:t>Columns </a:t>
            </a:r>
            <a:r>
              <a:rPr lang="en-US" sz="1800" spc="15" dirty="0">
                <a:latin typeface="Arial"/>
                <a:cs typeface="Arial"/>
              </a:rPr>
              <a:t>of plain text are separated </a:t>
            </a:r>
            <a:r>
              <a:rPr lang="en-US" sz="1800" spc="20" dirty="0">
                <a:latin typeface="Arial"/>
                <a:cs typeface="Arial"/>
              </a:rPr>
              <a:t>by comma </a:t>
            </a:r>
            <a:r>
              <a:rPr lang="en-US" sz="1800" spc="15" dirty="0">
                <a:latin typeface="Arial"/>
                <a:cs typeface="Arial"/>
              </a:rPr>
              <a:t>or </a:t>
            </a:r>
            <a:r>
              <a:rPr lang="en-US" sz="1800" spc="20" dirty="0">
                <a:latin typeface="Arial"/>
                <a:cs typeface="Arial"/>
              </a:rPr>
              <a:t>some </a:t>
            </a:r>
            <a:r>
              <a:rPr lang="en-US" sz="1800" spc="15" dirty="0">
                <a:latin typeface="Arial"/>
                <a:cs typeface="Arial"/>
              </a:rPr>
              <a:t>other delimiter  (tab, </a:t>
            </a:r>
            <a:r>
              <a:rPr lang="en-US" sz="1800" spc="5" dirty="0">
                <a:latin typeface="Arial"/>
                <a:cs typeface="Arial"/>
              </a:rPr>
              <a:t>|,</a:t>
            </a:r>
            <a:r>
              <a:rPr lang="en-US" sz="1800" spc="15" dirty="0">
                <a:latin typeface="Arial"/>
                <a:cs typeface="Arial"/>
              </a:rPr>
              <a:t> etc.)</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May </a:t>
            </a:r>
            <a:r>
              <a:rPr lang="en-US" sz="1800" spc="5" dirty="0">
                <a:latin typeface="Arial"/>
                <a:cs typeface="Arial"/>
              </a:rPr>
              <a:t>have </a:t>
            </a:r>
            <a:r>
              <a:rPr lang="en-US" sz="1800" spc="10" dirty="0">
                <a:latin typeface="Arial"/>
                <a:cs typeface="Arial"/>
              </a:rPr>
              <a:t>a </a:t>
            </a:r>
            <a:r>
              <a:rPr lang="en-US" sz="1800" spc="5" dirty="0">
                <a:latin typeface="Arial"/>
                <a:cs typeface="Arial"/>
              </a:rPr>
              <a:t>header record with </a:t>
            </a:r>
            <a:r>
              <a:rPr lang="en-US" sz="1800" spc="10" dirty="0">
                <a:latin typeface="Arial"/>
                <a:cs typeface="Arial"/>
              </a:rPr>
              <a:t>names </a:t>
            </a:r>
            <a:r>
              <a:rPr lang="en-US" sz="1800" spc="5" dirty="0">
                <a:latin typeface="Arial"/>
                <a:cs typeface="Arial"/>
              </a:rPr>
              <a:t>of</a:t>
            </a:r>
            <a:r>
              <a:rPr lang="en-US" sz="1800" spc="-185" dirty="0">
                <a:latin typeface="Arial"/>
                <a:cs typeface="Arial"/>
              </a:rPr>
              <a:t> </a:t>
            </a:r>
            <a:r>
              <a:rPr lang="en-US" sz="1800" spc="10" dirty="0">
                <a:latin typeface="Arial"/>
                <a:cs typeface="Arial"/>
              </a:rPr>
              <a:t>columns</a:t>
            </a:r>
            <a:endParaRPr lang="en-US" sz="1800" dirty="0">
              <a:latin typeface="Arial"/>
              <a:cs typeface="Arial"/>
            </a:endParaRPr>
          </a:p>
          <a:p>
            <a:pPr marL="163195" indent="-139700">
              <a:spcBef>
                <a:spcPts val="459"/>
              </a:spcBef>
              <a:tabLst>
                <a:tab pos="163830" algn="l"/>
              </a:tabLst>
            </a:pPr>
            <a:r>
              <a:rPr lang="en-US" sz="1800" spc="5" dirty="0">
                <a:latin typeface="Arial"/>
                <a:cs typeface="Arial"/>
              </a:rPr>
              <a:t>Problems:</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Quotes </a:t>
            </a:r>
            <a:r>
              <a:rPr lang="en-US" sz="1800" spc="20" dirty="0">
                <a:latin typeface="Arial"/>
                <a:cs typeface="Arial"/>
              </a:rPr>
              <a:t>may be used </a:t>
            </a:r>
            <a:r>
              <a:rPr lang="en-US" sz="1800" spc="15" dirty="0">
                <a:latin typeface="Arial"/>
                <a:cs typeface="Arial"/>
              </a:rPr>
              <a:t>in order to deal with strings of</a:t>
            </a:r>
            <a:r>
              <a:rPr lang="en-US" sz="1800" spc="35" dirty="0">
                <a:latin typeface="Arial"/>
                <a:cs typeface="Arial"/>
              </a:rPr>
              <a:t> </a:t>
            </a:r>
            <a:r>
              <a:rPr lang="en-US" sz="1800" spc="15" dirty="0">
                <a:latin typeface="Arial"/>
                <a:cs typeface="Arial"/>
              </a:rPr>
              <a:t>text</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20" dirty="0">
                <a:latin typeface="Arial"/>
                <a:cs typeface="Arial"/>
              </a:rPr>
              <a:t>Escape </a:t>
            </a:r>
            <a:r>
              <a:rPr lang="en-US" sz="1800" spc="15" dirty="0">
                <a:latin typeface="Arial"/>
                <a:cs typeface="Arial"/>
              </a:rPr>
              <a:t>characters </a:t>
            </a:r>
            <a:r>
              <a:rPr lang="en-US" sz="1800" spc="20" dirty="0">
                <a:latin typeface="Arial"/>
                <a:cs typeface="Arial"/>
              </a:rPr>
              <a:t>may be </a:t>
            </a:r>
            <a:r>
              <a:rPr lang="en-US" sz="1800" spc="15" dirty="0">
                <a:latin typeface="Arial"/>
                <a:cs typeface="Arial"/>
              </a:rPr>
              <a:t>present (typically </a:t>
            </a:r>
            <a:r>
              <a:rPr lang="en-US" sz="1800" spc="20" dirty="0">
                <a:latin typeface="Arial"/>
                <a:cs typeface="Arial"/>
              </a:rPr>
              <a:t>backslash </a:t>
            </a:r>
            <a:r>
              <a:rPr lang="en-US" sz="1800" spc="25" dirty="0">
                <a:latin typeface="Arial"/>
                <a:cs typeface="Arial"/>
              </a:rPr>
              <a:t>= </a:t>
            </a:r>
            <a:r>
              <a:rPr lang="en-US" sz="1800" spc="10" dirty="0">
                <a:latin typeface="Arial"/>
                <a:cs typeface="Arial"/>
              </a:rPr>
              <a:t>\)</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5" dirty="0">
                <a:latin typeface="Arial"/>
                <a:cs typeface="Arial"/>
              </a:rPr>
              <a:t>Windows </a:t>
            </a:r>
            <a:r>
              <a:rPr lang="en-US" sz="1800" spc="-10" dirty="0">
                <a:latin typeface="Arial"/>
                <a:cs typeface="Arial"/>
              </a:rPr>
              <a:t>and </a:t>
            </a:r>
            <a:r>
              <a:rPr lang="en-US" sz="1800" spc="-5" dirty="0">
                <a:latin typeface="Arial"/>
                <a:cs typeface="Arial"/>
              </a:rPr>
              <a:t>Linux/UNIX use different end-of-line</a:t>
            </a:r>
            <a:r>
              <a:rPr lang="en-US" sz="1800" spc="10" dirty="0">
                <a:latin typeface="Arial"/>
                <a:cs typeface="Arial"/>
              </a:rPr>
              <a:t> </a:t>
            </a:r>
            <a:r>
              <a:rPr lang="en-US" sz="1800" spc="-10" dirty="0">
                <a:latin typeface="Arial"/>
                <a:cs typeface="Arial"/>
              </a:rPr>
              <a:t>characters</a:t>
            </a:r>
            <a:endParaRPr lang="en-US" sz="1800" dirty="0">
              <a:latin typeface="Arial"/>
              <a:cs typeface="Arial"/>
            </a:endParaRPr>
          </a:p>
          <a:p>
            <a:pPr marL="163195" indent="-139700">
              <a:spcBef>
                <a:spcPts val="470"/>
              </a:spcBef>
              <a:tabLst>
                <a:tab pos="163830" algn="l"/>
              </a:tabLst>
            </a:pPr>
            <a:r>
              <a:rPr lang="en-US" sz="1800" spc="5" dirty="0">
                <a:latin typeface="Arial"/>
                <a:cs typeface="Arial"/>
              </a:rPr>
              <a:t>Python has </a:t>
            </a:r>
            <a:r>
              <a:rPr lang="en-US" sz="1800" spc="10" dirty="0">
                <a:latin typeface="Arial"/>
                <a:cs typeface="Arial"/>
              </a:rPr>
              <a:t>a </a:t>
            </a:r>
            <a:r>
              <a:rPr lang="en-US" sz="1800" spc="5" dirty="0">
                <a:latin typeface="Arial"/>
                <a:cs typeface="Arial"/>
              </a:rPr>
              <a:t>standard library </a:t>
            </a:r>
            <a:r>
              <a:rPr lang="en-US" sz="1800" dirty="0">
                <a:latin typeface="Arial"/>
                <a:cs typeface="Arial"/>
              </a:rPr>
              <a:t>that </a:t>
            </a:r>
            <a:r>
              <a:rPr lang="en-US" sz="1800" spc="5" dirty="0">
                <a:latin typeface="Arial"/>
                <a:cs typeface="Arial"/>
              </a:rPr>
              <a:t>includes </a:t>
            </a:r>
            <a:r>
              <a:rPr lang="en-US" sz="1800" spc="10" dirty="0">
                <a:latin typeface="Arial"/>
                <a:cs typeface="Arial"/>
              </a:rPr>
              <a:t>a </a:t>
            </a:r>
            <a:r>
              <a:rPr lang="en-US" sz="1800" spc="15" dirty="0">
                <a:latin typeface="Arial"/>
                <a:cs typeface="Arial"/>
              </a:rPr>
              <a:t>CSV</a:t>
            </a:r>
            <a:r>
              <a:rPr lang="en-US" sz="1800" spc="-190" dirty="0">
                <a:latin typeface="Arial"/>
                <a:cs typeface="Arial"/>
              </a:rPr>
              <a:t> </a:t>
            </a:r>
            <a:r>
              <a:rPr lang="en-US" sz="1800" spc="5" dirty="0">
                <a:latin typeface="Arial"/>
                <a:cs typeface="Arial"/>
              </a:rPr>
              <a:t>package</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Though </a:t>
            </a:r>
            <a:r>
              <a:rPr lang="en-US" sz="1800" dirty="0">
                <a:latin typeface="Arial"/>
                <a:cs typeface="Arial"/>
              </a:rPr>
              <a:t>attractive, </a:t>
            </a:r>
            <a:r>
              <a:rPr lang="en-US" sz="1800" spc="5" dirty="0">
                <a:latin typeface="Arial"/>
                <a:cs typeface="Arial"/>
              </a:rPr>
              <a:t>the capabilities of </a:t>
            </a:r>
            <a:r>
              <a:rPr lang="en-US" sz="1800" spc="10" dirty="0">
                <a:latin typeface="Arial"/>
                <a:cs typeface="Arial"/>
              </a:rPr>
              <a:t>CSV-style </a:t>
            </a:r>
            <a:r>
              <a:rPr lang="en-US" sz="1800" spc="5" dirty="0">
                <a:latin typeface="Arial"/>
                <a:cs typeface="Arial"/>
              </a:rPr>
              <a:t>formats are</a:t>
            </a:r>
            <a:r>
              <a:rPr lang="en-US" sz="1800" spc="-190" dirty="0">
                <a:latin typeface="Arial"/>
                <a:cs typeface="Arial"/>
              </a:rPr>
              <a:t> </a:t>
            </a:r>
            <a:r>
              <a:rPr lang="en-US" sz="1800" spc="5" dirty="0">
                <a:latin typeface="Arial"/>
                <a:cs typeface="Arial"/>
              </a:rPr>
              <a:t>limited:</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10" dirty="0">
                <a:latin typeface="Arial"/>
                <a:cs typeface="Arial"/>
              </a:rPr>
              <a:t>Assumes </a:t>
            </a:r>
            <a:r>
              <a:rPr lang="en-US" sz="1800" spc="-5" dirty="0">
                <a:latin typeface="Arial"/>
                <a:cs typeface="Arial"/>
              </a:rPr>
              <a:t>each </a:t>
            </a:r>
            <a:r>
              <a:rPr lang="en-US" sz="1800" spc="-10" dirty="0">
                <a:latin typeface="Arial"/>
                <a:cs typeface="Arial"/>
              </a:rPr>
              <a:t>record has </a:t>
            </a:r>
            <a:r>
              <a:rPr lang="en-US" sz="1800" spc="-5" dirty="0">
                <a:latin typeface="Arial"/>
                <a:cs typeface="Arial"/>
              </a:rPr>
              <a:t>a </a:t>
            </a:r>
            <a:r>
              <a:rPr lang="en-US" sz="1800" dirty="0">
                <a:latin typeface="Arial"/>
                <a:cs typeface="Arial"/>
              </a:rPr>
              <a:t>fix </a:t>
            </a:r>
            <a:r>
              <a:rPr lang="en-US" sz="1800" spc="-10" dirty="0">
                <a:latin typeface="Arial"/>
                <a:cs typeface="Arial"/>
              </a:rPr>
              <a:t>number </a:t>
            </a:r>
            <a:r>
              <a:rPr lang="en-US" sz="1800" spc="-5" dirty="0">
                <a:latin typeface="Arial"/>
                <a:cs typeface="Arial"/>
              </a:rPr>
              <a:t>of</a:t>
            </a:r>
            <a:r>
              <a:rPr lang="en-US" sz="1800" spc="50" dirty="0">
                <a:latin typeface="Arial"/>
                <a:cs typeface="Arial"/>
              </a:rPr>
              <a:t> </a:t>
            </a:r>
            <a:r>
              <a:rPr lang="en-US" sz="1800" spc="-10" dirty="0">
                <a:latin typeface="Arial"/>
                <a:cs typeface="Arial"/>
              </a:rPr>
              <a:t>attributes</a:t>
            </a:r>
            <a:endParaRPr lang="en-US" sz="1800" dirty="0">
              <a:latin typeface="Arial"/>
              <a:cs typeface="Arial"/>
            </a:endParaRPr>
          </a:p>
          <a:p>
            <a:pPr marL="299085" lvl="1" indent="-100965">
              <a:spcBef>
                <a:spcPts val="445"/>
              </a:spcBef>
              <a:buSzPct val="81818"/>
              <a:buFont typeface="Wingdings"/>
              <a:buChar char=""/>
              <a:tabLst>
                <a:tab pos="299720" algn="l"/>
              </a:tabLst>
            </a:pPr>
            <a:r>
              <a:rPr lang="en-US" sz="1800" spc="15" dirty="0">
                <a:latin typeface="Arial"/>
                <a:cs typeface="Arial"/>
              </a:rPr>
              <a:t>Not </a:t>
            </a:r>
            <a:r>
              <a:rPr lang="en-US" sz="1800" spc="20" dirty="0">
                <a:latin typeface="Arial"/>
                <a:cs typeface="Arial"/>
              </a:rPr>
              <a:t>easy </a:t>
            </a:r>
            <a:r>
              <a:rPr lang="en-US" sz="1800" spc="15" dirty="0">
                <a:latin typeface="Arial"/>
                <a:cs typeface="Arial"/>
              </a:rPr>
              <a:t>to represent sets, lists, or </a:t>
            </a:r>
            <a:r>
              <a:rPr lang="en-US" sz="1800" spc="20" dirty="0">
                <a:latin typeface="Arial"/>
                <a:cs typeface="Arial"/>
              </a:rPr>
              <a:t>maps, </a:t>
            </a:r>
            <a:r>
              <a:rPr lang="en-US" sz="1800" spc="15" dirty="0">
                <a:latin typeface="Arial"/>
                <a:cs typeface="Arial"/>
              </a:rPr>
              <a:t>or more </a:t>
            </a:r>
            <a:r>
              <a:rPr lang="en-US" sz="1800" spc="20" dirty="0">
                <a:latin typeface="Arial"/>
                <a:cs typeface="Arial"/>
              </a:rPr>
              <a:t>complex </a:t>
            </a:r>
            <a:r>
              <a:rPr lang="en-US" sz="1800" spc="15" dirty="0">
                <a:latin typeface="Arial"/>
                <a:cs typeface="Arial"/>
              </a:rPr>
              <a:t>data</a:t>
            </a:r>
            <a:r>
              <a:rPr lang="en-US" sz="1800" spc="80" dirty="0">
                <a:latin typeface="Arial"/>
                <a:cs typeface="Arial"/>
              </a:rPr>
              <a:t> </a:t>
            </a:r>
            <a:r>
              <a:rPr lang="en-US" sz="1800" spc="15" dirty="0">
                <a:latin typeface="Arial"/>
                <a:cs typeface="Arial"/>
              </a:rPr>
              <a:t>structures</a:t>
            </a:r>
            <a:endParaRPr lang="en-US" sz="1800" dirty="0">
              <a:latin typeface="Arial"/>
              <a:cs typeface="Arial"/>
            </a:endParaRPr>
          </a:p>
          <a:p>
            <a:endParaRPr lang="fr-FR" sz="1800" dirty="0"/>
          </a:p>
        </p:txBody>
      </p:sp>
    </p:spTree>
    <p:extLst>
      <p:ext uri="{BB962C8B-B14F-4D97-AF65-F5344CB8AC3E}">
        <p14:creationId xmlns:p14="http://schemas.microsoft.com/office/powerpoint/2010/main" val="365196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smtClean="0">
                <a:latin typeface="Arial"/>
                <a:cs typeface="Arial"/>
              </a:rPr>
              <a:t>Avro</a:t>
            </a:r>
            <a:r>
              <a:rPr lang="fr-FR" spc="-10" dirty="0" smtClean="0">
                <a:latin typeface="Arial"/>
                <a:cs typeface="Arial"/>
              </a:rPr>
              <a:t>/</a:t>
            </a:r>
            <a:r>
              <a:rPr lang="fr-FR" spc="-10" dirty="0" err="1" smtClean="0">
                <a:latin typeface="Arial"/>
                <a:cs typeface="Arial"/>
              </a:rPr>
              <a:t>SequenceFile</a:t>
            </a:r>
            <a:endParaRPr lang="fr-FR" dirty="0"/>
          </a:p>
        </p:txBody>
      </p:sp>
      <p:sp>
        <p:nvSpPr>
          <p:cNvPr id="3" name="Espace réservé du contenu 2"/>
          <p:cNvSpPr>
            <a:spLocks noGrp="1"/>
          </p:cNvSpPr>
          <p:nvPr>
            <p:ph idx="1"/>
          </p:nvPr>
        </p:nvSpPr>
        <p:spPr/>
        <p:txBody>
          <a:bodyPr/>
          <a:lstStyle/>
          <a:p>
            <a:pPr marL="163195" marR="362585" indent="-139700">
              <a:lnSpc>
                <a:spcPct val="101000"/>
              </a:lnSpc>
              <a:spcBef>
                <a:spcPts val="1300"/>
              </a:spcBef>
              <a:tabLst>
                <a:tab pos="163830" algn="l"/>
              </a:tabLst>
            </a:pPr>
            <a:r>
              <a:rPr lang="en-US" sz="1800" spc="5" dirty="0">
                <a:latin typeface="Arial"/>
                <a:cs typeface="Arial"/>
              </a:rPr>
              <a:t>Avro data files are </a:t>
            </a:r>
            <a:r>
              <a:rPr lang="en-US" sz="1800" spc="10" dirty="0">
                <a:latin typeface="Arial"/>
                <a:cs typeface="Arial"/>
              </a:rPr>
              <a:t>a </a:t>
            </a:r>
            <a:r>
              <a:rPr lang="en-US" sz="1800" spc="5" dirty="0">
                <a:latin typeface="Arial"/>
                <a:cs typeface="Arial"/>
              </a:rPr>
              <a:t>compact, efficient binary format </a:t>
            </a:r>
            <a:r>
              <a:rPr lang="en-US" sz="1800" dirty="0">
                <a:latin typeface="Arial"/>
                <a:cs typeface="Arial"/>
              </a:rPr>
              <a:t>that provides  interoperability </a:t>
            </a:r>
            <a:r>
              <a:rPr lang="en-US" sz="1800" spc="5" dirty="0">
                <a:latin typeface="Arial"/>
                <a:cs typeface="Arial"/>
              </a:rPr>
              <a:t>with applications </a:t>
            </a:r>
            <a:r>
              <a:rPr lang="en-US" sz="1800" dirty="0">
                <a:latin typeface="Arial"/>
                <a:cs typeface="Arial"/>
              </a:rPr>
              <a:t>written </a:t>
            </a:r>
            <a:r>
              <a:rPr lang="en-US" sz="1800" spc="10" dirty="0">
                <a:latin typeface="Arial"/>
                <a:cs typeface="Arial"/>
              </a:rPr>
              <a:t>in </a:t>
            </a:r>
            <a:r>
              <a:rPr lang="en-US" sz="1800" spc="5" dirty="0">
                <a:latin typeface="Arial"/>
                <a:cs typeface="Arial"/>
              </a:rPr>
              <a:t>other programming  languages</a:t>
            </a:r>
            <a:endParaRPr lang="en-US" sz="1800" dirty="0">
              <a:latin typeface="Arial"/>
              <a:cs typeface="Arial"/>
            </a:endParaRPr>
          </a:p>
          <a:p>
            <a:pPr marL="299085" marR="360680" lvl="1" indent="-100965">
              <a:lnSpc>
                <a:spcPct val="101899"/>
              </a:lnSpc>
              <a:spcBef>
                <a:spcPts val="425"/>
              </a:spcBef>
              <a:buSzPct val="81818"/>
              <a:buFont typeface="Wingdings"/>
              <a:buChar char=""/>
              <a:tabLst>
                <a:tab pos="299720" algn="l"/>
              </a:tabLst>
            </a:pPr>
            <a:r>
              <a:rPr lang="en-US" sz="1800" spc="15" dirty="0">
                <a:latin typeface="Arial"/>
                <a:cs typeface="Arial"/>
              </a:rPr>
              <a:t>Avro </a:t>
            </a:r>
            <a:r>
              <a:rPr lang="en-US" sz="1800" spc="20" dirty="0">
                <a:latin typeface="Arial"/>
                <a:cs typeface="Arial"/>
              </a:rPr>
              <a:t>also </a:t>
            </a:r>
            <a:r>
              <a:rPr lang="en-US" sz="1800" spc="15" dirty="0">
                <a:latin typeface="Arial"/>
                <a:cs typeface="Arial"/>
              </a:rPr>
              <a:t>supports versioning, </a:t>
            </a:r>
            <a:r>
              <a:rPr lang="en-US" sz="1800" spc="25" dirty="0">
                <a:latin typeface="Arial"/>
                <a:cs typeface="Arial"/>
              </a:rPr>
              <a:t>so </a:t>
            </a:r>
            <a:r>
              <a:rPr lang="en-US" sz="1800" spc="15" dirty="0">
                <a:latin typeface="Arial"/>
                <a:cs typeface="Arial"/>
              </a:rPr>
              <a:t>that when, for example, </a:t>
            </a:r>
            <a:r>
              <a:rPr lang="en-US" sz="1800" spc="20" dirty="0">
                <a:latin typeface="Arial"/>
                <a:cs typeface="Arial"/>
              </a:rPr>
              <a:t>columns </a:t>
            </a:r>
            <a:r>
              <a:rPr lang="en-US" sz="1800" spc="15" dirty="0">
                <a:latin typeface="Arial"/>
                <a:cs typeface="Arial"/>
              </a:rPr>
              <a:t>are  </a:t>
            </a:r>
            <a:r>
              <a:rPr lang="en-US" sz="1800" spc="20" dirty="0">
                <a:latin typeface="Arial"/>
                <a:cs typeface="Arial"/>
              </a:rPr>
              <a:t>added </a:t>
            </a:r>
            <a:r>
              <a:rPr lang="en-US" sz="1800" spc="15" dirty="0">
                <a:latin typeface="Arial"/>
                <a:cs typeface="Arial"/>
              </a:rPr>
              <a:t>or removed </a:t>
            </a:r>
            <a:r>
              <a:rPr lang="en-US" sz="1800" spc="20" dirty="0">
                <a:latin typeface="Arial"/>
                <a:cs typeface="Arial"/>
              </a:rPr>
              <a:t>from a </a:t>
            </a:r>
            <a:r>
              <a:rPr lang="en-US" sz="1800" spc="15" dirty="0">
                <a:latin typeface="Arial"/>
                <a:cs typeface="Arial"/>
              </a:rPr>
              <a:t>table, previously imported data files </a:t>
            </a:r>
            <a:r>
              <a:rPr lang="en-US" sz="1800" spc="20" dirty="0">
                <a:latin typeface="Arial"/>
                <a:cs typeface="Arial"/>
              </a:rPr>
              <a:t>can be  </a:t>
            </a:r>
            <a:r>
              <a:rPr lang="en-US" sz="1800" spc="-10" dirty="0">
                <a:latin typeface="Arial"/>
                <a:cs typeface="Arial"/>
              </a:rPr>
              <a:t>processed </a:t>
            </a:r>
            <a:r>
              <a:rPr lang="en-US" sz="1800" spc="-5" dirty="0">
                <a:latin typeface="Arial"/>
                <a:cs typeface="Arial"/>
              </a:rPr>
              <a:t>along with </a:t>
            </a:r>
            <a:r>
              <a:rPr lang="en-US" sz="1800" spc="-10" dirty="0">
                <a:latin typeface="Arial"/>
                <a:cs typeface="Arial"/>
              </a:rPr>
              <a:t>new</a:t>
            </a:r>
            <a:r>
              <a:rPr lang="en-US" sz="1800" spc="20" dirty="0">
                <a:latin typeface="Arial"/>
                <a:cs typeface="Arial"/>
              </a:rPr>
              <a:t> </a:t>
            </a:r>
            <a:r>
              <a:rPr lang="en-US" sz="1800" spc="-10" dirty="0" smtClean="0">
                <a:latin typeface="Arial"/>
                <a:cs typeface="Arial"/>
              </a:rPr>
              <a:t>ones</a:t>
            </a:r>
          </a:p>
          <a:p>
            <a:pPr marL="299085" marR="360680" lvl="1" indent="-100965">
              <a:lnSpc>
                <a:spcPct val="101899"/>
              </a:lnSpc>
              <a:spcBef>
                <a:spcPts val="425"/>
              </a:spcBef>
              <a:buSzPct val="81818"/>
              <a:buFont typeface="Wingdings"/>
              <a:buChar char=""/>
              <a:tabLst>
                <a:tab pos="299720" algn="l"/>
              </a:tabLst>
            </a:pPr>
            <a:endParaRPr lang="en-US" sz="1800" dirty="0">
              <a:latin typeface="Arial"/>
              <a:cs typeface="Arial"/>
            </a:endParaRPr>
          </a:p>
          <a:p>
            <a:pPr marL="163195" marR="402590" indent="-139700">
              <a:lnSpc>
                <a:spcPct val="100899"/>
              </a:lnSpc>
              <a:spcBef>
                <a:spcPts val="455"/>
              </a:spcBef>
              <a:tabLst>
                <a:tab pos="163830" algn="l"/>
              </a:tabLst>
            </a:pPr>
            <a:r>
              <a:rPr lang="en-US" sz="1800" spc="5" dirty="0" err="1">
                <a:latin typeface="Arial"/>
                <a:cs typeface="Arial"/>
              </a:rPr>
              <a:t>SequenceFiles</a:t>
            </a:r>
            <a:r>
              <a:rPr lang="en-US" sz="1800" spc="5" dirty="0">
                <a:latin typeface="Arial"/>
                <a:cs typeface="Arial"/>
              </a:rPr>
              <a:t> are </a:t>
            </a:r>
            <a:r>
              <a:rPr lang="en-US" sz="1800" spc="10" dirty="0">
                <a:latin typeface="Arial"/>
                <a:cs typeface="Arial"/>
              </a:rPr>
              <a:t>a </a:t>
            </a:r>
            <a:r>
              <a:rPr lang="en-US" sz="1800" spc="5" dirty="0">
                <a:latin typeface="Arial"/>
                <a:cs typeface="Arial"/>
              </a:rPr>
              <a:t>binary format </a:t>
            </a:r>
            <a:r>
              <a:rPr lang="en-US" sz="1800" dirty="0">
                <a:latin typeface="Arial"/>
                <a:cs typeface="Arial"/>
              </a:rPr>
              <a:t>that </a:t>
            </a:r>
            <a:r>
              <a:rPr lang="en-US" sz="1800" spc="5" dirty="0">
                <a:latin typeface="Arial"/>
                <a:cs typeface="Arial"/>
              </a:rPr>
              <a:t>store individual </a:t>
            </a:r>
            <a:r>
              <a:rPr lang="en-US" sz="1800" dirty="0">
                <a:latin typeface="Arial"/>
                <a:cs typeface="Arial"/>
              </a:rPr>
              <a:t>records </a:t>
            </a:r>
            <a:r>
              <a:rPr lang="en-US" sz="1800" spc="5" dirty="0">
                <a:latin typeface="Arial"/>
                <a:cs typeface="Arial"/>
              </a:rPr>
              <a:t>in  custom record-specific data</a:t>
            </a:r>
            <a:r>
              <a:rPr lang="en-US" sz="1800" spc="-80" dirty="0">
                <a:latin typeface="Arial"/>
                <a:cs typeface="Arial"/>
              </a:rPr>
              <a:t> </a:t>
            </a:r>
            <a:r>
              <a:rPr lang="en-US" sz="1800" dirty="0">
                <a:latin typeface="Arial"/>
                <a:cs typeface="Arial"/>
              </a:rPr>
              <a:t>types</a:t>
            </a:r>
          </a:p>
          <a:p>
            <a:pPr marL="299085" marR="5080" lvl="1" indent="-100965">
              <a:lnSpc>
                <a:spcPct val="101499"/>
              </a:lnSpc>
              <a:spcBef>
                <a:spcPts val="434"/>
              </a:spcBef>
              <a:buSzPct val="81818"/>
              <a:buFont typeface="Wingdings"/>
              <a:buChar char=""/>
              <a:tabLst>
                <a:tab pos="299720" algn="l"/>
              </a:tabLst>
            </a:pPr>
            <a:r>
              <a:rPr lang="en-US" sz="1800" spc="15" dirty="0">
                <a:latin typeface="Arial"/>
                <a:cs typeface="Arial"/>
              </a:rPr>
              <a:t>This format supports </a:t>
            </a:r>
            <a:r>
              <a:rPr lang="en-US" sz="1800" spc="20" dirty="0">
                <a:latin typeface="Arial"/>
                <a:cs typeface="Arial"/>
              </a:rPr>
              <a:t>exact storage </a:t>
            </a:r>
            <a:r>
              <a:rPr lang="en-US" sz="1800" spc="15" dirty="0">
                <a:latin typeface="Arial"/>
                <a:cs typeface="Arial"/>
              </a:rPr>
              <a:t>of </a:t>
            </a:r>
            <a:r>
              <a:rPr lang="en-US" sz="1800" spc="10" dirty="0">
                <a:latin typeface="Arial"/>
                <a:cs typeface="Arial"/>
              </a:rPr>
              <a:t>all </a:t>
            </a:r>
            <a:r>
              <a:rPr lang="en-US" sz="1800" spc="15" dirty="0">
                <a:latin typeface="Arial"/>
                <a:cs typeface="Arial"/>
              </a:rPr>
              <a:t>data in binary representations, and  </a:t>
            </a:r>
            <a:r>
              <a:rPr lang="en-US" sz="1800" spc="-5" dirty="0">
                <a:latin typeface="Arial"/>
                <a:cs typeface="Arial"/>
              </a:rPr>
              <a:t>is </a:t>
            </a:r>
            <a:r>
              <a:rPr lang="en-US" sz="1800" spc="-10" dirty="0">
                <a:latin typeface="Arial"/>
                <a:cs typeface="Arial"/>
              </a:rPr>
              <a:t>appropriate </a:t>
            </a:r>
            <a:r>
              <a:rPr lang="en-US" sz="1800" dirty="0">
                <a:latin typeface="Arial"/>
                <a:cs typeface="Arial"/>
              </a:rPr>
              <a:t>for </a:t>
            </a:r>
            <a:r>
              <a:rPr lang="en-US" sz="1800" spc="-5" dirty="0">
                <a:latin typeface="Arial"/>
                <a:cs typeface="Arial"/>
              </a:rPr>
              <a:t>storing </a:t>
            </a:r>
            <a:r>
              <a:rPr lang="en-US" sz="1800" spc="-10" dirty="0">
                <a:latin typeface="Arial"/>
                <a:cs typeface="Arial"/>
              </a:rPr>
              <a:t>binary data </a:t>
            </a:r>
            <a:r>
              <a:rPr lang="en-US" sz="1800" spc="-5" dirty="0">
                <a:latin typeface="Arial"/>
                <a:cs typeface="Arial"/>
              </a:rPr>
              <a:t>(for </a:t>
            </a:r>
            <a:r>
              <a:rPr lang="en-US" sz="1800" spc="-10" dirty="0">
                <a:latin typeface="Arial"/>
                <a:cs typeface="Arial"/>
              </a:rPr>
              <a:t>example, VARBINARY columns),  </a:t>
            </a:r>
            <a:r>
              <a:rPr lang="en-US" sz="1800" spc="15" dirty="0">
                <a:latin typeface="Arial"/>
                <a:cs typeface="Arial"/>
              </a:rPr>
              <a:t>or data that will </a:t>
            </a:r>
            <a:r>
              <a:rPr lang="en-US" sz="1800" spc="20" dirty="0">
                <a:latin typeface="Arial"/>
                <a:cs typeface="Arial"/>
              </a:rPr>
              <a:t>be </a:t>
            </a:r>
            <a:r>
              <a:rPr lang="en-US" sz="1800" spc="15" dirty="0">
                <a:latin typeface="Arial"/>
                <a:cs typeface="Arial"/>
              </a:rPr>
              <a:t>principally manipulated </a:t>
            </a:r>
            <a:r>
              <a:rPr lang="en-US" sz="1800" spc="20" dirty="0">
                <a:latin typeface="Arial"/>
                <a:cs typeface="Arial"/>
              </a:rPr>
              <a:t>by custom MapReduce</a:t>
            </a:r>
            <a:r>
              <a:rPr lang="en-US" sz="1800" spc="100" dirty="0">
                <a:latin typeface="Arial"/>
                <a:cs typeface="Arial"/>
              </a:rPr>
              <a:t> </a:t>
            </a:r>
            <a:r>
              <a:rPr lang="en-US" sz="1800" spc="15" dirty="0">
                <a:latin typeface="Arial"/>
                <a:cs typeface="Arial"/>
              </a:rPr>
              <a:t>programs</a:t>
            </a:r>
            <a:endParaRPr lang="en-US" sz="1800" dirty="0">
              <a:latin typeface="Arial"/>
              <a:cs typeface="Arial"/>
            </a:endParaRPr>
          </a:p>
          <a:p>
            <a:pPr marL="299085" marR="93345" lvl="1" indent="-100965">
              <a:lnSpc>
                <a:spcPct val="103800"/>
              </a:lnSpc>
              <a:spcBef>
                <a:spcPts val="420"/>
              </a:spcBef>
              <a:buSzPct val="81818"/>
              <a:buFont typeface="Wingdings"/>
              <a:buChar char=""/>
              <a:tabLst>
                <a:tab pos="299720" algn="l"/>
              </a:tabLst>
            </a:pPr>
            <a:r>
              <a:rPr lang="en-US" sz="1800" spc="20" dirty="0">
                <a:latin typeface="Arial"/>
                <a:cs typeface="Arial"/>
              </a:rPr>
              <a:t>Reading from </a:t>
            </a:r>
            <a:r>
              <a:rPr lang="en-US" sz="1800" spc="15" dirty="0" err="1">
                <a:latin typeface="Arial"/>
                <a:cs typeface="Arial"/>
              </a:rPr>
              <a:t>SequenceFiles</a:t>
            </a:r>
            <a:r>
              <a:rPr lang="en-US" sz="1800" spc="15" dirty="0">
                <a:latin typeface="Arial"/>
                <a:cs typeface="Arial"/>
              </a:rPr>
              <a:t> is higher-performance </a:t>
            </a:r>
            <a:r>
              <a:rPr lang="en-US" sz="1800" spc="20" dirty="0">
                <a:latin typeface="Arial"/>
                <a:cs typeface="Arial"/>
              </a:rPr>
              <a:t>than </a:t>
            </a:r>
            <a:r>
              <a:rPr lang="en-US" sz="1800" spc="15" dirty="0">
                <a:latin typeface="Arial"/>
                <a:cs typeface="Arial"/>
              </a:rPr>
              <a:t>reading </a:t>
            </a:r>
            <a:r>
              <a:rPr lang="en-US" sz="1800" spc="20" dirty="0">
                <a:latin typeface="Arial"/>
                <a:cs typeface="Arial"/>
              </a:rPr>
              <a:t>from </a:t>
            </a:r>
            <a:r>
              <a:rPr lang="en-US" sz="1800" spc="15" dirty="0">
                <a:latin typeface="Arial"/>
                <a:cs typeface="Arial"/>
              </a:rPr>
              <a:t>text  files, </a:t>
            </a:r>
            <a:r>
              <a:rPr lang="en-US" sz="1800" spc="20" dirty="0">
                <a:latin typeface="Arial"/>
                <a:cs typeface="Arial"/>
              </a:rPr>
              <a:t>as </a:t>
            </a:r>
            <a:r>
              <a:rPr lang="en-US" sz="1800" spc="15" dirty="0">
                <a:latin typeface="Arial"/>
                <a:cs typeface="Arial"/>
              </a:rPr>
              <a:t>records </a:t>
            </a:r>
            <a:r>
              <a:rPr lang="en-US" sz="1800" spc="20" dirty="0">
                <a:latin typeface="Arial"/>
                <a:cs typeface="Arial"/>
              </a:rPr>
              <a:t>do </a:t>
            </a:r>
            <a:r>
              <a:rPr lang="en-US" sz="1800" spc="15" dirty="0">
                <a:latin typeface="Arial"/>
                <a:cs typeface="Arial"/>
              </a:rPr>
              <a:t>not </a:t>
            </a:r>
            <a:r>
              <a:rPr lang="en-US" sz="1800" spc="20" dirty="0">
                <a:latin typeface="Arial"/>
                <a:cs typeface="Arial"/>
              </a:rPr>
              <a:t>need </a:t>
            </a:r>
            <a:r>
              <a:rPr lang="en-US" sz="1800" spc="15" dirty="0">
                <a:latin typeface="Arial"/>
                <a:cs typeface="Arial"/>
              </a:rPr>
              <a:t>to </a:t>
            </a:r>
            <a:r>
              <a:rPr lang="en-US" sz="1800" spc="20" dirty="0">
                <a:latin typeface="Arial"/>
                <a:cs typeface="Arial"/>
              </a:rPr>
              <a:t>be</a:t>
            </a:r>
            <a:r>
              <a:rPr lang="en-US" sz="1800" spc="-20" dirty="0">
                <a:latin typeface="Arial"/>
                <a:cs typeface="Arial"/>
              </a:rPr>
              <a:t> </a:t>
            </a:r>
            <a:r>
              <a:rPr lang="en-US" sz="1800" spc="15" dirty="0">
                <a:latin typeface="Arial"/>
                <a:cs typeface="Arial"/>
              </a:rPr>
              <a:t>parsed).</a:t>
            </a:r>
            <a:endParaRPr lang="en-US" sz="1800" dirty="0">
              <a:latin typeface="Arial"/>
              <a:cs typeface="Arial"/>
            </a:endParaRPr>
          </a:p>
          <a:p>
            <a:endParaRPr lang="fr-FR" sz="1800" dirty="0"/>
          </a:p>
        </p:txBody>
      </p:sp>
      <p:sp>
        <p:nvSpPr>
          <p:cNvPr id="4" name="object 6"/>
          <p:cNvSpPr/>
          <p:nvPr/>
        </p:nvSpPr>
        <p:spPr>
          <a:xfrm>
            <a:off x="6588224" y="476672"/>
            <a:ext cx="1453809" cy="62935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5709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JSON format: </a:t>
            </a:r>
            <a:r>
              <a:rPr lang="fr-FR" spc="-10" dirty="0">
                <a:latin typeface="Arial"/>
                <a:cs typeface="Arial"/>
              </a:rPr>
              <a:t>JavaScript </a:t>
            </a:r>
            <a:r>
              <a:rPr lang="fr-FR" spc="-5" dirty="0">
                <a:latin typeface="Arial"/>
                <a:cs typeface="Arial"/>
              </a:rPr>
              <a:t>Object</a:t>
            </a:r>
            <a:r>
              <a:rPr lang="fr-FR" spc="-20" dirty="0">
                <a:latin typeface="Arial"/>
                <a:cs typeface="Arial"/>
              </a:rPr>
              <a:t> </a:t>
            </a:r>
            <a:r>
              <a:rPr lang="fr-FR" spc="-5" dirty="0" smtClean="0">
                <a:latin typeface="Arial"/>
                <a:cs typeface="Arial"/>
              </a:rPr>
              <a:t>Notation</a:t>
            </a:r>
            <a:endParaRPr lang="fr-FR" dirty="0"/>
          </a:p>
        </p:txBody>
      </p:sp>
      <p:sp>
        <p:nvSpPr>
          <p:cNvPr id="3" name="Espace réservé du contenu 2"/>
          <p:cNvSpPr>
            <a:spLocks noGrp="1"/>
          </p:cNvSpPr>
          <p:nvPr>
            <p:ph idx="1"/>
          </p:nvPr>
        </p:nvSpPr>
        <p:spPr>
          <a:xfrm>
            <a:off x="-612576" y="1268760"/>
            <a:ext cx="10369152" cy="5358384"/>
          </a:xfrm>
        </p:spPr>
        <p:txBody>
          <a:bodyPr/>
          <a:lstStyle/>
          <a:p>
            <a:pPr marL="915035" marR="667385" indent="-139700">
              <a:lnSpc>
                <a:spcPct val="101000"/>
              </a:lnSpc>
              <a:spcBef>
                <a:spcPts val="1300"/>
              </a:spcBef>
              <a:tabLst>
                <a:tab pos="915669" algn="l"/>
              </a:tabLst>
            </a:pPr>
            <a:r>
              <a:rPr lang="en-US" sz="1800" spc="10" dirty="0">
                <a:latin typeface="Arial"/>
                <a:cs typeface="Arial"/>
              </a:rPr>
              <a:t>JSON </a:t>
            </a:r>
            <a:r>
              <a:rPr lang="en-US" sz="1800" spc="5" dirty="0">
                <a:latin typeface="Arial"/>
                <a:cs typeface="Arial"/>
              </a:rPr>
              <a:t>is </a:t>
            </a:r>
            <a:r>
              <a:rPr lang="en-US" sz="1800" spc="10" dirty="0">
                <a:latin typeface="Arial"/>
                <a:cs typeface="Arial"/>
              </a:rPr>
              <a:t>a </a:t>
            </a:r>
            <a:r>
              <a:rPr lang="en-US" sz="1800" spc="5" dirty="0">
                <a:latin typeface="Arial"/>
                <a:cs typeface="Arial"/>
              </a:rPr>
              <a:t>plain-text object serialization format </a:t>
            </a:r>
            <a:r>
              <a:rPr lang="en-US" sz="1800" dirty="0">
                <a:latin typeface="Arial"/>
                <a:cs typeface="Arial"/>
              </a:rPr>
              <a:t>that </a:t>
            </a:r>
            <a:r>
              <a:rPr lang="en-US" sz="1800" spc="10" dirty="0">
                <a:latin typeface="Arial"/>
                <a:cs typeface="Arial"/>
              </a:rPr>
              <a:t>can </a:t>
            </a:r>
            <a:r>
              <a:rPr lang="en-US" sz="1800" spc="5" dirty="0">
                <a:latin typeface="Arial"/>
                <a:cs typeface="Arial"/>
              </a:rPr>
              <a:t>represent</a:t>
            </a:r>
            <a:r>
              <a:rPr lang="en-US" sz="1800" spc="-235" dirty="0">
                <a:latin typeface="Arial"/>
                <a:cs typeface="Arial"/>
              </a:rPr>
              <a:t> </a:t>
            </a:r>
            <a:r>
              <a:rPr lang="en-US" sz="1800" spc="5" dirty="0">
                <a:latin typeface="Arial"/>
                <a:cs typeface="Arial"/>
              </a:rPr>
              <a:t>quite  </a:t>
            </a:r>
            <a:r>
              <a:rPr lang="en-US" sz="1800" spc="10" dirty="0">
                <a:latin typeface="Arial"/>
                <a:cs typeface="Arial"/>
              </a:rPr>
              <a:t>complex </a:t>
            </a:r>
            <a:r>
              <a:rPr lang="en-US" sz="1800" spc="5" dirty="0">
                <a:latin typeface="Arial"/>
                <a:cs typeface="Arial"/>
              </a:rPr>
              <a:t>data </a:t>
            </a:r>
            <a:r>
              <a:rPr lang="en-US" sz="1800" spc="10" dirty="0">
                <a:latin typeface="Arial"/>
                <a:cs typeface="Arial"/>
              </a:rPr>
              <a:t>in a </a:t>
            </a:r>
            <a:r>
              <a:rPr lang="en-US" sz="1800" spc="5" dirty="0">
                <a:latin typeface="Arial"/>
                <a:cs typeface="Arial"/>
              </a:rPr>
              <a:t>way that </a:t>
            </a:r>
            <a:r>
              <a:rPr lang="en-US" sz="1800" spc="10" dirty="0">
                <a:latin typeface="Arial"/>
                <a:cs typeface="Arial"/>
              </a:rPr>
              <a:t>can be </a:t>
            </a:r>
            <a:r>
              <a:rPr lang="en-US" sz="1800" spc="5" dirty="0">
                <a:latin typeface="Arial"/>
                <a:cs typeface="Arial"/>
              </a:rPr>
              <a:t>transferred between </a:t>
            </a:r>
            <a:r>
              <a:rPr lang="en-US" sz="1800" spc="10" dirty="0">
                <a:latin typeface="Arial"/>
                <a:cs typeface="Arial"/>
              </a:rPr>
              <a:t>a </a:t>
            </a:r>
            <a:r>
              <a:rPr lang="en-US" sz="1800" spc="5" dirty="0">
                <a:latin typeface="Arial"/>
                <a:cs typeface="Arial"/>
              </a:rPr>
              <a:t>user </a:t>
            </a:r>
            <a:r>
              <a:rPr lang="en-US" sz="1800" spc="10" dirty="0">
                <a:latin typeface="Arial"/>
                <a:cs typeface="Arial"/>
              </a:rPr>
              <a:t>and a  </a:t>
            </a:r>
            <a:r>
              <a:rPr lang="en-US" sz="1800" spc="5" dirty="0">
                <a:latin typeface="Arial"/>
                <a:cs typeface="Arial"/>
              </a:rPr>
              <a:t>program or one program </a:t>
            </a:r>
            <a:r>
              <a:rPr lang="en-US" sz="1800" dirty="0">
                <a:latin typeface="Arial"/>
                <a:cs typeface="Arial"/>
              </a:rPr>
              <a:t>to </a:t>
            </a:r>
            <a:r>
              <a:rPr lang="en-US" sz="1800" spc="5" dirty="0">
                <a:latin typeface="Arial"/>
                <a:cs typeface="Arial"/>
              </a:rPr>
              <a:t>another</a:t>
            </a:r>
            <a:r>
              <a:rPr lang="en-US" sz="1800" spc="-130" dirty="0">
                <a:latin typeface="Arial"/>
                <a:cs typeface="Arial"/>
              </a:rPr>
              <a:t> </a:t>
            </a:r>
            <a:r>
              <a:rPr lang="en-US" sz="1800" spc="5" dirty="0">
                <a:latin typeface="Arial"/>
                <a:cs typeface="Arial"/>
              </a:rPr>
              <a:t>program</a:t>
            </a:r>
            <a:endParaRPr lang="en-US" sz="1800" dirty="0">
              <a:latin typeface="Arial"/>
              <a:cs typeface="Arial"/>
            </a:endParaRPr>
          </a:p>
          <a:p>
            <a:pPr marL="915035" indent="-139700">
              <a:spcBef>
                <a:spcPts val="475"/>
              </a:spcBef>
              <a:tabLst>
                <a:tab pos="915669" algn="l"/>
              </a:tabLst>
            </a:pPr>
            <a:r>
              <a:rPr lang="en-US" sz="1800" spc="5" dirty="0">
                <a:latin typeface="Arial"/>
                <a:cs typeface="Arial"/>
              </a:rPr>
              <a:t>Often </a:t>
            </a:r>
            <a:r>
              <a:rPr lang="en-US" sz="1800" spc="10" dirty="0">
                <a:latin typeface="Arial"/>
                <a:cs typeface="Arial"/>
              </a:rPr>
              <a:t>called </a:t>
            </a:r>
            <a:r>
              <a:rPr lang="en-US" sz="1800" spc="5" dirty="0">
                <a:latin typeface="Arial"/>
                <a:cs typeface="Arial"/>
              </a:rPr>
              <a:t>the language of </a:t>
            </a:r>
            <a:r>
              <a:rPr lang="en-US" sz="1800" spc="25" dirty="0">
                <a:latin typeface="Arial"/>
                <a:cs typeface="Arial"/>
              </a:rPr>
              <a:t>Web</a:t>
            </a:r>
            <a:r>
              <a:rPr lang="en-US" sz="1800" spc="-145" dirty="0">
                <a:latin typeface="Arial"/>
                <a:cs typeface="Arial"/>
              </a:rPr>
              <a:t> </a:t>
            </a:r>
            <a:r>
              <a:rPr lang="en-US" sz="1800" spc="5" dirty="0">
                <a:latin typeface="Arial"/>
                <a:cs typeface="Arial"/>
              </a:rPr>
              <a:t>2.0</a:t>
            </a:r>
            <a:endParaRPr lang="en-US" sz="1800" dirty="0">
              <a:latin typeface="Arial"/>
              <a:cs typeface="Arial"/>
            </a:endParaRPr>
          </a:p>
          <a:p>
            <a:pPr marL="915035" indent="-139700">
              <a:spcBef>
                <a:spcPts val="459"/>
              </a:spcBef>
              <a:tabLst>
                <a:tab pos="915669" algn="l"/>
              </a:tabLst>
            </a:pPr>
            <a:r>
              <a:rPr lang="en-US" sz="1800" spc="10" dirty="0">
                <a:latin typeface="Arial"/>
                <a:cs typeface="Arial"/>
              </a:rPr>
              <a:t>Two </a:t>
            </a:r>
            <a:r>
              <a:rPr lang="en-US" sz="1800" spc="5" dirty="0">
                <a:latin typeface="Arial"/>
                <a:cs typeface="Arial"/>
              </a:rPr>
              <a:t>basic</a:t>
            </a:r>
            <a:r>
              <a:rPr lang="en-US" sz="1800" spc="-45" dirty="0">
                <a:latin typeface="Arial"/>
                <a:cs typeface="Arial"/>
              </a:rPr>
              <a:t> </a:t>
            </a:r>
            <a:r>
              <a:rPr lang="en-US" sz="1800" dirty="0">
                <a:latin typeface="Arial"/>
                <a:cs typeface="Arial"/>
              </a:rPr>
              <a:t>structures:</a:t>
            </a:r>
          </a:p>
          <a:p>
            <a:pPr marL="1050925" lvl="1" indent="-100965">
              <a:lnSpc>
                <a:spcPts val="1295"/>
              </a:lnSpc>
              <a:spcBef>
                <a:spcPts val="455"/>
              </a:spcBef>
              <a:buSzPct val="81818"/>
              <a:buFont typeface="Wingdings"/>
              <a:buChar char=""/>
              <a:tabLst>
                <a:tab pos="1051560" algn="l"/>
              </a:tabLst>
            </a:pPr>
            <a:r>
              <a:rPr lang="en-US" sz="1800" spc="20" dirty="0">
                <a:latin typeface="Arial"/>
                <a:cs typeface="Arial"/>
              </a:rPr>
              <a:t>Records consisting </a:t>
            </a:r>
            <a:r>
              <a:rPr lang="en-US" sz="1800" spc="15" dirty="0">
                <a:latin typeface="Arial"/>
                <a:cs typeface="Arial"/>
              </a:rPr>
              <a:t>of </a:t>
            </a:r>
            <a:r>
              <a:rPr lang="en-US" sz="1800" spc="20" dirty="0">
                <a:latin typeface="Arial"/>
                <a:cs typeface="Arial"/>
              </a:rPr>
              <a:t>maps </a:t>
            </a:r>
            <a:r>
              <a:rPr lang="en-US" sz="1800" spc="15" dirty="0">
                <a:latin typeface="Arial"/>
                <a:cs typeface="Arial"/>
              </a:rPr>
              <a:t>(aka key/value pairs), in curly braces:</a:t>
            </a:r>
            <a:endParaRPr lang="en-US" sz="1800" dirty="0">
              <a:latin typeface="Arial"/>
              <a:cs typeface="Arial"/>
            </a:endParaRPr>
          </a:p>
          <a:p>
            <a:pPr marR="2494280" algn="ctr">
              <a:lnSpc>
                <a:spcPts val="1295"/>
              </a:lnSpc>
            </a:pPr>
            <a:r>
              <a:rPr lang="en-US" sz="1800" b="1" spc="15" dirty="0">
                <a:latin typeface="Courier New"/>
                <a:cs typeface="Courier New"/>
              </a:rPr>
              <a:t>{name: </a:t>
            </a:r>
            <a:r>
              <a:rPr lang="en-US" sz="1800" b="1" spc="20" dirty="0">
                <a:latin typeface="Courier New"/>
                <a:cs typeface="Courier New"/>
              </a:rPr>
              <a:t>"John", </a:t>
            </a:r>
            <a:r>
              <a:rPr lang="en-US" sz="1800" b="1" spc="25" dirty="0">
                <a:latin typeface="Courier New"/>
                <a:cs typeface="Courier New"/>
              </a:rPr>
              <a:t>age:</a:t>
            </a:r>
            <a:r>
              <a:rPr lang="en-US" sz="1800" b="1" spc="10" dirty="0">
                <a:latin typeface="Courier New"/>
                <a:cs typeface="Courier New"/>
              </a:rPr>
              <a:t> </a:t>
            </a:r>
            <a:r>
              <a:rPr lang="en-US" sz="1800" b="1" spc="20" dirty="0">
                <a:latin typeface="Courier New"/>
                <a:cs typeface="Courier New"/>
              </a:rPr>
              <a:t>25}</a:t>
            </a:r>
            <a:endParaRPr lang="en-US" sz="1800" dirty="0">
              <a:latin typeface="Courier New"/>
              <a:cs typeface="Courier New"/>
            </a:endParaRPr>
          </a:p>
          <a:p>
            <a:pPr marL="1050925" lvl="1" indent="-100965">
              <a:spcBef>
                <a:spcPts val="500"/>
              </a:spcBef>
              <a:buSzPct val="81818"/>
              <a:buFont typeface="Wingdings"/>
              <a:buChar char=""/>
              <a:tabLst>
                <a:tab pos="1051560" algn="l"/>
              </a:tabLst>
            </a:pPr>
            <a:r>
              <a:rPr lang="en-US" sz="1800" spc="15" dirty="0">
                <a:latin typeface="Arial"/>
                <a:cs typeface="Arial"/>
              </a:rPr>
              <a:t>Lists (aka </a:t>
            </a:r>
            <a:r>
              <a:rPr lang="en-US" sz="1800" spc="10" dirty="0">
                <a:latin typeface="Arial"/>
                <a:cs typeface="Arial"/>
              </a:rPr>
              <a:t>arrays), </a:t>
            </a:r>
            <a:r>
              <a:rPr lang="en-US" sz="1800" spc="15" dirty="0">
                <a:latin typeface="Arial"/>
                <a:cs typeface="Arial"/>
              </a:rPr>
              <a:t>in square brackets: </a:t>
            </a:r>
            <a:r>
              <a:rPr lang="en-US" sz="1800" b="1" spc="25" dirty="0">
                <a:latin typeface="Courier New"/>
                <a:cs typeface="Courier New"/>
              </a:rPr>
              <a:t>[ . . .</a:t>
            </a:r>
            <a:r>
              <a:rPr lang="en-US" sz="1800" b="1" spc="55" dirty="0">
                <a:latin typeface="Courier New"/>
                <a:cs typeface="Courier New"/>
              </a:rPr>
              <a:t> </a:t>
            </a:r>
            <a:r>
              <a:rPr lang="en-US" sz="1800" b="1" spc="25" dirty="0">
                <a:latin typeface="Courier New"/>
                <a:cs typeface="Courier New"/>
              </a:rPr>
              <a:t>]</a:t>
            </a:r>
            <a:endParaRPr lang="en-US" sz="1800" dirty="0">
              <a:latin typeface="Courier New"/>
              <a:cs typeface="Courier New"/>
            </a:endParaRPr>
          </a:p>
          <a:p>
            <a:pPr marL="915035" indent="-139700">
              <a:spcBef>
                <a:spcPts val="545"/>
              </a:spcBef>
              <a:tabLst>
                <a:tab pos="915669" algn="l"/>
              </a:tabLst>
            </a:pPr>
            <a:r>
              <a:rPr lang="en-US" sz="1800" spc="5" dirty="0">
                <a:latin typeface="Arial"/>
                <a:cs typeface="Arial"/>
              </a:rPr>
              <a:t>Records</a:t>
            </a:r>
            <a:r>
              <a:rPr lang="en-US" sz="1800" spc="-50" dirty="0">
                <a:latin typeface="Arial"/>
                <a:cs typeface="Arial"/>
              </a:rPr>
              <a:t> </a:t>
            </a:r>
            <a:r>
              <a:rPr lang="en-US" sz="1800" spc="10" dirty="0">
                <a:latin typeface="Arial"/>
                <a:cs typeface="Arial"/>
              </a:rPr>
              <a:t>and</a:t>
            </a:r>
            <a:r>
              <a:rPr lang="en-US" sz="1800" spc="-20" dirty="0">
                <a:latin typeface="Arial"/>
                <a:cs typeface="Arial"/>
              </a:rPr>
              <a:t> </a:t>
            </a:r>
            <a:r>
              <a:rPr lang="en-US" sz="1800" dirty="0">
                <a:latin typeface="Arial"/>
                <a:cs typeface="Arial"/>
              </a:rPr>
              <a:t>arrays</a:t>
            </a:r>
            <a:r>
              <a:rPr lang="en-US" sz="1800" spc="-5" dirty="0">
                <a:latin typeface="Arial"/>
                <a:cs typeface="Arial"/>
              </a:rPr>
              <a:t> </a:t>
            </a:r>
            <a:r>
              <a:rPr lang="en-US" sz="1800" spc="10" dirty="0">
                <a:latin typeface="Arial"/>
                <a:cs typeface="Arial"/>
              </a:rPr>
              <a:t>can</a:t>
            </a:r>
            <a:r>
              <a:rPr lang="en-US" sz="1800" spc="-5" dirty="0">
                <a:latin typeface="Arial"/>
                <a:cs typeface="Arial"/>
              </a:rPr>
              <a:t> </a:t>
            </a:r>
            <a:r>
              <a:rPr lang="en-US" sz="1800" spc="10" dirty="0">
                <a:latin typeface="Arial"/>
                <a:cs typeface="Arial"/>
              </a:rPr>
              <a:t>be</a:t>
            </a:r>
            <a:r>
              <a:rPr lang="en-US" sz="1800" spc="-20" dirty="0">
                <a:latin typeface="Arial"/>
                <a:cs typeface="Arial"/>
              </a:rPr>
              <a:t> </a:t>
            </a:r>
            <a:r>
              <a:rPr lang="en-US" sz="1800" spc="5" dirty="0">
                <a:latin typeface="Arial"/>
                <a:cs typeface="Arial"/>
              </a:rPr>
              <a:t>nested</a:t>
            </a:r>
            <a:r>
              <a:rPr lang="en-US" sz="1800" spc="-30" dirty="0">
                <a:latin typeface="Arial"/>
                <a:cs typeface="Arial"/>
              </a:rPr>
              <a:t> </a:t>
            </a:r>
            <a:r>
              <a:rPr lang="en-US" sz="1800" spc="10" dirty="0">
                <a:latin typeface="Arial"/>
                <a:cs typeface="Arial"/>
              </a:rPr>
              <a:t>in</a:t>
            </a:r>
            <a:r>
              <a:rPr lang="en-US" sz="1800" spc="-5" dirty="0">
                <a:latin typeface="Arial"/>
                <a:cs typeface="Arial"/>
              </a:rPr>
              <a:t> </a:t>
            </a:r>
            <a:r>
              <a:rPr lang="en-US" sz="1800" spc="10" dirty="0">
                <a:latin typeface="Arial"/>
                <a:cs typeface="Arial"/>
              </a:rPr>
              <a:t>each</a:t>
            </a:r>
            <a:r>
              <a:rPr lang="en-US" sz="1800" spc="-30" dirty="0">
                <a:latin typeface="Arial"/>
                <a:cs typeface="Arial"/>
              </a:rPr>
              <a:t> </a:t>
            </a:r>
            <a:r>
              <a:rPr lang="en-US" sz="1800" spc="5" dirty="0">
                <a:latin typeface="Arial"/>
                <a:cs typeface="Arial"/>
              </a:rPr>
              <a:t>other</a:t>
            </a:r>
            <a:r>
              <a:rPr lang="en-US" sz="1800" spc="-10" dirty="0">
                <a:latin typeface="Arial"/>
                <a:cs typeface="Arial"/>
              </a:rPr>
              <a:t> </a:t>
            </a:r>
            <a:r>
              <a:rPr lang="en-US" sz="1800" spc="5" dirty="0">
                <a:latin typeface="Arial"/>
                <a:cs typeface="Arial"/>
              </a:rPr>
              <a:t>multiple</a:t>
            </a:r>
            <a:r>
              <a:rPr lang="en-US" sz="1800" spc="-20" dirty="0">
                <a:latin typeface="Arial"/>
                <a:cs typeface="Arial"/>
              </a:rPr>
              <a:t> </a:t>
            </a:r>
            <a:r>
              <a:rPr lang="en-US" sz="1800" spc="5" dirty="0">
                <a:latin typeface="Arial"/>
                <a:cs typeface="Arial"/>
              </a:rPr>
              <a:t>times</a:t>
            </a:r>
            <a:endParaRPr lang="en-US" sz="1800" dirty="0">
              <a:latin typeface="Arial"/>
              <a:cs typeface="Arial"/>
            </a:endParaRPr>
          </a:p>
          <a:p>
            <a:pPr marL="915035" indent="-139700">
              <a:spcBef>
                <a:spcPts val="465"/>
              </a:spcBef>
              <a:tabLst>
                <a:tab pos="915669" algn="l"/>
              </a:tabLst>
            </a:pPr>
            <a:r>
              <a:rPr lang="en-US" sz="1800" spc="5" dirty="0">
                <a:latin typeface="Arial"/>
                <a:cs typeface="Arial"/>
              </a:rPr>
              <a:t>Support libraries are available in </a:t>
            </a:r>
            <a:r>
              <a:rPr lang="en-US" sz="1800" spc="10" dirty="0">
                <a:latin typeface="Arial"/>
                <a:cs typeface="Arial"/>
              </a:rPr>
              <a:t>R,</a:t>
            </a:r>
            <a:r>
              <a:rPr lang="en-US" sz="1800" spc="-254" dirty="0">
                <a:latin typeface="Arial"/>
                <a:cs typeface="Arial"/>
              </a:rPr>
              <a:t> </a:t>
            </a:r>
            <a:r>
              <a:rPr lang="en-US" sz="1800" spc="5" dirty="0">
                <a:latin typeface="Arial"/>
                <a:cs typeface="Arial"/>
              </a:rPr>
              <a:t>Python, and other languages</a:t>
            </a:r>
            <a:endParaRPr lang="en-US" sz="1800" dirty="0">
              <a:latin typeface="Arial"/>
              <a:cs typeface="Arial"/>
            </a:endParaRPr>
          </a:p>
          <a:p>
            <a:pPr marL="915035" marR="762000" indent="-139700">
              <a:lnSpc>
                <a:spcPct val="100899"/>
              </a:lnSpc>
              <a:spcBef>
                <a:spcPts val="459"/>
              </a:spcBef>
              <a:tabLst>
                <a:tab pos="915669" algn="l"/>
              </a:tabLst>
            </a:pPr>
            <a:r>
              <a:rPr lang="en-US" sz="1800" spc="5" dirty="0">
                <a:latin typeface="Arial"/>
                <a:cs typeface="Arial"/>
              </a:rPr>
              <a:t>Standard </a:t>
            </a:r>
            <a:r>
              <a:rPr lang="en-US" sz="1800" spc="10" dirty="0">
                <a:latin typeface="Arial"/>
                <a:cs typeface="Arial"/>
              </a:rPr>
              <a:t>JSON </a:t>
            </a:r>
            <a:r>
              <a:rPr lang="en-US" sz="1800" spc="5" dirty="0">
                <a:latin typeface="Arial"/>
                <a:cs typeface="Arial"/>
              </a:rPr>
              <a:t>format does not offer any formal </a:t>
            </a:r>
            <a:r>
              <a:rPr lang="en-US" sz="1800" spc="15" dirty="0">
                <a:latin typeface="Arial"/>
                <a:cs typeface="Arial"/>
              </a:rPr>
              <a:t>schema</a:t>
            </a:r>
            <a:r>
              <a:rPr lang="en-US" sz="1800" spc="-240" dirty="0">
                <a:latin typeface="Arial"/>
                <a:cs typeface="Arial"/>
              </a:rPr>
              <a:t> </a:t>
            </a:r>
            <a:r>
              <a:rPr lang="en-US" sz="1800" spc="10" dirty="0">
                <a:latin typeface="Arial"/>
                <a:cs typeface="Arial"/>
              </a:rPr>
              <a:t>mechanism  </a:t>
            </a:r>
            <a:r>
              <a:rPr lang="en-US" sz="1800" spc="5" dirty="0">
                <a:latin typeface="Arial"/>
                <a:cs typeface="Arial"/>
              </a:rPr>
              <a:t>although there are attempts at developing </a:t>
            </a:r>
            <a:r>
              <a:rPr lang="en-US" sz="1800" spc="10" dirty="0">
                <a:latin typeface="Arial"/>
                <a:cs typeface="Arial"/>
              </a:rPr>
              <a:t>a </a:t>
            </a:r>
            <a:r>
              <a:rPr lang="en-US" sz="1800" spc="5" dirty="0">
                <a:latin typeface="Arial"/>
                <a:cs typeface="Arial"/>
              </a:rPr>
              <a:t>formal</a:t>
            </a:r>
            <a:r>
              <a:rPr lang="en-US" sz="1800" spc="-215" dirty="0">
                <a:latin typeface="Arial"/>
                <a:cs typeface="Arial"/>
              </a:rPr>
              <a:t> </a:t>
            </a:r>
            <a:r>
              <a:rPr lang="en-US" sz="1800" spc="15" dirty="0">
                <a:latin typeface="Arial"/>
                <a:cs typeface="Arial"/>
              </a:rPr>
              <a:t>schema</a:t>
            </a:r>
            <a:endParaRPr lang="en-US" sz="1800" dirty="0">
              <a:latin typeface="Arial"/>
              <a:cs typeface="Arial"/>
            </a:endParaRPr>
          </a:p>
          <a:p>
            <a:pPr marL="915035" marR="896619" indent="-139700">
              <a:lnSpc>
                <a:spcPct val="100899"/>
              </a:lnSpc>
              <a:spcBef>
                <a:spcPts val="455"/>
              </a:spcBef>
              <a:tabLst>
                <a:tab pos="915669" algn="l"/>
              </a:tabLst>
            </a:pPr>
            <a:r>
              <a:rPr lang="en-US" sz="1800" spc="5" dirty="0">
                <a:latin typeface="Arial"/>
                <a:cs typeface="Arial"/>
              </a:rPr>
              <a:t>APIs </a:t>
            </a:r>
            <a:r>
              <a:rPr lang="en-US" sz="1800" dirty="0">
                <a:latin typeface="Arial"/>
                <a:cs typeface="Arial"/>
              </a:rPr>
              <a:t>that </a:t>
            </a:r>
            <a:r>
              <a:rPr lang="en-US" sz="1800" spc="5" dirty="0">
                <a:latin typeface="Arial"/>
                <a:cs typeface="Arial"/>
              </a:rPr>
              <a:t>return </a:t>
            </a:r>
            <a:r>
              <a:rPr lang="en-US" sz="1800" spc="10" dirty="0">
                <a:latin typeface="Arial"/>
                <a:cs typeface="Arial"/>
              </a:rPr>
              <a:t>JSON </a:t>
            </a:r>
            <a:r>
              <a:rPr lang="en-US" sz="1800" spc="5" dirty="0">
                <a:latin typeface="Arial"/>
                <a:cs typeface="Arial"/>
              </a:rPr>
              <a:t>data: </a:t>
            </a:r>
            <a:r>
              <a:rPr lang="en-US" sz="1800" spc="5" dirty="0" err="1">
                <a:latin typeface="Arial"/>
                <a:cs typeface="Arial"/>
              </a:rPr>
              <a:t>Cnet</a:t>
            </a:r>
            <a:r>
              <a:rPr lang="en-US" sz="1800" spc="5" dirty="0">
                <a:latin typeface="Arial"/>
                <a:cs typeface="Arial"/>
              </a:rPr>
              <a:t>, </a:t>
            </a:r>
            <a:r>
              <a:rPr lang="en-US" sz="1800" spc="10" dirty="0" err="1">
                <a:latin typeface="Arial"/>
                <a:cs typeface="Arial"/>
              </a:rPr>
              <a:t>Flikr</a:t>
            </a:r>
            <a:r>
              <a:rPr lang="en-US" sz="1800" spc="10" dirty="0">
                <a:latin typeface="Arial"/>
                <a:cs typeface="Arial"/>
              </a:rPr>
              <a:t>, </a:t>
            </a:r>
            <a:r>
              <a:rPr lang="en-US" sz="1800" spc="5" dirty="0">
                <a:latin typeface="Arial"/>
                <a:cs typeface="Arial"/>
              </a:rPr>
              <a:t>Google Geocoder, </a:t>
            </a:r>
            <a:r>
              <a:rPr lang="en-US" sz="1800" dirty="0">
                <a:latin typeface="Arial"/>
                <a:cs typeface="Arial"/>
              </a:rPr>
              <a:t>Twitter,  </a:t>
            </a:r>
            <a:r>
              <a:rPr lang="en-US" sz="1800" spc="5" dirty="0">
                <a:latin typeface="Arial"/>
                <a:cs typeface="Arial"/>
              </a:rPr>
              <a:t>Yahoo Answers, Yelp,</a:t>
            </a:r>
            <a:r>
              <a:rPr lang="en-US" sz="1800" spc="-75" dirty="0">
                <a:latin typeface="Arial"/>
                <a:cs typeface="Arial"/>
              </a:rPr>
              <a:t> </a:t>
            </a:r>
            <a:r>
              <a:rPr lang="en-US" sz="1800" spc="5" dirty="0">
                <a:latin typeface="Arial"/>
                <a:cs typeface="Arial"/>
              </a:rPr>
              <a:t>etc.</a:t>
            </a:r>
            <a:endParaRPr lang="en-US" sz="1800" dirty="0">
              <a:latin typeface="Arial"/>
              <a:cs typeface="Arial"/>
            </a:endParaRPr>
          </a:p>
          <a:p>
            <a:endParaRPr lang="fr-FR" sz="1800" dirty="0"/>
          </a:p>
        </p:txBody>
      </p:sp>
    </p:spTree>
    <p:extLst>
      <p:ext uri="{BB962C8B-B14F-4D97-AF65-F5344CB8AC3E}">
        <p14:creationId xmlns:p14="http://schemas.microsoft.com/office/powerpoint/2010/main" val="256172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63905">
              <a:lnSpc>
                <a:spcPct val="100000"/>
              </a:lnSpc>
              <a:spcBef>
                <a:spcPts val="1095"/>
              </a:spcBef>
            </a:pPr>
            <a:r>
              <a:rPr lang="fr-FR" spc="-5" dirty="0">
                <a:latin typeface="Arial"/>
                <a:cs typeface="Arial"/>
              </a:rPr>
              <a:t>XML (</a:t>
            </a:r>
            <a:r>
              <a:rPr lang="fr-FR" spc="-5" dirty="0" err="1">
                <a:latin typeface="Arial"/>
                <a:cs typeface="Arial"/>
              </a:rPr>
              <a:t>eXtensible</a:t>
            </a:r>
            <a:r>
              <a:rPr lang="fr-FR" spc="-5" dirty="0">
                <a:latin typeface="Arial"/>
                <a:cs typeface="Arial"/>
              </a:rPr>
              <a:t> </a:t>
            </a:r>
            <a:r>
              <a:rPr lang="fr-FR" spc="-5" dirty="0" err="1">
                <a:latin typeface="Arial"/>
                <a:cs typeface="Arial"/>
              </a:rPr>
              <a:t>Markup</a:t>
            </a:r>
            <a:r>
              <a:rPr lang="fr-FR" spc="-20" dirty="0">
                <a:latin typeface="Arial"/>
                <a:cs typeface="Arial"/>
              </a:rPr>
              <a:t> </a:t>
            </a:r>
            <a:r>
              <a:rPr lang="fr-FR" spc="-5" dirty="0" err="1">
                <a:latin typeface="Arial"/>
                <a:cs typeface="Arial"/>
              </a:rPr>
              <a:t>Language</a:t>
            </a:r>
            <a:r>
              <a:rPr lang="fr-FR" spc="-5" dirty="0">
                <a:latin typeface="Arial"/>
                <a:cs typeface="Arial"/>
              </a:rPr>
              <a:t>)</a:t>
            </a:r>
            <a:endParaRPr lang="fr-FR" dirty="0">
              <a:latin typeface="Arial"/>
              <a:cs typeface="Arial"/>
            </a:endParaRPr>
          </a:p>
        </p:txBody>
      </p:sp>
      <p:sp>
        <p:nvSpPr>
          <p:cNvPr id="3" name="Espace réservé du contenu 2"/>
          <p:cNvSpPr>
            <a:spLocks noGrp="1"/>
          </p:cNvSpPr>
          <p:nvPr>
            <p:ph idx="1"/>
          </p:nvPr>
        </p:nvSpPr>
        <p:spPr>
          <a:xfrm>
            <a:off x="-612576" y="1188720"/>
            <a:ext cx="9662848" cy="5358384"/>
          </a:xfrm>
        </p:spPr>
        <p:txBody>
          <a:bodyPr/>
          <a:lstStyle/>
          <a:p>
            <a:pPr marL="915035" indent="-139700">
              <a:spcBef>
                <a:spcPts val="1315"/>
              </a:spcBef>
              <a:tabLst>
                <a:tab pos="959485" algn="l"/>
              </a:tabLst>
            </a:pPr>
            <a:r>
              <a:rPr lang="en-US" sz="1800" spc="5" dirty="0">
                <a:latin typeface="Arial"/>
                <a:cs typeface="Arial"/>
              </a:rPr>
              <a:t>XML is </a:t>
            </a:r>
            <a:r>
              <a:rPr lang="en-US" sz="1800" spc="10" dirty="0">
                <a:latin typeface="Arial"/>
                <a:cs typeface="Arial"/>
              </a:rPr>
              <a:t>an </a:t>
            </a:r>
            <a:r>
              <a:rPr lang="en-US" sz="1800" dirty="0">
                <a:latin typeface="Arial"/>
                <a:cs typeface="Arial"/>
              </a:rPr>
              <a:t>incredibly </a:t>
            </a:r>
            <a:r>
              <a:rPr lang="en-US" sz="1800" spc="5" dirty="0">
                <a:latin typeface="Arial"/>
                <a:cs typeface="Arial"/>
              </a:rPr>
              <a:t>rich and flexible data representation</a:t>
            </a:r>
            <a:r>
              <a:rPr lang="en-US" sz="1800" spc="-185" dirty="0">
                <a:latin typeface="Arial"/>
                <a:cs typeface="Arial"/>
              </a:rPr>
              <a:t> </a:t>
            </a:r>
            <a:r>
              <a:rPr lang="en-US" sz="1800" spc="5" dirty="0">
                <a:latin typeface="Arial"/>
                <a:cs typeface="Arial"/>
              </a:rPr>
              <a:t>format</a:t>
            </a:r>
            <a:endParaRPr lang="en-US" sz="1800" dirty="0">
              <a:latin typeface="Arial"/>
              <a:cs typeface="Arial"/>
            </a:endParaRPr>
          </a:p>
          <a:p>
            <a:pPr marL="1050925" lvl="1" indent="-100965">
              <a:spcBef>
                <a:spcPts val="400"/>
              </a:spcBef>
              <a:buSzPct val="78260"/>
              <a:buFont typeface="Wingdings"/>
              <a:buChar char=""/>
              <a:tabLst>
                <a:tab pos="1051560" algn="l"/>
              </a:tabLst>
            </a:pPr>
            <a:r>
              <a:rPr lang="en-US" sz="1800" spc="-10" dirty="0">
                <a:latin typeface="Arial"/>
                <a:cs typeface="Arial"/>
              </a:rPr>
              <a:t>Uses markup </a:t>
            </a:r>
            <a:r>
              <a:rPr lang="en-US" sz="1800" spc="-5" dirty="0">
                <a:latin typeface="Arial"/>
                <a:cs typeface="Arial"/>
              </a:rPr>
              <a:t>to </a:t>
            </a:r>
            <a:r>
              <a:rPr lang="en-US" sz="1800" spc="-10" dirty="0">
                <a:latin typeface="Arial"/>
                <a:cs typeface="Arial"/>
              </a:rPr>
              <a:t>provide </a:t>
            </a:r>
            <a:r>
              <a:rPr lang="en-US" sz="1800" spc="-5" dirty="0">
                <a:latin typeface="Arial"/>
                <a:cs typeface="Arial"/>
              </a:rPr>
              <a:t>context </a:t>
            </a:r>
            <a:r>
              <a:rPr lang="en-US" sz="1800" dirty="0">
                <a:latin typeface="Arial"/>
                <a:cs typeface="Arial"/>
              </a:rPr>
              <a:t>for </a:t>
            </a:r>
            <a:r>
              <a:rPr lang="en-US" sz="1800" spc="-5" dirty="0">
                <a:latin typeface="Arial"/>
                <a:cs typeface="Arial"/>
              </a:rPr>
              <a:t>fields in plain</a:t>
            </a:r>
            <a:r>
              <a:rPr lang="en-US" sz="1800" spc="30" dirty="0">
                <a:latin typeface="Arial"/>
                <a:cs typeface="Arial"/>
              </a:rPr>
              <a:t> </a:t>
            </a:r>
            <a:r>
              <a:rPr lang="en-US" sz="1800" spc="-5" dirty="0">
                <a:latin typeface="Arial"/>
                <a:cs typeface="Arial"/>
              </a:rPr>
              <a:t>text</a:t>
            </a:r>
            <a:endParaRPr lang="en-US" sz="1800" dirty="0">
              <a:latin typeface="Arial"/>
              <a:cs typeface="Arial"/>
            </a:endParaRPr>
          </a:p>
          <a:p>
            <a:pPr marL="1050925" lvl="1" indent="-100965">
              <a:spcBef>
                <a:spcPts val="459"/>
              </a:spcBef>
              <a:buSzPct val="81818"/>
              <a:buFont typeface="Wingdings"/>
              <a:buChar char=""/>
              <a:tabLst>
                <a:tab pos="1051560" algn="l"/>
              </a:tabLst>
            </a:pPr>
            <a:r>
              <a:rPr lang="en-US" sz="1800" spc="15" dirty="0">
                <a:latin typeface="Arial"/>
                <a:cs typeface="Arial"/>
              </a:rPr>
              <a:t>Provides </a:t>
            </a:r>
            <a:r>
              <a:rPr lang="en-US" sz="1800" spc="20" dirty="0">
                <a:latin typeface="Arial"/>
                <a:cs typeface="Arial"/>
              </a:rPr>
              <a:t>an </a:t>
            </a:r>
            <a:r>
              <a:rPr lang="en-US" sz="1800" spc="15" dirty="0">
                <a:latin typeface="Arial"/>
                <a:cs typeface="Arial"/>
              </a:rPr>
              <a:t>excellent </a:t>
            </a:r>
            <a:r>
              <a:rPr lang="en-US" sz="1800" spc="20" dirty="0">
                <a:latin typeface="Arial"/>
                <a:cs typeface="Arial"/>
              </a:rPr>
              <a:t>mechanism </a:t>
            </a:r>
            <a:r>
              <a:rPr lang="en-US" sz="1800" spc="15" dirty="0">
                <a:latin typeface="Arial"/>
                <a:cs typeface="Arial"/>
              </a:rPr>
              <a:t>for serializing objects </a:t>
            </a:r>
            <a:r>
              <a:rPr lang="en-US" sz="1800" spc="20" dirty="0">
                <a:latin typeface="Arial"/>
                <a:cs typeface="Arial"/>
              </a:rPr>
              <a:t>and</a:t>
            </a:r>
            <a:r>
              <a:rPr lang="en-US" sz="1800" spc="25" dirty="0">
                <a:latin typeface="Arial"/>
                <a:cs typeface="Arial"/>
              </a:rPr>
              <a:t> </a:t>
            </a:r>
            <a:r>
              <a:rPr lang="en-US" sz="1800" spc="15" dirty="0">
                <a:latin typeface="Arial"/>
                <a:cs typeface="Arial"/>
              </a:rPr>
              <a:t>data</a:t>
            </a:r>
            <a:endParaRPr lang="en-US" sz="1800" dirty="0">
              <a:latin typeface="Arial"/>
              <a:cs typeface="Arial"/>
            </a:endParaRPr>
          </a:p>
          <a:p>
            <a:pPr marL="1050925" marR="179705" lvl="1" indent="-100965">
              <a:lnSpc>
                <a:spcPct val="103800"/>
              </a:lnSpc>
              <a:spcBef>
                <a:spcPts val="405"/>
              </a:spcBef>
              <a:buSzPct val="81818"/>
              <a:buFont typeface="Wingdings"/>
              <a:buChar char=""/>
              <a:tabLst>
                <a:tab pos="1051560" algn="l"/>
              </a:tabLst>
            </a:pPr>
            <a:r>
              <a:rPr lang="en-US" sz="1800" spc="25" dirty="0">
                <a:latin typeface="Arial"/>
                <a:cs typeface="Arial"/>
              </a:rPr>
              <a:t>Widely </a:t>
            </a:r>
            <a:r>
              <a:rPr lang="en-US" sz="1800" spc="20" dirty="0">
                <a:latin typeface="Arial"/>
                <a:cs typeface="Arial"/>
              </a:rPr>
              <a:t>used as an </a:t>
            </a:r>
            <a:r>
              <a:rPr lang="en-US" sz="1800" spc="15" dirty="0">
                <a:latin typeface="Arial"/>
                <a:cs typeface="Arial"/>
              </a:rPr>
              <a:t>electronic data interchange (EDI) format within industry  </a:t>
            </a:r>
            <a:r>
              <a:rPr lang="en-US" sz="1800" spc="20" dirty="0">
                <a:latin typeface="Arial"/>
                <a:cs typeface="Arial"/>
              </a:rPr>
              <a:t>sectors</a:t>
            </a:r>
            <a:endParaRPr lang="en-US" sz="1800" dirty="0">
              <a:latin typeface="Arial"/>
              <a:cs typeface="Arial"/>
            </a:endParaRPr>
          </a:p>
          <a:p>
            <a:pPr marL="915035" marR="177165" indent="-139700" algn="just">
              <a:lnSpc>
                <a:spcPct val="100899"/>
              </a:lnSpc>
              <a:spcBef>
                <a:spcPts val="465"/>
              </a:spcBef>
              <a:tabLst>
                <a:tab pos="915669" algn="l"/>
              </a:tabLst>
            </a:pPr>
            <a:r>
              <a:rPr lang="en-US" sz="1800" spc="5" dirty="0">
                <a:latin typeface="Arial"/>
                <a:cs typeface="Arial"/>
              </a:rPr>
              <a:t>XML has </a:t>
            </a:r>
            <a:r>
              <a:rPr lang="en-US" sz="1800" spc="10" dirty="0">
                <a:latin typeface="Arial"/>
                <a:cs typeface="Arial"/>
              </a:rPr>
              <a:t>a </a:t>
            </a:r>
            <a:r>
              <a:rPr lang="en-US" sz="1800" spc="5" dirty="0">
                <a:latin typeface="Arial"/>
                <a:cs typeface="Arial"/>
              </a:rPr>
              <a:t>formal </a:t>
            </a:r>
            <a:r>
              <a:rPr lang="en-US" sz="1800" spc="15" dirty="0">
                <a:latin typeface="Arial"/>
                <a:cs typeface="Arial"/>
              </a:rPr>
              <a:t>schema </a:t>
            </a:r>
            <a:r>
              <a:rPr lang="en-US" sz="1800" spc="5" dirty="0">
                <a:latin typeface="Arial"/>
                <a:cs typeface="Arial"/>
              </a:rPr>
              <a:t>language, </a:t>
            </a:r>
            <a:r>
              <a:rPr lang="en-US" sz="1800" dirty="0">
                <a:latin typeface="Arial"/>
                <a:cs typeface="Arial"/>
              </a:rPr>
              <a:t>written </a:t>
            </a:r>
            <a:r>
              <a:rPr lang="en-US" sz="1800" spc="5" dirty="0">
                <a:latin typeface="Arial"/>
                <a:cs typeface="Arial"/>
              </a:rPr>
              <a:t>in XML, and data </a:t>
            </a:r>
            <a:r>
              <a:rPr lang="en-US" sz="1800" dirty="0">
                <a:latin typeface="Arial"/>
                <a:cs typeface="Arial"/>
              </a:rPr>
              <a:t>written  </a:t>
            </a:r>
            <a:r>
              <a:rPr lang="en-US" sz="1800" spc="5" dirty="0">
                <a:latin typeface="Arial"/>
                <a:cs typeface="Arial"/>
              </a:rPr>
              <a:t>within the constraints of </a:t>
            </a:r>
            <a:r>
              <a:rPr lang="en-US" sz="1800" spc="10" dirty="0">
                <a:latin typeface="Arial"/>
                <a:cs typeface="Arial"/>
              </a:rPr>
              <a:t>a </a:t>
            </a:r>
            <a:r>
              <a:rPr lang="en-US" sz="1800" spc="15" dirty="0">
                <a:latin typeface="Arial"/>
                <a:cs typeface="Arial"/>
              </a:rPr>
              <a:t>schema </a:t>
            </a:r>
            <a:r>
              <a:rPr lang="en-US" sz="1800" spc="5" dirty="0">
                <a:latin typeface="Arial"/>
                <a:cs typeface="Arial"/>
              </a:rPr>
              <a:t>are guaranteed </a:t>
            </a:r>
            <a:r>
              <a:rPr lang="en-US" sz="1800" dirty="0">
                <a:latin typeface="Arial"/>
                <a:cs typeface="Arial"/>
              </a:rPr>
              <a:t>to </a:t>
            </a:r>
            <a:r>
              <a:rPr lang="en-US" sz="1800" spc="10" dirty="0">
                <a:latin typeface="Arial"/>
                <a:cs typeface="Arial"/>
              </a:rPr>
              <a:t>be </a:t>
            </a:r>
            <a:r>
              <a:rPr lang="en-US" sz="1800" spc="5" dirty="0">
                <a:latin typeface="Arial"/>
                <a:cs typeface="Arial"/>
              </a:rPr>
              <a:t>valid</a:t>
            </a:r>
            <a:r>
              <a:rPr lang="en-US" sz="1800" spc="-250" dirty="0">
                <a:latin typeface="Arial"/>
                <a:cs typeface="Arial"/>
              </a:rPr>
              <a:t> </a:t>
            </a:r>
            <a:r>
              <a:rPr lang="en-US" sz="1800" spc="5" dirty="0">
                <a:latin typeface="Arial"/>
                <a:cs typeface="Arial"/>
              </a:rPr>
              <a:t>for </a:t>
            </a:r>
            <a:r>
              <a:rPr lang="en-US" sz="1800" dirty="0">
                <a:latin typeface="Arial"/>
                <a:cs typeface="Arial"/>
              </a:rPr>
              <a:t>later  </a:t>
            </a:r>
            <a:r>
              <a:rPr lang="en-US" sz="1800" spc="5" dirty="0">
                <a:latin typeface="Arial"/>
                <a:cs typeface="Arial"/>
              </a:rPr>
              <a:t>processing</a:t>
            </a:r>
            <a:endParaRPr lang="en-US" sz="1800" dirty="0">
              <a:latin typeface="Arial"/>
              <a:cs typeface="Arial"/>
            </a:endParaRPr>
          </a:p>
          <a:p>
            <a:pPr marL="915035" indent="-139700">
              <a:spcBef>
                <a:spcPts val="475"/>
              </a:spcBef>
              <a:tabLst>
                <a:tab pos="915669" algn="l"/>
              </a:tabLst>
            </a:pPr>
            <a:r>
              <a:rPr lang="en-US" sz="1800" spc="5" dirty="0">
                <a:latin typeface="Arial"/>
                <a:cs typeface="Arial"/>
              </a:rPr>
              <a:t>Webpages are </a:t>
            </a:r>
            <a:r>
              <a:rPr lang="en-US" sz="1800" dirty="0">
                <a:latin typeface="Arial"/>
                <a:cs typeface="Arial"/>
              </a:rPr>
              <a:t>written </a:t>
            </a:r>
            <a:r>
              <a:rPr lang="en-US" sz="1800" spc="10" dirty="0">
                <a:latin typeface="Arial"/>
                <a:cs typeface="Arial"/>
              </a:rPr>
              <a:t>in HTML, a </a:t>
            </a:r>
            <a:r>
              <a:rPr lang="en-US" sz="1800" dirty="0">
                <a:latin typeface="Arial"/>
                <a:cs typeface="Arial"/>
              </a:rPr>
              <a:t>variant </a:t>
            </a:r>
            <a:r>
              <a:rPr lang="en-US" sz="1800" spc="10" dirty="0">
                <a:latin typeface="Arial"/>
                <a:cs typeface="Arial"/>
              </a:rPr>
              <a:t>on</a:t>
            </a:r>
            <a:r>
              <a:rPr lang="en-US" sz="1800" spc="-175" dirty="0">
                <a:latin typeface="Arial"/>
                <a:cs typeface="Arial"/>
              </a:rPr>
              <a:t> </a:t>
            </a:r>
            <a:r>
              <a:rPr lang="en-US" sz="1800" spc="5" dirty="0">
                <a:latin typeface="Arial"/>
                <a:cs typeface="Arial"/>
              </a:rPr>
              <a:t>XML</a:t>
            </a:r>
            <a:endParaRPr lang="en-US" sz="1800" dirty="0">
              <a:latin typeface="Arial"/>
              <a:cs typeface="Arial"/>
            </a:endParaRPr>
          </a:p>
          <a:p>
            <a:pPr marL="1050925" marR="267335" lvl="1" indent="-100965">
              <a:lnSpc>
                <a:spcPct val="103800"/>
              </a:lnSpc>
              <a:spcBef>
                <a:spcPts val="405"/>
              </a:spcBef>
              <a:buSzPct val="81818"/>
              <a:buFont typeface="Wingdings"/>
              <a:buChar char=""/>
              <a:tabLst>
                <a:tab pos="1051560" algn="l"/>
              </a:tabLst>
            </a:pPr>
            <a:r>
              <a:rPr lang="en-US" sz="1800" spc="35" dirty="0">
                <a:latin typeface="Arial"/>
                <a:cs typeface="Arial"/>
              </a:rPr>
              <a:t>Web </a:t>
            </a:r>
            <a:r>
              <a:rPr lang="en-US" sz="1800" spc="15" dirty="0">
                <a:latin typeface="Arial"/>
                <a:cs typeface="Arial"/>
              </a:rPr>
              <a:t>scraping/web harvesting/web data extraction </a:t>
            </a:r>
            <a:r>
              <a:rPr lang="en-US" sz="1800" spc="20" dirty="0">
                <a:latin typeface="Arial"/>
                <a:cs typeface="Arial"/>
              </a:rPr>
              <a:t>can be used </a:t>
            </a:r>
            <a:r>
              <a:rPr lang="en-US" sz="1800" spc="15" dirty="0">
                <a:latin typeface="Arial"/>
                <a:cs typeface="Arial"/>
              </a:rPr>
              <a:t>to extract  information </a:t>
            </a:r>
            <a:r>
              <a:rPr lang="en-US" sz="1800" spc="20" dirty="0">
                <a:latin typeface="Arial"/>
                <a:cs typeface="Arial"/>
              </a:rPr>
              <a:t>from websites</a:t>
            </a:r>
            <a:endParaRPr lang="en-US" sz="1800" dirty="0">
              <a:latin typeface="Arial"/>
              <a:cs typeface="Arial"/>
            </a:endParaRPr>
          </a:p>
          <a:p>
            <a:pPr marL="1050925" lvl="1" indent="-100965">
              <a:spcBef>
                <a:spcPts val="455"/>
              </a:spcBef>
              <a:buSzPct val="81818"/>
              <a:buFont typeface="Wingdings"/>
              <a:buChar char=""/>
              <a:tabLst>
                <a:tab pos="1051560" algn="l"/>
              </a:tabLst>
            </a:pPr>
            <a:r>
              <a:rPr lang="en-US" sz="1800" spc="35" dirty="0">
                <a:latin typeface="Arial"/>
                <a:cs typeface="Arial"/>
              </a:rPr>
              <a:t>Web </a:t>
            </a:r>
            <a:r>
              <a:rPr lang="en-US" sz="1800" spc="15" dirty="0">
                <a:latin typeface="Arial"/>
                <a:cs typeface="Arial"/>
              </a:rPr>
              <a:t>crawling </a:t>
            </a:r>
            <a:r>
              <a:rPr lang="en-US" sz="1800" spc="20" dirty="0">
                <a:latin typeface="Arial"/>
                <a:cs typeface="Arial"/>
              </a:rPr>
              <a:t>and </a:t>
            </a:r>
            <a:r>
              <a:rPr lang="en-US" sz="1800" spc="15" dirty="0">
                <a:latin typeface="Arial"/>
                <a:cs typeface="Arial"/>
              </a:rPr>
              <a:t>scraping </a:t>
            </a:r>
            <a:r>
              <a:rPr lang="en-US" sz="1800" spc="20" dirty="0">
                <a:latin typeface="Arial"/>
                <a:cs typeface="Arial"/>
              </a:rPr>
              <a:t>can be done </a:t>
            </a:r>
            <a:r>
              <a:rPr lang="en-US" sz="1800" spc="15" dirty="0">
                <a:latin typeface="Arial"/>
                <a:cs typeface="Arial"/>
              </a:rPr>
              <a:t>with languages </a:t>
            </a:r>
            <a:r>
              <a:rPr lang="en-US" sz="1800" spc="20" dirty="0">
                <a:latin typeface="Arial"/>
                <a:cs typeface="Arial"/>
              </a:rPr>
              <a:t>such as </a:t>
            </a:r>
            <a:r>
              <a:rPr lang="en-US" sz="1800" spc="15" dirty="0">
                <a:latin typeface="Arial"/>
                <a:cs typeface="Arial"/>
              </a:rPr>
              <a:t>Python,</a:t>
            </a:r>
            <a:r>
              <a:rPr lang="en-US" sz="1800" spc="40" dirty="0">
                <a:latin typeface="Arial"/>
                <a:cs typeface="Arial"/>
              </a:rPr>
              <a:t> </a:t>
            </a:r>
            <a:r>
              <a:rPr lang="en-US" sz="1800" spc="15" dirty="0" smtClean="0">
                <a:latin typeface="Arial"/>
                <a:cs typeface="Arial"/>
              </a:rPr>
              <a:t>R,</a:t>
            </a:r>
            <a:r>
              <a:rPr lang="en-US" sz="1800" dirty="0">
                <a:latin typeface="Arial"/>
                <a:cs typeface="Arial"/>
              </a:rPr>
              <a:t> </a:t>
            </a:r>
            <a:r>
              <a:rPr lang="en-US" sz="1800" spc="-10" dirty="0" smtClean="0">
                <a:latin typeface="Arial"/>
                <a:cs typeface="Arial"/>
              </a:rPr>
              <a:t>and</a:t>
            </a:r>
            <a:r>
              <a:rPr lang="en-US" sz="1800" spc="5" dirty="0" smtClean="0">
                <a:latin typeface="Arial"/>
                <a:cs typeface="Arial"/>
              </a:rPr>
              <a:t> </a:t>
            </a:r>
            <a:r>
              <a:rPr lang="en-US" sz="1800" spc="-10" dirty="0">
                <a:latin typeface="Arial"/>
                <a:cs typeface="Arial"/>
              </a:rPr>
              <a:t>others</a:t>
            </a:r>
            <a:endParaRPr lang="en-US" sz="1800" dirty="0">
              <a:latin typeface="Arial"/>
              <a:cs typeface="Arial"/>
            </a:endParaRPr>
          </a:p>
          <a:p>
            <a:pPr marL="915035" marR="268605" indent="-139700">
              <a:lnSpc>
                <a:spcPct val="100899"/>
              </a:lnSpc>
              <a:spcBef>
                <a:spcPts val="455"/>
              </a:spcBef>
              <a:tabLst>
                <a:tab pos="915669" algn="l"/>
              </a:tabLst>
            </a:pPr>
            <a:r>
              <a:rPr lang="en-US" sz="1800" spc="10" dirty="0">
                <a:latin typeface="Arial"/>
                <a:cs typeface="Arial"/>
              </a:rPr>
              <a:t>Many</a:t>
            </a:r>
            <a:r>
              <a:rPr lang="en-US" sz="1800" spc="-15" dirty="0">
                <a:latin typeface="Arial"/>
                <a:cs typeface="Arial"/>
              </a:rPr>
              <a:t> </a:t>
            </a:r>
            <a:r>
              <a:rPr lang="en-US" sz="1800" spc="5" dirty="0">
                <a:latin typeface="Arial"/>
                <a:cs typeface="Arial"/>
              </a:rPr>
              <a:t>of</a:t>
            </a:r>
            <a:r>
              <a:rPr lang="en-US" sz="1800" spc="-10" dirty="0">
                <a:latin typeface="Arial"/>
                <a:cs typeface="Arial"/>
              </a:rPr>
              <a:t> </a:t>
            </a:r>
            <a:r>
              <a:rPr lang="en-US" sz="1800" spc="5" dirty="0">
                <a:latin typeface="Arial"/>
                <a:cs typeface="Arial"/>
              </a:rPr>
              <a:t>the</a:t>
            </a:r>
            <a:r>
              <a:rPr lang="en-US" sz="1800" dirty="0">
                <a:latin typeface="Arial"/>
                <a:cs typeface="Arial"/>
              </a:rPr>
              <a:t> </a:t>
            </a:r>
            <a:r>
              <a:rPr lang="en-US" sz="1800" spc="5" dirty="0">
                <a:latin typeface="Arial"/>
                <a:cs typeface="Arial"/>
              </a:rPr>
              <a:t>configuration</a:t>
            </a:r>
            <a:r>
              <a:rPr lang="en-US" sz="1800" spc="-45" dirty="0">
                <a:latin typeface="Arial"/>
                <a:cs typeface="Arial"/>
              </a:rPr>
              <a:t> </a:t>
            </a:r>
            <a:r>
              <a:rPr lang="en-US" sz="1800" spc="5" dirty="0">
                <a:latin typeface="Arial"/>
                <a:cs typeface="Arial"/>
              </a:rPr>
              <a:t>files</a:t>
            </a:r>
            <a:r>
              <a:rPr lang="en-US" sz="1800" spc="-30" dirty="0">
                <a:latin typeface="Arial"/>
                <a:cs typeface="Arial"/>
              </a:rPr>
              <a:t> </a:t>
            </a:r>
            <a:r>
              <a:rPr lang="en-US" sz="1800" spc="5" dirty="0">
                <a:latin typeface="Arial"/>
                <a:cs typeface="Arial"/>
              </a:rPr>
              <a:t>used</a:t>
            </a:r>
            <a:r>
              <a:rPr lang="en-US" sz="1800" spc="-30" dirty="0">
                <a:latin typeface="Arial"/>
                <a:cs typeface="Arial"/>
              </a:rPr>
              <a:t> </a:t>
            </a:r>
            <a:r>
              <a:rPr lang="en-US" sz="1800" spc="5" dirty="0">
                <a:latin typeface="Arial"/>
                <a:cs typeface="Arial"/>
              </a:rPr>
              <a:t>in</a:t>
            </a:r>
            <a:r>
              <a:rPr lang="en-US" sz="1800" dirty="0">
                <a:latin typeface="Arial"/>
                <a:cs typeface="Arial"/>
              </a:rPr>
              <a:t> </a:t>
            </a:r>
            <a:r>
              <a:rPr lang="en-US" sz="1800" spc="5" dirty="0">
                <a:latin typeface="Arial"/>
                <a:cs typeface="Arial"/>
              </a:rPr>
              <a:t>the</a:t>
            </a:r>
            <a:r>
              <a:rPr lang="en-US" sz="1800" spc="-15" dirty="0">
                <a:latin typeface="Arial"/>
                <a:cs typeface="Arial"/>
              </a:rPr>
              <a:t> </a:t>
            </a:r>
            <a:r>
              <a:rPr lang="en-US" sz="1800" spc="10" dirty="0">
                <a:latin typeface="Arial"/>
                <a:cs typeface="Arial"/>
              </a:rPr>
              <a:t>Hadoop</a:t>
            </a:r>
            <a:r>
              <a:rPr lang="en-US" sz="1800" spc="-45" dirty="0">
                <a:latin typeface="Arial"/>
                <a:cs typeface="Arial"/>
              </a:rPr>
              <a:t> </a:t>
            </a:r>
            <a:r>
              <a:rPr lang="en-US" sz="1800" spc="5" dirty="0">
                <a:latin typeface="Arial"/>
                <a:cs typeface="Arial"/>
              </a:rPr>
              <a:t>ecosystem</a:t>
            </a:r>
            <a:r>
              <a:rPr lang="en-US" sz="1800" spc="-20" dirty="0">
                <a:latin typeface="Arial"/>
                <a:cs typeface="Arial"/>
              </a:rPr>
              <a:t> </a:t>
            </a:r>
            <a:r>
              <a:rPr lang="en-US" sz="1800" spc="5" dirty="0">
                <a:latin typeface="Arial"/>
                <a:cs typeface="Arial"/>
              </a:rPr>
              <a:t>are</a:t>
            </a:r>
            <a:r>
              <a:rPr lang="en-US" sz="1800" spc="-5" dirty="0">
                <a:latin typeface="Arial"/>
                <a:cs typeface="Arial"/>
              </a:rPr>
              <a:t> </a:t>
            </a:r>
            <a:r>
              <a:rPr lang="en-US" sz="1800" spc="5" dirty="0">
                <a:latin typeface="Arial"/>
                <a:cs typeface="Arial"/>
              </a:rPr>
              <a:t>in  XML</a:t>
            </a:r>
            <a:r>
              <a:rPr lang="en-US" sz="1800" spc="-5" dirty="0">
                <a:latin typeface="Arial"/>
                <a:cs typeface="Arial"/>
              </a:rPr>
              <a:t> </a:t>
            </a:r>
            <a:r>
              <a:rPr lang="en-US" sz="1800" spc="5" dirty="0">
                <a:latin typeface="Arial"/>
                <a:cs typeface="Arial"/>
              </a:rPr>
              <a:t>format</a:t>
            </a:r>
            <a:endParaRPr lang="en-US" sz="1800" dirty="0">
              <a:latin typeface="Arial"/>
              <a:cs typeface="Arial"/>
            </a:endParaRPr>
          </a:p>
          <a:p>
            <a:endParaRPr lang="fr-FR" sz="1800" dirty="0"/>
          </a:p>
        </p:txBody>
      </p:sp>
    </p:spTree>
    <p:extLst>
      <p:ext uri="{BB962C8B-B14F-4D97-AF65-F5344CB8AC3E}">
        <p14:creationId xmlns:p14="http://schemas.microsoft.com/office/powerpoint/2010/main" val="12725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nd Content">
  <a:themeElements>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fontScheme name="IBM Analytics E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lIns="92976" tIns="46488" rIns="92976" bIns="46488"/>
      <a:lstStyle>
        <a:defPPr>
          <a:defRPr dirty="0"/>
        </a:defPPr>
      </a:lstStyle>
    </a:spDef>
  </a:objectDefaults>
  <a:extraClrSchemeLst/>
  <a:extLst>
    <a:ext uri="{05A4C25C-085E-4340-85A3-A5531E510DB2}">
      <thm15:themeFamily xmlns:thm15="http://schemas.microsoft.com/office/thememl/2012/main" xmlns="" name="IBM_Analytics_Cloud_Education_Template_V2.potm" id="{B63C468E-1E6C-4864-8AF4-856C544AAB5A}" vid="{D1016376-05C2-4182-BD39-BA15DCE26E5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themeOverride>
</file>

<file path=docProps/app.xml><?xml version="1.0" encoding="utf-8"?>
<Properties xmlns="http://schemas.openxmlformats.org/officeDocument/2006/extended-properties" xmlns:vt="http://schemas.openxmlformats.org/officeDocument/2006/docPropsVTypes">
  <Template/>
  <TotalTime>10638</TotalTime>
  <Words>8829</Words>
  <Application>Microsoft Office PowerPoint</Application>
  <PresentationFormat>Affichage à l'écran (4:3)</PresentationFormat>
  <Paragraphs>902</Paragraphs>
  <Slides>57</Slides>
  <Notes>32</Notes>
  <HiddenSlides>0</HiddenSlides>
  <MMClips>0</MMClips>
  <ScaleCrop>false</ScaleCrop>
  <HeadingPairs>
    <vt:vector size="4" baseType="variant">
      <vt:variant>
        <vt:lpstr>Thème</vt:lpstr>
      </vt:variant>
      <vt:variant>
        <vt:i4>1</vt:i4>
      </vt:variant>
      <vt:variant>
        <vt:lpstr>Titres des diapositives</vt:lpstr>
      </vt:variant>
      <vt:variant>
        <vt:i4>57</vt:i4>
      </vt:variant>
    </vt:vector>
  </HeadingPairs>
  <TitlesOfParts>
    <vt:vector size="58" baseType="lpstr">
      <vt:lpstr>Title and Content</vt:lpstr>
      <vt:lpstr>Storing and querying data</vt:lpstr>
      <vt:lpstr>Unit objectives</vt:lpstr>
      <vt:lpstr>Introduction to data</vt:lpstr>
      <vt:lpstr>Gathering and cleaning/munging/wrangling data</vt:lpstr>
      <vt:lpstr>Flat files/text files</vt:lpstr>
      <vt:lpstr>CSV and various forms of delimited files</vt:lpstr>
      <vt:lpstr>Avro/SequenceFile</vt:lpstr>
      <vt:lpstr>JSON format: JavaScript Object Notation</vt:lpstr>
      <vt:lpstr>XML (eXtensible Markup Language)</vt:lpstr>
      <vt:lpstr>RC/ORC file formats</vt:lpstr>
      <vt:lpstr>Parquet</vt:lpstr>
      <vt:lpstr>NoSQL</vt:lpstr>
      <vt:lpstr>Origins of the NoSQL products</vt:lpstr>
      <vt:lpstr>What is HBase?</vt:lpstr>
      <vt:lpstr>Why NoSQL?</vt:lpstr>
      <vt:lpstr>Why HBase in particular?</vt:lpstr>
      <vt:lpstr>HBase and ACID Properties</vt:lpstr>
      <vt:lpstr>Présentation PowerPoint</vt:lpstr>
      <vt:lpstr>HBase data model</vt:lpstr>
      <vt:lpstr>Think "Map": This is not a spreadsheet model</vt:lpstr>
      <vt:lpstr>HBase Data Model: Logical view</vt:lpstr>
      <vt:lpstr>Column family</vt:lpstr>
      <vt:lpstr>HBase vs. traditional RDBMS</vt:lpstr>
      <vt:lpstr>Example of a classic RDBMS table</vt:lpstr>
      <vt:lpstr>Example of HBase logical view ("records")</vt:lpstr>
      <vt:lpstr>Example of the physical view ("cell")</vt:lpstr>
      <vt:lpstr>More on the HBase data model</vt:lpstr>
      <vt:lpstr>Indexes in HBase</vt:lpstr>
      <vt:lpstr>Hadoop v1 processing environment</vt:lpstr>
      <vt:lpstr>Hadoop v2 processing environment</vt:lpstr>
      <vt:lpstr>Open source programming languages: Pig and Hive</vt:lpstr>
      <vt:lpstr>Pig</vt:lpstr>
      <vt:lpstr>Pig vs. SQL</vt:lpstr>
      <vt:lpstr>Characteristics of the Pig language</vt:lpstr>
      <vt:lpstr>Example of a Pig script</vt:lpstr>
      <vt:lpstr>What is Hive?</vt:lpstr>
      <vt:lpstr>SQL for Hadoop</vt:lpstr>
      <vt:lpstr>Java vs. Hive: The wordcount algorithm</vt:lpstr>
      <vt:lpstr>Hive and wordcount</vt:lpstr>
      <vt:lpstr>Hive components</vt:lpstr>
      <vt:lpstr>Starting Hive: The Hive shell</vt:lpstr>
      <vt:lpstr>Data types and models</vt:lpstr>
      <vt:lpstr>Data model partitions</vt:lpstr>
      <vt:lpstr>Data model external table</vt:lpstr>
      <vt:lpstr>Physical layout</vt:lpstr>
      <vt:lpstr>Creating a table</vt:lpstr>
      <vt:lpstr>Hive and HBase</vt:lpstr>
      <vt:lpstr>HBase table mapping</vt:lpstr>
      <vt:lpstr>Languages used by data scientists: R and Python</vt:lpstr>
      <vt:lpstr>Quick overview of R</vt:lpstr>
      <vt:lpstr>R clients</vt:lpstr>
      <vt:lpstr>Simple example</vt:lpstr>
      <vt:lpstr>R is noted for its ability to produce graphical output</vt:lpstr>
      <vt:lpstr>Quick overview of Python</vt:lpstr>
      <vt:lpstr>Python wordcount program</vt:lpstr>
      <vt:lpstr>Checkpoint</vt:lpstr>
      <vt:lpstr>Unit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and querying data</dc:title>
  <dc:creator>nouha</dc:creator>
  <cp:lastModifiedBy>nouha</cp:lastModifiedBy>
  <cp:revision>59</cp:revision>
  <dcterms:created xsi:type="dcterms:W3CDTF">2019-02-15T18:47:57Z</dcterms:created>
  <dcterms:modified xsi:type="dcterms:W3CDTF">2021-03-05T10:31:05Z</dcterms:modified>
</cp:coreProperties>
</file>